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1"/>
  </p:sldMasterIdLst>
  <p:notesMasterIdLst>
    <p:notesMasterId r:id="rId81"/>
  </p:notesMasterIdLst>
  <p:sldIdLst>
    <p:sldId id="438" r:id="rId2"/>
    <p:sldId id="439" r:id="rId3"/>
    <p:sldId id="440" r:id="rId4"/>
    <p:sldId id="441"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6" r:id="rId19"/>
    <p:sldId id="457" r:id="rId20"/>
    <p:sldId id="458" r:id="rId21"/>
    <p:sldId id="459" r:id="rId22"/>
    <p:sldId id="460" r:id="rId23"/>
    <p:sldId id="461" r:id="rId24"/>
    <p:sldId id="462" r:id="rId25"/>
    <p:sldId id="463" r:id="rId26"/>
    <p:sldId id="464" r:id="rId27"/>
    <p:sldId id="465" r:id="rId28"/>
    <p:sldId id="466" r:id="rId29"/>
    <p:sldId id="467" r:id="rId30"/>
    <p:sldId id="468" r:id="rId31"/>
    <p:sldId id="469" r:id="rId32"/>
    <p:sldId id="470" r:id="rId33"/>
    <p:sldId id="471" r:id="rId34"/>
    <p:sldId id="472" r:id="rId35"/>
    <p:sldId id="473" r:id="rId36"/>
    <p:sldId id="474" r:id="rId37"/>
    <p:sldId id="475" r:id="rId38"/>
    <p:sldId id="476" r:id="rId39"/>
    <p:sldId id="477" r:id="rId40"/>
    <p:sldId id="478" r:id="rId41"/>
    <p:sldId id="479" r:id="rId42"/>
    <p:sldId id="480" r:id="rId43"/>
    <p:sldId id="481" r:id="rId44"/>
    <p:sldId id="482" r:id="rId45"/>
    <p:sldId id="483" r:id="rId46"/>
    <p:sldId id="484" r:id="rId47"/>
    <p:sldId id="485" r:id="rId48"/>
    <p:sldId id="486" r:id="rId49"/>
    <p:sldId id="487" r:id="rId50"/>
    <p:sldId id="488" r:id="rId51"/>
    <p:sldId id="489" r:id="rId52"/>
    <p:sldId id="490" r:id="rId53"/>
    <p:sldId id="491" r:id="rId54"/>
    <p:sldId id="492" r:id="rId55"/>
    <p:sldId id="493" r:id="rId56"/>
    <p:sldId id="494" r:id="rId57"/>
    <p:sldId id="495" r:id="rId58"/>
    <p:sldId id="496" r:id="rId59"/>
    <p:sldId id="497" r:id="rId60"/>
    <p:sldId id="498" r:id="rId61"/>
    <p:sldId id="499" r:id="rId62"/>
    <p:sldId id="500" r:id="rId63"/>
    <p:sldId id="501" r:id="rId64"/>
    <p:sldId id="502" r:id="rId65"/>
    <p:sldId id="503" r:id="rId66"/>
    <p:sldId id="504" r:id="rId67"/>
    <p:sldId id="505" r:id="rId68"/>
    <p:sldId id="506" r:id="rId69"/>
    <p:sldId id="507" r:id="rId70"/>
    <p:sldId id="508" r:id="rId71"/>
    <p:sldId id="509" r:id="rId72"/>
    <p:sldId id="510" r:id="rId73"/>
    <p:sldId id="511" r:id="rId74"/>
    <p:sldId id="512" r:id="rId75"/>
    <p:sldId id="513" r:id="rId76"/>
    <p:sldId id="514" r:id="rId77"/>
    <p:sldId id="515" r:id="rId78"/>
    <p:sldId id="516" r:id="rId79"/>
    <p:sldId id="517" r:id="rId80"/>
  </p:sldIdLst>
  <p:sldSz cx="9144000" cy="6858000" type="screen4x3"/>
  <p:notesSz cx="6858000" cy="9144000"/>
  <p:custDataLst>
    <p:tags r:id="rId82"/>
  </p:custData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B9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نمط فاتح 1 - تميي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نمط فاتح 1 - تميي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بلا نمط، بلا شبكة">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010" autoAdjust="0"/>
  </p:normalViewPr>
  <p:slideViewPr>
    <p:cSldViewPr>
      <p:cViewPr varScale="1">
        <p:scale>
          <a:sx n="69" d="100"/>
          <a:sy n="69" d="100"/>
        </p:scale>
        <p:origin x="-141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gs" Target="tags/tag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E0AC2B7-7B6A-4A86-92B4-446DEECCFEC1}" type="datetimeFigureOut">
              <a:rPr lang="ar-SA" smtClean="0"/>
              <a:t>14/04/1439</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AD5FF07-616E-443F-BED6-78EF017B57E4}" type="slidenum">
              <a:rPr lang="ar-SA" smtClean="0"/>
              <a:t>‹#›</a:t>
            </a:fld>
            <a:endParaRPr lang="ar-SA"/>
          </a:p>
        </p:txBody>
      </p:sp>
    </p:spTree>
    <p:extLst>
      <p:ext uri="{BB962C8B-B14F-4D97-AF65-F5344CB8AC3E}">
        <p14:creationId xmlns:p14="http://schemas.microsoft.com/office/powerpoint/2010/main" val="58695047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10"/>
          </p:nvPr>
        </p:nvSpPr>
        <p:spPr/>
        <p:txBody>
          <a:bodyPr/>
          <a:lstStyle/>
          <a:p>
            <a:fld id="{FE715B3A-BB50-44EE-B325-F1B744C28F65}" type="slidenum">
              <a:rPr lang="ar-SA" smtClean="0">
                <a:solidFill>
                  <a:prstClr val="black"/>
                </a:solidFill>
              </a:rPr>
              <a:pPr/>
              <a:t>4</a:t>
            </a:fld>
            <a:endParaRPr lang="ar-SA">
              <a:solidFill>
                <a:prstClr val="black"/>
              </a:solidFill>
            </a:endParaRPr>
          </a:p>
        </p:txBody>
      </p:sp>
    </p:spTree>
    <p:extLst>
      <p:ext uri="{BB962C8B-B14F-4D97-AF65-F5344CB8AC3E}">
        <p14:creationId xmlns:p14="http://schemas.microsoft.com/office/powerpoint/2010/main" val="1831912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30" name="Date Placeholder 29"/>
          <p:cNvSpPr>
            <a:spLocks noGrp="1"/>
          </p:cNvSpPr>
          <p:nvPr>
            <p:ph type="dt" sz="half" idx="10"/>
          </p:nvPr>
        </p:nvSpPr>
        <p:spPr/>
        <p:txBody>
          <a:bodyPr/>
          <a:lstStyle/>
          <a:p>
            <a:fld id="{9149C514-CCE2-4646-A372-45B05731A03E}" type="datetimeFigureOut">
              <a:rPr lang="ar-SA" smtClean="0"/>
              <a:t>14/04/1439</a:t>
            </a:fld>
            <a:endParaRPr lang="ar-SA"/>
          </a:p>
        </p:txBody>
      </p:sp>
      <p:sp>
        <p:nvSpPr>
          <p:cNvPr id="19" name="Footer Placeholder 18"/>
          <p:cNvSpPr>
            <a:spLocks noGrp="1"/>
          </p:cNvSpPr>
          <p:nvPr>
            <p:ph type="ftr" sz="quarter" idx="11"/>
          </p:nvPr>
        </p:nvSpPr>
        <p:spPr/>
        <p:txBody>
          <a:bodyPr/>
          <a:lstStyle/>
          <a:p>
            <a:endParaRPr lang="ar-SA"/>
          </a:p>
        </p:txBody>
      </p:sp>
      <p:sp>
        <p:nvSpPr>
          <p:cNvPr id="27" name="Slide Number Placeholder 26"/>
          <p:cNvSpPr>
            <a:spLocks noGrp="1"/>
          </p:cNvSpPr>
          <p:nvPr>
            <p:ph type="sldNum" sz="quarter" idx="12"/>
          </p:nvPr>
        </p:nvSpPr>
        <p:spPr/>
        <p:txBody>
          <a:bodyPr/>
          <a:lstStyle/>
          <a:p>
            <a:fld id="{EB75A08F-17D9-4CEA-BB0E-2D9AC5AD0E16}" type="slidenum">
              <a:rPr lang="ar-SA" smtClean="0"/>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9149C514-CCE2-4646-A372-45B05731A03E}" type="datetimeFigureOut">
              <a:rPr lang="ar-SA" smtClean="0"/>
              <a:t>14/04/1439</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ar-SA" smtClean="0"/>
              <a:t>انقر لتحرير نمط العنوان الرئيسي</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9149C514-CCE2-4646-A372-45B05731A03E}" type="datetimeFigureOut">
              <a:rPr lang="ar-SA" smtClean="0"/>
              <a:t>14/04/1439</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Content Placeholder 2"/>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9149C514-CCE2-4646-A372-45B05731A03E}" type="datetimeFigureOut">
              <a:rPr lang="ar-SA" smtClean="0"/>
              <a:t>14/04/1439</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Date Placeholder 3"/>
          <p:cNvSpPr>
            <a:spLocks noGrp="1"/>
          </p:cNvSpPr>
          <p:nvPr>
            <p:ph type="dt" sz="half" idx="10"/>
          </p:nvPr>
        </p:nvSpPr>
        <p:spPr/>
        <p:txBody>
          <a:bodyPr/>
          <a:lstStyle/>
          <a:p>
            <a:fld id="{9149C514-CCE2-4646-A372-45B05731A03E}" type="datetimeFigureOut">
              <a:rPr lang="ar-SA" smtClean="0"/>
              <a:t>14/04/1439</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EB75A08F-17D9-4CEA-BB0E-2D9AC5AD0E16}" type="slidenum">
              <a:rPr lang="ar-SA" smtClean="0"/>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ar-SA" smtClean="0"/>
              <a:t>انقر لتحرير نمط العنوان الرئيسي</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Date Placeholder 4"/>
          <p:cNvSpPr>
            <a:spLocks noGrp="1"/>
          </p:cNvSpPr>
          <p:nvPr>
            <p:ph type="dt" sz="half" idx="10"/>
          </p:nvPr>
        </p:nvSpPr>
        <p:spPr/>
        <p:txBody>
          <a:bodyPr/>
          <a:lstStyle/>
          <a:p>
            <a:fld id="{9149C514-CCE2-4646-A372-45B05731A03E}" type="datetimeFigureOut">
              <a:rPr lang="ar-SA" smtClean="0"/>
              <a:t>14/04/1439</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Date Placeholder 6"/>
          <p:cNvSpPr>
            <a:spLocks noGrp="1"/>
          </p:cNvSpPr>
          <p:nvPr>
            <p:ph type="dt" sz="half" idx="10"/>
          </p:nvPr>
        </p:nvSpPr>
        <p:spPr/>
        <p:txBody>
          <a:bodyPr/>
          <a:lstStyle/>
          <a:p>
            <a:fld id="{9149C514-CCE2-4646-A372-45B05731A03E}" type="datetimeFigureOut">
              <a:rPr lang="ar-SA" smtClean="0"/>
              <a:t>14/04/1439</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Date Placeholder 2"/>
          <p:cNvSpPr>
            <a:spLocks noGrp="1"/>
          </p:cNvSpPr>
          <p:nvPr>
            <p:ph type="dt" sz="half" idx="10"/>
          </p:nvPr>
        </p:nvSpPr>
        <p:spPr/>
        <p:txBody>
          <a:bodyPr/>
          <a:lstStyle/>
          <a:p>
            <a:fld id="{9149C514-CCE2-4646-A372-45B05731A03E}" type="datetimeFigureOut">
              <a:rPr lang="ar-SA" smtClean="0"/>
              <a:t>14/04/1439</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49C514-CCE2-4646-A372-45B05731A03E}" type="datetimeFigureOut">
              <a:rPr lang="ar-SA" smtClean="0"/>
              <a:t>14/04/1439</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ar-SA" smtClean="0"/>
              <a:t>انقر لتحرير أنماط النص الرئيسي</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Date Placeholder 4"/>
          <p:cNvSpPr>
            <a:spLocks noGrp="1"/>
          </p:cNvSpPr>
          <p:nvPr>
            <p:ph type="dt" sz="half" idx="10"/>
          </p:nvPr>
        </p:nvSpPr>
        <p:spPr/>
        <p:txBody>
          <a:bodyPr/>
          <a:lstStyle/>
          <a:p>
            <a:fld id="{9149C514-CCE2-4646-A372-45B05731A03E}" type="datetimeFigureOut">
              <a:rPr lang="ar-SA" smtClean="0"/>
              <a:t>14/04/1439</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ar-SA" smtClean="0"/>
              <a:t>انقر لتحرير نمط العنوان الرئيسي</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5" name="Date Placeholder 4"/>
          <p:cNvSpPr>
            <a:spLocks noGrp="1"/>
          </p:cNvSpPr>
          <p:nvPr>
            <p:ph type="dt" sz="half" idx="10"/>
          </p:nvPr>
        </p:nvSpPr>
        <p:spPr/>
        <p:txBody>
          <a:bodyPr/>
          <a:lstStyle/>
          <a:p>
            <a:fld id="{9149C514-CCE2-4646-A372-45B05731A03E}" type="datetimeFigureOut">
              <a:rPr lang="ar-SA" smtClean="0"/>
              <a:t>14/04/1439</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a:xfrm>
            <a:off x="8077200" y="6356350"/>
            <a:ext cx="609600" cy="365125"/>
          </a:xfrm>
        </p:spPr>
        <p:txBody>
          <a:bodyPr/>
          <a:lstStyle/>
          <a:p>
            <a:fld id="{EB75A08F-17D9-4CEA-BB0E-2D9AC5AD0E16}" type="slidenum">
              <a:rPr lang="ar-SA" smtClean="0"/>
              <a:t>‹#›</a:t>
            </a:fld>
            <a:endParaRPr lang="ar-SA"/>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ar-SA" smtClean="0"/>
              <a:t>انقر فوق الأيقونة لإضافة صورة</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ar-SA" smtClean="0"/>
              <a:t>انقر لتحرير نمط العنوان الرئيسي</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149C514-CCE2-4646-A372-45B05731A03E}" type="datetimeFigureOut">
              <a:rPr lang="ar-SA" smtClean="0"/>
              <a:t>14/04/1439</a:t>
            </a:fld>
            <a:endParaRPr lang="ar-SA"/>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ar-SA"/>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B75A08F-17D9-4CEA-BB0E-2D9AC5AD0E16}" type="slidenum">
              <a:rPr lang="ar-SA" smtClean="0"/>
              <a:t>‹#›</a:t>
            </a:fld>
            <a:endParaRPr lang="ar-SA"/>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2.png"/><Relationship Id="rId4" Type="http://schemas.openxmlformats.org/officeDocument/2006/relationships/image" Target="../media/image9.wmf"/></Relationships>
</file>

<file path=ppt/slides/_rels/slide2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2.png"/><Relationship Id="rId4" Type="http://schemas.openxmlformats.org/officeDocument/2006/relationships/image" Target="../media/image10.wmf"/></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2.pn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audio" Target="../media/audio6.wav"/><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2.pn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2.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audio" Target="../media/audio4.wav"/></Relationships>
</file>

<file path=ppt/slides/_rels/slide30.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2.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2.png"/><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2.png"/><Relationship Id="rId4" Type="http://schemas.openxmlformats.org/officeDocument/2006/relationships/image" Target="../media/image18.wmf"/></Relationships>
</file>

<file path=ppt/slides/_rels/slide3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2.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2.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audio" Target="../media/audio5.wav"/></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2.png"/><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6.wav"/><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2.png"/><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51.xml"/><Relationship Id="rId5" Type="http://schemas.openxmlformats.org/officeDocument/2006/relationships/image" Target="../media/image2.pn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53.xml"/><Relationship Id="rId5" Type="http://schemas.openxmlformats.org/officeDocument/2006/relationships/image" Target="../media/image2.png"/><Relationship Id="rId4" Type="http://schemas.openxmlformats.org/officeDocument/2006/relationships/image" Target="../media/image28.png"/></Relationships>
</file>

<file path=ppt/slides/_rels/slide5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54.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55.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slideLayout" Target="../slideLayouts/slideLayout4.xml"/><Relationship Id="rId1" Type="http://schemas.openxmlformats.org/officeDocument/2006/relationships/tags" Target="../tags/tag57.xml"/><Relationship Id="rId5" Type="http://schemas.openxmlformats.org/officeDocument/2006/relationships/image" Target="../media/image2.png"/><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slideLayout" Target="../slideLayouts/slideLayout2.xml"/><Relationship Id="rId1" Type="http://schemas.openxmlformats.org/officeDocument/2006/relationships/tags" Target="../tags/tag58.xml"/><Relationship Id="rId5" Type="http://schemas.openxmlformats.org/officeDocument/2006/relationships/image" Target="../media/image2.png"/><Relationship Id="rId4" Type="http://schemas.openxmlformats.org/officeDocument/2006/relationships/image" Target="../media/image30.wmf"/></Relationships>
</file>

<file path=ppt/slides/_rels/slide58.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slideLayout" Target="../slideLayouts/slideLayout2.xml"/><Relationship Id="rId1" Type="http://schemas.openxmlformats.org/officeDocument/2006/relationships/tags" Target="../tags/tag59.xml"/><Relationship Id="rId5" Type="http://schemas.openxmlformats.org/officeDocument/2006/relationships/image" Target="../media/image2.png"/><Relationship Id="rId4" Type="http://schemas.openxmlformats.org/officeDocument/2006/relationships/image" Target="../media/image31.wmf"/></Relationships>
</file>

<file path=ppt/slides/_rels/slide5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slideLayout" Target="../slideLayouts/slideLayout2.xml"/><Relationship Id="rId1" Type="http://schemas.openxmlformats.org/officeDocument/2006/relationships/tags" Target="../tags/tag60.xml"/><Relationship Id="rId5" Type="http://schemas.openxmlformats.org/officeDocument/2006/relationships/image" Target="../media/image2.png"/><Relationship Id="rId4" Type="http://schemas.openxmlformats.org/officeDocument/2006/relationships/image" Target="../media/image32.wmf"/></Relationships>
</file>

<file path=ppt/slides/_rels/slide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slideLayout" Target="../slideLayouts/slideLayout2.xml"/><Relationship Id="rId1" Type="http://schemas.openxmlformats.org/officeDocument/2006/relationships/tags" Target="../tags/tag61.xml"/><Relationship Id="rId5" Type="http://schemas.openxmlformats.org/officeDocument/2006/relationships/image" Target="../media/image2.png"/><Relationship Id="rId4" Type="http://schemas.openxmlformats.org/officeDocument/2006/relationships/image" Target="../media/image33.wmf"/></Relationships>
</file>

<file path=ppt/slides/_rels/slide61.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slideLayout" Target="../slideLayouts/slideLayout4.xml"/><Relationship Id="rId1" Type="http://schemas.openxmlformats.org/officeDocument/2006/relationships/tags" Target="../tags/tag62.xml"/><Relationship Id="rId5" Type="http://schemas.openxmlformats.org/officeDocument/2006/relationships/image" Target="../media/image2.png"/><Relationship Id="rId4" Type="http://schemas.openxmlformats.org/officeDocument/2006/relationships/image" Target="../media/image34.wmf"/></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4.xml"/><Relationship Id="rId1" Type="http://schemas.openxmlformats.org/officeDocument/2006/relationships/tags" Target="../tags/tag63.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65.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67.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4.xml"/><Relationship Id="rId1" Type="http://schemas.openxmlformats.org/officeDocument/2006/relationships/tags" Target="../tags/tag69.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70.xml"/></Relationships>
</file>

<file path=ppt/slides/_rels/slide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71.xml"/><Relationship Id="rId6" Type="http://schemas.openxmlformats.org/officeDocument/2006/relationships/image" Target="../media/image2.png"/><Relationship Id="rId5" Type="http://schemas.openxmlformats.org/officeDocument/2006/relationships/image" Target="../media/image41.png"/><Relationship Id="rId4" Type="http://schemas.openxmlformats.org/officeDocument/2006/relationships/image" Target="../media/image40.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image" Target="../media/image42.tmp"/><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tmp"/><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46.tmp"/></Relationships>
</file>

<file path=ppt/slides/_rels/slide74.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image" Target="../media/image47.tmp"/><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image" Target="../media/image49.tmp"/><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4.xml"/><Relationship Id="rId1" Type="http://schemas.openxmlformats.org/officeDocument/2006/relationships/tags" Target="../tags/tag73.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74.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75.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tags" Target="../tags/tag76.xml"/></Relationships>
</file>

<file path=ppt/slides/_rels/slide8.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691680" y="764704"/>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a:solidFill>
                <a:prstClr val="white"/>
              </a:solidFill>
            </a:endParaRPr>
          </a:p>
        </p:txBody>
      </p:sp>
      <p:sp>
        <p:nvSpPr>
          <p:cNvPr id="4" name="مربع نص 3"/>
          <p:cNvSpPr txBox="1"/>
          <p:nvPr/>
        </p:nvSpPr>
        <p:spPr>
          <a:xfrm>
            <a:off x="1907704" y="764704"/>
            <a:ext cx="5760640" cy="830997"/>
          </a:xfrm>
          <a:prstGeom prst="rect">
            <a:avLst/>
          </a:prstGeom>
          <a:noFill/>
        </p:spPr>
        <p:txBody>
          <a:bodyPr wrap="square" rtlCol="1">
            <a:spAutoFit/>
          </a:bodyPr>
          <a:lstStyle/>
          <a:p>
            <a:pPr algn="ctr" rtl="1"/>
            <a:r>
              <a:rPr lang="ar-SA" sz="4800" b="1" dirty="0" smtClean="0">
                <a:solidFill>
                  <a:srgbClr val="FF0000"/>
                </a:solidFill>
                <a:effectLst>
                  <a:outerShdw blurRad="38100" dist="38100" dir="2700000" algn="tl">
                    <a:srgbClr val="FFFFFF"/>
                  </a:outerShdw>
                </a:effectLst>
              </a:rPr>
              <a:t>الفصل الثامن</a:t>
            </a:r>
            <a:endParaRPr lang="ar-SA" sz="4800" dirty="0">
              <a:solidFill>
                <a:srgbClr val="FF0000"/>
              </a:solidFill>
            </a:endParaRPr>
          </a:p>
        </p:txBody>
      </p:sp>
      <p:sp>
        <p:nvSpPr>
          <p:cNvPr id="5" name="مربع نص 4"/>
          <p:cNvSpPr txBox="1"/>
          <p:nvPr/>
        </p:nvSpPr>
        <p:spPr>
          <a:xfrm>
            <a:off x="1403648" y="2780928"/>
            <a:ext cx="6624736" cy="1862048"/>
          </a:xfrm>
          <a:prstGeom prst="rect">
            <a:avLst/>
          </a:prstGeom>
          <a:noFill/>
        </p:spPr>
        <p:txBody>
          <a:bodyPr wrap="square" rtlCol="1">
            <a:spAutoFit/>
          </a:bodyPr>
          <a:lstStyle/>
          <a:p>
            <a:pPr algn="ctr" rtl="1"/>
            <a:r>
              <a:rPr lang="ar-SA" sz="11500" b="1" dirty="0" smtClean="0">
                <a:solidFill>
                  <a:srgbClr val="0070C0"/>
                </a:solidFill>
                <a:effectLst>
                  <a:outerShdw blurRad="38100" dist="38100" dir="2700000" algn="tl">
                    <a:srgbClr val="FFFFFF"/>
                  </a:outerShdw>
                </a:effectLst>
              </a:rPr>
              <a:t>المفصليات</a:t>
            </a:r>
            <a:endParaRPr lang="ar-SA" sz="11500" b="1" dirty="0">
              <a:solidFill>
                <a:srgbClr val="0070C0"/>
              </a:solidFill>
            </a:endParaRPr>
          </a:p>
        </p:txBody>
      </p:sp>
      <p:grpSp>
        <p:nvGrpSpPr>
          <p:cNvPr id="12" name="مجموعة 11"/>
          <p:cNvGrpSpPr/>
          <p:nvPr/>
        </p:nvGrpSpPr>
        <p:grpSpPr>
          <a:xfrm>
            <a:off x="-36512" y="6128748"/>
            <a:ext cx="2082876" cy="756636"/>
            <a:chOff x="179512" y="692696"/>
            <a:chExt cx="2082876" cy="756636"/>
          </a:xfrm>
        </p:grpSpPr>
        <p:pic>
          <p:nvPicPr>
            <p:cNvPr id="13"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105866416"/>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57200"/>
            <a:ext cx="6725557" cy="527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نجمة ذات 32 نقطة 1"/>
          <p:cNvSpPr/>
          <p:nvPr/>
        </p:nvSpPr>
        <p:spPr>
          <a:xfrm>
            <a:off x="7054455" y="2790392"/>
            <a:ext cx="1663801" cy="6096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التنفس</a:t>
            </a:r>
            <a:endParaRPr lang="en-US" dirty="0"/>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621458524"/>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609" y="457200"/>
            <a:ext cx="7992771"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ستطيل مستدير الزوايا 11"/>
          <p:cNvSpPr/>
          <p:nvPr/>
        </p:nvSpPr>
        <p:spPr>
          <a:xfrm>
            <a:off x="748145" y="3124200"/>
            <a:ext cx="7941080" cy="838200"/>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r" rtl="1">
              <a:lnSpc>
                <a:spcPct val="90000"/>
              </a:lnSpc>
              <a:spcBef>
                <a:spcPct val="20000"/>
              </a:spcBef>
              <a:buClr>
                <a:srgbClr val="0BD0D9"/>
              </a:buClr>
              <a:buSzPct val="95000"/>
              <a:defRPr/>
            </a:pPr>
            <a:r>
              <a:rPr lang="ar-SA" sz="2400" b="1" dirty="0" smtClean="0">
                <a:solidFill>
                  <a:schemeClr val="accent4">
                    <a:lumMod val="50000"/>
                  </a:schemeClr>
                </a:solidFill>
                <a:latin typeface="Constantia"/>
              </a:rPr>
              <a:t>لا تعتمد </a:t>
            </a:r>
            <a:r>
              <a:rPr lang="ar-SA" sz="2400" b="1" dirty="0">
                <a:solidFill>
                  <a:schemeClr val="accent4">
                    <a:lumMod val="50000"/>
                  </a:schemeClr>
                </a:solidFill>
                <a:latin typeface="Constantia"/>
              </a:rPr>
              <a:t>مفصليات اليابسة على جهاز الدوران في نقل الأكسجين وتحصل المفصليات </a:t>
            </a:r>
            <a:r>
              <a:rPr lang="ar-SA" sz="2400" b="1" dirty="0" smtClean="0">
                <a:solidFill>
                  <a:schemeClr val="accent4">
                    <a:lumMod val="50000"/>
                  </a:schemeClr>
                </a:solidFill>
                <a:latin typeface="Constantia"/>
              </a:rPr>
              <a:t>علي الأكسجين </a:t>
            </a:r>
            <a:r>
              <a:rPr lang="ar-SA" sz="2400" b="1" dirty="0">
                <a:solidFill>
                  <a:schemeClr val="accent4">
                    <a:lumMod val="50000"/>
                  </a:schemeClr>
                </a:solidFill>
                <a:latin typeface="Constantia"/>
              </a:rPr>
              <a:t>باستعمال أحد التراكيب وهي</a:t>
            </a:r>
            <a:endParaRPr lang="en-US" sz="2400" b="1" dirty="0">
              <a:solidFill>
                <a:schemeClr val="accent4">
                  <a:lumMod val="50000"/>
                </a:schemeClr>
              </a:solidFill>
              <a:latin typeface="Constantia"/>
            </a:endParaRPr>
          </a:p>
        </p:txBody>
      </p:sp>
      <p:sp>
        <p:nvSpPr>
          <p:cNvPr id="14" name="سهم إلى اليسار 13"/>
          <p:cNvSpPr/>
          <p:nvPr/>
        </p:nvSpPr>
        <p:spPr>
          <a:xfrm>
            <a:off x="7086599" y="4343401"/>
            <a:ext cx="1517073" cy="914400"/>
          </a:xfrm>
          <a:prstGeom prst="leftArrow">
            <a:avLst/>
          </a:prstGeom>
          <a:solidFill>
            <a:srgbClr val="FFFF00"/>
          </a:solidFill>
          <a:ln w="63500">
            <a:solidFill>
              <a:schemeClr val="accent4">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chemeClr val="accent4">
                    <a:lumMod val="50000"/>
                  </a:schemeClr>
                </a:solidFill>
              </a:rPr>
              <a:t>الخياشيم</a:t>
            </a:r>
            <a:endParaRPr lang="en-US" sz="2400" b="1" dirty="0">
              <a:solidFill>
                <a:schemeClr val="accent4">
                  <a:lumMod val="50000"/>
                </a:schemeClr>
              </a:solidFill>
            </a:endParaRPr>
          </a:p>
        </p:txBody>
      </p:sp>
      <p:sp>
        <p:nvSpPr>
          <p:cNvPr id="15" name="متقاطع 14"/>
          <p:cNvSpPr/>
          <p:nvPr/>
        </p:nvSpPr>
        <p:spPr>
          <a:xfrm>
            <a:off x="381000" y="4572001"/>
            <a:ext cx="6565799" cy="457200"/>
          </a:xfrm>
          <a:prstGeom prst="plus">
            <a:avLst/>
          </a:prstGeom>
          <a:solidFill>
            <a:schemeClr val="bg2"/>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SA" b="1" dirty="0">
                <a:solidFill>
                  <a:srgbClr val="002060"/>
                </a:solidFill>
                <a:latin typeface="Calibri"/>
                <a:ea typeface="Times New Roman"/>
                <a:cs typeface="Arial"/>
              </a:rPr>
              <a:t>تستخدمها المفصليات المائية ويعتمد علي جهاز </a:t>
            </a:r>
            <a:r>
              <a:rPr lang="ar-SA" b="1" dirty="0" smtClean="0">
                <a:solidFill>
                  <a:srgbClr val="002060"/>
                </a:solidFill>
                <a:latin typeface="Calibri"/>
                <a:ea typeface="Times New Roman"/>
                <a:cs typeface="Arial"/>
              </a:rPr>
              <a:t>الدوران </a:t>
            </a:r>
            <a:r>
              <a:rPr lang="ar-SA" b="1" dirty="0">
                <a:solidFill>
                  <a:srgbClr val="002060"/>
                </a:solidFill>
                <a:latin typeface="Calibri"/>
                <a:ea typeface="Times New Roman"/>
                <a:cs typeface="Arial"/>
              </a:rPr>
              <a:t>في نقل </a:t>
            </a:r>
            <a:r>
              <a:rPr lang="ar-SA" b="1" dirty="0" smtClean="0">
                <a:solidFill>
                  <a:srgbClr val="002060"/>
                </a:solidFill>
                <a:latin typeface="Calibri"/>
                <a:ea typeface="Times New Roman"/>
                <a:cs typeface="Arial"/>
              </a:rPr>
              <a:t>الأكسجين الخلايا</a:t>
            </a:r>
            <a:endParaRPr lang="en-US" b="1" dirty="0">
              <a:solidFill>
                <a:srgbClr val="002060"/>
              </a:solidFill>
            </a:endParaRPr>
          </a:p>
        </p:txBody>
      </p:sp>
      <p:sp>
        <p:nvSpPr>
          <p:cNvPr id="16" name="سهم إلى اليسار 15"/>
          <p:cNvSpPr/>
          <p:nvPr/>
        </p:nvSpPr>
        <p:spPr>
          <a:xfrm>
            <a:off x="6477000" y="5029201"/>
            <a:ext cx="2133600" cy="914400"/>
          </a:xfrm>
          <a:prstGeom prst="leftArrow">
            <a:avLst/>
          </a:prstGeom>
          <a:solidFill>
            <a:srgbClr val="FFFF00"/>
          </a:solidFill>
          <a:ln w="63500">
            <a:solidFill>
              <a:schemeClr val="accent4">
                <a:lumMod val="50000"/>
              </a:schemeClr>
            </a:solidFill>
          </a:ln>
          <a:effectLst>
            <a:innerShdw blurRad="114300">
              <a:prstClr val="black"/>
            </a:innerShdw>
          </a:effectLst>
          <a:scene3d>
            <a:camera prst="orthographicFront"/>
            <a:lightRig rig="threePt" dir="t"/>
          </a:scene3d>
          <a:sp3d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4">
                    <a:lumMod val="50000"/>
                  </a:schemeClr>
                </a:solidFill>
              </a:rPr>
              <a:t>القصبات الهوائية</a:t>
            </a:r>
            <a:endParaRPr lang="en-US" sz="2400" b="1" dirty="0">
              <a:solidFill>
                <a:schemeClr val="accent4">
                  <a:lumMod val="50000"/>
                </a:schemeClr>
              </a:solidFill>
            </a:endParaRPr>
          </a:p>
        </p:txBody>
      </p:sp>
      <p:sp>
        <p:nvSpPr>
          <p:cNvPr id="17" name="متقاطع 16"/>
          <p:cNvSpPr/>
          <p:nvPr/>
        </p:nvSpPr>
        <p:spPr>
          <a:xfrm>
            <a:off x="488373" y="5105400"/>
            <a:ext cx="5912427" cy="762001"/>
          </a:xfrm>
          <a:prstGeom prst="plus">
            <a:avLst/>
          </a:prstGeom>
          <a:solidFill>
            <a:schemeClr val="bg2"/>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srgbClr val="002060"/>
                </a:solidFill>
                <a:latin typeface="Calibri"/>
                <a:ea typeface="Times New Roman"/>
                <a:cs typeface="Arial"/>
              </a:rPr>
              <a:t>تستخدمها مفصليات اليابسة حيث تتفرع القصبات الهوائية إلى أنابيب</a:t>
            </a:r>
          </a:p>
          <a:p>
            <a:pPr algn="ctr"/>
            <a:r>
              <a:rPr lang="ar-SA" b="1" dirty="0">
                <a:solidFill>
                  <a:srgbClr val="002060"/>
                </a:solidFill>
                <a:latin typeface="Calibri"/>
                <a:ea typeface="Times New Roman"/>
                <a:cs typeface="Arial"/>
              </a:rPr>
              <a:t>أصغر منها لتوصيل الأكسجين الي خلايا ولا تعتمد علي جهاز الدوران</a:t>
            </a:r>
            <a:endParaRPr lang="en-US" b="1" dirty="0">
              <a:solidFill>
                <a:srgbClr val="002060"/>
              </a:solidFill>
            </a:endParaRPr>
          </a:p>
        </p:txBody>
      </p:sp>
      <p:grpSp>
        <p:nvGrpSpPr>
          <p:cNvPr id="19" name="مجموعة 18"/>
          <p:cNvGrpSpPr/>
          <p:nvPr/>
        </p:nvGrpSpPr>
        <p:grpSpPr>
          <a:xfrm>
            <a:off x="-36512" y="6128748"/>
            <a:ext cx="2082876" cy="756636"/>
            <a:chOff x="179512" y="692696"/>
            <a:chExt cx="2082876" cy="756636"/>
          </a:xfrm>
        </p:grpSpPr>
        <p:pic>
          <p:nvPicPr>
            <p:cNvPr id="2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مربع نص 2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مربع نص 2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23266160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2"/>
                                        </p:tgtEl>
                                        <p:attrNameLst>
                                          <p:attrName>ppt_y</p:attrName>
                                        </p:attrNameLst>
                                      </p:cBhvr>
                                      <p:tavLst>
                                        <p:tav tm="0">
                                          <p:val>
                                            <p:strVal val="#ppt_y"/>
                                          </p:val>
                                        </p:tav>
                                        <p:tav tm="100000">
                                          <p:val>
                                            <p:strVal val="#ppt_y"/>
                                          </p:val>
                                        </p:tav>
                                      </p:tavLst>
                                    </p:anim>
                                    <p:anim calcmode="lin" valueType="num">
                                      <p:cBhvr>
                                        <p:cTn id="14"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1+#ppt_w/2"/>
                                          </p:val>
                                        </p:tav>
                                        <p:tav tm="100000">
                                          <p:val>
                                            <p:strVal val="#ppt_x"/>
                                          </p:val>
                                        </p:tav>
                                      </p:tavLst>
                                    </p:anim>
                                    <p:anim calcmode="lin" valueType="num">
                                      <p:cBhvr additive="base">
                                        <p:cTn id="3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تقاطع 7"/>
          <p:cNvSpPr/>
          <p:nvPr/>
        </p:nvSpPr>
        <p:spPr>
          <a:xfrm>
            <a:off x="381000" y="397658"/>
            <a:ext cx="8153400" cy="821542"/>
          </a:xfrm>
          <a:prstGeom prst="plus">
            <a:avLst/>
          </a:prstGeom>
          <a:solidFill>
            <a:schemeClr val="bg2"/>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b="1" dirty="0" smtClean="0">
                <a:solidFill>
                  <a:srgbClr val="002060"/>
                </a:solidFill>
                <a:latin typeface="Calibri"/>
                <a:ea typeface="Times New Roman"/>
                <a:cs typeface="Arial"/>
              </a:rPr>
              <a:t>              القصبات </a:t>
            </a:r>
            <a:r>
              <a:rPr lang="ar-SA" b="1" dirty="0">
                <a:solidFill>
                  <a:srgbClr val="002060"/>
                </a:solidFill>
                <a:latin typeface="Calibri"/>
                <a:ea typeface="Times New Roman"/>
                <a:cs typeface="Arial"/>
              </a:rPr>
              <a:t>الهوائية والرئات الكتابية تتصل بالبيئة الخارجية بواسطة فتحات تسمي الثغور</a:t>
            </a:r>
          </a:p>
          <a:p>
            <a:pPr algn="ctr" rtl="1"/>
            <a:r>
              <a:rPr lang="ar-SA" b="1" dirty="0">
                <a:solidFill>
                  <a:srgbClr val="002060"/>
                </a:solidFill>
                <a:latin typeface="Calibri"/>
                <a:ea typeface="Times New Roman"/>
                <a:cs typeface="Arial"/>
              </a:rPr>
              <a:t>التنفسية .</a:t>
            </a:r>
            <a:endParaRPr lang="en-US" b="1" dirty="0">
              <a:solidFill>
                <a:srgbClr val="002060"/>
              </a:solidFill>
            </a:endParaRPr>
          </a:p>
        </p:txBody>
      </p:sp>
      <p:sp>
        <p:nvSpPr>
          <p:cNvPr id="9" name="AutoShape 3"/>
          <p:cNvSpPr>
            <a:spLocks noChangeArrowheads="1"/>
          </p:cNvSpPr>
          <p:nvPr/>
        </p:nvSpPr>
        <p:spPr bwMode="auto">
          <a:xfrm>
            <a:off x="7595286" y="381000"/>
            <a:ext cx="1296144" cy="973942"/>
          </a:xfrm>
          <a:prstGeom prst="star8">
            <a:avLst>
              <a:gd name="adj" fmla="val 38250"/>
            </a:avLst>
          </a:prstGeom>
          <a:solidFill>
            <a:srgbClr val="FFFF00"/>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rtl="0" fontAlgn="base">
              <a:spcBef>
                <a:spcPct val="0"/>
              </a:spcBef>
              <a:spcAft>
                <a:spcPts val="1000"/>
              </a:spcAft>
            </a:pPr>
            <a:r>
              <a:rPr lang="ar-SA" b="1" dirty="0" smtClean="0">
                <a:latin typeface="Calibri" pitchFamily="34" charset="0"/>
                <a:ea typeface="Arial" pitchFamily="34" charset="0"/>
                <a:cs typeface="Monotype Koufi" pitchFamily="2" charset="-78"/>
              </a:rPr>
              <a:t>ملاحظة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نجمة ذات 32 نقطة 9"/>
          <p:cNvSpPr/>
          <p:nvPr/>
        </p:nvSpPr>
        <p:spPr>
          <a:xfrm>
            <a:off x="7277880" y="1447800"/>
            <a:ext cx="1486307" cy="9906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prstClr val="black"/>
                </a:solidFill>
                <a:latin typeface="Calibri" pitchFamily="34" charset="0"/>
                <a:ea typeface="Arial" pitchFamily="34" charset="0"/>
                <a:cs typeface="Monotype Koufi" pitchFamily="2" charset="-78"/>
              </a:rPr>
              <a:t>جهاز الدوران</a:t>
            </a:r>
            <a:endParaRPr lang="en-US" b="1" dirty="0">
              <a:solidFill>
                <a:prstClr val="black"/>
              </a:solidFill>
              <a:latin typeface="Calibri" pitchFamily="34" charset="0"/>
              <a:ea typeface="Arial" pitchFamily="34" charset="0"/>
              <a:cs typeface="Monotype Koufi" pitchFamily="2" charset="-78"/>
            </a:endParaRPr>
          </a:p>
        </p:txBody>
      </p:sp>
      <p:sp>
        <p:nvSpPr>
          <p:cNvPr id="11" name="مستطيل مستدير الزوايا 10"/>
          <p:cNvSpPr/>
          <p:nvPr/>
        </p:nvSpPr>
        <p:spPr>
          <a:xfrm>
            <a:off x="533400" y="1354942"/>
            <a:ext cx="6629400" cy="1159658"/>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معظم المفصليات لا تعتمد علي الجهاز الدوراني في توزيع الأكسجين ولكنها تعتمد علية </a:t>
            </a:r>
            <a:r>
              <a:rPr lang="ar-SA" altLang="ar-SA" sz="2400" b="1" dirty="0" smtClean="0">
                <a:solidFill>
                  <a:srgbClr val="002060"/>
                </a:solidFill>
                <a:latin typeface="Constantia"/>
              </a:rPr>
              <a:t>في نقل </a:t>
            </a:r>
            <a:r>
              <a:rPr lang="ar-SA" altLang="ar-SA" sz="2400" b="1" dirty="0">
                <a:solidFill>
                  <a:srgbClr val="002060"/>
                </a:solidFill>
                <a:latin typeface="Constantia"/>
              </a:rPr>
              <a:t>المواد الغذائية والتخلص من العضلات</a:t>
            </a:r>
            <a:endParaRPr lang="ar-SA" sz="2400" dirty="0">
              <a:solidFill>
                <a:srgbClr val="002060"/>
              </a:solidFill>
              <a:latin typeface="Constantia"/>
            </a:endParaRPr>
          </a:p>
        </p:txBody>
      </p:sp>
      <p:sp>
        <p:nvSpPr>
          <p:cNvPr id="12" name="نجمة ذات 32 نقطة 11"/>
          <p:cNvSpPr/>
          <p:nvPr/>
        </p:nvSpPr>
        <p:spPr>
          <a:xfrm>
            <a:off x="7250171" y="2759858"/>
            <a:ext cx="1486307" cy="9906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prstClr val="black"/>
                </a:solidFill>
                <a:latin typeface="Calibri" pitchFamily="34" charset="0"/>
                <a:ea typeface="Arial" pitchFamily="34" charset="0"/>
                <a:cs typeface="Monotype Koufi" pitchFamily="2" charset="-78"/>
              </a:rPr>
              <a:t>الإخراج</a:t>
            </a:r>
            <a:endParaRPr lang="en-US" b="1" dirty="0">
              <a:solidFill>
                <a:prstClr val="black"/>
              </a:solidFill>
              <a:latin typeface="Calibri" pitchFamily="34" charset="0"/>
              <a:ea typeface="Arial" pitchFamily="34" charset="0"/>
              <a:cs typeface="Monotype Koufi" pitchFamily="2" charset="-78"/>
            </a:endParaRPr>
          </a:p>
        </p:txBody>
      </p:sp>
      <p:sp>
        <p:nvSpPr>
          <p:cNvPr id="14" name="مستطيل مستدير الزوايا 13"/>
          <p:cNvSpPr/>
          <p:nvPr/>
        </p:nvSpPr>
        <p:spPr>
          <a:xfrm>
            <a:off x="505691" y="2667000"/>
            <a:ext cx="6629400" cy="1159658"/>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smtClean="0">
                <a:solidFill>
                  <a:srgbClr val="002060"/>
                </a:solidFill>
                <a:latin typeface="Constantia"/>
              </a:rPr>
              <a:t>1- أنابيب </a:t>
            </a:r>
            <a:r>
              <a:rPr lang="ar-SA" altLang="ar-SA" sz="2400" b="1" dirty="0">
                <a:solidFill>
                  <a:srgbClr val="002060"/>
                </a:solidFill>
                <a:latin typeface="Constantia"/>
              </a:rPr>
              <a:t>مليجي في معظم المفصليات وهي أنابيب متصلة بالأمعاء تجمع الفضلات </a:t>
            </a:r>
            <a:r>
              <a:rPr lang="ar-SA" altLang="ar-SA" sz="2400" b="1" dirty="0" smtClean="0">
                <a:solidFill>
                  <a:srgbClr val="002060"/>
                </a:solidFill>
                <a:latin typeface="Constantia"/>
              </a:rPr>
              <a:t>من الجسم </a:t>
            </a:r>
            <a:r>
              <a:rPr lang="ar-SA" altLang="ar-SA" sz="2400" b="1" dirty="0">
                <a:solidFill>
                  <a:srgbClr val="002060"/>
                </a:solidFill>
                <a:latin typeface="Constantia"/>
              </a:rPr>
              <a:t>وتصبها في الأمعاء</a:t>
            </a:r>
            <a:endParaRPr lang="ar-SA" sz="2400" dirty="0">
              <a:solidFill>
                <a:srgbClr val="002060"/>
              </a:solidFill>
              <a:latin typeface="Constantia"/>
            </a:endParaRPr>
          </a:p>
        </p:txBody>
      </p:sp>
      <p:sp>
        <p:nvSpPr>
          <p:cNvPr id="15" name="مستطيل مستدير الزوايا 14"/>
          <p:cNvSpPr/>
          <p:nvPr/>
        </p:nvSpPr>
        <p:spPr>
          <a:xfrm>
            <a:off x="505691" y="3962400"/>
            <a:ext cx="6629400" cy="1159658"/>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smtClean="0">
                <a:solidFill>
                  <a:srgbClr val="002060"/>
                </a:solidFill>
                <a:latin typeface="Constantia"/>
              </a:rPr>
              <a:t>2- </a:t>
            </a:r>
            <a:r>
              <a:rPr lang="ar-SA" altLang="ar-SA" sz="2400" b="1" dirty="0" err="1" smtClean="0">
                <a:solidFill>
                  <a:srgbClr val="002060"/>
                </a:solidFill>
                <a:latin typeface="Constantia"/>
              </a:rPr>
              <a:t>النفريديا</a:t>
            </a:r>
            <a:r>
              <a:rPr lang="ar-SA" altLang="ar-SA" sz="2400" b="1" dirty="0" smtClean="0">
                <a:solidFill>
                  <a:srgbClr val="002060"/>
                </a:solidFill>
                <a:latin typeface="Constantia"/>
              </a:rPr>
              <a:t> </a:t>
            </a:r>
            <a:r>
              <a:rPr lang="ar-SA" altLang="ar-SA" sz="2400" b="1" dirty="0">
                <a:solidFill>
                  <a:srgbClr val="002060"/>
                </a:solidFill>
                <a:latin typeface="Constantia"/>
              </a:rPr>
              <a:t>في القشريات وبعض المفصليات تشبه </a:t>
            </a:r>
            <a:r>
              <a:rPr lang="ar-SA" altLang="ar-SA" sz="2400" b="1" dirty="0" err="1">
                <a:solidFill>
                  <a:srgbClr val="002060"/>
                </a:solidFill>
                <a:latin typeface="Constantia"/>
              </a:rPr>
              <a:t>النفريديا</a:t>
            </a:r>
            <a:r>
              <a:rPr lang="ar-SA" altLang="ar-SA" sz="2400" b="1" dirty="0">
                <a:solidFill>
                  <a:srgbClr val="002060"/>
                </a:solidFill>
                <a:latin typeface="Constantia"/>
              </a:rPr>
              <a:t> في الديدان الحلقية</a:t>
            </a:r>
            <a:endParaRPr lang="ar-SA" sz="2400" dirty="0">
              <a:solidFill>
                <a:srgbClr val="002060"/>
              </a:solidFill>
              <a:latin typeface="Constantia"/>
            </a:endParaRPr>
          </a:p>
        </p:txBody>
      </p:sp>
      <p:grpSp>
        <p:nvGrpSpPr>
          <p:cNvPr id="17" name="مجموعة 16"/>
          <p:cNvGrpSpPr/>
          <p:nvPr/>
        </p:nvGrpSpPr>
        <p:grpSpPr>
          <a:xfrm>
            <a:off x="-36512" y="6128748"/>
            <a:ext cx="2082876" cy="756636"/>
            <a:chOff x="179512" y="692696"/>
            <a:chExt cx="2082876" cy="756636"/>
          </a:xfrm>
        </p:grpSpPr>
        <p:pic>
          <p:nvPicPr>
            <p:cNvPr id="18"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مربع نص 18"/>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مربع نص 2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864300538"/>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5"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anim calcmode="lin" valueType="num">
                                      <p:cBhvr>
                                        <p:cTn id="23" dur="2000" fill="hold"/>
                                        <p:tgtEl>
                                          <p:spTgt spid="11"/>
                                        </p:tgtEl>
                                        <p:attrNameLst>
                                          <p:attrName>style.rotation</p:attrName>
                                        </p:attrNameLst>
                                      </p:cBhvr>
                                      <p:tavLst>
                                        <p:tav tm="0">
                                          <p:val>
                                            <p:fltVal val="720"/>
                                          </p:val>
                                        </p:tav>
                                        <p:tav tm="100000">
                                          <p:val>
                                            <p:fltVal val="0"/>
                                          </p:val>
                                        </p:tav>
                                      </p:tavLst>
                                    </p:anim>
                                    <p:anim calcmode="lin" valueType="num">
                                      <p:cBhvr>
                                        <p:cTn id="24" dur="2000" fill="hold"/>
                                        <p:tgtEl>
                                          <p:spTgt spid="11"/>
                                        </p:tgtEl>
                                        <p:attrNameLst>
                                          <p:attrName>ppt_h</p:attrName>
                                        </p:attrNameLst>
                                      </p:cBhvr>
                                      <p:tavLst>
                                        <p:tav tm="0">
                                          <p:val>
                                            <p:fltVal val="0"/>
                                          </p:val>
                                        </p:tav>
                                        <p:tav tm="100000">
                                          <p:val>
                                            <p:strVal val="#ppt_h"/>
                                          </p:val>
                                        </p:tav>
                                      </p:tavLst>
                                    </p:anim>
                                    <p:anim calcmode="lin" valueType="num">
                                      <p:cBhvr>
                                        <p:cTn id="25" dur="2000" fill="hold"/>
                                        <p:tgtEl>
                                          <p:spTgt spid="11"/>
                                        </p:tgtEl>
                                        <p:attrNameLst>
                                          <p:attrName>ppt_w</p:attrName>
                                        </p:attrNameLst>
                                      </p:cBhvr>
                                      <p:tavLst>
                                        <p:tav tm="0">
                                          <p:val>
                                            <p:fltVal val="0"/>
                                          </p:val>
                                        </p:tav>
                                        <p:tav tm="100000">
                                          <p:val>
                                            <p:strVal val="#ppt_w"/>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35"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000"/>
                                        <p:tgtEl>
                                          <p:spTgt spid="14"/>
                                        </p:tgtEl>
                                      </p:cBhvr>
                                    </p:animEffect>
                                    <p:anim calcmode="lin" valueType="num">
                                      <p:cBhvr>
                                        <p:cTn id="36" dur="2000" fill="hold"/>
                                        <p:tgtEl>
                                          <p:spTgt spid="14"/>
                                        </p:tgtEl>
                                        <p:attrNameLst>
                                          <p:attrName>style.rotation</p:attrName>
                                        </p:attrNameLst>
                                      </p:cBhvr>
                                      <p:tavLst>
                                        <p:tav tm="0">
                                          <p:val>
                                            <p:fltVal val="720"/>
                                          </p:val>
                                        </p:tav>
                                        <p:tav tm="100000">
                                          <p:val>
                                            <p:fltVal val="0"/>
                                          </p:val>
                                        </p:tav>
                                      </p:tavLst>
                                    </p:anim>
                                    <p:anim calcmode="lin" valueType="num">
                                      <p:cBhvr>
                                        <p:cTn id="37" dur="2000" fill="hold"/>
                                        <p:tgtEl>
                                          <p:spTgt spid="14"/>
                                        </p:tgtEl>
                                        <p:attrNameLst>
                                          <p:attrName>ppt_h</p:attrName>
                                        </p:attrNameLst>
                                      </p:cBhvr>
                                      <p:tavLst>
                                        <p:tav tm="0">
                                          <p:val>
                                            <p:fltVal val="0"/>
                                          </p:val>
                                        </p:tav>
                                        <p:tav tm="100000">
                                          <p:val>
                                            <p:strVal val="#ppt_h"/>
                                          </p:val>
                                        </p:tav>
                                      </p:tavLst>
                                    </p:anim>
                                    <p:anim calcmode="lin" valueType="num">
                                      <p:cBhvr>
                                        <p:cTn id="38" dur="2000" fill="hold"/>
                                        <p:tgtEl>
                                          <p:spTgt spid="14"/>
                                        </p:tgtEl>
                                        <p:attrNameLst>
                                          <p:attrName>ppt_w</p:attrName>
                                        </p:attrNameLst>
                                      </p:cBhvr>
                                      <p:tavLst>
                                        <p:tav tm="0">
                                          <p:val>
                                            <p:fltVal val="0"/>
                                          </p:val>
                                        </p:tav>
                                        <p:tav tm="100000">
                                          <p:val>
                                            <p:strVal val="#ppt_w"/>
                                          </p:val>
                                        </p:tav>
                                      </p:tavLst>
                                    </p:anim>
                                  </p:childTnLst>
                                </p:cTn>
                              </p:par>
                            </p:childTnLst>
                          </p:cTn>
                        </p:par>
                      </p:childTnLst>
                    </p:cTn>
                  </p:par>
                  <p:par>
                    <p:cTn id="39" fill="hold">
                      <p:stCondLst>
                        <p:cond delay="indefinite"/>
                      </p:stCondLst>
                      <p:childTnLst>
                        <p:par>
                          <p:cTn id="40" fill="hold">
                            <p:stCondLst>
                              <p:cond delay="0"/>
                            </p:stCondLst>
                            <p:childTnLst>
                              <p:par>
                                <p:cTn id="41" presetID="35"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000"/>
                                        <p:tgtEl>
                                          <p:spTgt spid="15"/>
                                        </p:tgtEl>
                                      </p:cBhvr>
                                    </p:animEffect>
                                    <p:anim calcmode="lin" valueType="num">
                                      <p:cBhvr>
                                        <p:cTn id="44" dur="2000" fill="hold"/>
                                        <p:tgtEl>
                                          <p:spTgt spid="15"/>
                                        </p:tgtEl>
                                        <p:attrNameLst>
                                          <p:attrName>style.rotation</p:attrName>
                                        </p:attrNameLst>
                                      </p:cBhvr>
                                      <p:tavLst>
                                        <p:tav tm="0">
                                          <p:val>
                                            <p:fltVal val="720"/>
                                          </p:val>
                                        </p:tav>
                                        <p:tav tm="100000">
                                          <p:val>
                                            <p:fltVal val="0"/>
                                          </p:val>
                                        </p:tav>
                                      </p:tavLst>
                                    </p:anim>
                                    <p:anim calcmode="lin" valueType="num">
                                      <p:cBhvr>
                                        <p:cTn id="45" dur="2000" fill="hold"/>
                                        <p:tgtEl>
                                          <p:spTgt spid="15"/>
                                        </p:tgtEl>
                                        <p:attrNameLst>
                                          <p:attrName>ppt_h</p:attrName>
                                        </p:attrNameLst>
                                      </p:cBhvr>
                                      <p:tavLst>
                                        <p:tav tm="0">
                                          <p:val>
                                            <p:fltVal val="0"/>
                                          </p:val>
                                        </p:tav>
                                        <p:tav tm="100000">
                                          <p:val>
                                            <p:strVal val="#ppt_h"/>
                                          </p:val>
                                        </p:tav>
                                      </p:tavLst>
                                    </p:anim>
                                    <p:anim calcmode="lin" valueType="num">
                                      <p:cBhvr>
                                        <p:cTn id="46"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noChangeArrowheads="1"/>
          </p:cNvSpPr>
          <p:nvPr/>
        </p:nvSpPr>
        <p:spPr bwMode="auto">
          <a:xfrm>
            <a:off x="5943600" y="381000"/>
            <a:ext cx="2810359" cy="819150"/>
          </a:xfrm>
          <a:prstGeom prst="flowChartMultidocument">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ea typeface="Arial" pitchFamily="34" charset="0"/>
                <a:cs typeface="Arial" pitchFamily="34" charset="0"/>
              </a:rPr>
              <a:t>الاستجابة </a:t>
            </a:r>
            <a:r>
              <a:rPr lang="ar-SA" sz="2600" b="1" dirty="0">
                <a:solidFill>
                  <a:srgbClr val="800000"/>
                </a:solidFill>
                <a:latin typeface="Arial" pitchFamily="34" charset="0"/>
                <a:ea typeface="Arial" pitchFamily="34" charset="0"/>
                <a:cs typeface="Arial" pitchFamily="34" charset="0"/>
              </a:rPr>
              <a:t>للمثيرات</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مستطيل مستدير الزوايا 15"/>
          <p:cNvSpPr/>
          <p:nvPr/>
        </p:nvSpPr>
        <p:spPr>
          <a:xfrm>
            <a:off x="3124200" y="421492"/>
            <a:ext cx="2590800" cy="778658"/>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لها جهاز عصبي يتكون من</a:t>
            </a:r>
            <a:endParaRPr lang="ar-SA" sz="2400" dirty="0">
              <a:solidFill>
                <a:srgbClr val="002060"/>
              </a:solidFill>
              <a:latin typeface="Constantia"/>
            </a:endParaRPr>
          </a:p>
        </p:txBody>
      </p:sp>
      <p:sp>
        <p:nvSpPr>
          <p:cNvPr id="17" name="نجمة ذات 32 نقطة 16"/>
          <p:cNvSpPr/>
          <p:nvPr/>
        </p:nvSpPr>
        <p:spPr>
          <a:xfrm>
            <a:off x="7277880" y="1447800"/>
            <a:ext cx="1486307" cy="9906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solidFill>
                  <a:prstClr val="black"/>
                </a:solidFill>
                <a:latin typeface="Calibri" pitchFamily="34" charset="0"/>
                <a:ea typeface="Arial" pitchFamily="34" charset="0"/>
                <a:cs typeface="Monotype Koufi" pitchFamily="2" charset="-78"/>
              </a:rPr>
              <a:t>جهاز الدوران</a:t>
            </a:r>
            <a:endParaRPr lang="en-US" b="1" dirty="0">
              <a:solidFill>
                <a:prstClr val="black"/>
              </a:solidFill>
              <a:latin typeface="Calibri" pitchFamily="34" charset="0"/>
              <a:ea typeface="Arial" pitchFamily="34" charset="0"/>
              <a:cs typeface="Monotype Koufi" pitchFamily="2" charset="-78"/>
            </a:endParaRPr>
          </a:p>
        </p:txBody>
      </p:sp>
      <p:sp>
        <p:nvSpPr>
          <p:cNvPr id="18" name="مستطيل مستدير الزوايا 17"/>
          <p:cNvSpPr/>
          <p:nvPr/>
        </p:nvSpPr>
        <p:spPr>
          <a:xfrm>
            <a:off x="2209800" y="1609725"/>
            <a:ext cx="5037049" cy="666750"/>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r" rtl="1">
              <a:lnSpc>
                <a:spcPct val="90000"/>
              </a:lnSpc>
              <a:spcBef>
                <a:spcPct val="20000"/>
              </a:spcBef>
              <a:buClr>
                <a:srgbClr val="0BD0D9"/>
              </a:buClr>
              <a:buSzPct val="95000"/>
              <a:defRPr/>
            </a:pPr>
            <a:r>
              <a:rPr lang="ar-SA" sz="2000" b="1" dirty="0" smtClean="0">
                <a:solidFill>
                  <a:schemeClr val="accent4">
                    <a:lumMod val="50000"/>
                  </a:schemeClr>
                </a:solidFill>
                <a:latin typeface="Constantia"/>
              </a:rPr>
              <a:t>1- دماغ</a:t>
            </a:r>
            <a:r>
              <a:rPr lang="ar-SA" sz="2000" b="1" dirty="0">
                <a:solidFill>
                  <a:schemeClr val="accent4">
                    <a:lumMod val="50000"/>
                  </a:schemeClr>
                </a:solidFill>
                <a:latin typeface="Constantia"/>
              </a:rPr>
              <a:t>: عبارة عن اندماج عقدتين عصبيتين في الرأس</a:t>
            </a:r>
            <a:endParaRPr lang="en-US" sz="2000" b="1" dirty="0">
              <a:solidFill>
                <a:schemeClr val="accent4">
                  <a:lumMod val="50000"/>
                </a:schemeClr>
              </a:solidFill>
              <a:latin typeface="Constantia"/>
            </a:endParaRPr>
          </a:p>
        </p:txBody>
      </p:sp>
      <p:sp>
        <p:nvSpPr>
          <p:cNvPr id="19" name="مستطيل مستدير الزوايا 18"/>
          <p:cNvSpPr/>
          <p:nvPr/>
        </p:nvSpPr>
        <p:spPr>
          <a:xfrm>
            <a:off x="838200" y="2442730"/>
            <a:ext cx="6432753" cy="666750"/>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r" rtl="1">
              <a:lnSpc>
                <a:spcPct val="90000"/>
              </a:lnSpc>
              <a:spcBef>
                <a:spcPct val="20000"/>
              </a:spcBef>
              <a:buClr>
                <a:srgbClr val="0BD0D9"/>
              </a:buClr>
              <a:buSzPct val="95000"/>
              <a:defRPr/>
            </a:pPr>
            <a:r>
              <a:rPr lang="ar-SA" sz="2000" b="1" dirty="0" smtClean="0">
                <a:solidFill>
                  <a:schemeClr val="accent4">
                    <a:lumMod val="50000"/>
                  </a:schemeClr>
                </a:solidFill>
                <a:latin typeface="Constantia"/>
              </a:rPr>
              <a:t>2- سلسلة </a:t>
            </a:r>
            <a:r>
              <a:rPr lang="ar-SA" sz="2000" b="1" dirty="0">
                <a:solidFill>
                  <a:schemeClr val="accent4">
                    <a:lumMod val="50000"/>
                  </a:schemeClr>
                </a:solidFill>
                <a:latin typeface="Constantia"/>
              </a:rPr>
              <a:t>مزدوجة من العقد تمتد على طول السطح البطني للجسم</a:t>
            </a:r>
            <a:endParaRPr lang="en-US" sz="2000" b="1" dirty="0">
              <a:solidFill>
                <a:schemeClr val="accent4">
                  <a:lumMod val="50000"/>
                </a:schemeClr>
              </a:solidFill>
              <a:latin typeface="Constantia"/>
            </a:endParaRPr>
          </a:p>
        </p:txBody>
      </p:sp>
      <p:sp>
        <p:nvSpPr>
          <p:cNvPr id="22" name="مستطيل مستدير الزوايا 21"/>
          <p:cNvSpPr/>
          <p:nvPr/>
        </p:nvSpPr>
        <p:spPr>
          <a:xfrm>
            <a:off x="838201" y="3352800"/>
            <a:ext cx="6455844" cy="838200"/>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r" rtl="1">
              <a:lnSpc>
                <a:spcPct val="90000"/>
              </a:lnSpc>
              <a:spcBef>
                <a:spcPct val="20000"/>
              </a:spcBef>
              <a:buClr>
                <a:srgbClr val="0BD0D9"/>
              </a:buClr>
              <a:buSzPct val="95000"/>
              <a:defRPr/>
            </a:pPr>
            <a:r>
              <a:rPr lang="ar-SA" sz="2000" b="1" dirty="0" smtClean="0">
                <a:solidFill>
                  <a:schemeClr val="accent4">
                    <a:lumMod val="50000"/>
                  </a:schemeClr>
                </a:solidFill>
                <a:latin typeface="Constantia"/>
              </a:rPr>
              <a:t>3- تتحكم </a:t>
            </a:r>
            <a:r>
              <a:rPr lang="ar-SA" sz="2000" b="1" dirty="0">
                <a:solidFill>
                  <a:schemeClr val="accent4">
                    <a:lumMod val="50000"/>
                  </a:schemeClr>
                </a:solidFill>
                <a:latin typeface="Constantia"/>
              </a:rPr>
              <a:t>العقد في تنظيم سلوكها من تغذية وحركة وغيرها ويتحكم الدماغ في </a:t>
            </a:r>
            <a:r>
              <a:rPr lang="ar-SA" sz="2000" b="1" dirty="0" smtClean="0">
                <a:solidFill>
                  <a:schemeClr val="accent4">
                    <a:lumMod val="50000"/>
                  </a:schemeClr>
                </a:solidFill>
                <a:latin typeface="Constantia"/>
              </a:rPr>
              <a:t>العقد العصبية</a:t>
            </a:r>
            <a:r>
              <a:rPr lang="ar-SA" sz="2000" b="1" dirty="0">
                <a:solidFill>
                  <a:schemeClr val="accent4">
                    <a:lumMod val="50000"/>
                  </a:schemeClr>
                </a:solidFill>
                <a:latin typeface="Constantia"/>
              </a:rPr>
              <a:t>.</a:t>
            </a:r>
            <a:endParaRPr lang="en-US" sz="2000" b="1" dirty="0">
              <a:solidFill>
                <a:schemeClr val="accent4">
                  <a:lumMod val="50000"/>
                </a:schemeClr>
              </a:solidFill>
              <a:latin typeface="Constantia"/>
            </a:endParaRPr>
          </a:p>
        </p:txBody>
      </p:sp>
      <p:sp>
        <p:nvSpPr>
          <p:cNvPr id="23" name="AutoShape 3"/>
          <p:cNvSpPr>
            <a:spLocks noChangeArrowheads="1"/>
          </p:cNvSpPr>
          <p:nvPr/>
        </p:nvSpPr>
        <p:spPr bwMode="auto">
          <a:xfrm>
            <a:off x="7394550" y="4572000"/>
            <a:ext cx="1296144" cy="973942"/>
          </a:xfrm>
          <a:prstGeom prst="star8">
            <a:avLst>
              <a:gd name="adj" fmla="val 38250"/>
            </a:avLst>
          </a:prstGeom>
          <a:solidFill>
            <a:srgbClr val="FFFF00"/>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rtl="0" fontAlgn="base">
              <a:spcBef>
                <a:spcPct val="0"/>
              </a:spcBef>
              <a:spcAft>
                <a:spcPts val="1000"/>
              </a:spcAft>
            </a:pPr>
            <a:r>
              <a:rPr lang="ar-SA" b="1" dirty="0" smtClean="0">
                <a:latin typeface="Calibri" pitchFamily="34" charset="0"/>
                <a:ea typeface="Arial" pitchFamily="34" charset="0"/>
                <a:cs typeface="Monotype Koufi" pitchFamily="2" charset="-78"/>
              </a:rPr>
              <a:t>أولاً الإبصار</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 name="مستطيل مستدير الزوايا 24"/>
          <p:cNvSpPr/>
          <p:nvPr/>
        </p:nvSpPr>
        <p:spPr>
          <a:xfrm>
            <a:off x="685800" y="4639871"/>
            <a:ext cx="6455844" cy="838200"/>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r" rtl="1">
              <a:lnSpc>
                <a:spcPct val="90000"/>
              </a:lnSpc>
              <a:spcBef>
                <a:spcPct val="20000"/>
              </a:spcBef>
              <a:buClr>
                <a:srgbClr val="0BD0D9"/>
              </a:buClr>
              <a:buSzPct val="95000"/>
              <a:defRPr/>
            </a:pPr>
            <a:r>
              <a:rPr lang="ar-SA" sz="2400" b="1" dirty="0">
                <a:solidFill>
                  <a:schemeClr val="accent4">
                    <a:lumMod val="50000"/>
                  </a:schemeClr>
                </a:solidFill>
                <a:latin typeface="Constantia"/>
              </a:rPr>
              <a:t>يساعد الإبصار الحشرة على الطيران والهروب من الأعداء وللعيون في المفصليات نوعين هما</a:t>
            </a:r>
            <a:endParaRPr lang="en-US" sz="2400" b="1" dirty="0">
              <a:solidFill>
                <a:schemeClr val="accent4">
                  <a:lumMod val="50000"/>
                </a:schemeClr>
              </a:solidFill>
              <a:latin typeface="Constantia"/>
            </a:endParaRPr>
          </a:p>
        </p:txBody>
      </p:sp>
      <p:grpSp>
        <p:nvGrpSpPr>
          <p:cNvPr id="15" name="مجموعة 14"/>
          <p:cNvGrpSpPr/>
          <p:nvPr/>
        </p:nvGrpSpPr>
        <p:grpSpPr>
          <a:xfrm>
            <a:off x="-36512" y="6128748"/>
            <a:ext cx="2082876" cy="756636"/>
            <a:chOff x="179512" y="692696"/>
            <a:chExt cx="2082876" cy="756636"/>
          </a:xfrm>
        </p:grpSpPr>
        <p:pic>
          <p:nvPicPr>
            <p:cNvPr id="21"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مربع نص 2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7" name="مربع نص 2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62922462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2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 calcmode="lin" valueType="num">
                                      <p:cBhvr>
                                        <p:cTn id="27"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1000" fill="hold"/>
                                        <p:tgtEl>
                                          <p:spTgt spid="19"/>
                                        </p:tgtEl>
                                        <p:attrNameLst>
                                          <p:attrName>ppt_w</p:attrName>
                                        </p:attrNameLst>
                                      </p:cBhvr>
                                      <p:tavLst>
                                        <p:tav tm="0">
                                          <p:val>
                                            <p:fltVal val="0"/>
                                          </p:val>
                                        </p:tav>
                                        <p:tav tm="100000">
                                          <p:val>
                                            <p:strVal val="#ppt_w"/>
                                          </p:val>
                                        </p:tav>
                                      </p:tavLst>
                                    </p:anim>
                                    <p:anim calcmode="lin" valueType="num">
                                      <p:cBhvr>
                                        <p:cTn id="34" dur="1000" fill="hold"/>
                                        <p:tgtEl>
                                          <p:spTgt spid="19"/>
                                        </p:tgtEl>
                                        <p:attrNameLst>
                                          <p:attrName>ppt_h</p:attrName>
                                        </p:attrNameLst>
                                      </p:cBhvr>
                                      <p:tavLst>
                                        <p:tav tm="0">
                                          <p:val>
                                            <p:fltVal val="0"/>
                                          </p:val>
                                        </p:tav>
                                        <p:tav tm="100000">
                                          <p:val>
                                            <p:strVal val="#ppt_h"/>
                                          </p:val>
                                        </p:tav>
                                      </p:tavLst>
                                    </p:anim>
                                    <p:anim calcmode="lin" valueType="num">
                                      <p:cBhvr>
                                        <p:cTn id="35"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p:stCondLst>
                        <p:cond delay="indefinite"/>
                      </p:stCondLst>
                      <p:childTnLst>
                        <p:par>
                          <p:cTn id="38" fill="hold">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1000" fill="hold"/>
                                        <p:tgtEl>
                                          <p:spTgt spid="22"/>
                                        </p:tgtEl>
                                        <p:attrNameLst>
                                          <p:attrName>ppt_w</p:attrName>
                                        </p:attrNameLst>
                                      </p:cBhvr>
                                      <p:tavLst>
                                        <p:tav tm="0">
                                          <p:val>
                                            <p:fltVal val="0"/>
                                          </p:val>
                                        </p:tav>
                                        <p:tav tm="100000">
                                          <p:val>
                                            <p:strVal val="#ppt_w"/>
                                          </p:val>
                                        </p:tav>
                                      </p:tavLst>
                                    </p:anim>
                                    <p:anim calcmode="lin" valueType="num">
                                      <p:cBhvr>
                                        <p:cTn id="42" dur="1000" fill="hold"/>
                                        <p:tgtEl>
                                          <p:spTgt spid="22"/>
                                        </p:tgtEl>
                                        <p:attrNameLst>
                                          <p:attrName>ppt_h</p:attrName>
                                        </p:attrNameLst>
                                      </p:cBhvr>
                                      <p:tavLst>
                                        <p:tav tm="0">
                                          <p:val>
                                            <p:fltVal val="0"/>
                                          </p:val>
                                        </p:tav>
                                        <p:tav tm="100000">
                                          <p:val>
                                            <p:strVal val="#ppt_h"/>
                                          </p:val>
                                        </p:tav>
                                      </p:tavLst>
                                    </p:anim>
                                    <p:anim calcmode="lin" valueType="num">
                                      <p:cBhvr>
                                        <p:cTn id="43"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heel(1)">
                                      <p:cBhvr>
                                        <p:cTn id="49" dur="20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5"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 calcmode="lin" valueType="num">
                                      <p:cBhvr>
                                        <p:cTn id="54" dur="1000" fill="hold"/>
                                        <p:tgtEl>
                                          <p:spTgt spid="25"/>
                                        </p:tgtEl>
                                        <p:attrNameLst>
                                          <p:attrName>ppt_w</p:attrName>
                                        </p:attrNameLst>
                                      </p:cBhvr>
                                      <p:tavLst>
                                        <p:tav tm="0">
                                          <p:val>
                                            <p:fltVal val="0"/>
                                          </p:val>
                                        </p:tav>
                                        <p:tav tm="100000">
                                          <p:val>
                                            <p:strVal val="#ppt_w"/>
                                          </p:val>
                                        </p:tav>
                                      </p:tavLst>
                                    </p:anim>
                                    <p:anim calcmode="lin" valueType="num">
                                      <p:cBhvr>
                                        <p:cTn id="55" dur="1000" fill="hold"/>
                                        <p:tgtEl>
                                          <p:spTgt spid="25"/>
                                        </p:tgtEl>
                                        <p:attrNameLst>
                                          <p:attrName>ppt_h</p:attrName>
                                        </p:attrNameLst>
                                      </p:cBhvr>
                                      <p:tavLst>
                                        <p:tav tm="0">
                                          <p:val>
                                            <p:fltVal val="0"/>
                                          </p:val>
                                        </p:tav>
                                        <p:tav tm="100000">
                                          <p:val>
                                            <p:strVal val="#ppt_h"/>
                                          </p:val>
                                        </p:tav>
                                      </p:tavLst>
                                    </p:anim>
                                    <p:anim calcmode="lin" valueType="num">
                                      <p:cBhvr>
                                        <p:cTn id="56"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7" grpId="0" animBg="1"/>
      <p:bldP spid="18" grpId="0" animBg="1"/>
      <p:bldP spid="19" grpId="0" animBg="1"/>
      <p:bldP spid="22" grpId="0" animBg="1"/>
      <p:bldP spid="23"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خطط انسيابي: رابط خارج الصفحة 2"/>
          <p:cNvSpPr/>
          <p:nvPr/>
        </p:nvSpPr>
        <p:spPr>
          <a:xfrm>
            <a:off x="7772400" y="381000"/>
            <a:ext cx="990600" cy="838200"/>
          </a:xfrm>
          <a:prstGeom prst="flowChartOffpageConnector">
            <a:avLst/>
          </a:prstGeom>
          <a:solidFill>
            <a:schemeClr val="bg1"/>
          </a:solidFill>
          <a:ln w="47625" cmpd="dbl">
            <a:gradFill>
              <a:gsLst>
                <a:gs pos="87091">
                  <a:schemeClr val="accent4">
                    <a:lumMod val="75000"/>
                  </a:schemeClr>
                </a:gs>
                <a:gs pos="71250">
                  <a:srgbClr val="FF0000"/>
                </a:gs>
                <a:gs pos="24600">
                  <a:schemeClr val="accent4">
                    <a:lumMod val="50000"/>
                  </a:schemeClr>
                </a:gs>
                <a:gs pos="0">
                  <a:schemeClr val="bg2">
                    <a:lumMod val="50000"/>
                  </a:schemeClr>
                </a:gs>
                <a:gs pos="50000">
                  <a:srgbClr val="FFFF00"/>
                </a:gs>
                <a:gs pos="100000">
                  <a:srgbClr val="002060"/>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a:solidFill>
                  <a:srgbClr val="FF0000"/>
                </a:solidFill>
              </a:rPr>
              <a:t>مركبة</a:t>
            </a:r>
            <a:endParaRPr lang="en-US" b="1" dirty="0">
              <a:solidFill>
                <a:srgbClr val="FF0000"/>
              </a:solidFill>
            </a:endParaRPr>
          </a:p>
        </p:txBody>
      </p:sp>
      <p:sp>
        <p:nvSpPr>
          <p:cNvPr id="9" name="مستطيل مستدير الزوايا 8"/>
          <p:cNvSpPr/>
          <p:nvPr/>
        </p:nvSpPr>
        <p:spPr>
          <a:xfrm>
            <a:off x="457200" y="421492"/>
            <a:ext cx="6934200" cy="778658"/>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smtClean="0">
                <a:solidFill>
                  <a:srgbClr val="002060"/>
                </a:solidFill>
                <a:latin typeface="Constantia"/>
              </a:rPr>
              <a:t>تحتوي </a:t>
            </a:r>
            <a:r>
              <a:rPr lang="ar-SA" altLang="ar-SA" sz="2400" b="1" dirty="0">
                <a:solidFill>
                  <a:srgbClr val="002060"/>
                </a:solidFill>
                <a:latin typeface="Constantia"/>
              </a:rPr>
              <a:t>على عيون سداسية كل سطح يرى جزء من الصورة ثم يتم جمع </a:t>
            </a:r>
            <a:r>
              <a:rPr lang="ar-SA" altLang="ar-SA" sz="2400" b="1" dirty="0" smtClean="0">
                <a:solidFill>
                  <a:srgbClr val="002060"/>
                </a:solidFill>
                <a:latin typeface="Constantia"/>
              </a:rPr>
              <a:t>أجزاء الصورة </a:t>
            </a:r>
            <a:r>
              <a:rPr lang="ar-SA" altLang="ar-SA" sz="2400" b="1" dirty="0">
                <a:solidFill>
                  <a:srgbClr val="002060"/>
                </a:solidFill>
                <a:latin typeface="Constantia"/>
              </a:rPr>
              <a:t>في الدماغ</a:t>
            </a:r>
            <a:endParaRPr lang="ar-SA" sz="2400" dirty="0">
              <a:solidFill>
                <a:srgbClr val="002060"/>
              </a:solidFill>
              <a:latin typeface="Constantia"/>
            </a:endParaRPr>
          </a:p>
        </p:txBody>
      </p:sp>
      <p:sp>
        <p:nvSpPr>
          <p:cNvPr id="10" name="مخطط انسيابي: رابط خارج الصفحة 9"/>
          <p:cNvSpPr/>
          <p:nvPr/>
        </p:nvSpPr>
        <p:spPr>
          <a:xfrm>
            <a:off x="7772400" y="1559708"/>
            <a:ext cx="990600" cy="838200"/>
          </a:xfrm>
          <a:prstGeom prst="flowChartOffpageConnector">
            <a:avLst/>
          </a:prstGeom>
          <a:solidFill>
            <a:schemeClr val="bg1"/>
          </a:solidFill>
          <a:ln w="47625" cmpd="dbl">
            <a:gradFill>
              <a:gsLst>
                <a:gs pos="87091">
                  <a:schemeClr val="accent4">
                    <a:lumMod val="75000"/>
                  </a:schemeClr>
                </a:gs>
                <a:gs pos="71250">
                  <a:srgbClr val="FF0000"/>
                </a:gs>
                <a:gs pos="24600">
                  <a:schemeClr val="accent4">
                    <a:lumMod val="50000"/>
                  </a:schemeClr>
                </a:gs>
                <a:gs pos="0">
                  <a:schemeClr val="bg2">
                    <a:lumMod val="50000"/>
                  </a:schemeClr>
                </a:gs>
                <a:gs pos="50000">
                  <a:srgbClr val="FFFF00"/>
                </a:gs>
                <a:gs pos="100000">
                  <a:srgbClr val="002060"/>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a:solidFill>
                  <a:srgbClr val="FF0000"/>
                </a:solidFill>
              </a:rPr>
              <a:t>بسيطة</a:t>
            </a:r>
            <a:endParaRPr lang="en-US" b="1" dirty="0">
              <a:solidFill>
                <a:srgbClr val="FF0000"/>
              </a:solidFill>
            </a:endParaRPr>
          </a:p>
        </p:txBody>
      </p:sp>
      <p:sp>
        <p:nvSpPr>
          <p:cNvPr id="11" name="مستطيل مستدير الزوايا 10"/>
          <p:cNvSpPr/>
          <p:nvPr/>
        </p:nvSpPr>
        <p:spPr>
          <a:xfrm>
            <a:off x="457200" y="1524000"/>
            <a:ext cx="6934200" cy="778658"/>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smtClean="0">
                <a:solidFill>
                  <a:srgbClr val="002060"/>
                </a:solidFill>
                <a:latin typeface="Constantia"/>
              </a:rPr>
              <a:t>لكل </a:t>
            </a:r>
            <a:r>
              <a:rPr lang="ar-SA" altLang="ar-SA" sz="2400" b="1" dirty="0">
                <a:solidFill>
                  <a:srgbClr val="002060"/>
                </a:solidFill>
                <a:latin typeface="Constantia"/>
              </a:rPr>
              <a:t>عين عدسة للتمييز بين الضوء والظلام</a:t>
            </a:r>
            <a:endParaRPr lang="ar-SA" sz="2400" dirty="0">
              <a:solidFill>
                <a:srgbClr val="002060"/>
              </a:solidFill>
              <a:latin typeface="Constantia"/>
            </a:endParaRP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499" y="2819400"/>
            <a:ext cx="8191501"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مجموعة 18"/>
          <p:cNvGrpSpPr/>
          <p:nvPr/>
        </p:nvGrpSpPr>
        <p:grpSpPr>
          <a:xfrm>
            <a:off x="-36512" y="6128748"/>
            <a:ext cx="2082876" cy="756636"/>
            <a:chOff x="179512" y="692696"/>
            <a:chExt cx="2082876" cy="756636"/>
          </a:xfrm>
        </p:grpSpPr>
        <p:pic>
          <p:nvPicPr>
            <p:cNvPr id="2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مربع نص 2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مربع نص 2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346355076"/>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a:off x="7439147" y="617929"/>
            <a:ext cx="1296144" cy="973942"/>
          </a:xfrm>
          <a:prstGeom prst="star8">
            <a:avLst>
              <a:gd name="adj" fmla="val 38250"/>
            </a:avLst>
          </a:prstGeom>
          <a:solidFill>
            <a:srgbClr val="FFFF00"/>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rtl="0" fontAlgn="base">
              <a:spcBef>
                <a:spcPct val="0"/>
              </a:spcBef>
              <a:spcAft>
                <a:spcPts val="1000"/>
              </a:spcAft>
            </a:pPr>
            <a:r>
              <a:rPr lang="ar-SA" b="1" dirty="0" smtClean="0">
                <a:latin typeface="Calibri" pitchFamily="34" charset="0"/>
                <a:ea typeface="Arial" pitchFamily="34" charset="0"/>
                <a:cs typeface="Monotype Koufi" pitchFamily="2" charset="-78"/>
              </a:rPr>
              <a:t>ثانياً السمع</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مستطيل مستدير الزوايا 7"/>
          <p:cNvSpPr/>
          <p:nvPr/>
        </p:nvSpPr>
        <p:spPr>
          <a:xfrm>
            <a:off x="730397" y="457200"/>
            <a:ext cx="6455844" cy="1371600"/>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r" rtl="1">
              <a:lnSpc>
                <a:spcPct val="90000"/>
              </a:lnSpc>
              <a:spcBef>
                <a:spcPct val="20000"/>
              </a:spcBef>
              <a:buClr>
                <a:srgbClr val="0BD0D9"/>
              </a:buClr>
              <a:buSzPct val="95000"/>
              <a:defRPr/>
            </a:pPr>
            <a:r>
              <a:rPr lang="ar-SA" sz="2000" b="1" dirty="0">
                <a:solidFill>
                  <a:schemeClr val="accent4">
                    <a:lumMod val="50000"/>
                  </a:schemeClr>
                </a:solidFill>
                <a:latin typeface="Constantia"/>
              </a:rPr>
              <a:t>لها غشاء يستعمل للسمع يسمى الطبلة وتوجد الطبلة إما على الأرجل</a:t>
            </a:r>
          </a:p>
          <a:p>
            <a:pPr marL="274320" indent="-274320" algn="r" rtl="1">
              <a:lnSpc>
                <a:spcPct val="90000"/>
              </a:lnSpc>
              <a:spcBef>
                <a:spcPct val="20000"/>
              </a:spcBef>
              <a:buClr>
                <a:srgbClr val="0BD0D9"/>
              </a:buClr>
              <a:buSzPct val="95000"/>
              <a:defRPr/>
            </a:pPr>
            <a:r>
              <a:rPr lang="ar-SA" sz="2000" b="1" dirty="0">
                <a:solidFill>
                  <a:schemeClr val="accent4">
                    <a:lumMod val="50000"/>
                  </a:schemeClr>
                </a:solidFill>
                <a:latin typeface="Constantia"/>
              </a:rPr>
              <a:t>الأمامية كما في صرصور الليل أ و البطن كما في الجندب أو الصدر كما في بعض الحشرات </a:t>
            </a:r>
            <a:r>
              <a:rPr lang="ar-SA" sz="2000" b="1" dirty="0" smtClean="0">
                <a:solidFill>
                  <a:schemeClr val="accent4">
                    <a:lumMod val="50000"/>
                  </a:schemeClr>
                </a:solidFill>
                <a:latin typeface="Constantia"/>
              </a:rPr>
              <a:t>مثل العث </a:t>
            </a:r>
            <a:r>
              <a:rPr lang="ar-SA" sz="2000" b="1" dirty="0">
                <a:solidFill>
                  <a:schemeClr val="accent4">
                    <a:lumMod val="50000"/>
                  </a:schemeClr>
                </a:solidFill>
                <a:latin typeface="Constantia"/>
              </a:rPr>
              <a:t>.</a:t>
            </a:r>
            <a:endParaRPr lang="en-US" sz="2000" b="1" dirty="0">
              <a:solidFill>
                <a:schemeClr val="accent4">
                  <a:lumMod val="50000"/>
                </a:schemeClr>
              </a:solidFill>
              <a:latin typeface="Constantia"/>
            </a:endParaRPr>
          </a:p>
        </p:txBody>
      </p:sp>
      <p:sp>
        <p:nvSpPr>
          <p:cNvPr id="9" name="AutoShape 3"/>
          <p:cNvSpPr>
            <a:spLocks noChangeArrowheads="1"/>
          </p:cNvSpPr>
          <p:nvPr/>
        </p:nvSpPr>
        <p:spPr bwMode="auto">
          <a:xfrm>
            <a:off x="7186242" y="2286000"/>
            <a:ext cx="1623994" cy="1066800"/>
          </a:xfrm>
          <a:prstGeom prst="star8">
            <a:avLst>
              <a:gd name="adj" fmla="val 38250"/>
            </a:avLst>
          </a:prstGeom>
          <a:solidFill>
            <a:srgbClr val="FFFF00"/>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rtl="0" fontAlgn="base">
              <a:spcBef>
                <a:spcPct val="0"/>
              </a:spcBef>
              <a:spcAft>
                <a:spcPts val="1000"/>
              </a:spcAft>
            </a:pPr>
            <a:r>
              <a:rPr lang="ar-SA" b="1" dirty="0" smtClean="0">
                <a:latin typeface="Calibri" pitchFamily="34" charset="0"/>
                <a:ea typeface="Arial" pitchFamily="34" charset="0"/>
                <a:cs typeface="Monotype Koufi" pitchFamily="2" charset="-78"/>
              </a:rPr>
              <a:t>ثالثاً المواد الكيميائية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مستطيل مستدير الزوايا 9"/>
          <p:cNvSpPr/>
          <p:nvPr/>
        </p:nvSpPr>
        <p:spPr>
          <a:xfrm>
            <a:off x="805341" y="2133600"/>
            <a:ext cx="6281259" cy="1371600"/>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r" rtl="1">
              <a:lnSpc>
                <a:spcPct val="90000"/>
              </a:lnSpc>
              <a:spcBef>
                <a:spcPct val="20000"/>
              </a:spcBef>
              <a:buClr>
                <a:srgbClr val="0BD0D9"/>
              </a:buClr>
              <a:buSzPct val="95000"/>
              <a:defRPr/>
            </a:pPr>
            <a:r>
              <a:rPr lang="ar-SA" sz="2000" b="1" dirty="0">
                <a:solidFill>
                  <a:schemeClr val="accent4">
                    <a:lumMod val="50000"/>
                  </a:schemeClr>
                </a:solidFill>
                <a:latin typeface="Constantia"/>
              </a:rPr>
              <a:t>تفرز العديد من الحيوانات ومنها المفصليات مواد منها </a:t>
            </a:r>
            <a:r>
              <a:rPr lang="ar-SA" sz="2000" b="1" dirty="0" err="1">
                <a:solidFill>
                  <a:schemeClr val="accent4">
                    <a:lumMod val="50000"/>
                  </a:schemeClr>
                </a:solidFill>
                <a:latin typeface="Constantia"/>
              </a:rPr>
              <a:t>الفريونات</a:t>
            </a:r>
            <a:r>
              <a:rPr lang="ar-SA" sz="2000" b="1" dirty="0">
                <a:solidFill>
                  <a:schemeClr val="accent4">
                    <a:lumMod val="50000"/>
                  </a:schemeClr>
                </a:solidFill>
                <a:latin typeface="Constantia"/>
              </a:rPr>
              <a:t> وهي تؤثر في سلوك </a:t>
            </a:r>
            <a:r>
              <a:rPr lang="ar-SA" sz="2000" b="1" dirty="0" smtClean="0">
                <a:solidFill>
                  <a:schemeClr val="accent4">
                    <a:lumMod val="50000"/>
                  </a:schemeClr>
                </a:solidFill>
                <a:latin typeface="Constantia"/>
              </a:rPr>
              <a:t>الحيوان من </a:t>
            </a:r>
            <a:r>
              <a:rPr lang="ar-SA" sz="2000" b="1" dirty="0">
                <a:solidFill>
                  <a:schemeClr val="accent4">
                    <a:lumMod val="50000"/>
                  </a:schemeClr>
                </a:solidFill>
                <a:latin typeface="Constantia"/>
              </a:rPr>
              <a:t>النوع نفسه في التكاثر والتغذية.</a:t>
            </a:r>
          </a:p>
          <a:p>
            <a:pPr marL="274320" indent="-274320" algn="r" rtl="1">
              <a:lnSpc>
                <a:spcPct val="90000"/>
              </a:lnSpc>
              <a:spcBef>
                <a:spcPct val="20000"/>
              </a:spcBef>
              <a:buClr>
                <a:srgbClr val="0BD0D9"/>
              </a:buClr>
              <a:buSzPct val="95000"/>
              <a:defRPr/>
            </a:pPr>
            <a:r>
              <a:rPr lang="ar-SA" sz="2000" b="1" dirty="0">
                <a:solidFill>
                  <a:schemeClr val="accent4">
                    <a:lumMod val="50000"/>
                  </a:schemeClr>
                </a:solidFill>
                <a:latin typeface="Constantia"/>
              </a:rPr>
              <a:t>يستخدم النمل قرون </a:t>
            </a:r>
            <a:r>
              <a:rPr lang="ar-SA" sz="2000" b="1" dirty="0" smtClean="0">
                <a:solidFill>
                  <a:schemeClr val="accent4">
                    <a:lumMod val="50000"/>
                  </a:schemeClr>
                </a:solidFill>
                <a:latin typeface="Constantia"/>
              </a:rPr>
              <a:t>الاستشعار </a:t>
            </a:r>
            <a:r>
              <a:rPr lang="ar-SA" sz="2000" b="1" dirty="0">
                <a:solidFill>
                  <a:schemeClr val="accent4">
                    <a:lumMod val="50000"/>
                  </a:schemeClr>
                </a:solidFill>
                <a:latin typeface="Constantia"/>
              </a:rPr>
              <a:t>لتحسس رائحة </a:t>
            </a:r>
            <a:r>
              <a:rPr lang="ar-SA" sz="2000" b="1" dirty="0" err="1">
                <a:solidFill>
                  <a:schemeClr val="accent4">
                    <a:lumMod val="50000"/>
                  </a:schemeClr>
                </a:solidFill>
                <a:latin typeface="Constantia"/>
              </a:rPr>
              <a:t>الفرمون</a:t>
            </a:r>
            <a:endParaRPr lang="en-US" sz="2000" b="1" dirty="0">
              <a:solidFill>
                <a:schemeClr val="accent4">
                  <a:lumMod val="50000"/>
                </a:schemeClr>
              </a:solidFill>
              <a:latin typeface="Constantia"/>
            </a:endParaRPr>
          </a:p>
        </p:txBody>
      </p:sp>
      <p:grpSp>
        <p:nvGrpSpPr>
          <p:cNvPr id="12" name="مجموعة 11"/>
          <p:cNvGrpSpPr/>
          <p:nvPr/>
        </p:nvGrpSpPr>
        <p:grpSpPr>
          <a:xfrm>
            <a:off x="-36512" y="6128748"/>
            <a:ext cx="2082876" cy="756636"/>
            <a:chOff x="179512" y="692696"/>
            <a:chExt cx="2082876" cy="756636"/>
          </a:xfrm>
        </p:grpSpPr>
        <p:pic>
          <p:nvPicPr>
            <p:cNvPr id="14"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مربع نص 1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80926790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2286000"/>
            <a:ext cx="7883926"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2"/>
          <p:cNvSpPr>
            <a:spLocks noChangeArrowheads="1"/>
          </p:cNvSpPr>
          <p:nvPr/>
        </p:nvSpPr>
        <p:spPr bwMode="auto">
          <a:xfrm>
            <a:off x="5943600" y="381000"/>
            <a:ext cx="2810359" cy="819150"/>
          </a:xfrm>
          <a:prstGeom prst="flowChartMultidocument">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ea typeface="Arial" pitchFamily="34" charset="0"/>
                <a:cs typeface="Arial" pitchFamily="34" charset="0"/>
              </a:rPr>
              <a:t>الحركة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مستطيل مستدير الزوايا 10"/>
          <p:cNvSpPr/>
          <p:nvPr/>
        </p:nvSpPr>
        <p:spPr>
          <a:xfrm>
            <a:off x="840509" y="1295400"/>
            <a:ext cx="7010400" cy="9144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المفصليات حيوانات نشيطة وسريعة وهي قادرة علي الزحف والمشي السريع والتسلق </a:t>
            </a:r>
            <a:r>
              <a:rPr lang="ar-SA" altLang="ar-SA" sz="2000" b="1" dirty="0" smtClean="0">
                <a:solidFill>
                  <a:srgbClr val="002060"/>
                </a:solidFill>
                <a:latin typeface="Constantia"/>
              </a:rPr>
              <a:t>والحفر والسباحة </a:t>
            </a:r>
            <a:r>
              <a:rPr lang="ar-SA" altLang="ar-SA" sz="2000" b="1" dirty="0">
                <a:solidFill>
                  <a:srgbClr val="002060"/>
                </a:solidFill>
                <a:latin typeface="Constantia"/>
              </a:rPr>
              <a:t>والطيران بسبب وجود جهاز عضلي متقدم بها</a:t>
            </a:r>
            <a:endParaRPr lang="ar-SA" sz="2000" dirty="0">
              <a:solidFill>
                <a:srgbClr val="002060"/>
              </a:solidFill>
              <a:latin typeface="Constantia"/>
            </a:endParaRPr>
          </a:p>
        </p:txBody>
      </p:sp>
      <p:grpSp>
        <p:nvGrpSpPr>
          <p:cNvPr id="12" name="مجموعة 11"/>
          <p:cNvGrpSpPr/>
          <p:nvPr/>
        </p:nvGrpSpPr>
        <p:grpSpPr>
          <a:xfrm>
            <a:off x="-36512" y="6128748"/>
            <a:ext cx="2082876" cy="756636"/>
            <a:chOff x="179512" y="692696"/>
            <a:chExt cx="2082876" cy="756636"/>
          </a:xfrm>
        </p:grpSpPr>
        <p:pic>
          <p:nvPicPr>
            <p:cNvPr id="14"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مربع نص 1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544527918"/>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8" presetClass="entr" presetSubtype="0" accel="50000" fill="hold" grpId="0" nodeType="clickEffect">
                                  <p:stCondLst>
                                    <p:cond delay="0"/>
                                  </p:stCondLst>
                                  <p:iterate type="lt">
                                    <p:tmPct val="50000"/>
                                  </p:iterate>
                                  <p:childTnLst>
                                    <p:set>
                                      <p:cBhvr>
                                        <p:cTn id="11" dur="1" fill="hold">
                                          <p:stCondLst>
                                            <p:cond delay="0"/>
                                          </p:stCondLst>
                                        </p:cTn>
                                        <p:tgtEl>
                                          <p:spTgt spid="11"/>
                                        </p:tgtEl>
                                        <p:attrNameLst>
                                          <p:attrName>style.visibility</p:attrName>
                                        </p:attrNameLst>
                                      </p:cBhvr>
                                      <p:to>
                                        <p:strVal val="visible"/>
                                      </p:to>
                                    </p:set>
                                    <p:set>
                                      <p:cBhvr>
                                        <p:cTn id="12" dur="455" fill="hold">
                                          <p:stCondLst>
                                            <p:cond delay="0"/>
                                          </p:stCondLst>
                                        </p:cTn>
                                        <p:tgtEl>
                                          <p:spTgt spid="11"/>
                                        </p:tgtEl>
                                        <p:attrNameLst>
                                          <p:attrName>style.rotation</p:attrName>
                                        </p:attrNameLst>
                                      </p:cBhvr>
                                      <p:to>
                                        <p:strVal val="-45.0"/>
                                      </p:to>
                                    </p:set>
                                    <p:anim calcmode="lin" valueType="num">
                                      <p:cBhvr>
                                        <p:cTn id="13" dur="455" fill="hold">
                                          <p:stCondLst>
                                            <p:cond delay="455"/>
                                          </p:stCondLst>
                                        </p:cTn>
                                        <p:tgtEl>
                                          <p:spTgt spid="11"/>
                                        </p:tgtEl>
                                        <p:attrNameLst>
                                          <p:attrName>style.rotation</p:attrName>
                                        </p:attrNameLst>
                                      </p:cBhvr>
                                      <p:tavLst>
                                        <p:tav tm="0">
                                          <p:val>
                                            <p:fltVal val="-45"/>
                                          </p:val>
                                        </p:tav>
                                        <p:tav tm="69900">
                                          <p:val>
                                            <p:fltVal val="45"/>
                                          </p:val>
                                        </p:tav>
                                        <p:tav tm="100000">
                                          <p:val>
                                            <p:fltVal val="0"/>
                                          </p:val>
                                        </p:tav>
                                      </p:tavLst>
                                    </p:anim>
                                    <p:anim calcmode="lin" valueType="num">
                                      <p:cBhvr>
                                        <p:cTn id="14" dur="455" fill="hold">
                                          <p:stCondLst>
                                            <p:cond delay="0"/>
                                          </p:stCondLst>
                                        </p:cTn>
                                        <p:tgtEl>
                                          <p:spTgt spid="11"/>
                                        </p:tgtEl>
                                        <p:attrNameLst>
                                          <p:attrName>ppt_y</p:attrName>
                                        </p:attrNameLst>
                                      </p:cBhvr>
                                      <p:tavLst>
                                        <p:tav tm="0">
                                          <p:val>
                                            <p:strVal val="#ppt_y-1"/>
                                          </p:val>
                                        </p:tav>
                                        <p:tav tm="100000">
                                          <p:val>
                                            <p:strVal val="#ppt_y-(0.354*#ppt_w-0.172*#ppt_h)"/>
                                          </p:val>
                                        </p:tav>
                                      </p:tavLst>
                                    </p:anim>
                                    <p:anim calcmode="lin" valueType="num">
                                      <p:cBhvr>
                                        <p:cTn id="15" dur="156" decel="50000" autoRev="1" fill="hold">
                                          <p:stCondLst>
                                            <p:cond delay="455"/>
                                          </p:stCondLst>
                                        </p:cTn>
                                        <p:tgtEl>
                                          <p:spTgt spid="11"/>
                                        </p:tgtEl>
                                        <p:attrNameLst>
                                          <p:attrName>ppt_y</p:attrName>
                                        </p:attrNameLst>
                                      </p:cBhvr>
                                      <p:tavLst>
                                        <p:tav tm="0">
                                          <p:val>
                                            <p:strVal val="#ppt_y-(0.354*#ppt_w-0.172*#ppt_h)"/>
                                          </p:val>
                                        </p:tav>
                                        <p:tav tm="100000">
                                          <p:val>
                                            <p:strVal val="#ppt_y-(0.354*#ppt_w-0.172*#ppt_h)-#ppt_h/2"/>
                                          </p:val>
                                        </p:tav>
                                      </p:tavLst>
                                    </p:anim>
                                    <p:anim calcmode="lin" valueType="num">
                                      <p:cBhvr>
                                        <p:cTn id="16" dur="136" fill="hold">
                                          <p:stCondLst>
                                            <p:cond delay="864"/>
                                          </p:stCondLst>
                                        </p:cTn>
                                        <p:tgtEl>
                                          <p:spTgt spid="11"/>
                                        </p:tgtEl>
                                        <p:attrNameLst>
                                          <p:attrName>ppt_y</p:attrName>
                                        </p:attrNameLst>
                                      </p:cBhvr>
                                      <p:tavLst>
                                        <p:tav tm="0">
                                          <p:val>
                                            <p:strVal val="#ppt_y-(0.354*#ppt_w-0.172*#ppt_h)"/>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animEffect transition="in" filter="wheel(1)">
                                      <p:cBhvr>
                                        <p:cTn id="21"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وسيلة شرح مع سهم إلى الأسفل 1"/>
          <p:cNvSpPr/>
          <p:nvPr/>
        </p:nvSpPr>
        <p:spPr>
          <a:xfrm>
            <a:off x="2192612" y="457200"/>
            <a:ext cx="6411836" cy="762000"/>
          </a:xfrm>
          <a:prstGeom prst="downArrowCallout">
            <a:avLst/>
          </a:prstGeom>
          <a:solidFill>
            <a:schemeClr val="bg1"/>
          </a:solidFill>
          <a:ln w="63500">
            <a:gradFill>
              <a:gsLst>
                <a:gs pos="76250">
                  <a:srgbClr val="92D050"/>
                </a:gs>
                <a:gs pos="19150">
                  <a:srgbClr val="002060"/>
                </a:gs>
                <a:gs pos="0">
                  <a:schemeClr val="bg2">
                    <a:lumMod val="25000"/>
                  </a:schemeClr>
                </a:gs>
                <a:gs pos="50000">
                  <a:schemeClr val="accent2">
                    <a:lumMod val="50000"/>
                  </a:schemeClr>
                </a:gs>
                <a:gs pos="100000">
                  <a:srgbClr val="FFFF00"/>
                </a:gs>
              </a:gsLst>
              <a:lin ang="5400000" scaled="0"/>
            </a:gra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FF0000"/>
                </a:solidFill>
              </a:rPr>
              <a:t>قارن بين </a:t>
            </a:r>
            <a:r>
              <a:rPr lang="ar-SA" sz="2400" b="1" dirty="0" smtClean="0">
                <a:solidFill>
                  <a:srgbClr val="FF0000"/>
                </a:solidFill>
              </a:rPr>
              <a:t>ارتباط </a:t>
            </a:r>
            <a:r>
              <a:rPr lang="ar-SA" sz="2400" b="1" dirty="0">
                <a:solidFill>
                  <a:srgbClr val="FF0000"/>
                </a:solidFill>
              </a:rPr>
              <a:t>العضلات في أطراف الإنسان والمفصليات.</a:t>
            </a:r>
            <a:endParaRPr lang="en-US" sz="2400" b="1" dirty="0">
              <a:solidFill>
                <a:srgbClr val="FF0000"/>
              </a:solidFill>
            </a:endParaRPr>
          </a:p>
        </p:txBody>
      </p:sp>
      <p:sp>
        <p:nvSpPr>
          <p:cNvPr id="7" name="مكعب 6"/>
          <p:cNvSpPr/>
          <p:nvPr/>
        </p:nvSpPr>
        <p:spPr>
          <a:xfrm>
            <a:off x="1371600" y="1295400"/>
            <a:ext cx="7238999" cy="762000"/>
          </a:xfrm>
          <a:prstGeom prst="cube">
            <a:avLst/>
          </a:prstGeom>
          <a:solidFill>
            <a:schemeClr val="accent2">
              <a:lumMod val="20000"/>
              <a:lumOff val="80000"/>
            </a:schemeClr>
          </a:solidFill>
          <a:ln w="57150" cmpd="dbl">
            <a:gradFill>
              <a:gsLst>
                <a:gs pos="86236">
                  <a:srgbClr val="FFC000"/>
                </a:gs>
                <a:gs pos="70400">
                  <a:srgbClr val="FFFF00"/>
                </a:gs>
                <a:gs pos="32500">
                  <a:schemeClr val="accent2">
                    <a:lumMod val="50000"/>
                  </a:schemeClr>
                </a:gs>
                <a:gs pos="0">
                  <a:schemeClr val="accent2">
                    <a:lumMod val="50000"/>
                  </a:schemeClr>
                </a:gs>
                <a:gs pos="50000">
                  <a:schemeClr val="accent5">
                    <a:lumMod val="50000"/>
                  </a:schemeClr>
                </a:gs>
                <a:gs pos="100000">
                  <a:schemeClr val="accent4">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rgbClr val="0070C0"/>
                </a:solidFill>
              </a:rPr>
              <a:t>في المفصليات: ترتبط العضلات مع السطح الداخلي لهيكلها الخارجي علي كل </a:t>
            </a:r>
            <a:r>
              <a:rPr lang="ar-SA" sz="2000" b="1" dirty="0" smtClean="0">
                <a:solidFill>
                  <a:srgbClr val="0070C0"/>
                </a:solidFill>
              </a:rPr>
              <a:t>جانب للمفصل</a:t>
            </a:r>
            <a:r>
              <a:rPr lang="ar-SA" sz="2000" b="1" dirty="0">
                <a:solidFill>
                  <a:srgbClr val="0070C0"/>
                </a:solidFill>
              </a:rPr>
              <a:t>.</a:t>
            </a:r>
            <a:endParaRPr lang="en-US" sz="2000" b="1" dirty="0">
              <a:solidFill>
                <a:srgbClr val="0070C0"/>
              </a:solidFill>
            </a:endParaRPr>
          </a:p>
        </p:txBody>
      </p:sp>
      <p:sp>
        <p:nvSpPr>
          <p:cNvPr id="8" name="مكعب 7"/>
          <p:cNvSpPr/>
          <p:nvPr/>
        </p:nvSpPr>
        <p:spPr>
          <a:xfrm>
            <a:off x="1329240" y="2209800"/>
            <a:ext cx="7238999" cy="762000"/>
          </a:xfrm>
          <a:prstGeom prst="cube">
            <a:avLst/>
          </a:prstGeom>
          <a:solidFill>
            <a:schemeClr val="accent2">
              <a:lumMod val="20000"/>
              <a:lumOff val="80000"/>
            </a:schemeClr>
          </a:solidFill>
          <a:ln w="57150" cmpd="dbl">
            <a:gradFill>
              <a:gsLst>
                <a:gs pos="86236">
                  <a:srgbClr val="FFC000"/>
                </a:gs>
                <a:gs pos="70400">
                  <a:srgbClr val="FFFF00"/>
                </a:gs>
                <a:gs pos="32500">
                  <a:schemeClr val="accent2">
                    <a:lumMod val="50000"/>
                  </a:schemeClr>
                </a:gs>
                <a:gs pos="0">
                  <a:schemeClr val="accent2">
                    <a:lumMod val="50000"/>
                  </a:schemeClr>
                </a:gs>
                <a:gs pos="50000">
                  <a:schemeClr val="accent5">
                    <a:lumMod val="50000"/>
                  </a:schemeClr>
                </a:gs>
                <a:gs pos="100000">
                  <a:schemeClr val="accent4">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ar-SA" sz="2000" b="1" dirty="0">
                <a:solidFill>
                  <a:srgbClr val="0070C0"/>
                </a:solidFill>
              </a:rPr>
              <a:t>في الإنسان : تتصل العضلات في الأطراف بالسطح السطح الخارجي للهيكل </a:t>
            </a:r>
            <a:r>
              <a:rPr lang="ar-SA" sz="2000" b="1" dirty="0" smtClean="0">
                <a:solidFill>
                  <a:srgbClr val="0070C0"/>
                </a:solidFill>
              </a:rPr>
              <a:t>الداخلي العظم</a:t>
            </a:r>
            <a:endParaRPr lang="en-US" sz="2000" b="1" dirty="0">
              <a:solidFill>
                <a:srgbClr val="0070C0"/>
              </a:solidFill>
            </a:endParaRPr>
          </a:p>
        </p:txBody>
      </p:sp>
      <p:sp>
        <p:nvSpPr>
          <p:cNvPr id="9" name="AutoShape 2"/>
          <p:cNvSpPr>
            <a:spLocks noChangeArrowheads="1"/>
          </p:cNvSpPr>
          <p:nvPr/>
        </p:nvSpPr>
        <p:spPr bwMode="auto">
          <a:xfrm>
            <a:off x="5818713" y="3200400"/>
            <a:ext cx="2810359" cy="819150"/>
          </a:xfrm>
          <a:prstGeom prst="flowChartMultidocument">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ea typeface="Arial" pitchFamily="34" charset="0"/>
                <a:cs typeface="Arial" pitchFamily="34" charset="0"/>
              </a:rPr>
              <a:t>التكاثر</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مكعب 9"/>
          <p:cNvSpPr/>
          <p:nvPr/>
        </p:nvSpPr>
        <p:spPr>
          <a:xfrm>
            <a:off x="2687425" y="3200400"/>
            <a:ext cx="2875176" cy="762000"/>
          </a:xfrm>
          <a:prstGeom prst="cube">
            <a:avLst/>
          </a:prstGeom>
          <a:solidFill>
            <a:schemeClr val="accent2">
              <a:lumMod val="20000"/>
              <a:lumOff val="80000"/>
            </a:schemeClr>
          </a:solidFill>
          <a:ln w="57150" cmpd="dbl">
            <a:gradFill>
              <a:gsLst>
                <a:gs pos="86236">
                  <a:srgbClr val="FFC000"/>
                </a:gs>
                <a:gs pos="70400">
                  <a:srgbClr val="FFFF00"/>
                </a:gs>
                <a:gs pos="32500">
                  <a:schemeClr val="accent2">
                    <a:lumMod val="50000"/>
                  </a:schemeClr>
                </a:gs>
                <a:gs pos="0">
                  <a:schemeClr val="accent2">
                    <a:lumMod val="50000"/>
                  </a:schemeClr>
                </a:gs>
                <a:gs pos="50000">
                  <a:schemeClr val="accent5">
                    <a:lumMod val="50000"/>
                  </a:schemeClr>
                </a:gs>
                <a:gs pos="100000">
                  <a:schemeClr val="accent4">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rgbClr val="0070C0"/>
                </a:solidFill>
              </a:rPr>
              <a:t>معظم المفصليات تتكاثر جنسياً.</a:t>
            </a:r>
            <a:endParaRPr lang="en-US" sz="2000" b="1" dirty="0">
              <a:solidFill>
                <a:srgbClr val="0070C0"/>
              </a:solidFill>
            </a:endParaRPr>
          </a:p>
        </p:txBody>
      </p:sp>
      <p:sp>
        <p:nvSpPr>
          <p:cNvPr id="11" name="مكعب 10"/>
          <p:cNvSpPr/>
          <p:nvPr/>
        </p:nvSpPr>
        <p:spPr>
          <a:xfrm>
            <a:off x="5753100" y="4128655"/>
            <a:ext cx="2933699" cy="762000"/>
          </a:xfrm>
          <a:prstGeom prst="cube">
            <a:avLst/>
          </a:prstGeom>
          <a:solidFill>
            <a:schemeClr val="accent2">
              <a:lumMod val="20000"/>
              <a:lumOff val="80000"/>
            </a:schemeClr>
          </a:solidFill>
          <a:ln w="57150" cmpd="dbl">
            <a:gradFill>
              <a:gsLst>
                <a:gs pos="86236">
                  <a:srgbClr val="FFC000"/>
                </a:gs>
                <a:gs pos="70400">
                  <a:srgbClr val="FFFF00"/>
                </a:gs>
                <a:gs pos="32500">
                  <a:schemeClr val="accent2">
                    <a:lumMod val="50000"/>
                  </a:schemeClr>
                </a:gs>
                <a:gs pos="0">
                  <a:schemeClr val="accent2">
                    <a:lumMod val="50000"/>
                  </a:schemeClr>
                </a:gs>
                <a:gs pos="50000">
                  <a:schemeClr val="accent5">
                    <a:lumMod val="50000"/>
                  </a:schemeClr>
                </a:gs>
                <a:gs pos="100000">
                  <a:schemeClr val="accent4">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rgbClr val="0070C0"/>
                </a:solidFill>
              </a:rPr>
              <a:t>معظم القشريات </a:t>
            </a:r>
            <a:r>
              <a:rPr lang="ar-SA" sz="2000" b="1" dirty="0" smtClean="0">
                <a:solidFill>
                  <a:srgbClr val="0070C0"/>
                </a:solidFill>
              </a:rPr>
              <a:t>لا ترعى </a:t>
            </a:r>
            <a:r>
              <a:rPr lang="ar-SA" sz="2000" b="1" dirty="0">
                <a:solidFill>
                  <a:srgbClr val="0070C0"/>
                </a:solidFill>
              </a:rPr>
              <a:t>صغارها.</a:t>
            </a:r>
            <a:endParaRPr lang="en-US" sz="2000" b="1" dirty="0">
              <a:solidFill>
                <a:srgbClr val="0070C0"/>
              </a:solidFill>
            </a:endParaRPr>
          </a:p>
        </p:txBody>
      </p:sp>
      <p:sp>
        <p:nvSpPr>
          <p:cNvPr id="12" name="مكعب 11"/>
          <p:cNvSpPr/>
          <p:nvPr/>
        </p:nvSpPr>
        <p:spPr>
          <a:xfrm>
            <a:off x="2514600" y="5112327"/>
            <a:ext cx="5333999" cy="762000"/>
          </a:xfrm>
          <a:prstGeom prst="cube">
            <a:avLst/>
          </a:prstGeom>
          <a:solidFill>
            <a:schemeClr val="accent2">
              <a:lumMod val="20000"/>
              <a:lumOff val="80000"/>
            </a:schemeClr>
          </a:solidFill>
          <a:ln w="57150" cmpd="dbl">
            <a:gradFill>
              <a:gsLst>
                <a:gs pos="86236">
                  <a:srgbClr val="FFC000"/>
                </a:gs>
                <a:gs pos="70400">
                  <a:srgbClr val="FFFF00"/>
                </a:gs>
                <a:gs pos="32500">
                  <a:schemeClr val="accent2">
                    <a:lumMod val="50000"/>
                  </a:schemeClr>
                </a:gs>
                <a:gs pos="0">
                  <a:schemeClr val="accent2">
                    <a:lumMod val="50000"/>
                  </a:schemeClr>
                </a:gs>
                <a:gs pos="50000">
                  <a:schemeClr val="accent5">
                    <a:lumMod val="50000"/>
                  </a:schemeClr>
                </a:gs>
                <a:gs pos="100000">
                  <a:schemeClr val="accent4">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rgbClr val="0070C0"/>
                </a:solidFill>
              </a:rPr>
              <a:t>معظم المفصليات منفصلة الجنس والقليل منها خنثى مثل </a:t>
            </a:r>
            <a:r>
              <a:rPr lang="ar-SA" sz="2000" b="1" dirty="0" err="1">
                <a:solidFill>
                  <a:srgbClr val="0070C0"/>
                </a:solidFill>
              </a:rPr>
              <a:t>البرنقيل</a:t>
            </a:r>
            <a:endParaRPr lang="en-US" sz="2000" b="1" dirty="0">
              <a:solidFill>
                <a:srgbClr val="0070C0"/>
              </a:solidFill>
            </a:endParaRPr>
          </a:p>
        </p:txBody>
      </p:sp>
      <p:sp>
        <p:nvSpPr>
          <p:cNvPr id="14" name="مكعب 13"/>
          <p:cNvSpPr/>
          <p:nvPr/>
        </p:nvSpPr>
        <p:spPr>
          <a:xfrm>
            <a:off x="280406" y="4163292"/>
            <a:ext cx="5333999" cy="762000"/>
          </a:xfrm>
          <a:prstGeom prst="cube">
            <a:avLst/>
          </a:prstGeom>
          <a:solidFill>
            <a:schemeClr val="accent2">
              <a:lumMod val="20000"/>
              <a:lumOff val="80000"/>
            </a:schemeClr>
          </a:solidFill>
          <a:ln w="57150" cmpd="dbl">
            <a:gradFill>
              <a:gsLst>
                <a:gs pos="86236">
                  <a:srgbClr val="FFC000"/>
                </a:gs>
                <a:gs pos="70400">
                  <a:srgbClr val="FFFF00"/>
                </a:gs>
                <a:gs pos="32500">
                  <a:schemeClr val="accent2">
                    <a:lumMod val="50000"/>
                  </a:schemeClr>
                </a:gs>
                <a:gs pos="0">
                  <a:schemeClr val="accent2">
                    <a:lumMod val="50000"/>
                  </a:schemeClr>
                </a:gs>
                <a:gs pos="50000">
                  <a:schemeClr val="accent5">
                    <a:lumMod val="50000"/>
                  </a:schemeClr>
                </a:gs>
                <a:gs pos="100000">
                  <a:schemeClr val="accent4">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rgbClr val="0070C0"/>
                </a:solidFill>
              </a:rPr>
              <a:t>بعض العناكب والحشرات تحضن بيضها وبعضها يرعى صغاره كالنحل</a:t>
            </a:r>
            <a:endParaRPr lang="en-US" sz="2000" b="1" dirty="0">
              <a:solidFill>
                <a:srgbClr val="0070C0"/>
              </a:solidFill>
            </a:endParaRPr>
          </a:p>
        </p:txBody>
      </p:sp>
      <p:grpSp>
        <p:nvGrpSpPr>
          <p:cNvPr id="16" name="مجموعة 15"/>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897705938"/>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800" decel="100000"/>
                                        <p:tgtEl>
                                          <p:spTgt spid="7"/>
                                        </p:tgtEl>
                                      </p:cBhvr>
                                    </p:animEffect>
                                    <p:anim calcmode="lin" valueType="num">
                                      <p:cBhvr>
                                        <p:cTn id="13" dur="800" decel="100000" fill="hold"/>
                                        <p:tgtEl>
                                          <p:spTgt spid="7"/>
                                        </p:tgtEl>
                                        <p:attrNameLst>
                                          <p:attrName>style.rotation</p:attrName>
                                        </p:attrNameLst>
                                      </p:cBhvr>
                                      <p:tavLst>
                                        <p:tav tm="0">
                                          <p:val>
                                            <p:fltVal val="-90"/>
                                          </p:val>
                                        </p:tav>
                                        <p:tav tm="100000">
                                          <p:val>
                                            <p:fltVal val="0"/>
                                          </p:val>
                                        </p:tav>
                                      </p:tavLst>
                                    </p:anim>
                                    <p:anim calcmode="lin" valueType="num">
                                      <p:cBhvr>
                                        <p:cTn id="14" dur="800" decel="100000" fill="hold"/>
                                        <p:tgtEl>
                                          <p:spTgt spid="7"/>
                                        </p:tgtEl>
                                        <p:attrNameLst>
                                          <p:attrName>ppt_x</p:attrName>
                                        </p:attrNameLst>
                                      </p:cBhvr>
                                      <p:tavLst>
                                        <p:tav tm="0">
                                          <p:val>
                                            <p:strVal val="#ppt_x+0.4"/>
                                          </p:val>
                                        </p:tav>
                                        <p:tav tm="100000">
                                          <p:val>
                                            <p:strVal val="#ppt_x-0.05"/>
                                          </p:val>
                                        </p:tav>
                                      </p:tavLst>
                                    </p:anim>
                                    <p:anim calcmode="lin" valueType="num">
                                      <p:cBhvr>
                                        <p:cTn id="15" dur="800" decel="100000" fill="hold"/>
                                        <p:tgtEl>
                                          <p:spTgt spid="7"/>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800" decel="100000"/>
                                        <p:tgtEl>
                                          <p:spTgt spid="8"/>
                                        </p:tgtEl>
                                      </p:cBhvr>
                                    </p:animEffect>
                                    <p:anim calcmode="lin" valueType="num">
                                      <p:cBhvr>
                                        <p:cTn id="23" dur="800" decel="100000" fill="hold"/>
                                        <p:tgtEl>
                                          <p:spTgt spid="8"/>
                                        </p:tgtEl>
                                        <p:attrNameLst>
                                          <p:attrName>style.rotation</p:attrName>
                                        </p:attrNameLst>
                                      </p:cBhvr>
                                      <p:tavLst>
                                        <p:tav tm="0">
                                          <p:val>
                                            <p:fltVal val="-90"/>
                                          </p:val>
                                        </p:tav>
                                        <p:tav tm="100000">
                                          <p:val>
                                            <p:fltVal val="0"/>
                                          </p:val>
                                        </p:tav>
                                      </p:tavLst>
                                    </p:anim>
                                    <p:anim calcmode="lin" valueType="num">
                                      <p:cBhvr>
                                        <p:cTn id="24" dur="800" decel="100000" fill="hold"/>
                                        <p:tgtEl>
                                          <p:spTgt spid="8"/>
                                        </p:tgtEl>
                                        <p:attrNameLst>
                                          <p:attrName>ppt_x</p:attrName>
                                        </p:attrNameLst>
                                      </p:cBhvr>
                                      <p:tavLst>
                                        <p:tav tm="0">
                                          <p:val>
                                            <p:strVal val="#ppt_x+0.4"/>
                                          </p:val>
                                        </p:tav>
                                        <p:tav tm="100000">
                                          <p:val>
                                            <p:strVal val="#ppt_x-0.05"/>
                                          </p:val>
                                        </p:tav>
                                      </p:tavLst>
                                    </p:anim>
                                    <p:anim calcmode="lin" valueType="num">
                                      <p:cBhvr>
                                        <p:cTn id="25" dur="800" decel="100000" fill="hold"/>
                                        <p:tgtEl>
                                          <p:spTgt spid="8"/>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800" decel="100000"/>
                                        <p:tgtEl>
                                          <p:spTgt spid="10"/>
                                        </p:tgtEl>
                                      </p:cBhvr>
                                    </p:animEffect>
                                    <p:anim calcmode="lin" valueType="num">
                                      <p:cBhvr>
                                        <p:cTn id="38" dur="800" decel="100000" fill="hold"/>
                                        <p:tgtEl>
                                          <p:spTgt spid="10"/>
                                        </p:tgtEl>
                                        <p:attrNameLst>
                                          <p:attrName>style.rotation</p:attrName>
                                        </p:attrNameLst>
                                      </p:cBhvr>
                                      <p:tavLst>
                                        <p:tav tm="0">
                                          <p:val>
                                            <p:fltVal val="-90"/>
                                          </p:val>
                                        </p:tav>
                                        <p:tav tm="100000">
                                          <p:val>
                                            <p:fltVal val="0"/>
                                          </p:val>
                                        </p:tav>
                                      </p:tavLst>
                                    </p:anim>
                                    <p:anim calcmode="lin" valueType="num">
                                      <p:cBhvr>
                                        <p:cTn id="39" dur="800" decel="100000" fill="hold"/>
                                        <p:tgtEl>
                                          <p:spTgt spid="10"/>
                                        </p:tgtEl>
                                        <p:attrNameLst>
                                          <p:attrName>ppt_x</p:attrName>
                                        </p:attrNameLst>
                                      </p:cBhvr>
                                      <p:tavLst>
                                        <p:tav tm="0">
                                          <p:val>
                                            <p:strVal val="#ppt_x+0.4"/>
                                          </p:val>
                                        </p:tav>
                                        <p:tav tm="100000">
                                          <p:val>
                                            <p:strVal val="#ppt_x-0.05"/>
                                          </p:val>
                                        </p:tav>
                                      </p:tavLst>
                                    </p:anim>
                                    <p:anim calcmode="lin" valueType="num">
                                      <p:cBhvr>
                                        <p:cTn id="40" dur="800" decel="100000" fill="hold"/>
                                        <p:tgtEl>
                                          <p:spTgt spid="10"/>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800" decel="100000"/>
                                        <p:tgtEl>
                                          <p:spTgt spid="11"/>
                                        </p:tgtEl>
                                      </p:cBhvr>
                                    </p:animEffect>
                                    <p:anim calcmode="lin" valueType="num">
                                      <p:cBhvr>
                                        <p:cTn id="48" dur="800" decel="100000" fill="hold"/>
                                        <p:tgtEl>
                                          <p:spTgt spid="11"/>
                                        </p:tgtEl>
                                        <p:attrNameLst>
                                          <p:attrName>style.rotation</p:attrName>
                                        </p:attrNameLst>
                                      </p:cBhvr>
                                      <p:tavLst>
                                        <p:tav tm="0">
                                          <p:val>
                                            <p:fltVal val="-90"/>
                                          </p:val>
                                        </p:tav>
                                        <p:tav tm="100000">
                                          <p:val>
                                            <p:fltVal val="0"/>
                                          </p:val>
                                        </p:tav>
                                      </p:tavLst>
                                    </p:anim>
                                    <p:anim calcmode="lin" valueType="num">
                                      <p:cBhvr>
                                        <p:cTn id="49" dur="800" decel="100000" fill="hold"/>
                                        <p:tgtEl>
                                          <p:spTgt spid="11"/>
                                        </p:tgtEl>
                                        <p:attrNameLst>
                                          <p:attrName>ppt_x</p:attrName>
                                        </p:attrNameLst>
                                      </p:cBhvr>
                                      <p:tavLst>
                                        <p:tav tm="0">
                                          <p:val>
                                            <p:strVal val="#ppt_x+0.4"/>
                                          </p:val>
                                        </p:tav>
                                        <p:tav tm="100000">
                                          <p:val>
                                            <p:strVal val="#ppt_x-0.05"/>
                                          </p:val>
                                        </p:tav>
                                      </p:tavLst>
                                    </p:anim>
                                    <p:anim calcmode="lin" valueType="num">
                                      <p:cBhvr>
                                        <p:cTn id="50" dur="800" decel="100000" fill="hold"/>
                                        <p:tgtEl>
                                          <p:spTgt spid="11"/>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800" decel="100000"/>
                                        <p:tgtEl>
                                          <p:spTgt spid="14"/>
                                        </p:tgtEl>
                                      </p:cBhvr>
                                    </p:animEffect>
                                    <p:anim calcmode="lin" valueType="num">
                                      <p:cBhvr>
                                        <p:cTn id="58" dur="800" decel="100000" fill="hold"/>
                                        <p:tgtEl>
                                          <p:spTgt spid="14"/>
                                        </p:tgtEl>
                                        <p:attrNameLst>
                                          <p:attrName>style.rotation</p:attrName>
                                        </p:attrNameLst>
                                      </p:cBhvr>
                                      <p:tavLst>
                                        <p:tav tm="0">
                                          <p:val>
                                            <p:fltVal val="-90"/>
                                          </p:val>
                                        </p:tav>
                                        <p:tav tm="100000">
                                          <p:val>
                                            <p:fltVal val="0"/>
                                          </p:val>
                                        </p:tav>
                                      </p:tavLst>
                                    </p:anim>
                                    <p:anim calcmode="lin" valueType="num">
                                      <p:cBhvr>
                                        <p:cTn id="59" dur="800" decel="100000" fill="hold"/>
                                        <p:tgtEl>
                                          <p:spTgt spid="14"/>
                                        </p:tgtEl>
                                        <p:attrNameLst>
                                          <p:attrName>ppt_x</p:attrName>
                                        </p:attrNameLst>
                                      </p:cBhvr>
                                      <p:tavLst>
                                        <p:tav tm="0">
                                          <p:val>
                                            <p:strVal val="#ppt_x+0.4"/>
                                          </p:val>
                                        </p:tav>
                                        <p:tav tm="100000">
                                          <p:val>
                                            <p:strVal val="#ppt_x-0.05"/>
                                          </p:val>
                                        </p:tav>
                                      </p:tavLst>
                                    </p:anim>
                                    <p:anim calcmode="lin" valueType="num">
                                      <p:cBhvr>
                                        <p:cTn id="60" dur="800" decel="100000" fill="hold"/>
                                        <p:tgtEl>
                                          <p:spTgt spid="14"/>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800" decel="100000"/>
                                        <p:tgtEl>
                                          <p:spTgt spid="12"/>
                                        </p:tgtEl>
                                      </p:cBhvr>
                                    </p:animEffect>
                                    <p:anim calcmode="lin" valueType="num">
                                      <p:cBhvr>
                                        <p:cTn id="68" dur="800" decel="100000" fill="hold"/>
                                        <p:tgtEl>
                                          <p:spTgt spid="12"/>
                                        </p:tgtEl>
                                        <p:attrNameLst>
                                          <p:attrName>style.rotation</p:attrName>
                                        </p:attrNameLst>
                                      </p:cBhvr>
                                      <p:tavLst>
                                        <p:tav tm="0">
                                          <p:val>
                                            <p:fltVal val="-90"/>
                                          </p:val>
                                        </p:tav>
                                        <p:tav tm="100000">
                                          <p:val>
                                            <p:fltVal val="0"/>
                                          </p:val>
                                        </p:tav>
                                      </p:tavLst>
                                    </p:anim>
                                    <p:anim calcmode="lin" valueType="num">
                                      <p:cBhvr>
                                        <p:cTn id="69" dur="800" decel="100000" fill="hold"/>
                                        <p:tgtEl>
                                          <p:spTgt spid="12"/>
                                        </p:tgtEl>
                                        <p:attrNameLst>
                                          <p:attrName>ppt_x</p:attrName>
                                        </p:attrNameLst>
                                      </p:cBhvr>
                                      <p:tavLst>
                                        <p:tav tm="0">
                                          <p:val>
                                            <p:strVal val="#ppt_x+0.4"/>
                                          </p:val>
                                        </p:tav>
                                        <p:tav tm="100000">
                                          <p:val>
                                            <p:strVal val="#ppt_x-0.05"/>
                                          </p:val>
                                        </p:tav>
                                      </p:tavLst>
                                    </p:anim>
                                    <p:anim calcmode="lin" valueType="num">
                                      <p:cBhvr>
                                        <p:cTn id="70" dur="800" decel="100000" fill="hold"/>
                                        <p:tgtEl>
                                          <p:spTgt spid="12"/>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AutoShape 2"/>
          <p:cNvSpPr>
            <a:spLocks noGrp="1" noChangeArrowheads="1"/>
          </p:cNvSpPr>
          <p:nvPr>
            <p:ph type="title"/>
          </p:nvPr>
        </p:nvSpPr>
        <p:spPr>
          <a:xfrm>
            <a:off x="1038462" y="576733"/>
            <a:ext cx="7337113" cy="1676400"/>
          </a:xfrm>
          <a:prstGeom prst="wave">
            <a:avLst>
              <a:gd name="adj1" fmla="val 13005"/>
              <a:gd name="adj2" fmla="val 4574"/>
            </a:avLst>
          </a:prstGeom>
          <a:noFill/>
          <a:ln>
            <a:noFill/>
            <a:miter lim="800000"/>
            <a:headEnd/>
            <a:tailEnd/>
          </a:ln>
          <a:extLst/>
        </p:spPr>
        <p:txBody>
          <a:bodyPr/>
          <a:lstStyle/>
          <a:p>
            <a:pPr algn="ctr" eaLnBrk="1" hangingPunct="1">
              <a:defRPr/>
            </a:pPr>
            <a:r>
              <a:rPr lang="ar-SA" sz="4300" b="1" dirty="0" smtClean="0">
                <a:solidFill>
                  <a:srgbClr val="FF0000"/>
                </a:solidFill>
                <a:effectLst>
                  <a:outerShdw blurRad="38100" dist="38100" dir="2700000" algn="tl">
                    <a:srgbClr val="000000"/>
                  </a:outerShdw>
                </a:effectLst>
              </a:rPr>
              <a:t>تقويم </a:t>
            </a:r>
            <a:r>
              <a:rPr lang="ar-EG" sz="4300" b="1" dirty="0" smtClean="0">
                <a:solidFill>
                  <a:srgbClr val="FF0000"/>
                </a:solidFill>
                <a:effectLst>
                  <a:outerShdw blurRad="38100" dist="38100" dir="2700000" algn="tl">
                    <a:srgbClr val="000000"/>
                  </a:outerShdw>
                </a:effectLst>
              </a:rPr>
              <a:t>الدرس الأول </a:t>
            </a:r>
            <a:endParaRPr lang="en-US" sz="4300" b="1" dirty="0" smtClean="0">
              <a:solidFill>
                <a:srgbClr val="FF0000"/>
              </a:solidFill>
              <a:effectLst>
                <a:outerShdw blurRad="38100" dist="38100" dir="2700000" algn="tl">
                  <a:srgbClr val="000000"/>
                </a:outerShdw>
              </a:effectLst>
            </a:endParaRPr>
          </a:p>
        </p:txBody>
      </p:sp>
      <p:sp>
        <p:nvSpPr>
          <p:cNvPr id="256003" name="AutoShape 3"/>
          <p:cNvSpPr>
            <a:spLocks noGrp="1" noChangeArrowheads="1"/>
          </p:cNvSpPr>
          <p:nvPr>
            <p:ph idx="1"/>
          </p:nvPr>
        </p:nvSpPr>
        <p:spPr>
          <a:xfrm>
            <a:off x="755576" y="1052736"/>
            <a:ext cx="7924800" cy="3916363"/>
          </a:xfrm>
          <a:prstGeom prst="flowChartMultidocument">
            <a:avLst/>
          </a:prstGeom>
          <a:noFill/>
          <a:ln>
            <a:noFill/>
            <a:miter lim="800000"/>
            <a:headEnd type="none" w="med" len="med"/>
            <a:tailEnd type="none" w="med" len="med"/>
          </a:ln>
        </p:spPr>
        <p:txBody>
          <a:bodyPr/>
          <a:lstStyle/>
          <a:p>
            <a:pPr algn="ctr" eaLnBrk="1" hangingPunct="1">
              <a:buFontTx/>
              <a:buNone/>
            </a:pPr>
            <a:endParaRPr lang="ar-EG" altLang="ar-SA" sz="2800" b="1" dirty="0" smtClean="0">
              <a:solidFill>
                <a:srgbClr val="0070C0"/>
              </a:solidFill>
            </a:endParaRPr>
          </a:p>
          <a:p>
            <a:pPr algn="ctr" eaLnBrk="1" hangingPunct="1">
              <a:buFontTx/>
              <a:buNone/>
            </a:pPr>
            <a:endParaRPr lang="ar-EG" altLang="ar-SA" sz="2800" b="1" dirty="0" smtClean="0">
              <a:solidFill>
                <a:srgbClr val="0070C0"/>
              </a:solidFill>
            </a:endParaRPr>
          </a:p>
          <a:p>
            <a:pPr algn="ctr" eaLnBrk="1" hangingPunct="1">
              <a:buFontTx/>
              <a:buNone/>
            </a:pPr>
            <a:r>
              <a:rPr lang="ar-SA" altLang="ar-SA" sz="8000" b="1" dirty="0" smtClean="0">
                <a:solidFill>
                  <a:srgbClr val="0070C0"/>
                </a:solidFill>
              </a:rPr>
              <a:t>خصائص المفصليات</a:t>
            </a:r>
            <a:endParaRPr lang="en-US" altLang="ar-SA" sz="8000" b="1" dirty="0" smtClean="0">
              <a:solidFill>
                <a:srgbClr val="0070C0"/>
              </a:solidFill>
            </a:endParaRPr>
          </a:p>
        </p:txBody>
      </p:sp>
      <p:grpSp>
        <p:nvGrpSpPr>
          <p:cNvPr id="8" name="مجموعة 7"/>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250948298"/>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56002"/>
                                        </p:tgtEl>
                                        <p:attrNameLst>
                                          <p:attrName>style.visibility</p:attrName>
                                        </p:attrNameLst>
                                      </p:cBhvr>
                                      <p:to>
                                        <p:strVal val="visible"/>
                                      </p:to>
                                    </p:set>
                                    <p:anim to="" calcmode="lin" valueType="num">
                                      <p:cBhvr>
                                        <p:cTn id="7" dur="1" fill="hold"/>
                                        <p:tgtEl>
                                          <p:spTgt spid="256002"/>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56003">
                                            <p:txEl>
                                              <p:pRg st="2" end="2"/>
                                            </p:txEl>
                                          </p:spTgt>
                                        </p:tgtEl>
                                        <p:attrNameLst>
                                          <p:attrName>style.visibility</p:attrName>
                                        </p:attrNameLst>
                                      </p:cBhvr>
                                      <p:to>
                                        <p:strVal val="visible"/>
                                      </p:to>
                                    </p:set>
                                    <p:animEffect transition="in" filter="checkerboard(across)">
                                      <p:cBhvr>
                                        <p:cTn id="12" dur="500"/>
                                        <p:tgtEl>
                                          <p:spTgt spid="256003">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AutoShape 2"/>
          <p:cNvSpPr>
            <a:spLocks noGrp="1" noChangeArrowheads="1"/>
          </p:cNvSpPr>
          <p:nvPr>
            <p:ph idx="1"/>
          </p:nvPr>
        </p:nvSpPr>
        <p:spPr>
          <a:xfrm>
            <a:off x="914400" y="1248544"/>
            <a:ext cx="7848600" cy="1676400"/>
          </a:xfrm>
          <a:prstGeom prst="wedgeEllipseCallout">
            <a:avLst>
              <a:gd name="adj1" fmla="val -4630"/>
              <a:gd name="adj2" fmla="val 15056"/>
            </a:avLst>
          </a:prstGeom>
          <a:noFill/>
        </p:spPr>
        <p:txBody>
          <a:bodyPr>
            <a:normAutofit fontScale="92500" lnSpcReduction="10000"/>
          </a:bodyPr>
          <a:lstStyle/>
          <a:p>
            <a:pPr algn="ctr" eaLnBrk="1" hangingPunct="1">
              <a:lnSpc>
                <a:spcPct val="80000"/>
              </a:lnSpc>
              <a:buFontTx/>
              <a:buNone/>
              <a:defRPr/>
            </a:pPr>
            <a:r>
              <a:rPr lang="ar-EG" sz="3600" b="1" dirty="0" smtClean="0">
                <a:solidFill>
                  <a:srgbClr val="FF0000"/>
                </a:solidFill>
                <a:effectLst>
                  <a:outerShdw blurRad="38100" dist="38100" dir="2700000" algn="tl">
                    <a:srgbClr val="FFFFFF"/>
                  </a:outerShdw>
                </a:effectLst>
              </a:rPr>
              <a:t>س: </a:t>
            </a:r>
            <a:r>
              <a:rPr lang="ar-SA" sz="3600" b="1" dirty="0" smtClean="0">
                <a:solidFill>
                  <a:srgbClr val="FF0000"/>
                </a:solidFill>
                <a:effectLst>
                  <a:outerShdw blurRad="38100" dist="38100" dir="2700000" algn="tl">
                    <a:srgbClr val="FFFFFF"/>
                  </a:outerShdw>
                </a:effectLst>
              </a:rPr>
              <a:t>قوم الصفات الثلاث الرئيسية للمفصليات </a:t>
            </a:r>
            <a:r>
              <a:rPr lang="ar-SA" sz="3600" b="1" dirty="0" err="1" smtClean="0">
                <a:solidFill>
                  <a:srgbClr val="FF0000"/>
                </a:solidFill>
                <a:effectLst>
                  <a:outerShdw blurRad="38100" dist="38100" dir="2700000" algn="tl">
                    <a:srgbClr val="FFFFFF"/>
                  </a:outerShdw>
                </a:effectLst>
              </a:rPr>
              <a:t>التى</a:t>
            </a:r>
            <a:r>
              <a:rPr lang="ar-SA" sz="3600" b="1" dirty="0" smtClean="0">
                <a:solidFill>
                  <a:srgbClr val="FF0000"/>
                </a:solidFill>
                <a:effectLst>
                  <a:outerShdw blurRad="38100" dist="38100" dir="2700000" algn="tl">
                    <a:srgbClr val="FFFFFF"/>
                  </a:outerShdw>
                </a:effectLst>
              </a:rPr>
              <a:t> مكنتها من العيش </a:t>
            </a:r>
            <a:r>
              <a:rPr lang="ar-SA" sz="3600" b="1" dirty="0" err="1" smtClean="0">
                <a:solidFill>
                  <a:srgbClr val="FF0000"/>
                </a:solidFill>
                <a:effectLst>
                  <a:outerShdw blurRad="38100" dist="38100" dir="2700000" algn="tl">
                    <a:srgbClr val="FFFFFF"/>
                  </a:outerShdw>
                </a:effectLst>
              </a:rPr>
              <a:t>فى</a:t>
            </a:r>
            <a:r>
              <a:rPr lang="ar-SA" sz="3600" b="1" dirty="0" smtClean="0">
                <a:solidFill>
                  <a:srgbClr val="FF0000"/>
                </a:solidFill>
                <a:effectLst>
                  <a:outerShdw blurRad="38100" dist="38100" dir="2700000" algn="tl">
                    <a:srgbClr val="FFFFFF"/>
                  </a:outerShdw>
                </a:effectLst>
              </a:rPr>
              <a:t> جميع البيئات .</a:t>
            </a:r>
            <a:endParaRPr lang="en-US" sz="3600" b="1" dirty="0" smtClean="0">
              <a:solidFill>
                <a:srgbClr val="FF0000"/>
              </a:solidFill>
              <a:effectLst>
                <a:outerShdw blurRad="38100" dist="38100" dir="2700000" algn="tl">
                  <a:srgbClr val="FFFFFF"/>
                </a:outerShdw>
              </a:effectLst>
            </a:endParaRPr>
          </a:p>
        </p:txBody>
      </p:sp>
      <p:sp>
        <p:nvSpPr>
          <p:cNvPr id="257027" name="AutoShape 3"/>
          <p:cNvSpPr>
            <a:spLocks noChangeArrowheads="1"/>
          </p:cNvSpPr>
          <p:nvPr/>
        </p:nvSpPr>
        <p:spPr bwMode="auto">
          <a:xfrm>
            <a:off x="685800" y="2362200"/>
            <a:ext cx="8458200" cy="2895600"/>
          </a:xfrm>
          <a:prstGeom prst="wedgeEllipseCallout">
            <a:avLst>
              <a:gd name="adj1" fmla="val -375"/>
              <a:gd name="adj2" fmla="val -8662"/>
            </a:avLst>
          </a:prstGeom>
          <a:noFill/>
          <a:ln w="9525">
            <a:noFill/>
            <a:miter lim="800000"/>
            <a:headEnd/>
            <a:tailEnd/>
          </a:ln>
          <a:effectLst/>
        </p:spPr>
        <p:txBody>
          <a:bodyPr/>
          <a:lstStyle/>
          <a:p>
            <a:pPr marL="342900" indent="-342900" algn="justLow" fontAlgn="base">
              <a:spcBef>
                <a:spcPct val="20000"/>
              </a:spcBef>
              <a:spcAft>
                <a:spcPct val="0"/>
              </a:spcAft>
              <a:defRPr/>
            </a:pPr>
            <a:r>
              <a:rPr lang="ar-EG" sz="3200" b="1" dirty="0">
                <a:solidFill>
                  <a:srgbClr val="000000"/>
                </a:solidFill>
                <a:effectLst>
                  <a:outerShdw blurRad="38100" dist="38100" dir="2700000" algn="tl">
                    <a:srgbClr val="FFFFFF"/>
                  </a:outerShdw>
                </a:effectLst>
              </a:rPr>
              <a:t>ج:</a:t>
            </a:r>
            <a:r>
              <a:rPr lang="ar-SA" sz="3200" b="1" dirty="0">
                <a:solidFill>
                  <a:srgbClr val="000000"/>
                </a:solidFill>
                <a:effectLst>
                  <a:outerShdw blurRad="38100" dist="38100" dir="2700000" algn="tl">
                    <a:srgbClr val="FFFFFF"/>
                  </a:outerShdw>
                </a:effectLst>
              </a:rPr>
              <a:t>  التقسيم والزوائد المفصلية تمكن المفصليات من القيام بحركات معقدة ومرنة والهيكل </a:t>
            </a:r>
            <a:r>
              <a:rPr lang="ar-SA" sz="3200" b="1" dirty="0" err="1">
                <a:solidFill>
                  <a:srgbClr val="000000"/>
                </a:solidFill>
                <a:effectLst>
                  <a:outerShdw blurRad="38100" dist="38100" dir="2700000" algn="tl">
                    <a:srgbClr val="FFFFFF"/>
                  </a:outerShdw>
                </a:effectLst>
              </a:rPr>
              <a:t>الخارجى</a:t>
            </a:r>
            <a:r>
              <a:rPr lang="ar-SA" sz="3200" b="1" dirty="0">
                <a:solidFill>
                  <a:srgbClr val="000000"/>
                </a:solidFill>
                <a:effectLst>
                  <a:outerShdw blurRad="38100" dist="38100" dir="2700000" algn="tl">
                    <a:srgbClr val="FFFFFF"/>
                  </a:outerShdw>
                </a:effectLst>
              </a:rPr>
              <a:t> القوى يقلل من فقدان الماء ويقوم بالحماية . </a:t>
            </a:r>
            <a:endParaRPr lang="en-US" sz="3200" b="1" dirty="0">
              <a:solidFill>
                <a:srgbClr val="000000"/>
              </a:solidFill>
              <a:effectLst>
                <a:outerShdw blurRad="38100" dist="38100" dir="2700000" algn="tl">
                  <a:srgbClr val="FFFFFF"/>
                </a:outerShdw>
              </a:effectLst>
            </a:endParaRPr>
          </a:p>
          <a:p>
            <a:pPr marL="342900" indent="-342900" algn="ctr" fontAlgn="base">
              <a:spcBef>
                <a:spcPct val="20000"/>
              </a:spcBef>
              <a:spcAft>
                <a:spcPct val="0"/>
              </a:spcAft>
              <a:defRPr/>
            </a:pPr>
            <a:endParaRPr lang="en-US" sz="3200" b="1" dirty="0">
              <a:solidFill>
                <a:srgbClr val="000000"/>
              </a:solidFill>
              <a:effectLst>
                <a:outerShdw blurRad="38100" dist="38100" dir="2700000" algn="tl">
                  <a:srgbClr val="FFFFFF"/>
                </a:outerShdw>
              </a:effectLst>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815209569"/>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57026">
                                            <p:txEl>
                                              <p:pRg st="0" end="0"/>
                                            </p:txEl>
                                          </p:spTgt>
                                        </p:tgtEl>
                                        <p:attrNameLst>
                                          <p:attrName>style.visibility</p:attrName>
                                        </p:attrNameLst>
                                      </p:cBhvr>
                                      <p:to>
                                        <p:strVal val="visible"/>
                                      </p:to>
                                    </p:set>
                                    <p:animEffect transition="in" filter="wedge">
                                      <p:cBhvr>
                                        <p:cTn id="7" dur="2000"/>
                                        <p:tgtEl>
                                          <p:spTgt spid="25702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57027">
                                            <p:txEl>
                                              <p:pRg st="0" end="0"/>
                                            </p:txEl>
                                          </p:spTgt>
                                        </p:tgtEl>
                                        <p:attrNameLst>
                                          <p:attrName>style.visibility</p:attrName>
                                        </p:attrNameLst>
                                      </p:cBhvr>
                                      <p:to>
                                        <p:strVal val="visible"/>
                                      </p:to>
                                    </p:set>
                                    <p:animEffect transition="in" filter="wedge">
                                      <p:cBhvr>
                                        <p:cTn id="12" dur="2000"/>
                                        <p:tgtEl>
                                          <p:spTgt spid="257027">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6" grpId="0" build="p"/>
      <p:bldP spid="25702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a:xfrm>
            <a:off x="950912" y="360709"/>
            <a:ext cx="8229600" cy="1524000"/>
          </a:xfrm>
          <a:prstGeom prst="wave">
            <a:avLst>
              <a:gd name="adj1" fmla="val 13005"/>
              <a:gd name="adj2" fmla="val 4574"/>
            </a:avLst>
          </a:prstGeom>
          <a:noFill/>
          <a:ln>
            <a:miter lim="800000"/>
            <a:headEnd/>
            <a:tailEnd/>
          </a:ln>
          <a:extLst/>
        </p:spPr>
        <p:txBody>
          <a:bodyPr>
            <a:normAutofit/>
          </a:bodyPr>
          <a:lstStyle/>
          <a:p>
            <a:pPr algn="ctr" eaLnBrk="1" hangingPunct="1">
              <a:defRPr/>
            </a:pPr>
            <a:r>
              <a:rPr lang="ar-EG" sz="4300" b="1" dirty="0" smtClean="0">
                <a:solidFill>
                  <a:srgbClr val="FF0000"/>
                </a:solidFill>
                <a:effectLst>
                  <a:outerShdw blurRad="38100" dist="38100" dir="2700000" algn="tl">
                    <a:srgbClr val="000000"/>
                  </a:outerShdw>
                </a:effectLst>
              </a:rPr>
              <a:t>الدرس الأول </a:t>
            </a:r>
            <a:endParaRPr lang="en-US" sz="4300" b="1" dirty="0" smtClean="0">
              <a:solidFill>
                <a:srgbClr val="FF0000"/>
              </a:solidFill>
              <a:effectLst>
                <a:outerShdw blurRad="38100" dist="38100" dir="2700000" algn="tl">
                  <a:srgbClr val="000000"/>
                </a:outerShdw>
              </a:effectLst>
            </a:endParaRPr>
          </a:p>
        </p:txBody>
      </p:sp>
      <p:sp>
        <p:nvSpPr>
          <p:cNvPr id="7171" name="AutoShape 3"/>
          <p:cNvSpPr>
            <a:spLocks noGrp="1" noChangeArrowheads="1"/>
          </p:cNvSpPr>
          <p:nvPr>
            <p:ph idx="1"/>
          </p:nvPr>
        </p:nvSpPr>
        <p:spPr>
          <a:xfrm>
            <a:off x="1103312" y="1960909"/>
            <a:ext cx="6400800" cy="3916363"/>
          </a:xfrm>
          <a:prstGeom prst="flowChartMultidocument">
            <a:avLst/>
          </a:prstGeom>
          <a:noFill/>
          <a:ln>
            <a:noFill/>
            <a:miter lim="800000"/>
            <a:headEnd type="none" w="med" len="med"/>
            <a:tailEnd type="none" w="med" len="med"/>
          </a:ln>
        </p:spPr>
        <p:txBody>
          <a:bodyPr/>
          <a:lstStyle/>
          <a:p>
            <a:pPr algn="ctr" eaLnBrk="1" hangingPunct="1">
              <a:buFontTx/>
              <a:buNone/>
            </a:pPr>
            <a:r>
              <a:rPr lang="ar-SA" altLang="ar-SA" sz="8000" b="1" dirty="0" smtClean="0">
                <a:solidFill>
                  <a:srgbClr val="0070C0"/>
                </a:solidFill>
              </a:rPr>
              <a:t>خصائص المفصليات</a:t>
            </a:r>
            <a:endParaRPr lang="en-US" altLang="ar-SA" sz="8000" b="1" dirty="0" smtClean="0">
              <a:solidFill>
                <a:srgbClr val="0070C0"/>
              </a:solidFill>
            </a:endParaRPr>
          </a:p>
        </p:txBody>
      </p:sp>
      <p:grpSp>
        <p:nvGrpSpPr>
          <p:cNvPr id="11" name="مجموعة 10"/>
          <p:cNvGrpSpPr/>
          <p:nvPr/>
        </p:nvGrpSpPr>
        <p:grpSpPr>
          <a:xfrm>
            <a:off x="-36512" y="6128748"/>
            <a:ext cx="2082876" cy="756636"/>
            <a:chOff x="179512" y="692696"/>
            <a:chExt cx="2082876" cy="756636"/>
          </a:xfrm>
        </p:grpSpPr>
        <p:pic>
          <p:nvPicPr>
            <p:cNvPr id="12"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مربع نص 12"/>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212149024"/>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to="" calcmode="lin" valueType="num">
                                      <p:cBhvr>
                                        <p:cTn id="7" dur="1" fill="hold"/>
                                        <p:tgtEl>
                                          <p:spTgt spid="7170"/>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iterate type="wd">
                                    <p:tmPct val="10000"/>
                                  </p:iterate>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checkerboard(across)">
                                      <p:cBhvr>
                                        <p:cTn id="12" dur="500"/>
                                        <p:tgtEl>
                                          <p:spTgt spid="717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AutoShape 2"/>
          <p:cNvSpPr>
            <a:spLocks noGrp="1" noChangeArrowheads="1"/>
          </p:cNvSpPr>
          <p:nvPr>
            <p:ph idx="1"/>
          </p:nvPr>
        </p:nvSpPr>
        <p:spPr>
          <a:xfrm>
            <a:off x="914400" y="980728"/>
            <a:ext cx="7848600" cy="1752600"/>
          </a:xfrm>
          <a:prstGeom prst="wedgeEllipseCallout">
            <a:avLst>
              <a:gd name="adj1" fmla="val -4630"/>
              <a:gd name="adj2" fmla="val 12227"/>
            </a:avLst>
          </a:prstGeom>
          <a:noFill/>
        </p:spPr>
        <p:txBody>
          <a:bodyPr/>
          <a:lstStyle/>
          <a:p>
            <a:pPr algn="ctr" eaLnBrk="1" hangingPunct="1">
              <a:buFontTx/>
              <a:buNone/>
              <a:defRPr/>
            </a:pPr>
            <a:r>
              <a:rPr lang="ar-EG" b="1" dirty="0" smtClean="0">
                <a:solidFill>
                  <a:srgbClr val="FF0000"/>
                </a:solidFill>
                <a:effectLst>
                  <a:outerShdw blurRad="38100" dist="38100" dir="2700000" algn="tl">
                    <a:srgbClr val="FFFFFF"/>
                  </a:outerShdw>
                </a:effectLst>
              </a:rPr>
              <a:t>س: </a:t>
            </a:r>
            <a:r>
              <a:rPr lang="ar-SA" b="1" dirty="0" smtClean="0">
                <a:solidFill>
                  <a:srgbClr val="FF0000"/>
                </a:solidFill>
                <a:effectLst>
                  <a:outerShdw blurRad="38100" dist="38100" dir="2700000" algn="tl">
                    <a:srgbClr val="FFFFFF"/>
                  </a:outerShdw>
                </a:effectLst>
              </a:rPr>
              <a:t>اشرح أهمية الزوائد المفصلية للحيوانات </a:t>
            </a:r>
            <a:r>
              <a:rPr lang="ar-SA" b="1" dirty="0" err="1" smtClean="0">
                <a:solidFill>
                  <a:srgbClr val="FF0000"/>
                </a:solidFill>
                <a:effectLst>
                  <a:outerShdw blurRad="38100" dist="38100" dir="2700000" algn="tl">
                    <a:srgbClr val="FFFFFF"/>
                  </a:outerShdw>
                </a:effectLst>
              </a:rPr>
              <a:t>التى</a:t>
            </a:r>
            <a:r>
              <a:rPr lang="ar-SA" b="1" dirty="0" smtClean="0">
                <a:solidFill>
                  <a:srgbClr val="FF0000"/>
                </a:solidFill>
                <a:effectLst>
                  <a:outerShdw blurRad="38100" dist="38100" dir="2700000" algn="tl">
                    <a:srgbClr val="FFFFFF"/>
                  </a:outerShdw>
                </a:effectLst>
              </a:rPr>
              <a:t> لها هيكل </a:t>
            </a:r>
            <a:r>
              <a:rPr lang="ar-SA" b="1" dirty="0" err="1" smtClean="0">
                <a:solidFill>
                  <a:srgbClr val="FF0000"/>
                </a:solidFill>
                <a:effectLst>
                  <a:outerShdw blurRad="38100" dist="38100" dir="2700000" algn="tl">
                    <a:srgbClr val="FFFFFF"/>
                  </a:outerShdw>
                </a:effectLst>
              </a:rPr>
              <a:t>خارجى</a:t>
            </a:r>
            <a:r>
              <a:rPr lang="ar-SA" b="1" dirty="0" smtClean="0">
                <a:solidFill>
                  <a:srgbClr val="FF0000"/>
                </a:solidFill>
                <a:effectLst>
                  <a:outerShdw blurRad="38100" dist="38100" dir="2700000" algn="tl">
                    <a:srgbClr val="FFFFFF"/>
                  </a:outerShdw>
                </a:effectLst>
              </a:rPr>
              <a:t> .</a:t>
            </a:r>
            <a:r>
              <a:rPr lang="ar-EG" b="1" dirty="0" smtClean="0">
                <a:solidFill>
                  <a:srgbClr val="FF0000"/>
                </a:solidFill>
                <a:effectLst>
                  <a:outerShdw blurRad="38100" dist="38100" dir="2700000" algn="tl">
                    <a:srgbClr val="FFFFFF"/>
                  </a:outerShdw>
                </a:effectLst>
              </a:rPr>
              <a:t> </a:t>
            </a:r>
            <a:endParaRPr lang="en-US" b="1" dirty="0" smtClean="0">
              <a:solidFill>
                <a:srgbClr val="FF0000"/>
              </a:solidFill>
              <a:effectLst>
                <a:outerShdw blurRad="38100" dist="38100" dir="2700000" algn="tl">
                  <a:srgbClr val="FFFFFF"/>
                </a:outerShdw>
              </a:effectLst>
            </a:endParaRPr>
          </a:p>
        </p:txBody>
      </p:sp>
      <p:sp>
        <p:nvSpPr>
          <p:cNvPr id="258051" name="AutoShape 3"/>
          <p:cNvSpPr>
            <a:spLocks noChangeArrowheads="1"/>
          </p:cNvSpPr>
          <p:nvPr/>
        </p:nvSpPr>
        <p:spPr bwMode="auto">
          <a:xfrm>
            <a:off x="1066800" y="2286000"/>
            <a:ext cx="7162800" cy="3124200"/>
          </a:xfrm>
          <a:prstGeom prst="wedgeEllipseCallout">
            <a:avLst>
              <a:gd name="adj1" fmla="val 8597"/>
              <a:gd name="adj2" fmla="val -4370"/>
            </a:avLst>
          </a:prstGeom>
          <a:noFill/>
          <a:ln w="9525">
            <a:noFill/>
            <a:miter lim="800000"/>
            <a:headEnd/>
            <a:tailEnd/>
          </a:ln>
          <a:effectLst/>
        </p:spPr>
        <p:txBody>
          <a:bodyPr/>
          <a:lstStyle/>
          <a:p>
            <a:pPr marL="342900" indent="-342900" algn="justLow" fontAlgn="base">
              <a:spcBef>
                <a:spcPct val="20000"/>
              </a:spcBef>
              <a:spcAft>
                <a:spcPct val="0"/>
              </a:spcAft>
              <a:defRPr/>
            </a:pPr>
            <a:r>
              <a:rPr lang="ar-EG" sz="3200" b="1">
                <a:solidFill>
                  <a:srgbClr val="000000"/>
                </a:solidFill>
                <a:effectLst>
                  <a:outerShdw blurRad="38100" dist="38100" dir="2700000" algn="tl">
                    <a:srgbClr val="FFFFFF"/>
                  </a:outerShdw>
                </a:effectLst>
              </a:rPr>
              <a:t>ج:</a:t>
            </a:r>
            <a:r>
              <a:rPr lang="ar-SA" sz="3200" b="1">
                <a:solidFill>
                  <a:srgbClr val="000000"/>
                </a:solidFill>
                <a:effectLst>
                  <a:outerShdw blurRad="38100" dist="38100" dir="2700000" algn="tl">
                    <a:srgbClr val="FFFFFF"/>
                  </a:outerShdw>
                </a:effectLst>
              </a:rPr>
              <a:t>  تتيح الزوائد المفصلية للمفصليات الحركة على الرغم من ان الجزء الخارجى من الجسم صلب لوجود الهيكل الخارجى القاسى .</a:t>
            </a:r>
            <a:r>
              <a:rPr lang="ar-EG" sz="2000" b="1">
                <a:solidFill>
                  <a:srgbClr val="000000"/>
                </a:solidFill>
                <a:effectLst>
                  <a:outerShdw blurRad="38100" dist="38100" dir="2700000" algn="tl">
                    <a:srgbClr val="FFFFFF"/>
                  </a:outerShdw>
                </a:effectLst>
              </a:rPr>
              <a:t> </a:t>
            </a:r>
            <a:r>
              <a:rPr lang="ar-EG" sz="2800" b="1">
                <a:solidFill>
                  <a:srgbClr val="000000"/>
                </a:solidFill>
                <a:effectLst>
                  <a:outerShdw blurRad="38100" dist="38100" dir="2700000" algn="tl">
                    <a:srgbClr val="FFFFFF"/>
                  </a:outerShdw>
                </a:effectLst>
              </a:rPr>
              <a:t> </a:t>
            </a:r>
            <a:r>
              <a:rPr lang="ar-SA" sz="2800" b="1">
                <a:solidFill>
                  <a:srgbClr val="000000"/>
                </a:solidFill>
                <a:effectLst>
                  <a:outerShdw blurRad="38100" dist="38100" dir="2700000" algn="tl">
                    <a:srgbClr val="FFFFFF"/>
                  </a:outerShdw>
                </a:effectLst>
              </a:rPr>
              <a:t> </a:t>
            </a:r>
            <a:endParaRPr lang="en-US" sz="2800" b="1">
              <a:solidFill>
                <a:srgbClr val="000000"/>
              </a:solidFill>
              <a:effectLst>
                <a:outerShdw blurRad="38100" dist="38100" dir="2700000" algn="tl">
                  <a:srgbClr val="FFFFFF"/>
                </a:outerShdw>
              </a:effectLst>
            </a:endParaRPr>
          </a:p>
          <a:p>
            <a:pPr marL="342900" indent="-342900" algn="ctr" fontAlgn="base">
              <a:spcBef>
                <a:spcPct val="20000"/>
              </a:spcBef>
              <a:spcAft>
                <a:spcPct val="0"/>
              </a:spcAft>
              <a:defRPr/>
            </a:pPr>
            <a:endParaRPr lang="en-US" sz="2800" b="1">
              <a:solidFill>
                <a:srgbClr val="000000"/>
              </a:solidFill>
              <a:effectLst>
                <a:outerShdw blurRad="38100" dist="38100" dir="2700000" algn="tl">
                  <a:srgbClr val="FFFFFF"/>
                </a:outerShdw>
              </a:effectLst>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7558696"/>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58050">
                                            <p:txEl>
                                              <p:pRg st="0" end="0"/>
                                            </p:txEl>
                                          </p:spTgt>
                                        </p:tgtEl>
                                        <p:attrNameLst>
                                          <p:attrName>style.visibility</p:attrName>
                                        </p:attrNameLst>
                                      </p:cBhvr>
                                      <p:to>
                                        <p:strVal val="visible"/>
                                      </p:to>
                                    </p:set>
                                    <p:animEffect transition="in" filter="wedge">
                                      <p:cBhvr>
                                        <p:cTn id="7" dur="2000"/>
                                        <p:tgtEl>
                                          <p:spTgt spid="25805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58051">
                                            <p:txEl>
                                              <p:pRg st="0" end="0"/>
                                            </p:txEl>
                                          </p:spTgt>
                                        </p:tgtEl>
                                        <p:attrNameLst>
                                          <p:attrName>style.visibility</p:attrName>
                                        </p:attrNameLst>
                                      </p:cBhvr>
                                      <p:to>
                                        <p:strVal val="visible"/>
                                      </p:to>
                                    </p:set>
                                    <p:animEffect transition="in" filter="wedge">
                                      <p:cBhvr>
                                        <p:cTn id="12" dur="2000"/>
                                        <p:tgtEl>
                                          <p:spTgt spid="25805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0" grpId="0" build="p"/>
      <p:bldP spid="25805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AutoShape 2"/>
          <p:cNvSpPr>
            <a:spLocks noGrp="1" noChangeArrowheads="1"/>
          </p:cNvSpPr>
          <p:nvPr>
            <p:ph idx="1"/>
          </p:nvPr>
        </p:nvSpPr>
        <p:spPr>
          <a:xfrm>
            <a:off x="539552" y="1052736"/>
            <a:ext cx="7848600" cy="1371600"/>
          </a:xfrm>
          <a:prstGeom prst="wedgeEllipseCallout">
            <a:avLst>
              <a:gd name="adj1" fmla="val -4630"/>
              <a:gd name="adj2" fmla="val 29514"/>
            </a:avLst>
          </a:prstGeom>
          <a:noFill/>
        </p:spPr>
        <p:txBody>
          <a:bodyPr/>
          <a:lstStyle/>
          <a:p>
            <a:pPr algn="ctr" eaLnBrk="1" hangingPunct="1">
              <a:lnSpc>
                <a:spcPct val="90000"/>
              </a:lnSpc>
              <a:buFontTx/>
              <a:buNone/>
              <a:defRPr/>
            </a:pPr>
            <a:r>
              <a:rPr lang="ar-EG" b="1" dirty="0" smtClean="0">
                <a:solidFill>
                  <a:srgbClr val="FF0000"/>
                </a:solidFill>
                <a:effectLst>
                  <a:outerShdw blurRad="38100" dist="38100" dir="2700000" algn="tl">
                    <a:srgbClr val="FFFFFF"/>
                  </a:outerShdw>
                </a:effectLst>
              </a:rPr>
              <a:t>س: </a:t>
            </a:r>
            <a:r>
              <a:rPr lang="ar-SA" b="1" dirty="0" smtClean="0">
                <a:solidFill>
                  <a:srgbClr val="FF0000"/>
                </a:solidFill>
                <a:effectLst>
                  <a:outerShdw blurRad="38100" dist="38100" dir="2700000" algn="tl">
                    <a:srgbClr val="FFFFFF"/>
                  </a:outerShdw>
                </a:effectLst>
              </a:rPr>
              <a:t>لخص طرائق التنفس الرئيسية الثلاث </a:t>
            </a:r>
            <a:r>
              <a:rPr lang="ar-SA" b="1" dirty="0" err="1" smtClean="0">
                <a:solidFill>
                  <a:srgbClr val="FF0000"/>
                </a:solidFill>
                <a:effectLst>
                  <a:outerShdw blurRad="38100" dist="38100" dir="2700000" algn="tl">
                    <a:srgbClr val="FFFFFF"/>
                  </a:outerShdw>
                </a:effectLst>
              </a:rPr>
              <a:t>فى</a:t>
            </a:r>
            <a:r>
              <a:rPr lang="ar-SA" b="1" dirty="0" smtClean="0">
                <a:solidFill>
                  <a:srgbClr val="FF0000"/>
                </a:solidFill>
                <a:effectLst>
                  <a:outerShdw blurRad="38100" dist="38100" dir="2700000" algn="tl">
                    <a:srgbClr val="FFFFFF"/>
                  </a:outerShdw>
                </a:effectLst>
              </a:rPr>
              <a:t> المفصليات .</a:t>
            </a:r>
            <a:r>
              <a:rPr lang="ar-EG" b="1" dirty="0" smtClean="0">
                <a:solidFill>
                  <a:srgbClr val="FF0000"/>
                </a:solidFill>
                <a:effectLst>
                  <a:outerShdw blurRad="38100" dist="38100" dir="2700000" algn="tl">
                    <a:srgbClr val="FFFFFF"/>
                  </a:outerShdw>
                </a:effectLst>
              </a:rPr>
              <a:t> </a:t>
            </a:r>
            <a:r>
              <a:rPr lang="ar-EG" dirty="0" smtClean="0">
                <a:solidFill>
                  <a:srgbClr val="FF0000"/>
                </a:solidFill>
              </a:rPr>
              <a:t> </a:t>
            </a:r>
            <a:endParaRPr lang="en-US" dirty="0" smtClean="0">
              <a:solidFill>
                <a:srgbClr val="FF0000"/>
              </a:solidFill>
            </a:endParaRPr>
          </a:p>
        </p:txBody>
      </p:sp>
      <p:sp>
        <p:nvSpPr>
          <p:cNvPr id="259075" name="AutoShape 3"/>
          <p:cNvSpPr>
            <a:spLocks noChangeArrowheads="1"/>
          </p:cNvSpPr>
          <p:nvPr/>
        </p:nvSpPr>
        <p:spPr bwMode="auto">
          <a:xfrm>
            <a:off x="304800" y="1905000"/>
            <a:ext cx="8458200" cy="3810000"/>
          </a:xfrm>
          <a:prstGeom prst="wedgeEllipseCallout">
            <a:avLst>
              <a:gd name="adj1" fmla="val -375"/>
              <a:gd name="adj2" fmla="val 5417"/>
            </a:avLst>
          </a:prstGeom>
          <a:noFill/>
          <a:ln w="9525">
            <a:noFill/>
            <a:miter lim="800000"/>
            <a:headEnd/>
            <a:tailEnd/>
          </a:ln>
          <a:effectLst/>
        </p:spPr>
        <p:txBody>
          <a:bodyPr/>
          <a:lstStyle/>
          <a:p>
            <a:pPr marL="342900" indent="-342900" algn="justLow" fontAlgn="base">
              <a:spcBef>
                <a:spcPct val="20000"/>
              </a:spcBef>
              <a:spcAft>
                <a:spcPct val="0"/>
              </a:spcAft>
              <a:defRPr/>
            </a:pPr>
            <a:r>
              <a:rPr lang="ar-EG" sz="4000" b="1" dirty="0">
                <a:solidFill>
                  <a:srgbClr val="000000"/>
                </a:solidFill>
                <a:effectLst>
                  <a:outerShdw blurRad="38100" dist="38100" dir="2700000" algn="tl">
                    <a:srgbClr val="FFFFFF"/>
                  </a:outerShdw>
                </a:effectLst>
              </a:rPr>
              <a:t>ج:</a:t>
            </a:r>
            <a:r>
              <a:rPr lang="ar-SA" sz="4000" b="1" dirty="0">
                <a:solidFill>
                  <a:srgbClr val="000000"/>
                </a:solidFill>
                <a:effectLst>
                  <a:outerShdw blurRad="38100" dist="38100" dir="2700000" algn="tl">
                    <a:srgbClr val="FFFFFF"/>
                  </a:outerShdw>
                </a:effectLst>
              </a:rPr>
              <a:t>  : تستعمل الرخويات المائية الخياشيم وتستعمل مفصليات اليابسة القصبات الهوائية ماعدا العناكب </a:t>
            </a:r>
            <a:r>
              <a:rPr lang="ar-SA" sz="4000" b="1" dirty="0" err="1">
                <a:solidFill>
                  <a:srgbClr val="000000"/>
                </a:solidFill>
                <a:effectLst>
                  <a:outerShdw blurRad="38100" dist="38100" dir="2700000" algn="tl">
                    <a:srgbClr val="FFFFFF"/>
                  </a:outerShdw>
                </a:effectLst>
              </a:rPr>
              <a:t>التى</a:t>
            </a:r>
            <a:r>
              <a:rPr lang="ar-SA" sz="4000" b="1" dirty="0">
                <a:solidFill>
                  <a:srgbClr val="000000"/>
                </a:solidFill>
                <a:effectLst>
                  <a:outerShdw blurRad="38100" dist="38100" dir="2700000" algn="tl">
                    <a:srgbClr val="FFFFFF"/>
                  </a:outerShdw>
                </a:effectLst>
              </a:rPr>
              <a:t> لها رئة </a:t>
            </a:r>
            <a:r>
              <a:rPr lang="ar-SA" sz="4000" b="1" dirty="0" err="1">
                <a:solidFill>
                  <a:srgbClr val="000000"/>
                </a:solidFill>
                <a:effectLst>
                  <a:outerShdw blurRad="38100" dist="38100" dir="2700000" algn="tl">
                    <a:srgbClr val="FFFFFF"/>
                  </a:outerShdw>
                </a:effectLst>
              </a:rPr>
              <a:t>كتبية</a:t>
            </a:r>
            <a:r>
              <a:rPr lang="ar-SA" sz="4000" b="1" dirty="0">
                <a:solidFill>
                  <a:srgbClr val="000000"/>
                </a:solidFill>
                <a:effectLst>
                  <a:outerShdw blurRad="38100" dist="38100" dir="2700000" algn="tl">
                    <a:srgbClr val="FFFFFF"/>
                  </a:outerShdw>
                </a:effectLst>
              </a:rPr>
              <a:t> </a:t>
            </a:r>
            <a:r>
              <a:rPr lang="ar-EG" sz="2400" b="1" dirty="0">
                <a:solidFill>
                  <a:srgbClr val="000000"/>
                </a:solidFill>
                <a:effectLst>
                  <a:outerShdw blurRad="38100" dist="38100" dir="2700000" algn="tl">
                    <a:srgbClr val="FFFFFF"/>
                  </a:outerShdw>
                </a:effectLst>
              </a:rPr>
              <a:t> . </a:t>
            </a:r>
            <a:r>
              <a:rPr lang="ar-EG" sz="3200" b="1" dirty="0">
                <a:solidFill>
                  <a:srgbClr val="000000"/>
                </a:solidFill>
                <a:effectLst>
                  <a:outerShdw blurRad="38100" dist="38100" dir="2700000" algn="tl">
                    <a:srgbClr val="FFFFFF"/>
                  </a:outerShdw>
                </a:effectLst>
              </a:rPr>
              <a:t> </a:t>
            </a:r>
            <a:r>
              <a:rPr lang="ar-SA" sz="3200" b="1" dirty="0">
                <a:solidFill>
                  <a:srgbClr val="000000"/>
                </a:solidFill>
                <a:effectLst>
                  <a:outerShdw blurRad="38100" dist="38100" dir="2700000" algn="tl">
                    <a:srgbClr val="FFFFFF"/>
                  </a:outerShdw>
                </a:effectLst>
              </a:rPr>
              <a:t> </a:t>
            </a:r>
            <a:endParaRPr lang="en-US" sz="3200" b="1" dirty="0">
              <a:solidFill>
                <a:srgbClr val="000000"/>
              </a:solidFill>
              <a:effectLst>
                <a:outerShdw blurRad="38100" dist="38100" dir="2700000" algn="tl">
                  <a:srgbClr val="FFFFFF"/>
                </a:outerShdw>
              </a:effectLst>
            </a:endParaRPr>
          </a:p>
          <a:p>
            <a:pPr marL="342900" indent="-342900" algn="ctr" fontAlgn="base">
              <a:spcBef>
                <a:spcPct val="20000"/>
              </a:spcBef>
              <a:spcAft>
                <a:spcPct val="0"/>
              </a:spcAft>
              <a:defRPr/>
            </a:pPr>
            <a:endParaRPr lang="en-US" sz="3200" b="1" dirty="0">
              <a:solidFill>
                <a:srgbClr val="000000"/>
              </a:solidFill>
              <a:effectLst>
                <a:outerShdw blurRad="38100" dist="38100" dir="2700000" algn="tl">
                  <a:srgbClr val="FFFFFF"/>
                </a:outerShdw>
              </a:effectLst>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793592910"/>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59074">
                                            <p:txEl>
                                              <p:pRg st="0" end="0"/>
                                            </p:txEl>
                                          </p:spTgt>
                                        </p:tgtEl>
                                        <p:attrNameLst>
                                          <p:attrName>style.visibility</p:attrName>
                                        </p:attrNameLst>
                                      </p:cBhvr>
                                      <p:to>
                                        <p:strVal val="visible"/>
                                      </p:to>
                                    </p:set>
                                    <p:animEffect transition="in" filter="wedge">
                                      <p:cBhvr>
                                        <p:cTn id="7" dur="2000"/>
                                        <p:tgtEl>
                                          <p:spTgt spid="25907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59075">
                                            <p:txEl>
                                              <p:pRg st="0" end="0"/>
                                            </p:txEl>
                                          </p:spTgt>
                                        </p:tgtEl>
                                        <p:attrNameLst>
                                          <p:attrName>style.visibility</p:attrName>
                                        </p:attrNameLst>
                                      </p:cBhvr>
                                      <p:to>
                                        <p:strVal val="visible"/>
                                      </p:to>
                                    </p:set>
                                    <p:animEffect transition="in" filter="wedge">
                                      <p:cBhvr>
                                        <p:cTn id="12" dur="2000"/>
                                        <p:tgtEl>
                                          <p:spTgt spid="259075">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4" grpId="0" build="p"/>
      <p:bldP spid="25907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AutoShape 2"/>
          <p:cNvSpPr>
            <a:spLocks noChangeArrowheads="1"/>
          </p:cNvSpPr>
          <p:nvPr/>
        </p:nvSpPr>
        <p:spPr bwMode="auto">
          <a:xfrm>
            <a:off x="1371600" y="3276600"/>
            <a:ext cx="6400800" cy="1981200"/>
          </a:xfrm>
          <a:prstGeom prst="wedgeEllipseCallout">
            <a:avLst>
              <a:gd name="adj1" fmla="val 15847"/>
              <a:gd name="adj2" fmla="val -102644"/>
            </a:avLst>
          </a:prstGeom>
          <a:noFill/>
          <a:ln w="9525">
            <a:noFill/>
            <a:miter lim="800000"/>
            <a:headEnd/>
            <a:tailEnd/>
          </a:ln>
          <a:effectLst/>
        </p:spPr>
        <p:txBody>
          <a:bodyPr/>
          <a:lstStyle/>
          <a:p>
            <a:pPr marL="342900" indent="-342900" algn="justLow" fontAlgn="base">
              <a:spcBef>
                <a:spcPct val="20000"/>
              </a:spcBef>
              <a:spcAft>
                <a:spcPct val="0"/>
              </a:spcAft>
              <a:defRPr/>
            </a:pPr>
            <a:r>
              <a:rPr lang="ar-EG" sz="2400" b="1">
                <a:solidFill>
                  <a:srgbClr val="000000"/>
                </a:solidFill>
                <a:effectLst>
                  <a:outerShdw blurRad="38100" dist="38100" dir="2700000" algn="tl">
                    <a:srgbClr val="FFFFFF"/>
                  </a:outerShdw>
                </a:effectLst>
              </a:rPr>
              <a:t>ج:</a:t>
            </a:r>
            <a:r>
              <a:rPr lang="ar-SA" sz="2400" b="1">
                <a:solidFill>
                  <a:srgbClr val="000000"/>
                </a:solidFill>
                <a:effectLst>
                  <a:outerShdw blurRad="38100" dist="38100" dir="2700000" algn="tl">
                    <a:srgbClr val="FFFFFF"/>
                  </a:outerShdw>
                </a:effectLst>
              </a:rPr>
              <a:t>  قد لا يستطيع إفرار الفضلات أو قد يفقد كثيرا من الماء ، لذا عليه أن يمكث بالقرب من مصدرمائى أو يموت . </a:t>
            </a:r>
            <a:r>
              <a:rPr lang="ar-EG" sz="2400" b="1">
                <a:solidFill>
                  <a:srgbClr val="000000"/>
                </a:solidFill>
                <a:effectLst>
                  <a:outerShdw blurRad="38100" dist="38100" dir="2700000" algn="tl">
                    <a:srgbClr val="FFFFFF"/>
                  </a:outerShdw>
                </a:effectLst>
              </a:rPr>
              <a:t> </a:t>
            </a:r>
            <a:r>
              <a:rPr lang="ar-EG" sz="3200" b="1">
                <a:solidFill>
                  <a:srgbClr val="000000"/>
                </a:solidFill>
                <a:effectLst>
                  <a:outerShdw blurRad="38100" dist="38100" dir="2700000" algn="tl">
                    <a:srgbClr val="FFFFFF"/>
                  </a:outerShdw>
                </a:effectLst>
              </a:rPr>
              <a:t> </a:t>
            </a:r>
            <a:r>
              <a:rPr lang="ar-SA" sz="3200" b="1">
                <a:solidFill>
                  <a:srgbClr val="000000"/>
                </a:solidFill>
                <a:effectLst>
                  <a:outerShdw blurRad="38100" dist="38100" dir="2700000" algn="tl">
                    <a:srgbClr val="FFFFFF"/>
                  </a:outerShdw>
                </a:effectLst>
              </a:rPr>
              <a:t> </a:t>
            </a:r>
            <a:endParaRPr lang="en-US" sz="3200" b="1">
              <a:solidFill>
                <a:srgbClr val="000000"/>
              </a:solidFill>
              <a:effectLst>
                <a:outerShdw blurRad="38100" dist="38100" dir="2700000" algn="tl">
                  <a:srgbClr val="FFFFFF"/>
                </a:outerShdw>
              </a:effectLst>
            </a:endParaRPr>
          </a:p>
          <a:p>
            <a:pPr marL="342900" indent="-342900" algn="ctr" fontAlgn="base">
              <a:spcBef>
                <a:spcPct val="20000"/>
              </a:spcBef>
              <a:spcAft>
                <a:spcPct val="0"/>
              </a:spcAft>
              <a:defRPr/>
            </a:pPr>
            <a:endParaRPr lang="en-US" sz="3200" b="1">
              <a:solidFill>
                <a:srgbClr val="000000"/>
              </a:solidFill>
              <a:effectLst>
                <a:outerShdw blurRad="38100" dist="38100" dir="2700000" algn="tl">
                  <a:srgbClr val="FFFFFF"/>
                </a:outerShdw>
              </a:effectLst>
            </a:endParaRPr>
          </a:p>
        </p:txBody>
      </p:sp>
      <p:sp>
        <p:nvSpPr>
          <p:cNvPr id="260099" name="AutoShape 3"/>
          <p:cNvSpPr>
            <a:spLocks noGrp="1" noChangeArrowheads="1"/>
          </p:cNvSpPr>
          <p:nvPr>
            <p:ph idx="1"/>
          </p:nvPr>
        </p:nvSpPr>
        <p:spPr>
          <a:xfrm>
            <a:off x="1295400" y="1143000"/>
            <a:ext cx="7848600" cy="1371600"/>
          </a:xfrm>
          <a:prstGeom prst="wedgeEllipseCallout">
            <a:avLst>
              <a:gd name="adj1" fmla="val -4630"/>
              <a:gd name="adj2" fmla="val 29514"/>
            </a:avLst>
          </a:prstGeom>
          <a:noFill/>
        </p:spPr>
        <p:txBody>
          <a:bodyPr/>
          <a:lstStyle/>
          <a:p>
            <a:pPr algn="ctr" eaLnBrk="1" hangingPunct="1">
              <a:buFontTx/>
              <a:buNone/>
              <a:defRPr/>
            </a:pPr>
            <a:r>
              <a:rPr lang="ar-EG" sz="2800" b="1" dirty="0" smtClean="0">
                <a:solidFill>
                  <a:srgbClr val="FF0000"/>
                </a:solidFill>
                <a:effectLst>
                  <a:outerShdw blurRad="38100" dist="38100" dir="2700000" algn="tl">
                    <a:srgbClr val="FFFFFF"/>
                  </a:outerShdw>
                </a:effectLst>
              </a:rPr>
              <a:t>س: </a:t>
            </a:r>
            <a:r>
              <a:rPr lang="ar-SA" sz="2800" b="1" dirty="0" smtClean="0">
                <a:solidFill>
                  <a:srgbClr val="FF0000"/>
                </a:solidFill>
                <a:effectLst>
                  <a:outerShdw blurRad="38100" dist="38100" dir="2700000" algn="tl">
                    <a:srgbClr val="FFFFFF"/>
                  </a:outerShdw>
                </a:effectLst>
              </a:rPr>
              <a:t>بين ماذا يمكن أن يحدث لحيوان مفصلى حدث له تشوه فى أنابيب ملبيجى .</a:t>
            </a:r>
            <a:r>
              <a:rPr lang="ar-EG" sz="2800" dirty="0" smtClean="0">
                <a:solidFill>
                  <a:srgbClr val="FF0000"/>
                </a:solidFill>
              </a:rPr>
              <a:t>  </a:t>
            </a:r>
            <a:endParaRPr lang="en-US" sz="2800" dirty="0" smtClean="0">
              <a:solidFill>
                <a:srgbClr val="FF0000"/>
              </a:solidFill>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96017445"/>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0098">
                                            <p:txEl>
                                              <p:pRg st="0" end="0"/>
                                            </p:txEl>
                                          </p:spTgt>
                                        </p:tgtEl>
                                        <p:attrNameLst>
                                          <p:attrName>style.visibility</p:attrName>
                                        </p:attrNameLst>
                                      </p:cBhvr>
                                      <p:to>
                                        <p:strVal val="visible"/>
                                      </p:to>
                                    </p:set>
                                    <p:animEffect transition="in" filter="wedge">
                                      <p:cBhvr>
                                        <p:cTn id="7" dur="2000"/>
                                        <p:tgtEl>
                                          <p:spTgt spid="26009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60099">
                                            <p:txEl>
                                              <p:pRg st="0" end="0"/>
                                            </p:txEl>
                                          </p:spTgt>
                                        </p:tgtEl>
                                        <p:attrNameLst>
                                          <p:attrName>style.visibility</p:attrName>
                                        </p:attrNameLst>
                                      </p:cBhvr>
                                      <p:to>
                                        <p:strVal val="visible"/>
                                      </p:to>
                                    </p:set>
                                    <p:animEffect transition="in" filter="wedge">
                                      <p:cBhvr>
                                        <p:cTn id="12" dur="2000"/>
                                        <p:tgtEl>
                                          <p:spTgt spid="260099">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8" grpId="0" build="p"/>
      <p:bldP spid="26009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AutoShape 2"/>
          <p:cNvSpPr>
            <a:spLocks noChangeArrowheads="1"/>
          </p:cNvSpPr>
          <p:nvPr/>
        </p:nvSpPr>
        <p:spPr bwMode="auto">
          <a:xfrm>
            <a:off x="578296" y="2743200"/>
            <a:ext cx="8458200" cy="3200400"/>
          </a:xfrm>
          <a:prstGeom prst="wedgeEllipseCallout">
            <a:avLst>
              <a:gd name="adj1" fmla="val -375"/>
              <a:gd name="adj2" fmla="val 3560"/>
            </a:avLst>
          </a:prstGeom>
          <a:noFill/>
          <a:ln w="9525">
            <a:noFill/>
            <a:miter lim="800000"/>
            <a:headEnd/>
            <a:tailEnd/>
          </a:ln>
          <a:effectLst/>
        </p:spPr>
        <p:txBody>
          <a:bodyPr/>
          <a:lstStyle/>
          <a:p>
            <a:pPr marL="342900" indent="-342900" algn="justLow" fontAlgn="base">
              <a:spcBef>
                <a:spcPct val="20000"/>
              </a:spcBef>
              <a:spcAft>
                <a:spcPct val="0"/>
              </a:spcAft>
              <a:defRPr/>
            </a:pPr>
            <a:r>
              <a:rPr lang="ar-EG" sz="2400" b="1" dirty="0">
                <a:solidFill>
                  <a:srgbClr val="000000"/>
                </a:solidFill>
                <a:effectLst>
                  <a:outerShdw blurRad="38100" dist="38100" dir="2700000" algn="tl">
                    <a:srgbClr val="FFFFFF"/>
                  </a:outerShdw>
                </a:effectLst>
              </a:rPr>
              <a:t>ج : </a:t>
            </a:r>
            <a:r>
              <a:rPr lang="ar-SA" sz="2400" b="1" dirty="0">
                <a:solidFill>
                  <a:srgbClr val="000000"/>
                </a:solidFill>
                <a:effectLst>
                  <a:outerShdw blurRad="38100" dist="38100" dir="2700000" algn="tl">
                    <a:srgbClr val="FFFFFF"/>
                  </a:outerShdw>
                </a:effectLst>
              </a:rPr>
              <a:t>التراكيب المحتملة هى : عدم وجود الأجنحة ، اجزاء الفم تكيفت للتغذية على الأعشاب ، تكيفت الأرجل للحفر فى التربة لاتقاء خطر البرد والحيوانات المفترسة ؛ يصدر نداءات عالية تسمع بغشاء الطبلة للبحث عن الشريك جسم صغير جدا مغطى بهيكل خارجى لمنع الجفاف بفعل الرياح عيون ، كبيرة مركبة لرؤية حركة المفترس . </a:t>
            </a:r>
            <a:endParaRPr lang="ar-EG" sz="2400" b="1" dirty="0">
              <a:solidFill>
                <a:srgbClr val="000000"/>
              </a:solidFill>
              <a:effectLst>
                <a:outerShdw blurRad="38100" dist="38100" dir="2700000" algn="tl">
                  <a:srgbClr val="FFFFFF"/>
                </a:outerShdw>
              </a:effectLst>
            </a:endParaRPr>
          </a:p>
        </p:txBody>
      </p:sp>
      <p:pic>
        <p:nvPicPr>
          <p:cNvPr id="88067" name="Picture 3"/>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1547664" y="980728"/>
            <a:ext cx="6768752"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313949017"/>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1122">
                                            <p:txEl>
                                              <p:pRg st="0" end="0"/>
                                            </p:txEl>
                                          </p:spTgt>
                                        </p:tgtEl>
                                        <p:attrNameLst>
                                          <p:attrName>style.visibility</p:attrName>
                                        </p:attrNameLst>
                                      </p:cBhvr>
                                      <p:to>
                                        <p:strVal val="visible"/>
                                      </p:to>
                                    </p:set>
                                    <p:animEffect transition="in" filter="wedge">
                                      <p:cBhvr>
                                        <p:cTn id="7" dur="2000"/>
                                        <p:tgtEl>
                                          <p:spTgt spid="26112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1359178" y="609600"/>
            <a:ext cx="7273647"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AutoShape 3"/>
          <p:cNvSpPr>
            <a:spLocks noChangeArrowheads="1"/>
          </p:cNvSpPr>
          <p:nvPr/>
        </p:nvSpPr>
        <p:spPr bwMode="auto">
          <a:xfrm>
            <a:off x="1331640" y="3200400"/>
            <a:ext cx="6400800" cy="2057400"/>
          </a:xfrm>
          <a:prstGeom prst="wedgeEllipseCallout">
            <a:avLst>
              <a:gd name="adj1" fmla="val -16569"/>
              <a:gd name="adj2" fmla="val 26699"/>
            </a:avLst>
          </a:prstGeom>
          <a:noFill/>
          <a:ln w="9525">
            <a:noFill/>
            <a:miter lim="800000"/>
            <a:headEnd/>
            <a:tailEnd/>
          </a:ln>
          <a:effectLst/>
        </p:spPr>
        <p:txBody>
          <a:bodyPr/>
          <a:lstStyle/>
          <a:p>
            <a:pPr marL="342900" indent="-342900" algn="justLow" fontAlgn="base">
              <a:spcBef>
                <a:spcPct val="20000"/>
              </a:spcBef>
              <a:spcAft>
                <a:spcPct val="0"/>
              </a:spcAft>
              <a:defRPr/>
            </a:pPr>
            <a:r>
              <a:rPr lang="ar-EG" sz="2400" b="1">
                <a:solidFill>
                  <a:srgbClr val="000000"/>
                </a:solidFill>
                <a:effectLst>
                  <a:outerShdw blurRad="38100" dist="38100" dir="2700000" algn="tl">
                    <a:srgbClr val="FFFFFF"/>
                  </a:outerShdw>
                </a:effectLst>
              </a:rPr>
              <a:t>ج : </a:t>
            </a:r>
            <a:r>
              <a:rPr lang="ar-SA" sz="2400" b="1">
                <a:solidFill>
                  <a:srgbClr val="000000"/>
                </a:solidFill>
                <a:effectLst>
                  <a:outerShdw blurRad="38100" dist="38100" dir="2700000" algn="tl">
                    <a:srgbClr val="FFFFFF"/>
                  </a:outerShdw>
                </a:effectLst>
              </a:rPr>
              <a:t>سوف تختلف الفقرات . اغلب الطالبات سوف يستنتجون ان الحيوان المفصلى قادر على الاختباء من المفترسات . </a:t>
            </a:r>
            <a:endParaRPr lang="ar-EG" sz="2400" b="1">
              <a:solidFill>
                <a:srgbClr val="000000"/>
              </a:solidFill>
              <a:effectLst>
                <a:outerShdw blurRad="38100" dist="38100" dir="2700000" algn="tl">
                  <a:srgbClr val="FFFFFF"/>
                </a:outerShdw>
              </a:effectLst>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295915150"/>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2147">
                                            <p:txEl>
                                              <p:pRg st="0" end="0"/>
                                            </p:txEl>
                                          </p:spTgt>
                                        </p:tgtEl>
                                        <p:attrNameLst>
                                          <p:attrName>style.visibility</p:attrName>
                                        </p:attrNameLst>
                                      </p:cBhvr>
                                      <p:to>
                                        <p:strVal val="visible"/>
                                      </p:to>
                                    </p:set>
                                    <p:animEffect transition="in" filter="wedge">
                                      <p:cBhvr>
                                        <p:cTn id="7" dur="2000"/>
                                        <p:tgtEl>
                                          <p:spTgt spid="26214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AutoShape 2"/>
          <p:cNvSpPr>
            <a:spLocks noGrp="1" noChangeArrowheads="1"/>
          </p:cNvSpPr>
          <p:nvPr>
            <p:ph type="title"/>
          </p:nvPr>
        </p:nvSpPr>
        <p:spPr>
          <a:xfrm>
            <a:off x="611560" y="1033907"/>
            <a:ext cx="8229600" cy="1603005"/>
          </a:xfrm>
          <a:prstGeom prst="wave">
            <a:avLst>
              <a:gd name="adj1" fmla="val 13005"/>
              <a:gd name="adj2" fmla="val 4574"/>
            </a:avLst>
          </a:prstGeom>
          <a:noFill/>
          <a:ln>
            <a:miter lim="800000"/>
            <a:headEnd/>
            <a:tailEnd/>
          </a:ln>
          <a:extLst/>
        </p:spPr>
        <p:txBody>
          <a:bodyPr/>
          <a:lstStyle/>
          <a:p>
            <a:pPr algn="ctr" eaLnBrk="1" hangingPunct="1">
              <a:defRPr/>
            </a:pPr>
            <a:r>
              <a:rPr lang="ar-EG" sz="4300" b="1" dirty="0" smtClean="0">
                <a:solidFill>
                  <a:srgbClr val="FF0000"/>
                </a:solidFill>
                <a:effectLst>
                  <a:outerShdw blurRad="38100" dist="38100" dir="2700000" algn="tl">
                    <a:srgbClr val="000000"/>
                  </a:outerShdw>
                </a:effectLst>
              </a:rPr>
              <a:t>الدرس </a:t>
            </a:r>
            <a:r>
              <a:rPr lang="ar-SA" sz="4300" b="1" dirty="0" smtClean="0">
                <a:solidFill>
                  <a:srgbClr val="FF0000"/>
                </a:solidFill>
                <a:effectLst>
                  <a:outerShdw blurRad="38100" dist="38100" dir="2700000" algn="tl">
                    <a:srgbClr val="000000"/>
                  </a:outerShdw>
                </a:effectLst>
              </a:rPr>
              <a:t>الثاني</a:t>
            </a:r>
            <a:r>
              <a:rPr lang="ar-EG" sz="4300" b="1" dirty="0" smtClean="0">
                <a:solidFill>
                  <a:srgbClr val="FF0000"/>
                </a:solidFill>
                <a:effectLst>
                  <a:outerShdw blurRad="38100" dist="38100" dir="2700000" algn="tl">
                    <a:srgbClr val="000000"/>
                  </a:outerShdw>
                </a:effectLst>
              </a:rPr>
              <a:t> </a:t>
            </a:r>
            <a:endParaRPr lang="en-US" sz="4300" b="1" dirty="0" smtClean="0">
              <a:solidFill>
                <a:srgbClr val="FF0000"/>
              </a:solidFill>
              <a:effectLst>
                <a:outerShdw blurRad="38100" dist="38100" dir="2700000" algn="tl">
                  <a:srgbClr val="000000"/>
                </a:outerShdw>
              </a:effectLst>
            </a:endParaRPr>
          </a:p>
        </p:txBody>
      </p:sp>
      <p:sp>
        <p:nvSpPr>
          <p:cNvPr id="222211" name="AutoShape 3"/>
          <p:cNvSpPr>
            <a:spLocks noGrp="1" noChangeArrowheads="1"/>
          </p:cNvSpPr>
          <p:nvPr>
            <p:ph idx="1"/>
          </p:nvPr>
        </p:nvSpPr>
        <p:spPr>
          <a:xfrm>
            <a:off x="755576" y="2204864"/>
            <a:ext cx="7924800" cy="3560330"/>
          </a:xfrm>
          <a:prstGeom prst="flowChartMultidocument">
            <a:avLst/>
          </a:prstGeom>
          <a:noFill/>
          <a:ln>
            <a:noFill/>
            <a:miter lim="800000"/>
            <a:headEnd type="none" w="med" len="med"/>
            <a:tailEnd type="none" w="med" len="med"/>
          </a:ln>
        </p:spPr>
        <p:txBody>
          <a:bodyPr/>
          <a:lstStyle/>
          <a:p>
            <a:pPr algn="ctr" eaLnBrk="1" hangingPunct="1">
              <a:lnSpc>
                <a:spcPct val="90000"/>
              </a:lnSpc>
              <a:buFontTx/>
              <a:buNone/>
            </a:pPr>
            <a:endParaRPr lang="ar-EG" altLang="ar-SA" b="1" dirty="0" smtClean="0">
              <a:solidFill>
                <a:srgbClr val="0070C0"/>
              </a:solidFill>
            </a:endParaRPr>
          </a:p>
          <a:p>
            <a:pPr algn="ctr" eaLnBrk="1" hangingPunct="1">
              <a:lnSpc>
                <a:spcPct val="90000"/>
              </a:lnSpc>
              <a:buFontTx/>
              <a:buNone/>
            </a:pPr>
            <a:endParaRPr lang="ar-EG" altLang="ar-SA" b="1" dirty="0" smtClean="0">
              <a:solidFill>
                <a:srgbClr val="0070C0"/>
              </a:solidFill>
            </a:endParaRPr>
          </a:p>
          <a:p>
            <a:pPr algn="ctr" eaLnBrk="1" hangingPunct="1">
              <a:lnSpc>
                <a:spcPct val="90000"/>
              </a:lnSpc>
              <a:buFontTx/>
              <a:buNone/>
            </a:pPr>
            <a:r>
              <a:rPr lang="ar-SA" altLang="ar-SA" sz="8800" b="1" dirty="0" smtClean="0">
                <a:solidFill>
                  <a:srgbClr val="0070C0"/>
                </a:solidFill>
              </a:rPr>
              <a:t>تنوع المفصليات</a:t>
            </a:r>
            <a:endParaRPr lang="en-US" altLang="ar-SA" sz="8800" b="1" dirty="0" smtClean="0">
              <a:solidFill>
                <a:srgbClr val="0070C0"/>
              </a:solidFill>
            </a:endParaRPr>
          </a:p>
        </p:txBody>
      </p:sp>
      <p:grpSp>
        <p:nvGrpSpPr>
          <p:cNvPr id="12" name="مجموعة 11"/>
          <p:cNvGrpSpPr/>
          <p:nvPr/>
        </p:nvGrpSpPr>
        <p:grpSpPr>
          <a:xfrm>
            <a:off x="-36512" y="6128748"/>
            <a:ext cx="2082876" cy="756636"/>
            <a:chOff x="179512" y="692696"/>
            <a:chExt cx="2082876" cy="756636"/>
          </a:xfrm>
        </p:grpSpPr>
        <p:pic>
          <p:nvPicPr>
            <p:cNvPr id="13"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95404622"/>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22210"/>
                                        </p:tgtEl>
                                        <p:attrNameLst>
                                          <p:attrName>style.visibility</p:attrName>
                                        </p:attrNameLst>
                                      </p:cBhvr>
                                      <p:to>
                                        <p:strVal val="visible"/>
                                      </p:to>
                                    </p:set>
                                    <p:anim to="" calcmode="lin" valueType="num">
                                      <p:cBhvr>
                                        <p:cTn id="7" dur="1" fill="hold"/>
                                        <p:tgtEl>
                                          <p:spTgt spid="222210"/>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2211">
                                            <p:txEl>
                                              <p:pRg st="2" end="2"/>
                                            </p:txEl>
                                          </p:spTgt>
                                        </p:tgtEl>
                                        <p:attrNameLst>
                                          <p:attrName>style.visibility</p:attrName>
                                        </p:attrNameLst>
                                      </p:cBhvr>
                                      <p:to>
                                        <p:strVal val="visible"/>
                                      </p:to>
                                    </p:set>
                                    <p:animEffect transition="in" filter="checkerboard(across)">
                                      <p:cBhvr>
                                        <p:cTn id="12" dur="500"/>
                                        <p:tgtEl>
                                          <p:spTgt spid="222211">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457201" y="381000"/>
            <a:ext cx="8301710" cy="9906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r>
              <a:rPr lang="ar-SA" sz="2400" b="1" dirty="0">
                <a:solidFill>
                  <a:srgbClr val="0070C0"/>
                </a:solidFill>
                <a:latin typeface="Constantia"/>
              </a:rPr>
              <a:t>صنفت المفصليات بناء على تركيب قطع أجسامها وأنواع الزوائد وأجزاء الفم </a:t>
            </a:r>
            <a:r>
              <a:rPr lang="ar-SA" sz="2400" b="1" dirty="0" err="1">
                <a:solidFill>
                  <a:srgbClr val="0070C0"/>
                </a:solidFill>
                <a:latin typeface="Constantia"/>
              </a:rPr>
              <a:t>إلىثلاث</a:t>
            </a:r>
            <a:r>
              <a:rPr lang="ar-SA" sz="2400" b="1" dirty="0">
                <a:solidFill>
                  <a:srgbClr val="0070C0"/>
                </a:solidFill>
                <a:latin typeface="Constantia"/>
              </a:rPr>
              <a:t> </a:t>
            </a:r>
            <a:r>
              <a:rPr lang="ar-SA" sz="2400" b="1" dirty="0" smtClean="0">
                <a:solidFill>
                  <a:srgbClr val="0070C0"/>
                </a:solidFill>
                <a:latin typeface="Constantia"/>
              </a:rPr>
              <a:t>مجموعات</a:t>
            </a:r>
            <a:r>
              <a:rPr lang="en-US" sz="2400" b="1" dirty="0" smtClean="0">
                <a:solidFill>
                  <a:srgbClr val="0070C0"/>
                </a:solidFill>
                <a:latin typeface="Constantia"/>
              </a:rPr>
              <a:t> </a:t>
            </a:r>
            <a:r>
              <a:rPr lang="ar-SA" sz="2400" b="1" dirty="0" smtClean="0">
                <a:solidFill>
                  <a:srgbClr val="0070C0"/>
                </a:solidFill>
                <a:latin typeface="Constantia"/>
              </a:rPr>
              <a:t>هي </a:t>
            </a:r>
            <a:r>
              <a:rPr lang="ar-SA" sz="2400" b="1" dirty="0">
                <a:solidFill>
                  <a:srgbClr val="0070C0"/>
                </a:solidFill>
                <a:latin typeface="Constantia"/>
              </a:rPr>
              <a:t>: </a:t>
            </a:r>
            <a:r>
              <a:rPr lang="en-US" sz="2400" b="1" dirty="0" smtClean="0">
                <a:solidFill>
                  <a:srgbClr val="0070C0"/>
                </a:solidFill>
                <a:latin typeface="Constantia"/>
              </a:rPr>
              <a:t>)</a:t>
            </a:r>
            <a:r>
              <a:rPr lang="ar-SA" sz="2400" b="1" dirty="0" smtClean="0">
                <a:solidFill>
                  <a:srgbClr val="0070C0"/>
                </a:solidFill>
                <a:latin typeface="Constantia"/>
              </a:rPr>
              <a:t>القشريات </a:t>
            </a:r>
            <a:r>
              <a:rPr lang="ar-SA" sz="2400" b="1" dirty="0">
                <a:solidFill>
                  <a:srgbClr val="0070C0"/>
                </a:solidFill>
                <a:latin typeface="Constantia"/>
              </a:rPr>
              <a:t>-العناكب وأشباهها – الحشرات </a:t>
            </a:r>
            <a:r>
              <a:rPr lang="ar-SA" sz="2400" b="1" dirty="0" smtClean="0">
                <a:solidFill>
                  <a:srgbClr val="0070C0"/>
                </a:solidFill>
                <a:latin typeface="Constantia"/>
              </a:rPr>
              <a:t>وأشباهها</a:t>
            </a:r>
            <a:r>
              <a:rPr lang="en-US" sz="2400" b="1" dirty="0" smtClean="0">
                <a:solidFill>
                  <a:srgbClr val="0070C0"/>
                </a:solidFill>
                <a:latin typeface="Constantia"/>
              </a:rPr>
              <a:t>(</a:t>
            </a:r>
            <a:r>
              <a:rPr lang="ar-SA" sz="2400" b="1" dirty="0" smtClean="0">
                <a:solidFill>
                  <a:srgbClr val="0070C0"/>
                </a:solidFill>
                <a:latin typeface="Constantia"/>
              </a:rPr>
              <a:t>.</a:t>
            </a:r>
            <a:endParaRPr lang="ar-SA" sz="16600" b="1" dirty="0">
              <a:solidFill>
                <a:schemeClr val="accent4">
                  <a:lumMod val="50000"/>
                </a:schemeClr>
              </a:solidFill>
              <a:latin typeface="Constantia"/>
            </a:endParaRPr>
          </a:p>
        </p:txBody>
      </p:sp>
      <p:graphicFrame>
        <p:nvGraphicFramePr>
          <p:cNvPr id="2" name="جدول 1"/>
          <p:cNvGraphicFramePr>
            <a:graphicFrameLocks noGrp="1"/>
          </p:cNvGraphicFramePr>
          <p:nvPr>
            <p:extLst>
              <p:ext uri="{D42A27DB-BD31-4B8C-83A1-F6EECF244321}">
                <p14:modId xmlns:p14="http://schemas.microsoft.com/office/powerpoint/2010/main" val="3972571620"/>
              </p:ext>
            </p:extLst>
          </p:nvPr>
        </p:nvGraphicFramePr>
        <p:xfrm>
          <a:off x="457201" y="1600201"/>
          <a:ext cx="8229599" cy="4051353"/>
        </p:xfrm>
        <a:graphic>
          <a:graphicData uri="http://schemas.openxmlformats.org/drawingml/2006/table">
            <a:tbl>
              <a:tblPr firstRow="1" bandRow="1">
                <a:tableStyleId>{5C22544A-7EE6-4342-B048-85BDC9FD1C3A}</a:tableStyleId>
              </a:tblPr>
              <a:tblGrid>
                <a:gridCol w="2438399"/>
                <a:gridCol w="2743200"/>
                <a:gridCol w="1885122"/>
                <a:gridCol w="1162878"/>
              </a:tblGrid>
              <a:tr h="346148">
                <a:tc>
                  <a:txBody>
                    <a:bodyPr/>
                    <a:lstStyle/>
                    <a:p>
                      <a:pPr marL="0" marR="0" algn="r" rtl="1">
                        <a:lnSpc>
                          <a:spcPct val="115000"/>
                        </a:lnSpc>
                        <a:spcBef>
                          <a:spcPts val="0"/>
                        </a:spcBef>
                        <a:spcAft>
                          <a:spcPts val="0"/>
                        </a:spcAft>
                      </a:pPr>
                      <a:r>
                        <a:rPr lang="ar-SA" sz="1800" b="1" dirty="0">
                          <a:effectLst/>
                          <a:latin typeface="Calibri"/>
                          <a:ea typeface="Calibri"/>
                          <a:cs typeface="Arial"/>
                        </a:rPr>
                        <a:t>الحشرات وأشباهها</a:t>
                      </a:r>
                      <a:endParaRPr lang="en-US" sz="1100" dirty="0">
                        <a:effectLst/>
                        <a:latin typeface="Calibri"/>
                        <a:ea typeface="Calibri"/>
                        <a:cs typeface="Arial"/>
                      </a:endParaRPr>
                    </a:p>
                  </a:txBody>
                  <a:tcPr marL="68580" marR="68580" marT="0" marB="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algn="r" rtl="1">
                        <a:lnSpc>
                          <a:spcPct val="115000"/>
                        </a:lnSpc>
                        <a:spcBef>
                          <a:spcPts val="0"/>
                        </a:spcBef>
                        <a:spcAft>
                          <a:spcPts val="0"/>
                        </a:spcAft>
                      </a:pPr>
                      <a:r>
                        <a:rPr lang="ar-SA" sz="1800" b="1">
                          <a:effectLst/>
                          <a:latin typeface="Calibri"/>
                          <a:ea typeface="Calibri"/>
                          <a:cs typeface="Arial"/>
                        </a:rPr>
                        <a:t>العنكبيات وأشباهها</a:t>
                      </a:r>
                      <a:endParaRPr lang="en-US" sz="1100">
                        <a:effectLst/>
                        <a:latin typeface="Calibri"/>
                        <a:ea typeface="Calibri"/>
                        <a:cs typeface="Arial"/>
                      </a:endParaRPr>
                    </a:p>
                  </a:txBody>
                  <a:tcPr marL="68580" marR="68580" marT="0" marB="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algn="r" rtl="1">
                        <a:lnSpc>
                          <a:spcPct val="115000"/>
                        </a:lnSpc>
                        <a:spcBef>
                          <a:spcPts val="0"/>
                        </a:spcBef>
                        <a:spcAft>
                          <a:spcPts val="0"/>
                        </a:spcAft>
                      </a:pPr>
                      <a:r>
                        <a:rPr lang="ar-SA" sz="1800" b="1">
                          <a:effectLst/>
                          <a:latin typeface="Calibri"/>
                          <a:ea typeface="Calibri"/>
                          <a:cs typeface="Arial"/>
                        </a:rPr>
                        <a:t>القشريات</a:t>
                      </a:r>
                      <a:endParaRPr lang="en-US" sz="1100">
                        <a:effectLst/>
                        <a:latin typeface="Calibri"/>
                        <a:ea typeface="Calibri"/>
                        <a:cs typeface="Arial"/>
                      </a:endParaRPr>
                    </a:p>
                  </a:txBody>
                  <a:tcPr marL="68580" marR="68580" marT="0" marB="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algn="r" rtl="1">
                        <a:lnSpc>
                          <a:spcPct val="115000"/>
                        </a:lnSpc>
                        <a:spcBef>
                          <a:spcPts val="0"/>
                        </a:spcBef>
                        <a:spcAft>
                          <a:spcPts val="0"/>
                        </a:spcAft>
                      </a:pPr>
                      <a:r>
                        <a:rPr lang="ar-SA" sz="1800" b="1" dirty="0">
                          <a:effectLst/>
                          <a:latin typeface="Calibri"/>
                          <a:ea typeface="Calibri"/>
                          <a:cs typeface="Arial"/>
                        </a:rPr>
                        <a:t>المجموعة</a:t>
                      </a:r>
                      <a:endParaRPr lang="en-US" sz="1100" dirty="0">
                        <a:effectLst/>
                        <a:latin typeface="Calibri"/>
                        <a:ea typeface="Calibri"/>
                        <a:cs typeface="Arial"/>
                      </a:endParaRPr>
                    </a:p>
                  </a:txBody>
                  <a:tcPr marL="68580" marR="68580" marT="0" marB="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r>
              <a:tr h="346148">
                <a:tc>
                  <a:txBody>
                    <a:bodyPr/>
                    <a:lstStyle/>
                    <a:p>
                      <a:pPr marL="0" marR="0" algn="r" rtl="0">
                        <a:lnSpc>
                          <a:spcPct val="115000"/>
                        </a:lnSpc>
                        <a:spcBef>
                          <a:spcPts val="0"/>
                        </a:spcBef>
                        <a:spcAft>
                          <a:spcPts val="0"/>
                        </a:spcAft>
                      </a:pPr>
                      <a:endParaRPr lang="en-US" sz="1100" dirty="0">
                        <a:effectLst/>
                        <a:latin typeface="Calibri"/>
                        <a:ea typeface="Calibri"/>
                        <a:cs typeface="Arial"/>
                      </a:endParaRPr>
                    </a:p>
                  </a:txBody>
                  <a:tcPr marL="68580" marR="68580" marT="0" marB="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rtl="0">
                        <a:lnSpc>
                          <a:spcPct val="115000"/>
                        </a:lnSpc>
                        <a:spcBef>
                          <a:spcPts val="0"/>
                        </a:spcBef>
                        <a:spcAft>
                          <a:spcPts val="0"/>
                        </a:spcAft>
                      </a:pPr>
                      <a:endParaRPr lang="en-US" sz="1100" dirty="0">
                        <a:effectLst/>
                        <a:latin typeface="Calibri"/>
                        <a:ea typeface="Calibri"/>
                        <a:cs typeface="Arial"/>
                      </a:endParaRPr>
                    </a:p>
                  </a:txBody>
                  <a:tcPr marL="68580" marR="68580" marT="0" marB="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rtl="0">
                        <a:lnSpc>
                          <a:spcPct val="115000"/>
                        </a:lnSpc>
                        <a:spcBef>
                          <a:spcPts val="0"/>
                        </a:spcBef>
                        <a:spcAft>
                          <a:spcPts val="0"/>
                        </a:spcAft>
                      </a:pPr>
                      <a:endParaRPr lang="ar-SA" sz="1100" dirty="0" smtClean="0">
                        <a:effectLst/>
                        <a:latin typeface="Calibri"/>
                        <a:ea typeface="Calibri"/>
                        <a:cs typeface="Arial"/>
                      </a:endParaRPr>
                    </a:p>
                    <a:p>
                      <a:pPr marL="0" marR="0" algn="r" rtl="0">
                        <a:lnSpc>
                          <a:spcPct val="115000"/>
                        </a:lnSpc>
                        <a:spcBef>
                          <a:spcPts val="0"/>
                        </a:spcBef>
                        <a:spcAft>
                          <a:spcPts val="0"/>
                        </a:spcAft>
                      </a:pPr>
                      <a:endParaRPr lang="ar-SA" sz="1100" dirty="0" smtClean="0">
                        <a:effectLst/>
                        <a:latin typeface="Calibri"/>
                        <a:ea typeface="Calibri"/>
                        <a:cs typeface="Arial"/>
                      </a:endParaRPr>
                    </a:p>
                    <a:p>
                      <a:pPr marL="0" marR="0" algn="r" rtl="0">
                        <a:lnSpc>
                          <a:spcPct val="115000"/>
                        </a:lnSpc>
                        <a:spcBef>
                          <a:spcPts val="0"/>
                        </a:spcBef>
                        <a:spcAft>
                          <a:spcPts val="0"/>
                        </a:spcAft>
                      </a:pPr>
                      <a:endParaRPr lang="ar-SA" sz="1100" dirty="0" smtClean="0">
                        <a:effectLst/>
                        <a:latin typeface="Calibri"/>
                        <a:ea typeface="Calibri"/>
                        <a:cs typeface="Arial"/>
                      </a:endParaRPr>
                    </a:p>
                    <a:p>
                      <a:pPr marL="0" marR="0" algn="r" rtl="0">
                        <a:lnSpc>
                          <a:spcPct val="115000"/>
                        </a:lnSpc>
                        <a:spcBef>
                          <a:spcPts val="0"/>
                        </a:spcBef>
                        <a:spcAft>
                          <a:spcPts val="0"/>
                        </a:spcAft>
                      </a:pPr>
                      <a:endParaRPr lang="ar-SA" sz="1100" dirty="0" smtClean="0">
                        <a:effectLst/>
                        <a:latin typeface="Calibri"/>
                        <a:ea typeface="Calibri"/>
                        <a:cs typeface="Arial"/>
                      </a:endParaRPr>
                    </a:p>
                    <a:p>
                      <a:pPr marL="0" marR="0" algn="r" rtl="0">
                        <a:lnSpc>
                          <a:spcPct val="115000"/>
                        </a:lnSpc>
                        <a:spcBef>
                          <a:spcPts val="0"/>
                        </a:spcBef>
                        <a:spcAft>
                          <a:spcPts val="0"/>
                        </a:spcAft>
                      </a:pPr>
                      <a:endParaRPr lang="ar-SA" sz="1100" dirty="0" smtClean="0">
                        <a:effectLst/>
                        <a:latin typeface="Calibri"/>
                        <a:ea typeface="Calibri"/>
                        <a:cs typeface="Arial"/>
                      </a:endParaRPr>
                    </a:p>
                    <a:p>
                      <a:pPr marL="0" marR="0" algn="r" rtl="0">
                        <a:lnSpc>
                          <a:spcPct val="115000"/>
                        </a:lnSpc>
                        <a:spcBef>
                          <a:spcPts val="0"/>
                        </a:spcBef>
                        <a:spcAft>
                          <a:spcPts val="0"/>
                        </a:spcAft>
                      </a:pPr>
                      <a:endParaRPr lang="ar-SA" sz="1100" dirty="0" smtClean="0">
                        <a:effectLst/>
                        <a:latin typeface="Calibri"/>
                        <a:ea typeface="Calibri"/>
                        <a:cs typeface="Arial"/>
                      </a:endParaRPr>
                    </a:p>
                    <a:p>
                      <a:pPr marL="0" marR="0" algn="r" rtl="0">
                        <a:lnSpc>
                          <a:spcPct val="115000"/>
                        </a:lnSpc>
                        <a:spcBef>
                          <a:spcPts val="0"/>
                        </a:spcBef>
                        <a:spcAft>
                          <a:spcPts val="0"/>
                        </a:spcAft>
                      </a:pPr>
                      <a:endParaRPr lang="en-US" sz="1100" dirty="0">
                        <a:effectLst/>
                        <a:latin typeface="Calibri"/>
                        <a:ea typeface="Calibri"/>
                        <a:cs typeface="Arial"/>
                      </a:endParaRPr>
                    </a:p>
                  </a:txBody>
                  <a:tcPr marL="68580" marR="68580" marT="0" marB="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rtl="1">
                        <a:lnSpc>
                          <a:spcPct val="115000"/>
                        </a:lnSpc>
                        <a:spcBef>
                          <a:spcPts val="0"/>
                        </a:spcBef>
                        <a:spcAft>
                          <a:spcPts val="0"/>
                        </a:spcAft>
                      </a:pPr>
                      <a:r>
                        <a:rPr lang="ar-SA" sz="1800" b="1" dirty="0">
                          <a:effectLst/>
                          <a:latin typeface="Calibri"/>
                          <a:ea typeface="Calibri"/>
                          <a:cs typeface="Arial"/>
                        </a:rPr>
                        <a:t>مثال</a:t>
                      </a:r>
                      <a:endParaRPr lang="en-US" sz="1100" dirty="0">
                        <a:effectLst/>
                        <a:latin typeface="Calibri"/>
                        <a:ea typeface="Calibri"/>
                        <a:cs typeface="Arial"/>
                      </a:endParaRPr>
                    </a:p>
                  </a:txBody>
                  <a:tcPr marL="68580" marR="68580" marT="0" marB="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r>
              <a:tr h="2355703">
                <a:tc>
                  <a:txBody>
                    <a:bodyPr/>
                    <a:lstStyle/>
                    <a:p>
                      <a:pPr marL="0" marR="0" algn="r" rtl="1">
                        <a:lnSpc>
                          <a:spcPct val="115000"/>
                        </a:lnSpc>
                        <a:spcBef>
                          <a:spcPts val="0"/>
                        </a:spcBef>
                        <a:spcAft>
                          <a:spcPts val="0"/>
                        </a:spcAft>
                      </a:pPr>
                      <a:r>
                        <a:rPr lang="ar-SA" sz="1800" b="1" dirty="0">
                          <a:effectLst/>
                          <a:latin typeface="Calibri"/>
                          <a:ea typeface="Calibri"/>
                          <a:cs typeface="Arial"/>
                        </a:rPr>
                        <a:t>قرن </a:t>
                      </a:r>
                      <a:r>
                        <a:rPr lang="ar-SA" sz="1800" b="1" dirty="0" smtClean="0">
                          <a:effectLst/>
                          <a:latin typeface="Calibri"/>
                          <a:ea typeface="Calibri"/>
                          <a:cs typeface="Arial"/>
                        </a:rPr>
                        <a:t>استشعار، </a:t>
                      </a:r>
                      <a:r>
                        <a:rPr lang="ar-SA" sz="1800" b="1" dirty="0">
                          <a:effectLst/>
                          <a:latin typeface="Calibri"/>
                          <a:ea typeface="Calibri"/>
                          <a:cs typeface="Arial"/>
                        </a:rPr>
                        <a:t>عيون مركبة، عيون بسيطة.</a:t>
                      </a:r>
                      <a:endParaRPr lang="en-US" sz="1100" dirty="0">
                        <a:effectLst/>
                        <a:latin typeface="Calibri"/>
                        <a:ea typeface="Calibri"/>
                        <a:cs typeface="Arial"/>
                      </a:endParaRPr>
                    </a:p>
                    <a:p>
                      <a:pPr marL="0" marR="0" algn="r" rtl="1">
                        <a:lnSpc>
                          <a:spcPct val="115000"/>
                        </a:lnSpc>
                        <a:spcBef>
                          <a:spcPts val="0"/>
                        </a:spcBef>
                        <a:spcAft>
                          <a:spcPts val="0"/>
                        </a:spcAft>
                      </a:pPr>
                      <a:r>
                        <a:rPr lang="ar-SA" sz="1800" b="1" dirty="0">
                          <a:effectLst/>
                          <a:latin typeface="Calibri"/>
                          <a:ea typeface="Calibri"/>
                          <a:cs typeface="Arial"/>
                        </a:rPr>
                        <a:t>الجسم مكون من ثلاثة أجزاء(رأس، صد، بطن)، ثلاثة أزواج من الأرجل، زوجان من الأجنحة المتصلة بالصدر</a:t>
                      </a:r>
                      <a:endParaRPr lang="en-US" sz="1100" dirty="0">
                        <a:effectLst/>
                        <a:latin typeface="Calibri"/>
                        <a:ea typeface="Calibri"/>
                        <a:cs typeface="Arial"/>
                      </a:endParaRPr>
                    </a:p>
                  </a:txBody>
                  <a:tcPr marL="68580" marR="68580" marT="0" marB="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rtl="1">
                        <a:lnSpc>
                          <a:spcPct val="115000"/>
                        </a:lnSpc>
                        <a:spcBef>
                          <a:spcPts val="0"/>
                        </a:spcBef>
                        <a:spcAft>
                          <a:spcPts val="0"/>
                        </a:spcAft>
                      </a:pPr>
                      <a:r>
                        <a:rPr lang="ar-SA" sz="1800" b="1" dirty="0" smtClean="0">
                          <a:effectLst/>
                          <a:latin typeface="Calibri"/>
                          <a:ea typeface="Calibri"/>
                          <a:cs typeface="Arial"/>
                        </a:rPr>
                        <a:t>لا يوجد </a:t>
                      </a:r>
                      <a:r>
                        <a:rPr lang="ar-SA" sz="1800" b="1" dirty="0">
                          <a:effectLst/>
                          <a:latin typeface="Calibri"/>
                          <a:ea typeface="Calibri"/>
                          <a:cs typeface="Arial"/>
                        </a:rPr>
                        <a:t>قرون </a:t>
                      </a:r>
                      <a:r>
                        <a:rPr lang="ar-SA" sz="1800" b="1" dirty="0" smtClean="0">
                          <a:effectLst/>
                          <a:latin typeface="Calibri"/>
                          <a:ea typeface="Calibri"/>
                          <a:cs typeface="Arial"/>
                        </a:rPr>
                        <a:t>استشعار، </a:t>
                      </a:r>
                      <a:r>
                        <a:rPr lang="ar-SA" sz="1800" b="1" dirty="0">
                          <a:effectLst/>
                          <a:latin typeface="Calibri"/>
                          <a:ea typeface="Calibri"/>
                          <a:cs typeface="Arial"/>
                        </a:rPr>
                        <a:t>الجسم مكون من </a:t>
                      </a:r>
                      <a:r>
                        <a:rPr lang="ar-SA" sz="1800" b="1" dirty="0" smtClean="0">
                          <a:effectLst/>
                          <a:latin typeface="Calibri"/>
                          <a:ea typeface="Calibri"/>
                          <a:cs typeface="Arial"/>
                        </a:rPr>
                        <a:t>جزئيين(الرأس </a:t>
                      </a:r>
                      <a:r>
                        <a:rPr lang="ar-SA" sz="1800" b="1" dirty="0">
                          <a:effectLst/>
                          <a:latin typeface="Calibri"/>
                          <a:ea typeface="Calibri"/>
                          <a:cs typeface="Arial"/>
                        </a:rPr>
                        <a:t>ـ </a:t>
                      </a:r>
                      <a:r>
                        <a:rPr lang="ar-SA" sz="1800" b="1" dirty="0" smtClean="0">
                          <a:effectLst/>
                          <a:latin typeface="Calibri"/>
                          <a:ea typeface="Calibri"/>
                          <a:cs typeface="Arial"/>
                        </a:rPr>
                        <a:t>صدر ، بطن</a:t>
                      </a:r>
                      <a:r>
                        <a:rPr lang="ar-SA" sz="1800" b="1" dirty="0">
                          <a:effectLst/>
                          <a:latin typeface="Calibri"/>
                          <a:ea typeface="Calibri"/>
                          <a:cs typeface="Arial"/>
                        </a:rPr>
                        <a:t>)، ستة أزواج من الزوائد المفصلية(لواقط فمية، </a:t>
                      </a:r>
                      <a:r>
                        <a:rPr lang="ar-SA" sz="1800" b="1" dirty="0" err="1">
                          <a:effectLst/>
                          <a:latin typeface="Calibri"/>
                          <a:ea typeface="Calibri"/>
                          <a:cs typeface="Arial"/>
                        </a:rPr>
                        <a:t>لوامس</a:t>
                      </a:r>
                      <a:r>
                        <a:rPr lang="ar-SA" sz="1800" b="1" dirty="0">
                          <a:effectLst/>
                          <a:latin typeface="Calibri"/>
                          <a:ea typeface="Calibri"/>
                          <a:cs typeface="Arial"/>
                        </a:rPr>
                        <a:t> قدمية، أربعة أزواج من الأرجل).</a:t>
                      </a:r>
                      <a:endParaRPr lang="en-US" sz="1100" dirty="0">
                        <a:effectLst/>
                        <a:latin typeface="Calibri"/>
                        <a:ea typeface="Calibri"/>
                        <a:cs typeface="Arial"/>
                      </a:endParaRPr>
                    </a:p>
                  </a:txBody>
                  <a:tcPr marL="68580" marR="68580" marT="0" marB="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rtl="1">
                        <a:lnSpc>
                          <a:spcPct val="115000"/>
                        </a:lnSpc>
                        <a:spcBef>
                          <a:spcPts val="0"/>
                        </a:spcBef>
                        <a:spcAft>
                          <a:spcPts val="0"/>
                        </a:spcAft>
                      </a:pPr>
                      <a:r>
                        <a:rPr lang="ar-SA" sz="1800" b="1" dirty="0">
                          <a:effectLst/>
                          <a:latin typeface="Calibri"/>
                          <a:ea typeface="Calibri"/>
                          <a:cs typeface="Arial"/>
                        </a:rPr>
                        <a:t>زوجان من قرون </a:t>
                      </a:r>
                      <a:r>
                        <a:rPr lang="ar-SA" sz="1800" b="1" dirty="0" smtClean="0">
                          <a:effectLst/>
                          <a:latin typeface="Calibri"/>
                          <a:ea typeface="Calibri"/>
                          <a:cs typeface="Arial"/>
                        </a:rPr>
                        <a:t>الاستشعار، </a:t>
                      </a:r>
                      <a:r>
                        <a:rPr lang="ar-SA" sz="1800" b="1" dirty="0">
                          <a:effectLst/>
                          <a:latin typeface="Calibri"/>
                          <a:ea typeface="Calibri"/>
                          <a:cs typeface="Arial"/>
                        </a:rPr>
                        <a:t>عينان مركبتان، فقيم، خمسة أزواج من الأرجل(أقدام كلابية، أرجل)،عوامات قدمية.</a:t>
                      </a:r>
                      <a:endParaRPr lang="en-US" sz="1100" dirty="0">
                        <a:effectLst/>
                        <a:latin typeface="Calibri"/>
                        <a:ea typeface="Calibri"/>
                        <a:cs typeface="Arial"/>
                      </a:endParaRPr>
                    </a:p>
                  </a:txBody>
                  <a:tcPr marL="68580" marR="68580" marT="0" marB="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r" rtl="1">
                        <a:lnSpc>
                          <a:spcPct val="115000"/>
                        </a:lnSpc>
                        <a:spcBef>
                          <a:spcPts val="0"/>
                        </a:spcBef>
                        <a:spcAft>
                          <a:spcPts val="0"/>
                        </a:spcAft>
                      </a:pPr>
                      <a:r>
                        <a:rPr lang="ar-SA" sz="1800" b="1" dirty="0">
                          <a:effectLst/>
                          <a:latin typeface="Calibri"/>
                          <a:ea typeface="Calibri"/>
                          <a:cs typeface="Arial"/>
                        </a:rPr>
                        <a:t>الخصائص</a:t>
                      </a:r>
                      <a:endParaRPr lang="en-US" sz="1100" dirty="0">
                        <a:effectLst/>
                        <a:latin typeface="Calibri"/>
                        <a:ea typeface="Calibri"/>
                        <a:cs typeface="Arial"/>
                      </a:endParaRPr>
                    </a:p>
                  </a:txBody>
                  <a:tcPr marL="68580" marR="68580" marT="0" marB="0">
                    <a:lnL w="38100" cap="flat" cmpd="sng" algn="ctr">
                      <a:solidFill>
                        <a:srgbClr val="00B0F0"/>
                      </a:solidFill>
                      <a:prstDash val="solid"/>
                      <a:round/>
                      <a:headEnd type="none" w="med" len="med"/>
                      <a:tailEnd type="none" w="med" len="med"/>
                    </a:lnL>
                    <a:lnR w="38100" cap="flat" cmpd="sng" algn="ctr">
                      <a:solidFill>
                        <a:srgbClr val="00B0F0"/>
                      </a:solidFill>
                      <a:prstDash val="solid"/>
                      <a:round/>
                      <a:headEnd type="none" w="med" len="med"/>
                      <a:tailEnd type="none" w="med" len="med"/>
                    </a:lnR>
                    <a:lnT w="38100" cap="flat" cmpd="sng" algn="ctr">
                      <a:solidFill>
                        <a:srgbClr val="00B0F0"/>
                      </a:solidFill>
                      <a:prstDash val="solid"/>
                      <a:round/>
                      <a:headEnd type="none" w="med" len="med"/>
                      <a:tailEnd type="none" w="med" len="med"/>
                    </a:lnT>
                    <a:lnB w="38100" cap="flat" cmpd="sng" algn="ctr">
                      <a:solidFill>
                        <a:srgbClr val="00B0F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r>
            </a:tbl>
          </a:graphicData>
        </a:graphic>
      </p:graphicFrame>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3928" y="1981201"/>
            <a:ext cx="161448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1981201"/>
            <a:ext cx="161448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784" y="1990437"/>
            <a:ext cx="1735930" cy="113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مجموعة 11"/>
          <p:cNvGrpSpPr/>
          <p:nvPr/>
        </p:nvGrpSpPr>
        <p:grpSpPr>
          <a:xfrm>
            <a:off x="-36512" y="6128748"/>
            <a:ext cx="2082876" cy="756636"/>
            <a:chOff x="179512" y="692696"/>
            <a:chExt cx="2082876" cy="756636"/>
          </a:xfrm>
        </p:grpSpPr>
        <p:pic>
          <p:nvPicPr>
            <p:cNvPr id="14" name="Picture 2"/>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مربع نص 1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838191831"/>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27"/>
                                        </p:tgtEl>
                                        <p:attrNameLst>
                                          <p:attrName>style.visibility</p:attrName>
                                        </p:attrNameLst>
                                      </p:cBhvr>
                                      <p:to>
                                        <p:strVal val="visible"/>
                                      </p:to>
                                    </p:set>
                                    <p:anim calcmode="lin" valueType="num">
                                      <p:cBhvr>
                                        <p:cTn id="24" dur="500" fill="hold"/>
                                        <p:tgtEl>
                                          <p:spTgt spid="1027"/>
                                        </p:tgtEl>
                                        <p:attrNameLst>
                                          <p:attrName>ppt_w</p:attrName>
                                        </p:attrNameLst>
                                      </p:cBhvr>
                                      <p:tavLst>
                                        <p:tav tm="0">
                                          <p:val>
                                            <p:fltVal val="0"/>
                                          </p:val>
                                        </p:tav>
                                        <p:tav tm="100000">
                                          <p:val>
                                            <p:strVal val="#ppt_w"/>
                                          </p:val>
                                        </p:tav>
                                      </p:tavLst>
                                    </p:anim>
                                    <p:anim calcmode="lin" valueType="num">
                                      <p:cBhvr>
                                        <p:cTn id="25" dur="500" fill="hold"/>
                                        <p:tgtEl>
                                          <p:spTgt spid="1027"/>
                                        </p:tgtEl>
                                        <p:attrNameLst>
                                          <p:attrName>ppt_h</p:attrName>
                                        </p:attrNameLst>
                                      </p:cBhvr>
                                      <p:tavLst>
                                        <p:tav tm="0">
                                          <p:val>
                                            <p:fltVal val="0"/>
                                          </p:val>
                                        </p:tav>
                                        <p:tav tm="100000">
                                          <p:val>
                                            <p:strVal val="#ppt_h"/>
                                          </p:val>
                                        </p:tav>
                                      </p:tavLst>
                                    </p:anim>
                                    <p:animEffect transition="in" filter="fade">
                                      <p:cBhvr>
                                        <p:cTn id="26" dur="500"/>
                                        <p:tgtEl>
                                          <p:spTgt spid="102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p:cTn id="31" dur="500" fill="hold"/>
                                        <p:tgtEl>
                                          <p:spTgt spid="1028"/>
                                        </p:tgtEl>
                                        <p:attrNameLst>
                                          <p:attrName>ppt_w</p:attrName>
                                        </p:attrNameLst>
                                      </p:cBhvr>
                                      <p:tavLst>
                                        <p:tav tm="0">
                                          <p:val>
                                            <p:fltVal val="0"/>
                                          </p:val>
                                        </p:tav>
                                        <p:tav tm="100000">
                                          <p:val>
                                            <p:strVal val="#ppt_w"/>
                                          </p:val>
                                        </p:tav>
                                      </p:tavLst>
                                    </p:anim>
                                    <p:anim calcmode="lin" valueType="num">
                                      <p:cBhvr>
                                        <p:cTn id="32" dur="500" fill="hold"/>
                                        <p:tgtEl>
                                          <p:spTgt spid="1028"/>
                                        </p:tgtEl>
                                        <p:attrNameLst>
                                          <p:attrName>ppt_h</p:attrName>
                                        </p:attrNameLst>
                                      </p:cBhvr>
                                      <p:tavLst>
                                        <p:tav tm="0">
                                          <p:val>
                                            <p:fltVal val="0"/>
                                          </p:val>
                                        </p:tav>
                                        <p:tav tm="100000">
                                          <p:val>
                                            <p:strVal val="#ppt_h"/>
                                          </p:val>
                                        </p:tav>
                                      </p:tavLst>
                                    </p:anim>
                                    <p:animEffect transition="in" filter="fade">
                                      <p:cBhvr>
                                        <p:cTn id="3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324" y="1353127"/>
            <a:ext cx="52578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ستطيل 15"/>
          <p:cNvSpPr/>
          <p:nvPr/>
        </p:nvSpPr>
        <p:spPr>
          <a:xfrm>
            <a:off x="457200" y="419100"/>
            <a:ext cx="5638800" cy="8763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معظمها مائية مثل سرطان البحر والروبيان وجراد البحر وبعضها على اليابسة</a:t>
            </a:r>
          </a:p>
        </p:txBody>
      </p:sp>
      <p:sp>
        <p:nvSpPr>
          <p:cNvPr id="17" name="نجمة ذات 32 نقطة 16"/>
          <p:cNvSpPr/>
          <p:nvPr/>
        </p:nvSpPr>
        <p:spPr>
          <a:xfrm>
            <a:off x="6324599" y="381000"/>
            <a:ext cx="2445757" cy="6858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القشريات</a:t>
            </a:r>
            <a:endParaRPr lang="en-US" dirty="0"/>
          </a:p>
        </p:txBody>
      </p:sp>
      <p:sp>
        <p:nvSpPr>
          <p:cNvPr id="14" name="مستطيل 13"/>
          <p:cNvSpPr/>
          <p:nvPr/>
        </p:nvSpPr>
        <p:spPr>
          <a:xfrm>
            <a:off x="5882410" y="1371600"/>
            <a:ext cx="2819400" cy="11430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1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000" b="1" dirty="0">
                <a:solidFill>
                  <a:schemeClr val="accent4">
                    <a:lumMod val="50000"/>
                  </a:schemeClr>
                </a:solidFill>
                <a:latin typeface="Constantia"/>
              </a:rPr>
              <a:t>لها زوج من قرون </a:t>
            </a:r>
            <a:r>
              <a:rPr lang="ar-SA" sz="2000" b="1" dirty="0" smtClean="0">
                <a:solidFill>
                  <a:schemeClr val="accent4">
                    <a:lumMod val="50000"/>
                  </a:schemeClr>
                </a:solidFill>
                <a:latin typeface="Constantia"/>
              </a:rPr>
              <a:t>الاستشعار </a:t>
            </a:r>
            <a:r>
              <a:rPr lang="ar-SA" sz="2000" b="1" dirty="0">
                <a:solidFill>
                  <a:schemeClr val="accent4">
                    <a:lumMod val="50000"/>
                  </a:schemeClr>
                </a:solidFill>
                <a:latin typeface="Constantia"/>
              </a:rPr>
              <a:t>وعينان مركبتان متحركتان وفكوك تتحرك جانبيا</a:t>
            </a:r>
          </a:p>
        </p:txBody>
      </p:sp>
      <p:sp>
        <p:nvSpPr>
          <p:cNvPr id="15" name="مستطيل 14"/>
          <p:cNvSpPr/>
          <p:nvPr/>
        </p:nvSpPr>
        <p:spPr>
          <a:xfrm>
            <a:off x="5882410" y="2667000"/>
            <a:ext cx="2819400" cy="20574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1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000" b="1" dirty="0">
                <a:solidFill>
                  <a:schemeClr val="accent4">
                    <a:lumMod val="50000"/>
                  </a:schemeClr>
                </a:solidFill>
                <a:latin typeface="Constantia"/>
              </a:rPr>
              <a:t>لها خمسة أزواج من الأقدام :الزوج الأمامي للامساك بالطعام وتحطيمه يسمى القدمين</a:t>
            </a:r>
          </a:p>
          <a:p>
            <a:pPr marL="274320" lvl="0" indent="-274320" algn="ctr" rtl="1">
              <a:lnSpc>
                <a:spcPct val="90000"/>
              </a:lnSpc>
              <a:spcBef>
                <a:spcPct val="20000"/>
              </a:spcBef>
              <a:buClr>
                <a:srgbClr val="0BD0D9"/>
              </a:buClr>
              <a:buSzPct val="95000"/>
              <a:defRPr/>
            </a:pPr>
            <a:r>
              <a:rPr lang="ar-SA" sz="2000" b="1" dirty="0">
                <a:solidFill>
                  <a:schemeClr val="accent4">
                    <a:lumMod val="50000"/>
                  </a:schemeClr>
                </a:solidFill>
                <a:latin typeface="Constantia"/>
              </a:rPr>
              <a:t>الكلابتين والأربعة الخلفية للمشي</a:t>
            </a:r>
          </a:p>
        </p:txBody>
      </p:sp>
      <p:sp>
        <p:nvSpPr>
          <p:cNvPr id="18" name="مستطيل 17"/>
          <p:cNvSpPr/>
          <p:nvPr/>
        </p:nvSpPr>
        <p:spPr>
          <a:xfrm>
            <a:off x="5852392" y="4895850"/>
            <a:ext cx="2819400" cy="11430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1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000" b="1" dirty="0">
                <a:solidFill>
                  <a:schemeClr val="accent4">
                    <a:lumMod val="50000"/>
                  </a:schemeClr>
                </a:solidFill>
                <a:latin typeface="Constantia"/>
              </a:rPr>
              <a:t>لها عوامات قدمية خلف أرجل المشي تستعمل للسباحة والتكاثر.</a:t>
            </a:r>
          </a:p>
        </p:txBody>
      </p:sp>
      <p:sp>
        <p:nvSpPr>
          <p:cNvPr id="19" name="مستطيل 18"/>
          <p:cNvSpPr/>
          <p:nvPr/>
        </p:nvSpPr>
        <p:spPr>
          <a:xfrm>
            <a:off x="2667000" y="4866409"/>
            <a:ext cx="2819400" cy="11430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بعض القشريات حيوانات جالسة مثل </a:t>
            </a:r>
            <a:r>
              <a:rPr lang="ar-SA" sz="2400" b="1" dirty="0" err="1">
                <a:solidFill>
                  <a:schemeClr val="accent4">
                    <a:lumMod val="50000"/>
                  </a:schemeClr>
                </a:solidFill>
                <a:latin typeface="Constantia"/>
              </a:rPr>
              <a:t>البرنقيل</a:t>
            </a:r>
            <a:endParaRPr lang="ar-SA" sz="2400" b="1" dirty="0">
              <a:solidFill>
                <a:schemeClr val="accent4">
                  <a:lumMod val="50000"/>
                </a:schemeClr>
              </a:solidFill>
              <a:latin typeface="Constantia"/>
            </a:endParaRPr>
          </a:p>
        </p:txBody>
      </p:sp>
      <p:grpSp>
        <p:nvGrpSpPr>
          <p:cNvPr id="21" name="مجموعة 20"/>
          <p:cNvGrpSpPr/>
          <p:nvPr/>
        </p:nvGrpSpPr>
        <p:grpSpPr>
          <a:xfrm>
            <a:off x="-36512" y="6128748"/>
            <a:ext cx="2082876" cy="756636"/>
            <a:chOff x="179512" y="692696"/>
            <a:chExt cx="2082876" cy="756636"/>
          </a:xfrm>
        </p:grpSpPr>
        <p:pic>
          <p:nvPicPr>
            <p:cNvPr id="23"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مربع نص 2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6" name="مربع نص 2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873530971"/>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strips(down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strips(down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strips(downLeft)">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strips(down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strips(down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strips(downLeft)">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4" grpId="0" animBg="1"/>
      <p:bldP spid="15"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نجمة ذات 32 نقطة 6"/>
          <p:cNvSpPr/>
          <p:nvPr/>
        </p:nvSpPr>
        <p:spPr>
          <a:xfrm>
            <a:off x="6858000" y="381000"/>
            <a:ext cx="1867308" cy="15240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العناكب وأشباهها</a:t>
            </a:r>
            <a:endParaRPr lang="en-US" b="1" dirty="0">
              <a:solidFill>
                <a:prstClr val="black"/>
              </a:solidFill>
              <a:latin typeface="Calibri" pitchFamily="34" charset="0"/>
              <a:ea typeface="Arial" pitchFamily="34" charset="0"/>
              <a:cs typeface="Monotype Koufi" pitchFamily="2" charset="-78"/>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095500"/>
            <a:ext cx="4548690" cy="247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مستطيل 8"/>
          <p:cNvSpPr/>
          <p:nvPr/>
        </p:nvSpPr>
        <p:spPr>
          <a:xfrm>
            <a:off x="457200" y="430645"/>
            <a:ext cx="6248400" cy="559955"/>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1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000" b="1" dirty="0">
                <a:solidFill>
                  <a:srgbClr val="0070C0"/>
                </a:solidFill>
                <a:latin typeface="Constantia"/>
              </a:rPr>
              <a:t>تتبع طائفة </a:t>
            </a:r>
            <a:r>
              <a:rPr lang="ar-SA" sz="2000" b="1" dirty="0" err="1">
                <a:solidFill>
                  <a:srgbClr val="0070C0"/>
                </a:solidFill>
                <a:latin typeface="Constantia"/>
              </a:rPr>
              <a:t>العنكبيات</a:t>
            </a:r>
            <a:r>
              <a:rPr lang="ar-SA" sz="2000" b="1" dirty="0">
                <a:solidFill>
                  <a:srgbClr val="0070C0"/>
                </a:solidFill>
                <a:latin typeface="Constantia"/>
              </a:rPr>
              <a:t> التي تضم العناكب والقراد والحلم والعقارب</a:t>
            </a:r>
          </a:p>
        </p:txBody>
      </p:sp>
      <p:sp>
        <p:nvSpPr>
          <p:cNvPr id="10" name="مستطيل 9"/>
          <p:cNvSpPr/>
          <p:nvPr/>
        </p:nvSpPr>
        <p:spPr>
          <a:xfrm>
            <a:off x="457200" y="1143000"/>
            <a:ext cx="6248400" cy="8382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1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000" b="1" dirty="0">
                <a:solidFill>
                  <a:srgbClr val="0070C0"/>
                </a:solidFill>
                <a:latin typeface="Constantia"/>
              </a:rPr>
              <a:t>الجسم مكون من جزأين الرأس-صدر والبطن وليس لها قرون </a:t>
            </a:r>
            <a:r>
              <a:rPr lang="ar-SA" sz="2000" b="1" dirty="0" err="1" smtClean="0">
                <a:solidFill>
                  <a:srgbClr val="0070C0"/>
                </a:solidFill>
                <a:latin typeface="Constantia"/>
              </a:rPr>
              <a:t>إستشعار</a:t>
            </a:r>
            <a:r>
              <a:rPr lang="ar-SA" sz="2000" b="1" dirty="0" smtClean="0">
                <a:solidFill>
                  <a:srgbClr val="0070C0"/>
                </a:solidFill>
                <a:latin typeface="Constantia"/>
              </a:rPr>
              <a:t> لها </a:t>
            </a:r>
            <a:r>
              <a:rPr lang="ar-SA" sz="2000" b="1" dirty="0">
                <a:solidFill>
                  <a:srgbClr val="0070C0"/>
                </a:solidFill>
                <a:latin typeface="Constantia"/>
              </a:rPr>
              <a:t>ست أزواج من الزوائد</a:t>
            </a:r>
          </a:p>
        </p:txBody>
      </p:sp>
      <p:sp>
        <p:nvSpPr>
          <p:cNvPr id="11" name="مستطيل 10"/>
          <p:cNvSpPr/>
          <p:nvPr/>
        </p:nvSpPr>
        <p:spPr>
          <a:xfrm>
            <a:off x="5105400" y="2209800"/>
            <a:ext cx="3633762" cy="12954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r" rtl="1">
              <a:lnSpc>
                <a:spcPct val="90000"/>
              </a:lnSpc>
              <a:spcBef>
                <a:spcPct val="20000"/>
              </a:spcBef>
              <a:buClr>
                <a:srgbClr val="0BD0D9"/>
              </a:buClr>
              <a:buSzPct val="95000"/>
              <a:defRPr/>
            </a:pPr>
            <a:endParaRPr lang="ar-SA" sz="100" b="1" dirty="0">
              <a:solidFill>
                <a:srgbClr val="0070C0"/>
              </a:solidFill>
              <a:latin typeface="Constantia"/>
            </a:endParaRPr>
          </a:p>
          <a:p>
            <a:pPr marL="274320" lvl="0" indent="-274320" algn="r" rtl="1">
              <a:lnSpc>
                <a:spcPct val="90000"/>
              </a:lnSpc>
              <a:spcBef>
                <a:spcPct val="20000"/>
              </a:spcBef>
              <a:buClr>
                <a:srgbClr val="0BD0D9"/>
              </a:buClr>
              <a:buSzPct val="95000"/>
              <a:defRPr/>
            </a:pPr>
            <a:r>
              <a:rPr lang="ar-SA" sz="2000" b="1" dirty="0" smtClean="0">
                <a:solidFill>
                  <a:srgbClr val="0070C0"/>
                </a:solidFill>
                <a:latin typeface="Constantia"/>
              </a:rPr>
              <a:t>1-  </a:t>
            </a:r>
            <a:r>
              <a:rPr lang="ar-SA" sz="2000" b="1" dirty="0">
                <a:solidFill>
                  <a:srgbClr val="0070C0"/>
                </a:solidFill>
                <a:latin typeface="Constantia"/>
              </a:rPr>
              <a:t>الزوج الأمامي :تسمى لواقط فمية تقوم بعمل الأنياب أو الكلابات وغالبا تتصل بها </a:t>
            </a:r>
            <a:r>
              <a:rPr lang="ar-SA" sz="2000" b="1" dirty="0" smtClean="0">
                <a:solidFill>
                  <a:srgbClr val="0070C0"/>
                </a:solidFill>
                <a:latin typeface="Constantia"/>
              </a:rPr>
              <a:t>غدة سامة</a:t>
            </a:r>
            <a:r>
              <a:rPr lang="ar-SA" sz="2000" b="1" dirty="0">
                <a:solidFill>
                  <a:srgbClr val="0070C0"/>
                </a:solidFill>
                <a:latin typeface="Constantia"/>
              </a:rPr>
              <a:t>.</a:t>
            </a:r>
          </a:p>
        </p:txBody>
      </p:sp>
      <p:sp>
        <p:nvSpPr>
          <p:cNvPr id="12" name="مستطيل 11"/>
          <p:cNvSpPr/>
          <p:nvPr/>
        </p:nvSpPr>
        <p:spPr>
          <a:xfrm>
            <a:off x="5105400" y="3663950"/>
            <a:ext cx="3633762" cy="182245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r" rtl="1">
              <a:lnSpc>
                <a:spcPct val="90000"/>
              </a:lnSpc>
              <a:spcBef>
                <a:spcPct val="20000"/>
              </a:spcBef>
              <a:buClr>
                <a:srgbClr val="0BD0D9"/>
              </a:buClr>
              <a:buSzPct val="95000"/>
              <a:defRPr/>
            </a:pPr>
            <a:r>
              <a:rPr lang="ar-SA" sz="2400" b="1" dirty="0" smtClean="0">
                <a:solidFill>
                  <a:srgbClr val="0070C0"/>
                </a:solidFill>
                <a:latin typeface="Constantia"/>
              </a:rPr>
              <a:t>2- الزوج </a:t>
            </a:r>
            <a:r>
              <a:rPr lang="ar-SA" sz="2400" b="1" dirty="0">
                <a:solidFill>
                  <a:srgbClr val="0070C0"/>
                </a:solidFill>
                <a:latin typeface="Constantia"/>
              </a:rPr>
              <a:t>الثاني : تسمى </a:t>
            </a:r>
            <a:r>
              <a:rPr lang="ar-SA" sz="2400" b="1" dirty="0" err="1">
                <a:solidFill>
                  <a:srgbClr val="0070C0"/>
                </a:solidFill>
                <a:latin typeface="Constantia"/>
              </a:rPr>
              <a:t>اللوامس</a:t>
            </a:r>
            <a:r>
              <a:rPr lang="ar-SA" sz="2400" b="1" dirty="0">
                <a:solidFill>
                  <a:srgbClr val="0070C0"/>
                </a:solidFill>
                <a:latin typeface="Constantia"/>
              </a:rPr>
              <a:t> القدمية تستعمل </a:t>
            </a:r>
            <a:r>
              <a:rPr lang="ar-SA" sz="2400" b="1" dirty="0" smtClean="0">
                <a:solidFill>
                  <a:srgbClr val="0070C0"/>
                </a:solidFill>
                <a:latin typeface="Constantia"/>
              </a:rPr>
              <a:t>للإحساس </a:t>
            </a:r>
            <a:r>
              <a:rPr lang="ar-SA" sz="2400" b="1" dirty="0">
                <a:solidFill>
                  <a:srgbClr val="0070C0"/>
                </a:solidFill>
                <a:latin typeface="Constantia"/>
              </a:rPr>
              <a:t>والإمساك بالفريسة وللتزاوج</a:t>
            </a:r>
          </a:p>
          <a:p>
            <a:pPr marL="274320" lvl="0" indent="-274320" algn="r" rtl="1">
              <a:lnSpc>
                <a:spcPct val="90000"/>
              </a:lnSpc>
              <a:spcBef>
                <a:spcPct val="20000"/>
              </a:spcBef>
              <a:buClr>
                <a:srgbClr val="0BD0D9"/>
              </a:buClr>
              <a:buSzPct val="95000"/>
              <a:defRPr/>
            </a:pPr>
            <a:r>
              <a:rPr lang="ar-SA" sz="2400" b="1" dirty="0">
                <a:solidFill>
                  <a:srgbClr val="0070C0"/>
                </a:solidFill>
                <a:latin typeface="Constantia"/>
              </a:rPr>
              <a:t>في ذكر العنكبوت وتكون في العقرب على شكل كماشات كبيرة</a:t>
            </a:r>
          </a:p>
        </p:txBody>
      </p:sp>
      <p:sp>
        <p:nvSpPr>
          <p:cNvPr id="14" name="مستطيل 13"/>
          <p:cNvSpPr/>
          <p:nvPr/>
        </p:nvSpPr>
        <p:spPr>
          <a:xfrm>
            <a:off x="1335760" y="5029200"/>
            <a:ext cx="3633762" cy="9144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r" rtl="1">
              <a:lnSpc>
                <a:spcPct val="90000"/>
              </a:lnSpc>
              <a:spcBef>
                <a:spcPct val="20000"/>
              </a:spcBef>
              <a:buClr>
                <a:srgbClr val="0BD0D9"/>
              </a:buClr>
              <a:buSzPct val="95000"/>
              <a:defRPr/>
            </a:pPr>
            <a:r>
              <a:rPr lang="ar-SA" sz="2400" b="1" dirty="0">
                <a:solidFill>
                  <a:srgbClr val="0070C0"/>
                </a:solidFill>
                <a:latin typeface="Constantia"/>
              </a:rPr>
              <a:t>الأزواج الأربعة الخلفية للحركة </a:t>
            </a:r>
            <a:r>
              <a:rPr lang="ar-SA" sz="2400" b="1" dirty="0" smtClean="0">
                <a:solidFill>
                  <a:srgbClr val="0070C0"/>
                </a:solidFill>
                <a:latin typeface="Constantia"/>
              </a:rPr>
              <a:t>(المشي)</a:t>
            </a:r>
            <a:endParaRPr lang="ar-SA" sz="2400" b="1" dirty="0">
              <a:solidFill>
                <a:srgbClr val="0070C0"/>
              </a:solidFill>
              <a:latin typeface="Constantia"/>
            </a:endParaRPr>
          </a:p>
        </p:txBody>
      </p:sp>
      <p:grpSp>
        <p:nvGrpSpPr>
          <p:cNvPr id="16" name="مجموعة 15"/>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593982537"/>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ox(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074"/>
                                        </p:tgtEl>
                                        <p:attrNameLst>
                                          <p:attrName>style.visibility</p:attrName>
                                        </p:attrNameLst>
                                      </p:cBhvr>
                                      <p:to>
                                        <p:strVal val="visible"/>
                                      </p:to>
                                    </p:set>
                                    <p:animEffect transition="in" filter="box(in)">
                                      <p:cBhvr>
                                        <p:cTn id="3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مستدير الزوايا 5"/>
          <p:cNvSpPr/>
          <p:nvPr/>
        </p:nvSpPr>
        <p:spPr>
          <a:xfrm>
            <a:off x="905164" y="399472"/>
            <a:ext cx="6324600" cy="5334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جميعها اكلات لحوم وتمسك بفرائسها إما:</a:t>
            </a:r>
            <a:endParaRPr lang="ar-SA" sz="2400" dirty="0">
              <a:solidFill>
                <a:srgbClr val="002060"/>
              </a:solidFill>
              <a:latin typeface="Constantia"/>
            </a:endParaRPr>
          </a:p>
        </p:txBody>
      </p:sp>
      <p:sp>
        <p:nvSpPr>
          <p:cNvPr id="11" name="سحابة 10"/>
          <p:cNvSpPr/>
          <p:nvPr/>
        </p:nvSpPr>
        <p:spPr>
          <a:xfrm>
            <a:off x="5105400" y="990600"/>
            <a:ext cx="2908199" cy="1828800"/>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70C0"/>
                </a:solidFill>
              </a:rPr>
              <a:t>باصطيادها </a:t>
            </a:r>
            <a:r>
              <a:rPr lang="ar-SA" sz="2400" b="1" dirty="0">
                <a:solidFill>
                  <a:srgbClr val="0070C0"/>
                </a:solidFill>
              </a:rPr>
              <a:t>مثل العنكبوت الذئب </a:t>
            </a:r>
            <a:r>
              <a:rPr lang="ar-SA" sz="2400" b="1" dirty="0" err="1">
                <a:solidFill>
                  <a:srgbClr val="0070C0"/>
                </a:solidFill>
              </a:rPr>
              <a:t>وتارتنالس</a:t>
            </a:r>
            <a:r>
              <a:rPr lang="ar-SA" sz="2400" b="1" dirty="0">
                <a:solidFill>
                  <a:srgbClr val="0070C0"/>
                </a:solidFill>
              </a:rPr>
              <a:t>.</a:t>
            </a:r>
            <a:endParaRPr lang="en-US" sz="2400" b="1" dirty="0">
              <a:solidFill>
                <a:srgbClr val="0070C0"/>
              </a:solidFill>
            </a:endParaRPr>
          </a:p>
        </p:txBody>
      </p:sp>
      <p:sp>
        <p:nvSpPr>
          <p:cNvPr id="12" name="سحابة 11"/>
          <p:cNvSpPr/>
          <p:nvPr/>
        </p:nvSpPr>
        <p:spPr>
          <a:xfrm>
            <a:off x="381000" y="990600"/>
            <a:ext cx="4686300" cy="2286000"/>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000" b="1" dirty="0">
                <a:solidFill>
                  <a:srgbClr val="0070C0"/>
                </a:solidFill>
              </a:rPr>
              <a:t>أو بنصب شبكة حريرية من بروتين سائل تفرزها غدد خاصة ثم تغزلها بواسطة </a:t>
            </a:r>
            <a:r>
              <a:rPr lang="ar-SA" sz="2000" b="1" dirty="0" smtClean="0">
                <a:solidFill>
                  <a:srgbClr val="0070C0"/>
                </a:solidFill>
              </a:rPr>
              <a:t>تراكيب في </a:t>
            </a:r>
            <a:r>
              <a:rPr lang="ar-SA" sz="2000" b="1" dirty="0">
                <a:solidFill>
                  <a:srgbClr val="0070C0"/>
                </a:solidFill>
              </a:rPr>
              <a:t>نهاية البطن تسمى المغازل</a:t>
            </a:r>
            <a:endParaRPr lang="en-US" sz="2000" b="1" dirty="0">
              <a:solidFill>
                <a:srgbClr val="0070C0"/>
              </a:solidFill>
            </a:endParaRPr>
          </a:p>
        </p:txBody>
      </p:sp>
      <p:sp>
        <p:nvSpPr>
          <p:cNvPr id="14" name="مستطيل مستدير الزوايا 13"/>
          <p:cNvSpPr/>
          <p:nvPr/>
        </p:nvSpPr>
        <p:spPr>
          <a:xfrm>
            <a:off x="6300354" y="3091380"/>
            <a:ext cx="2462646" cy="285222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وبعد </a:t>
            </a:r>
            <a:r>
              <a:rPr lang="ar-SA" altLang="ar-SA" sz="2000" b="1" dirty="0" smtClean="0">
                <a:solidFill>
                  <a:srgbClr val="002060"/>
                </a:solidFill>
                <a:latin typeface="Constantia"/>
              </a:rPr>
              <a:t>أن تلتصق </a:t>
            </a:r>
            <a:r>
              <a:rPr lang="ar-SA" altLang="ar-SA" sz="2000" b="1" dirty="0">
                <a:solidFill>
                  <a:srgbClr val="002060"/>
                </a:solidFill>
                <a:latin typeface="Constantia"/>
              </a:rPr>
              <a:t>الفريسة بالشبكة يغلفها العنكبوت بخيوط حريرية ثم يصيب أنزيمات </a:t>
            </a:r>
            <a:r>
              <a:rPr lang="ar-SA" altLang="ar-SA" sz="2000" b="1" dirty="0" smtClean="0">
                <a:solidFill>
                  <a:srgbClr val="002060"/>
                </a:solidFill>
                <a:latin typeface="Constantia"/>
              </a:rPr>
              <a:t>عليها لتطريها </a:t>
            </a:r>
            <a:r>
              <a:rPr lang="ar-SA" altLang="ar-SA" sz="2000" b="1" dirty="0">
                <a:solidFill>
                  <a:srgbClr val="002060"/>
                </a:solidFill>
                <a:latin typeface="Constantia"/>
              </a:rPr>
              <a:t>ثم يبتلع الغذاء الطري ثم يتشكل الهضم داخليا.</a:t>
            </a:r>
            <a:endParaRPr lang="ar-SA" sz="2000" dirty="0">
              <a:solidFill>
                <a:srgbClr val="002060"/>
              </a:solidFill>
              <a:latin typeface="Constantia"/>
            </a:endParaRPr>
          </a:p>
        </p:txBody>
      </p:sp>
      <p:sp>
        <p:nvSpPr>
          <p:cNvPr id="15" name="مستطيل مستدير الزوايا 14"/>
          <p:cNvSpPr/>
          <p:nvPr/>
        </p:nvSpPr>
        <p:spPr>
          <a:xfrm>
            <a:off x="3502022" y="3156900"/>
            <a:ext cx="2670178" cy="2576285"/>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في التكاثر يصنع ذكر العنكبوت شبكة صغيرة يضع فيها الحيوانات المنوية ثم يلتقط </a:t>
            </a:r>
            <a:r>
              <a:rPr lang="ar-SA" altLang="ar-SA" sz="2000" b="1" dirty="0" smtClean="0">
                <a:solidFill>
                  <a:srgbClr val="002060"/>
                </a:solidFill>
                <a:latin typeface="Constantia"/>
              </a:rPr>
              <a:t>المني ويخزنه </a:t>
            </a:r>
            <a:r>
              <a:rPr lang="ar-SA" altLang="ar-SA" sz="2000" b="1" dirty="0">
                <a:solidFill>
                  <a:srgbClr val="002060"/>
                </a:solidFill>
                <a:latin typeface="Constantia"/>
              </a:rPr>
              <a:t>في </a:t>
            </a:r>
            <a:r>
              <a:rPr lang="ar-SA" altLang="ar-SA" sz="2000" b="1" dirty="0" err="1">
                <a:solidFill>
                  <a:srgbClr val="002060"/>
                </a:solidFill>
                <a:latin typeface="Constantia"/>
              </a:rPr>
              <a:t>اللوامس</a:t>
            </a:r>
            <a:r>
              <a:rPr lang="ar-SA" altLang="ar-SA" sz="2000" b="1" dirty="0">
                <a:solidFill>
                  <a:srgbClr val="002060"/>
                </a:solidFill>
                <a:latin typeface="Constantia"/>
              </a:rPr>
              <a:t> القدمية وعند التزاوج يحقنه في الأنثى</a:t>
            </a:r>
            <a:endParaRPr lang="ar-SA" sz="2000" dirty="0">
              <a:solidFill>
                <a:srgbClr val="002060"/>
              </a:solidFill>
              <a:latin typeface="Constantia"/>
            </a:endParaRPr>
          </a:p>
        </p:txBody>
      </p:sp>
      <p:sp>
        <p:nvSpPr>
          <p:cNvPr id="17" name="AutoShape 3"/>
          <p:cNvSpPr>
            <a:spLocks noChangeArrowheads="1"/>
          </p:cNvSpPr>
          <p:nvPr/>
        </p:nvSpPr>
        <p:spPr bwMode="auto">
          <a:xfrm>
            <a:off x="7543056" y="401782"/>
            <a:ext cx="1296144" cy="1036782"/>
          </a:xfrm>
          <a:prstGeom prst="star8">
            <a:avLst>
              <a:gd name="adj" fmla="val 38250"/>
            </a:avLst>
          </a:prstGeom>
          <a:solidFill>
            <a:srgbClr val="FFFF00"/>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endParaRPr lang="ar-SA" sz="200" b="1" dirty="0" smtClean="0">
              <a:latin typeface="Calibri" pitchFamily="34" charset="0"/>
              <a:ea typeface="Arial" pitchFamily="34" charset="0"/>
              <a:cs typeface="Monotype Koufi" pitchFamily="2" charset="-78"/>
            </a:endParaRPr>
          </a:p>
          <a:p>
            <a:pPr lvl="0" algn="ctr" fontAlgn="base">
              <a:spcBef>
                <a:spcPct val="0"/>
              </a:spcBef>
              <a:spcAft>
                <a:spcPts val="1000"/>
              </a:spcAft>
            </a:pPr>
            <a:r>
              <a:rPr lang="ar-SA" b="1" dirty="0" smtClean="0">
                <a:latin typeface="Calibri" pitchFamily="34" charset="0"/>
                <a:ea typeface="Arial" pitchFamily="34" charset="0"/>
                <a:cs typeface="Monotype Koufi" pitchFamily="2" charset="-78"/>
              </a:rPr>
              <a:t>العناكب</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 name="مستطيل مستدير الزوايا 21"/>
          <p:cNvSpPr/>
          <p:nvPr/>
        </p:nvSpPr>
        <p:spPr>
          <a:xfrm>
            <a:off x="381001" y="3367315"/>
            <a:ext cx="2971800" cy="236587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تضع الأنثى قرابة 1000 بيضة في شرنقة مصنوعة من الحرير ثم يخرج الصغار بعد </a:t>
            </a:r>
            <a:r>
              <a:rPr lang="ar-SA" altLang="ar-SA" sz="2000" b="1" dirty="0" smtClean="0">
                <a:solidFill>
                  <a:srgbClr val="002060"/>
                </a:solidFill>
                <a:latin typeface="Constantia"/>
              </a:rPr>
              <a:t>أسبوعين ثم </a:t>
            </a:r>
            <a:r>
              <a:rPr lang="ar-SA" altLang="ar-SA" sz="2000" b="1" dirty="0">
                <a:solidFill>
                  <a:srgbClr val="002060"/>
                </a:solidFill>
                <a:latin typeface="Constantia"/>
              </a:rPr>
              <a:t>تنسلخ من خمس إلى عشر مرات لتصبح بحجم العنكبوت البالغ</a:t>
            </a:r>
            <a:endParaRPr lang="ar-SA" sz="2000" dirty="0">
              <a:solidFill>
                <a:srgbClr val="002060"/>
              </a:solidFill>
              <a:latin typeface="Constantia"/>
            </a:endParaRPr>
          </a:p>
        </p:txBody>
      </p:sp>
      <p:grpSp>
        <p:nvGrpSpPr>
          <p:cNvPr id="18" name="مجموعة 17"/>
          <p:cNvGrpSpPr/>
          <p:nvPr/>
        </p:nvGrpSpPr>
        <p:grpSpPr>
          <a:xfrm>
            <a:off x="-36512" y="6128748"/>
            <a:ext cx="2082876" cy="756636"/>
            <a:chOff x="179512" y="692696"/>
            <a:chExt cx="2082876" cy="756636"/>
          </a:xfrm>
        </p:grpSpPr>
        <p:pic>
          <p:nvPicPr>
            <p:cNvPr id="1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مربع نص 2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471893208"/>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4" grpId="0" animBg="1"/>
      <p:bldP spid="15" grpId="0" animBg="1"/>
      <p:bldP spid="17"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Grp="1" noChangeArrowheads="1"/>
          </p:cNvSpPr>
          <p:nvPr>
            <p:ph type="title"/>
          </p:nvPr>
        </p:nvSpPr>
        <p:spPr>
          <a:xfrm>
            <a:off x="755576" y="332656"/>
            <a:ext cx="8229600" cy="4800600"/>
          </a:xfrm>
          <a:prstGeom prst="flowChartMultidocument">
            <a:avLst/>
          </a:prstGeom>
          <a:noFill/>
          <a:ln>
            <a:noFill/>
            <a:headEnd type="none" w="med" len="med"/>
            <a:tailEnd type="none" w="med" len="med"/>
          </a:ln>
        </p:spPr>
        <p:txBody>
          <a:bodyPr/>
          <a:lstStyle/>
          <a:p>
            <a:pPr algn="justLow" eaLnBrk="1" hangingPunct="1">
              <a:defRPr/>
            </a:pPr>
            <a:r>
              <a:rPr lang="ar-SA" sz="2400" b="1" dirty="0" smtClean="0">
                <a:effectLst>
                  <a:outerShdw blurRad="38100" dist="38100" dir="2700000" algn="tl">
                    <a:srgbClr val="FFFFFF"/>
                  </a:outerShdw>
                </a:effectLst>
              </a:rPr>
              <a:t>تتبع مجدافية الأرجل شعبة المفصليات وينتمي إلى المفصليات ما بين 70 الى 85 % من أنواع الحيوانات المعروفة حاليا . معظم المفصليات حشرات وهى تضم عثة الملابس والفراش والخنافس والذباب والنحل والجراد . تختلف المفصليات عن الديدان الحلقية في أن لها هيكلا خارجيا وزوائد مفصلية تمكنها من الحركة بطرائق معقدة .والصفات الثلاث جميعها التقسيم والهيكل الخارجى والزوائد المفصلية صفات اساسية مكنتها من العيش فى البيئات المختلفة . </a:t>
            </a:r>
            <a:endParaRPr lang="en-US" sz="2400" b="1" dirty="0" smtClean="0">
              <a:effectLst>
                <a:outerShdw blurRad="38100" dist="38100" dir="2700000" algn="tl">
                  <a:srgbClr val="FFFFFF"/>
                </a:outerShdw>
              </a:effectLst>
            </a:endParaRPr>
          </a:p>
        </p:txBody>
      </p:sp>
      <p:sp>
        <p:nvSpPr>
          <p:cNvPr id="17411" name="AutoShape 3"/>
          <p:cNvSpPr>
            <a:spLocks noGrp="1" noChangeArrowheads="1"/>
          </p:cNvSpPr>
          <p:nvPr>
            <p:ph idx="1"/>
          </p:nvPr>
        </p:nvSpPr>
        <p:spPr>
          <a:xfrm>
            <a:off x="2195736" y="1129680"/>
            <a:ext cx="5334000" cy="1219200"/>
          </a:xfrm>
          <a:prstGeom prst="flowChartTerminator">
            <a:avLst/>
          </a:prstGeom>
          <a:noFill/>
          <a:ln>
            <a:noFill/>
          </a:ln>
        </p:spPr>
        <p:txBody>
          <a:bodyPr/>
          <a:lstStyle/>
          <a:p>
            <a:pPr algn="ctr" eaLnBrk="1" hangingPunct="1">
              <a:buFontTx/>
              <a:buNone/>
              <a:defRPr/>
            </a:pPr>
            <a:r>
              <a:rPr lang="ar-SA" sz="4400" b="1" dirty="0" smtClean="0">
                <a:solidFill>
                  <a:srgbClr val="C00000"/>
                </a:solidFill>
                <a:effectLst>
                  <a:outerShdw blurRad="38100" dist="38100" dir="2700000" algn="tl">
                    <a:srgbClr val="FFFFFF"/>
                  </a:outerShdw>
                </a:effectLst>
              </a:rPr>
              <a:t>خصائص المفصليات </a:t>
            </a:r>
            <a:endParaRPr lang="en-US" sz="4400" b="1" dirty="0" smtClean="0">
              <a:solidFill>
                <a:srgbClr val="C00000"/>
              </a:solidFill>
              <a:effectLst>
                <a:outerShdw blurRad="38100" dist="38100" dir="2700000" algn="tl">
                  <a:srgbClr val="FFFFFF"/>
                </a:outerShdw>
              </a:effectLst>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080608512"/>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wipe(down)">
                                      <p:cBhvr>
                                        <p:cTn id="7" dur="580">
                                          <p:stCondLst>
                                            <p:cond delay="0"/>
                                          </p:stCondLst>
                                        </p:cTn>
                                        <p:tgtEl>
                                          <p:spTgt spid="17411">
                                            <p:txEl>
                                              <p:pRg st="0" end="0"/>
                                            </p:txEl>
                                          </p:spTgt>
                                        </p:tgtEl>
                                      </p:cBhvr>
                                    </p:animEffect>
                                    <p:anim calcmode="lin" valueType="num">
                                      <p:cBhvr>
                                        <p:cTn id="8" dur="1822" tmFilter="0,0; 0.14,0.36; 0.43,0.73; 0.71,0.91; 1.0,1.0">
                                          <p:stCondLst>
                                            <p:cond delay="0"/>
                                          </p:stCondLst>
                                        </p:cTn>
                                        <p:tgtEl>
                                          <p:spTgt spid="17411">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411">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411">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411">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411">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7411">
                                            <p:txEl>
                                              <p:pRg st="0" end="0"/>
                                            </p:txEl>
                                          </p:spTgt>
                                        </p:tgtEl>
                                      </p:cBhvr>
                                      <p:to x="100000" y="60000"/>
                                    </p:animScale>
                                    <p:animScale>
                                      <p:cBhvr>
                                        <p:cTn id="14" dur="166" decel="50000">
                                          <p:stCondLst>
                                            <p:cond delay="676"/>
                                          </p:stCondLst>
                                        </p:cTn>
                                        <p:tgtEl>
                                          <p:spTgt spid="17411">
                                            <p:txEl>
                                              <p:pRg st="0" end="0"/>
                                            </p:txEl>
                                          </p:spTgt>
                                        </p:tgtEl>
                                      </p:cBhvr>
                                      <p:to x="100000" y="100000"/>
                                    </p:animScale>
                                    <p:animScale>
                                      <p:cBhvr>
                                        <p:cTn id="15" dur="26">
                                          <p:stCondLst>
                                            <p:cond delay="1312"/>
                                          </p:stCondLst>
                                        </p:cTn>
                                        <p:tgtEl>
                                          <p:spTgt spid="17411">
                                            <p:txEl>
                                              <p:pRg st="0" end="0"/>
                                            </p:txEl>
                                          </p:spTgt>
                                        </p:tgtEl>
                                      </p:cBhvr>
                                      <p:to x="100000" y="80000"/>
                                    </p:animScale>
                                    <p:animScale>
                                      <p:cBhvr>
                                        <p:cTn id="16" dur="166" decel="50000">
                                          <p:stCondLst>
                                            <p:cond delay="1338"/>
                                          </p:stCondLst>
                                        </p:cTn>
                                        <p:tgtEl>
                                          <p:spTgt spid="17411">
                                            <p:txEl>
                                              <p:pRg st="0" end="0"/>
                                            </p:txEl>
                                          </p:spTgt>
                                        </p:tgtEl>
                                      </p:cBhvr>
                                      <p:to x="100000" y="100000"/>
                                    </p:animScale>
                                    <p:animScale>
                                      <p:cBhvr>
                                        <p:cTn id="17" dur="26">
                                          <p:stCondLst>
                                            <p:cond delay="1642"/>
                                          </p:stCondLst>
                                        </p:cTn>
                                        <p:tgtEl>
                                          <p:spTgt spid="17411">
                                            <p:txEl>
                                              <p:pRg st="0" end="0"/>
                                            </p:txEl>
                                          </p:spTgt>
                                        </p:tgtEl>
                                      </p:cBhvr>
                                      <p:to x="100000" y="90000"/>
                                    </p:animScale>
                                    <p:animScale>
                                      <p:cBhvr>
                                        <p:cTn id="18" dur="166" decel="50000">
                                          <p:stCondLst>
                                            <p:cond delay="1668"/>
                                          </p:stCondLst>
                                        </p:cTn>
                                        <p:tgtEl>
                                          <p:spTgt spid="17411">
                                            <p:txEl>
                                              <p:pRg st="0" end="0"/>
                                            </p:txEl>
                                          </p:spTgt>
                                        </p:tgtEl>
                                      </p:cBhvr>
                                      <p:to x="100000" y="100000"/>
                                    </p:animScale>
                                    <p:animScale>
                                      <p:cBhvr>
                                        <p:cTn id="19" dur="26">
                                          <p:stCondLst>
                                            <p:cond delay="1808"/>
                                          </p:stCondLst>
                                        </p:cTn>
                                        <p:tgtEl>
                                          <p:spTgt spid="17411">
                                            <p:txEl>
                                              <p:pRg st="0" end="0"/>
                                            </p:txEl>
                                          </p:spTgt>
                                        </p:tgtEl>
                                      </p:cBhvr>
                                      <p:to x="100000" y="95000"/>
                                    </p:animScale>
                                    <p:animScale>
                                      <p:cBhvr>
                                        <p:cTn id="20" dur="166" decel="50000">
                                          <p:stCondLst>
                                            <p:cond delay="1834"/>
                                          </p:stCondLst>
                                        </p:cTn>
                                        <p:tgtEl>
                                          <p:spTgt spid="17411">
                                            <p:txEl>
                                              <p:pRg st="0" end="0"/>
                                            </p:txEl>
                                          </p:spTgt>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iterate type="wd">
                                    <p:tmPct val="10000"/>
                                  </p:iterate>
                                  <p:childTnLst>
                                    <p:set>
                                      <p:cBhvr>
                                        <p:cTn id="24" dur="1" fill="hold">
                                          <p:stCondLst>
                                            <p:cond delay="0"/>
                                          </p:stCondLst>
                                        </p:cTn>
                                        <p:tgtEl>
                                          <p:spTgt spid="17410"/>
                                        </p:tgtEl>
                                        <p:attrNameLst>
                                          <p:attrName>style.visibility</p:attrName>
                                        </p:attrNameLst>
                                      </p:cBhvr>
                                      <p:to>
                                        <p:strVal val="visible"/>
                                      </p:to>
                                    </p:set>
                                    <p:animEffect transition="in" filter="fade">
                                      <p:cBhvr>
                                        <p:cTn id="25" dur="2000"/>
                                        <p:tgtEl>
                                          <p:spTgt spid="17410"/>
                                        </p:tgtEl>
                                      </p:cBhvr>
                                    </p:animEffect>
                                  </p:childTnLst>
                                  <p:subTnLst>
                                    <p:audio>
                                      <p:cMediaNode>
                                        <p:cTn display="0" masterRel="sameClick">
                                          <p:stCondLst>
                                            <p:cond evt="begin" delay="0">
                                              <p:tn val="23"/>
                                            </p:cond>
                                          </p:stCondLst>
                                          <p:endCondLst>
                                            <p:cond evt="onStopAudio" delay="0">
                                              <p:tgtEl>
                                                <p:sldTgt/>
                                              </p:tgtEl>
                                            </p:cond>
                                          </p:endCondLst>
                                        </p:cTn>
                                        <p:tgtEl>
                                          <p:sndTgt r:embed="rId4"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1741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1" y="1524000"/>
            <a:ext cx="80391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AutoShape 13"/>
          <p:cNvSpPr>
            <a:spLocks noChangeArrowheads="1"/>
          </p:cNvSpPr>
          <p:nvPr/>
        </p:nvSpPr>
        <p:spPr bwMode="auto">
          <a:xfrm>
            <a:off x="2286000" y="454888"/>
            <a:ext cx="4533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القراد والحلم والعقارب</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9" name="مجموعة 8"/>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471975109"/>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نجمة ذات 32 نقطة 8"/>
          <p:cNvSpPr/>
          <p:nvPr/>
        </p:nvSpPr>
        <p:spPr>
          <a:xfrm>
            <a:off x="7211891" y="457200"/>
            <a:ext cx="1465072" cy="11430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القراد</a:t>
            </a:r>
            <a:endParaRPr lang="en-US" b="1" dirty="0">
              <a:solidFill>
                <a:prstClr val="black"/>
              </a:solidFill>
              <a:latin typeface="Calibri" pitchFamily="34" charset="0"/>
              <a:ea typeface="Arial" pitchFamily="34" charset="0"/>
              <a:cs typeface="Monotype Koufi" pitchFamily="2" charset="-78"/>
            </a:endParaRPr>
          </a:p>
        </p:txBody>
      </p:sp>
      <p:sp>
        <p:nvSpPr>
          <p:cNvPr id="22" name="مستطيل مستدير الزوايا 21"/>
          <p:cNvSpPr/>
          <p:nvPr/>
        </p:nvSpPr>
        <p:spPr>
          <a:xfrm>
            <a:off x="762000" y="609600"/>
            <a:ext cx="6324600" cy="9144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متطفل يتغذى </a:t>
            </a:r>
            <a:r>
              <a:rPr lang="ar-SA" altLang="ar-SA" sz="2000" b="1" dirty="0" smtClean="0">
                <a:solidFill>
                  <a:srgbClr val="002060"/>
                </a:solidFill>
                <a:latin typeface="Constantia"/>
              </a:rPr>
              <a:t>بامتصاص </a:t>
            </a:r>
            <a:r>
              <a:rPr lang="ar-SA" altLang="ar-SA" sz="2000" b="1" dirty="0">
                <a:solidFill>
                  <a:srgbClr val="002060"/>
                </a:solidFill>
                <a:latin typeface="Constantia"/>
              </a:rPr>
              <a:t>دم العائل ويساهم في نقل مسببات الأمراض </a:t>
            </a:r>
            <a:r>
              <a:rPr lang="ar-SA" altLang="ar-SA" sz="2000" b="1" dirty="0" smtClean="0">
                <a:solidFill>
                  <a:srgbClr val="002060"/>
                </a:solidFill>
                <a:latin typeface="Constantia"/>
              </a:rPr>
              <a:t>مثل الفيروسات </a:t>
            </a:r>
            <a:r>
              <a:rPr lang="ar-SA" altLang="ar-SA" sz="2000" b="1" dirty="0">
                <a:solidFill>
                  <a:srgbClr val="002060"/>
                </a:solidFill>
                <a:latin typeface="Constantia"/>
              </a:rPr>
              <a:t>والبكتريا والأوليات</a:t>
            </a:r>
            <a:endParaRPr lang="ar-SA" sz="2000" dirty="0">
              <a:solidFill>
                <a:srgbClr val="002060"/>
              </a:solidFill>
              <a:latin typeface="Constantia"/>
            </a:endParaRPr>
          </a:p>
        </p:txBody>
      </p:sp>
      <p:sp>
        <p:nvSpPr>
          <p:cNvPr id="14" name="نجمة ذات 32 نقطة 13"/>
          <p:cNvSpPr/>
          <p:nvPr/>
        </p:nvSpPr>
        <p:spPr>
          <a:xfrm>
            <a:off x="7225746" y="1676400"/>
            <a:ext cx="1465072" cy="11430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الحلم</a:t>
            </a:r>
            <a:endParaRPr lang="en-US" b="1" dirty="0">
              <a:solidFill>
                <a:prstClr val="black"/>
              </a:solidFill>
              <a:latin typeface="Calibri" pitchFamily="34" charset="0"/>
              <a:ea typeface="Arial" pitchFamily="34" charset="0"/>
              <a:cs typeface="Monotype Koufi" pitchFamily="2" charset="-78"/>
            </a:endParaRPr>
          </a:p>
        </p:txBody>
      </p:sp>
      <p:sp>
        <p:nvSpPr>
          <p:cNvPr id="15" name="مستطيل مستدير الزوايا 14"/>
          <p:cNvSpPr/>
          <p:nvPr/>
        </p:nvSpPr>
        <p:spPr>
          <a:xfrm>
            <a:off x="775855" y="1828800"/>
            <a:ext cx="6324600" cy="9144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طوله أقل من 1 ملم مكون من </a:t>
            </a:r>
            <a:r>
              <a:rPr lang="ar-SA" altLang="ar-SA" sz="2000" b="1" dirty="0" smtClean="0">
                <a:solidFill>
                  <a:srgbClr val="002060"/>
                </a:solidFill>
                <a:latin typeface="Constantia"/>
              </a:rPr>
              <a:t>(رأس-صدر) </a:t>
            </a:r>
            <a:r>
              <a:rPr lang="ar-SA" altLang="ar-SA" sz="2000" b="1" dirty="0">
                <a:solidFill>
                  <a:srgbClr val="002060"/>
                </a:solidFill>
                <a:latin typeface="Constantia"/>
              </a:rPr>
              <a:t>وبطن قطعة واحدة بيضوية </a:t>
            </a:r>
            <a:r>
              <a:rPr lang="ar-SA" altLang="ar-SA" sz="2000" b="1" dirty="0" smtClean="0">
                <a:solidFill>
                  <a:srgbClr val="002060"/>
                </a:solidFill>
                <a:latin typeface="Constantia"/>
              </a:rPr>
              <a:t>الشكل وهو </a:t>
            </a:r>
            <a:r>
              <a:rPr lang="ar-SA" altLang="ar-SA" sz="2000" b="1" dirty="0">
                <a:solidFill>
                  <a:srgbClr val="002060"/>
                </a:solidFill>
                <a:latin typeface="Constantia"/>
              </a:rPr>
              <a:t>إما مفترس أو متطفل علي الحيوانات أخرى</a:t>
            </a:r>
            <a:endParaRPr lang="ar-SA" sz="2000" dirty="0">
              <a:solidFill>
                <a:srgbClr val="002060"/>
              </a:solidFill>
              <a:latin typeface="Constantia"/>
            </a:endParaRPr>
          </a:p>
        </p:txBody>
      </p:sp>
      <p:sp>
        <p:nvSpPr>
          <p:cNvPr id="16" name="نجمة ذات 32 نقطة 15"/>
          <p:cNvSpPr/>
          <p:nvPr/>
        </p:nvSpPr>
        <p:spPr>
          <a:xfrm>
            <a:off x="7225746" y="3238500"/>
            <a:ext cx="1590363" cy="11430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العقارب</a:t>
            </a:r>
            <a:endParaRPr lang="en-US" b="1" dirty="0">
              <a:solidFill>
                <a:prstClr val="black"/>
              </a:solidFill>
              <a:latin typeface="Calibri" pitchFamily="34" charset="0"/>
              <a:ea typeface="Arial" pitchFamily="34" charset="0"/>
              <a:cs typeface="Monotype Koufi" pitchFamily="2" charset="-78"/>
            </a:endParaRPr>
          </a:p>
        </p:txBody>
      </p:sp>
      <p:sp>
        <p:nvSpPr>
          <p:cNvPr id="17" name="مستطيل مستدير الزوايا 16"/>
          <p:cNvSpPr/>
          <p:nvPr/>
        </p:nvSpPr>
        <p:spPr>
          <a:xfrm>
            <a:off x="780473" y="2971800"/>
            <a:ext cx="6324600" cy="16764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rtl="1">
              <a:buClr>
                <a:schemeClr val="accent6">
                  <a:lumMod val="50000"/>
                </a:schemeClr>
              </a:buClr>
              <a:buFont typeface="Webdings" pitchFamily="18" charset="2"/>
              <a:buChar char="&quot;"/>
            </a:pPr>
            <a:r>
              <a:rPr lang="ar-SA" altLang="ar-SA" sz="2400" b="1" dirty="0">
                <a:solidFill>
                  <a:srgbClr val="002060"/>
                </a:solidFill>
                <a:latin typeface="Constantia"/>
              </a:rPr>
              <a:t>تتغذي علي الحشرات والعناكب </a:t>
            </a:r>
            <a:r>
              <a:rPr lang="ar-SA" altLang="ar-SA" sz="2400" b="1" dirty="0" smtClean="0">
                <a:solidFill>
                  <a:srgbClr val="002060"/>
                </a:solidFill>
                <a:latin typeface="Constantia"/>
              </a:rPr>
              <a:t>الأخرى </a:t>
            </a:r>
            <a:r>
              <a:rPr lang="ar-SA" altLang="ar-SA" sz="2400" b="1" dirty="0">
                <a:solidFill>
                  <a:srgbClr val="002060"/>
                </a:solidFill>
                <a:latin typeface="Constantia"/>
              </a:rPr>
              <a:t>وتمسكها </a:t>
            </a:r>
            <a:r>
              <a:rPr lang="ar-SA" altLang="ar-SA" sz="2400" b="1" dirty="0" err="1">
                <a:solidFill>
                  <a:srgbClr val="002060"/>
                </a:solidFill>
                <a:latin typeface="Constantia"/>
              </a:rPr>
              <a:t>باللوامس</a:t>
            </a:r>
            <a:r>
              <a:rPr lang="ar-SA" altLang="ar-SA" sz="2400" b="1" dirty="0">
                <a:solidFill>
                  <a:srgbClr val="002060"/>
                </a:solidFill>
                <a:latin typeface="Constantia"/>
              </a:rPr>
              <a:t> الدمية وتمزقها </a:t>
            </a:r>
            <a:r>
              <a:rPr lang="ar-SA" altLang="ar-SA" sz="2400" b="1" dirty="0" smtClean="0">
                <a:solidFill>
                  <a:srgbClr val="002060"/>
                </a:solidFill>
                <a:latin typeface="Constantia"/>
              </a:rPr>
              <a:t>باللواقط الفمية </a:t>
            </a:r>
          </a:p>
          <a:p>
            <a:pPr marL="342900" lvl="0" indent="-342900" algn="just" rtl="1">
              <a:buClr>
                <a:schemeClr val="accent6">
                  <a:lumMod val="50000"/>
                </a:schemeClr>
              </a:buClr>
              <a:buFont typeface="Webdings" pitchFamily="18" charset="2"/>
              <a:buChar char="&quot;"/>
            </a:pPr>
            <a:r>
              <a:rPr lang="ar-SA" altLang="ar-SA" sz="2400" b="1" dirty="0" smtClean="0">
                <a:solidFill>
                  <a:srgbClr val="002060"/>
                </a:solidFill>
                <a:latin typeface="Constantia"/>
              </a:rPr>
              <a:t>- </a:t>
            </a:r>
            <a:r>
              <a:rPr lang="ar-SA" altLang="ar-SA" sz="2400" b="1" dirty="0">
                <a:solidFill>
                  <a:srgbClr val="002060"/>
                </a:solidFill>
                <a:latin typeface="Constantia"/>
              </a:rPr>
              <a:t>تنشط ليلا وتخبئ نهارا وتسلع عن طريق اللاسع الموجود في نهاية البطن</a:t>
            </a:r>
            <a:endParaRPr lang="ar-SA" sz="2400" dirty="0">
              <a:solidFill>
                <a:srgbClr val="002060"/>
              </a:solidFill>
              <a:latin typeface="Constantia"/>
            </a:endParaRPr>
          </a:p>
        </p:txBody>
      </p:sp>
      <p:grpSp>
        <p:nvGrpSpPr>
          <p:cNvPr id="18" name="مجموعة 17"/>
          <p:cNvGrpSpPr/>
          <p:nvPr/>
        </p:nvGrpSpPr>
        <p:grpSpPr>
          <a:xfrm>
            <a:off x="-36512" y="6128748"/>
            <a:ext cx="2082876" cy="756636"/>
            <a:chOff x="179512" y="692696"/>
            <a:chExt cx="2082876" cy="756636"/>
          </a:xfrm>
        </p:grpSpPr>
        <p:pic>
          <p:nvPicPr>
            <p:cNvPr id="1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مربع نص 2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718407668"/>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heel(1)">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animBg="1"/>
      <p:bldP spid="14" grpId="0" animBg="1"/>
      <p:bldP spid="15"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3"/>
          <p:cNvSpPr>
            <a:spLocks noChangeArrowheads="1"/>
          </p:cNvSpPr>
          <p:nvPr/>
        </p:nvSpPr>
        <p:spPr bwMode="auto">
          <a:xfrm>
            <a:off x="2286000" y="454888"/>
            <a:ext cx="4533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سرطان حذاء الفرس</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120240"/>
            <a:ext cx="4049182" cy="3289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ستطيل مستدير الزوايا 10"/>
          <p:cNvSpPr/>
          <p:nvPr/>
        </p:nvSpPr>
        <p:spPr>
          <a:xfrm>
            <a:off x="3200400" y="1600200"/>
            <a:ext cx="5562600" cy="7620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حيوان بحري هيكله الخارجي غير مقسم يشبه حذاء الفرس.</a:t>
            </a:r>
            <a:endParaRPr lang="ar-SA" sz="2400" dirty="0">
              <a:solidFill>
                <a:srgbClr val="002060"/>
              </a:solidFill>
              <a:latin typeface="Constantia"/>
            </a:endParaRPr>
          </a:p>
        </p:txBody>
      </p:sp>
      <p:sp>
        <p:nvSpPr>
          <p:cNvPr id="12" name="مستطيل مستدير الزوايا 11"/>
          <p:cNvSpPr/>
          <p:nvPr/>
        </p:nvSpPr>
        <p:spPr>
          <a:xfrm>
            <a:off x="3200400" y="2514600"/>
            <a:ext cx="5562600" cy="7620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له كلابات للإمساك بالغذاء ولواقط فمية وثلاث أزواج من الأرجل للمشي</a:t>
            </a:r>
            <a:endParaRPr lang="ar-SA" sz="2400" dirty="0">
              <a:solidFill>
                <a:srgbClr val="002060"/>
              </a:solidFill>
              <a:latin typeface="Constantia"/>
            </a:endParaRPr>
          </a:p>
        </p:txBody>
      </p:sp>
      <p:sp>
        <p:nvSpPr>
          <p:cNvPr id="14" name="مستطيل مستدير الزوايا 13"/>
          <p:cNvSpPr/>
          <p:nvPr/>
        </p:nvSpPr>
        <p:spPr>
          <a:xfrm>
            <a:off x="3192217" y="3429000"/>
            <a:ext cx="5562600" cy="7620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smtClean="0">
                <a:solidFill>
                  <a:srgbClr val="002060"/>
                </a:solidFill>
                <a:latin typeface="Constantia"/>
              </a:rPr>
              <a:t>يتغذى </a:t>
            </a:r>
            <a:r>
              <a:rPr lang="ar-SA" altLang="ar-SA" sz="2400" b="1" dirty="0">
                <a:solidFill>
                  <a:srgbClr val="002060"/>
                </a:solidFill>
                <a:latin typeface="Constantia"/>
              </a:rPr>
              <a:t>علي الديدان الحلقية والرخويات واللافقاريات.</a:t>
            </a:r>
            <a:endParaRPr lang="ar-SA" sz="2400" dirty="0">
              <a:solidFill>
                <a:srgbClr val="002060"/>
              </a:solidFill>
              <a:latin typeface="Constantia"/>
            </a:endParaRPr>
          </a:p>
        </p:txBody>
      </p:sp>
      <p:sp>
        <p:nvSpPr>
          <p:cNvPr id="15" name="مستطيل مستدير الزوايا 14"/>
          <p:cNvSpPr/>
          <p:nvPr/>
        </p:nvSpPr>
        <p:spPr>
          <a:xfrm>
            <a:off x="4419599" y="4495800"/>
            <a:ext cx="4375727" cy="7620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الزوائد الخلفية تحورت إلى صفائح تشبه الأوراق تستعمل للحفر والسباحة</a:t>
            </a:r>
            <a:endParaRPr lang="ar-SA" sz="2400" dirty="0">
              <a:solidFill>
                <a:srgbClr val="002060"/>
              </a:solidFill>
              <a:latin typeface="Constantia"/>
            </a:endParaRPr>
          </a:p>
        </p:txBody>
      </p:sp>
      <p:grpSp>
        <p:nvGrpSpPr>
          <p:cNvPr id="17" name="مجموعة 16"/>
          <p:cNvGrpSpPr/>
          <p:nvPr/>
        </p:nvGrpSpPr>
        <p:grpSpPr>
          <a:xfrm>
            <a:off x="-36512" y="6128748"/>
            <a:ext cx="2082876" cy="756636"/>
            <a:chOff x="179512" y="692696"/>
            <a:chExt cx="2082876" cy="756636"/>
          </a:xfrm>
        </p:grpSpPr>
        <p:pic>
          <p:nvPicPr>
            <p:cNvPr id="18"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مربع نص 18"/>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مربع نص 2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18197140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heel(1)">
                                      <p:cBhvr>
                                        <p:cTn id="12" dur="20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AutoShape 2"/>
          <p:cNvSpPr>
            <a:spLocks noGrp="1" noChangeArrowheads="1"/>
          </p:cNvSpPr>
          <p:nvPr>
            <p:ph type="title"/>
          </p:nvPr>
        </p:nvSpPr>
        <p:spPr>
          <a:xfrm>
            <a:off x="611560" y="1196752"/>
            <a:ext cx="8229600" cy="1656184"/>
          </a:xfrm>
          <a:prstGeom prst="wave">
            <a:avLst>
              <a:gd name="adj1" fmla="val 13005"/>
              <a:gd name="adj2" fmla="val 4574"/>
            </a:avLst>
          </a:prstGeom>
          <a:noFill/>
          <a:ln>
            <a:miter lim="800000"/>
            <a:headEnd/>
            <a:tailEnd/>
          </a:ln>
          <a:extLst/>
        </p:spPr>
        <p:txBody>
          <a:bodyPr>
            <a:normAutofit fontScale="90000"/>
          </a:bodyPr>
          <a:lstStyle/>
          <a:p>
            <a:pPr algn="ctr" eaLnBrk="1" hangingPunct="1">
              <a:defRPr/>
            </a:pPr>
            <a:r>
              <a:rPr lang="ar-SA" b="1" dirty="0" smtClean="0">
                <a:solidFill>
                  <a:srgbClr val="FF0000"/>
                </a:solidFill>
                <a:effectLst>
                  <a:outerShdw blurRad="38100" dist="38100" dir="2700000" algn="tl">
                    <a:srgbClr val="FFFFFF"/>
                  </a:outerShdw>
                </a:effectLst>
              </a:rPr>
              <a:t>تقويم </a:t>
            </a:r>
            <a:r>
              <a:rPr lang="ar-EG" b="1" dirty="0" smtClean="0">
                <a:solidFill>
                  <a:srgbClr val="FF0000"/>
                </a:solidFill>
                <a:effectLst>
                  <a:outerShdw blurRad="38100" dist="38100" dir="2700000" algn="tl">
                    <a:srgbClr val="FFFFFF"/>
                  </a:outerShdw>
                </a:effectLst>
              </a:rPr>
              <a:t>الدرس </a:t>
            </a:r>
            <a:r>
              <a:rPr lang="ar-SA" b="1" dirty="0" smtClean="0">
                <a:solidFill>
                  <a:srgbClr val="FF0000"/>
                </a:solidFill>
                <a:effectLst>
                  <a:outerShdw blurRad="38100" dist="38100" dir="2700000" algn="tl">
                    <a:srgbClr val="FFFFFF"/>
                  </a:outerShdw>
                </a:effectLst>
              </a:rPr>
              <a:t>الثاني</a:t>
            </a:r>
            <a:r>
              <a:rPr lang="ar-EG" dirty="0" smtClean="0">
                <a:solidFill>
                  <a:srgbClr val="FF0000"/>
                </a:solidFill>
              </a:rPr>
              <a:t> </a:t>
            </a:r>
            <a:endParaRPr lang="en-US" dirty="0" smtClean="0">
              <a:solidFill>
                <a:srgbClr val="FF0000"/>
              </a:solidFill>
            </a:endParaRPr>
          </a:p>
        </p:txBody>
      </p:sp>
      <p:sp>
        <p:nvSpPr>
          <p:cNvPr id="263171" name="AutoShape 3"/>
          <p:cNvSpPr>
            <a:spLocks noGrp="1" noChangeArrowheads="1"/>
          </p:cNvSpPr>
          <p:nvPr>
            <p:ph idx="1"/>
          </p:nvPr>
        </p:nvSpPr>
        <p:spPr>
          <a:xfrm>
            <a:off x="766192" y="2060848"/>
            <a:ext cx="7924800" cy="3916363"/>
          </a:xfrm>
          <a:prstGeom prst="flowChartMultidocument">
            <a:avLst/>
          </a:prstGeom>
          <a:noFill/>
          <a:ln>
            <a:noFill/>
            <a:miter lim="800000"/>
            <a:headEnd type="none" w="med" len="med"/>
            <a:tailEnd type="none" w="med" len="med"/>
          </a:ln>
        </p:spPr>
        <p:txBody>
          <a:bodyPr/>
          <a:lstStyle/>
          <a:p>
            <a:pPr marL="0" indent="0" eaLnBrk="1" hangingPunct="1">
              <a:lnSpc>
                <a:spcPct val="90000"/>
              </a:lnSpc>
              <a:buNone/>
            </a:pPr>
            <a:endParaRPr lang="ar-EG" altLang="ar-SA" sz="2800" b="1" dirty="0" smtClean="0">
              <a:solidFill>
                <a:srgbClr val="0070C0"/>
              </a:solidFill>
            </a:endParaRPr>
          </a:p>
          <a:p>
            <a:pPr marL="0" indent="0" eaLnBrk="1" hangingPunct="1">
              <a:lnSpc>
                <a:spcPct val="90000"/>
              </a:lnSpc>
              <a:buNone/>
            </a:pPr>
            <a:endParaRPr lang="ar-EG" altLang="ar-SA" sz="2800" b="1" dirty="0" smtClean="0">
              <a:solidFill>
                <a:srgbClr val="0070C0"/>
              </a:solidFill>
            </a:endParaRPr>
          </a:p>
          <a:p>
            <a:pPr marL="0" indent="0" algn="ctr" eaLnBrk="1" hangingPunct="1">
              <a:lnSpc>
                <a:spcPct val="90000"/>
              </a:lnSpc>
              <a:buNone/>
            </a:pPr>
            <a:r>
              <a:rPr lang="ar-SA" altLang="ar-SA" sz="8800" b="1" dirty="0" smtClean="0">
                <a:solidFill>
                  <a:srgbClr val="0070C0"/>
                </a:solidFill>
              </a:rPr>
              <a:t>تنوع المفصليات</a:t>
            </a:r>
            <a:endParaRPr lang="en-US" altLang="ar-SA" sz="8800" b="1" dirty="0" smtClean="0">
              <a:solidFill>
                <a:srgbClr val="0070C0"/>
              </a:solidFill>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759733126"/>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63170"/>
                                        </p:tgtEl>
                                        <p:attrNameLst>
                                          <p:attrName>style.visibility</p:attrName>
                                        </p:attrNameLst>
                                      </p:cBhvr>
                                      <p:to>
                                        <p:strVal val="visible"/>
                                      </p:to>
                                    </p:set>
                                    <p:anim to="" calcmode="lin" valueType="num">
                                      <p:cBhvr>
                                        <p:cTn id="7" dur="1" fill="hold"/>
                                        <p:tgtEl>
                                          <p:spTgt spid="263170"/>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63171">
                                            <p:txEl>
                                              <p:pRg st="2" end="2"/>
                                            </p:txEl>
                                          </p:spTgt>
                                        </p:tgtEl>
                                        <p:attrNameLst>
                                          <p:attrName>style.visibility</p:attrName>
                                        </p:attrNameLst>
                                      </p:cBhvr>
                                      <p:to>
                                        <p:strVal val="visible"/>
                                      </p:to>
                                    </p:set>
                                    <p:animEffect transition="in" filter="checkerboard(across)">
                                      <p:cBhvr>
                                        <p:cTn id="12" dur="500"/>
                                        <p:tgtEl>
                                          <p:spTgt spid="263171">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AutoShape 2"/>
          <p:cNvSpPr>
            <a:spLocks noChangeArrowheads="1"/>
          </p:cNvSpPr>
          <p:nvPr/>
        </p:nvSpPr>
        <p:spPr bwMode="auto">
          <a:xfrm>
            <a:off x="1763688" y="3260576"/>
            <a:ext cx="6705600" cy="1752600"/>
          </a:xfrm>
          <a:prstGeom prst="wedgeEllipseCallout">
            <a:avLst>
              <a:gd name="adj1" fmla="val -16949"/>
              <a:gd name="adj2" fmla="val -3440"/>
            </a:avLst>
          </a:prstGeom>
          <a:solidFill>
            <a:srgbClr val="00CCFF"/>
          </a:solidFill>
          <a:ln w="9525">
            <a:noFill/>
            <a:miter lim="800000"/>
            <a:headEnd/>
            <a:tailEnd/>
          </a:ln>
          <a:effectLst/>
        </p:spPr>
        <p:txBody>
          <a:bodyPr/>
          <a:lstStyle/>
          <a:p>
            <a:pPr marL="342900" indent="-342900" algn="justLow" fontAlgn="base">
              <a:spcBef>
                <a:spcPct val="20000"/>
              </a:spcBef>
              <a:spcAft>
                <a:spcPct val="0"/>
              </a:spcAft>
              <a:defRPr/>
            </a:pPr>
            <a:r>
              <a:rPr lang="ar-EG" sz="4000" b="1">
                <a:solidFill>
                  <a:srgbClr val="000000"/>
                </a:solidFill>
                <a:effectLst>
                  <a:outerShdw blurRad="38100" dist="38100" dir="2700000" algn="tl">
                    <a:srgbClr val="FFFFFF"/>
                  </a:outerShdw>
                </a:effectLst>
              </a:rPr>
              <a:t>ج:</a:t>
            </a:r>
            <a:r>
              <a:rPr lang="ar-SA" sz="4000" b="1">
                <a:solidFill>
                  <a:srgbClr val="000000"/>
                </a:solidFill>
                <a:effectLst>
                  <a:outerShdw blurRad="38100" dist="38100" dir="2700000" algn="tl">
                    <a:srgbClr val="FFFFFF"/>
                  </a:outerShdw>
                </a:effectLst>
              </a:rPr>
              <a:t>  </a:t>
            </a:r>
            <a:r>
              <a:rPr lang="ar-SA" sz="4800" b="1">
                <a:solidFill>
                  <a:srgbClr val="000000"/>
                </a:solidFill>
                <a:effectLst>
                  <a:outerShdw blurRad="38100" dist="38100" dir="2700000" algn="tl">
                    <a:srgbClr val="FFFFFF"/>
                  </a:outerShdw>
                </a:effectLst>
              </a:rPr>
              <a:t>حيــــــوان قشرى .</a:t>
            </a:r>
            <a:endParaRPr lang="en-US" sz="6000" b="1">
              <a:solidFill>
                <a:srgbClr val="000000"/>
              </a:solidFill>
              <a:effectLst>
                <a:outerShdw blurRad="38100" dist="38100" dir="2700000" algn="tl">
                  <a:srgbClr val="FFFFFF"/>
                </a:outerShdw>
              </a:effectLst>
            </a:endParaRPr>
          </a:p>
        </p:txBody>
      </p:sp>
      <p:pic>
        <p:nvPicPr>
          <p:cNvPr id="91139" name="Picture 3"/>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899592" y="692696"/>
            <a:ext cx="7449835" cy="2543175"/>
          </a:xfrm>
          <a:prstGeom prst="roundRect">
            <a:avLst>
              <a:gd name="adj" fmla="val 8594"/>
            </a:avLst>
          </a:prstGeom>
          <a:noFill/>
          <a:ln>
            <a:noFill/>
          </a:ln>
          <a:effectLst>
            <a:reflection blurRad="12700" stA="38000" endPos="28000" dist="5000" dir="5400000" sy="-100000" algn="bl" rotWithShape="0"/>
          </a:effectLst>
          <a:extLst/>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014028232"/>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4194">
                                            <p:bg/>
                                          </p:spTgt>
                                        </p:tgtEl>
                                        <p:attrNameLst>
                                          <p:attrName>style.visibility</p:attrName>
                                        </p:attrNameLst>
                                      </p:cBhvr>
                                      <p:to>
                                        <p:strVal val="visible"/>
                                      </p:to>
                                    </p:set>
                                    <p:animEffect transition="in" filter="wedge">
                                      <p:cBhvr>
                                        <p:cTn id="7" dur="2000"/>
                                        <p:tgtEl>
                                          <p:spTgt spid="264194">
                                            <p:bg/>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64194">
                                            <p:txEl>
                                              <p:pRg st="0" end="0"/>
                                            </p:txEl>
                                          </p:spTgt>
                                        </p:tgtEl>
                                        <p:attrNameLst>
                                          <p:attrName>style.visibility</p:attrName>
                                        </p:attrNameLst>
                                      </p:cBhvr>
                                      <p:to>
                                        <p:strVal val="visible"/>
                                      </p:to>
                                    </p:set>
                                    <p:animEffect transition="in" filter="wedge">
                                      <p:cBhvr>
                                        <p:cTn id="12" dur="2000"/>
                                        <p:tgtEl>
                                          <p:spTgt spid="264194">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4" grpId="0" build="p"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AutoShape 2"/>
          <p:cNvSpPr>
            <a:spLocks noChangeArrowheads="1"/>
          </p:cNvSpPr>
          <p:nvPr/>
        </p:nvSpPr>
        <p:spPr bwMode="auto">
          <a:xfrm>
            <a:off x="539552" y="2204864"/>
            <a:ext cx="8458200" cy="3810000"/>
          </a:xfrm>
          <a:prstGeom prst="wedgeEllipseCallout">
            <a:avLst>
              <a:gd name="adj1" fmla="val -375"/>
              <a:gd name="adj2" fmla="val 5417"/>
            </a:avLst>
          </a:prstGeom>
          <a:noFill/>
          <a:ln w="9525">
            <a:noFill/>
            <a:miter lim="800000"/>
            <a:headEnd/>
            <a:tailEnd/>
          </a:ln>
          <a:effectLst/>
        </p:spPr>
        <p:txBody>
          <a:bodyPr/>
          <a:lstStyle/>
          <a:p>
            <a:pPr marL="342900" indent="-342900" algn="justLow" fontAlgn="base">
              <a:spcBef>
                <a:spcPct val="20000"/>
              </a:spcBef>
              <a:spcAft>
                <a:spcPct val="0"/>
              </a:spcAft>
              <a:defRPr/>
            </a:pPr>
            <a:r>
              <a:rPr lang="ar-EG" sz="1600" b="1">
                <a:solidFill>
                  <a:srgbClr val="000000"/>
                </a:solidFill>
                <a:effectLst>
                  <a:outerShdw blurRad="38100" dist="38100" dir="2700000" algn="tl">
                    <a:srgbClr val="FFFFFF"/>
                  </a:outerShdw>
                </a:effectLst>
              </a:rPr>
              <a:t>ج:</a:t>
            </a:r>
            <a:r>
              <a:rPr lang="ar-SA" sz="1600" b="1">
                <a:solidFill>
                  <a:srgbClr val="000000"/>
                </a:solidFill>
                <a:effectLst>
                  <a:outerShdw blurRad="38100" dist="38100" dir="2700000" algn="tl">
                    <a:srgbClr val="FFFFFF"/>
                  </a:outerShdw>
                </a:effectLst>
              </a:rPr>
              <a:t>  ــ  </a:t>
            </a:r>
            <a:r>
              <a:rPr lang="ar-SA" sz="2000" b="1">
                <a:solidFill>
                  <a:srgbClr val="000000"/>
                </a:solidFill>
                <a:effectLst>
                  <a:outerShdw blurRad="38100" dist="38100" dir="2700000" algn="tl">
                    <a:srgbClr val="FFFFFF"/>
                  </a:outerShdw>
                </a:effectLst>
              </a:rPr>
              <a:t>أغلب القشريات مائية فى حين أن اغلب العنكبيات تعيش على اليابسة للقشريات زوجان اثنان من قرون الاستشعار وزوائد متحورة للإمساك بالغذاء فى الماء ، والمشى ، والتكاثر والسباحة .</a:t>
            </a:r>
          </a:p>
          <a:p>
            <a:pPr marL="342900" indent="-342900" algn="justLow" fontAlgn="base">
              <a:spcBef>
                <a:spcPct val="20000"/>
              </a:spcBef>
              <a:spcAft>
                <a:spcPct val="0"/>
              </a:spcAft>
              <a:defRPr/>
            </a:pPr>
            <a:endParaRPr lang="ar-SA" sz="2000" b="1">
              <a:solidFill>
                <a:srgbClr val="000000"/>
              </a:solidFill>
              <a:effectLst>
                <a:outerShdw blurRad="38100" dist="38100" dir="2700000" algn="tl">
                  <a:srgbClr val="FFFFFF"/>
                </a:outerShdw>
              </a:effectLst>
            </a:endParaRPr>
          </a:p>
          <a:p>
            <a:pPr marL="342900" indent="-342900" algn="justLow" fontAlgn="base">
              <a:spcBef>
                <a:spcPct val="20000"/>
              </a:spcBef>
              <a:spcAft>
                <a:spcPct val="0"/>
              </a:spcAft>
              <a:defRPr/>
            </a:pPr>
            <a:r>
              <a:rPr lang="ar-SA" sz="2400" b="1">
                <a:solidFill>
                  <a:srgbClr val="000000"/>
                </a:solidFill>
                <a:effectLst>
                  <a:outerShdw blurRad="38100" dist="38100" dir="2700000" algn="tl">
                    <a:srgbClr val="FFFFFF"/>
                  </a:outerShdw>
                </a:effectLst>
              </a:rPr>
              <a:t>   ــ العنكبيات لايوجد لديها قرون استشعار ، ولكن لديها زوائد متحورة لالتقاط الغذاء والمشى والتكاثر .. العناكب تصطاد أو تنسج الشبكات للإمساك بالفريسة .  </a:t>
            </a:r>
            <a:r>
              <a:rPr lang="ar-EG" sz="2400" b="1">
                <a:solidFill>
                  <a:srgbClr val="000000"/>
                </a:solidFill>
                <a:effectLst>
                  <a:outerShdw blurRad="38100" dist="38100" dir="2700000" algn="tl">
                    <a:srgbClr val="FFFFFF"/>
                  </a:outerShdw>
                </a:effectLst>
              </a:rPr>
              <a:t> </a:t>
            </a:r>
            <a:endParaRPr lang="en-US" sz="3200" b="1">
              <a:solidFill>
                <a:srgbClr val="000000"/>
              </a:solidFill>
              <a:effectLst>
                <a:outerShdw blurRad="38100" dist="38100" dir="2700000" algn="tl">
                  <a:srgbClr val="FFFFFF"/>
                </a:outerShdw>
              </a:effectLst>
            </a:endParaRPr>
          </a:p>
        </p:txBody>
      </p:sp>
      <p:pic>
        <p:nvPicPr>
          <p:cNvPr id="921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5" y="886792"/>
            <a:ext cx="5930254" cy="1462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097695397"/>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5218">
                                            <p:txEl>
                                              <p:pRg st="0" end="0"/>
                                            </p:txEl>
                                          </p:spTgt>
                                        </p:tgtEl>
                                        <p:attrNameLst>
                                          <p:attrName>style.visibility</p:attrName>
                                        </p:attrNameLst>
                                      </p:cBhvr>
                                      <p:to>
                                        <p:strVal val="visible"/>
                                      </p:to>
                                    </p:set>
                                    <p:animEffect transition="in" filter="wedge">
                                      <p:cBhvr>
                                        <p:cTn id="7" dur="2000"/>
                                        <p:tgtEl>
                                          <p:spTgt spid="26521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65218">
                                            <p:txEl>
                                              <p:pRg st="2" end="2"/>
                                            </p:txEl>
                                          </p:spTgt>
                                        </p:tgtEl>
                                        <p:attrNameLst>
                                          <p:attrName>style.visibility</p:attrName>
                                        </p:attrNameLst>
                                      </p:cBhvr>
                                      <p:to>
                                        <p:strVal val="visible"/>
                                      </p:to>
                                    </p:set>
                                    <p:animEffect transition="in" filter="wedge">
                                      <p:cBhvr>
                                        <p:cTn id="12" dur="2000"/>
                                        <p:tgtEl>
                                          <p:spTgt spid="265218">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AutoShape 2"/>
          <p:cNvSpPr>
            <a:spLocks noGrp="1" noChangeArrowheads="1"/>
          </p:cNvSpPr>
          <p:nvPr>
            <p:ph idx="1"/>
          </p:nvPr>
        </p:nvSpPr>
        <p:spPr>
          <a:xfrm>
            <a:off x="755848" y="748680"/>
            <a:ext cx="7848600" cy="1600200"/>
          </a:xfrm>
          <a:prstGeom prst="wedgeEllipseCallout">
            <a:avLst>
              <a:gd name="adj1" fmla="val -1861"/>
              <a:gd name="adj2" fmla="val 42560"/>
            </a:avLst>
          </a:prstGeom>
          <a:noFill/>
        </p:spPr>
        <p:txBody>
          <a:bodyPr>
            <a:normAutofit lnSpcReduction="10000"/>
          </a:bodyPr>
          <a:lstStyle/>
          <a:p>
            <a:pPr algn="ctr" eaLnBrk="1" hangingPunct="1">
              <a:lnSpc>
                <a:spcPct val="90000"/>
              </a:lnSpc>
              <a:buFontTx/>
              <a:buNone/>
              <a:defRPr/>
            </a:pPr>
            <a:r>
              <a:rPr lang="ar-EG" sz="3600" b="1" dirty="0" smtClean="0">
                <a:solidFill>
                  <a:srgbClr val="FF0000"/>
                </a:solidFill>
                <a:effectLst>
                  <a:outerShdw blurRad="38100" dist="38100" dir="2700000" algn="tl">
                    <a:srgbClr val="FFFFFF"/>
                  </a:outerShdw>
                </a:effectLst>
              </a:rPr>
              <a:t>س: </a:t>
            </a:r>
            <a:r>
              <a:rPr lang="ar-SA" sz="3600" b="1" dirty="0" smtClean="0">
                <a:solidFill>
                  <a:srgbClr val="FF0000"/>
                </a:solidFill>
                <a:effectLst>
                  <a:outerShdw blurRad="38100" dist="38100" dir="2700000" algn="tl">
                    <a:srgbClr val="FFFFFF"/>
                  </a:outerShdw>
                </a:effectLst>
              </a:rPr>
              <a:t>لخص الاختلافات </a:t>
            </a:r>
            <a:r>
              <a:rPr lang="ar-SA" sz="3600" b="1" dirty="0" err="1" smtClean="0">
                <a:solidFill>
                  <a:srgbClr val="FF0000"/>
                </a:solidFill>
                <a:effectLst>
                  <a:outerShdw blurRad="38100" dist="38100" dir="2700000" algn="tl">
                    <a:srgbClr val="FFFFFF"/>
                  </a:outerShdw>
                </a:effectLst>
              </a:rPr>
              <a:t>فى</a:t>
            </a:r>
            <a:r>
              <a:rPr lang="ar-SA" sz="3600" b="1" dirty="0" smtClean="0">
                <a:solidFill>
                  <a:srgbClr val="FF0000"/>
                </a:solidFill>
                <a:effectLst>
                  <a:outerShdw blurRad="38100" dist="38100" dir="2700000" algn="tl">
                    <a:srgbClr val="FFFFFF"/>
                  </a:outerShdw>
                </a:effectLst>
              </a:rPr>
              <a:t> وظائف الزوائد المختلفة للعنكبوت .</a:t>
            </a:r>
            <a:r>
              <a:rPr lang="ar-EG" sz="4000" dirty="0" smtClean="0">
                <a:solidFill>
                  <a:srgbClr val="FF0000"/>
                </a:solidFill>
              </a:rPr>
              <a:t>  </a:t>
            </a:r>
            <a:endParaRPr lang="en-US" sz="4000" dirty="0" smtClean="0">
              <a:solidFill>
                <a:srgbClr val="FF0000"/>
              </a:solidFill>
            </a:endParaRPr>
          </a:p>
        </p:txBody>
      </p:sp>
      <p:sp>
        <p:nvSpPr>
          <p:cNvPr id="266243" name="AutoShape 3"/>
          <p:cNvSpPr>
            <a:spLocks noChangeArrowheads="1"/>
          </p:cNvSpPr>
          <p:nvPr/>
        </p:nvSpPr>
        <p:spPr bwMode="auto">
          <a:xfrm>
            <a:off x="685800" y="2438400"/>
            <a:ext cx="8458200" cy="3200400"/>
          </a:xfrm>
          <a:prstGeom prst="wedgeEllipseCallout">
            <a:avLst>
              <a:gd name="adj1" fmla="val -375"/>
              <a:gd name="adj2" fmla="val 15972"/>
            </a:avLst>
          </a:prstGeom>
          <a:noFill/>
          <a:ln w="9525">
            <a:noFill/>
            <a:miter lim="800000"/>
            <a:headEnd/>
            <a:tailEnd/>
          </a:ln>
          <a:effectLst/>
        </p:spPr>
        <p:txBody>
          <a:bodyPr/>
          <a:lstStyle/>
          <a:p>
            <a:pPr marL="342900" indent="-342900" algn="justLow" fontAlgn="base">
              <a:spcBef>
                <a:spcPct val="20000"/>
              </a:spcBef>
              <a:spcAft>
                <a:spcPct val="0"/>
              </a:spcAft>
              <a:defRPr/>
            </a:pPr>
            <a:r>
              <a:rPr lang="ar-EG" sz="3600" b="1">
                <a:solidFill>
                  <a:srgbClr val="000000"/>
                </a:solidFill>
                <a:effectLst>
                  <a:outerShdw blurRad="38100" dist="38100" dir="2700000" algn="tl">
                    <a:srgbClr val="FFFFFF"/>
                  </a:outerShdw>
                </a:effectLst>
              </a:rPr>
              <a:t>ج : </a:t>
            </a:r>
            <a:r>
              <a:rPr lang="ar-SA" sz="3600" b="1">
                <a:solidFill>
                  <a:srgbClr val="000000"/>
                </a:solidFill>
                <a:effectLst>
                  <a:outerShdw blurRad="38100" dist="38100" dir="2700000" algn="tl">
                    <a:srgbClr val="FFFFFF"/>
                  </a:outerShdw>
                </a:effectLst>
              </a:rPr>
              <a:t>تحورت اللواقط الفمية للعمل كأنياب وكلابات وتستعمل اللوامس القدمية للتكاثر فى الذكور . وزوائد أخرى تستعمل فى المشى .</a:t>
            </a:r>
            <a:r>
              <a:rPr lang="ar-EG" sz="2800" b="1">
                <a:solidFill>
                  <a:srgbClr val="000000"/>
                </a:solidFill>
                <a:effectLst>
                  <a:outerShdw blurRad="38100" dist="38100" dir="2700000" algn="tl">
                    <a:srgbClr val="FFFFFF"/>
                  </a:outerShdw>
                </a:effectLst>
              </a:rPr>
              <a:t> </a:t>
            </a:r>
            <a:endParaRPr lang="en-US" sz="2800" b="1">
              <a:solidFill>
                <a:srgbClr val="000000"/>
              </a:solidFill>
              <a:effectLst>
                <a:outerShdw blurRad="38100" dist="38100" dir="2700000" algn="tl">
                  <a:srgbClr val="FFFFFF"/>
                </a:outerShdw>
              </a:effectLst>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835086286"/>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6242">
                                            <p:txEl>
                                              <p:pRg st="0" end="0"/>
                                            </p:txEl>
                                          </p:spTgt>
                                        </p:tgtEl>
                                        <p:attrNameLst>
                                          <p:attrName>style.visibility</p:attrName>
                                        </p:attrNameLst>
                                      </p:cBhvr>
                                      <p:to>
                                        <p:strVal val="visible"/>
                                      </p:to>
                                    </p:set>
                                    <p:animEffect transition="in" filter="wedge">
                                      <p:cBhvr>
                                        <p:cTn id="7" dur="2000"/>
                                        <p:tgtEl>
                                          <p:spTgt spid="26624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66243">
                                            <p:txEl>
                                              <p:pRg st="0" end="0"/>
                                            </p:txEl>
                                          </p:spTgt>
                                        </p:tgtEl>
                                        <p:attrNameLst>
                                          <p:attrName>style.visibility</p:attrName>
                                        </p:attrNameLst>
                                      </p:cBhvr>
                                      <p:to>
                                        <p:strVal val="visible"/>
                                      </p:to>
                                    </p:set>
                                    <p:animEffect transition="in" filter="wedge">
                                      <p:cBhvr>
                                        <p:cTn id="12" dur="2000"/>
                                        <p:tgtEl>
                                          <p:spTgt spid="266243">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2" grpId="0" build="p"/>
      <p:bldP spid="26624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AutoShape 2"/>
          <p:cNvSpPr>
            <a:spLocks noChangeArrowheads="1"/>
          </p:cNvSpPr>
          <p:nvPr/>
        </p:nvSpPr>
        <p:spPr bwMode="auto">
          <a:xfrm>
            <a:off x="685800" y="2057400"/>
            <a:ext cx="8458200" cy="3810000"/>
          </a:xfrm>
          <a:prstGeom prst="wedgeEllipseCallout">
            <a:avLst>
              <a:gd name="adj1" fmla="val -375"/>
              <a:gd name="adj2" fmla="val 5417"/>
            </a:avLst>
          </a:prstGeom>
          <a:noFill/>
          <a:ln w="9525">
            <a:noFill/>
            <a:miter lim="800000"/>
            <a:headEnd/>
            <a:tailEnd/>
          </a:ln>
          <a:effectLst/>
        </p:spPr>
        <p:txBody>
          <a:bodyPr/>
          <a:lstStyle/>
          <a:p>
            <a:pPr marL="342900" indent="-342900" algn="justLow" fontAlgn="base">
              <a:spcBef>
                <a:spcPct val="20000"/>
              </a:spcBef>
              <a:spcAft>
                <a:spcPct val="0"/>
              </a:spcAft>
              <a:defRPr/>
            </a:pPr>
            <a:r>
              <a:rPr lang="ar-EG" sz="4800" b="1">
                <a:solidFill>
                  <a:srgbClr val="000000"/>
                </a:solidFill>
                <a:effectLst>
                  <a:outerShdw blurRad="38100" dist="38100" dir="2700000" algn="tl">
                    <a:srgbClr val="FFFFFF"/>
                  </a:outerShdw>
                </a:effectLst>
              </a:rPr>
              <a:t>ج : </a:t>
            </a:r>
            <a:r>
              <a:rPr lang="ar-SA" sz="4800" b="1">
                <a:solidFill>
                  <a:srgbClr val="000000"/>
                </a:solidFill>
                <a:effectLst>
                  <a:outerShdw blurRad="38100" dist="38100" dir="2700000" algn="tl">
                    <a:srgbClr val="FFFFFF"/>
                  </a:outerShdw>
                </a:effectLst>
              </a:rPr>
              <a:t>وجود لواقط فموية ، ولوامس قدمية وستة أزواج من الزوائد المفصلية .</a:t>
            </a:r>
            <a:r>
              <a:rPr lang="ar-EG" sz="3200" b="1">
                <a:solidFill>
                  <a:srgbClr val="000000"/>
                </a:solidFill>
                <a:effectLst>
                  <a:outerShdw blurRad="38100" dist="38100" dir="2700000" algn="tl">
                    <a:srgbClr val="FFFFFF"/>
                  </a:outerShdw>
                </a:effectLst>
              </a:rPr>
              <a:t>  </a:t>
            </a:r>
            <a:endParaRPr lang="en-US" sz="3200" b="1">
              <a:solidFill>
                <a:srgbClr val="000000"/>
              </a:solidFill>
              <a:effectLst>
                <a:outerShdw blurRad="38100" dist="38100" dir="2700000" algn="tl">
                  <a:srgbClr val="FFFFFF"/>
                </a:outerShdw>
              </a:effectLst>
            </a:endParaRPr>
          </a:p>
        </p:txBody>
      </p:sp>
      <p:sp>
        <p:nvSpPr>
          <p:cNvPr id="267267" name="AutoShape 3"/>
          <p:cNvSpPr>
            <a:spLocks noGrp="1" noChangeArrowheads="1"/>
          </p:cNvSpPr>
          <p:nvPr>
            <p:ph idx="1"/>
          </p:nvPr>
        </p:nvSpPr>
        <p:spPr>
          <a:xfrm>
            <a:off x="990600" y="748680"/>
            <a:ext cx="7848600" cy="1600200"/>
          </a:xfrm>
          <a:prstGeom prst="wedgeEllipseCallout">
            <a:avLst>
              <a:gd name="adj1" fmla="val -1861"/>
              <a:gd name="adj2" fmla="val 42560"/>
            </a:avLst>
          </a:prstGeom>
          <a:noFill/>
        </p:spPr>
        <p:txBody>
          <a:bodyPr/>
          <a:lstStyle/>
          <a:p>
            <a:pPr algn="ctr" eaLnBrk="1" hangingPunct="1">
              <a:buFontTx/>
              <a:buNone/>
              <a:defRPr/>
            </a:pPr>
            <a:r>
              <a:rPr lang="ar-EG" b="1" dirty="0" smtClean="0">
                <a:solidFill>
                  <a:srgbClr val="FF0000"/>
                </a:solidFill>
                <a:effectLst>
                  <a:outerShdw blurRad="38100" dist="38100" dir="2700000" algn="tl">
                    <a:srgbClr val="FFFFFF"/>
                  </a:outerShdw>
                </a:effectLst>
              </a:rPr>
              <a:t>س: </a:t>
            </a:r>
            <a:r>
              <a:rPr lang="ar-SA" b="1" dirty="0" smtClean="0">
                <a:solidFill>
                  <a:srgbClr val="FF0000"/>
                </a:solidFill>
                <a:effectLst>
                  <a:outerShdw blurRad="38100" dist="38100" dir="2700000" algn="tl">
                    <a:srgbClr val="FFFFFF"/>
                  </a:outerShdw>
                </a:effectLst>
              </a:rPr>
              <a:t>حدد الصفات العامة للفراد والعقارب وسرطان جذاء الفرس .</a:t>
            </a:r>
            <a:r>
              <a:rPr lang="ar-EG" dirty="0" smtClean="0">
                <a:solidFill>
                  <a:srgbClr val="FF0000"/>
                </a:solidFill>
              </a:rPr>
              <a:t>  </a:t>
            </a:r>
            <a:endParaRPr lang="en-US" dirty="0" smtClean="0">
              <a:solidFill>
                <a:srgbClr val="FF0000"/>
              </a:solidFill>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801002292"/>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7266">
                                            <p:txEl>
                                              <p:pRg st="0" end="0"/>
                                            </p:txEl>
                                          </p:spTgt>
                                        </p:tgtEl>
                                        <p:attrNameLst>
                                          <p:attrName>style.visibility</p:attrName>
                                        </p:attrNameLst>
                                      </p:cBhvr>
                                      <p:to>
                                        <p:strVal val="visible"/>
                                      </p:to>
                                    </p:set>
                                    <p:animEffect transition="in" filter="wedge">
                                      <p:cBhvr>
                                        <p:cTn id="7" dur="2000"/>
                                        <p:tgtEl>
                                          <p:spTgt spid="26726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67267">
                                            <p:txEl>
                                              <p:pRg st="0" end="0"/>
                                            </p:txEl>
                                          </p:spTgt>
                                        </p:tgtEl>
                                        <p:attrNameLst>
                                          <p:attrName>style.visibility</p:attrName>
                                        </p:attrNameLst>
                                      </p:cBhvr>
                                      <p:to>
                                        <p:strVal val="visible"/>
                                      </p:to>
                                    </p:set>
                                    <p:animEffect transition="in" filter="wedge">
                                      <p:cBhvr>
                                        <p:cTn id="12" dur="2000"/>
                                        <p:tgtEl>
                                          <p:spTgt spid="267267">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6" grpId="0" build="p"/>
      <p:bldP spid="26726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AutoShape 2"/>
          <p:cNvSpPr>
            <a:spLocks noChangeArrowheads="1"/>
          </p:cNvSpPr>
          <p:nvPr/>
        </p:nvSpPr>
        <p:spPr bwMode="auto">
          <a:xfrm>
            <a:off x="506288" y="2924944"/>
            <a:ext cx="8458200" cy="2895600"/>
          </a:xfrm>
          <a:prstGeom prst="wedgeEllipseCallout">
            <a:avLst>
              <a:gd name="adj1" fmla="val -375"/>
              <a:gd name="adj2" fmla="val -8662"/>
            </a:avLst>
          </a:prstGeom>
          <a:noFill/>
          <a:ln w="9525">
            <a:noFill/>
            <a:miter lim="800000"/>
            <a:headEnd/>
            <a:tailEnd/>
          </a:ln>
          <a:effectLst/>
        </p:spPr>
        <p:txBody>
          <a:bodyPr/>
          <a:lstStyle/>
          <a:p>
            <a:pPr marL="342900" indent="-342900" algn="justLow" fontAlgn="base">
              <a:spcBef>
                <a:spcPct val="20000"/>
              </a:spcBef>
              <a:spcAft>
                <a:spcPct val="0"/>
              </a:spcAft>
              <a:defRPr/>
            </a:pPr>
            <a:r>
              <a:rPr lang="ar-EG" sz="3200" b="1">
                <a:solidFill>
                  <a:srgbClr val="000000"/>
                </a:solidFill>
                <a:effectLst>
                  <a:outerShdw blurRad="38100" dist="38100" dir="2700000" algn="tl">
                    <a:srgbClr val="FFFFFF"/>
                  </a:outerShdw>
                </a:effectLst>
              </a:rPr>
              <a:t>ج : </a:t>
            </a:r>
            <a:r>
              <a:rPr lang="ar-SA" sz="3200" b="1">
                <a:solidFill>
                  <a:srgbClr val="000000"/>
                </a:solidFill>
                <a:effectLst>
                  <a:outerShdw blurRad="38100" dist="38100" dir="2700000" algn="tl">
                    <a:srgbClr val="FFFFFF"/>
                  </a:outerShdw>
                </a:effectLst>
              </a:rPr>
              <a:t>سوف تختلف الاجابات : اقبل أى جواب مبنى على اسس علمية . يعتقد أن جراد البحر الشوكى يستطيع الملاحة باستعمال المجال المغناطيسى للأرض .</a:t>
            </a:r>
            <a:r>
              <a:rPr lang="ar-EG" sz="3200" b="1">
                <a:solidFill>
                  <a:srgbClr val="000000"/>
                </a:solidFill>
                <a:effectLst>
                  <a:outerShdw blurRad="38100" dist="38100" dir="2700000" algn="tl">
                    <a:srgbClr val="FFFFFF"/>
                  </a:outerShdw>
                </a:effectLst>
              </a:rPr>
              <a:t>  </a:t>
            </a:r>
            <a:endParaRPr lang="en-US" sz="3200" b="1">
              <a:solidFill>
                <a:srgbClr val="000000"/>
              </a:solidFill>
              <a:effectLst>
                <a:outerShdw blurRad="38100" dist="38100" dir="2700000" algn="tl">
                  <a:srgbClr val="FFFFFF"/>
                </a:outerShdw>
              </a:effectLst>
            </a:endParaRPr>
          </a:p>
        </p:txBody>
      </p:sp>
      <p:sp>
        <p:nvSpPr>
          <p:cNvPr id="8" name="AutoShape 2"/>
          <p:cNvSpPr>
            <a:spLocks noChangeArrowheads="1"/>
          </p:cNvSpPr>
          <p:nvPr/>
        </p:nvSpPr>
        <p:spPr bwMode="auto">
          <a:xfrm>
            <a:off x="685800" y="457200"/>
            <a:ext cx="8458200" cy="2438400"/>
          </a:xfrm>
          <a:prstGeom prst="wedgeEllipseCallout">
            <a:avLst>
              <a:gd name="adj1" fmla="val -375"/>
              <a:gd name="adj2" fmla="val -8662"/>
            </a:avLst>
          </a:prstGeom>
          <a:noFill/>
          <a:ln w="9525">
            <a:noFill/>
            <a:miter lim="800000"/>
            <a:headEnd/>
            <a:tailEnd/>
          </a:ln>
          <a:effectLst/>
        </p:spPr>
        <p:txBody>
          <a:bodyPr/>
          <a:lstStyle/>
          <a:p>
            <a:pPr marL="342900" indent="-342900" algn="justLow" fontAlgn="base">
              <a:spcBef>
                <a:spcPct val="20000"/>
              </a:spcBef>
              <a:spcAft>
                <a:spcPct val="0"/>
              </a:spcAft>
              <a:defRPr/>
            </a:pPr>
            <a:r>
              <a:rPr lang="ar-SA" sz="2400" b="1" dirty="0">
                <a:solidFill>
                  <a:srgbClr val="FF0000"/>
                </a:solidFill>
                <a:effectLst>
                  <a:outerShdw blurRad="38100" dist="38100" dir="2700000" algn="tl">
                    <a:srgbClr val="FFFFFF"/>
                  </a:outerShdw>
                </a:effectLst>
              </a:rPr>
              <a:t>س: كون فرضية جراد البحر الكاريبي الرشوكي له تنظام ملاحي يمكنه من العودة غلى بيئته الأصلية بعد ان يتحرك إلى مكان غير مألوف له كون فرضية عن الإشارات التي قد يستعملها جراد البحر للعودة إلى ببيئته الأصلية .</a:t>
            </a:r>
            <a:endParaRPr lang="en-US" sz="2400" b="1" dirty="0">
              <a:solidFill>
                <a:srgbClr val="FF0000"/>
              </a:solidFill>
              <a:effectLst>
                <a:outerShdw blurRad="38100" dist="38100" dir="2700000" algn="tl">
                  <a:srgbClr val="FFFFFF"/>
                </a:outerShdw>
              </a:effectLst>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578870152"/>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8290">
                                            <p:txEl>
                                              <p:pRg st="0" end="0"/>
                                            </p:txEl>
                                          </p:spTgt>
                                        </p:tgtEl>
                                        <p:attrNameLst>
                                          <p:attrName>style.visibility</p:attrName>
                                        </p:attrNameLst>
                                      </p:cBhvr>
                                      <p:to>
                                        <p:strVal val="visible"/>
                                      </p:to>
                                    </p:set>
                                    <p:animEffect transition="in" filter="wedge">
                                      <p:cBhvr>
                                        <p:cTn id="7" dur="2000"/>
                                        <p:tgtEl>
                                          <p:spTgt spid="26829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edge">
                                      <p:cBhvr>
                                        <p:cTn id="12" dur="2000"/>
                                        <p:tgtEl>
                                          <p:spTgt spid="8">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0" grpId="0" build="p"/>
      <p:bldP spid="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2812" y="467893"/>
            <a:ext cx="5976215" cy="28170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69315" name="AutoShape 3"/>
          <p:cNvSpPr>
            <a:spLocks noChangeArrowheads="1"/>
          </p:cNvSpPr>
          <p:nvPr/>
        </p:nvSpPr>
        <p:spPr bwMode="auto">
          <a:xfrm>
            <a:off x="323528" y="3557736"/>
            <a:ext cx="8458200" cy="2895600"/>
          </a:xfrm>
          <a:prstGeom prst="wedgeEllipseCallout">
            <a:avLst>
              <a:gd name="adj1" fmla="val -375"/>
              <a:gd name="adj2" fmla="val -8662"/>
            </a:avLst>
          </a:prstGeom>
          <a:noFill/>
          <a:ln w="9525">
            <a:noFill/>
            <a:miter lim="800000"/>
            <a:headEnd/>
            <a:tailEnd/>
          </a:ln>
          <a:effectLst/>
        </p:spPr>
        <p:txBody>
          <a:bodyPr/>
          <a:lstStyle/>
          <a:p>
            <a:pPr marL="342900" indent="-342900" algn="justLow" fontAlgn="base">
              <a:spcBef>
                <a:spcPct val="20000"/>
              </a:spcBef>
              <a:spcAft>
                <a:spcPct val="0"/>
              </a:spcAft>
              <a:defRPr/>
            </a:pPr>
            <a:r>
              <a:rPr lang="ar-EG" sz="3200" b="1" dirty="0">
                <a:solidFill>
                  <a:srgbClr val="000000"/>
                </a:solidFill>
                <a:effectLst>
                  <a:outerShdw blurRad="38100" dist="38100" dir="2700000" algn="tl">
                    <a:srgbClr val="FFFFFF"/>
                  </a:outerShdw>
                </a:effectLst>
              </a:rPr>
              <a:t>ج : </a:t>
            </a:r>
            <a:r>
              <a:rPr lang="ar-SA" sz="3200" b="1" dirty="0">
                <a:solidFill>
                  <a:srgbClr val="000000"/>
                </a:solidFill>
                <a:effectLst>
                  <a:outerShdw blurRad="38100" dist="38100" dir="2700000" algn="tl">
                    <a:srgbClr val="FFFFFF"/>
                  </a:outerShdw>
                </a:effectLst>
              </a:rPr>
              <a:t>يمكن وضع العناكب </a:t>
            </a:r>
            <a:r>
              <a:rPr lang="ar-SA" sz="3200" b="1" dirty="0" err="1">
                <a:solidFill>
                  <a:srgbClr val="000000"/>
                </a:solidFill>
                <a:effectLst>
                  <a:outerShdw blurRad="38100" dist="38100" dir="2700000" algn="tl">
                    <a:srgbClr val="FFFFFF"/>
                  </a:outerShdw>
                </a:effectLst>
              </a:rPr>
              <a:t>فى</a:t>
            </a:r>
            <a:r>
              <a:rPr lang="ar-SA" sz="3200" b="1" dirty="0">
                <a:solidFill>
                  <a:srgbClr val="000000"/>
                </a:solidFill>
                <a:effectLst>
                  <a:outerShdw blurRad="38100" dist="38100" dir="2700000" algn="tl">
                    <a:srgbClr val="FFFFFF"/>
                  </a:outerShdw>
                </a:effectLst>
              </a:rPr>
              <a:t> صناديق مفردة شفافة وتزويدها بفريسة ميتة لمعرفة ماذا تفضل ويجب أن يقارن عدد من العناكب </a:t>
            </a:r>
            <a:r>
              <a:rPr lang="ar-SA" sz="3200" b="1" dirty="0" err="1">
                <a:solidFill>
                  <a:srgbClr val="000000"/>
                </a:solidFill>
                <a:effectLst>
                  <a:outerShdw blurRad="38100" dist="38100" dir="2700000" algn="tl">
                    <a:srgbClr val="FFFFFF"/>
                  </a:outerShdw>
                </a:effectLst>
              </a:rPr>
              <a:t>التى</a:t>
            </a:r>
            <a:r>
              <a:rPr lang="ar-SA" sz="3200" b="1" dirty="0">
                <a:solidFill>
                  <a:srgbClr val="000000"/>
                </a:solidFill>
                <a:effectLst>
                  <a:outerShdw blurRad="38100" dist="38100" dir="2700000" algn="tl">
                    <a:srgbClr val="FFFFFF"/>
                  </a:outerShdw>
                </a:effectLst>
              </a:rPr>
              <a:t> تفضل الفريسة الحية  .</a:t>
            </a:r>
            <a:r>
              <a:rPr lang="ar-EG" sz="3200" b="1" dirty="0">
                <a:solidFill>
                  <a:srgbClr val="000000"/>
                </a:solidFill>
                <a:effectLst>
                  <a:outerShdw blurRad="38100" dist="38100" dir="2700000" algn="tl">
                    <a:srgbClr val="FFFFFF"/>
                  </a:outerShdw>
                </a:effectLst>
              </a:rPr>
              <a:t>  </a:t>
            </a:r>
            <a:endParaRPr lang="en-US" sz="3200" b="1" dirty="0">
              <a:solidFill>
                <a:srgbClr val="000000"/>
              </a:solidFill>
              <a:effectLst>
                <a:outerShdw blurRad="38100" dist="38100" dir="2700000" algn="tl">
                  <a:srgbClr val="FFFFFF"/>
                </a:outerShdw>
              </a:effectLst>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951539881"/>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9315">
                                            <p:txEl>
                                              <p:pRg st="0" end="0"/>
                                            </p:txEl>
                                          </p:spTgt>
                                        </p:tgtEl>
                                        <p:attrNameLst>
                                          <p:attrName>style.visibility</p:attrName>
                                        </p:attrNameLst>
                                      </p:cBhvr>
                                      <p:to>
                                        <p:strVal val="visible"/>
                                      </p:to>
                                    </p:set>
                                    <p:animEffect transition="in" filter="wedge">
                                      <p:cBhvr>
                                        <p:cTn id="7" dur="2000"/>
                                        <p:tgtEl>
                                          <p:spTgt spid="26931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1" name="Picture 9"/>
          <p:cNvPicPr>
            <a:picLocks noChangeAspect="1" noChangeArrowheads="1"/>
          </p:cNvPicPr>
          <p:nvPr/>
        </p:nvPicPr>
        <p:blipFill>
          <a:blip r:embed="rId5">
            <a:lum bright="-20000" contrast="40000"/>
            <a:extLst>
              <a:ext uri="{28A0092B-C50C-407E-A947-70E740481C1C}">
                <a14:useLocalDpi xmlns:a14="http://schemas.microsoft.com/office/drawing/2010/main" val="0"/>
              </a:ext>
            </a:extLst>
          </a:blip>
          <a:srcRect/>
          <a:stretch>
            <a:fillRect/>
          </a:stretch>
        </p:blipFill>
        <p:spPr bwMode="auto">
          <a:xfrm>
            <a:off x="755576" y="529392"/>
            <a:ext cx="8035636" cy="51261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8" name="مجموعة 7"/>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617120932"/>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8441"/>
                                        </p:tgtEl>
                                        <p:attrNameLst>
                                          <p:attrName>style.visibility</p:attrName>
                                        </p:attrNameLst>
                                      </p:cBhvr>
                                      <p:to>
                                        <p:strVal val="visible"/>
                                      </p:to>
                                    </p:set>
                                    <p:anim to="" calcmode="lin" valueType="num">
                                      <p:cBhvr>
                                        <p:cTn id="7" dur="1" fill="hold"/>
                                        <p:tgtEl>
                                          <p:spTgt spid="18441"/>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4"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6" name="AutoShape 4"/>
          <p:cNvSpPr>
            <a:spLocks noGrp="1" noChangeArrowheads="1"/>
          </p:cNvSpPr>
          <p:nvPr>
            <p:ph type="title"/>
          </p:nvPr>
        </p:nvSpPr>
        <p:spPr>
          <a:xfrm>
            <a:off x="1171339" y="457843"/>
            <a:ext cx="6801323" cy="1603005"/>
          </a:xfrm>
          <a:prstGeom prst="wave">
            <a:avLst>
              <a:gd name="adj1" fmla="val 13005"/>
              <a:gd name="adj2" fmla="val 4574"/>
            </a:avLst>
          </a:prstGeom>
          <a:noFill/>
          <a:ln>
            <a:miter lim="800000"/>
            <a:headEnd/>
            <a:tailEnd/>
          </a:ln>
          <a:extLst/>
        </p:spPr>
        <p:txBody>
          <a:bodyPr>
            <a:normAutofit fontScale="90000"/>
          </a:bodyPr>
          <a:lstStyle/>
          <a:p>
            <a:pPr algn="ctr" eaLnBrk="1" hangingPunct="1">
              <a:defRPr/>
            </a:pPr>
            <a:r>
              <a:rPr lang="ar-EG" b="1" dirty="0" smtClean="0">
                <a:solidFill>
                  <a:srgbClr val="FF0000"/>
                </a:solidFill>
                <a:effectLst>
                  <a:outerShdw blurRad="38100" dist="38100" dir="2700000" algn="tl">
                    <a:srgbClr val="FFFFFF"/>
                  </a:outerShdw>
                </a:effectLst>
              </a:rPr>
              <a:t>الدرس </a:t>
            </a:r>
            <a:r>
              <a:rPr lang="ar-SA" b="1" dirty="0" smtClean="0">
                <a:solidFill>
                  <a:srgbClr val="FF0000"/>
                </a:solidFill>
                <a:effectLst>
                  <a:outerShdw blurRad="38100" dist="38100" dir="2700000" algn="tl">
                    <a:srgbClr val="FFFFFF"/>
                  </a:outerShdw>
                </a:effectLst>
              </a:rPr>
              <a:t>الثالث</a:t>
            </a:r>
            <a:r>
              <a:rPr lang="ar-EG" dirty="0" smtClean="0">
                <a:solidFill>
                  <a:srgbClr val="FF0000"/>
                </a:solidFill>
              </a:rPr>
              <a:t> </a:t>
            </a:r>
            <a:endParaRPr lang="en-US" dirty="0" smtClean="0">
              <a:solidFill>
                <a:srgbClr val="FF0000"/>
              </a:solidFill>
            </a:endParaRPr>
          </a:p>
        </p:txBody>
      </p:sp>
      <p:sp>
        <p:nvSpPr>
          <p:cNvPr id="228357" name="AutoShape 5"/>
          <p:cNvSpPr>
            <a:spLocks noGrp="1" noChangeArrowheads="1"/>
          </p:cNvSpPr>
          <p:nvPr>
            <p:ph idx="1"/>
          </p:nvPr>
        </p:nvSpPr>
        <p:spPr>
          <a:xfrm>
            <a:off x="560388" y="2219325"/>
            <a:ext cx="7924800" cy="3916363"/>
          </a:xfrm>
          <a:prstGeom prst="flowChartMultidocument">
            <a:avLst/>
          </a:prstGeom>
          <a:noFill/>
          <a:ln>
            <a:noFill/>
            <a:miter lim="800000"/>
            <a:headEnd type="none" w="med" len="med"/>
            <a:tailEnd type="none" w="med" len="med"/>
          </a:ln>
        </p:spPr>
        <p:txBody>
          <a:bodyPr/>
          <a:lstStyle/>
          <a:p>
            <a:pPr marL="0" indent="0" eaLnBrk="1" hangingPunct="1">
              <a:buNone/>
            </a:pPr>
            <a:endParaRPr lang="ar-EG" altLang="ar-SA" sz="2800" b="1" dirty="0" smtClean="0">
              <a:solidFill>
                <a:srgbClr val="0070C0"/>
              </a:solidFill>
            </a:endParaRPr>
          </a:p>
          <a:p>
            <a:pPr marL="0" indent="0" eaLnBrk="1" hangingPunct="1">
              <a:buNone/>
            </a:pPr>
            <a:r>
              <a:rPr lang="ar-SA" altLang="ar-SA" sz="8000" b="1" dirty="0" smtClean="0">
                <a:solidFill>
                  <a:srgbClr val="0070C0"/>
                </a:solidFill>
              </a:rPr>
              <a:t>الحشرات وأشباها</a:t>
            </a:r>
            <a:endParaRPr lang="en-US" altLang="ar-SA" sz="8000" b="1" dirty="0" smtClean="0">
              <a:solidFill>
                <a:srgbClr val="0070C0"/>
              </a:solidFill>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944134638"/>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28356"/>
                                        </p:tgtEl>
                                        <p:attrNameLst>
                                          <p:attrName>style.visibility</p:attrName>
                                        </p:attrNameLst>
                                      </p:cBhvr>
                                      <p:to>
                                        <p:strVal val="visible"/>
                                      </p:to>
                                    </p:set>
                                    <p:anim to="" calcmode="lin" valueType="num">
                                      <p:cBhvr>
                                        <p:cTn id="7" dur="1" fill="hold"/>
                                        <p:tgtEl>
                                          <p:spTgt spid="228356"/>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8357">
                                            <p:txEl>
                                              <p:pRg st="1" end="1"/>
                                            </p:txEl>
                                          </p:spTgt>
                                        </p:tgtEl>
                                        <p:attrNameLst>
                                          <p:attrName>style.visibility</p:attrName>
                                        </p:attrNameLst>
                                      </p:cBhvr>
                                      <p:to>
                                        <p:strVal val="visible"/>
                                      </p:to>
                                    </p:set>
                                    <p:animEffect transition="in" filter="checkerboard(across)">
                                      <p:cBhvr>
                                        <p:cTn id="12" dur="500"/>
                                        <p:tgtEl>
                                          <p:spTgt spid="228357">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2"/>
          <p:cNvSpPr>
            <a:spLocks noChangeArrowheads="1"/>
          </p:cNvSpPr>
          <p:nvPr/>
        </p:nvSpPr>
        <p:spPr bwMode="auto">
          <a:xfrm>
            <a:off x="2825172" y="312303"/>
            <a:ext cx="3647737"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cs typeface="Arial" pitchFamily="34" charset="0"/>
              </a:rPr>
              <a:t>تنوع الحشرات</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مستطيل 8"/>
          <p:cNvSpPr/>
          <p:nvPr/>
        </p:nvSpPr>
        <p:spPr>
          <a:xfrm>
            <a:off x="990600" y="1228436"/>
            <a:ext cx="6781800" cy="9144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smtClean="0">
                <a:solidFill>
                  <a:schemeClr val="accent4">
                    <a:lumMod val="50000"/>
                  </a:schemeClr>
                </a:solidFill>
                <a:latin typeface="Constantia"/>
                <a:sym typeface="Webdings"/>
              </a:rPr>
              <a:t></a:t>
            </a:r>
            <a:r>
              <a:rPr lang="ar-SA" sz="2400" b="1" dirty="0" smtClean="0">
                <a:solidFill>
                  <a:schemeClr val="accent4">
                    <a:lumMod val="50000"/>
                  </a:schemeClr>
                </a:solidFill>
                <a:latin typeface="Constantia"/>
              </a:rPr>
              <a:t>يقدر </a:t>
            </a:r>
            <a:r>
              <a:rPr lang="ar-SA" sz="2400" b="1" dirty="0">
                <a:solidFill>
                  <a:schemeClr val="accent4">
                    <a:lumMod val="50000"/>
                  </a:schemeClr>
                </a:solidFill>
                <a:latin typeface="Constantia"/>
              </a:rPr>
              <a:t>العلماء أنواع الحشرات بنحو 30 مليون نوع </a:t>
            </a:r>
            <a:endParaRPr lang="ar-SA" sz="2400" b="1" dirty="0" smtClean="0">
              <a:solidFill>
                <a:schemeClr val="accent4">
                  <a:lumMod val="50000"/>
                </a:schemeClr>
              </a:solidFill>
              <a:latin typeface="Constantia"/>
            </a:endParaRPr>
          </a:p>
          <a:p>
            <a:pPr marL="274320" lvl="0" indent="-274320" algn="ctr" rtl="1">
              <a:lnSpc>
                <a:spcPct val="90000"/>
              </a:lnSpc>
              <a:spcBef>
                <a:spcPct val="20000"/>
              </a:spcBef>
              <a:buClr>
                <a:srgbClr val="0BD0D9"/>
              </a:buClr>
              <a:buSzPct val="95000"/>
              <a:defRPr/>
            </a:pPr>
            <a:r>
              <a:rPr lang="ar-SA" sz="2400" b="1" dirty="0" smtClean="0">
                <a:solidFill>
                  <a:schemeClr val="accent4">
                    <a:lumMod val="50000"/>
                  </a:schemeClr>
                </a:solidFill>
                <a:latin typeface="Constantia"/>
              </a:rPr>
              <a:t>وهي </a:t>
            </a:r>
            <a:r>
              <a:rPr lang="ar-SA" sz="2400" b="1" dirty="0">
                <a:solidFill>
                  <a:schemeClr val="accent4">
                    <a:lumMod val="50000"/>
                  </a:schemeClr>
                </a:solidFill>
                <a:latin typeface="Constantia"/>
              </a:rPr>
              <a:t>أكثر من مجموع بقية </a:t>
            </a:r>
            <a:r>
              <a:rPr lang="ar-SA" sz="2400" b="1" dirty="0" smtClean="0">
                <a:solidFill>
                  <a:schemeClr val="accent4">
                    <a:lumMod val="50000"/>
                  </a:schemeClr>
                </a:solidFill>
                <a:latin typeface="Constantia"/>
              </a:rPr>
              <a:t>الحيوانات مجتمعة</a:t>
            </a:r>
            <a:endParaRPr lang="ar-SA" sz="2400" b="1" dirty="0">
              <a:solidFill>
                <a:schemeClr val="accent4">
                  <a:lumMod val="50000"/>
                </a:schemeClr>
              </a:solidFill>
              <a:latin typeface="Constantia"/>
            </a:endParaRPr>
          </a:p>
        </p:txBody>
      </p:sp>
      <p:sp>
        <p:nvSpPr>
          <p:cNvPr id="10" name="مستطيل 9"/>
          <p:cNvSpPr/>
          <p:nvPr/>
        </p:nvSpPr>
        <p:spPr>
          <a:xfrm>
            <a:off x="972127" y="2286000"/>
            <a:ext cx="6781800" cy="8382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r>
              <a:rPr lang="ar-SA" sz="2400" b="1" dirty="0" smtClean="0">
                <a:solidFill>
                  <a:srgbClr val="0070C0"/>
                </a:solidFill>
                <a:latin typeface="Constantia"/>
                <a:sym typeface="Webdings"/>
              </a:rPr>
              <a:t></a:t>
            </a:r>
            <a:r>
              <a:rPr lang="ar-SA" sz="2400" b="1" dirty="0" smtClean="0">
                <a:solidFill>
                  <a:srgbClr val="0070C0"/>
                </a:solidFill>
                <a:latin typeface="Constantia"/>
              </a:rPr>
              <a:t>تمثل </a:t>
            </a:r>
            <a:r>
              <a:rPr lang="ar-SA" sz="2400" b="1" dirty="0">
                <a:solidFill>
                  <a:srgbClr val="0070C0"/>
                </a:solidFill>
                <a:latin typeface="Constantia"/>
              </a:rPr>
              <a:t>المفصليات ثلاثة أرباع الحيوانات و 80 % منها حشرات</a:t>
            </a:r>
            <a:endParaRPr lang="ar-SA" sz="2400" b="1" dirty="0">
              <a:solidFill>
                <a:schemeClr val="accent4">
                  <a:lumMod val="50000"/>
                </a:schemeClr>
              </a:solidFill>
              <a:latin typeface="Constantia"/>
            </a:endParaRPr>
          </a:p>
        </p:txBody>
      </p:sp>
      <p:sp>
        <p:nvSpPr>
          <p:cNvPr id="11" name="مستطيل 10"/>
          <p:cNvSpPr/>
          <p:nvPr/>
        </p:nvSpPr>
        <p:spPr>
          <a:xfrm>
            <a:off x="990600" y="3276600"/>
            <a:ext cx="6781800" cy="9144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r>
              <a:rPr lang="ar-SA" sz="2400" b="1" dirty="0" smtClean="0">
                <a:solidFill>
                  <a:srgbClr val="0070C0"/>
                </a:solidFill>
                <a:latin typeface="Constantia"/>
                <a:sym typeface="Webdings"/>
              </a:rPr>
              <a:t>تعيش </a:t>
            </a:r>
            <a:r>
              <a:rPr lang="ar-SA" sz="2400" b="1" dirty="0">
                <a:solidFill>
                  <a:srgbClr val="0070C0"/>
                </a:solidFill>
                <a:latin typeface="Constantia"/>
                <a:sym typeface="Webdings"/>
              </a:rPr>
              <a:t>في بيئات مختلفة : التربة –الغابات – الصحاري – قمم الجبال – المناطق القطبية</a:t>
            </a:r>
            <a:endParaRPr lang="ar-SA" sz="2400" b="1" dirty="0">
              <a:solidFill>
                <a:schemeClr val="accent4">
                  <a:lumMod val="50000"/>
                </a:schemeClr>
              </a:solidFill>
              <a:latin typeface="Constantia"/>
            </a:endParaRPr>
          </a:p>
        </p:txBody>
      </p:sp>
      <p:sp>
        <p:nvSpPr>
          <p:cNvPr id="12" name="مستطيل 11"/>
          <p:cNvSpPr/>
          <p:nvPr/>
        </p:nvSpPr>
        <p:spPr>
          <a:xfrm>
            <a:off x="992909" y="4343400"/>
            <a:ext cx="6781800" cy="6858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r>
              <a:rPr lang="ar-SA" sz="2400" b="1" dirty="0" smtClean="0">
                <a:solidFill>
                  <a:srgbClr val="0070C0"/>
                </a:solidFill>
                <a:latin typeface="Constantia"/>
                <a:sym typeface="Webdings"/>
              </a:rPr>
              <a:t></a:t>
            </a:r>
            <a:r>
              <a:rPr lang="ar-SA" sz="2400" b="1" dirty="0" err="1" smtClean="0">
                <a:solidFill>
                  <a:srgbClr val="0070C0"/>
                </a:solidFill>
                <a:latin typeface="Constantia"/>
                <a:sym typeface="Webdings"/>
              </a:rPr>
              <a:t>إزداد</a:t>
            </a:r>
            <a:r>
              <a:rPr lang="ar-SA" sz="2400" b="1" dirty="0" smtClean="0">
                <a:solidFill>
                  <a:srgbClr val="0070C0"/>
                </a:solidFill>
                <a:latin typeface="Constantia"/>
                <a:sym typeface="Webdings"/>
              </a:rPr>
              <a:t> </a:t>
            </a:r>
            <a:r>
              <a:rPr lang="ar-SA" sz="2400" b="1" dirty="0">
                <a:solidFill>
                  <a:srgbClr val="0070C0"/>
                </a:solidFill>
                <a:latin typeface="Constantia"/>
                <a:sym typeface="Webdings"/>
              </a:rPr>
              <a:t>تنوع الحشرات بوجود هيكل خارجي لحمايتها والمحافظة عليها</a:t>
            </a:r>
            <a:endParaRPr lang="ar-SA" sz="2400" b="1" dirty="0">
              <a:solidFill>
                <a:schemeClr val="accent4">
                  <a:lumMod val="50000"/>
                </a:schemeClr>
              </a:solidFill>
              <a:latin typeface="Constantia"/>
            </a:endParaRPr>
          </a:p>
        </p:txBody>
      </p:sp>
      <p:grpSp>
        <p:nvGrpSpPr>
          <p:cNvPr id="16" name="مجموعة 15"/>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522485317"/>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plus(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plus(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plus(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plus(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10"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34" y="1772757"/>
            <a:ext cx="4448706" cy="3935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utoShape 13"/>
          <p:cNvSpPr>
            <a:spLocks noChangeArrowheads="1"/>
          </p:cNvSpPr>
          <p:nvPr/>
        </p:nvSpPr>
        <p:spPr bwMode="auto">
          <a:xfrm>
            <a:off x="2286000" y="454888"/>
            <a:ext cx="4533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الصفات الخارجية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دبوس زينة 11"/>
          <p:cNvSpPr/>
          <p:nvPr/>
        </p:nvSpPr>
        <p:spPr>
          <a:xfrm>
            <a:off x="4914900" y="1447800"/>
            <a:ext cx="3810000" cy="533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الجسم مقسم إلى ثلاثة أقسام</a:t>
            </a:r>
            <a:endParaRPr lang="en-US" sz="2400" b="1" dirty="0">
              <a:solidFill>
                <a:srgbClr val="002060"/>
              </a:solidFill>
            </a:endParaRPr>
          </a:p>
        </p:txBody>
      </p:sp>
      <p:sp>
        <p:nvSpPr>
          <p:cNvPr id="14" name="دبوس زينة 13"/>
          <p:cNvSpPr/>
          <p:nvPr/>
        </p:nvSpPr>
        <p:spPr>
          <a:xfrm>
            <a:off x="4948740" y="2286000"/>
            <a:ext cx="3810000" cy="8382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smtClean="0">
                <a:solidFill>
                  <a:srgbClr val="002060"/>
                </a:solidFill>
              </a:rPr>
              <a:t>1-  </a:t>
            </a:r>
            <a:r>
              <a:rPr lang="ar-SA" sz="2000" b="1" dirty="0">
                <a:solidFill>
                  <a:srgbClr val="002060"/>
                </a:solidFill>
              </a:rPr>
              <a:t>الرأس: بقرون </a:t>
            </a:r>
            <a:r>
              <a:rPr lang="ar-SA" sz="2000" b="1" dirty="0" smtClean="0">
                <a:solidFill>
                  <a:srgbClr val="002060"/>
                </a:solidFill>
              </a:rPr>
              <a:t>الاستشعار </a:t>
            </a:r>
            <a:r>
              <a:rPr lang="ar-SA" sz="2000" b="1" dirty="0">
                <a:solidFill>
                  <a:srgbClr val="002060"/>
                </a:solidFill>
              </a:rPr>
              <a:t>وعيون مركبة وعيون بسيطة وأجزاء فم</a:t>
            </a:r>
            <a:endParaRPr lang="en-US" sz="2000" b="1" dirty="0">
              <a:solidFill>
                <a:srgbClr val="002060"/>
              </a:solidFill>
            </a:endParaRPr>
          </a:p>
        </p:txBody>
      </p:sp>
      <p:sp>
        <p:nvSpPr>
          <p:cNvPr id="15" name="دبوس زينة 14"/>
          <p:cNvSpPr/>
          <p:nvPr/>
        </p:nvSpPr>
        <p:spPr>
          <a:xfrm>
            <a:off x="4948740" y="3321302"/>
            <a:ext cx="3810000" cy="1174498"/>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000" b="1" dirty="0" smtClean="0">
                <a:solidFill>
                  <a:srgbClr val="002060"/>
                </a:solidFill>
              </a:rPr>
              <a:t>2- صدر </a:t>
            </a:r>
            <a:r>
              <a:rPr lang="ar-SA" sz="2000" b="1" dirty="0">
                <a:solidFill>
                  <a:srgbClr val="002060"/>
                </a:solidFill>
              </a:rPr>
              <a:t>: به ثلاثة أزواج من الأرجل وبعضها زوج أو زوجان من الأجنحة </a:t>
            </a:r>
            <a:r>
              <a:rPr lang="ar-SA" sz="2000" b="1" dirty="0" smtClean="0">
                <a:solidFill>
                  <a:srgbClr val="002060"/>
                </a:solidFill>
              </a:rPr>
              <a:t>وبعضها </a:t>
            </a:r>
            <a:r>
              <a:rPr lang="ar-SA" sz="2000" b="1" dirty="0">
                <a:solidFill>
                  <a:srgbClr val="002060"/>
                </a:solidFill>
              </a:rPr>
              <a:t>ليس </a:t>
            </a:r>
            <a:r>
              <a:rPr lang="ar-SA" sz="2000" b="1" dirty="0" smtClean="0">
                <a:solidFill>
                  <a:srgbClr val="002060"/>
                </a:solidFill>
              </a:rPr>
              <a:t>له أجنحة</a:t>
            </a:r>
            <a:endParaRPr lang="en-US" sz="2000" b="1" dirty="0">
              <a:solidFill>
                <a:srgbClr val="002060"/>
              </a:solidFill>
            </a:endParaRPr>
          </a:p>
        </p:txBody>
      </p:sp>
      <p:sp>
        <p:nvSpPr>
          <p:cNvPr id="18" name="دبوس زينة 17"/>
          <p:cNvSpPr/>
          <p:nvPr/>
        </p:nvSpPr>
        <p:spPr>
          <a:xfrm>
            <a:off x="4948740" y="4724400"/>
            <a:ext cx="3810000" cy="8382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3 </a:t>
            </a:r>
            <a:r>
              <a:rPr lang="ar-SA" sz="2400" b="1" dirty="0" smtClean="0">
                <a:solidFill>
                  <a:srgbClr val="002060"/>
                </a:solidFill>
              </a:rPr>
              <a:t>- بطن</a:t>
            </a:r>
            <a:endParaRPr lang="en-US" sz="2400" b="1" dirty="0">
              <a:solidFill>
                <a:srgbClr val="002060"/>
              </a:solidFill>
            </a:endParaRPr>
          </a:p>
        </p:txBody>
      </p:sp>
      <p:grpSp>
        <p:nvGrpSpPr>
          <p:cNvPr id="17" name="مجموعة 16"/>
          <p:cNvGrpSpPr/>
          <p:nvPr/>
        </p:nvGrpSpPr>
        <p:grpSpPr>
          <a:xfrm>
            <a:off x="-36512" y="6128748"/>
            <a:ext cx="2082876" cy="756636"/>
            <a:chOff x="179512" y="692696"/>
            <a:chExt cx="2082876" cy="756636"/>
          </a:xfrm>
        </p:grpSpPr>
        <p:pic>
          <p:nvPicPr>
            <p:cNvPr id="1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مربع نص 2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89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140512737"/>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3"/>
          <p:cNvSpPr>
            <a:spLocks noChangeArrowheads="1"/>
          </p:cNvSpPr>
          <p:nvPr/>
        </p:nvSpPr>
        <p:spPr bwMode="auto">
          <a:xfrm>
            <a:off x="2286000" y="381000"/>
            <a:ext cx="4533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تكيفات الحشرات</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مكعب 9"/>
          <p:cNvSpPr/>
          <p:nvPr/>
        </p:nvSpPr>
        <p:spPr>
          <a:xfrm>
            <a:off x="3124200" y="1267692"/>
            <a:ext cx="5486399" cy="762000"/>
          </a:xfrm>
          <a:prstGeom prst="cube">
            <a:avLst/>
          </a:prstGeom>
          <a:solidFill>
            <a:schemeClr val="accent2">
              <a:lumMod val="20000"/>
              <a:lumOff val="80000"/>
            </a:schemeClr>
          </a:solidFill>
          <a:ln w="57150" cmpd="dbl">
            <a:gradFill>
              <a:gsLst>
                <a:gs pos="86236">
                  <a:srgbClr val="FFC000"/>
                </a:gs>
                <a:gs pos="70400">
                  <a:srgbClr val="FFFF00"/>
                </a:gs>
                <a:gs pos="32500">
                  <a:schemeClr val="accent2">
                    <a:lumMod val="50000"/>
                  </a:schemeClr>
                </a:gs>
                <a:gs pos="0">
                  <a:schemeClr val="accent2">
                    <a:lumMod val="50000"/>
                  </a:schemeClr>
                </a:gs>
                <a:gs pos="50000">
                  <a:schemeClr val="accent5">
                    <a:lumMod val="50000"/>
                  </a:schemeClr>
                </a:gs>
                <a:gs pos="100000">
                  <a:schemeClr val="accent4">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70C0"/>
                </a:solidFill>
              </a:rPr>
              <a:t>أ)الأرجل لها </a:t>
            </a:r>
            <a:r>
              <a:rPr lang="ar-SA" sz="2400" b="1" dirty="0">
                <a:solidFill>
                  <a:srgbClr val="0070C0"/>
                </a:solidFill>
              </a:rPr>
              <a:t>أشكال مختلفة للقيام بوظائف مختلفة</a:t>
            </a:r>
            <a:endParaRPr lang="en-US" sz="2400" b="1" dirty="0">
              <a:solidFill>
                <a:srgbClr val="0070C0"/>
              </a:solidFill>
            </a:endParaRPr>
          </a:p>
        </p:txBody>
      </p:sp>
      <p:sp>
        <p:nvSpPr>
          <p:cNvPr id="11" name="دبوس زينة 10"/>
          <p:cNvSpPr/>
          <p:nvPr/>
        </p:nvSpPr>
        <p:spPr>
          <a:xfrm>
            <a:off x="3606799" y="2133600"/>
            <a:ext cx="5029200" cy="8382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1- الخنافس </a:t>
            </a:r>
            <a:r>
              <a:rPr lang="ar-SA" sz="2400" b="1" dirty="0">
                <a:solidFill>
                  <a:srgbClr val="002060"/>
                </a:solidFill>
              </a:rPr>
              <a:t>: لها أرجل بمخالب للمشي والحفر في التربة أو الزحف تحت الأشجار</a:t>
            </a:r>
            <a:endParaRPr lang="en-US" sz="2400" b="1" dirty="0">
              <a:solidFill>
                <a:srgbClr val="002060"/>
              </a:solidFill>
            </a:endParaRPr>
          </a:p>
        </p:txBody>
      </p:sp>
      <p:sp>
        <p:nvSpPr>
          <p:cNvPr id="12" name="دبوس زينة 11"/>
          <p:cNvSpPr/>
          <p:nvPr/>
        </p:nvSpPr>
        <p:spPr>
          <a:xfrm>
            <a:off x="432806" y="3048000"/>
            <a:ext cx="5029200" cy="8382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2- الذباب</a:t>
            </a:r>
            <a:r>
              <a:rPr lang="ar-SA" sz="2400" b="1" dirty="0">
                <a:solidFill>
                  <a:srgbClr val="002060"/>
                </a:solidFill>
              </a:rPr>
              <a:t>: له أرجل مزودة بوسائد للمشي </a:t>
            </a:r>
            <a:r>
              <a:rPr lang="ar-SA" sz="2400" b="1" dirty="0" err="1">
                <a:solidFill>
                  <a:srgbClr val="002060"/>
                </a:solidFill>
              </a:rPr>
              <a:t>والألتصاق</a:t>
            </a:r>
            <a:r>
              <a:rPr lang="ar-SA" sz="2400" b="1" dirty="0">
                <a:solidFill>
                  <a:srgbClr val="002060"/>
                </a:solidFill>
              </a:rPr>
              <a:t> بالأسقف وهي مقلوبة</a:t>
            </a:r>
            <a:endParaRPr lang="en-US" sz="2400" b="1" dirty="0">
              <a:solidFill>
                <a:srgbClr val="002060"/>
              </a:solidFill>
            </a:endParaRPr>
          </a:p>
        </p:txBody>
      </p:sp>
      <p:sp>
        <p:nvSpPr>
          <p:cNvPr id="14" name="دبوس زينة 13"/>
          <p:cNvSpPr/>
          <p:nvPr/>
        </p:nvSpPr>
        <p:spPr>
          <a:xfrm>
            <a:off x="3657600" y="3962400"/>
            <a:ext cx="5029200" cy="57958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3- النحل </a:t>
            </a:r>
            <a:r>
              <a:rPr lang="ar-SA" sz="2400" b="1" dirty="0">
                <a:solidFill>
                  <a:srgbClr val="002060"/>
                </a:solidFill>
              </a:rPr>
              <a:t>: له أرجل لجمع حبوب اللقاح</a:t>
            </a:r>
            <a:endParaRPr lang="en-US" sz="2400" b="1" dirty="0">
              <a:solidFill>
                <a:srgbClr val="002060"/>
              </a:solidFill>
            </a:endParaRPr>
          </a:p>
        </p:txBody>
      </p:sp>
      <p:sp>
        <p:nvSpPr>
          <p:cNvPr id="15" name="دبوس زينة 14"/>
          <p:cNvSpPr/>
          <p:nvPr/>
        </p:nvSpPr>
        <p:spPr>
          <a:xfrm>
            <a:off x="432806" y="4648200"/>
            <a:ext cx="5029200" cy="533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4-  </a:t>
            </a:r>
            <a:r>
              <a:rPr lang="ar-SA" sz="2400" b="1" dirty="0">
                <a:solidFill>
                  <a:srgbClr val="002060"/>
                </a:solidFill>
              </a:rPr>
              <a:t>الجراد وصرصور الليل : له أرجل للقفز</a:t>
            </a:r>
            <a:endParaRPr lang="en-US" sz="2400" b="1" dirty="0">
              <a:solidFill>
                <a:srgbClr val="002060"/>
              </a:solidFill>
            </a:endParaRPr>
          </a:p>
        </p:txBody>
      </p:sp>
      <p:sp>
        <p:nvSpPr>
          <p:cNvPr id="16" name="دبوس زينة 15"/>
          <p:cNvSpPr/>
          <p:nvPr/>
        </p:nvSpPr>
        <p:spPr>
          <a:xfrm>
            <a:off x="3465946" y="5248564"/>
            <a:ext cx="5029200" cy="82154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5-  </a:t>
            </a:r>
            <a:r>
              <a:rPr lang="ar-SA" sz="2400" b="1" dirty="0">
                <a:solidFill>
                  <a:srgbClr val="002060"/>
                </a:solidFill>
              </a:rPr>
              <a:t>صرصور الماء : له أرجل مغطاة بشعر </a:t>
            </a:r>
            <a:r>
              <a:rPr lang="ar-SA" sz="2400" b="1" dirty="0" smtClean="0">
                <a:solidFill>
                  <a:srgbClr val="002060"/>
                </a:solidFill>
              </a:rPr>
              <a:t>لا يعلق </a:t>
            </a:r>
            <a:r>
              <a:rPr lang="ar-SA" sz="2400" b="1" dirty="0">
                <a:solidFill>
                  <a:srgbClr val="002060"/>
                </a:solidFill>
              </a:rPr>
              <a:t>به للمشي على سطح الماء</a:t>
            </a:r>
            <a:endParaRPr lang="en-US" sz="2400" b="1" dirty="0">
              <a:solidFill>
                <a:srgbClr val="002060"/>
              </a:solidFill>
            </a:endParaRPr>
          </a:p>
        </p:txBody>
      </p:sp>
      <p:grpSp>
        <p:nvGrpSpPr>
          <p:cNvPr id="18" name="مجموعة 17"/>
          <p:cNvGrpSpPr/>
          <p:nvPr/>
        </p:nvGrpSpPr>
        <p:grpSpPr>
          <a:xfrm>
            <a:off x="-36512" y="6128748"/>
            <a:ext cx="2082876" cy="756636"/>
            <a:chOff x="179512" y="692696"/>
            <a:chExt cx="2082876" cy="756636"/>
          </a:xfrm>
        </p:grpSpPr>
        <p:pic>
          <p:nvPicPr>
            <p:cNvPr id="1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مربع نص 2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644393508"/>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مكعب 16"/>
          <p:cNvSpPr/>
          <p:nvPr/>
        </p:nvSpPr>
        <p:spPr>
          <a:xfrm>
            <a:off x="6400800" y="505692"/>
            <a:ext cx="2209798" cy="762000"/>
          </a:xfrm>
          <a:prstGeom prst="cube">
            <a:avLst/>
          </a:prstGeom>
          <a:solidFill>
            <a:schemeClr val="accent2">
              <a:lumMod val="20000"/>
              <a:lumOff val="80000"/>
            </a:schemeClr>
          </a:solidFill>
          <a:ln w="57150" cmpd="dbl">
            <a:gradFill>
              <a:gsLst>
                <a:gs pos="86236">
                  <a:srgbClr val="FFC000"/>
                </a:gs>
                <a:gs pos="70400">
                  <a:srgbClr val="FFFF00"/>
                </a:gs>
                <a:gs pos="32500">
                  <a:schemeClr val="accent2">
                    <a:lumMod val="50000"/>
                  </a:schemeClr>
                </a:gs>
                <a:gs pos="0">
                  <a:schemeClr val="accent2">
                    <a:lumMod val="50000"/>
                  </a:schemeClr>
                </a:gs>
                <a:gs pos="50000">
                  <a:schemeClr val="accent5">
                    <a:lumMod val="50000"/>
                  </a:schemeClr>
                </a:gs>
                <a:gs pos="100000">
                  <a:schemeClr val="accent4">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70C0"/>
                </a:solidFill>
              </a:rPr>
              <a:t>ب)أجزاء الفم</a:t>
            </a:r>
            <a:endParaRPr lang="en-US" sz="2400" b="1" dirty="0">
              <a:solidFill>
                <a:srgbClr val="0070C0"/>
              </a:solidFill>
            </a:endParaRPr>
          </a:p>
        </p:txBody>
      </p:sp>
      <p:graphicFrame>
        <p:nvGraphicFramePr>
          <p:cNvPr id="2" name="جدول 1"/>
          <p:cNvGraphicFramePr>
            <a:graphicFrameLocks noGrp="1"/>
          </p:cNvGraphicFramePr>
          <p:nvPr>
            <p:extLst>
              <p:ext uri="{D42A27DB-BD31-4B8C-83A1-F6EECF244321}">
                <p14:modId xmlns:p14="http://schemas.microsoft.com/office/powerpoint/2010/main" val="143170650"/>
              </p:ext>
            </p:extLst>
          </p:nvPr>
        </p:nvGraphicFramePr>
        <p:xfrm>
          <a:off x="457200" y="1447800"/>
          <a:ext cx="8153400" cy="4366768"/>
        </p:xfrm>
        <a:graphic>
          <a:graphicData uri="http://schemas.openxmlformats.org/drawingml/2006/table">
            <a:tbl>
              <a:tblPr firstRow="1" bandRow="1">
                <a:tableStyleId>{5C22544A-7EE6-4342-B048-85BDC9FD1C3A}</a:tableStyleId>
              </a:tblPr>
              <a:tblGrid>
                <a:gridCol w="1630680"/>
                <a:gridCol w="1630680"/>
                <a:gridCol w="1630680"/>
                <a:gridCol w="1630680"/>
                <a:gridCol w="1630680"/>
              </a:tblGrid>
              <a:tr h="370840">
                <a:tc>
                  <a:txBody>
                    <a:bodyPr/>
                    <a:lstStyle/>
                    <a:p>
                      <a:pPr marL="0" marR="0" algn="ctr" rtl="1">
                        <a:lnSpc>
                          <a:spcPct val="115000"/>
                        </a:lnSpc>
                        <a:spcBef>
                          <a:spcPts val="0"/>
                        </a:spcBef>
                        <a:spcAft>
                          <a:spcPts val="0"/>
                        </a:spcAft>
                        <a:tabLst>
                          <a:tab pos="2343150" algn="l"/>
                        </a:tabLst>
                      </a:pPr>
                      <a:r>
                        <a:rPr lang="ar-SA" sz="1800" b="1" dirty="0">
                          <a:effectLst/>
                          <a:latin typeface="Calibri"/>
                          <a:ea typeface="Calibri"/>
                          <a:cs typeface="Arial"/>
                        </a:rPr>
                        <a:t>قارض</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6">
                        <a:lumMod val="50000"/>
                      </a:schemeClr>
                    </a:solidFill>
                  </a:tcPr>
                </a:tc>
                <a:tc>
                  <a:txBody>
                    <a:bodyPr/>
                    <a:lstStyle/>
                    <a:p>
                      <a:pPr marL="0" marR="0" algn="ctr" rtl="1">
                        <a:lnSpc>
                          <a:spcPct val="115000"/>
                        </a:lnSpc>
                        <a:spcBef>
                          <a:spcPts val="0"/>
                        </a:spcBef>
                        <a:spcAft>
                          <a:spcPts val="0"/>
                        </a:spcAft>
                        <a:tabLst>
                          <a:tab pos="2343150" algn="l"/>
                        </a:tabLst>
                      </a:pPr>
                      <a:r>
                        <a:rPr lang="ar-SA" sz="1800" b="1">
                          <a:effectLst/>
                          <a:latin typeface="Calibri"/>
                          <a:ea typeface="Calibri"/>
                          <a:cs typeface="Arial"/>
                        </a:rPr>
                        <a:t>ثاقب / ماص</a:t>
                      </a:r>
                      <a:endParaRPr lang="en-US" sz="1100" b="1">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6">
                        <a:lumMod val="50000"/>
                      </a:schemeClr>
                    </a:solidFill>
                  </a:tcPr>
                </a:tc>
                <a:tc>
                  <a:txBody>
                    <a:bodyPr/>
                    <a:lstStyle/>
                    <a:p>
                      <a:pPr marL="0" marR="0" algn="ctr" rtl="1">
                        <a:lnSpc>
                          <a:spcPct val="115000"/>
                        </a:lnSpc>
                        <a:spcBef>
                          <a:spcPts val="0"/>
                        </a:spcBef>
                        <a:spcAft>
                          <a:spcPts val="0"/>
                        </a:spcAft>
                        <a:tabLst>
                          <a:tab pos="2343150" algn="l"/>
                        </a:tabLst>
                      </a:pPr>
                      <a:r>
                        <a:rPr lang="ar-SA" sz="1800" b="1">
                          <a:effectLst/>
                          <a:latin typeface="Calibri"/>
                          <a:ea typeface="Calibri"/>
                          <a:cs typeface="Arial"/>
                        </a:rPr>
                        <a:t>إسفنجي</a:t>
                      </a:r>
                      <a:endParaRPr lang="en-US" sz="1100" b="1">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6">
                        <a:lumMod val="50000"/>
                      </a:schemeClr>
                    </a:solidFill>
                  </a:tcPr>
                </a:tc>
                <a:tc>
                  <a:txBody>
                    <a:bodyPr/>
                    <a:lstStyle/>
                    <a:p>
                      <a:pPr marL="0" marR="0" algn="ctr" rtl="1">
                        <a:lnSpc>
                          <a:spcPct val="115000"/>
                        </a:lnSpc>
                        <a:spcBef>
                          <a:spcPts val="0"/>
                        </a:spcBef>
                        <a:spcAft>
                          <a:spcPts val="0"/>
                        </a:spcAft>
                        <a:tabLst>
                          <a:tab pos="2343150" algn="l"/>
                        </a:tabLst>
                      </a:pPr>
                      <a:r>
                        <a:rPr lang="ar-SA" sz="1800" b="1">
                          <a:effectLst/>
                          <a:latin typeface="Calibri"/>
                          <a:ea typeface="Calibri"/>
                          <a:cs typeface="Arial"/>
                        </a:rPr>
                        <a:t>أنبوبي</a:t>
                      </a:r>
                      <a:endParaRPr lang="en-US" sz="1100" b="1">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6">
                        <a:lumMod val="50000"/>
                      </a:schemeClr>
                    </a:solidFill>
                  </a:tcPr>
                </a:tc>
                <a:tc>
                  <a:txBody>
                    <a:bodyPr/>
                    <a:lstStyle/>
                    <a:p>
                      <a:pPr marL="0" marR="0" algn="ctr" rtl="1">
                        <a:lnSpc>
                          <a:spcPct val="115000"/>
                        </a:lnSpc>
                        <a:spcBef>
                          <a:spcPts val="0"/>
                        </a:spcBef>
                        <a:spcAft>
                          <a:spcPts val="0"/>
                        </a:spcAft>
                        <a:tabLst>
                          <a:tab pos="2343150" algn="l"/>
                        </a:tabLst>
                      </a:pPr>
                      <a:r>
                        <a:rPr lang="ar-SA" sz="1800" b="1" dirty="0">
                          <a:effectLst/>
                          <a:latin typeface="Calibri"/>
                          <a:ea typeface="Calibri"/>
                          <a:cs typeface="Arial"/>
                        </a:rPr>
                        <a:t>نوع اجزاء الفم</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6">
                        <a:lumMod val="50000"/>
                      </a:schemeClr>
                    </a:solidFill>
                  </a:tcPr>
                </a:tc>
              </a:tr>
              <a:tr h="370840">
                <a:tc>
                  <a:txBody>
                    <a:bodyPr/>
                    <a:lstStyle/>
                    <a:p>
                      <a:pPr marL="0" marR="0" algn="ctr" rtl="0">
                        <a:lnSpc>
                          <a:spcPct val="115000"/>
                        </a:lnSpc>
                        <a:spcBef>
                          <a:spcPts val="0"/>
                        </a:spcBef>
                        <a:spcAft>
                          <a:spcPts val="0"/>
                        </a:spcAft>
                        <a:tabLst>
                          <a:tab pos="2343150" algn="l"/>
                        </a:tabLst>
                      </a:pP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0">
                        <a:lnSpc>
                          <a:spcPct val="115000"/>
                        </a:lnSpc>
                        <a:spcBef>
                          <a:spcPts val="0"/>
                        </a:spcBef>
                        <a:spcAft>
                          <a:spcPts val="0"/>
                        </a:spcAft>
                        <a:tabLst>
                          <a:tab pos="2343150" algn="l"/>
                        </a:tabLst>
                      </a:pP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0">
                        <a:lnSpc>
                          <a:spcPct val="115000"/>
                        </a:lnSpc>
                        <a:spcBef>
                          <a:spcPts val="0"/>
                        </a:spcBef>
                        <a:spcAft>
                          <a:spcPts val="0"/>
                        </a:spcAft>
                        <a:tabLst>
                          <a:tab pos="2343150" algn="l"/>
                        </a:tabLst>
                      </a:pP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0">
                        <a:lnSpc>
                          <a:spcPct val="115000"/>
                        </a:lnSpc>
                        <a:spcBef>
                          <a:spcPts val="0"/>
                        </a:spcBef>
                        <a:spcAft>
                          <a:spcPts val="0"/>
                        </a:spcAft>
                        <a:tabLst>
                          <a:tab pos="2343150" algn="l"/>
                        </a:tabLst>
                      </a:pPr>
                      <a:endParaRPr lang="ar-SA" sz="1100" b="1" dirty="0" smtClean="0">
                        <a:effectLst/>
                        <a:latin typeface="Calibri"/>
                        <a:ea typeface="Calibri"/>
                        <a:cs typeface="Arial"/>
                      </a:endParaRPr>
                    </a:p>
                    <a:p>
                      <a:pPr marL="0" marR="0" algn="ctr" rtl="0">
                        <a:lnSpc>
                          <a:spcPct val="115000"/>
                        </a:lnSpc>
                        <a:spcBef>
                          <a:spcPts val="0"/>
                        </a:spcBef>
                        <a:spcAft>
                          <a:spcPts val="0"/>
                        </a:spcAft>
                        <a:tabLst>
                          <a:tab pos="2343150" algn="l"/>
                        </a:tabLst>
                      </a:pPr>
                      <a:endParaRPr lang="ar-SA" sz="1100" b="1" dirty="0" smtClean="0">
                        <a:effectLst/>
                        <a:latin typeface="Calibri"/>
                        <a:ea typeface="Calibri"/>
                        <a:cs typeface="Arial"/>
                      </a:endParaRPr>
                    </a:p>
                    <a:p>
                      <a:pPr marL="0" marR="0" algn="ctr" rtl="0">
                        <a:lnSpc>
                          <a:spcPct val="115000"/>
                        </a:lnSpc>
                        <a:spcBef>
                          <a:spcPts val="0"/>
                        </a:spcBef>
                        <a:spcAft>
                          <a:spcPts val="0"/>
                        </a:spcAft>
                        <a:tabLst>
                          <a:tab pos="2343150" algn="l"/>
                        </a:tabLst>
                      </a:pPr>
                      <a:endParaRPr lang="ar-SA" sz="1100" b="1" dirty="0" smtClean="0">
                        <a:effectLst/>
                        <a:latin typeface="Calibri"/>
                        <a:ea typeface="Calibri"/>
                        <a:cs typeface="Arial"/>
                      </a:endParaRPr>
                    </a:p>
                    <a:p>
                      <a:pPr marL="0" marR="0" algn="ctr" rtl="0">
                        <a:lnSpc>
                          <a:spcPct val="115000"/>
                        </a:lnSpc>
                        <a:spcBef>
                          <a:spcPts val="0"/>
                        </a:spcBef>
                        <a:spcAft>
                          <a:spcPts val="0"/>
                        </a:spcAft>
                        <a:tabLst>
                          <a:tab pos="2343150" algn="l"/>
                        </a:tabLst>
                      </a:pPr>
                      <a:endParaRPr lang="ar-SA" sz="1100" b="1" dirty="0" smtClean="0">
                        <a:effectLst/>
                        <a:latin typeface="Calibri"/>
                        <a:ea typeface="Calibri"/>
                        <a:cs typeface="Arial"/>
                      </a:endParaRPr>
                    </a:p>
                    <a:p>
                      <a:pPr marL="0" marR="0" algn="ctr" rtl="0">
                        <a:lnSpc>
                          <a:spcPct val="115000"/>
                        </a:lnSpc>
                        <a:spcBef>
                          <a:spcPts val="0"/>
                        </a:spcBef>
                        <a:spcAft>
                          <a:spcPts val="0"/>
                        </a:spcAft>
                        <a:tabLst>
                          <a:tab pos="2343150" algn="l"/>
                        </a:tabLst>
                      </a:pPr>
                      <a:endParaRPr lang="ar-SA" sz="1100" b="1" dirty="0" smtClean="0">
                        <a:effectLst/>
                        <a:latin typeface="Calibri"/>
                        <a:ea typeface="Calibri"/>
                        <a:cs typeface="Arial"/>
                      </a:endParaRPr>
                    </a:p>
                    <a:p>
                      <a:pPr marL="0" marR="0" algn="ctr" rtl="0">
                        <a:lnSpc>
                          <a:spcPct val="115000"/>
                        </a:lnSpc>
                        <a:spcBef>
                          <a:spcPts val="0"/>
                        </a:spcBef>
                        <a:spcAft>
                          <a:spcPts val="0"/>
                        </a:spcAft>
                        <a:tabLst>
                          <a:tab pos="2343150" algn="l"/>
                        </a:tabLst>
                      </a:pP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1">
                        <a:lnSpc>
                          <a:spcPct val="115000"/>
                        </a:lnSpc>
                        <a:spcBef>
                          <a:spcPts val="0"/>
                        </a:spcBef>
                        <a:spcAft>
                          <a:spcPts val="0"/>
                        </a:spcAft>
                        <a:tabLst>
                          <a:tab pos="2343150" algn="l"/>
                        </a:tabLst>
                      </a:pPr>
                      <a:endParaRPr lang="ar-SA" sz="1800" b="1" dirty="0" smtClean="0">
                        <a:effectLst/>
                        <a:latin typeface="Calibri"/>
                        <a:ea typeface="Calibri"/>
                        <a:cs typeface="Arial"/>
                      </a:endParaRPr>
                    </a:p>
                    <a:p>
                      <a:pPr marL="0" marR="0" algn="ctr" rtl="1">
                        <a:lnSpc>
                          <a:spcPct val="115000"/>
                        </a:lnSpc>
                        <a:spcBef>
                          <a:spcPts val="0"/>
                        </a:spcBef>
                        <a:spcAft>
                          <a:spcPts val="0"/>
                        </a:spcAft>
                        <a:tabLst>
                          <a:tab pos="2343150" algn="l"/>
                        </a:tabLst>
                      </a:pPr>
                      <a:r>
                        <a:rPr lang="ar-SA" sz="1800" b="1" dirty="0" smtClean="0">
                          <a:effectLst/>
                          <a:latin typeface="Calibri"/>
                          <a:ea typeface="Calibri"/>
                          <a:cs typeface="Arial"/>
                        </a:rPr>
                        <a:t>مثال</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50"/>
                    </a:solidFill>
                  </a:tcPr>
                </a:tc>
              </a:tr>
              <a:tr h="370840">
                <a:tc>
                  <a:txBody>
                    <a:bodyPr/>
                    <a:lstStyle/>
                    <a:p>
                      <a:pPr marL="0" marR="0" algn="ctr" rtl="1">
                        <a:lnSpc>
                          <a:spcPct val="115000"/>
                        </a:lnSpc>
                        <a:spcBef>
                          <a:spcPts val="0"/>
                        </a:spcBef>
                        <a:spcAft>
                          <a:spcPts val="0"/>
                        </a:spcAft>
                        <a:tabLst>
                          <a:tab pos="2343150" algn="l"/>
                        </a:tabLst>
                      </a:pPr>
                      <a:r>
                        <a:rPr lang="ar-SA" sz="1800" b="1">
                          <a:effectLst/>
                          <a:latin typeface="Calibri"/>
                          <a:ea typeface="Calibri"/>
                          <a:cs typeface="Arial"/>
                        </a:rPr>
                        <a:t>الفك العلوي يمزق أنسجة الحيوان أو النبات أو يقطعها ، وتقوم أجزاء الفم الأخرى بتوصيل الغذاء.</a:t>
                      </a:r>
                      <a:endParaRPr lang="en-US" sz="1100" b="1">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1">
                        <a:lnSpc>
                          <a:spcPct val="115000"/>
                        </a:lnSpc>
                        <a:spcBef>
                          <a:spcPts val="0"/>
                        </a:spcBef>
                        <a:spcAft>
                          <a:spcPts val="0"/>
                        </a:spcAft>
                        <a:tabLst>
                          <a:tab pos="2343150" algn="l"/>
                        </a:tabLst>
                      </a:pPr>
                      <a:r>
                        <a:rPr lang="ar-SA" sz="1800" b="1" dirty="0">
                          <a:effectLst/>
                          <a:latin typeface="Calibri"/>
                          <a:ea typeface="Calibri"/>
                          <a:cs typeface="Arial"/>
                        </a:rPr>
                        <a:t>أنبوب دقيق يشبه </a:t>
                      </a:r>
                      <a:r>
                        <a:rPr lang="ar-SA" sz="1800" b="1" dirty="0" smtClean="0">
                          <a:effectLst/>
                          <a:latin typeface="Calibri"/>
                          <a:ea typeface="Calibri"/>
                          <a:cs typeface="Arial"/>
                        </a:rPr>
                        <a:t>الإبرة </a:t>
                      </a:r>
                      <a:r>
                        <a:rPr lang="ar-SA" sz="1800" b="1" dirty="0">
                          <a:effectLst/>
                          <a:latin typeface="Calibri"/>
                          <a:ea typeface="Calibri"/>
                          <a:cs typeface="Arial"/>
                        </a:rPr>
                        <a:t>يخترق الجلد أو جذر النبات لامتصاص السوائل وتوصيلها للفم</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1">
                        <a:lnSpc>
                          <a:spcPct val="115000"/>
                        </a:lnSpc>
                        <a:spcBef>
                          <a:spcPts val="0"/>
                        </a:spcBef>
                        <a:spcAft>
                          <a:spcPts val="0"/>
                        </a:spcAft>
                        <a:tabLst>
                          <a:tab pos="2343150" algn="l"/>
                        </a:tabLst>
                      </a:pPr>
                      <a:r>
                        <a:rPr lang="ar-SA" sz="1800" b="1" dirty="0">
                          <a:effectLst/>
                          <a:latin typeface="Calibri"/>
                          <a:ea typeface="Calibri"/>
                          <a:cs typeface="Arial"/>
                        </a:rPr>
                        <a:t>الجزء الطري من أجزاء الفم يعمل مثل الإسفنج ليعلق ويلحس .</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1">
                        <a:lnSpc>
                          <a:spcPct val="115000"/>
                        </a:lnSpc>
                        <a:spcBef>
                          <a:spcPts val="0"/>
                        </a:spcBef>
                        <a:spcAft>
                          <a:spcPts val="0"/>
                        </a:spcAft>
                        <a:tabLst>
                          <a:tab pos="2343150" algn="l"/>
                        </a:tabLst>
                      </a:pPr>
                      <a:r>
                        <a:rPr lang="ar-SA" sz="1800" b="1" dirty="0">
                          <a:effectLst/>
                          <a:latin typeface="Calibri"/>
                          <a:ea typeface="Calibri"/>
                          <a:cs typeface="Arial"/>
                        </a:rPr>
                        <a:t>تنفرد لفات أنبوب التغذية وتمتد لامتصاص السوائل وتوصيلها إلى الفم</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1">
                        <a:lnSpc>
                          <a:spcPct val="115000"/>
                        </a:lnSpc>
                        <a:spcBef>
                          <a:spcPts val="0"/>
                        </a:spcBef>
                        <a:spcAft>
                          <a:spcPts val="0"/>
                        </a:spcAft>
                        <a:tabLst>
                          <a:tab pos="2343150" algn="l"/>
                        </a:tabLst>
                      </a:pPr>
                      <a:endParaRPr lang="ar-SA" sz="1800" b="1" dirty="0" smtClean="0">
                        <a:effectLst/>
                        <a:latin typeface="Calibri"/>
                        <a:ea typeface="Calibri"/>
                        <a:cs typeface="Arial"/>
                      </a:endParaRPr>
                    </a:p>
                    <a:p>
                      <a:pPr marL="0" marR="0" algn="ctr" rtl="1">
                        <a:lnSpc>
                          <a:spcPct val="115000"/>
                        </a:lnSpc>
                        <a:spcBef>
                          <a:spcPts val="0"/>
                        </a:spcBef>
                        <a:spcAft>
                          <a:spcPts val="0"/>
                        </a:spcAft>
                        <a:tabLst>
                          <a:tab pos="2343150" algn="l"/>
                        </a:tabLst>
                      </a:pPr>
                      <a:endParaRPr lang="ar-SA" sz="1800" b="1" dirty="0" smtClean="0">
                        <a:effectLst/>
                        <a:latin typeface="Calibri"/>
                        <a:ea typeface="Calibri"/>
                        <a:cs typeface="Arial"/>
                      </a:endParaRPr>
                    </a:p>
                    <a:p>
                      <a:pPr marL="0" marR="0" algn="ctr" rtl="1">
                        <a:lnSpc>
                          <a:spcPct val="115000"/>
                        </a:lnSpc>
                        <a:spcBef>
                          <a:spcPts val="0"/>
                        </a:spcBef>
                        <a:spcAft>
                          <a:spcPts val="0"/>
                        </a:spcAft>
                        <a:tabLst>
                          <a:tab pos="2343150" algn="l"/>
                        </a:tabLst>
                      </a:pPr>
                      <a:r>
                        <a:rPr lang="ar-SA" sz="1800" b="1" dirty="0" smtClean="0">
                          <a:effectLst/>
                          <a:latin typeface="Calibri"/>
                          <a:ea typeface="Calibri"/>
                          <a:cs typeface="Arial"/>
                        </a:rPr>
                        <a:t>الوظيفة</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50"/>
                    </a:solidFill>
                  </a:tcPr>
                </a:tc>
              </a:tr>
              <a:tr h="370840">
                <a:tc>
                  <a:txBody>
                    <a:bodyPr/>
                    <a:lstStyle/>
                    <a:p>
                      <a:pPr marL="0" marR="0" algn="ctr" rtl="1">
                        <a:lnSpc>
                          <a:spcPct val="115000"/>
                        </a:lnSpc>
                        <a:spcBef>
                          <a:spcPts val="0"/>
                        </a:spcBef>
                        <a:spcAft>
                          <a:spcPts val="0"/>
                        </a:spcAft>
                        <a:tabLst>
                          <a:tab pos="2343150" algn="l"/>
                        </a:tabLst>
                      </a:pPr>
                      <a:r>
                        <a:rPr lang="ar-SA" sz="1800" b="1" dirty="0">
                          <a:effectLst/>
                          <a:latin typeface="Calibri"/>
                          <a:ea typeface="Calibri"/>
                          <a:cs typeface="Arial"/>
                        </a:rPr>
                        <a:t>الجراد، الخنافس، النمل، النحل.</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1">
                        <a:lnSpc>
                          <a:spcPct val="115000"/>
                        </a:lnSpc>
                        <a:spcBef>
                          <a:spcPts val="0"/>
                        </a:spcBef>
                        <a:spcAft>
                          <a:spcPts val="0"/>
                        </a:spcAft>
                        <a:tabLst>
                          <a:tab pos="2343150" algn="l"/>
                        </a:tabLst>
                      </a:pPr>
                      <a:r>
                        <a:rPr lang="ar-SA" sz="1800" b="1" dirty="0">
                          <a:effectLst/>
                          <a:latin typeface="Calibri"/>
                          <a:ea typeface="Calibri"/>
                          <a:cs typeface="Arial"/>
                        </a:rPr>
                        <a:t>البعوض، والحشرة النطاطة، والبقة المنتنة، والبراغيث.</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1">
                        <a:lnSpc>
                          <a:spcPct val="115000"/>
                        </a:lnSpc>
                        <a:spcBef>
                          <a:spcPts val="0"/>
                        </a:spcBef>
                        <a:spcAft>
                          <a:spcPts val="0"/>
                        </a:spcAft>
                        <a:tabLst>
                          <a:tab pos="2343150" algn="l"/>
                        </a:tabLst>
                      </a:pPr>
                      <a:r>
                        <a:rPr lang="ar-SA" sz="1800" b="1" dirty="0">
                          <a:effectLst/>
                          <a:latin typeface="Calibri"/>
                          <a:ea typeface="Calibri"/>
                          <a:cs typeface="Arial"/>
                        </a:rPr>
                        <a:t>الذباب المنزلي، وذبابة الفاكهة.</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1">
                        <a:lnSpc>
                          <a:spcPct val="115000"/>
                        </a:lnSpc>
                        <a:spcBef>
                          <a:spcPts val="0"/>
                        </a:spcBef>
                        <a:spcAft>
                          <a:spcPts val="0"/>
                        </a:spcAft>
                        <a:tabLst>
                          <a:tab pos="2343150" algn="l"/>
                        </a:tabLst>
                      </a:pPr>
                      <a:r>
                        <a:rPr lang="ar-SA" sz="1800" b="1" dirty="0">
                          <a:effectLst/>
                          <a:latin typeface="Calibri"/>
                          <a:ea typeface="Calibri"/>
                          <a:cs typeface="Arial"/>
                        </a:rPr>
                        <a:t>الفراش ، والعث</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1">
                        <a:lnSpc>
                          <a:spcPct val="115000"/>
                        </a:lnSpc>
                        <a:spcBef>
                          <a:spcPts val="0"/>
                        </a:spcBef>
                        <a:spcAft>
                          <a:spcPts val="0"/>
                        </a:spcAft>
                        <a:tabLst>
                          <a:tab pos="2343150" algn="l"/>
                        </a:tabLst>
                      </a:pPr>
                      <a:r>
                        <a:rPr lang="ar-SA" sz="1800" b="1" dirty="0">
                          <a:effectLst/>
                          <a:latin typeface="Calibri"/>
                          <a:ea typeface="Calibri"/>
                          <a:cs typeface="Arial"/>
                        </a:rPr>
                        <a:t>الحشرات ذات التكيفات</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50"/>
                    </a:solidFill>
                  </a:tcPr>
                </a:tc>
              </a:tr>
            </a:tbl>
          </a:graphicData>
        </a:graphic>
      </p:graphicFrame>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0052" y="1895764"/>
            <a:ext cx="1438274"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852432"/>
            <a:ext cx="1222852" cy="107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1871806"/>
            <a:ext cx="1276350" cy="1038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175" y="1895764"/>
            <a:ext cx="1292728"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مجموعة 13"/>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مربع نص 17"/>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797231101"/>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barn(inVertical)">
                                      <p:cBhvr>
                                        <p:cTn id="22" dur="500"/>
                                        <p:tgtEl>
                                          <p:spTgt spid="205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barn(inVertical)">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53"/>
                                        </p:tgtEl>
                                        <p:attrNameLst>
                                          <p:attrName>style.visibility</p:attrName>
                                        </p:attrNameLst>
                                      </p:cBhvr>
                                      <p:to>
                                        <p:strVal val="visible"/>
                                      </p:to>
                                    </p:set>
                                    <p:animEffect transition="in" filter="barn(inVertical)">
                                      <p:cBhvr>
                                        <p:cTn id="32"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كعب 10"/>
          <p:cNvSpPr/>
          <p:nvPr/>
        </p:nvSpPr>
        <p:spPr>
          <a:xfrm>
            <a:off x="5364088" y="505692"/>
            <a:ext cx="3246510" cy="762000"/>
          </a:xfrm>
          <a:prstGeom prst="cube">
            <a:avLst/>
          </a:prstGeom>
          <a:solidFill>
            <a:schemeClr val="accent2">
              <a:lumMod val="20000"/>
              <a:lumOff val="80000"/>
            </a:schemeClr>
          </a:solidFill>
          <a:ln w="57150" cmpd="dbl">
            <a:gradFill>
              <a:gsLst>
                <a:gs pos="86236">
                  <a:srgbClr val="FFC000"/>
                </a:gs>
                <a:gs pos="70400">
                  <a:srgbClr val="FFFF00"/>
                </a:gs>
                <a:gs pos="32500">
                  <a:schemeClr val="accent2">
                    <a:lumMod val="50000"/>
                  </a:schemeClr>
                </a:gs>
                <a:gs pos="0">
                  <a:schemeClr val="accent2">
                    <a:lumMod val="50000"/>
                  </a:schemeClr>
                </a:gs>
                <a:gs pos="50000">
                  <a:schemeClr val="accent5">
                    <a:lumMod val="50000"/>
                  </a:schemeClr>
                </a:gs>
                <a:gs pos="100000">
                  <a:schemeClr val="accent4">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70C0"/>
                </a:solidFill>
              </a:rPr>
              <a:t>ب)أجنحة الحشرات</a:t>
            </a:r>
            <a:endParaRPr lang="en-US" sz="2400" b="1" dirty="0">
              <a:solidFill>
                <a:srgbClr val="0070C0"/>
              </a:solidFill>
            </a:endParaRPr>
          </a:p>
        </p:txBody>
      </p:sp>
      <p:sp>
        <p:nvSpPr>
          <p:cNvPr id="12" name="دبوس زينة 11"/>
          <p:cNvSpPr/>
          <p:nvPr/>
        </p:nvSpPr>
        <p:spPr>
          <a:xfrm>
            <a:off x="2771801" y="1371600"/>
            <a:ext cx="6009672" cy="6096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1) </a:t>
            </a:r>
            <a:r>
              <a:rPr lang="ar-SA" sz="2400" b="1" dirty="0">
                <a:solidFill>
                  <a:srgbClr val="002060"/>
                </a:solidFill>
              </a:rPr>
              <a:t>الأجنحة صفة خاصة للحشرات دون باقي اللافقاريات</a:t>
            </a:r>
            <a:endParaRPr lang="en-US" sz="2400" b="1" dirty="0">
              <a:solidFill>
                <a:srgbClr val="002060"/>
              </a:solidFill>
            </a:endParaRPr>
          </a:p>
        </p:txBody>
      </p:sp>
      <p:sp>
        <p:nvSpPr>
          <p:cNvPr id="14" name="دبوس زينة 13"/>
          <p:cNvSpPr/>
          <p:nvPr/>
        </p:nvSpPr>
        <p:spPr>
          <a:xfrm>
            <a:off x="377389" y="2133600"/>
            <a:ext cx="5399247" cy="6096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2) </a:t>
            </a:r>
            <a:r>
              <a:rPr lang="ar-SA" sz="2400" b="1" dirty="0">
                <a:solidFill>
                  <a:srgbClr val="002060"/>
                </a:solidFill>
              </a:rPr>
              <a:t>يتكون الجناح من </a:t>
            </a:r>
            <a:r>
              <a:rPr lang="ar-SA" sz="2400" b="1" dirty="0" smtClean="0">
                <a:solidFill>
                  <a:srgbClr val="002060"/>
                </a:solidFill>
              </a:rPr>
              <a:t>غشائيين </a:t>
            </a:r>
            <a:r>
              <a:rPr lang="ar-SA" sz="2400" b="1" dirty="0">
                <a:solidFill>
                  <a:srgbClr val="002060"/>
                </a:solidFill>
              </a:rPr>
              <a:t>رقيقين من </a:t>
            </a:r>
            <a:r>
              <a:rPr lang="ar-SA" sz="2400" b="1" dirty="0" err="1" smtClean="0">
                <a:solidFill>
                  <a:srgbClr val="002060"/>
                </a:solidFill>
              </a:rPr>
              <a:t>الكايتين</a:t>
            </a:r>
            <a:endParaRPr lang="en-US" sz="2400" b="1" dirty="0">
              <a:solidFill>
                <a:srgbClr val="002060"/>
              </a:solidFill>
            </a:endParaRPr>
          </a:p>
        </p:txBody>
      </p:sp>
      <p:sp>
        <p:nvSpPr>
          <p:cNvPr id="15" name="دبوس زينة 14"/>
          <p:cNvSpPr/>
          <p:nvPr/>
        </p:nvSpPr>
        <p:spPr>
          <a:xfrm>
            <a:off x="3077012" y="2971800"/>
            <a:ext cx="5692912" cy="57958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3) </a:t>
            </a:r>
            <a:r>
              <a:rPr lang="ar-SA" sz="2400" b="1" dirty="0">
                <a:solidFill>
                  <a:srgbClr val="002060"/>
                </a:solidFill>
              </a:rPr>
              <a:t>تحتوي الأجنحة على عروق ثابتة لتعطيها القوة</a:t>
            </a:r>
            <a:endParaRPr lang="en-US" sz="2400" b="1" dirty="0">
              <a:solidFill>
                <a:srgbClr val="002060"/>
              </a:solidFill>
            </a:endParaRPr>
          </a:p>
        </p:txBody>
      </p:sp>
      <p:sp>
        <p:nvSpPr>
          <p:cNvPr id="16" name="دبوس زينة 15"/>
          <p:cNvSpPr/>
          <p:nvPr/>
        </p:nvSpPr>
        <p:spPr>
          <a:xfrm>
            <a:off x="377389" y="3687620"/>
            <a:ext cx="7355757" cy="533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4) </a:t>
            </a:r>
            <a:r>
              <a:rPr lang="ar-SA" sz="2400" b="1" dirty="0">
                <a:solidFill>
                  <a:srgbClr val="002060"/>
                </a:solidFill>
              </a:rPr>
              <a:t>قد تكون الأجنحة رقيقة كما في الذباب أو سميكة كما في الخنافس</a:t>
            </a:r>
            <a:endParaRPr lang="en-US" sz="2400" b="1" dirty="0">
              <a:solidFill>
                <a:srgbClr val="002060"/>
              </a:solidFill>
            </a:endParaRPr>
          </a:p>
        </p:txBody>
      </p:sp>
      <p:sp>
        <p:nvSpPr>
          <p:cNvPr id="17" name="دبوس زينة 16"/>
          <p:cNvSpPr/>
          <p:nvPr/>
        </p:nvSpPr>
        <p:spPr>
          <a:xfrm>
            <a:off x="914400" y="4394204"/>
            <a:ext cx="7857826" cy="618836"/>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5) </a:t>
            </a:r>
            <a:r>
              <a:rPr lang="ar-SA" sz="2400" b="1" dirty="0">
                <a:solidFill>
                  <a:srgbClr val="002060"/>
                </a:solidFill>
              </a:rPr>
              <a:t>تغطي أجنحة الفراش والعث زوائد دقيقة </a:t>
            </a:r>
            <a:r>
              <a:rPr lang="ar-SA" sz="2400" b="1" dirty="0" smtClean="0">
                <a:solidFill>
                  <a:srgbClr val="002060"/>
                </a:solidFill>
              </a:rPr>
              <a:t>)حراشف </a:t>
            </a:r>
            <a:r>
              <a:rPr lang="ar-SA" sz="2400" b="1" dirty="0">
                <a:solidFill>
                  <a:srgbClr val="002060"/>
                </a:solidFill>
              </a:rPr>
              <a:t>(تساعد على الطيران</a:t>
            </a:r>
            <a:endParaRPr lang="en-US" sz="2400" b="1" dirty="0">
              <a:solidFill>
                <a:srgbClr val="002060"/>
              </a:solidFill>
            </a:endParaRPr>
          </a:p>
        </p:txBody>
      </p:sp>
      <p:sp>
        <p:nvSpPr>
          <p:cNvPr id="18" name="دبوس زينة 17"/>
          <p:cNvSpPr/>
          <p:nvPr/>
        </p:nvSpPr>
        <p:spPr>
          <a:xfrm>
            <a:off x="381000" y="5181600"/>
            <a:ext cx="7352146" cy="618836"/>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6) </a:t>
            </a:r>
            <a:r>
              <a:rPr lang="ar-SA" sz="2400" b="1" dirty="0">
                <a:solidFill>
                  <a:srgbClr val="002060"/>
                </a:solidFill>
              </a:rPr>
              <a:t>معظم الحشرات تحرك أجنحتها</a:t>
            </a:r>
            <a:endParaRPr lang="en-US" sz="2400" b="1" dirty="0">
              <a:solidFill>
                <a:srgbClr val="002060"/>
              </a:solidFill>
            </a:endParaRPr>
          </a:p>
        </p:txBody>
      </p:sp>
      <p:grpSp>
        <p:nvGrpSpPr>
          <p:cNvPr id="21" name="مجموعة 20"/>
          <p:cNvGrpSpPr/>
          <p:nvPr/>
        </p:nvGrpSpPr>
        <p:grpSpPr>
          <a:xfrm>
            <a:off x="-36512" y="6128748"/>
            <a:ext cx="2082876" cy="756636"/>
            <a:chOff x="179512" y="692696"/>
            <a:chExt cx="2082876" cy="756636"/>
          </a:xfrm>
        </p:grpSpPr>
        <p:pic>
          <p:nvPicPr>
            <p:cNvPr id="22"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مربع نص 22"/>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5" name="مربع نص 2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159524465"/>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dissolv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P spid="17"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كعب 8"/>
          <p:cNvSpPr/>
          <p:nvPr/>
        </p:nvSpPr>
        <p:spPr>
          <a:xfrm>
            <a:off x="6400800" y="369458"/>
            <a:ext cx="2209798" cy="762000"/>
          </a:xfrm>
          <a:prstGeom prst="cube">
            <a:avLst/>
          </a:prstGeom>
          <a:solidFill>
            <a:schemeClr val="accent2">
              <a:lumMod val="20000"/>
              <a:lumOff val="80000"/>
            </a:schemeClr>
          </a:solidFill>
          <a:ln w="57150" cmpd="dbl">
            <a:gradFill>
              <a:gsLst>
                <a:gs pos="86236">
                  <a:srgbClr val="FFC000"/>
                </a:gs>
                <a:gs pos="70400">
                  <a:srgbClr val="FFFF00"/>
                </a:gs>
                <a:gs pos="32500">
                  <a:schemeClr val="accent2">
                    <a:lumMod val="50000"/>
                  </a:schemeClr>
                </a:gs>
                <a:gs pos="0">
                  <a:schemeClr val="accent2">
                    <a:lumMod val="50000"/>
                  </a:schemeClr>
                </a:gs>
                <a:gs pos="50000">
                  <a:schemeClr val="accent5">
                    <a:lumMod val="50000"/>
                  </a:schemeClr>
                </a:gs>
                <a:gs pos="100000">
                  <a:schemeClr val="accent4">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70C0"/>
                </a:solidFill>
              </a:rPr>
              <a:t>ج)أعضاء الحس</a:t>
            </a:r>
            <a:endParaRPr lang="en-US" sz="2400" b="1" dirty="0">
              <a:solidFill>
                <a:srgbClr val="0070C0"/>
              </a:solidFill>
            </a:endParaRPr>
          </a:p>
        </p:txBody>
      </p:sp>
      <p:sp>
        <p:nvSpPr>
          <p:cNvPr id="10" name="دبوس زينة 9"/>
          <p:cNvSpPr/>
          <p:nvPr/>
        </p:nvSpPr>
        <p:spPr>
          <a:xfrm>
            <a:off x="571500" y="468748"/>
            <a:ext cx="5435599" cy="6096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1) </a:t>
            </a:r>
            <a:r>
              <a:rPr lang="ar-SA" sz="2400" b="1" dirty="0">
                <a:solidFill>
                  <a:srgbClr val="002060"/>
                </a:solidFill>
              </a:rPr>
              <a:t>بعضها لها قرون </a:t>
            </a:r>
            <a:r>
              <a:rPr lang="ar-SA" sz="2400" b="1" dirty="0" smtClean="0">
                <a:solidFill>
                  <a:srgbClr val="002060"/>
                </a:solidFill>
              </a:rPr>
              <a:t>استشعار </a:t>
            </a:r>
            <a:r>
              <a:rPr lang="ar-SA" sz="2400" b="1" dirty="0">
                <a:solidFill>
                  <a:srgbClr val="002060"/>
                </a:solidFill>
              </a:rPr>
              <a:t>وأعين للإحساس</a:t>
            </a:r>
            <a:endParaRPr lang="en-US" sz="2400" b="1" dirty="0">
              <a:solidFill>
                <a:srgbClr val="002060"/>
              </a:solidFill>
            </a:endParaRPr>
          </a:p>
        </p:txBody>
      </p:sp>
      <p:sp>
        <p:nvSpPr>
          <p:cNvPr id="11" name="دبوس زينة 10"/>
          <p:cNvSpPr/>
          <p:nvPr/>
        </p:nvSpPr>
        <p:spPr>
          <a:xfrm>
            <a:off x="571500" y="1219200"/>
            <a:ext cx="8200726" cy="8382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2)بعضها </a:t>
            </a:r>
            <a:r>
              <a:rPr lang="ar-SA" sz="2400" b="1" dirty="0">
                <a:solidFill>
                  <a:srgbClr val="002060"/>
                </a:solidFill>
              </a:rPr>
              <a:t>له تراكيب شبيهة بالشعر تغطي الجسم حساسة للمس والضغط </a:t>
            </a:r>
            <a:r>
              <a:rPr lang="ar-SA" sz="2400" b="1" dirty="0" smtClean="0">
                <a:solidFill>
                  <a:srgbClr val="002060"/>
                </a:solidFill>
              </a:rPr>
              <a:t>والاهتزاز</a:t>
            </a:r>
            <a:r>
              <a:rPr lang="ar-SA" sz="2400" b="1" dirty="0">
                <a:solidFill>
                  <a:srgbClr val="002060"/>
                </a:solidFill>
              </a:rPr>
              <a:t> </a:t>
            </a:r>
            <a:r>
              <a:rPr lang="ar-SA" sz="2400" b="1" dirty="0" smtClean="0">
                <a:solidFill>
                  <a:srgbClr val="002060"/>
                </a:solidFill>
              </a:rPr>
              <a:t>والرائحة</a:t>
            </a:r>
            <a:r>
              <a:rPr lang="ar-SA" sz="2400" b="1" dirty="0">
                <a:solidFill>
                  <a:srgbClr val="002060"/>
                </a:solidFill>
              </a:rPr>
              <a:t>.</a:t>
            </a:r>
            <a:endParaRPr lang="en-US" sz="2400" b="1" dirty="0">
              <a:solidFill>
                <a:srgbClr val="002060"/>
              </a:solidFill>
            </a:endParaRPr>
          </a:p>
        </p:txBody>
      </p:sp>
      <p:sp>
        <p:nvSpPr>
          <p:cNvPr id="12" name="دبوس زينة 11"/>
          <p:cNvSpPr/>
          <p:nvPr/>
        </p:nvSpPr>
        <p:spPr>
          <a:xfrm>
            <a:off x="3733797" y="2165932"/>
            <a:ext cx="5029200" cy="57958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3) </a:t>
            </a:r>
            <a:r>
              <a:rPr lang="ar-SA" sz="2400" b="1" dirty="0">
                <a:solidFill>
                  <a:srgbClr val="002060"/>
                </a:solidFill>
              </a:rPr>
              <a:t>بعضها له أغشية طبلية للإحساس بالصوت</a:t>
            </a:r>
            <a:endParaRPr lang="en-US" sz="2400" b="1" dirty="0">
              <a:solidFill>
                <a:srgbClr val="002060"/>
              </a:solidFill>
            </a:endParaRPr>
          </a:p>
        </p:txBody>
      </p:sp>
      <p:sp>
        <p:nvSpPr>
          <p:cNvPr id="14" name="دبوس زينة 13"/>
          <p:cNvSpPr/>
          <p:nvPr/>
        </p:nvSpPr>
        <p:spPr>
          <a:xfrm>
            <a:off x="251520" y="2870204"/>
            <a:ext cx="8511477" cy="533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smtClean="0">
                <a:solidFill>
                  <a:srgbClr val="002060"/>
                </a:solidFill>
              </a:rPr>
              <a:t>4) </a:t>
            </a:r>
            <a:r>
              <a:rPr lang="ar-SA" sz="2000" b="1" dirty="0">
                <a:solidFill>
                  <a:srgbClr val="002060"/>
                </a:solidFill>
              </a:rPr>
              <a:t>بعضها له خلايا حسية على الأرجل: للإحساس </a:t>
            </a:r>
            <a:r>
              <a:rPr lang="ar-SA" sz="2000" b="1" dirty="0" smtClean="0">
                <a:solidFill>
                  <a:srgbClr val="002060"/>
                </a:solidFill>
              </a:rPr>
              <a:t>بالاهتزازات </a:t>
            </a:r>
            <a:r>
              <a:rPr lang="ar-SA" sz="2000" b="1" dirty="0">
                <a:solidFill>
                  <a:srgbClr val="002060"/>
                </a:solidFill>
              </a:rPr>
              <a:t>الصوتية الصادرة من الأرض</a:t>
            </a:r>
            <a:endParaRPr lang="en-US" sz="2000" b="1" dirty="0">
              <a:solidFill>
                <a:srgbClr val="002060"/>
              </a:solidFill>
            </a:endParaRPr>
          </a:p>
        </p:txBody>
      </p:sp>
      <p:sp>
        <p:nvSpPr>
          <p:cNvPr id="15" name="دبوس زينة 14"/>
          <p:cNvSpPr/>
          <p:nvPr/>
        </p:nvSpPr>
        <p:spPr>
          <a:xfrm>
            <a:off x="1420080" y="3528296"/>
            <a:ext cx="7352146" cy="618836"/>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5) </a:t>
            </a:r>
            <a:r>
              <a:rPr lang="ar-SA" sz="2400" b="1" dirty="0">
                <a:solidFill>
                  <a:srgbClr val="002060"/>
                </a:solidFill>
              </a:rPr>
              <a:t>بعضها قادر على تحديد الرائحة على عدة كيلومترات مثل العث</a:t>
            </a:r>
            <a:endParaRPr lang="en-US" sz="2400" b="1" dirty="0">
              <a:solidFill>
                <a:srgbClr val="002060"/>
              </a:solidFill>
            </a:endParaRPr>
          </a:p>
        </p:txBody>
      </p:sp>
      <p:sp>
        <p:nvSpPr>
          <p:cNvPr id="16" name="دبوس زينة 15"/>
          <p:cNvSpPr/>
          <p:nvPr/>
        </p:nvSpPr>
        <p:spPr>
          <a:xfrm>
            <a:off x="1424698" y="4281060"/>
            <a:ext cx="7352146" cy="838199"/>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smtClean="0">
                <a:solidFill>
                  <a:srgbClr val="002060"/>
                </a:solidFill>
              </a:rPr>
              <a:t>6) </a:t>
            </a:r>
            <a:r>
              <a:rPr lang="ar-SA" sz="2400" b="1" dirty="0">
                <a:solidFill>
                  <a:srgbClr val="002060"/>
                </a:solidFill>
              </a:rPr>
              <a:t>بعضها له مستقبلات </a:t>
            </a:r>
            <a:r>
              <a:rPr lang="ar-SA" sz="2400" b="1" dirty="0" smtClean="0">
                <a:solidFill>
                  <a:srgbClr val="002060"/>
                </a:solidFill>
              </a:rPr>
              <a:t>كيميائية </a:t>
            </a:r>
            <a:r>
              <a:rPr lang="ar-SA" sz="2400" b="1" dirty="0">
                <a:solidFill>
                  <a:srgbClr val="002060"/>
                </a:solidFill>
              </a:rPr>
              <a:t>للذوق والشم توجد على أجزاء الفم أو قرون </a:t>
            </a:r>
            <a:r>
              <a:rPr lang="ar-SA" sz="2400" b="1" dirty="0" smtClean="0">
                <a:solidFill>
                  <a:srgbClr val="002060"/>
                </a:solidFill>
              </a:rPr>
              <a:t>الاستشعار أو الأرجل</a:t>
            </a:r>
            <a:r>
              <a:rPr lang="ar-SA" sz="2400" b="1" dirty="0">
                <a:solidFill>
                  <a:srgbClr val="002060"/>
                </a:solidFill>
              </a:rPr>
              <a:t>.</a:t>
            </a:r>
            <a:endParaRPr lang="en-US" sz="2400" b="1" dirty="0">
              <a:solidFill>
                <a:srgbClr val="002060"/>
              </a:solidFill>
            </a:endParaRPr>
          </a:p>
        </p:txBody>
      </p:sp>
      <p:sp>
        <p:nvSpPr>
          <p:cNvPr id="17" name="دبوس زينة 16"/>
          <p:cNvSpPr/>
          <p:nvPr/>
        </p:nvSpPr>
        <p:spPr>
          <a:xfrm>
            <a:off x="1424698" y="5216965"/>
            <a:ext cx="7352146" cy="838199"/>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smtClean="0">
                <a:solidFill>
                  <a:srgbClr val="002060"/>
                </a:solidFill>
              </a:rPr>
              <a:t>7) </a:t>
            </a:r>
            <a:r>
              <a:rPr lang="ar-SA" sz="2400" b="1" dirty="0">
                <a:solidFill>
                  <a:srgbClr val="002060"/>
                </a:solidFill>
              </a:rPr>
              <a:t>بعضها تستعمل </a:t>
            </a:r>
            <a:r>
              <a:rPr lang="ar-SA" sz="2400" b="1" dirty="0" err="1">
                <a:solidFill>
                  <a:srgbClr val="002060"/>
                </a:solidFill>
              </a:rPr>
              <a:t>الفرمونات</a:t>
            </a:r>
            <a:r>
              <a:rPr lang="ar-SA" sz="2400" b="1" dirty="0">
                <a:solidFill>
                  <a:srgbClr val="002060"/>
                </a:solidFill>
              </a:rPr>
              <a:t> عند التزاوج أو الهجرة أو لتجميع الأفراد في مستعمرات</a:t>
            </a:r>
            <a:endParaRPr lang="en-US" sz="2400" b="1" dirty="0">
              <a:solidFill>
                <a:srgbClr val="002060"/>
              </a:solidFill>
            </a:endParaRPr>
          </a:p>
        </p:txBody>
      </p:sp>
      <p:grpSp>
        <p:nvGrpSpPr>
          <p:cNvPr id="19" name="مجموعة 18"/>
          <p:cNvGrpSpPr/>
          <p:nvPr/>
        </p:nvGrpSpPr>
        <p:grpSpPr>
          <a:xfrm>
            <a:off x="-36512" y="6128748"/>
            <a:ext cx="2082876" cy="756636"/>
            <a:chOff x="179512" y="692696"/>
            <a:chExt cx="2082876" cy="756636"/>
          </a:xfrm>
        </p:grpSpPr>
        <p:pic>
          <p:nvPicPr>
            <p:cNvPr id="21"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مربع نص 2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مربع نص 2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53439347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p:tgtEl>
                                          <p:spTgt spid="10"/>
                                        </p:tgtEl>
                                        <p:attrNameLst>
                                          <p:attrName>ppt_y</p:attrName>
                                        </p:attrNameLst>
                                      </p:cBhvr>
                                      <p:tavLst>
                                        <p:tav tm="0">
                                          <p:val>
                                            <p:strVal val="#ppt_y+#ppt_h*1.125000"/>
                                          </p:val>
                                        </p:tav>
                                        <p:tav tm="100000">
                                          <p:val>
                                            <p:strVal val="#ppt_y"/>
                                          </p:val>
                                        </p:tav>
                                      </p:tavLst>
                                    </p:anim>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p:tgtEl>
                                          <p:spTgt spid="11"/>
                                        </p:tgtEl>
                                        <p:attrNameLst>
                                          <p:attrName>ppt_y</p:attrName>
                                        </p:attrNameLst>
                                      </p:cBhvr>
                                      <p:tavLst>
                                        <p:tav tm="0">
                                          <p:val>
                                            <p:strVal val="#ppt_y+#ppt_h*1.125000"/>
                                          </p:val>
                                        </p:tav>
                                        <p:tav tm="100000">
                                          <p:val>
                                            <p:strVal val="#ppt_y"/>
                                          </p:val>
                                        </p:tav>
                                      </p:tavLst>
                                    </p:anim>
                                    <p:animEffect transition="in" filter="wipe(up)">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ppt_y</p:attrName>
                                        </p:attrNameLst>
                                      </p:cBhvr>
                                      <p:tavLst>
                                        <p:tav tm="0">
                                          <p:val>
                                            <p:strVal val="#ppt_y+#ppt_h*1.125000"/>
                                          </p:val>
                                        </p:tav>
                                        <p:tav tm="100000">
                                          <p:val>
                                            <p:strVal val="#ppt_y"/>
                                          </p:val>
                                        </p:tav>
                                      </p:tavLst>
                                    </p:anim>
                                    <p:animEffect transition="in" filter="wipe(up)">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p:tgtEl>
                                          <p:spTgt spid="14"/>
                                        </p:tgtEl>
                                        <p:attrNameLst>
                                          <p:attrName>ppt_y</p:attrName>
                                        </p:attrNameLst>
                                      </p:cBhvr>
                                      <p:tavLst>
                                        <p:tav tm="0">
                                          <p:val>
                                            <p:strVal val="#ppt_y+#ppt_h*1.125000"/>
                                          </p:val>
                                        </p:tav>
                                        <p:tav tm="100000">
                                          <p:val>
                                            <p:strVal val="#ppt_y"/>
                                          </p:val>
                                        </p:tav>
                                      </p:tavLst>
                                    </p:anim>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p:tgtEl>
                                          <p:spTgt spid="15"/>
                                        </p:tgtEl>
                                        <p:attrNameLst>
                                          <p:attrName>ppt_y</p:attrName>
                                        </p:attrNameLst>
                                      </p:cBhvr>
                                      <p:tavLst>
                                        <p:tav tm="0">
                                          <p:val>
                                            <p:strVal val="#ppt_y+#ppt_h*1.125000"/>
                                          </p:val>
                                        </p:tav>
                                        <p:tav tm="100000">
                                          <p:val>
                                            <p:strVal val="#ppt_y"/>
                                          </p:val>
                                        </p:tav>
                                      </p:tavLst>
                                    </p:anim>
                                    <p:animEffect transition="in" filter="wipe(up)">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p:tgtEl>
                                          <p:spTgt spid="16"/>
                                        </p:tgtEl>
                                        <p:attrNameLst>
                                          <p:attrName>ppt_y</p:attrName>
                                        </p:attrNameLst>
                                      </p:cBhvr>
                                      <p:tavLst>
                                        <p:tav tm="0">
                                          <p:val>
                                            <p:strVal val="#ppt_y+#ppt_h*1.125000"/>
                                          </p:val>
                                        </p:tav>
                                        <p:tav tm="100000">
                                          <p:val>
                                            <p:strVal val="#ppt_y"/>
                                          </p:val>
                                        </p:tav>
                                      </p:tavLst>
                                    </p:anim>
                                    <p:animEffect transition="in" filter="wipe(up)">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p:tgtEl>
                                          <p:spTgt spid="17"/>
                                        </p:tgtEl>
                                        <p:attrNameLst>
                                          <p:attrName>ppt_y</p:attrName>
                                        </p:attrNameLst>
                                      </p:cBhvr>
                                      <p:tavLst>
                                        <p:tav tm="0">
                                          <p:val>
                                            <p:strVal val="#ppt_y+#ppt_h*1.125000"/>
                                          </p:val>
                                        </p:tav>
                                        <p:tav tm="100000">
                                          <p:val>
                                            <p:strVal val="#ppt_y"/>
                                          </p:val>
                                        </p:tav>
                                      </p:tavLst>
                                    </p:anim>
                                    <p:animEffect transition="in" filter="wipe(up)">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2" y="1295399"/>
            <a:ext cx="8153398" cy="464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مكعب 18"/>
          <p:cNvSpPr/>
          <p:nvPr/>
        </p:nvSpPr>
        <p:spPr>
          <a:xfrm>
            <a:off x="6400800" y="369458"/>
            <a:ext cx="2209798" cy="762000"/>
          </a:xfrm>
          <a:prstGeom prst="cube">
            <a:avLst/>
          </a:prstGeom>
          <a:solidFill>
            <a:schemeClr val="accent2">
              <a:lumMod val="20000"/>
              <a:lumOff val="80000"/>
            </a:schemeClr>
          </a:solidFill>
          <a:ln w="57150" cmpd="dbl">
            <a:gradFill>
              <a:gsLst>
                <a:gs pos="86236">
                  <a:srgbClr val="FFC000"/>
                </a:gs>
                <a:gs pos="70400">
                  <a:srgbClr val="FFFF00"/>
                </a:gs>
                <a:gs pos="32500">
                  <a:schemeClr val="accent2">
                    <a:lumMod val="50000"/>
                  </a:schemeClr>
                </a:gs>
                <a:gs pos="0">
                  <a:schemeClr val="accent2">
                    <a:lumMod val="50000"/>
                  </a:schemeClr>
                </a:gs>
                <a:gs pos="50000">
                  <a:schemeClr val="accent5">
                    <a:lumMod val="50000"/>
                  </a:schemeClr>
                </a:gs>
                <a:gs pos="100000">
                  <a:schemeClr val="accent4">
                    <a:lumMod val="5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70C0"/>
                </a:solidFill>
              </a:rPr>
              <a:t>د)التحول</a:t>
            </a:r>
            <a:endParaRPr lang="en-US" sz="2400" b="1" dirty="0">
              <a:solidFill>
                <a:srgbClr val="0070C0"/>
              </a:solidFill>
            </a:endParaRPr>
          </a:p>
        </p:txBody>
      </p:sp>
      <p:sp>
        <p:nvSpPr>
          <p:cNvPr id="22" name="دبوس زينة 21"/>
          <p:cNvSpPr/>
          <p:nvPr/>
        </p:nvSpPr>
        <p:spPr>
          <a:xfrm>
            <a:off x="762000" y="468748"/>
            <a:ext cx="5435599" cy="750452"/>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هو التغيرات </a:t>
            </a:r>
            <a:r>
              <a:rPr lang="ar-SA" sz="2400" b="1" dirty="0" smtClean="0">
                <a:solidFill>
                  <a:srgbClr val="002060"/>
                </a:solidFill>
              </a:rPr>
              <a:t>التي </a:t>
            </a:r>
            <a:r>
              <a:rPr lang="ar-SA" sz="2400" b="1" dirty="0">
                <a:solidFill>
                  <a:srgbClr val="002060"/>
                </a:solidFill>
              </a:rPr>
              <a:t>تمر على الحشرة من طور اليرقة الي الحشرة البالغة وله نوعان</a:t>
            </a:r>
            <a:endParaRPr lang="en-US" sz="2400" b="1" dirty="0">
              <a:solidFill>
                <a:srgbClr val="002060"/>
              </a:solidFill>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811861221"/>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heckerboard(across)">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heel(1)">
                                      <p:cBhvr>
                                        <p:cTn id="1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مستطيل مستدير الزوايا 10"/>
          <p:cNvSpPr/>
          <p:nvPr/>
        </p:nvSpPr>
        <p:spPr>
          <a:xfrm>
            <a:off x="380999" y="1714500"/>
            <a:ext cx="8382000" cy="838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تمر الحشرة </a:t>
            </a:r>
            <a:r>
              <a:rPr lang="ar-SA" altLang="ar-SA" sz="2400" b="1" dirty="0" smtClean="0">
                <a:solidFill>
                  <a:srgbClr val="002060"/>
                </a:solidFill>
                <a:latin typeface="Constantia"/>
              </a:rPr>
              <a:t>فيه </a:t>
            </a:r>
            <a:r>
              <a:rPr lang="ar-SA" altLang="ar-SA" sz="2400" b="1" dirty="0">
                <a:solidFill>
                  <a:srgbClr val="002060"/>
                </a:solidFill>
                <a:latin typeface="Constantia"/>
              </a:rPr>
              <a:t>بأربع مراحل هي :</a:t>
            </a:r>
          </a:p>
          <a:p>
            <a:pPr lvl="0" algn="just" rtl="1"/>
            <a:r>
              <a:rPr lang="ar-SA" altLang="ar-SA" sz="2400" b="1" dirty="0">
                <a:solidFill>
                  <a:srgbClr val="002060"/>
                </a:solidFill>
                <a:latin typeface="Constantia"/>
              </a:rPr>
              <a:t>بيضة - ثم يرقة )شرهة للأكل ( - ثم عذراء )داخل شرنقة( – ثم حشرة كاملة .</a:t>
            </a:r>
            <a:endParaRPr lang="ar-SA" sz="2400" dirty="0">
              <a:solidFill>
                <a:srgbClr val="002060"/>
              </a:solidFill>
              <a:latin typeface="Constantia"/>
            </a:endParaRPr>
          </a:p>
        </p:txBody>
      </p:sp>
      <p:sp>
        <p:nvSpPr>
          <p:cNvPr id="15" name="نجمة ذات 32 نقطة 14"/>
          <p:cNvSpPr/>
          <p:nvPr/>
        </p:nvSpPr>
        <p:spPr>
          <a:xfrm>
            <a:off x="3768222" y="609600"/>
            <a:ext cx="1607555" cy="8382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التحول الكامل</a:t>
            </a:r>
            <a:endParaRPr lang="en-US" dirty="0"/>
          </a:p>
        </p:txBody>
      </p:sp>
      <p:sp>
        <p:nvSpPr>
          <p:cNvPr id="16" name="نجمة ذات 32 نقطة 15"/>
          <p:cNvSpPr/>
          <p:nvPr/>
        </p:nvSpPr>
        <p:spPr>
          <a:xfrm>
            <a:off x="3768222" y="3048000"/>
            <a:ext cx="1607555" cy="8382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التحول الناقص</a:t>
            </a:r>
            <a:endParaRPr lang="en-US" dirty="0"/>
          </a:p>
        </p:txBody>
      </p:sp>
      <p:sp>
        <p:nvSpPr>
          <p:cNvPr id="17" name="مستطيل مستدير الزوايا 16"/>
          <p:cNvSpPr/>
          <p:nvPr/>
        </p:nvSpPr>
        <p:spPr>
          <a:xfrm>
            <a:off x="380999" y="4221018"/>
            <a:ext cx="8382000" cy="838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بيضة - ثم حورية </a:t>
            </a:r>
            <a:r>
              <a:rPr lang="ar-SA" altLang="ar-SA" sz="2400" b="1" dirty="0" smtClean="0">
                <a:solidFill>
                  <a:srgbClr val="002060"/>
                </a:solidFill>
                <a:latin typeface="Constantia"/>
              </a:rPr>
              <a:t>(حشرة </a:t>
            </a:r>
            <a:r>
              <a:rPr lang="ar-SA" altLang="ar-SA" sz="2400" b="1" dirty="0">
                <a:solidFill>
                  <a:srgbClr val="002060"/>
                </a:solidFill>
                <a:latin typeface="Constantia"/>
              </a:rPr>
              <a:t>غير ناضجة جنسيا ليس لها أجنحة </a:t>
            </a:r>
            <a:r>
              <a:rPr lang="ar-SA" altLang="ar-SA" sz="2400" b="1" dirty="0" smtClean="0">
                <a:solidFill>
                  <a:srgbClr val="002060"/>
                </a:solidFill>
                <a:latin typeface="Constantia"/>
              </a:rPr>
              <a:t>) </a:t>
            </a:r>
            <a:r>
              <a:rPr lang="ar-SA" altLang="ar-SA" sz="2400" b="1" dirty="0">
                <a:solidFill>
                  <a:srgbClr val="002060"/>
                </a:solidFill>
                <a:latin typeface="Constantia"/>
              </a:rPr>
              <a:t>– ثم بعد </a:t>
            </a:r>
            <a:r>
              <a:rPr lang="ar-SA" altLang="ar-SA" sz="2400" b="1" dirty="0" err="1">
                <a:solidFill>
                  <a:srgbClr val="002060"/>
                </a:solidFill>
                <a:latin typeface="Constantia"/>
              </a:rPr>
              <a:t>إنسلاخات</a:t>
            </a:r>
            <a:r>
              <a:rPr lang="ar-SA" altLang="ar-SA" sz="2400" b="1" dirty="0">
                <a:solidFill>
                  <a:srgbClr val="002060"/>
                </a:solidFill>
                <a:latin typeface="Constantia"/>
              </a:rPr>
              <a:t> </a:t>
            </a:r>
            <a:r>
              <a:rPr lang="ar-SA" altLang="ar-SA" sz="2400" b="1" dirty="0" smtClean="0">
                <a:solidFill>
                  <a:srgbClr val="002060"/>
                </a:solidFill>
                <a:latin typeface="Constantia"/>
              </a:rPr>
              <a:t>تتحول إلي </a:t>
            </a:r>
            <a:r>
              <a:rPr lang="ar-SA" altLang="ar-SA" sz="2400" b="1" dirty="0">
                <a:solidFill>
                  <a:srgbClr val="002060"/>
                </a:solidFill>
                <a:latin typeface="Constantia"/>
              </a:rPr>
              <a:t>حشرة كاملة .</a:t>
            </a:r>
            <a:endParaRPr lang="ar-SA" sz="2400" dirty="0">
              <a:solidFill>
                <a:srgbClr val="002060"/>
              </a:solidFill>
              <a:latin typeface="Constantia"/>
            </a:endParaRPr>
          </a:p>
        </p:txBody>
      </p:sp>
      <p:grpSp>
        <p:nvGrpSpPr>
          <p:cNvPr id="12" name="مجموعة 11"/>
          <p:cNvGrpSpPr/>
          <p:nvPr/>
        </p:nvGrpSpPr>
        <p:grpSpPr>
          <a:xfrm>
            <a:off x="-36512" y="6128748"/>
            <a:ext cx="2082876" cy="756636"/>
            <a:chOff x="179512" y="692696"/>
            <a:chExt cx="2082876" cy="756636"/>
          </a:xfrm>
        </p:grpSpPr>
        <p:pic>
          <p:nvPicPr>
            <p:cNvPr id="14"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059672511"/>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linds(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6"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مستطيل مستدير الزوايا 9"/>
          <p:cNvSpPr/>
          <p:nvPr/>
        </p:nvSpPr>
        <p:spPr>
          <a:xfrm>
            <a:off x="1468729" y="404664"/>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solidFill>
                <a:prstClr val="white"/>
              </a:solidFill>
            </a:endParaRPr>
          </a:p>
        </p:txBody>
      </p:sp>
      <p:sp>
        <p:nvSpPr>
          <p:cNvPr id="11" name="مربع نص 10"/>
          <p:cNvSpPr txBox="1"/>
          <p:nvPr/>
        </p:nvSpPr>
        <p:spPr>
          <a:xfrm>
            <a:off x="1143000" y="476672"/>
            <a:ext cx="6629399" cy="775597"/>
          </a:xfrm>
          <a:prstGeom prst="rect">
            <a:avLst/>
          </a:prstGeom>
          <a:noFill/>
        </p:spPr>
        <p:txBody>
          <a:bodyPr wrap="square" rtlCol="1">
            <a:spAutoFit/>
          </a:bodyPr>
          <a:lstStyle/>
          <a:p>
            <a:pPr algn="ctr">
              <a:lnSpc>
                <a:spcPct val="90000"/>
              </a:lnSpc>
              <a:defRPr/>
            </a:pPr>
            <a:r>
              <a:rPr lang="ar-SA" sz="4800" b="1" dirty="0" smtClean="0">
                <a:solidFill>
                  <a:srgbClr val="FF0000"/>
                </a:solidFill>
              </a:rPr>
              <a:t>مجتمعات الحشرات</a:t>
            </a:r>
            <a:endParaRPr lang="ar-EG" sz="4800" b="1" dirty="0">
              <a:solidFill>
                <a:srgbClr val="FF0000"/>
              </a:solidFill>
            </a:endParaRPr>
          </a:p>
        </p:txBody>
      </p:sp>
      <p:sp>
        <p:nvSpPr>
          <p:cNvPr id="12" name="دبوس زينة 11"/>
          <p:cNvSpPr/>
          <p:nvPr/>
        </p:nvSpPr>
        <p:spPr>
          <a:xfrm>
            <a:off x="2133600" y="1371600"/>
            <a:ext cx="6625140" cy="8382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مثل نحل العسل والنمل - النمل الأبيض .</a:t>
            </a:r>
          </a:p>
          <a:p>
            <a:pPr algn="ctr"/>
            <a:r>
              <a:rPr lang="ar-SA" sz="2400" b="1" dirty="0">
                <a:solidFill>
                  <a:srgbClr val="002060"/>
                </a:solidFill>
              </a:rPr>
              <a:t>تتعاون فيما بينها في النشطات الأساسية لبقائها</a:t>
            </a:r>
            <a:endParaRPr lang="en-US" sz="2400" b="1" dirty="0">
              <a:solidFill>
                <a:srgbClr val="002060"/>
              </a:solidFill>
            </a:endParaRPr>
          </a:p>
        </p:txBody>
      </p:sp>
      <p:sp>
        <p:nvSpPr>
          <p:cNvPr id="14" name="دبوس زينة 13"/>
          <p:cNvSpPr/>
          <p:nvPr/>
        </p:nvSpPr>
        <p:spPr>
          <a:xfrm>
            <a:off x="2133600" y="2438400"/>
            <a:ext cx="6648231" cy="8382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الحشرات التي تعيش في مجتمعات –تقسم الأعمال فيما بينها علي فئات</a:t>
            </a:r>
            <a:endParaRPr lang="en-US" sz="2400" b="1" dirty="0">
              <a:solidFill>
                <a:srgbClr val="002060"/>
              </a:solidFill>
            </a:endParaRPr>
          </a:p>
        </p:txBody>
      </p:sp>
      <p:sp>
        <p:nvSpPr>
          <p:cNvPr id="3" name="مخطط انسيابي: تخزين بالوصول التسلسلي 2"/>
          <p:cNvSpPr/>
          <p:nvPr/>
        </p:nvSpPr>
        <p:spPr>
          <a:xfrm>
            <a:off x="380998" y="3543300"/>
            <a:ext cx="7162802" cy="685800"/>
          </a:xfrm>
          <a:prstGeom prst="flowChartMagneticTape">
            <a:avLst/>
          </a:prstGeom>
          <a:solidFill>
            <a:schemeClr val="bg1"/>
          </a:solidFill>
          <a:ln w="53975" cmpd="dbl">
            <a:gradFill>
              <a:gsLst>
                <a:gs pos="77900">
                  <a:srgbClr val="FFFF00"/>
                </a:gs>
                <a:gs pos="42503">
                  <a:srgbClr val="FFC000"/>
                </a:gs>
                <a:gs pos="19150">
                  <a:srgbClr val="002060"/>
                </a:gs>
                <a:gs pos="0">
                  <a:srgbClr val="00B050"/>
                </a:gs>
                <a:gs pos="60000">
                  <a:srgbClr val="FF0000"/>
                </a:gs>
                <a:gs pos="94000">
                  <a:schemeClr val="accent4">
                    <a:lumMod val="50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مجموعة من الأفراد ضمن مجتمع تنجز أعمالاً محددة</a:t>
            </a:r>
            <a:endParaRPr lang="en-US" sz="2400" b="1" dirty="0">
              <a:solidFill>
                <a:srgbClr val="002060"/>
              </a:solidFill>
            </a:endParaRPr>
          </a:p>
        </p:txBody>
      </p:sp>
      <p:sp>
        <p:nvSpPr>
          <p:cNvPr id="15" name="سهم إلى اليسار 14"/>
          <p:cNvSpPr/>
          <p:nvPr/>
        </p:nvSpPr>
        <p:spPr>
          <a:xfrm>
            <a:off x="7086599" y="3429000"/>
            <a:ext cx="1612103" cy="914400"/>
          </a:xfrm>
          <a:prstGeom prst="leftArrow">
            <a:avLst/>
          </a:prstGeom>
          <a:solidFill>
            <a:srgbClr val="FFFF00"/>
          </a:solidFill>
          <a:ln w="63500">
            <a:solidFill>
              <a:schemeClr val="accent4">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chemeClr val="accent4">
                    <a:lumMod val="50000"/>
                  </a:schemeClr>
                </a:solidFill>
              </a:rPr>
              <a:t>الفئة</a:t>
            </a:r>
            <a:endParaRPr lang="en-US" sz="2400" b="1" dirty="0">
              <a:solidFill>
                <a:schemeClr val="accent4">
                  <a:lumMod val="50000"/>
                </a:schemeClr>
              </a:solidFill>
            </a:endParaRPr>
          </a:p>
        </p:txBody>
      </p:sp>
      <p:sp>
        <p:nvSpPr>
          <p:cNvPr id="18" name="مخطط انسيابي: تخزين بالوصول التسلسلي 17"/>
          <p:cNvSpPr/>
          <p:nvPr/>
        </p:nvSpPr>
        <p:spPr>
          <a:xfrm>
            <a:off x="571500" y="4724400"/>
            <a:ext cx="7162802" cy="1008785"/>
          </a:xfrm>
          <a:prstGeom prst="flowChartMagneticTape">
            <a:avLst/>
          </a:prstGeom>
          <a:solidFill>
            <a:schemeClr val="bg1"/>
          </a:solidFill>
          <a:ln w="53975" cmpd="dbl">
            <a:gradFill>
              <a:gsLst>
                <a:gs pos="77900">
                  <a:srgbClr val="FFFF00"/>
                </a:gs>
                <a:gs pos="42503">
                  <a:srgbClr val="FFC000"/>
                </a:gs>
                <a:gs pos="19150">
                  <a:srgbClr val="002060"/>
                </a:gs>
                <a:gs pos="0">
                  <a:srgbClr val="00B050"/>
                </a:gs>
                <a:gs pos="60000">
                  <a:srgbClr val="FF0000"/>
                </a:gs>
                <a:gs pos="94000">
                  <a:schemeClr val="accent4">
                    <a:lumMod val="50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مثلاً نحل العسل تحتوي الخلية علي 70 ألف نحلة مقسمة إلى ثلاث فئات</a:t>
            </a:r>
            <a:endParaRPr lang="en-US" sz="2400" b="1" dirty="0">
              <a:solidFill>
                <a:srgbClr val="002060"/>
              </a:solidFill>
            </a:endParaRPr>
          </a:p>
        </p:txBody>
      </p:sp>
      <p:grpSp>
        <p:nvGrpSpPr>
          <p:cNvPr id="17" name="مجموعة 16"/>
          <p:cNvGrpSpPr/>
          <p:nvPr/>
        </p:nvGrpSpPr>
        <p:grpSpPr>
          <a:xfrm>
            <a:off x="-36512" y="6128748"/>
            <a:ext cx="2082876" cy="756636"/>
            <a:chOff x="179512" y="692696"/>
            <a:chExt cx="2082876" cy="756636"/>
          </a:xfrm>
        </p:grpSpPr>
        <p:pic>
          <p:nvPicPr>
            <p:cNvPr id="1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مربع نص 2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645222868"/>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 calcmode="lin" valueType="num">
                                      <p:cBhvr>
                                        <p:cTn id="14" dur="1000" fill="hold"/>
                                        <p:tgtEl>
                                          <p:spTgt spid="11"/>
                                        </p:tgtEl>
                                        <p:attrNameLst>
                                          <p:attrName>style.rotation</p:attrName>
                                        </p:attrNameLst>
                                      </p:cBhvr>
                                      <p:tavLst>
                                        <p:tav tm="0">
                                          <p:val>
                                            <p:fltVal val="90"/>
                                          </p:val>
                                        </p:tav>
                                        <p:tav tm="100000">
                                          <p:val>
                                            <p:fltVal val="0"/>
                                          </p:val>
                                        </p:tav>
                                      </p:tavLst>
                                    </p:anim>
                                    <p:animEffect transition="in" filter="fad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edge">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edge">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1+#ppt_w/2"/>
                                          </p:val>
                                        </p:tav>
                                        <p:tav tm="100000">
                                          <p:val>
                                            <p:strVal val="#ppt_x"/>
                                          </p:val>
                                        </p:tav>
                                      </p:tavLst>
                                    </p:anim>
                                    <p:anim calcmode="lin" valueType="num">
                                      <p:cBhvr additive="base">
                                        <p:cTn id="31"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diamond(in)">
                                      <p:cBhvr>
                                        <p:cTn id="36" dur="20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diamond(in)">
                                      <p:cBhvr>
                                        <p:cTn id="4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4" grpId="0" animBg="1"/>
      <p:bldP spid="3" grpId="0" animBg="1"/>
      <p:bldP spid="15"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2"/>
          <p:cNvSpPr>
            <a:spLocks noChangeArrowheads="1"/>
          </p:cNvSpPr>
          <p:nvPr/>
        </p:nvSpPr>
        <p:spPr bwMode="auto">
          <a:xfrm>
            <a:off x="5029200" y="381000"/>
            <a:ext cx="3647737"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ar-SA" sz="2600" b="1" i="0" u="none" strike="noStrike" cap="none" normalizeH="0" baseline="0" dirty="0" smtClean="0">
                <a:ln>
                  <a:noFill/>
                </a:ln>
                <a:solidFill>
                  <a:srgbClr val="800000"/>
                </a:solidFill>
                <a:effectLst/>
                <a:latin typeface="Arial" pitchFamily="34" charset="0"/>
                <a:ea typeface="Arial" pitchFamily="34" charset="0"/>
                <a:cs typeface="Arial" pitchFamily="34" charset="0"/>
              </a:rPr>
              <a:t>الخصائص العامة للحيوان</a:t>
            </a:r>
            <a:endParaRPr kumimoji="0" lang="en-US" sz="2600" b="1" i="0" u="none" strike="noStrike" cap="none" normalizeH="0" baseline="0" dirty="0" smtClean="0">
              <a:ln>
                <a:noFill/>
              </a:ln>
              <a:solidFill>
                <a:srgbClr val="800000"/>
              </a:solidFill>
              <a:effectLst/>
              <a:latin typeface="Arial"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مستطيل 4"/>
          <p:cNvSpPr/>
          <p:nvPr/>
        </p:nvSpPr>
        <p:spPr>
          <a:xfrm>
            <a:off x="1930903" y="1357781"/>
            <a:ext cx="6679697" cy="471019"/>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تضم عثة الملابس والفراش والخنافس والذباب والنحل والجراد</a:t>
            </a:r>
            <a:endParaRPr lang="ar-EG" sz="2400" b="1" dirty="0">
              <a:solidFill>
                <a:schemeClr val="accent4">
                  <a:lumMod val="50000"/>
                </a:schemeClr>
              </a:solidFill>
              <a:latin typeface="Constantia"/>
            </a:endParaRPr>
          </a:p>
        </p:txBody>
      </p:sp>
      <p:sp>
        <p:nvSpPr>
          <p:cNvPr id="16" name="مستطيل 15"/>
          <p:cNvSpPr/>
          <p:nvPr/>
        </p:nvSpPr>
        <p:spPr>
          <a:xfrm>
            <a:off x="245368" y="1981200"/>
            <a:ext cx="8431088" cy="5334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-حيوانات لا فقارية- أجسامها ذات تناظر جانبي وتجويف جسمي حقيقي وفم بدائي</a:t>
            </a:r>
            <a:endParaRPr lang="ar-EG" sz="2400" b="1" dirty="0">
              <a:solidFill>
                <a:schemeClr val="accent4">
                  <a:lumMod val="50000"/>
                </a:schemeClr>
              </a:solidFill>
              <a:latin typeface="Constantia"/>
            </a:endParaRPr>
          </a:p>
        </p:txBody>
      </p:sp>
      <p:sp>
        <p:nvSpPr>
          <p:cNvPr id="17" name="مستطيل 16"/>
          <p:cNvSpPr/>
          <p:nvPr/>
        </p:nvSpPr>
        <p:spPr>
          <a:xfrm>
            <a:off x="914400" y="2667000"/>
            <a:ext cx="7696200" cy="5334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تختلف عن الديدان الحلقية في ثلاث خصائص</a:t>
            </a:r>
            <a:endParaRPr lang="ar-EG" sz="2400" b="1" dirty="0">
              <a:solidFill>
                <a:schemeClr val="accent4">
                  <a:lumMod val="50000"/>
                </a:schemeClr>
              </a:solidFill>
              <a:latin typeface="Constantia"/>
            </a:endParaRPr>
          </a:p>
        </p:txBody>
      </p:sp>
      <p:sp>
        <p:nvSpPr>
          <p:cNvPr id="18" name="مستطيل مستدير الزوايا 17"/>
          <p:cNvSpPr/>
          <p:nvPr/>
        </p:nvSpPr>
        <p:spPr>
          <a:xfrm>
            <a:off x="5199716" y="3505200"/>
            <a:ext cx="3465676" cy="626077"/>
          </a:xfrm>
          <a:prstGeom prst="roundRect">
            <a:avLst/>
          </a:prstGeom>
          <a:solidFill>
            <a:schemeClr val="bg1"/>
          </a:solidFill>
          <a:ln w="50800" cmpd="tri">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a:solidFill>
                  <a:schemeClr val="accent1">
                    <a:lumMod val="50000"/>
                  </a:schemeClr>
                </a:solidFill>
                <a:latin typeface="Calibri"/>
                <a:ea typeface="Times New Roman"/>
                <a:cs typeface="Arial"/>
              </a:rPr>
              <a:t>أجسامها مقسمة إلى قطع </a:t>
            </a:r>
            <a:r>
              <a:rPr lang="ar-SA" b="1" dirty="0" smtClean="0">
                <a:solidFill>
                  <a:schemeClr val="accent1">
                    <a:lumMod val="50000"/>
                  </a:schemeClr>
                </a:solidFill>
                <a:latin typeface="Calibri"/>
                <a:ea typeface="Times New Roman"/>
                <a:cs typeface="Arial"/>
              </a:rPr>
              <a:t>(التجزؤ)</a:t>
            </a:r>
          </a:p>
        </p:txBody>
      </p:sp>
      <p:sp>
        <p:nvSpPr>
          <p:cNvPr id="19" name="مستطيل مستدير الزوايا 18"/>
          <p:cNvSpPr/>
          <p:nvPr/>
        </p:nvSpPr>
        <p:spPr>
          <a:xfrm>
            <a:off x="1308369" y="3505200"/>
            <a:ext cx="3465676" cy="626077"/>
          </a:xfrm>
          <a:prstGeom prst="roundRect">
            <a:avLst/>
          </a:prstGeom>
          <a:solidFill>
            <a:schemeClr val="bg1"/>
          </a:solidFill>
          <a:ln w="50800" cmpd="tri">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smtClean="0">
                <a:solidFill>
                  <a:schemeClr val="accent1">
                    <a:lumMod val="50000"/>
                  </a:schemeClr>
                </a:solidFill>
                <a:latin typeface="Calibri"/>
                <a:ea typeface="Times New Roman"/>
                <a:cs typeface="Arial"/>
              </a:rPr>
              <a:t>لها </a:t>
            </a:r>
            <a:r>
              <a:rPr lang="ar-SA" b="1" dirty="0">
                <a:solidFill>
                  <a:schemeClr val="accent1">
                    <a:lumMod val="50000"/>
                  </a:schemeClr>
                </a:solidFill>
                <a:latin typeface="Calibri"/>
                <a:ea typeface="Times New Roman"/>
                <a:cs typeface="Arial"/>
              </a:rPr>
              <a:t>هيكل خارجي</a:t>
            </a:r>
            <a:endParaRPr lang="ar-SA" b="1" dirty="0" smtClean="0">
              <a:solidFill>
                <a:schemeClr val="accent1">
                  <a:lumMod val="50000"/>
                </a:schemeClr>
              </a:solidFill>
              <a:latin typeface="Calibri"/>
              <a:ea typeface="Times New Roman"/>
              <a:cs typeface="Arial"/>
            </a:endParaRPr>
          </a:p>
        </p:txBody>
      </p:sp>
      <p:sp>
        <p:nvSpPr>
          <p:cNvPr id="22" name="مستطيل مستدير الزوايا 21"/>
          <p:cNvSpPr/>
          <p:nvPr/>
        </p:nvSpPr>
        <p:spPr>
          <a:xfrm>
            <a:off x="3267073" y="4419600"/>
            <a:ext cx="3465676" cy="626077"/>
          </a:xfrm>
          <a:prstGeom prst="roundRect">
            <a:avLst/>
          </a:prstGeom>
          <a:solidFill>
            <a:schemeClr val="bg1"/>
          </a:solidFill>
          <a:ln w="50800" cmpd="tri">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smtClean="0">
                <a:solidFill>
                  <a:schemeClr val="accent1">
                    <a:lumMod val="50000"/>
                  </a:schemeClr>
                </a:solidFill>
                <a:latin typeface="Calibri"/>
                <a:ea typeface="Times New Roman"/>
                <a:cs typeface="Arial"/>
              </a:rPr>
              <a:t>لها زوائد </a:t>
            </a:r>
            <a:r>
              <a:rPr lang="ar-SA" b="1" dirty="0">
                <a:solidFill>
                  <a:schemeClr val="accent1">
                    <a:lumMod val="50000"/>
                  </a:schemeClr>
                </a:solidFill>
                <a:latin typeface="Calibri"/>
                <a:ea typeface="Times New Roman"/>
                <a:cs typeface="Arial"/>
              </a:rPr>
              <a:t>مفصلية</a:t>
            </a:r>
            <a:endParaRPr lang="ar-SA" b="1" dirty="0" smtClean="0">
              <a:solidFill>
                <a:schemeClr val="accent1">
                  <a:lumMod val="50000"/>
                </a:schemeClr>
              </a:solidFill>
              <a:latin typeface="Calibri"/>
              <a:ea typeface="Times New Roman"/>
              <a:cs typeface="Arial"/>
            </a:endParaRPr>
          </a:p>
        </p:txBody>
      </p:sp>
      <p:grpSp>
        <p:nvGrpSpPr>
          <p:cNvPr id="15" name="مجموعة 14"/>
          <p:cNvGrpSpPr/>
          <p:nvPr/>
        </p:nvGrpSpPr>
        <p:grpSpPr>
          <a:xfrm>
            <a:off x="-36512" y="6128748"/>
            <a:ext cx="2082876" cy="756636"/>
            <a:chOff x="179512" y="692696"/>
            <a:chExt cx="2082876" cy="756636"/>
          </a:xfrm>
        </p:grpSpPr>
        <p:pic>
          <p:nvPicPr>
            <p:cNvPr id="21"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مربع نص 22"/>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5" name="مربع نص 2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38859571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900" decel="100000" fill="hold"/>
                                        <p:tgtEl>
                                          <p:spTgt spid="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900" decel="100000" fill="hold"/>
                                        <p:tgtEl>
                                          <p:spTgt spid="16"/>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900" decel="100000" fill="hold"/>
                                        <p:tgtEl>
                                          <p:spTgt spid="1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900" decel="100000" fill="hold"/>
                                        <p:tgtEl>
                                          <p:spTgt spid="18"/>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7"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900" decel="100000" fill="hold"/>
                                        <p:tgtEl>
                                          <p:spTgt spid="19"/>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7" presetClass="entr" presetSubtype="0"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900" decel="100000" fill="hold"/>
                                        <p:tgtEl>
                                          <p:spTgt spid="22"/>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P spid="16" grpId="0" animBg="1"/>
      <p:bldP spid="17" grpId="0" animBg="1"/>
      <p:bldP spid="18" grpId="0" animBg="1"/>
      <p:bldP spid="19" grpId="0" animBg="1"/>
      <p:bldP spid="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خطط انسيابي: تخزين بالوصول التسلسلي 8"/>
          <p:cNvSpPr/>
          <p:nvPr/>
        </p:nvSpPr>
        <p:spPr>
          <a:xfrm>
            <a:off x="457200" y="381000"/>
            <a:ext cx="7162802" cy="685800"/>
          </a:xfrm>
          <a:prstGeom prst="flowChartMagneticTape">
            <a:avLst/>
          </a:prstGeom>
          <a:solidFill>
            <a:schemeClr val="bg1"/>
          </a:solidFill>
          <a:ln w="53975" cmpd="dbl">
            <a:gradFill>
              <a:gsLst>
                <a:gs pos="77900">
                  <a:srgbClr val="FFFF00"/>
                </a:gs>
                <a:gs pos="42503">
                  <a:srgbClr val="FFC000"/>
                </a:gs>
                <a:gs pos="19150">
                  <a:srgbClr val="002060"/>
                </a:gs>
                <a:gs pos="0">
                  <a:srgbClr val="00B050"/>
                </a:gs>
                <a:gs pos="60000">
                  <a:srgbClr val="FF0000"/>
                </a:gs>
                <a:gs pos="94000">
                  <a:schemeClr val="accent4">
                    <a:lumMod val="50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هي </a:t>
            </a:r>
            <a:r>
              <a:rPr lang="ar-SA" sz="2400" b="1" dirty="0" smtClean="0">
                <a:solidFill>
                  <a:srgbClr val="002060"/>
                </a:solidFill>
              </a:rPr>
              <a:t>الأنثى </a:t>
            </a:r>
            <a:r>
              <a:rPr lang="ar-SA" sz="2400" b="1" dirty="0">
                <a:solidFill>
                  <a:srgbClr val="002060"/>
                </a:solidFill>
              </a:rPr>
              <a:t>الوحيدة القادرة على التكاثر في الخلية</a:t>
            </a:r>
            <a:endParaRPr lang="en-US" sz="2400" b="1" dirty="0">
              <a:solidFill>
                <a:srgbClr val="002060"/>
              </a:solidFill>
            </a:endParaRPr>
          </a:p>
        </p:txBody>
      </p:sp>
      <p:sp>
        <p:nvSpPr>
          <p:cNvPr id="10" name="سهم إلى اليسار 9"/>
          <p:cNvSpPr/>
          <p:nvPr/>
        </p:nvSpPr>
        <p:spPr>
          <a:xfrm>
            <a:off x="7162801" y="266700"/>
            <a:ext cx="1612103" cy="914400"/>
          </a:xfrm>
          <a:prstGeom prst="leftArrow">
            <a:avLst/>
          </a:prstGeom>
          <a:solidFill>
            <a:srgbClr val="FFFF00"/>
          </a:solidFill>
          <a:ln w="63500">
            <a:solidFill>
              <a:schemeClr val="accent4">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chemeClr val="accent4">
                    <a:lumMod val="50000"/>
                  </a:schemeClr>
                </a:solidFill>
              </a:rPr>
              <a:t>الملكة</a:t>
            </a:r>
            <a:endParaRPr lang="en-US" sz="2400" b="1" dirty="0">
              <a:solidFill>
                <a:schemeClr val="accent4">
                  <a:lumMod val="50000"/>
                </a:schemeClr>
              </a:solidFill>
            </a:endParaRPr>
          </a:p>
        </p:txBody>
      </p:sp>
      <p:sp>
        <p:nvSpPr>
          <p:cNvPr id="14" name="مخطط انسيابي: تخزين بالوصول التسلسلي 13"/>
          <p:cNvSpPr/>
          <p:nvPr/>
        </p:nvSpPr>
        <p:spPr>
          <a:xfrm>
            <a:off x="457200" y="1272308"/>
            <a:ext cx="7162802" cy="1394692"/>
          </a:xfrm>
          <a:prstGeom prst="flowChartMagneticTape">
            <a:avLst/>
          </a:prstGeom>
          <a:solidFill>
            <a:schemeClr val="bg1"/>
          </a:solidFill>
          <a:ln w="53975" cmpd="dbl">
            <a:gradFill>
              <a:gsLst>
                <a:gs pos="77900">
                  <a:srgbClr val="FFFF00"/>
                </a:gs>
                <a:gs pos="42503">
                  <a:srgbClr val="FFC000"/>
                </a:gs>
                <a:gs pos="19150">
                  <a:srgbClr val="002060"/>
                </a:gs>
                <a:gs pos="0">
                  <a:srgbClr val="00B050"/>
                </a:gs>
                <a:gs pos="60000">
                  <a:srgbClr val="FF0000"/>
                </a:gs>
                <a:gs pos="94000">
                  <a:schemeClr val="accent4">
                    <a:lumMod val="50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إناث </a:t>
            </a:r>
            <a:r>
              <a:rPr lang="ar-SA" sz="2400" b="1" dirty="0" smtClean="0">
                <a:solidFill>
                  <a:srgbClr val="002060"/>
                </a:solidFill>
              </a:rPr>
              <a:t>لا تتكاثر </a:t>
            </a:r>
            <a:r>
              <a:rPr lang="ar-SA" sz="2400" b="1" dirty="0">
                <a:solidFill>
                  <a:srgbClr val="002060"/>
                </a:solidFill>
              </a:rPr>
              <a:t>تقوم بجمع الرحيق وحبوب اللقاح وبناء قرص العسل والعناية</a:t>
            </a:r>
          </a:p>
          <a:p>
            <a:pPr algn="ctr"/>
            <a:r>
              <a:rPr lang="ar-SA" sz="2400" b="1" dirty="0">
                <a:solidFill>
                  <a:srgbClr val="002060"/>
                </a:solidFill>
              </a:rPr>
              <a:t>بالصغار وحراسة الخلية.</a:t>
            </a:r>
            <a:endParaRPr lang="en-US" sz="2400" b="1" dirty="0">
              <a:solidFill>
                <a:srgbClr val="002060"/>
              </a:solidFill>
            </a:endParaRPr>
          </a:p>
        </p:txBody>
      </p:sp>
      <p:sp>
        <p:nvSpPr>
          <p:cNvPr id="15" name="سهم إلى اليسار 14"/>
          <p:cNvSpPr/>
          <p:nvPr/>
        </p:nvSpPr>
        <p:spPr>
          <a:xfrm>
            <a:off x="7138408" y="1512454"/>
            <a:ext cx="1612103" cy="914400"/>
          </a:xfrm>
          <a:prstGeom prst="leftArrow">
            <a:avLst/>
          </a:prstGeom>
          <a:solidFill>
            <a:srgbClr val="FFFF00"/>
          </a:solidFill>
          <a:ln w="63500">
            <a:solidFill>
              <a:schemeClr val="accent4">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chemeClr val="accent4">
                    <a:lumMod val="50000"/>
                  </a:schemeClr>
                </a:solidFill>
              </a:rPr>
              <a:t>العاملات</a:t>
            </a:r>
            <a:endParaRPr lang="en-US" sz="2400" b="1" dirty="0">
              <a:solidFill>
                <a:schemeClr val="accent4">
                  <a:lumMod val="50000"/>
                </a:schemeClr>
              </a:solidFill>
            </a:endParaRPr>
          </a:p>
        </p:txBody>
      </p:sp>
      <p:sp>
        <p:nvSpPr>
          <p:cNvPr id="16" name="مخطط انسيابي: تخزين بالوصول التسلسلي 15"/>
          <p:cNvSpPr/>
          <p:nvPr/>
        </p:nvSpPr>
        <p:spPr>
          <a:xfrm>
            <a:off x="457200" y="2895600"/>
            <a:ext cx="7162802" cy="685800"/>
          </a:xfrm>
          <a:prstGeom prst="flowChartMagneticTape">
            <a:avLst/>
          </a:prstGeom>
          <a:solidFill>
            <a:schemeClr val="bg1"/>
          </a:solidFill>
          <a:ln w="53975" cmpd="dbl">
            <a:gradFill>
              <a:gsLst>
                <a:gs pos="77900">
                  <a:srgbClr val="FFFF00"/>
                </a:gs>
                <a:gs pos="42503">
                  <a:srgbClr val="FFC000"/>
                </a:gs>
                <a:gs pos="19150">
                  <a:srgbClr val="002060"/>
                </a:gs>
                <a:gs pos="0">
                  <a:srgbClr val="00B050"/>
                </a:gs>
                <a:gs pos="60000">
                  <a:srgbClr val="FF0000"/>
                </a:gs>
                <a:gs pos="94000">
                  <a:schemeClr val="accent4">
                    <a:lumMod val="50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يقومون بتلقيح الملكة</a:t>
            </a:r>
            <a:endParaRPr lang="en-US" sz="2400" b="1" dirty="0">
              <a:solidFill>
                <a:srgbClr val="002060"/>
              </a:solidFill>
            </a:endParaRPr>
          </a:p>
        </p:txBody>
      </p:sp>
      <p:sp>
        <p:nvSpPr>
          <p:cNvPr id="17" name="سهم إلى اليسار 16"/>
          <p:cNvSpPr/>
          <p:nvPr/>
        </p:nvSpPr>
        <p:spPr>
          <a:xfrm>
            <a:off x="7162801" y="2781300"/>
            <a:ext cx="1612103" cy="914400"/>
          </a:xfrm>
          <a:prstGeom prst="leftArrow">
            <a:avLst/>
          </a:prstGeom>
          <a:solidFill>
            <a:srgbClr val="FFFF00"/>
          </a:solidFill>
          <a:ln w="63500">
            <a:solidFill>
              <a:schemeClr val="accent4">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chemeClr val="accent4">
                    <a:lumMod val="50000"/>
                  </a:schemeClr>
                </a:solidFill>
              </a:rPr>
              <a:t>الذكور</a:t>
            </a:r>
            <a:endParaRPr lang="en-US" sz="2400" b="1" dirty="0">
              <a:solidFill>
                <a:schemeClr val="accent4">
                  <a:lumMod val="50000"/>
                </a:schemeClr>
              </a:solidFill>
            </a:endParaRPr>
          </a:p>
        </p:txBody>
      </p:sp>
      <p:sp>
        <p:nvSpPr>
          <p:cNvPr id="18" name="AutoShape 13"/>
          <p:cNvSpPr>
            <a:spLocks noChangeArrowheads="1"/>
          </p:cNvSpPr>
          <p:nvPr/>
        </p:nvSpPr>
        <p:spPr bwMode="auto">
          <a:xfrm>
            <a:off x="6296891" y="4496101"/>
            <a:ext cx="245362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الحشرات والإنسان</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3886200"/>
            <a:ext cx="5098332" cy="201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مجموعة 20"/>
          <p:cNvGrpSpPr/>
          <p:nvPr/>
        </p:nvGrpSpPr>
        <p:grpSpPr>
          <a:xfrm>
            <a:off x="-36512" y="6128748"/>
            <a:ext cx="2082876" cy="756636"/>
            <a:chOff x="179512" y="692696"/>
            <a:chExt cx="2082876" cy="756636"/>
          </a:xfrm>
        </p:grpSpPr>
        <p:pic>
          <p:nvPicPr>
            <p:cNvPr id="22"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مربع نص 22"/>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5" name="مربع نص 2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891358087"/>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amond(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1+#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amond(in)">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1+#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diamond(in)">
                                      <p:cBhvr>
                                        <p:cTn id="35" dur="20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ircle(in)">
                                      <p:cBhvr>
                                        <p:cTn id="40" dur="2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4098"/>
                                        </p:tgtEl>
                                        <p:attrNameLst>
                                          <p:attrName>style.visibility</p:attrName>
                                        </p:attrNameLst>
                                      </p:cBhvr>
                                      <p:to>
                                        <p:strVal val="visible"/>
                                      </p:to>
                                    </p:set>
                                    <p:animEffect transition="in" filter="wheel(1)">
                                      <p:cBhvr>
                                        <p:cTn id="45"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4" grpId="0" animBg="1"/>
      <p:bldP spid="15" grpId="0" animBg="1"/>
      <p:bldP spid="16" grpId="0" animBg="1"/>
      <p:bldP spid="17" grpId="0" animBg="1"/>
      <p:bldP spid="1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دبوس زينة 8"/>
          <p:cNvSpPr/>
          <p:nvPr/>
        </p:nvSpPr>
        <p:spPr>
          <a:xfrm>
            <a:off x="2590800" y="457200"/>
            <a:ext cx="6167940" cy="533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أ) </a:t>
            </a:r>
            <a:r>
              <a:rPr lang="ar-SA" sz="2400" b="1" dirty="0">
                <a:solidFill>
                  <a:srgbClr val="002060"/>
                </a:solidFill>
              </a:rPr>
              <a:t>معظمها غير ضار وله فوائد منها</a:t>
            </a:r>
            <a:endParaRPr lang="en-US" sz="2400" b="1" dirty="0">
              <a:solidFill>
                <a:srgbClr val="002060"/>
              </a:solidFill>
            </a:endParaRPr>
          </a:p>
        </p:txBody>
      </p:sp>
      <p:sp>
        <p:nvSpPr>
          <p:cNvPr id="4" name="سحابة 3"/>
          <p:cNvSpPr/>
          <p:nvPr/>
        </p:nvSpPr>
        <p:spPr>
          <a:xfrm>
            <a:off x="6550420" y="1409698"/>
            <a:ext cx="2158350" cy="1143000"/>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تلقيح الأزهار</a:t>
            </a:r>
            <a:endParaRPr lang="en-US" sz="2400" b="1" dirty="0">
              <a:solidFill>
                <a:srgbClr val="0070C0"/>
              </a:solidFill>
            </a:endParaRPr>
          </a:p>
        </p:txBody>
      </p:sp>
      <p:sp>
        <p:nvSpPr>
          <p:cNvPr id="14" name="سحابة 13"/>
          <p:cNvSpPr/>
          <p:nvPr/>
        </p:nvSpPr>
        <p:spPr>
          <a:xfrm>
            <a:off x="685800" y="1562098"/>
            <a:ext cx="2374799" cy="990600"/>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تنتج العسل والحرير</a:t>
            </a:r>
            <a:endParaRPr lang="en-US" sz="2400" b="1" dirty="0">
              <a:solidFill>
                <a:srgbClr val="0070C0"/>
              </a:solidFill>
            </a:endParaRPr>
          </a:p>
        </p:txBody>
      </p:sp>
      <p:sp>
        <p:nvSpPr>
          <p:cNvPr id="18" name="سحابة 17"/>
          <p:cNvSpPr/>
          <p:nvPr/>
        </p:nvSpPr>
        <p:spPr>
          <a:xfrm>
            <a:off x="3269381" y="1066798"/>
            <a:ext cx="3060599" cy="1828801"/>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rgbClr val="0070C0"/>
                </a:solidFill>
              </a:rPr>
              <a:t>تشكل غذاء للطيور والأسماك وحيوانات أخري فهي متممة للسلاسل الغذائية</a:t>
            </a:r>
            <a:endParaRPr lang="en-US" sz="2000" b="1" dirty="0">
              <a:solidFill>
                <a:srgbClr val="0070C0"/>
              </a:solidFill>
            </a:endParaRPr>
          </a:p>
        </p:txBody>
      </p:sp>
      <p:sp>
        <p:nvSpPr>
          <p:cNvPr id="19" name="دبوس زينة 18"/>
          <p:cNvSpPr/>
          <p:nvPr/>
        </p:nvSpPr>
        <p:spPr>
          <a:xfrm>
            <a:off x="2590800" y="3048000"/>
            <a:ext cx="6167940" cy="533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ب) </a:t>
            </a:r>
            <a:r>
              <a:rPr lang="ar-SA" sz="2400" b="1" dirty="0">
                <a:solidFill>
                  <a:srgbClr val="002060"/>
                </a:solidFill>
              </a:rPr>
              <a:t>بعضها ضار : ومن أضرارها</a:t>
            </a:r>
            <a:endParaRPr lang="en-US" sz="2400" b="1" dirty="0">
              <a:solidFill>
                <a:srgbClr val="002060"/>
              </a:solidFill>
            </a:endParaRPr>
          </a:p>
        </p:txBody>
      </p:sp>
      <p:sp>
        <p:nvSpPr>
          <p:cNvPr id="22" name="سحابة 21"/>
          <p:cNvSpPr/>
          <p:nvPr/>
        </p:nvSpPr>
        <p:spPr>
          <a:xfrm>
            <a:off x="6550419" y="3962400"/>
            <a:ext cx="2158350" cy="1828800"/>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الذباب ينقل حمي التيفوئيد</a:t>
            </a:r>
            <a:endParaRPr lang="en-US" sz="2400" b="1" dirty="0">
              <a:solidFill>
                <a:srgbClr val="0070C0"/>
              </a:solidFill>
            </a:endParaRPr>
          </a:p>
        </p:txBody>
      </p:sp>
      <p:sp>
        <p:nvSpPr>
          <p:cNvPr id="23" name="سحابة 22"/>
          <p:cNvSpPr/>
          <p:nvPr/>
        </p:nvSpPr>
        <p:spPr>
          <a:xfrm>
            <a:off x="381000" y="3657600"/>
            <a:ext cx="2819399" cy="2286000"/>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البعوض ينقل مرض الملاريا والحمى الصفراء والديدان الخيطية</a:t>
            </a:r>
            <a:endParaRPr lang="en-US" sz="2400" b="1" dirty="0">
              <a:solidFill>
                <a:srgbClr val="0070C0"/>
              </a:solidFill>
            </a:endParaRPr>
          </a:p>
        </p:txBody>
      </p:sp>
      <p:sp>
        <p:nvSpPr>
          <p:cNvPr id="25" name="سحابة 24"/>
          <p:cNvSpPr/>
          <p:nvPr/>
        </p:nvSpPr>
        <p:spPr>
          <a:xfrm>
            <a:off x="3340201" y="3810000"/>
            <a:ext cx="3060599" cy="2249343"/>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000" b="1" dirty="0">
                <a:solidFill>
                  <a:srgbClr val="0070C0"/>
                </a:solidFill>
              </a:rPr>
              <a:t>بعضها يتطفل علي الإنسان ويمتص دمه مثل القمل والبراغيث التي تنقل </a:t>
            </a:r>
            <a:r>
              <a:rPr lang="ar-SA" sz="2000" b="1" dirty="0" smtClean="0">
                <a:solidFill>
                  <a:srgbClr val="0070C0"/>
                </a:solidFill>
              </a:rPr>
              <a:t>مرض الطاعون</a:t>
            </a:r>
            <a:endParaRPr lang="en-US" sz="2000" b="1" dirty="0">
              <a:solidFill>
                <a:srgbClr val="0070C0"/>
              </a:solidFill>
            </a:endParaRPr>
          </a:p>
        </p:txBody>
      </p:sp>
      <p:grpSp>
        <p:nvGrpSpPr>
          <p:cNvPr id="16" name="مجموعة 15"/>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6" name="مربع نص 2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479935699"/>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heel(1)">
                                      <p:cBhvr>
                                        <p:cTn id="32" dur="2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heel(1)">
                                      <p:cBhvr>
                                        <p:cTn id="37" dur="20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heel(1)">
                                      <p:cBhvr>
                                        <p:cTn id="4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14" grpId="0" animBg="1"/>
      <p:bldP spid="18" grpId="0" animBg="1"/>
      <p:bldP spid="19" grpId="0" animBg="1"/>
      <p:bldP spid="22" grpId="0" animBg="1"/>
      <p:bldP spid="23" grpId="0" animBg="1"/>
      <p:bldP spid="2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4076701"/>
            <a:ext cx="8305801"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وسيلة شرح مع سهم إلى الأسفل 1"/>
          <p:cNvSpPr/>
          <p:nvPr/>
        </p:nvSpPr>
        <p:spPr>
          <a:xfrm>
            <a:off x="2438400" y="457200"/>
            <a:ext cx="4267200" cy="685800"/>
          </a:xfrm>
          <a:prstGeom prst="downArrowCallout">
            <a:avLst/>
          </a:prstGeom>
          <a:solidFill>
            <a:schemeClr val="bg1"/>
          </a:solidFill>
          <a:ln w="60325">
            <a:gradFill>
              <a:gsLst>
                <a:gs pos="90832">
                  <a:schemeClr val="accent4">
                    <a:lumMod val="75000"/>
                  </a:schemeClr>
                </a:gs>
                <a:gs pos="73350">
                  <a:schemeClr val="accent6">
                    <a:lumMod val="50000"/>
                  </a:schemeClr>
                </a:gs>
                <a:gs pos="25000">
                  <a:schemeClr val="accent3">
                    <a:lumMod val="50000"/>
                  </a:schemeClr>
                </a:gs>
                <a:gs pos="0">
                  <a:schemeClr val="accent1">
                    <a:lumMod val="50000"/>
                  </a:schemeClr>
                </a:gs>
                <a:gs pos="50000">
                  <a:srgbClr val="FFFF00"/>
                </a:gs>
                <a:gs pos="100000">
                  <a:schemeClr val="accent3">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a:solidFill>
                  <a:schemeClr val="accent3">
                    <a:lumMod val="50000"/>
                  </a:schemeClr>
                </a:solidFill>
              </a:rPr>
              <a:t>يمكن السيطرة علي أضرارها من خلال</a:t>
            </a:r>
            <a:endParaRPr lang="en-US" b="1" dirty="0">
              <a:solidFill>
                <a:schemeClr val="accent3">
                  <a:lumMod val="50000"/>
                </a:schemeClr>
              </a:solidFill>
            </a:endParaRPr>
          </a:p>
        </p:txBody>
      </p:sp>
      <p:sp>
        <p:nvSpPr>
          <p:cNvPr id="8" name="مستطيل مستدير الزوايا 7"/>
          <p:cNvSpPr/>
          <p:nvPr/>
        </p:nvSpPr>
        <p:spPr>
          <a:xfrm>
            <a:off x="380999" y="1295400"/>
            <a:ext cx="8382000" cy="838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smtClean="0">
                <a:solidFill>
                  <a:srgbClr val="002060"/>
                </a:solidFill>
                <a:latin typeface="Constantia"/>
              </a:rPr>
              <a:t>1) استعمال </a:t>
            </a:r>
            <a:r>
              <a:rPr lang="ar-SA" altLang="ar-SA" sz="2000" b="1" dirty="0">
                <a:solidFill>
                  <a:srgbClr val="002060"/>
                </a:solidFill>
                <a:latin typeface="Constantia"/>
              </a:rPr>
              <a:t>المواد الكيمائية : ولكن تسبب خلل في السلاسل الغذائية حيث تقتل الحشرات</a:t>
            </a:r>
          </a:p>
          <a:p>
            <a:pPr lvl="0" algn="just" rtl="1"/>
            <a:r>
              <a:rPr lang="ar-SA" altLang="ar-SA" sz="2000" b="1" dirty="0">
                <a:solidFill>
                  <a:srgbClr val="002060"/>
                </a:solidFill>
                <a:latin typeface="Constantia"/>
              </a:rPr>
              <a:t>النافعة ومع مرور الوقت تتشكل عند الحشرات مقاومة للمبيدات الحشرية .</a:t>
            </a:r>
            <a:endParaRPr lang="ar-SA" sz="2000" dirty="0">
              <a:solidFill>
                <a:srgbClr val="002060"/>
              </a:solidFill>
              <a:latin typeface="Constantia"/>
            </a:endParaRPr>
          </a:p>
        </p:txBody>
      </p:sp>
      <p:sp>
        <p:nvSpPr>
          <p:cNvPr id="9" name="مستطيل مستدير الزوايا 8"/>
          <p:cNvSpPr/>
          <p:nvPr/>
        </p:nvSpPr>
        <p:spPr>
          <a:xfrm>
            <a:off x="380999" y="2362200"/>
            <a:ext cx="8382000" cy="8382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smtClean="0">
                <a:solidFill>
                  <a:srgbClr val="002060"/>
                </a:solidFill>
                <a:latin typeface="Constantia"/>
              </a:rPr>
              <a:t>2) استعمال </a:t>
            </a:r>
            <a:r>
              <a:rPr lang="ar-SA" altLang="ar-SA" sz="2000" b="1" dirty="0">
                <a:solidFill>
                  <a:srgbClr val="002060"/>
                </a:solidFill>
                <a:latin typeface="Constantia"/>
              </a:rPr>
              <a:t>المقاومة الحيوية والإدارة المتكاملة </a:t>
            </a:r>
            <a:r>
              <a:rPr lang="ar-SA" altLang="ar-SA" sz="2000" b="1" dirty="0" err="1">
                <a:solidFill>
                  <a:srgbClr val="002060"/>
                </a:solidFill>
                <a:latin typeface="Constantia"/>
              </a:rPr>
              <a:t>للأفات</a:t>
            </a:r>
            <a:r>
              <a:rPr lang="ar-SA" altLang="ar-SA" sz="2000" b="1" dirty="0">
                <a:solidFill>
                  <a:srgbClr val="002060"/>
                </a:solidFill>
                <a:latin typeface="Constantia"/>
              </a:rPr>
              <a:t> الضارة وهو الأكثر نفعا ويعطي فرصة</a:t>
            </a:r>
          </a:p>
          <a:p>
            <a:pPr lvl="0" algn="just" rtl="1"/>
            <a:r>
              <a:rPr lang="ar-SA" altLang="ar-SA" sz="2000" b="1" dirty="0">
                <a:solidFill>
                  <a:srgbClr val="002060"/>
                </a:solidFill>
                <a:latin typeface="Constantia"/>
              </a:rPr>
              <a:t>طويلة الأمد للسيطرة علي الحشرات الضارة</a:t>
            </a:r>
            <a:endParaRPr lang="ar-SA" sz="2000" dirty="0">
              <a:solidFill>
                <a:srgbClr val="002060"/>
              </a:solidFill>
              <a:latin typeface="Constantia"/>
            </a:endParaRPr>
          </a:p>
        </p:txBody>
      </p:sp>
      <p:sp>
        <p:nvSpPr>
          <p:cNvPr id="10" name="AutoShape 13"/>
          <p:cNvSpPr>
            <a:spLocks noChangeArrowheads="1"/>
          </p:cNvSpPr>
          <p:nvPr/>
        </p:nvSpPr>
        <p:spPr bwMode="auto">
          <a:xfrm>
            <a:off x="2621435" y="3276600"/>
            <a:ext cx="3901129"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a:latin typeface="Arial" pitchFamily="34" charset="0"/>
                <a:ea typeface="Arial" pitchFamily="34" charset="0"/>
                <a:cs typeface="Arial" pitchFamily="34" charset="0"/>
              </a:rPr>
              <a:t>ذوات الأرجل المئة وذوات الأرجل </a:t>
            </a:r>
            <a:r>
              <a:rPr lang="ar-SA" sz="2000" dirty="0" smtClean="0">
                <a:latin typeface="Arial" pitchFamily="34" charset="0"/>
                <a:ea typeface="Arial" pitchFamily="34" charset="0"/>
                <a:cs typeface="Arial" pitchFamily="34" charset="0"/>
              </a:rPr>
              <a:t>الألف</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2" name="مجموعة 11"/>
          <p:cNvGrpSpPr/>
          <p:nvPr/>
        </p:nvGrpSpPr>
        <p:grpSpPr>
          <a:xfrm>
            <a:off x="-36512" y="6128748"/>
            <a:ext cx="2082876" cy="756636"/>
            <a:chOff x="179512" y="692696"/>
            <a:chExt cx="2082876" cy="756636"/>
          </a:xfrm>
        </p:grpSpPr>
        <p:pic>
          <p:nvPicPr>
            <p:cNvPr id="14"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مربع نص 1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802261449"/>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strVal val="#ppt_w*0.70"/>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Effect transition="in" filter="fade">
                                      <p:cBhvr>
                                        <p:cTn id="21" dur="1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122"/>
                                        </p:tgtEl>
                                        <p:attrNameLst>
                                          <p:attrName>style.visibility</p:attrName>
                                        </p:attrNameLst>
                                      </p:cBhvr>
                                      <p:to>
                                        <p:strVal val="visible"/>
                                      </p:to>
                                    </p:set>
                                    <p:animEffect transition="in" filter="barn(inVertical)">
                                      <p:cBhvr>
                                        <p:cTn id="31"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دبوس زينة 6"/>
          <p:cNvSpPr/>
          <p:nvPr/>
        </p:nvSpPr>
        <p:spPr>
          <a:xfrm>
            <a:off x="2590800" y="457200"/>
            <a:ext cx="6167940" cy="533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أ) ذوات الأرجل المائة</a:t>
            </a:r>
            <a:endParaRPr lang="en-US" sz="2400" b="1" dirty="0">
              <a:solidFill>
                <a:srgbClr val="002060"/>
              </a:solidFill>
            </a:endParaRPr>
          </a:p>
        </p:txBody>
      </p:sp>
      <p:sp>
        <p:nvSpPr>
          <p:cNvPr id="8" name="سحابة 7"/>
          <p:cNvSpPr/>
          <p:nvPr/>
        </p:nvSpPr>
        <p:spPr>
          <a:xfrm>
            <a:off x="6550420" y="1143000"/>
            <a:ext cx="2158350" cy="1409698"/>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لها أجسام طولية ومقسمة</a:t>
            </a:r>
            <a:endParaRPr lang="en-US" sz="2400" b="1" dirty="0">
              <a:solidFill>
                <a:srgbClr val="0070C0"/>
              </a:solidFill>
            </a:endParaRPr>
          </a:p>
        </p:txBody>
      </p:sp>
      <p:sp>
        <p:nvSpPr>
          <p:cNvPr id="9" name="سحابة 8"/>
          <p:cNvSpPr/>
          <p:nvPr/>
        </p:nvSpPr>
        <p:spPr>
          <a:xfrm>
            <a:off x="685800" y="1219200"/>
            <a:ext cx="2374799" cy="1333498"/>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معظمها غير ضار بالإنسان</a:t>
            </a:r>
            <a:endParaRPr lang="en-US" sz="2400" b="1" dirty="0">
              <a:solidFill>
                <a:srgbClr val="0070C0"/>
              </a:solidFill>
            </a:endParaRPr>
          </a:p>
        </p:txBody>
      </p:sp>
      <p:sp>
        <p:nvSpPr>
          <p:cNvPr id="10" name="سحابة 9"/>
          <p:cNvSpPr/>
          <p:nvPr/>
        </p:nvSpPr>
        <p:spPr>
          <a:xfrm>
            <a:off x="3269381" y="1066798"/>
            <a:ext cx="3060599" cy="1828801"/>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تتبع طائفة </a:t>
            </a:r>
            <a:r>
              <a:rPr lang="ar-SA" sz="2400" b="1" dirty="0" smtClean="0">
                <a:solidFill>
                  <a:srgbClr val="0070C0"/>
                </a:solidFill>
              </a:rPr>
              <a:t>خطافيه </a:t>
            </a:r>
            <a:r>
              <a:rPr lang="ar-SA" sz="2400" b="1" dirty="0">
                <a:solidFill>
                  <a:srgbClr val="0070C0"/>
                </a:solidFill>
              </a:rPr>
              <a:t>الأرجل وهي سريعة الحركة</a:t>
            </a:r>
            <a:endParaRPr lang="en-US" sz="2400" b="1" dirty="0">
              <a:solidFill>
                <a:srgbClr val="0070C0"/>
              </a:solidFill>
            </a:endParaRPr>
          </a:p>
        </p:txBody>
      </p:sp>
      <p:sp>
        <p:nvSpPr>
          <p:cNvPr id="11" name="دبوس زينة 10"/>
          <p:cNvSpPr/>
          <p:nvPr/>
        </p:nvSpPr>
        <p:spPr>
          <a:xfrm>
            <a:off x="2540830" y="3048000"/>
            <a:ext cx="6167940" cy="533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ب) ذوات الألف قدم</a:t>
            </a:r>
            <a:endParaRPr lang="en-US" sz="2400" b="1" dirty="0">
              <a:solidFill>
                <a:srgbClr val="002060"/>
              </a:solidFill>
            </a:endParaRPr>
          </a:p>
        </p:txBody>
      </p:sp>
      <p:sp>
        <p:nvSpPr>
          <p:cNvPr id="12" name="سحابة 11"/>
          <p:cNvSpPr/>
          <p:nvPr/>
        </p:nvSpPr>
        <p:spPr>
          <a:xfrm>
            <a:off x="6437227" y="3810001"/>
            <a:ext cx="2158350" cy="1923184"/>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smtClean="0">
                <a:solidFill>
                  <a:srgbClr val="0070C0"/>
                </a:solidFill>
              </a:rPr>
              <a:t>تتبع </a:t>
            </a:r>
            <a:r>
              <a:rPr lang="ar-SA" sz="2000" b="1" dirty="0">
                <a:solidFill>
                  <a:srgbClr val="0070C0"/>
                </a:solidFill>
              </a:rPr>
              <a:t>طائفة مزدوجة الأرجل وهي بطيئة الحركة</a:t>
            </a:r>
            <a:endParaRPr lang="en-US" sz="2000" b="1" dirty="0">
              <a:solidFill>
                <a:srgbClr val="0070C0"/>
              </a:solidFill>
            </a:endParaRPr>
          </a:p>
        </p:txBody>
      </p:sp>
      <p:sp>
        <p:nvSpPr>
          <p:cNvPr id="14" name="سحابة 13"/>
          <p:cNvSpPr/>
          <p:nvPr/>
        </p:nvSpPr>
        <p:spPr>
          <a:xfrm>
            <a:off x="572607" y="4151746"/>
            <a:ext cx="2374799" cy="1333498"/>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من آكلات الأعشاب</a:t>
            </a:r>
            <a:endParaRPr lang="en-US" sz="2400" b="1" dirty="0">
              <a:solidFill>
                <a:srgbClr val="0070C0"/>
              </a:solidFill>
            </a:endParaRPr>
          </a:p>
        </p:txBody>
      </p:sp>
      <p:sp>
        <p:nvSpPr>
          <p:cNvPr id="15" name="سحابة 14"/>
          <p:cNvSpPr/>
          <p:nvPr/>
        </p:nvSpPr>
        <p:spPr>
          <a:xfrm>
            <a:off x="3156188" y="3657599"/>
            <a:ext cx="3060599" cy="2514601"/>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smtClean="0">
                <a:solidFill>
                  <a:srgbClr val="0070C0"/>
                </a:solidFill>
              </a:rPr>
              <a:t>لها </a:t>
            </a:r>
            <a:r>
              <a:rPr lang="ar-SA" sz="2000" b="1" dirty="0">
                <a:solidFill>
                  <a:srgbClr val="0070C0"/>
                </a:solidFill>
              </a:rPr>
              <a:t>زوجان من الأرجل بكل قطعة في منطقة البطن وزوج واحد بكل قطعة في منطقة الصدر</a:t>
            </a:r>
            <a:endParaRPr lang="en-US" sz="2000" b="1" dirty="0">
              <a:solidFill>
                <a:srgbClr val="0070C0"/>
              </a:solidFill>
            </a:endParaRPr>
          </a:p>
        </p:txBody>
      </p:sp>
      <p:grpSp>
        <p:nvGrpSpPr>
          <p:cNvPr id="17" name="مجموعة 16"/>
          <p:cNvGrpSpPr/>
          <p:nvPr/>
        </p:nvGrpSpPr>
        <p:grpSpPr>
          <a:xfrm>
            <a:off x="-36512" y="6128748"/>
            <a:ext cx="2082876" cy="756636"/>
            <a:chOff x="179512" y="692696"/>
            <a:chExt cx="2082876" cy="756636"/>
          </a:xfrm>
        </p:grpSpPr>
        <p:pic>
          <p:nvPicPr>
            <p:cNvPr id="18"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مربع نص 18"/>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مربع نص 2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623763296"/>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وسيلة شرح مع سهم إلى الأسفل 1"/>
          <p:cNvSpPr/>
          <p:nvPr/>
        </p:nvSpPr>
        <p:spPr>
          <a:xfrm>
            <a:off x="2438400" y="457200"/>
            <a:ext cx="4267200" cy="685800"/>
          </a:xfrm>
          <a:prstGeom prst="downArrowCallout">
            <a:avLst/>
          </a:prstGeom>
          <a:solidFill>
            <a:schemeClr val="bg1"/>
          </a:solidFill>
          <a:ln w="60325">
            <a:gradFill>
              <a:gsLst>
                <a:gs pos="90832">
                  <a:schemeClr val="accent4">
                    <a:lumMod val="75000"/>
                  </a:schemeClr>
                </a:gs>
                <a:gs pos="73350">
                  <a:schemeClr val="accent6">
                    <a:lumMod val="50000"/>
                  </a:schemeClr>
                </a:gs>
                <a:gs pos="25000">
                  <a:schemeClr val="accent3">
                    <a:lumMod val="50000"/>
                  </a:schemeClr>
                </a:gs>
                <a:gs pos="0">
                  <a:schemeClr val="accent1">
                    <a:lumMod val="50000"/>
                  </a:schemeClr>
                </a:gs>
                <a:gs pos="50000">
                  <a:srgbClr val="FFFF00"/>
                </a:gs>
                <a:gs pos="100000">
                  <a:schemeClr val="accent3">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a:solidFill>
                  <a:schemeClr val="accent3">
                    <a:lumMod val="50000"/>
                  </a:schemeClr>
                </a:solidFill>
              </a:rPr>
              <a:t>قارن بين ذوات الأرجل المئة وذات الالف رجل</a:t>
            </a:r>
            <a:endParaRPr lang="en-US" b="1" dirty="0">
              <a:solidFill>
                <a:schemeClr val="accent3">
                  <a:lumMod val="50000"/>
                </a:schemeClr>
              </a:solidFill>
            </a:endParaRPr>
          </a:p>
        </p:txBody>
      </p:sp>
      <p:graphicFrame>
        <p:nvGraphicFramePr>
          <p:cNvPr id="3" name="جدول 2"/>
          <p:cNvGraphicFramePr>
            <a:graphicFrameLocks noGrp="1"/>
          </p:cNvGraphicFramePr>
          <p:nvPr>
            <p:extLst>
              <p:ext uri="{D42A27DB-BD31-4B8C-83A1-F6EECF244321}">
                <p14:modId xmlns:p14="http://schemas.microsoft.com/office/powerpoint/2010/main" val="3741041179"/>
              </p:ext>
            </p:extLst>
          </p:nvPr>
        </p:nvGraphicFramePr>
        <p:xfrm>
          <a:off x="457201" y="1295399"/>
          <a:ext cx="8229598" cy="3505200"/>
        </p:xfrm>
        <a:graphic>
          <a:graphicData uri="http://schemas.openxmlformats.org/drawingml/2006/table">
            <a:tbl>
              <a:tblPr rtl="1" firstRow="1" firstCol="1" bandRow="1">
                <a:tableStyleId>{5C22544A-7EE6-4342-B048-85BDC9FD1C3A}</a:tableStyleId>
              </a:tblPr>
              <a:tblGrid>
                <a:gridCol w="2729611"/>
                <a:gridCol w="2729611"/>
                <a:gridCol w="2770376"/>
              </a:tblGrid>
              <a:tr h="876300">
                <a:tc>
                  <a:txBody>
                    <a:bodyPr/>
                    <a:lstStyle/>
                    <a:p>
                      <a:pPr marL="0" marR="0" algn="ctr" rtl="1">
                        <a:lnSpc>
                          <a:spcPct val="115000"/>
                        </a:lnSpc>
                        <a:spcBef>
                          <a:spcPts val="0"/>
                        </a:spcBef>
                        <a:spcAft>
                          <a:spcPts val="0"/>
                        </a:spcAft>
                        <a:tabLst>
                          <a:tab pos="1028700" algn="l"/>
                        </a:tabLst>
                      </a:pPr>
                      <a:r>
                        <a:rPr lang="ar-SA" sz="1800" b="1" dirty="0">
                          <a:effectLst/>
                        </a:rPr>
                        <a:t>اوجه المقارنة</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50"/>
                    </a:solidFill>
                  </a:tcPr>
                </a:tc>
                <a:tc>
                  <a:txBody>
                    <a:bodyPr/>
                    <a:lstStyle/>
                    <a:p>
                      <a:pPr marL="0" marR="0" algn="ctr" rtl="1">
                        <a:lnSpc>
                          <a:spcPct val="115000"/>
                        </a:lnSpc>
                        <a:spcBef>
                          <a:spcPts val="0"/>
                        </a:spcBef>
                        <a:spcAft>
                          <a:spcPts val="0"/>
                        </a:spcAft>
                        <a:tabLst>
                          <a:tab pos="1028700" algn="l"/>
                        </a:tabLst>
                      </a:pPr>
                      <a:r>
                        <a:rPr lang="ar-SA" sz="1800" b="1" dirty="0">
                          <a:effectLst/>
                        </a:rPr>
                        <a:t>ذوات الارجل المئة</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50"/>
                    </a:solidFill>
                  </a:tcPr>
                </a:tc>
                <a:tc>
                  <a:txBody>
                    <a:bodyPr/>
                    <a:lstStyle/>
                    <a:p>
                      <a:pPr marL="0" marR="0" algn="ctr" rtl="1">
                        <a:lnSpc>
                          <a:spcPct val="115000"/>
                        </a:lnSpc>
                        <a:spcBef>
                          <a:spcPts val="0"/>
                        </a:spcBef>
                        <a:spcAft>
                          <a:spcPts val="0"/>
                        </a:spcAft>
                        <a:tabLst>
                          <a:tab pos="1028700" algn="l"/>
                        </a:tabLst>
                      </a:pPr>
                      <a:r>
                        <a:rPr lang="ar-SA" sz="1800" b="1" dirty="0">
                          <a:effectLst/>
                        </a:rPr>
                        <a:t>ذوات الألف رجل</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50"/>
                    </a:solidFill>
                  </a:tcPr>
                </a:tc>
              </a:tr>
              <a:tr h="876300">
                <a:tc>
                  <a:txBody>
                    <a:bodyPr/>
                    <a:lstStyle/>
                    <a:p>
                      <a:pPr marL="0" marR="0" algn="ctr" rtl="1">
                        <a:lnSpc>
                          <a:spcPct val="115000"/>
                        </a:lnSpc>
                        <a:spcBef>
                          <a:spcPts val="0"/>
                        </a:spcBef>
                        <a:spcAft>
                          <a:spcPts val="0"/>
                        </a:spcAft>
                        <a:tabLst>
                          <a:tab pos="1028700" algn="l"/>
                        </a:tabLst>
                      </a:pPr>
                      <a:r>
                        <a:rPr lang="ar-SA" sz="1800" b="1" dirty="0">
                          <a:effectLst/>
                        </a:rPr>
                        <a:t>الطائفة</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50"/>
                    </a:solidFill>
                  </a:tcPr>
                </a:tc>
                <a:tc>
                  <a:txBody>
                    <a:bodyPr/>
                    <a:lstStyle/>
                    <a:p>
                      <a:pPr marL="0" marR="0" algn="ctr" rtl="1">
                        <a:lnSpc>
                          <a:spcPct val="115000"/>
                        </a:lnSpc>
                        <a:spcBef>
                          <a:spcPts val="0"/>
                        </a:spcBef>
                        <a:spcAft>
                          <a:spcPts val="0"/>
                        </a:spcAft>
                        <a:tabLst>
                          <a:tab pos="1028700" algn="l"/>
                        </a:tabLst>
                      </a:pPr>
                      <a:r>
                        <a:rPr lang="ar-SA" sz="1800" b="1" dirty="0" smtClean="0">
                          <a:effectLst/>
                        </a:rPr>
                        <a:t>خطافيه </a:t>
                      </a:r>
                      <a:r>
                        <a:rPr lang="ar-SA" sz="1800" b="1" dirty="0">
                          <a:effectLst/>
                        </a:rPr>
                        <a:t>الأرجل</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1">
                        <a:lnSpc>
                          <a:spcPct val="115000"/>
                        </a:lnSpc>
                        <a:spcBef>
                          <a:spcPts val="0"/>
                        </a:spcBef>
                        <a:spcAft>
                          <a:spcPts val="0"/>
                        </a:spcAft>
                        <a:tabLst>
                          <a:tab pos="1028700" algn="l"/>
                        </a:tabLst>
                      </a:pPr>
                      <a:r>
                        <a:rPr lang="ar-SA" sz="1800" b="1">
                          <a:effectLst/>
                        </a:rPr>
                        <a:t>مزدوجة الارجل</a:t>
                      </a:r>
                      <a:endParaRPr lang="en-US" sz="1100" b="1">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r>
              <a:tr h="876300">
                <a:tc>
                  <a:txBody>
                    <a:bodyPr/>
                    <a:lstStyle/>
                    <a:p>
                      <a:pPr marL="0" marR="0" algn="ctr" rtl="1">
                        <a:lnSpc>
                          <a:spcPct val="115000"/>
                        </a:lnSpc>
                        <a:spcBef>
                          <a:spcPts val="0"/>
                        </a:spcBef>
                        <a:spcAft>
                          <a:spcPts val="0"/>
                        </a:spcAft>
                        <a:tabLst>
                          <a:tab pos="1028700" algn="l"/>
                        </a:tabLst>
                      </a:pPr>
                      <a:r>
                        <a:rPr lang="ar-SA" sz="1800" b="1" dirty="0">
                          <a:effectLst/>
                        </a:rPr>
                        <a:t>الحركة</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50"/>
                    </a:solidFill>
                  </a:tcPr>
                </a:tc>
                <a:tc>
                  <a:txBody>
                    <a:bodyPr/>
                    <a:lstStyle/>
                    <a:p>
                      <a:pPr marL="0" marR="0" algn="ctr" rtl="1">
                        <a:lnSpc>
                          <a:spcPct val="115000"/>
                        </a:lnSpc>
                        <a:spcBef>
                          <a:spcPts val="0"/>
                        </a:spcBef>
                        <a:spcAft>
                          <a:spcPts val="0"/>
                        </a:spcAft>
                        <a:tabLst>
                          <a:tab pos="1028700" algn="l"/>
                        </a:tabLst>
                      </a:pPr>
                      <a:r>
                        <a:rPr lang="ar-SA" sz="1800" b="1" dirty="0">
                          <a:effectLst/>
                        </a:rPr>
                        <a:t>سريعة</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1">
                        <a:lnSpc>
                          <a:spcPct val="115000"/>
                        </a:lnSpc>
                        <a:spcBef>
                          <a:spcPts val="0"/>
                        </a:spcBef>
                        <a:spcAft>
                          <a:spcPts val="0"/>
                        </a:spcAft>
                        <a:tabLst>
                          <a:tab pos="1028700" algn="l"/>
                        </a:tabLst>
                      </a:pPr>
                      <a:r>
                        <a:rPr lang="ar-SA" sz="1800" b="1" dirty="0">
                          <a:effectLst/>
                        </a:rPr>
                        <a:t>بطيئة الحركة</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r>
              <a:tr h="876300">
                <a:tc>
                  <a:txBody>
                    <a:bodyPr/>
                    <a:lstStyle/>
                    <a:p>
                      <a:pPr marL="0" marR="0" algn="ctr" rtl="1">
                        <a:lnSpc>
                          <a:spcPct val="115000"/>
                        </a:lnSpc>
                        <a:spcBef>
                          <a:spcPts val="0"/>
                        </a:spcBef>
                        <a:spcAft>
                          <a:spcPts val="0"/>
                        </a:spcAft>
                        <a:tabLst>
                          <a:tab pos="1028700" algn="l"/>
                        </a:tabLst>
                      </a:pPr>
                      <a:r>
                        <a:rPr lang="ar-SA" sz="1800" b="1" dirty="0">
                          <a:effectLst/>
                        </a:rPr>
                        <a:t>علاقتها </a:t>
                      </a:r>
                      <a:r>
                        <a:rPr lang="ar-SA" sz="1800" b="1" dirty="0" err="1">
                          <a:effectLst/>
                        </a:rPr>
                        <a:t>بالانسان</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50"/>
                    </a:solidFill>
                  </a:tcPr>
                </a:tc>
                <a:tc>
                  <a:txBody>
                    <a:bodyPr/>
                    <a:lstStyle/>
                    <a:p>
                      <a:pPr marL="0" marR="0" algn="ctr" rtl="1">
                        <a:lnSpc>
                          <a:spcPct val="115000"/>
                        </a:lnSpc>
                        <a:spcBef>
                          <a:spcPts val="0"/>
                        </a:spcBef>
                        <a:spcAft>
                          <a:spcPts val="0"/>
                        </a:spcAft>
                        <a:tabLst>
                          <a:tab pos="1028700" algn="l"/>
                        </a:tabLst>
                      </a:pPr>
                      <a:r>
                        <a:rPr lang="ar-SA" sz="1800" b="1">
                          <a:effectLst/>
                        </a:rPr>
                        <a:t>معظمها غير ضار بالانسان</a:t>
                      </a:r>
                      <a:endParaRPr lang="en-US" sz="1100" b="1">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1">
                        <a:lnSpc>
                          <a:spcPct val="115000"/>
                        </a:lnSpc>
                        <a:spcBef>
                          <a:spcPts val="0"/>
                        </a:spcBef>
                        <a:spcAft>
                          <a:spcPts val="0"/>
                        </a:spcAft>
                        <a:tabLst>
                          <a:tab pos="1028700" algn="l"/>
                        </a:tabLst>
                      </a:pPr>
                      <a:r>
                        <a:rPr lang="ar-SA" sz="1800" b="1" dirty="0">
                          <a:effectLst/>
                        </a:rPr>
                        <a:t>من اكلات الأعشاب(افة زراعية)</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r>
            </a:tbl>
          </a:graphicData>
        </a:graphic>
      </p:graphicFrame>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68244639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AutoShape 2"/>
          <p:cNvSpPr>
            <a:spLocks noGrp="1" noChangeArrowheads="1"/>
          </p:cNvSpPr>
          <p:nvPr>
            <p:ph type="title"/>
          </p:nvPr>
        </p:nvSpPr>
        <p:spPr>
          <a:xfrm>
            <a:off x="841617" y="412842"/>
            <a:ext cx="7481455" cy="1359974"/>
          </a:xfrm>
          <a:prstGeom prst="wave">
            <a:avLst>
              <a:gd name="adj1" fmla="val 13005"/>
              <a:gd name="adj2" fmla="val 4574"/>
            </a:avLst>
          </a:prstGeom>
          <a:noFill/>
          <a:ln>
            <a:miter lim="800000"/>
            <a:headEnd/>
            <a:tailEnd/>
          </a:ln>
          <a:extLst/>
        </p:spPr>
        <p:txBody>
          <a:bodyPr>
            <a:normAutofit fontScale="90000"/>
          </a:bodyPr>
          <a:lstStyle/>
          <a:p>
            <a:pPr algn="ctr" eaLnBrk="1" hangingPunct="1">
              <a:defRPr/>
            </a:pPr>
            <a:r>
              <a:rPr lang="ar-SA" b="1" dirty="0" smtClean="0">
                <a:solidFill>
                  <a:srgbClr val="FF0000"/>
                </a:solidFill>
                <a:effectLst>
                  <a:outerShdw blurRad="38100" dist="38100" dir="2700000" algn="tl">
                    <a:srgbClr val="FFFFFF"/>
                  </a:outerShdw>
                </a:effectLst>
              </a:rPr>
              <a:t>تقويم </a:t>
            </a:r>
            <a:r>
              <a:rPr lang="ar-EG" b="1" dirty="0" smtClean="0">
                <a:solidFill>
                  <a:srgbClr val="FF0000"/>
                </a:solidFill>
                <a:effectLst>
                  <a:outerShdw blurRad="38100" dist="38100" dir="2700000" algn="tl">
                    <a:srgbClr val="FFFFFF"/>
                  </a:outerShdw>
                </a:effectLst>
              </a:rPr>
              <a:t>الدرس </a:t>
            </a:r>
            <a:r>
              <a:rPr lang="ar-SA" b="1" dirty="0" smtClean="0">
                <a:solidFill>
                  <a:srgbClr val="FF0000"/>
                </a:solidFill>
                <a:effectLst>
                  <a:outerShdw blurRad="38100" dist="38100" dir="2700000" algn="tl">
                    <a:srgbClr val="FFFFFF"/>
                  </a:outerShdw>
                </a:effectLst>
              </a:rPr>
              <a:t>الثالث</a:t>
            </a:r>
            <a:r>
              <a:rPr lang="ar-EG" dirty="0" smtClean="0">
                <a:solidFill>
                  <a:srgbClr val="FF0000"/>
                </a:solidFill>
              </a:rPr>
              <a:t> </a:t>
            </a:r>
            <a:endParaRPr lang="en-US" dirty="0" smtClean="0">
              <a:solidFill>
                <a:srgbClr val="FF0000"/>
              </a:solidFill>
            </a:endParaRPr>
          </a:p>
        </p:txBody>
      </p:sp>
      <p:sp>
        <p:nvSpPr>
          <p:cNvPr id="270339" name="AutoShape 3"/>
          <p:cNvSpPr>
            <a:spLocks noGrp="1" noChangeArrowheads="1"/>
          </p:cNvSpPr>
          <p:nvPr>
            <p:ph idx="1"/>
          </p:nvPr>
        </p:nvSpPr>
        <p:spPr>
          <a:xfrm>
            <a:off x="755576" y="2104925"/>
            <a:ext cx="7924800" cy="3916363"/>
          </a:xfrm>
          <a:prstGeom prst="flowChartMultidocument">
            <a:avLst/>
          </a:prstGeom>
          <a:noFill/>
          <a:ln>
            <a:noFill/>
            <a:miter lim="800000"/>
            <a:headEnd type="none" w="med" len="med"/>
            <a:tailEnd type="none" w="med" len="med"/>
          </a:ln>
        </p:spPr>
        <p:txBody>
          <a:bodyPr/>
          <a:lstStyle/>
          <a:p>
            <a:pPr marL="0" indent="0" algn="ctr" eaLnBrk="1" hangingPunct="1">
              <a:buNone/>
            </a:pPr>
            <a:endParaRPr lang="ar-EG" altLang="ar-SA" b="1" dirty="0" smtClean="0">
              <a:solidFill>
                <a:srgbClr val="0070C0"/>
              </a:solidFill>
            </a:endParaRPr>
          </a:p>
          <a:p>
            <a:pPr marL="0" indent="0" algn="ctr" eaLnBrk="1" hangingPunct="1">
              <a:buNone/>
            </a:pPr>
            <a:r>
              <a:rPr lang="ar-SA" altLang="ar-SA" sz="7200" b="1" dirty="0" smtClean="0">
                <a:solidFill>
                  <a:srgbClr val="0070C0"/>
                </a:solidFill>
              </a:rPr>
              <a:t>الحشرات وأشباهها </a:t>
            </a:r>
            <a:endParaRPr lang="ar-EG" altLang="ar-SA" sz="7200" dirty="0" smtClean="0">
              <a:solidFill>
                <a:srgbClr val="0070C0"/>
              </a:solidFill>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62267584"/>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70338"/>
                                        </p:tgtEl>
                                        <p:attrNameLst>
                                          <p:attrName>style.visibility</p:attrName>
                                        </p:attrNameLst>
                                      </p:cBhvr>
                                      <p:to>
                                        <p:strVal val="visible"/>
                                      </p:to>
                                    </p:set>
                                    <p:anim to="" calcmode="lin" valueType="num">
                                      <p:cBhvr>
                                        <p:cTn id="7" dur="1" fill="hold"/>
                                        <p:tgtEl>
                                          <p:spTgt spid="270338"/>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AutoShape 2"/>
          <p:cNvSpPr>
            <a:spLocks noGrp="1" noChangeArrowheads="1"/>
          </p:cNvSpPr>
          <p:nvPr>
            <p:ph sz="half" idx="1"/>
          </p:nvPr>
        </p:nvSpPr>
        <p:spPr>
          <a:xfrm>
            <a:off x="457200" y="2457872"/>
            <a:ext cx="8458200" cy="3733800"/>
          </a:xfrm>
          <a:prstGeom prst="flowChartMagneticTape">
            <a:avLst/>
          </a:prstGeom>
          <a:noFill/>
        </p:spPr>
        <p:txBody>
          <a:bodyPr>
            <a:normAutofit lnSpcReduction="10000"/>
          </a:bodyPr>
          <a:lstStyle/>
          <a:p>
            <a:pPr algn="justLow" eaLnBrk="1" hangingPunct="1">
              <a:buFontTx/>
              <a:buNone/>
              <a:defRPr/>
            </a:pPr>
            <a:r>
              <a:rPr lang="ar-EG" sz="2400" b="1" dirty="0" smtClean="0">
                <a:effectLst>
                  <a:outerShdw blurRad="38100" dist="38100" dir="2700000" algn="tl">
                    <a:srgbClr val="FFFFFF"/>
                  </a:outerShdw>
                </a:effectLst>
              </a:rPr>
              <a:t>ج: </a:t>
            </a:r>
            <a:r>
              <a:rPr lang="ar-SA" sz="2400" b="1" dirty="0" smtClean="0">
                <a:effectLst>
                  <a:outerShdw blurRad="38100" dist="38100" dir="2700000" algn="tl">
                    <a:srgbClr val="FFFFFF"/>
                  </a:outerShdw>
                </a:effectLst>
              </a:rPr>
              <a:t>يوفر الهيكل </a:t>
            </a:r>
            <a:r>
              <a:rPr lang="ar-SA" sz="2400" b="1" dirty="0" err="1" smtClean="0">
                <a:effectLst>
                  <a:outerShdw blurRad="38100" dist="38100" dir="2700000" algn="tl">
                    <a:srgbClr val="FFFFFF"/>
                  </a:outerShdw>
                </a:effectLst>
              </a:rPr>
              <a:t>الخارجى</a:t>
            </a:r>
            <a:r>
              <a:rPr lang="ar-SA" sz="2400" b="1" dirty="0" smtClean="0">
                <a:effectLst>
                  <a:outerShdw blurRad="38100" dist="38100" dir="2700000" algn="tl">
                    <a:srgbClr val="FFFFFF"/>
                  </a:outerShdw>
                </a:effectLst>
              </a:rPr>
              <a:t> الحماية ويحميها من الجفاف على اليابسة وتسمح الاجنحة بالطيران لمسافة طويلة للاستفادة من مصادر الغذاء والمواطن البيئية المختلفة . ويسمح صغر حجمها بانتشارها الواسع </a:t>
            </a:r>
            <a:r>
              <a:rPr lang="ar-SA" sz="2400" b="1" dirty="0" err="1" smtClean="0">
                <a:effectLst>
                  <a:outerShdw blurRad="38100" dist="38100" dir="2700000" algn="tl">
                    <a:srgbClr val="FFFFFF"/>
                  </a:outerShdw>
                </a:effectLst>
              </a:rPr>
              <a:t>فى</a:t>
            </a:r>
            <a:r>
              <a:rPr lang="ar-SA" sz="2400" b="1" dirty="0" smtClean="0">
                <a:effectLst>
                  <a:outerShdw blurRad="38100" dist="38100" dir="2700000" algn="tl">
                    <a:srgbClr val="FFFFFF"/>
                  </a:outerShdw>
                </a:effectLst>
              </a:rPr>
              <a:t> الهواء والماء . وتضع الحشرات عدد كبيرا من البيض . لذا سيكون لها عدد كبير من النسل ولها اختلافات كبيرة </a:t>
            </a:r>
            <a:r>
              <a:rPr lang="ar-SA" sz="2400" b="1" dirty="0" err="1" smtClean="0">
                <a:effectLst>
                  <a:outerShdw blurRad="38100" dist="38100" dir="2700000" algn="tl">
                    <a:srgbClr val="FFFFFF"/>
                  </a:outerShdw>
                </a:effectLst>
              </a:rPr>
              <a:t>فى</a:t>
            </a:r>
            <a:r>
              <a:rPr lang="ar-SA" sz="2400" b="1" dirty="0" smtClean="0">
                <a:effectLst>
                  <a:outerShdw blurRad="38100" dist="38100" dir="2700000" algn="tl">
                    <a:srgbClr val="FFFFFF"/>
                  </a:outerShdw>
                </a:effectLst>
              </a:rPr>
              <a:t> الأرجل وأجزاء الفم وتراكيب أعضاء الحس </a:t>
            </a:r>
            <a:r>
              <a:rPr lang="ar-EG" sz="2400" b="1" dirty="0" smtClean="0">
                <a:effectLst>
                  <a:outerShdw blurRad="38100" dist="38100" dir="2700000" algn="tl">
                    <a:srgbClr val="FFFFFF"/>
                  </a:outerShdw>
                </a:effectLst>
              </a:rPr>
              <a:t> . </a:t>
            </a:r>
            <a:endParaRPr lang="ar-EG" sz="2400" dirty="0" smtClean="0"/>
          </a:p>
        </p:txBody>
      </p:sp>
      <p:pic>
        <p:nvPicPr>
          <p:cNvPr id="983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5" y="476672"/>
            <a:ext cx="6292056"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804528077"/>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71362">
                                            <p:txEl>
                                              <p:pRg st="0" end="0"/>
                                            </p:txEl>
                                          </p:spTgt>
                                        </p:tgtEl>
                                        <p:attrNameLst>
                                          <p:attrName>style.visibility</p:attrName>
                                        </p:attrNameLst>
                                      </p:cBhvr>
                                      <p:to>
                                        <p:strVal val="visible"/>
                                      </p:to>
                                    </p:set>
                                    <p:anim calcmode="lin" valueType="num">
                                      <p:cBhvr>
                                        <p:cTn id="7" dur="1000" fill="hold"/>
                                        <p:tgtEl>
                                          <p:spTgt spid="271362">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27136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7136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2"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AutoShape 2"/>
          <p:cNvSpPr>
            <a:spLocks noChangeArrowheads="1"/>
          </p:cNvSpPr>
          <p:nvPr/>
        </p:nvSpPr>
        <p:spPr bwMode="auto">
          <a:xfrm>
            <a:off x="457200" y="2071464"/>
            <a:ext cx="8458200" cy="3733800"/>
          </a:xfrm>
          <a:prstGeom prst="flowChartMagneticTape">
            <a:avLst/>
          </a:prstGeom>
          <a:noFill/>
          <a:ln w="9525">
            <a:noFill/>
            <a:miter lim="800000"/>
            <a:headEnd/>
            <a:tailEnd/>
          </a:ln>
          <a:effectLst/>
        </p:spPr>
        <p:txBody>
          <a:bodyPr/>
          <a:lstStyle/>
          <a:p>
            <a:pPr marL="342900" indent="-342900" algn="justLow" fontAlgn="base">
              <a:lnSpc>
                <a:spcPct val="90000"/>
              </a:lnSpc>
              <a:spcBef>
                <a:spcPct val="20000"/>
              </a:spcBef>
              <a:spcAft>
                <a:spcPct val="0"/>
              </a:spcAft>
              <a:defRPr/>
            </a:pPr>
            <a:r>
              <a:rPr lang="ar-EG" sz="4800" b="1">
                <a:solidFill>
                  <a:srgbClr val="000000"/>
                </a:solidFill>
                <a:effectLst>
                  <a:outerShdw blurRad="38100" dist="38100" dir="2700000" algn="tl">
                    <a:srgbClr val="FFFFFF"/>
                  </a:outerShdw>
                </a:effectLst>
              </a:rPr>
              <a:t>ج:  </a:t>
            </a:r>
            <a:r>
              <a:rPr lang="ar-SA" sz="4800" b="1">
                <a:solidFill>
                  <a:srgbClr val="000000"/>
                </a:solidFill>
                <a:effectLst>
                  <a:outerShdw blurRad="38100" dist="38100" dir="2700000" algn="tl">
                    <a:srgbClr val="FFFFFF"/>
                  </a:outerShdw>
                </a:effectLst>
              </a:rPr>
              <a:t>الجسم مكون من ثلاثة أقسام وثلاثة ازواج من الأرجل وزوجين من الأجنحة فى الغالب .</a:t>
            </a:r>
            <a:r>
              <a:rPr lang="ar-EG" sz="4800" b="1">
                <a:solidFill>
                  <a:srgbClr val="000000"/>
                </a:solidFill>
                <a:effectLst>
                  <a:outerShdw blurRad="38100" dist="38100" dir="2700000" algn="tl">
                    <a:srgbClr val="FFFFFF"/>
                  </a:outerShdw>
                </a:effectLst>
              </a:rPr>
              <a:t>  </a:t>
            </a:r>
            <a:endParaRPr lang="ar-EG" sz="4800">
              <a:solidFill>
                <a:srgbClr val="000000"/>
              </a:solidFill>
            </a:endParaRPr>
          </a:p>
        </p:txBody>
      </p:sp>
      <p:pic>
        <p:nvPicPr>
          <p:cNvPr id="99331" name="Picture 3"/>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5462"/>
          <a:stretch/>
        </p:blipFill>
        <p:spPr bwMode="auto">
          <a:xfrm>
            <a:off x="1547664" y="851619"/>
            <a:ext cx="6716861" cy="1065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773269892"/>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72386">
                                            <p:txEl>
                                              <p:pRg st="0" end="0"/>
                                            </p:txEl>
                                          </p:spTgt>
                                        </p:tgtEl>
                                        <p:attrNameLst>
                                          <p:attrName>style.visibility</p:attrName>
                                        </p:attrNameLst>
                                      </p:cBhvr>
                                      <p:to>
                                        <p:strVal val="visible"/>
                                      </p:to>
                                    </p:set>
                                    <p:anim calcmode="lin" valueType="num">
                                      <p:cBhvr>
                                        <p:cTn id="7" dur="1000" fill="hold"/>
                                        <p:tgtEl>
                                          <p:spTgt spid="272386">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27238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7238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AutoShape 2"/>
          <p:cNvSpPr>
            <a:spLocks noChangeArrowheads="1"/>
          </p:cNvSpPr>
          <p:nvPr/>
        </p:nvSpPr>
        <p:spPr bwMode="auto">
          <a:xfrm>
            <a:off x="611560" y="2647528"/>
            <a:ext cx="8458200" cy="3733800"/>
          </a:xfrm>
          <a:prstGeom prst="flowChartMagneticTape">
            <a:avLst/>
          </a:prstGeom>
          <a:noFill/>
          <a:ln w="9525">
            <a:noFill/>
            <a:miter lim="800000"/>
            <a:headEnd/>
            <a:tailEnd/>
          </a:ln>
          <a:effectLst/>
        </p:spPr>
        <p:txBody>
          <a:bodyPr/>
          <a:lstStyle/>
          <a:p>
            <a:pPr marL="342900" indent="-342900" algn="justLow" fontAlgn="base">
              <a:lnSpc>
                <a:spcPct val="90000"/>
              </a:lnSpc>
              <a:spcBef>
                <a:spcPct val="20000"/>
              </a:spcBef>
              <a:spcAft>
                <a:spcPct val="0"/>
              </a:spcAft>
              <a:defRPr/>
            </a:pPr>
            <a:r>
              <a:rPr lang="ar-EG" sz="4800" b="1">
                <a:solidFill>
                  <a:srgbClr val="000000"/>
                </a:solidFill>
                <a:effectLst>
                  <a:outerShdw blurRad="38100" dist="38100" dir="2700000" algn="tl">
                    <a:srgbClr val="FFFFFF"/>
                  </a:outerShdw>
                </a:effectLst>
              </a:rPr>
              <a:t>ج:  </a:t>
            </a:r>
            <a:r>
              <a:rPr lang="ar-SA" sz="4800" b="1">
                <a:solidFill>
                  <a:srgbClr val="000000"/>
                </a:solidFill>
                <a:effectLst>
                  <a:outerShdw blurRad="38100" dist="38100" dir="2700000" algn="tl">
                    <a:srgbClr val="FFFFFF"/>
                  </a:outerShdw>
                </a:effectLst>
              </a:rPr>
              <a:t>أنبوب لمص رحيق الأزهار وأجزاء فم للعق واجزاء فم تشبه الإبرة لثقب جلد الحيوان وفكوك للتقطيع </a:t>
            </a:r>
            <a:r>
              <a:rPr lang="ar-EG" sz="2800" b="1">
                <a:solidFill>
                  <a:srgbClr val="000000"/>
                </a:solidFill>
                <a:effectLst>
                  <a:outerShdw blurRad="38100" dist="38100" dir="2700000" algn="tl">
                    <a:srgbClr val="FFFFFF"/>
                  </a:outerShdw>
                </a:effectLst>
              </a:rPr>
              <a:t>  </a:t>
            </a:r>
            <a:endParaRPr lang="ar-EG" sz="2800">
              <a:solidFill>
                <a:srgbClr val="000000"/>
              </a:solidFill>
            </a:endParaRPr>
          </a:p>
        </p:txBody>
      </p:sp>
      <p:pic>
        <p:nvPicPr>
          <p:cNvPr id="100355" name="Picture 3"/>
          <p:cNvPicPr>
            <a:picLocks noChangeAspect="1" noChangeArrowheads="1"/>
          </p:cNvPicPr>
          <p:nvPr/>
        </p:nvPicPr>
        <p:blipFill>
          <a:blip r:embed="rId4">
            <a:lum contrast="40000"/>
            <a:extLst>
              <a:ext uri="{28A0092B-C50C-407E-A947-70E740481C1C}">
                <a14:useLocalDpi xmlns:a14="http://schemas.microsoft.com/office/drawing/2010/main" val="0"/>
              </a:ext>
            </a:extLst>
          </a:blip>
          <a:srcRect/>
          <a:stretch>
            <a:fillRect/>
          </a:stretch>
        </p:blipFill>
        <p:spPr bwMode="auto">
          <a:xfrm>
            <a:off x="1359178" y="437728"/>
            <a:ext cx="7024556" cy="2020888"/>
          </a:xfrm>
          <a:prstGeom prst="roundRect">
            <a:avLst>
              <a:gd name="adj" fmla="val 8594"/>
            </a:avLst>
          </a:prstGeom>
          <a:noFill/>
          <a:ln>
            <a:noFill/>
          </a:ln>
          <a:effectLst>
            <a:reflection blurRad="12700" stA="38000" endPos="28000" dist="5000" dir="5400000" sy="-100000" algn="bl" rotWithShape="0"/>
          </a:effectLst>
          <a:extLst/>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231708078"/>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73410">
                                            <p:txEl>
                                              <p:pRg st="0" end="0"/>
                                            </p:txEl>
                                          </p:spTgt>
                                        </p:tgtEl>
                                        <p:attrNameLst>
                                          <p:attrName>style.visibility</p:attrName>
                                        </p:attrNameLst>
                                      </p:cBhvr>
                                      <p:to>
                                        <p:strVal val="visible"/>
                                      </p:to>
                                    </p:set>
                                    <p:anim calcmode="lin" valueType="num">
                                      <p:cBhvr>
                                        <p:cTn id="7" dur="1000" fill="hold"/>
                                        <p:tgtEl>
                                          <p:spTgt spid="273410">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27341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734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AutoShape 2"/>
          <p:cNvSpPr>
            <a:spLocks noGrp="1" noChangeArrowheads="1"/>
          </p:cNvSpPr>
          <p:nvPr>
            <p:ph idx="1"/>
          </p:nvPr>
        </p:nvSpPr>
        <p:spPr>
          <a:xfrm>
            <a:off x="228600" y="2590800"/>
            <a:ext cx="8229600" cy="3124200"/>
          </a:xfrm>
          <a:prstGeom prst="verticalScroll">
            <a:avLst>
              <a:gd name="adj" fmla="val 17796"/>
            </a:avLst>
          </a:prstGeom>
          <a:noFill/>
        </p:spPr>
        <p:txBody>
          <a:bodyPr/>
          <a:lstStyle/>
          <a:p>
            <a:pPr algn="justLow" eaLnBrk="1" hangingPunct="1">
              <a:defRPr/>
            </a:pPr>
            <a:r>
              <a:rPr lang="ar-EG" sz="3600" b="1" smtClean="0"/>
              <a:t>ج: </a:t>
            </a:r>
            <a:r>
              <a:rPr lang="ar-SA" sz="3600" b="1" smtClean="0"/>
              <a:t>الحشرات التى تنمو خلال عملية التحول تستطيع الإفادة من مصادر غذائية مختلفة خلال المراحل المختلفة فى حياتها .</a:t>
            </a:r>
            <a:r>
              <a:rPr lang="ar-EG" sz="3600" b="1" smtClean="0"/>
              <a:t> </a:t>
            </a:r>
            <a:r>
              <a:rPr lang="ar-SA" sz="3600" smtClean="0"/>
              <a:t> </a:t>
            </a:r>
            <a:endParaRPr lang="en-US" sz="3600" smtClean="0"/>
          </a:p>
        </p:txBody>
      </p:sp>
      <p:pic>
        <p:nvPicPr>
          <p:cNvPr id="1013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827484"/>
            <a:ext cx="7479556"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103019444"/>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74434">
                                            <p:txEl>
                                              <p:pRg st="0" end="0"/>
                                            </p:txEl>
                                          </p:spTgt>
                                        </p:tgtEl>
                                        <p:attrNameLst>
                                          <p:attrName>style.visibility</p:attrName>
                                        </p:attrNameLst>
                                      </p:cBhvr>
                                      <p:to>
                                        <p:strVal val="visible"/>
                                      </p:to>
                                    </p:set>
                                    <p:animEffect transition="in" filter="circle(in)">
                                      <p:cBhvr>
                                        <p:cTn id="7" dur="2000"/>
                                        <p:tgtEl>
                                          <p:spTgt spid="27443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متقاطع 26"/>
          <p:cNvSpPr/>
          <p:nvPr/>
        </p:nvSpPr>
        <p:spPr>
          <a:xfrm>
            <a:off x="990600" y="4678218"/>
            <a:ext cx="6781800" cy="973942"/>
          </a:xfrm>
          <a:prstGeom prst="plus">
            <a:avLst/>
          </a:prstGeom>
          <a:solidFill>
            <a:schemeClr val="bg2"/>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b="1" dirty="0">
                <a:solidFill>
                  <a:srgbClr val="002060"/>
                </a:solidFill>
                <a:latin typeface="Calibri"/>
                <a:ea typeface="Times New Roman"/>
                <a:cs typeface="Arial"/>
              </a:rPr>
              <a:t>قد يلتحم الرأس والصدر في بعض المفصليات مثل جراد البحر </a:t>
            </a:r>
            <a:endParaRPr lang="ar-SA" b="1" dirty="0" smtClean="0">
              <a:solidFill>
                <a:srgbClr val="002060"/>
              </a:solidFill>
              <a:latin typeface="Calibri"/>
              <a:ea typeface="Times New Roman"/>
              <a:cs typeface="Arial"/>
            </a:endParaRPr>
          </a:p>
          <a:p>
            <a:pPr algn="ctr" rtl="1"/>
            <a:r>
              <a:rPr lang="ar-SA" b="1" dirty="0" smtClean="0">
                <a:solidFill>
                  <a:srgbClr val="002060"/>
                </a:solidFill>
                <a:latin typeface="Calibri"/>
                <a:ea typeface="Times New Roman"/>
                <a:cs typeface="Arial"/>
              </a:rPr>
              <a:t>مكوناً الرأس – صدر</a:t>
            </a:r>
            <a:endParaRPr lang="en-US" b="1" dirty="0">
              <a:solidFill>
                <a:srgbClr val="002060"/>
              </a:solidFill>
            </a:endParaRPr>
          </a:p>
        </p:txBody>
      </p:sp>
      <p:grpSp>
        <p:nvGrpSpPr>
          <p:cNvPr id="3" name="مجموعة 2"/>
          <p:cNvGrpSpPr/>
          <p:nvPr/>
        </p:nvGrpSpPr>
        <p:grpSpPr>
          <a:xfrm>
            <a:off x="6172200" y="381000"/>
            <a:ext cx="2657137" cy="699620"/>
            <a:chOff x="6019799" y="2591127"/>
            <a:chExt cx="2657137" cy="864096"/>
          </a:xfrm>
          <a:solidFill>
            <a:schemeClr val="bg2">
              <a:lumMod val="90000"/>
            </a:schemeClr>
          </a:solidFill>
        </p:grpSpPr>
        <p:sp>
          <p:nvSpPr>
            <p:cNvPr id="30" name="مستطيل مستدير الزوايا 29"/>
            <p:cNvSpPr/>
            <p:nvPr/>
          </p:nvSpPr>
          <p:spPr>
            <a:xfrm>
              <a:off x="6019799" y="2591127"/>
              <a:ext cx="2657137" cy="864096"/>
            </a:xfrm>
            <a:prstGeom prst="roundRect">
              <a:avLst/>
            </a:prstGeom>
            <a:grpFill/>
            <a:ln w="25400" cap="flat" cmpd="sng" algn="ctr">
              <a:solidFill>
                <a:srgbClr val="0F6FC6">
                  <a:shade val="50000"/>
                </a:srgbClr>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Constantia"/>
                <a:ea typeface="+mn-ea"/>
              </a:endParaRPr>
            </a:p>
          </p:txBody>
        </p:sp>
        <p:sp>
          <p:nvSpPr>
            <p:cNvPr id="29" name="مربع نص 28"/>
            <p:cNvSpPr txBox="1"/>
            <p:nvPr/>
          </p:nvSpPr>
          <p:spPr>
            <a:xfrm>
              <a:off x="6019799" y="2730786"/>
              <a:ext cx="2590802" cy="646226"/>
            </a:xfrm>
            <a:prstGeom prst="rect">
              <a:avLst/>
            </a:prstGeom>
            <a:grpFill/>
          </p:spPr>
          <p:txBody>
            <a:bodyPr wrap="square"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smtClean="0">
                  <a:ln>
                    <a:noFill/>
                  </a:ln>
                  <a:solidFill>
                    <a:schemeClr val="accent6">
                      <a:lumMod val="75000"/>
                    </a:schemeClr>
                  </a:solidFill>
                  <a:effectLst>
                    <a:outerShdw blurRad="38100" dist="38100" dir="2700000" algn="tl">
                      <a:srgbClr val="FFFFFF"/>
                    </a:outerShdw>
                  </a:effectLst>
                  <a:uLnTx/>
                  <a:uFillTx/>
                </a:rPr>
                <a:t>التجزؤ</a:t>
              </a:r>
              <a:endParaRPr kumimoji="0" lang="ar-SA" sz="2800" b="0" i="0" u="none" strike="noStrike" kern="0" cap="none" spc="0" normalizeH="0" baseline="0" noProof="0" dirty="0">
                <a:ln>
                  <a:noFill/>
                </a:ln>
                <a:solidFill>
                  <a:schemeClr val="accent6">
                    <a:lumMod val="75000"/>
                  </a:schemeClr>
                </a:solidFill>
                <a:effectLst/>
                <a:uLnTx/>
                <a:uFillTx/>
              </a:endParaRPr>
            </a:p>
          </p:txBody>
        </p:sp>
      </p:grpSp>
      <p:sp>
        <p:nvSpPr>
          <p:cNvPr id="16" name="مستطيل 15"/>
          <p:cNvSpPr/>
          <p:nvPr/>
        </p:nvSpPr>
        <p:spPr>
          <a:xfrm>
            <a:off x="1447800" y="456641"/>
            <a:ext cx="4495800" cy="623979"/>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يتركب الجسم من ثلاث مناطق هي</a:t>
            </a:r>
          </a:p>
        </p:txBody>
      </p:sp>
      <p:sp>
        <p:nvSpPr>
          <p:cNvPr id="17" name="مستطيل مستدير الزوايا 16"/>
          <p:cNvSpPr/>
          <p:nvPr/>
        </p:nvSpPr>
        <p:spPr>
          <a:xfrm>
            <a:off x="571500" y="1341582"/>
            <a:ext cx="8039100" cy="868218"/>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ctr" rtl="1">
              <a:lnSpc>
                <a:spcPct val="90000"/>
              </a:lnSpc>
              <a:spcBef>
                <a:spcPct val="20000"/>
              </a:spcBef>
              <a:buClr>
                <a:srgbClr val="0BD0D9"/>
              </a:buClr>
              <a:buSzPct val="95000"/>
              <a:defRPr/>
            </a:pPr>
            <a:r>
              <a:rPr lang="ar-SA" sz="2400" b="1" dirty="0">
                <a:solidFill>
                  <a:schemeClr val="accent4">
                    <a:lumMod val="50000"/>
                  </a:schemeClr>
                </a:solidFill>
                <a:effectLst>
                  <a:glow rad="228600">
                    <a:schemeClr val="accent4">
                      <a:satMod val="175000"/>
                      <a:alpha val="40000"/>
                    </a:schemeClr>
                  </a:glow>
                </a:effectLst>
                <a:latin typeface="Constantia"/>
              </a:rPr>
              <a:t>الرأس</a:t>
            </a:r>
            <a:r>
              <a:rPr lang="ar-SA" sz="2400" b="1" dirty="0">
                <a:solidFill>
                  <a:schemeClr val="accent4">
                    <a:lumMod val="50000"/>
                  </a:schemeClr>
                </a:solidFill>
                <a:latin typeface="Constantia"/>
              </a:rPr>
              <a:t> : يحتوي على أجزاء الفم وعيون مختلفة ولبعضها قرون استشعار تحتوي علي </a:t>
            </a:r>
            <a:r>
              <a:rPr lang="ar-SA" sz="2400" b="1" dirty="0" smtClean="0">
                <a:solidFill>
                  <a:schemeClr val="accent4">
                    <a:lumMod val="50000"/>
                  </a:schemeClr>
                </a:solidFill>
                <a:latin typeface="Constantia"/>
              </a:rPr>
              <a:t>خلايا حساسة </a:t>
            </a:r>
            <a:r>
              <a:rPr lang="ar-SA" sz="2400" b="1" dirty="0">
                <a:solidFill>
                  <a:schemeClr val="accent4">
                    <a:lumMod val="50000"/>
                  </a:schemeClr>
                </a:solidFill>
                <a:latin typeface="Constantia"/>
              </a:rPr>
              <a:t>للشم واللمس.</a:t>
            </a:r>
            <a:endParaRPr lang="en-US" sz="2400" b="1" dirty="0">
              <a:solidFill>
                <a:schemeClr val="accent4">
                  <a:lumMod val="50000"/>
                </a:schemeClr>
              </a:solidFill>
              <a:latin typeface="Constantia"/>
            </a:endParaRPr>
          </a:p>
        </p:txBody>
      </p:sp>
      <p:sp>
        <p:nvSpPr>
          <p:cNvPr id="23" name="مستطيل مستدير الزوايا 22"/>
          <p:cNvSpPr/>
          <p:nvPr/>
        </p:nvSpPr>
        <p:spPr>
          <a:xfrm>
            <a:off x="395536" y="2438400"/>
            <a:ext cx="8253164" cy="868218"/>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ctr" rtl="1">
              <a:lnSpc>
                <a:spcPct val="90000"/>
              </a:lnSpc>
              <a:spcBef>
                <a:spcPct val="20000"/>
              </a:spcBef>
              <a:buClr>
                <a:srgbClr val="0BD0D9"/>
              </a:buClr>
              <a:buSzPct val="95000"/>
              <a:defRPr/>
            </a:pPr>
            <a:r>
              <a:rPr lang="ar-SA" sz="2400" b="1" dirty="0">
                <a:solidFill>
                  <a:schemeClr val="accent4">
                    <a:lumMod val="50000"/>
                  </a:schemeClr>
                </a:solidFill>
                <a:effectLst>
                  <a:glow rad="228600">
                    <a:schemeClr val="accent6">
                      <a:satMod val="175000"/>
                      <a:alpha val="40000"/>
                    </a:schemeClr>
                  </a:glow>
                </a:effectLst>
                <a:latin typeface="Constantia"/>
              </a:rPr>
              <a:t>الصدر </a:t>
            </a:r>
            <a:r>
              <a:rPr lang="ar-SA" sz="2400" b="1" dirty="0">
                <a:solidFill>
                  <a:schemeClr val="accent4">
                    <a:lumMod val="50000"/>
                  </a:schemeClr>
                </a:solidFill>
                <a:latin typeface="Constantia"/>
              </a:rPr>
              <a:t>: هي الجزء الأوسط ويتكون من ثلاث قطع ملتحمة ويحتوي على أرجل </a:t>
            </a:r>
            <a:r>
              <a:rPr lang="ar-SA" sz="2400" b="1" dirty="0" smtClean="0">
                <a:solidFill>
                  <a:schemeClr val="accent4">
                    <a:lumMod val="50000"/>
                  </a:schemeClr>
                </a:solidFill>
                <a:latin typeface="Constantia"/>
              </a:rPr>
              <a:t>وأجنحة أحياناً</a:t>
            </a:r>
            <a:endParaRPr lang="en-US" sz="2400" b="1" dirty="0">
              <a:solidFill>
                <a:schemeClr val="accent4">
                  <a:lumMod val="50000"/>
                </a:schemeClr>
              </a:solidFill>
              <a:latin typeface="Constantia"/>
            </a:endParaRPr>
          </a:p>
        </p:txBody>
      </p:sp>
      <p:sp>
        <p:nvSpPr>
          <p:cNvPr id="25" name="مستطيل مستدير الزوايا 24"/>
          <p:cNvSpPr/>
          <p:nvPr/>
        </p:nvSpPr>
        <p:spPr>
          <a:xfrm>
            <a:off x="609600" y="3581400"/>
            <a:ext cx="8039100" cy="868218"/>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ctr" rtl="1">
              <a:lnSpc>
                <a:spcPct val="90000"/>
              </a:lnSpc>
              <a:spcBef>
                <a:spcPct val="20000"/>
              </a:spcBef>
              <a:buClr>
                <a:srgbClr val="0BD0D9"/>
              </a:buClr>
              <a:buSzPct val="95000"/>
              <a:defRPr/>
            </a:pPr>
            <a:r>
              <a:rPr lang="ar-SA" sz="2400" b="1" dirty="0">
                <a:solidFill>
                  <a:schemeClr val="accent4">
                    <a:lumMod val="50000"/>
                  </a:schemeClr>
                </a:solidFill>
                <a:effectLst>
                  <a:glow rad="228600">
                    <a:schemeClr val="accent4">
                      <a:satMod val="175000"/>
                      <a:alpha val="40000"/>
                    </a:schemeClr>
                  </a:glow>
                </a:effectLst>
                <a:latin typeface="Constantia"/>
              </a:rPr>
              <a:t>البطن</a:t>
            </a:r>
            <a:r>
              <a:rPr lang="ar-SA" sz="2400" b="1" dirty="0">
                <a:solidFill>
                  <a:schemeClr val="accent4">
                    <a:lumMod val="50000"/>
                  </a:schemeClr>
                </a:solidFill>
                <a:effectLst/>
                <a:latin typeface="Constantia"/>
              </a:rPr>
              <a:t> : مجموعة من القطع الملتحمة يحتوي على أعضاء الهضم والتكاثر</a:t>
            </a:r>
            <a:endParaRPr lang="en-US" sz="2400" b="1" dirty="0">
              <a:solidFill>
                <a:schemeClr val="accent4">
                  <a:lumMod val="50000"/>
                </a:schemeClr>
              </a:solidFill>
              <a:effectLst/>
              <a:latin typeface="Constantia"/>
            </a:endParaRPr>
          </a:p>
        </p:txBody>
      </p:sp>
      <p:sp>
        <p:nvSpPr>
          <p:cNvPr id="26" name="AutoShape 3"/>
          <p:cNvSpPr>
            <a:spLocks noChangeArrowheads="1"/>
          </p:cNvSpPr>
          <p:nvPr/>
        </p:nvSpPr>
        <p:spPr bwMode="auto">
          <a:xfrm>
            <a:off x="6819529" y="4678218"/>
            <a:ext cx="1296144" cy="973942"/>
          </a:xfrm>
          <a:prstGeom prst="star8">
            <a:avLst>
              <a:gd name="adj" fmla="val 38250"/>
            </a:avLst>
          </a:prstGeom>
          <a:solidFill>
            <a:srgbClr val="FFFF00"/>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rtl="0" fontAlgn="base">
              <a:spcBef>
                <a:spcPct val="0"/>
              </a:spcBef>
              <a:spcAft>
                <a:spcPts val="1000"/>
              </a:spcAft>
            </a:pPr>
            <a:r>
              <a:rPr lang="ar-SA" b="1" dirty="0" smtClean="0">
                <a:latin typeface="Calibri" pitchFamily="34" charset="0"/>
                <a:ea typeface="Arial" pitchFamily="34" charset="0"/>
                <a:cs typeface="Monotype Koufi" pitchFamily="2" charset="-78"/>
              </a:rPr>
              <a:t>ملاحظة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4287766174"/>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heel(1)">
                                      <p:cBhvr>
                                        <p:cTn id="40" dur="20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6" grpId="0" animBg="1"/>
      <p:bldP spid="17" grpId="0" animBg="1"/>
      <p:bldP spid="23" grpId="0" animBg="1"/>
      <p:bldP spid="25" grpId="0" animBg="1"/>
      <p:bldP spid="2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AutoShape 2"/>
          <p:cNvSpPr>
            <a:spLocks noGrp="1" noChangeArrowheads="1"/>
          </p:cNvSpPr>
          <p:nvPr>
            <p:ph idx="1"/>
          </p:nvPr>
        </p:nvSpPr>
        <p:spPr>
          <a:xfrm>
            <a:off x="990600" y="2733643"/>
            <a:ext cx="7620000" cy="3687763"/>
          </a:xfrm>
          <a:prstGeom prst="flowChartOr">
            <a:avLst/>
          </a:prstGeom>
          <a:noFill/>
        </p:spPr>
        <p:txBody>
          <a:bodyPr/>
          <a:lstStyle/>
          <a:p>
            <a:pPr algn="justLow" eaLnBrk="1" hangingPunct="1">
              <a:lnSpc>
                <a:spcPct val="80000"/>
              </a:lnSpc>
              <a:buFontTx/>
              <a:buNone/>
            </a:pPr>
            <a:r>
              <a:rPr lang="ar-EG" altLang="ar-SA" sz="4000" b="1" dirty="0" smtClean="0">
                <a:solidFill>
                  <a:srgbClr val="0070C0"/>
                </a:solidFill>
              </a:rPr>
              <a:t>ج: </a:t>
            </a:r>
            <a:r>
              <a:rPr lang="ar-SA" altLang="ar-SA" sz="4000" b="1" dirty="0" smtClean="0">
                <a:solidFill>
                  <a:srgbClr val="0070C0"/>
                </a:solidFill>
              </a:rPr>
              <a:t>الإجابة سوف تختلف . لقبل جميع تصاميم التجارب العملية على أن تتضمن التجربة الضابطة مع خطة لجمع بيانات كمية </a:t>
            </a:r>
            <a:r>
              <a:rPr lang="ar-EG" altLang="ar-SA" sz="4000" b="1" dirty="0" smtClean="0">
                <a:solidFill>
                  <a:srgbClr val="0070C0"/>
                </a:solidFill>
              </a:rPr>
              <a:t> .</a:t>
            </a:r>
            <a:endParaRPr lang="en-US" altLang="ar-SA" sz="4000" dirty="0" smtClean="0">
              <a:solidFill>
                <a:srgbClr val="0070C0"/>
              </a:solidFill>
            </a:endParaRPr>
          </a:p>
        </p:txBody>
      </p:sp>
      <p:pic>
        <p:nvPicPr>
          <p:cNvPr id="102403" name="Picture 3"/>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1187624" y="770706"/>
            <a:ext cx="7319789" cy="21542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290993686"/>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75458">
                                            <p:txEl>
                                              <p:pRg st="0" end="0"/>
                                            </p:txEl>
                                          </p:spTgt>
                                        </p:tgtEl>
                                        <p:attrNameLst>
                                          <p:attrName>style.visibility</p:attrName>
                                        </p:attrNameLst>
                                      </p:cBhvr>
                                      <p:to>
                                        <p:strVal val="visible"/>
                                      </p:to>
                                    </p:set>
                                    <p:animEffect transition="in" filter="wedge">
                                      <p:cBhvr>
                                        <p:cTn id="7" dur="2000"/>
                                        <p:tgtEl>
                                          <p:spTgt spid="27545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58"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AutoShape 2"/>
          <p:cNvSpPr>
            <a:spLocks noGrp="1" noChangeArrowheads="1"/>
          </p:cNvSpPr>
          <p:nvPr>
            <p:ph sz="half" idx="1"/>
          </p:nvPr>
        </p:nvSpPr>
        <p:spPr>
          <a:xfrm>
            <a:off x="1143000" y="3265512"/>
            <a:ext cx="6934200" cy="2971800"/>
          </a:xfrm>
          <a:prstGeom prst="flowChartOr">
            <a:avLst/>
          </a:prstGeom>
          <a:noFill/>
        </p:spPr>
        <p:txBody>
          <a:bodyPr>
            <a:normAutofit lnSpcReduction="10000"/>
          </a:bodyPr>
          <a:lstStyle/>
          <a:p>
            <a:pPr algn="justLow" eaLnBrk="1" hangingPunct="1">
              <a:buFontTx/>
              <a:buNone/>
            </a:pPr>
            <a:r>
              <a:rPr lang="ar-EG" altLang="ar-SA" sz="4800" b="1" dirty="0" smtClean="0">
                <a:solidFill>
                  <a:srgbClr val="0070C0"/>
                </a:solidFill>
              </a:rPr>
              <a:t>ج: </a:t>
            </a:r>
            <a:r>
              <a:rPr lang="ar-SA" altLang="ar-SA" sz="4800" b="1" dirty="0" smtClean="0">
                <a:solidFill>
                  <a:srgbClr val="0070C0"/>
                </a:solidFill>
              </a:rPr>
              <a:t> عدد انواع الحشرات = 1.05 مليون </a:t>
            </a:r>
            <a:r>
              <a:rPr lang="ar-EG" altLang="ar-SA" b="1" dirty="0" smtClean="0">
                <a:solidFill>
                  <a:srgbClr val="0070C0"/>
                </a:solidFill>
              </a:rPr>
              <a:t> </a:t>
            </a:r>
            <a:endParaRPr lang="en-US" altLang="ar-SA" b="1" dirty="0" smtClean="0">
              <a:solidFill>
                <a:srgbClr val="0070C0"/>
              </a:solidFill>
            </a:endParaRPr>
          </a:p>
        </p:txBody>
      </p:sp>
      <p:pic>
        <p:nvPicPr>
          <p:cNvPr id="1034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746819"/>
            <a:ext cx="6699275"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631704083"/>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76482">
                                            <p:txEl>
                                              <p:pRg st="0" end="0"/>
                                            </p:txEl>
                                          </p:spTgt>
                                        </p:tgtEl>
                                        <p:attrNameLst>
                                          <p:attrName>style.visibility</p:attrName>
                                        </p:attrNameLst>
                                      </p:cBhvr>
                                      <p:to>
                                        <p:strVal val="visible"/>
                                      </p:to>
                                    </p:set>
                                    <p:animEffect transition="in" filter="wedge">
                                      <p:cBhvr>
                                        <p:cTn id="7" dur="2000"/>
                                        <p:tgtEl>
                                          <p:spTgt spid="27648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6638" y="210344"/>
            <a:ext cx="5791200" cy="914400"/>
          </a:xfrm>
        </p:spPr>
        <p:txBody>
          <a:bodyPr/>
          <a:lstStyle/>
          <a:p>
            <a:r>
              <a:rPr lang="ar-SA" altLang="ar-SA" sz="3600" b="1" dirty="0" smtClean="0"/>
              <a:t>حل أسئلة مراجعة الفصل الثامن</a:t>
            </a:r>
            <a:endParaRPr lang="ar-SA" altLang="ar-SA" sz="3600" dirty="0" smtClean="0"/>
          </a:p>
        </p:txBody>
      </p:sp>
      <p:sp>
        <p:nvSpPr>
          <p:cNvPr id="9" name="Rectangle 8"/>
          <p:cNvSpPr>
            <a:spLocks noChangeArrowheads="1"/>
          </p:cNvSpPr>
          <p:nvPr/>
        </p:nvSpPr>
        <p:spPr bwMode="auto">
          <a:xfrm>
            <a:off x="381000" y="1206500"/>
            <a:ext cx="8555038"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a:solidFill>
                  <a:srgbClr val="000000"/>
                </a:solidFill>
              </a:rPr>
              <a:t>أكمل الجمل الأتية:-</a:t>
            </a:r>
            <a:endParaRPr lang="en-US" altLang="ar-SA" sz="2400">
              <a:solidFill>
                <a:srgbClr val="000000"/>
              </a:solidFill>
            </a:endParaRPr>
          </a:p>
          <a:p>
            <a:pPr eaLnBrk="1" fontAlgn="base" hangingPunct="1">
              <a:spcBef>
                <a:spcPct val="0"/>
              </a:spcBef>
              <a:spcAft>
                <a:spcPct val="0"/>
              </a:spcAft>
            </a:pPr>
            <a:r>
              <a:rPr lang="ar-SA" altLang="ar-SA" sz="2400" b="1">
                <a:solidFill>
                  <a:srgbClr val="000000"/>
                </a:solidFill>
              </a:rPr>
              <a:t>1-الثغور التنفسية لعملية التنفس مثل .................لإخراج الفضلات</a:t>
            </a:r>
            <a:endParaRPr lang="en-US" altLang="ar-SA" sz="2400">
              <a:solidFill>
                <a:srgbClr val="000000"/>
              </a:solidFill>
            </a:endParaRPr>
          </a:p>
          <a:p>
            <a:pPr eaLnBrk="1" fontAlgn="base" hangingPunct="1">
              <a:spcBef>
                <a:spcPct val="0"/>
              </a:spcBef>
              <a:spcAft>
                <a:spcPct val="0"/>
              </a:spcAft>
            </a:pPr>
            <a:r>
              <a:rPr lang="ar-SA" altLang="ar-SA" sz="2400" b="1">
                <a:solidFill>
                  <a:srgbClr val="000000"/>
                </a:solidFill>
              </a:rPr>
              <a:t>2-العيون المركبة لآعضاء الحس مثل الفقيم لـ.................</a:t>
            </a:r>
            <a:endParaRPr lang="en-US" altLang="ar-SA" sz="2400">
              <a:solidFill>
                <a:srgbClr val="000000"/>
              </a:solidFill>
            </a:endParaRPr>
          </a:p>
          <a:p>
            <a:pPr eaLnBrk="1" fontAlgn="base" hangingPunct="1">
              <a:spcBef>
                <a:spcPct val="0"/>
              </a:spcBef>
              <a:spcAft>
                <a:spcPct val="0"/>
              </a:spcAft>
            </a:pPr>
            <a:r>
              <a:rPr lang="ar-SA" altLang="ar-SA" sz="2400" b="1">
                <a:solidFill>
                  <a:srgbClr val="000000"/>
                </a:solidFill>
              </a:rPr>
              <a:t>3-الراس للصدر مثل ...................للبطن</a:t>
            </a:r>
            <a:endParaRPr lang="en-US" altLang="ar-SA" sz="2400">
              <a:solidFill>
                <a:srgbClr val="000000"/>
              </a:solidFill>
            </a:endParaRPr>
          </a:p>
        </p:txBody>
      </p:sp>
      <p:sp>
        <p:nvSpPr>
          <p:cNvPr id="10" name="Rectangle 9"/>
          <p:cNvSpPr>
            <a:spLocks noChangeArrowheads="1"/>
          </p:cNvSpPr>
          <p:nvPr/>
        </p:nvSpPr>
        <p:spPr bwMode="auto">
          <a:xfrm>
            <a:off x="3748088" y="1447800"/>
            <a:ext cx="1284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b="1">
                <a:solidFill>
                  <a:srgbClr val="FF0000"/>
                </a:solidFill>
              </a:rPr>
              <a:t>أنابيب ملبيجي </a:t>
            </a:r>
            <a:endParaRPr lang="ar-SA" altLang="ar-SA">
              <a:solidFill>
                <a:srgbClr val="FF0000"/>
              </a:solidFill>
            </a:endParaRPr>
          </a:p>
        </p:txBody>
      </p:sp>
      <p:sp>
        <p:nvSpPr>
          <p:cNvPr id="11" name="Rectangle 10"/>
          <p:cNvSpPr>
            <a:spLocks noChangeArrowheads="1"/>
          </p:cNvSpPr>
          <p:nvPr/>
        </p:nvSpPr>
        <p:spPr bwMode="auto">
          <a:xfrm>
            <a:off x="2886075" y="1927225"/>
            <a:ext cx="1482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b="1">
                <a:solidFill>
                  <a:srgbClr val="FF0000"/>
                </a:solidFill>
              </a:rPr>
              <a:t>للزوائد المفصلية </a:t>
            </a:r>
            <a:endParaRPr lang="ar-SA" altLang="ar-SA">
              <a:solidFill>
                <a:srgbClr val="FF0000"/>
              </a:solidFill>
            </a:endParaRPr>
          </a:p>
        </p:txBody>
      </p:sp>
      <p:sp>
        <p:nvSpPr>
          <p:cNvPr id="12" name="Rectangle 11"/>
          <p:cNvSpPr>
            <a:spLocks noChangeArrowheads="1"/>
          </p:cNvSpPr>
          <p:nvPr/>
        </p:nvSpPr>
        <p:spPr bwMode="auto">
          <a:xfrm>
            <a:off x="5537200" y="229711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b="1">
                <a:solidFill>
                  <a:srgbClr val="FF0000"/>
                </a:solidFill>
              </a:rPr>
              <a:t>الراس- صدر</a:t>
            </a:r>
            <a:endParaRPr lang="en-US" altLang="ar-SA">
              <a:solidFill>
                <a:srgbClr val="FF0000"/>
              </a:solidFill>
            </a:endParaRPr>
          </a:p>
        </p:txBody>
      </p:sp>
      <p:sp>
        <p:nvSpPr>
          <p:cNvPr id="104459" name="Rectangle 5"/>
          <p:cNvSpPr>
            <a:spLocks noChangeArrowheads="1"/>
          </p:cNvSpPr>
          <p:nvPr/>
        </p:nvSpPr>
        <p:spPr bwMode="auto">
          <a:xfrm>
            <a:off x="2362200" y="2779713"/>
            <a:ext cx="64770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tabLst>
                <a:tab pos="1028700" algn="l"/>
              </a:tabLst>
              <a:defRPr>
                <a:solidFill>
                  <a:schemeClr val="tx1"/>
                </a:solidFill>
                <a:latin typeface="Arial" pitchFamily="34" charset="0"/>
                <a:cs typeface="Arial" pitchFamily="34" charset="0"/>
              </a:defRPr>
            </a:lvl1pPr>
            <a:lvl2pPr marL="742950" indent="-285750" eaLnBrk="0" hangingPunct="0">
              <a:tabLst>
                <a:tab pos="1028700" algn="l"/>
              </a:tabLst>
              <a:defRPr>
                <a:solidFill>
                  <a:schemeClr val="tx1"/>
                </a:solidFill>
                <a:latin typeface="Arial" pitchFamily="34" charset="0"/>
                <a:cs typeface="Arial" pitchFamily="34" charset="0"/>
              </a:defRPr>
            </a:lvl2pPr>
            <a:lvl3pPr marL="1143000" indent="-228600" eaLnBrk="0" hangingPunct="0">
              <a:tabLst>
                <a:tab pos="1028700" algn="l"/>
              </a:tabLst>
              <a:defRPr>
                <a:solidFill>
                  <a:schemeClr val="tx1"/>
                </a:solidFill>
                <a:latin typeface="Arial" pitchFamily="34" charset="0"/>
                <a:cs typeface="Arial" pitchFamily="34" charset="0"/>
              </a:defRPr>
            </a:lvl3pPr>
            <a:lvl4pPr marL="1600200" indent="-228600" eaLnBrk="0" hangingPunct="0">
              <a:tabLst>
                <a:tab pos="1028700" algn="l"/>
              </a:tabLst>
              <a:defRPr>
                <a:solidFill>
                  <a:schemeClr val="tx1"/>
                </a:solidFill>
                <a:latin typeface="Arial" pitchFamily="34" charset="0"/>
                <a:cs typeface="Arial" pitchFamily="34" charset="0"/>
              </a:defRPr>
            </a:lvl4pPr>
            <a:lvl5pPr marL="2057400" indent="-228600" eaLnBrk="0" hangingPunct="0">
              <a:tabLst>
                <a:tab pos="10287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9pPr>
          </a:lstStyle>
          <a:p>
            <a:pPr fontAlgn="base">
              <a:spcBef>
                <a:spcPct val="0"/>
              </a:spcBef>
              <a:spcAft>
                <a:spcPct val="0"/>
              </a:spcAft>
            </a:pPr>
            <a:r>
              <a:rPr lang="ar-SA" altLang="ar-SA" sz="2400" b="1">
                <a:solidFill>
                  <a:srgbClr val="000000"/>
                </a:solidFill>
                <a:latin typeface="Calibri" pitchFamily="34" charset="0"/>
              </a:rPr>
              <a:t>تثبيت المفاهيم الرئيسية :</a:t>
            </a:r>
            <a:endParaRPr lang="en-US" altLang="ar-SA" sz="1000">
              <a:solidFill>
                <a:srgbClr val="000000"/>
              </a:solidFill>
            </a:endParaRPr>
          </a:p>
          <a:p>
            <a:pPr fontAlgn="base">
              <a:spcBef>
                <a:spcPct val="0"/>
              </a:spcBef>
              <a:spcAft>
                <a:spcPct val="0"/>
              </a:spcAft>
            </a:pPr>
            <a:r>
              <a:rPr lang="ar-SA" altLang="ar-SA" sz="2400" b="1">
                <a:solidFill>
                  <a:srgbClr val="000000"/>
                </a:solidFill>
                <a:latin typeface="Calibri" pitchFamily="34" charset="0"/>
              </a:rPr>
              <a:t>إستعمل الشكل التالي للإجابة عن السؤالين 4,5 :</a:t>
            </a:r>
            <a:endParaRPr lang="en-US" altLang="ar-SA" sz="2400">
              <a:solidFill>
                <a:srgbClr val="000000"/>
              </a:solidFill>
            </a:endParaRPr>
          </a:p>
        </p:txBody>
      </p:sp>
      <p:pic>
        <p:nvPicPr>
          <p:cNvPr id="1044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393950"/>
            <a:ext cx="295275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61" name="Rectangle 6"/>
          <p:cNvSpPr>
            <a:spLocks noChangeArrowheads="1"/>
          </p:cNvSpPr>
          <p:nvPr/>
        </p:nvSpPr>
        <p:spPr bwMode="auto">
          <a:xfrm>
            <a:off x="2667000" y="3581400"/>
            <a:ext cx="629602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tabLst>
                <a:tab pos="1028700" algn="l"/>
              </a:tabLst>
              <a:defRPr>
                <a:solidFill>
                  <a:schemeClr val="tx1"/>
                </a:solidFill>
                <a:latin typeface="Arial" pitchFamily="34" charset="0"/>
                <a:cs typeface="Arial" pitchFamily="34" charset="0"/>
              </a:defRPr>
            </a:lvl1pPr>
            <a:lvl2pPr marL="742950" indent="-285750" eaLnBrk="0" hangingPunct="0">
              <a:tabLst>
                <a:tab pos="1028700" algn="l"/>
              </a:tabLst>
              <a:defRPr>
                <a:solidFill>
                  <a:schemeClr val="tx1"/>
                </a:solidFill>
                <a:latin typeface="Arial" pitchFamily="34" charset="0"/>
                <a:cs typeface="Arial" pitchFamily="34" charset="0"/>
              </a:defRPr>
            </a:lvl2pPr>
            <a:lvl3pPr marL="1143000" indent="-228600" eaLnBrk="0" hangingPunct="0">
              <a:tabLst>
                <a:tab pos="1028700" algn="l"/>
              </a:tabLst>
              <a:defRPr>
                <a:solidFill>
                  <a:schemeClr val="tx1"/>
                </a:solidFill>
                <a:latin typeface="Arial" pitchFamily="34" charset="0"/>
                <a:cs typeface="Arial" pitchFamily="34" charset="0"/>
              </a:defRPr>
            </a:lvl3pPr>
            <a:lvl4pPr marL="1600200" indent="-228600" eaLnBrk="0" hangingPunct="0">
              <a:tabLst>
                <a:tab pos="1028700" algn="l"/>
              </a:tabLst>
              <a:defRPr>
                <a:solidFill>
                  <a:schemeClr val="tx1"/>
                </a:solidFill>
                <a:latin typeface="Arial" pitchFamily="34" charset="0"/>
                <a:cs typeface="Arial" pitchFamily="34" charset="0"/>
              </a:defRPr>
            </a:lvl4pPr>
            <a:lvl5pPr marL="2057400" indent="-228600" eaLnBrk="0" hangingPunct="0">
              <a:tabLst>
                <a:tab pos="10287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9pPr>
          </a:lstStyle>
          <a:p>
            <a:pPr fontAlgn="base">
              <a:spcBef>
                <a:spcPct val="0"/>
              </a:spcBef>
              <a:spcAft>
                <a:spcPct val="0"/>
              </a:spcAft>
            </a:pPr>
            <a:r>
              <a:rPr lang="ar-SA" altLang="ar-SA" b="1" dirty="0">
                <a:solidFill>
                  <a:srgbClr val="000000"/>
                </a:solidFill>
                <a:latin typeface="Calibri" pitchFamily="34" charset="0"/>
              </a:rPr>
              <a:t>  4-أي التراكيب التي تظهر عليها </a:t>
            </a:r>
            <a:r>
              <a:rPr lang="ar-SA" altLang="ar-SA" b="1" dirty="0" smtClean="0">
                <a:solidFill>
                  <a:srgbClr val="000000"/>
                </a:solidFill>
                <a:latin typeface="Calibri" pitchFamily="34" charset="0"/>
              </a:rPr>
              <a:t>الار</a:t>
            </a:r>
            <a:r>
              <a:rPr lang="ar-EG" altLang="ar-SA" b="1" dirty="0" smtClean="0">
                <a:solidFill>
                  <a:srgbClr val="000000"/>
                </a:solidFill>
                <a:latin typeface="Calibri" pitchFamily="34" charset="0"/>
              </a:rPr>
              <a:t>ق</a:t>
            </a:r>
            <a:r>
              <a:rPr lang="ar-SA" altLang="ar-SA" b="1" dirty="0" smtClean="0">
                <a:solidFill>
                  <a:srgbClr val="000000"/>
                </a:solidFill>
                <a:latin typeface="Calibri" pitchFamily="34" charset="0"/>
              </a:rPr>
              <a:t>ام </a:t>
            </a:r>
            <a:r>
              <a:rPr lang="ar-SA" altLang="ar-SA" b="1" dirty="0">
                <a:solidFill>
                  <a:srgbClr val="000000"/>
                </a:solidFill>
                <a:latin typeface="Calibri" pitchFamily="34" charset="0"/>
              </a:rPr>
              <a:t>في الشكل تمكن مفصليات اليابسة من المحافظة على اتزان الماء في أجسامها</a:t>
            </a:r>
            <a:endParaRPr lang="en-US" altLang="ar-SA" sz="800" dirty="0">
              <a:solidFill>
                <a:srgbClr val="000000"/>
              </a:solidFill>
            </a:endParaRPr>
          </a:p>
          <a:p>
            <a:pPr fontAlgn="base">
              <a:spcBef>
                <a:spcPct val="0"/>
              </a:spcBef>
              <a:spcAft>
                <a:spcPct val="0"/>
              </a:spcAft>
            </a:pPr>
            <a:r>
              <a:rPr lang="en-US" altLang="ar-SA" b="1" dirty="0">
                <a:solidFill>
                  <a:srgbClr val="000000"/>
                </a:solidFill>
                <a:latin typeface="Calibri" pitchFamily="34" charset="0"/>
              </a:rPr>
              <a:t>1-a </a:t>
            </a:r>
            <a:r>
              <a:rPr lang="ar-SA" altLang="ar-SA" b="1" dirty="0">
                <a:solidFill>
                  <a:srgbClr val="000000"/>
                </a:solidFill>
                <a:latin typeface="Calibri" pitchFamily="34" charset="0"/>
              </a:rPr>
              <a:t>          </a:t>
            </a:r>
            <a:r>
              <a:rPr lang="en-US" altLang="ar-SA" b="1" dirty="0">
                <a:solidFill>
                  <a:srgbClr val="000000"/>
                </a:solidFill>
                <a:latin typeface="Calibri" pitchFamily="34" charset="0"/>
              </a:rPr>
              <a:t>2-b</a:t>
            </a:r>
            <a:r>
              <a:rPr lang="ar-SA" altLang="ar-SA" b="1" dirty="0">
                <a:solidFill>
                  <a:srgbClr val="000000"/>
                </a:solidFill>
                <a:latin typeface="Calibri" pitchFamily="34" charset="0"/>
              </a:rPr>
              <a:t>              </a:t>
            </a:r>
            <a:r>
              <a:rPr lang="en-US" altLang="ar-SA" b="1" dirty="0">
                <a:solidFill>
                  <a:srgbClr val="000000"/>
                </a:solidFill>
                <a:latin typeface="Calibri" pitchFamily="34" charset="0"/>
              </a:rPr>
              <a:t>3-c</a:t>
            </a:r>
            <a:r>
              <a:rPr lang="ar-SA" altLang="ar-SA" b="1" dirty="0">
                <a:solidFill>
                  <a:srgbClr val="000000"/>
                </a:solidFill>
                <a:latin typeface="Calibri" pitchFamily="34" charset="0"/>
              </a:rPr>
              <a:t>          </a:t>
            </a:r>
            <a:r>
              <a:rPr lang="en-US" altLang="ar-SA" b="1" dirty="0">
                <a:solidFill>
                  <a:srgbClr val="000000"/>
                </a:solidFill>
                <a:latin typeface="Calibri" pitchFamily="34" charset="0"/>
              </a:rPr>
              <a:t>4-d</a:t>
            </a:r>
            <a:endParaRPr lang="en-US" altLang="ar-SA" dirty="0">
              <a:solidFill>
                <a:srgbClr val="000000"/>
              </a:solidFill>
            </a:endParaRPr>
          </a:p>
        </p:txBody>
      </p:sp>
      <p:sp>
        <p:nvSpPr>
          <p:cNvPr id="17" name="Rectangle 16"/>
          <p:cNvSpPr/>
          <p:nvPr/>
        </p:nvSpPr>
        <p:spPr>
          <a:xfrm>
            <a:off x="6248400" y="4137025"/>
            <a:ext cx="581025" cy="381000"/>
          </a:xfrm>
          <a:prstGeom prst="rect">
            <a:avLst/>
          </a:prstGeom>
          <a:no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8" name="Rectangle 17"/>
          <p:cNvSpPr>
            <a:spLocks noChangeArrowheads="1"/>
          </p:cNvSpPr>
          <p:nvPr/>
        </p:nvSpPr>
        <p:spPr bwMode="auto">
          <a:xfrm>
            <a:off x="1196975" y="4532313"/>
            <a:ext cx="7737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b="1">
                <a:solidFill>
                  <a:srgbClr val="000000"/>
                </a:solidFill>
              </a:rPr>
              <a:t>5-اى التراكيب التي تمثلها الارقام تستعملها المفصليات للاحساس بالرائحة في بيئاتها؟</a:t>
            </a:r>
            <a:endParaRPr lang="en-US" altLang="ar-SA">
              <a:solidFill>
                <a:srgbClr val="000000"/>
              </a:solidFill>
            </a:endParaRPr>
          </a:p>
          <a:p>
            <a:pPr eaLnBrk="1" fontAlgn="base" hangingPunct="1">
              <a:spcBef>
                <a:spcPct val="0"/>
              </a:spcBef>
              <a:spcAft>
                <a:spcPct val="0"/>
              </a:spcAft>
            </a:pPr>
            <a:r>
              <a:rPr lang="en-US" altLang="ar-SA" b="1">
                <a:solidFill>
                  <a:srgbClr val="000000"/>
                </a:solidFill>
              </a:rPr>
              <a:t>1-a </a:t>
            </a:r>
            <a:r>
              <a:rPr lang="ar-SA" altLang="ar-SA" b="1">
                <a:solidFill>
                  <a:srgbClr val="000000"/>
                </a:solidFill>
              </a:rPr>
              <a:t>       </a:t>
            </a:r>
            <a:r>
              <a:rPr lang="en-US" altLang="ar-SA" b="1">
                <a:solidFill>
                  <a:srgbClr val="000000"/>
                </a:solidFill>
              </a:rPr>
              <a:t>2-b</a:t>
            </a:r>
            <a:r>
              <a:rPr lang="ar-SA" altLang="ar-SA" b="1">
                <a:solidFill>
                  <a:srgbClr val="000000"/>
                </a:solidFill>
              </a:rPr>
              <a:t>             </a:t>
            </a:r>
            <a:r>
              <a:rPr lang="en-US" altLang="ar-SA" b="1">
                <a:solidFill>
                  <a:srgbClr val="000000"/>
                </a:solidFill>
              </a:rPr>
              <a:t>3-c</a:t>
            </a:r>
            <a:r>
              <a:rPr lang="ar-SA" altLang="ar-SA" b="1">
                <a:solidFill>
                  <a:srgbClr val="000000"/>
                </a:solidFill>
              </a:rPr>
              <a:t>              </a:t>
            </a:r>
            <a:r>
              <a:rPr lang="en-US" altLang="ar-SA" b="1">
                <a:solidFill>
                  <a:srgbClr val="000000"/>
                </a:solidFill>
              </a:rPr>
              <a:t>4-d</a:t>
            </a:r>
            <a:endParaRPr lang="en-US" altLang="ar-SA">
              <a:solidFill>
                <a:srgbClr val="000000"/>
              </a:solidFill>
            </a:endParaRPr>
          </a:p>
        </p:txBody>
      </p:sp>
      <p:sp>
        <p:nvSpPr>
          <p:cNvPr id="19" name="Rectangle 18"/>
          <p:cNvSpPr/>
          <p:nvPr/>
        </p:nvSpPr>
        <p:spPr>
          <a:xfrm>
            <a:off x="7543800" y="4854575"/>
            <a:ext cx="554038" cy="323850"/>
          </a:xfrm>
          <a:prstGeom prst="rect">
            <a:avLst/>
          </a:prstGeom>
          <a:no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grpSp>
        <p:nvGrpSpPr>
          <p:cNvPr id="20" name="مجموعة 19"/>
          <p:cNvGrpSpPr/>
          <p:nvPr/>
        </p:nvGrpSpPr>
        <p:grpSpPr>
          <a:xfrm>
            <a:off x="-36512" y="6128748"/>
            <a:ext cx="2082876" cy="756636"/>
            <a:chOff x="179512" y="692696"/>
            <a:chExt cx="2082876" cy="756636"/>
          </a:xfrm>
        </p:grpSpPr>
        <p:pic>
          <p:nvPicPr>
            <p:cNvPr id="21"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مربع نص 2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مربع نص 2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111327756"/>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heel(1)">
                                      <p:cBhvr>
                                        <p:cTn id="42" dur="2000"/>
                                        <p:tgtEl>
                                          <p:spTgt spid="1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heel(1)">
                                      <p:cBhvr>
                                        <p:cTn id="5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7" grpId="0" animBg="1"/>
      <p:bldP spid="18" grpId="0"/>
      <p:bldP spid="1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746125" y="228600"/>
            <a:ext cx="8229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a:solidFill>
                  <a:srgbClr val="000000"/>
                </a:solidFill>
              </a:rPr>
              <a:t>6-اى المجموعات التالية تتضمن كلمة لا علاقة لهابالمجموعة؟</a:t>
            </a:r>
            <a:endParaRPr lang="en-US" altLang="ar-SA" sz="2400">
              <a:solidFill>
                <a:srgbClr val="000000"/>
              </a:solidFill>
            </a:endParaRPr>
          </a:p>
          <a:p>
            <a:pPr eaLnBrk="1" fontAlgn="base" hangingPunct="1">
              <a:spcBef>
                <a:spcPct val="0"/>
              </a:spcBef>
              <a:spcAft>
                <a:spcPct val="0"/>
              </a:spcAft>
            </a:pPr>
            <a:r>
              <a:rPr lang="en-US" altLang="ar-SA" sz="2400" b="1">
                <a:solidFill>
                  <a:srgbClr val="000000"/>
                </a:solidFill>
              </a:rPr>
              <a:t>-a</a:t>
            </a:r>
            <a:r>
              <a:rPr lang="ar-SA" altLang="ar-SA" sz="2400" b="1">
                <a:solidFill>
                  <a:srgbClr val="000000"/>
                </a:solidFill>
              </a:rPr>
              <a:t>هيكل خارجي –كايتين –إنسلاخ –نمو.</a:t>
            </a:r>
            <a:endParaRPr lang="en-US" altLang="ar-SA" sz="2400">
              <a:solidFill>
                <a:srgbClr val="000000"/>
              </a:solidFill>
            </a:endParaRPr>
          </a:p>
          <a:p>
            <a:pPr eaLnBrk="1" fontAlgn="base" hangingPunct="1">
              <a:spcBef>
                <a:spcPct val="0"/>
              </a:spcBef>
              <a:spcAft>
                <a:spcPct val="0"/>
              </a:spcAft>
            </a:pPr>
            <a:r>
              <a:rPr lang="en-US" altLang="ar-SA" sz="2400" b="1">
                <a:solidFill>
                  <a:srgbClr val="000000"/>
                </a:solidFill>
              </a:rPr>
              <a:t>-b</a:t>
            </a:r>
            <a:r>
              <a:rPr lang="ar-SA" altLang="ar-SA" sz="2400" b="1">
                <a:solidFill>
                  <a:srgbClr val="000000"/>
                </a:solidFill>
              </a:rPr>
              <a:t>فقيم (فك علوي)-قرن استشعار-زوائد- قدم</a:t>
            </a:r>
            <a:endParaRPr lang="en-US" altLang="ar-SA" sz="2400">
              <a:solidFill>
                <a:srgbClr val="000000"/>
              </a:solidFill>
            </a:endParaRPr>
          </a:p>
          <a:p>
            <a:pPr eaLnBrk="1" fontAlgn="base" hangingPunct="1">
              <a:spcBef>
                <a:spcPct val="0"/>
              </a:spcBef>
              <a:spcAft>
                <a:spcPct val="0"/>
              </a:spcAft>
            </a:pPr>
            <a:r>
              <a:rPr lang="en-US" altLang="ar-SA" sz="2400" b="1">
                <a:solidFill>
                  <a:srgbClr val="000000"/>
                </a:solidFill>
              </a:rPr>
              <a:t>-c</a:t>
            </a:r>
            <a:r>
              <a:rPr lang="ar-SA" altLang="ar-SA" sz="2400" b="1">
                <a:solidFill>
                  <a:srgbClr val="000000"/>
                </a:solidFill>
              </a:rPr>
              <a:t>رأس –صدر,صدر,رأس,بطن</a:t>
            </a:r>
            <a:endParaRPr lang="en-US" altLang="ar-SA" sz="2400">
              <a:solidFill>
                <a:srgbClr val="000000"/>
              </a:solidFill>
            </a:endParaRPr>
          </a:p>
          <a:p>
            <a:pPr eaLnBrk="1" fontAlgn="base" hangingPunct="1">
              <a:spcBef>
                <a:spcPct val="0"/>
              </a:spcBef>
              <a:spcAft>
                <a:spcPct val="0"/>
              </a:spcAft>
            </a:pPr>
            <a:r>
              <a:rPr lang="en-US" altLang="ar-SA" sz="2400" b="1">
                <a:solidFill>
                  <a:srgbClr val="000000"/>
                </a:solidFill>
              </a:rPr>
              <a:t>-d</a:t>
            </a:r>
            <a:r>
              <a:rPr lang="ar-SA" altLang="ar-SA" sz="2400" b="1">
                <a:solidFill>
                  <a:srgbClr val="000000"/>
                </a:solidFill>
              </a:rPr>
              <a:t>عين بسيطة-عين مركبة –غشاء طبلي-صدر</a:t>
            </a:r>
            <a:endParaRPr lang="en-US" altLang="ar-SA" sz="2400">
              <a:solidFill>
                <a:srgbClr val="000000"/>
              </a:solidFill>
            </a:endParaRPr>
          </a:p>
        </p:txBody>
      </p:sp>
      <p:sp>
        <p:nvSpPr>
          <p:cNvPr id="10" name="Rectangle 9"/>
          <p:cNvSpPr/>
          <p:nvPr/>
        </p:nvSpPr>
        <p:spPr>
          <a:xfrm>
            <a:off x="4267200" y="1752600"/>
            <a:ext cx="4821238" cy="381000"/>
          </a:xfrm>
          <a:prstGeom prst="rect">
            <a:avLst/>
          </a:prstGeom>
          <a:no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1" name="Rectangle 10"/>
          <p:cNvSpPr>
            <a:spLocks noChangeArrowheads="1"/>
          </p:cNvSpPr>
          <p:nvPr/>
        </p:nvSpPr>
        <p:spPr bwMode="auto">
          <a:xfrm>
            <a:off x="1219200" y="2209800"/>
            <a:ext cx="7794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ar-SA" sz="2000" b="1">
                <a:solidFill>
                  <a:srgbClr val="000000"/>
                </a:solidFill>
              </a:rPr>
              <a:t>-7</a:t>
            </a:r>
            <a:r>
              <a:rPr lang="ar-SA" altLang="ar-SA" sz="2000" b="1">
                <a:solidFill>
                  <a:srgbClr val="000000"/>
                </a:solidFill>
              </a:rPr>
              <a:t>الذي يحدد العلاقة بين حجم العضلة وسمك الهيكل الخارجي في المفصليات</a:t>
            </a:r>
            <a:endParaRPr lang="en-US" altLang="ar-SA" sz="2000">
              <a:solidFill>
                <a:srgbClr val="000000"/>
              </a:solidFill>
            </a:endParaRPr>
          </a:p>
          <a:p>
            <a:pPr eaLnBrk="1" fontAlgn="base" hangingPunct="1">
              <a:spcBef>
                <a:spcPct val="0"/>
              </a:spcBef>
              <a:spcAft>
                <a:spcPct val="0"/>
              </a:spcAft>
            </a:pPr>
            <a:r>
              <a:rPr lang="en-US" altLang="ar-SA" sz="2000" b="1">
                <a:solidFill>
                  <a:srgbClr val="000000"/>
                </a:solidFill>
              </a:rPr>
              <a:t>-a</a:t>
            </a:r>
            <a:r>
              <a:rPr lang="ar-SA" altLang="ar-SA" sz="2000" b="1">
                <a:solidFill>
                  <a:srgbClr val="000000"/>
                </a:solidFill>
              </a:rPr>
              <a:t>الغذاء         </a:t>
            </a:r>
            <a:r>
              <a:rPr lang="en-US" altLang="ar-SA" sz="2000" b="1">
                <a:solidFill>
                  <a:srgbClr val="000000"/>
                </a:solidFill>
              </a:rPr>
              <a:t>-b </a:t>
            </a:r>
            <a:r>
              <a:rPr lang="ar-SA" altLang="ar-SA" sz="2000" b="1">
                <a:solidFill>
                  <a:srgbClr val="000000"/>
                </a:solidFill>
              </a:rPr>
              <a:t>الحركة          </a:t>
            </a:r>
            <a:r>
              <a:rPr lang="en-US" altLang="ar-SA" sz="2000" b="1">
                <a:solidFill>
                  <a:srgbClr val="000000"/>
                </a:solidFill>
              </a:rPr>
              <a:t>-c</a:t>
            </a:r>
            <a:r>
              <a:rPr lang="ar-SA" altLang="ar-SA" sz="2000" b="1">
                <a:solidFill>
                  <a:srgbClr val="000000"/>
                </a:solidFill>
              </a:rPr>
              <a:t>الموطن           </a:t>
            </a:r>
            <a:r>
              <a:rPr lang="en-US" altLang="ar-SA" sz="2000" b="1">
                <a:solidFill>
                  <a:srgbClr val="000000"/>
                </a:solidFill>
              </a:rPr>
              <a:t>-d</a:t>
            </a:r>
            <a:r>
              <a:rPr lang="ar-SA" altLang="ar-SA" sz="2000" b="1">
                <a:solidFill>
                  <a:srgbClr val="000000"/>
                </a:solidFill>
              </a:rPr>
              <a:t>الحجم</a:t>
            </a:r>
            <a:endParaRPr lang="en-US" altLang="ar-SA" sz="2000">
              <a:solidFill>
                <a:srgbClr val="000000"/>
              </a:solidFill>
            </a:endParaRPr>
          </a:p>
        </p:txBody>
      </p:sp>
      <p:sp>
        <p:nvSpPr>
          <p:cNvPr id="12" name="Rectangle 11"/>
          <p:cNvSpPr/>
          <p:nvPr/>
        </p:nvSpPr>
        <p:spPr>
          <a:xfrm>
            <a:off x="3359150" y="2566988"/>
            <a:ext cx="1204913" cy="381000"/>
          </a:xfrm>
          <a:prstGeom prst="rect">
            <a:avLst/>
          </a:prstGeom>
          <a:noFill/>
          <a:ln>
            <a:solidFill>
              <a:srgbClr val="C00000"/>
            </a:solidFill>
          </a:ln>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3" name="Rectangle 12"/>
          <p:cNvSpPr>
            <a:spLocks noChangeArrowheads="1"/>
          </p:cNvSpPr>
          <p:nvPr/>
        </p:nvSpPr>
        <p:spPr bwMode="auto">
          <a:xfrm>
            <a:off x="6316663" y="2957513"/>
            <a:ext cx="2727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800" b="1">
                <a:solidFill>
                  <a:srgbClr val="000000"/>
                </a:solidFill>
              </a:rPr>
              <a:t>أسئلة بنائية :-</a:t>
            </a:r>
            <a:endParaRPr lang="en-US" altLang="ar-SA" sz="2800">
              <a:solidFill>
                <a:srgbClr val="000000"/>
              </a:solidFill>
            </a:endParaRPr>
          </a:p>
        </p:txBody>
      </p:sp>
      <p:sp>
        <p:nvSpPr>
          <p:cNvPr id="16" name="Rectangle 15"/>
          <p:cNvSpPr>
            <a:spLocks noChangeArrowheads="1"/>
          </p:cNvSpPr>
          <p:nvPr/>
        </p:nvSpPr>
        <p:spPr bwMode="auto">
          <a:xfrm>
            <a:off x="1219200" y="3455988"/>
            <a:ext cx="774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b="1">
                <a:solidFill>
                  <a:srgbClr val="000000"/>
                </a:solidFill>
              </a:rPr>
              <a:t>8-اعمل جدولا للمفصليات ترتب فيه تراكيبها ووظائفها وتقابلهامع تراكيب مشابهة إخترعها الانسان</a:t>
            </a:r>
            <a:endParaRPr lang="en-US" altLang="ar-SA">
              <a:solidFill>
                <a:srgbClr val="000000"/>
              </a:solidFill>
            </a:endParaRPr>
          </a:p>
        </p:txBody>
      </p:sp>
      <p:graphicFrame>
        <p:nvGraphicFramePr>
          <p:cNvPr id="17" name="Table 16"/>
          <p:cNvGraphicFramePr>
            <a:graphicFrameLocks noGrp="1"/>
          </p:cNvGraphicFramePr>
          <p:nvPr/>
        </p:nvGraphicFramePr>
        <p:xfrm>
          <a:off x="1066800" y="3505200"/>
          <a:ext cx="7820025" cy="2524127"/>
        </p:xfrm>
        <a:graphic>
          <a:graphicData uri="http://schemas.openxmlformats.org/drawingml/2006/table">
            <a:tbl>
              <a:tblPr rtl="1" firstRow="1" firstCol="1" bandRow="1">
                <a:tableStyleId>{5C22544A-7EE6-4342-B048-85BDC9FD1C3A}</a:tableStyleId>
              </a:tblPr>
              <a:tblGrid>
                <a:gridCol w="2606675"/>
                <a:gridCol w="2606675"/>
                <a:gridCol w="2606675"/>
              </a:tblGrid>
              <a:tr h="315516">
                <a:tc>
                  <a:txBody>
                    <a:bodyPr/>
                    <a:lstStyle/>
                    <a:p>
                      <a:pPr algn="ctr" rtl="1">
                        <a:lnSpc>
                          <a:spcPct val="115000"/>
                        </a:lnSpc>
                        <a:spcAft>
                          <a:spcPts val="0"/>
                        </a:spcAft>
                        <a:tabLst>
                          <a:tab pos="1028700" algn="l"/>
                        </a:tabLst>
                      </a:pPr>
                      <a:r>
                        <a:rPr lang="ar-SA" sz="1800" dirty="0">
                          <a:solidFill>
                            <a:schemeClr val="tx1"/>
                          </a:solidFill>
                          <a:effectLst/>
                        </a:rPr>
                        <a:t>التراكيب</a:t>
                      </a:r>
                      <a:endParaRPr lang="en-US" sz="1100" dirty="0">
                        <a:solidFill>
                          <a:schemeClr val="tx1"/>
                        </a:solidFill>
                        <a:effectLst/>
                        <a:latin typeface="Calibri"/>
                        <a:ea typeface="Calibri"/>
                        <a:cs typeface="Arial"/>
                      </a:endParaRPr>
                    </a:p>
                  </a:txBody>
                  <a:tcPr marL="68574" marR="68574" marT="0" marB="0"/>
                </a:tc>
                <a:tc>
                  <a:txBody>
                    <a:bodyPr/>
                    <a:lstStyle/>
                    <a:p>
                      <a:pPr algn="ctr" rtl="1">
                        <a:lnSpc>
                          <a:spcPct val="115000"/>
                        </a:lnSpc>
                        <a:spcAft>
                          <a:spcPts val="0"/>
                        </a:spcAft>
                        <a:tabLst>
                          <a:tab pos="1028700" algn="l"/>
                        </a:tabLst>
                      </a:pPr>
                      <a:r>
                        <a:rPr lang="ar-SA" sz="1800">
                          <a:solidFill>
                            <a:schemeClr val="tx1"/>
                          </a:solidFill>
                          <a:effectLst/>
                        </a:rPr>
                        <a:t>الوظيفة</a:t>
                      </a:r>
                      <a:endParaRPr lang="en-US" sz="1100">
                        <a:solidFill>
                          <a:schemeClr val="tx1"/>
                        </a:solidFill>
                        <a:effectLst/>
                        <a:latin typeface="Calibri"/>
                        <a:ea typeface="Calibri"/>
                        <a:cs typeface="Arial"/>
                      </a:endParaRPr>
                    </a:p>
                  </a:txBody>
                  <a:tcPr marL="68574" marR="68574" marT="0" marB="0"/>
                </a:tc>
                <a:tc>
                  <a:txBody>
                    <a:bodyPr/>
                    <a:lstStyle/>
                    <a:p>
                      <a:pPr algn="ctr" rtl="1">
                        <a:lnSpc>
                          <a:spcPct val="115000"/>
                        </a:lnSpc>
                        <a:spcAft>
                          <a:spcPts val="0"/>
                        </a:spcAft>
                        <a:tabLst>
                          <a:tab pos="1028700" algn="l"/>
                        </a:tabLst>
                      </a:pPr>
                      <a:r>
                        <a:rPr lang="ar-SA" sz="1800">
                          <a:solidFill>
                            <a:schemeClr val="tx1"/>
                          </a:solidFill>
                          <a:effectLst/>
                        </a:rPr>
                        <a:t>تراكيب مشابهة من صنع الانسان</a:t>
                      </a:r>
                      <a:endParaRPr lang="en-US" sz="1100">
                        <a:solidFill>
                          <a:schemeClr val="tx1"/>
                        </a:solidFill>
                        <a:effectLst/>
                        <a:latin typeface="Calibri"/>
                        <a:ea typeface="Calibri"/>
                        <a:cs typeface="Arial"/>
                      </a:endParaRPr>
                    </a:p>
                  </a:txBody>
                  <a:tcPr marL="68574" marR="68574" marT="0" marB="0"/>
                </a:tc>
              </a:tr>
              <a:tr h="315516">
                <a:tc>
                  <a:txBody>
                    <a:bodyPr/>
                    <a:lstStyle/>
                    <a:p>
                      <a:pPr algn="ctr" rtl="1">
                        <a:lnSpc>
                          <a:spcPct val="115000"/>
                        </a:lnSpc>
                        <a:spcAft>
                          <a:spcPts val="0"/>
                        </a:spcAft>
                        <a:tabLst>
                          <a:tab pos="1028700" algn="l"/>
                        </a:tabLst>
                      </a:pPr>
                      <a:r>
                        <a:rPr lang="ar-SA" sz="1800" b="1" dirty="0">
                          <a:solidFill>
                            <a:srgbClr val="FF0000"/>
                          </a:solidFill>
                          <a:effectLst/>
                        </a:rPr>
                        <a:t>1-قرون الاستشعار</a:t>
                      </a:r>
                      <a:endParaRPr lang="en-US" sz="1100" b="1" dirty="0">
                        <a:solidFill>
                          <a:srgbClr val="FF0000"/>
                        </a:solidFill>
                        <a:effectLst/>
                        <a:latin typeface="Calibri"/>
                        <a:ea typeface="Calibri"/>
                        <a:cs typeface="Arial"/>
                      </a:endParaRPr>
                    </a:p>
                  </a:txBody>
                  <a:tcPr marL="68574" marR="68574" marT="0" marB="0"/>
                </a:tc>
                <a:tc>
                  <a:txBody>
                    <a:bodyPr/>
                    <a:lstStyle/>
                    <a:p>
                      <a:pPr algn="ctr" rtl="1">
                        <a:lnSpc>
                          <a:spcPct val="115000"/>
                        </a:lnSpc>
                        <a:spcAft>
                          <a:spcPts val="0"/>
                        </a:spcAft>
                        <a:tabLst>
                          <a:tab pos="1028700" algn="l"/>
                        </a:tabLst>
                      </a:pPr>
                      <a:r>
                        <a:rPr lang="ar-SA" sz="1800" b="1">
                          <a:solidFill>
                            <a:srgbClr val="FF0000"/>
                          </a:solidFill>
                          <a:effectLst/>
                        </a:rPr>
                        <a:t>إحساس</a:t>
                      </a:r>
                      <a:endParaRPr lang="en-US" sz="1100" b="1">
                        <a:solidFill>
                          <a:srgbClr val="FF0000"/>
                        </a:solidFill>
                        <a:effectLst/>
                        <a:latin typeface="Calibri"/>
                        <a:ea typeface="Calibri"/>
                        <a:cs typeface="Arial"/>
                      </a:endParaRPr>
                    </a:p>
                  </a:txBody>
                  <a:tcPr marL="68574" marR="68574" marT="0" marB="0"/>
                </a:tc>
                <a:tc>
                  <a:txBody>
                    <a:bodyPr/>
                    <a:lstStyle/>
                    <a:p>
                      <a:pPr algn="ctr" rtl="1">
                        <a:lnSpc>
                          <a:spcPct val="115000"/>
                        </a:lnSpc>
                        <a:spcAft>
                          <a:spcPts val="0"/>
                        </a:spcAft>
                        <a:tabLst>
                          <a:tab pos="1028700" algn="l"/>
                        </a:tabLst>
                      </a:pPr>
                      <a:r>
                        <a:rPr lang="ar-SA" sz="1800" b="1">
                          <a:solidFill>
                            <a:srgbClr val="FF0000"/>
                          </a:solidFill>
                          <a:effectLst/>
                        </a:rPr>
                        <a:t>ميزان الحرارة</a:t>
                      </a:r>
                      <a:endParaRPr lang="en-US" sz="1100" b="1">
                        <a:solidFill>
                          <a:srgbClr val="FF0000"/>
                        </a:solidFill>
                        <a:effectLst/>
                        <a:latin typeface="Calibri"/>
                        <a:ea typeface="Calibri"/>
                        <a:cs typeface="Arial"/>
                      </a:endParaRPr>
                    </a:p>
                  </a:txBody>
                  <a:tcPr marL="68574" marR="68574" marT="0" marB="0"/>
                </a:tc>
              </a:tr>
              <a:tr h="315516">
                <a:tc>
                  <a:txBody>
                    <a:bodyPr/>
                    <a:lstStyle/>
                    <a:p>
                      <a:pPr algn="ctr" rtl="1">
                        <a:lnSpc>
                          <a:spcPct val="115000"/>
                        </a:lnSpc>
                        <a:spcAft>
                          <a:spcPts val="0"/>
                        </a:spcAft>
                        <a:tabLst>
                          <a:tab pos="1028700" algn="l"/>
                        </a:tabLst>
                      </a:pPr>
                      <a:r>
                        <a:rPr lang="ar-SA" sz="1800" b="1" dirty="0">
                          <a:solidFill>
                            <a:srgbClr val="FF0000"/>
                          </a:solidFill>
                          <a:effectLst/>
                        </a:rPr>
                        <a:t>2-هيكل خارجي</a:t>
                      </a:r>
                      <a:endParaRPr lang="en-US" sz="1100" b="1" dirty="0">
                        <a:solidFill>
                          <a:srgbClr val="FF0000"/>
                        </a:solidFill>
                        <a:effectLst/>
                        <a:latin typeface="Calibri"/>
                        <a:ea typeface="Calibri"/>
                        <a:cs typeface="Arial"/>
                      </a:endParaRPr>
                    </a:p>
                  </a:txBody>
                  <a:tcPr marL="68574" marR="68574" marT="0" marB="0"/>
                </a:tc>
                <a:tc>
                  <a:txBody>
                    <a:bodyPr/>
                    <a:lstStyle/>
                    <a:p>
                      <a:pPr algn="ctr" rtl="1">
                        <a:lnSpc>
                          <a:spcPct val="115000"/>
                        </a:lnSpc>
                        <a:spcAft>
                          <a:spcPts val="0"/>
                        </a:spcAft>
                        <a:tabLst>
                          <a:tab pos="1028700" algn="l"/>
                        </a:tabLst>
                      </a:pPr>
                      <a:r>
                        <a:rPr lang="ar-SA" sz="1800" b="1">
                          <a:solidFill>
                            <a:srgbClr val="FF0000"/>
                          </a:solidFill>
                          <a:effectLst/>
                        </a:rPr>
                        <a:t>حماية الجسم</a:t>
                      </a:r>
                      <a:endParaRPr lang="en-US" sz="1100" b="1">
                        <a:solidFill>
                          <a:srgbClr val="FF0000"/>
                        </a:solidFill>
                        <a:effectLst/>
                        <a:latin typeface="Calibri"/>
                        <a:ea typeface="Calibri"/>
                        <a:cs typeface="Arial"/>
                      </a:endParaRPr>
                    </a:p>
                  </a:txBody>
                  <a:tcPr marL="68574" marR="68574" marT="0" marB="0"/>
                </a:tc>
                <a:tc>
                  <a:txBody>
                    <a:bodyPr/>
                    <a:lstStyle/>
                    <a:p>
                      <a:pPr algn="ctr" rtl="1">
                        <a:lnSpc>
                          <a:spcPct val="115000"/>
                        </a:lnSpc>
                        <a:spcAft>
                          <a:spcPts val="0"/>
                        </a:spcAft>
                        <a:tabLst>
                          <a:tab pos="1028700" algn="l"/>
                        </a:tabLst>
                      </a:pPr>
                      <a:r>
                        <a:rPr lang="ar-SA" sz="1800" b="1">
                          <a:solidFill>
                            <a:srgbClr val="FF0000"/>
                          </a:solidFill>
                          <a:effectLst/>
                        </a:rPr>
                        <a:t>الدرع</a:t>
                      </a:r>
                      <a:endParaRPr lang="en-US" sz="1100" b="1">
                        <a:solidFill>
                          <a:srgbClr val="FF0000"/>
                        </a:solidFill>
                        <a:effectLst/>
                        <a:latin typeface="Calibri"/>
                        <a:ea typeface="Calibri"/>
                        <a:cs typeface="Arial"/>
                      </a:endParaRPr>
                    </a:p>
                  </a:txBody>
                  <a:tcPr marL="68574" marR="68574" marT="0" marB="0"/>
                </a:tc>
              </a:tr>
              <a:tr h="315516">
                <a:tc>
                  <a:txBody>
                    <a:bodyPr/>
                    <a:lstStyle/>
                    <a:p>
                      <a:pPr algn="ctr" rtl="1">
                        <a:lnSpc>
                          <a:spcPct val="115000"/>
                        </a:lnSpc>
                        <a:spcAft>
                          <a:spcPts val="0"/>
                        </a:spcAft>
                        <a:tabLst>
                          <a:tab pos="1028700" algn="l"/>
                        </a:tabLst>
                      </a:pPr>
                      <a:r>
                        <a:rPr lang="ar-SA" sz="1800" b="1" dirty="0">
                          <a:solidFill>
                            <a:srgbClr val="FF0000"/>
                          </a:solidFill>
                          <a:effectLst/>
                        </a:rPr>
                        <a:t>3-فكوك عليا(فقيم)</a:t>
                      </a:r>
                      <a:endParaRPr lang="en-US" sz="1100" b="1" dirty="0">
                        <a:solidFill>
                          <a:srgbClr val="FF0000"/>
                        </a:solidFill>
                        <a:effectLst/>
                        <a:latin typeface="Calibri"/>
                        <a:ea typeface="Calibri"/>
                        <a:cs typeface="Arial"/>
                      </a:endParaRPr>
                    </a:p>
                  </a:txBody>
                  <a:tcPr marL="68574" marR="68574" marT="0" marB="0"/>
                </a:tc>
                <a:tc>
                  <a:txBody>
                    <a:bodyPr/>
                    <a:lstStyle/>
                    <a:p>
                      <a:pPr algn="ctr" rtl="1">
                        <a:lnSpc>
                          <a:spcPct val="115000"/>
                        </a:lnSpc>
                        <a:spcAft>
                          <a:spcPts val="0"/>
                        </a:spcAft>
                        <a:tabLst>
                          <a:tab pos="1028700" algn="l"/>
                        </a:tabLst>
                      </a:pPr>
                      <a:r>
                        <a:rPr lang="ar-SA" sz="1800" b="1">
                          <a:solidFill>
                            <a:srgbClr val="FF0000"/>
                          </a:solidFill>
                          <a:effectLst/>
                        </a:rPr>
                        <a:t>للمضغ</a:t>
                      </a:r>
                      <a:endParaRPr lang="en-US" sz="1100" b="1">
                        <a:solidFill>
                          <a:srgbClr val="FF0000"/>
                        </a:solidFill>
                        <a:effectLst/>
                        <a:latin typeface="Calibri"/>
                        <a:ea typeface="Calibri"/>
                        <a:cs typeface="Arial"/>
                      </a:endParaRPr>
                    </a:p>
                  </a:txBody>
                  <a:tcPr marL="68574" marR="68574" marT="0" marB="0"/>
                </a:tc>
                <a:tc>
                  <a:txBody>
                    <a:bodyPr/>
                    <a:lstStyle/>
                    <a:p>
                      <a:pPr algn="ctr" rtl="1">
                        <a:lnSpc>
                          <a:spcPct val="115000"/>
                        </a:lnSpc>
                        <a:spcAft>
                          <a:spcPts val="0"/>
                        </a:spcAft>
                        <a:tabLst>
                          <a:tab pos="1028700" algn="l"/>
                        </a:tabLst>
                      </a:pPr>
                      <a:r>
                        <a:rPr lang="ar-SA" sz="1800" b="1">
                          <a:solidFill>
                            <a:srgbClr val="FF0000"/>
                          </a:solidFill>
                          <a:effectLst/>
                        </a:rPr>
                        <a:t>مثل معالجة الغذاء</a:t>
                      </a:r>
                      <a:endParaRPr lang="en-US" sz="1100" b="1">
                        <a:solidFill>
                          <a:srgbClr val="FF0000"/>
                        </a:solidFill>
                        <a:effectLst/>
                        <a:latin typeface="Calibri"/>
                        <a:ea typeface="Calibri"/>
                        <a:cs typeface="Arial"/>
                      </a:endParaRPr>
                    </a:p>
                  </a:txBody>
                  <a:tcPr marL="68574" marR="68574" marT="0" marB="0"/>
                </a:tc>
              </a:tr>
              <a:tr h="631031">
                <a:tc>
                  <a:txBody>
                    <a:bodyPr/>
                    <a:lstStyle/>
                    <a:p>
                      <a:pPr algn="ctr" rtl="1">
                        <a:lnSpc>
                          <a:spcPct val="115000"/>
                        </a:lnSpc>
                        <a:spcAft>
                          <a:spcPts val="0"/>
                        </a:spcAft>
                        <a:tabLst>
                          <a:tab pos="1028700" algn="l"/>
                        </a:tabLst>
                      </a:pPr>
                      <a:r>
                        <a:rPr lang="ar-SA" sz="1800" b="1" dirty="0">
                          <a:solidFill>
                            <a:srgbClr val="FF0000"/>
                          </a:solidFill>
                          <a:effectLst/>
                        </a:rPr>
                        <a:t>4-قصبات هوائية</a:t>
                      </a:r>
                      <a:endParaRPr lang="en-US" sz="1100" b="1" dirty="0">
                        <a:solidFill>
                          <a:srgbClr val="FF0000"/>
                        </a:solidFill>
                        <a:effectLst/>
                        <a:latin typeface="Calibri"/>
                        <a:ea typeface="Calibri"/>
                        <a:cs typeface="Arial"/>
                      </a:endParaRPr>
                    </a:p>
                  </a:txBody>
                  <a:tcPr marL="68574" marR="68574" marT="0" marB="0"/>
                </a:tc>
                <a:tc>
                  <a:txBody>
                    <a:bodyPr/>
                    <a:lstStyle/>
                    <a:p>
                      <a:pPr algn="ctr" rtl="1">
                        <a:lnSpc>
                          <a:spcPct val="115000"/>
                        </a:lnSpc>
                        <a:spcAft>
                          <a:spcPts val="0"/>
                        </a:spcAft>
                        <a:tabLst>
                          <a:tab pos="1028700" algn="l"/>
                        </a:tabLst>
                      </a:pPr>
                      <a:r>
                        <a:rPr lang="ar-SA" sz="1800" b="1">
                          <a:solidFill>
                            <a:srgbClr val="FF0000"/>
                          </a:solidFill>
                          <a:effectLst/>
                        </a:rPr>
                        <a:t>للتنفس</a:t>
                      </a:r>
                      <a:endParaRPr lang="en-US" sz="1100" b="1">
                        <a:solidFill>
                          <a:srgbClr val="FF0000"/>
                        </a:solidFill>
                        <a:effectLst/>
                        <a:latin typeface="Calibri"/>
                        <a:ea typeface="Calibri"/>
                        <a:cs typeface="Arial"/>
                      </a:endParaRPr>
                    </a:p>
                  </a:txBody>
                  <a:tcPr marL="68574" marR="68574" marT="0" marB="0"/>
                </a:tc>
                <a:tc>
                  <a:txBody>
                    <a:bodyPr/>
                    <a:lstStyle/>
                    <a:p>
                      <a:pPr algn="ctr" rtl="1">
                        <a:lnSpc>
                          <a:spcPct val="115000"/>
                        </a:lnSpc>
                        <a:spcAft>
                          <a:spcPts val="0"/>
                        </a:spcAft>
                        <a:tabLst>
                          <a:tab pos="1028700" algn="l"/>
                        </a:tabLst>
                      </a:pPr>
                      <a:r>
                        <a:rPr lang="ar-SA" sz="1800" b="1">
                          <a:solidFill>
                            <a:srgbClr val="FF0000"/>
                          </a:solidFill>
                          <a:effectLst/>
                        </a:rPr>
                        <a:t>الهواء المتحرك في قنوات التدفئة في البيت</a:t>
                      </a:r>
                      <a:endParaRPr lang="en-US" sz="1100" b="1">
                        <a:solidFill>
                          <a:srgbClr val="FF0000"/>
                        </a:solidFill>
                        <a:effectLst/>
                        <a:latin typeface="Calibri"/>
                        <a:ea typeface="Calibri"/>
                        <a:cs typeface="Arial"/>
                      </a:endParaRPr>
                    </a:p>
                  </a:txBody>
                  <a:tcPr marL="68574" marR="68574" marT="0" marB="0"/>
                </a:tc>
              </a:tr>
              <a:tr h="315516">
                <a:tc>
                  <a:txBody>
                    <a:bodyPr/>
                    <a:lstStyle/>
                    <a:p>
                      <a:pPr algn="ctr" rtl="1">
                        <a:lnSpc>
                          <a:spcPct val="115000"/>
                        </a:lnSpc>
                        <a:spcAft>
                          <a:spcPts val="0"/>
                        </a:spcAft>
                        <a:tabLst>
                          <a:tab pos="1028700" algn="l"/>
                        </a:tabLst>
                      </a:pPr>
                      <a:r>
                        <a:rPr lang="ar-SA" sz="1800" b="1" dirty="0">
                          <a:solidFill>
                            <a:srgbClr val="FF0000"/>
                          </a:solidFill>
                          <a:effectLst/>
                        </a:rPr>
                        <a:t>5-الغشاء الطبلي</a:t>
                      </a:r>
                      <a:endParaRPr lang="en-US" sz="1100" b="1" dirty="0">
                        <a:solidFill>
                          <a:srgbClr val="FF0000"/>
                        </a:solidFill>
                        <a:effectLst/>
                        <a:latin typeface="Calibri"/>
                        <a:ea typeface="Calibri"/>
                        <a:cs typeface="Arial"/>
                      </a:endParaRPr>
                    </a:p>
                  </a:txBody>
                  <a:tcPr marL="68574" marR="68574" marT="0" marB="0"/>
                </a:tc>
                <a:tc>
                  <a:txBody>
                    <a:bodyPr/>
                    <a:lstStyle/>
                    <a:p>
                      <a:pPr algn="ctr" rtl="1">
                        <a:lnSpc>
                          <a:spcPct val="115000"/>
                        </a:lnSpc>
                        <a:spcAft>
                          <a:spcPts val="0"/>
                        </a:spcAft>
                        <a:tabLst>
                          <a:tab pos="1028700" algn="l"/>
                        </a:tabLst>
                      </a:pPr>
                      <a:r>
                        <a:rPr lang="ar-SA" sz="1800" b="1" dirty="0">
                          <a:solidFill>
                            <a:srgbClr val="FF0000"/>
                          </a:solidFill>
                          <a:effectLst/>
                        </a:rPr>
                        <a:t>للسمع</a:t>
                      </a:r>
                      <a:endParaRPr lang="en-US" sz="1100" b="1" dirty="0">
                        <a:solidFill>
                          <a:srgbClr val="FF0000"/>
                        </a:solidFill>
                        <a:effectLst/>
                        <a:latin typeface="Calibri"/>
                        <a:ea typeface="Calibri"/>
                        <a:cs typeface="Arial"/>
                      </a:endParaRPr>
                    </a:p>
                  </a:txBody>
                  <a:tcPr marL="68574" marR="68574" marT="0" marB="0"/>
                </a:tc>
                <a:tc>
                  <a:txBody>
                    <a:bodyPr/>
                    <a:lstStyle/>
                    <a:p>
                      <a:pPr algn="ctr" rtl="1">
                        <a:lnSpc>
                          <a:spcPct val="115000"/>
                        </a:lnSpc>
                        <a:spcAft>
                          <a:spcPts val="0"/>
                        </a:spcAft>
                        <a:tabLst>
                          <a:tab pos="1028700" algn="l"/>
                        </a:tabLst>
                      </a:pPr>
                      <a:r>
                        <a:rPr lang="ar-SA" sz="1800" b="1" dirty="0">
                          <a:solidFill>
                            <a:srgbClr val="FF0000"/>
                          </a:solidFill>
                          <a:effectLst/>
                        </a:rPr>
                        <a:t>طبلة مهتزة</a:t>
                      </a:r>
                      <a:endParaRPr lang="en-US" sz="1100" b="1" dirty="0">
                        <a:solidFill>
                          <a:srgbClr val="FF0000"/>
                        </a:solidFill>
                        <a:effectLst/>
                        <a:latin typeface="Calibri"/>
                        <a:ea typeface="Calibri"/>
                        <a:cs typeface="Arial"/>
                      </a:endParaRPr>
                    </a:p>
                  </a:txBody>
                  <a:tcPr marL="68574" marR="68574" marT="0" marB="0"/>
                </a:tc>
              </a:tr>
              <a:tr h="315516">
                <a:tc>
                  <a:txBody>
                    <a:bodyPr/>
                    <a:lstStyle/>
                    <a:p>
                      <a:pPr algn="ctr" rtl="1">
                        <a:lnSpc>
                          <a:spcPct val="115000"/>
                        </a:lnSpc>
                        <a:spcAft>
                          <a:spcPts val="0"/>
                        </a:spcAft>
                        <a:tabLst>
                          <a:tab pos="1028700" algn="l"/>
                        </a:tabLst>
                      </a:pPr>
                      <a:r>
                        <a:rPr lang="ar-SA" sz="1800" b="1" dirty="0">
                          <a:solidFill>
                            <a:srgbClr val="FF0000"/>
                          </a:solidFill>
                          <a:effectLst/>
                        </a:rPr>
                        <a:t>6-فرمون</a:t>
                      </a:r>
                      <a:endParaRPr lang="en-US" sz="1100" b="1" dirty="0">
                        <a:solidFill>
                          <a:srgbClr val="FF0000"/>
                        </a:solidFill>
                        <a:effectLst/>
                        <a:latin typeface="Calibri"/>
                        <a:ea typeface="Calibri"/>
                        <a:cs typeface="Arial"/>
                      </a:endParaRPr>
                    </a:p>
                  </a:txBody>
                  <a:tcPr marL="68574" marR="68574" marT="0" marB="0"/>
                </a:tc>
                <a:tc>
                  <a:txBody>
                    <a:bodyPr/>
                    <a:lstStyle/>
                    <a:p>
                      <a:pPr algn="ctr" rtl="1">
                        <a:lnSpc>
                          <a:spcPct val="115000"/>
                        </a:lnSpc>
                        <a:spcAft>
                          <a:spcPts val="0"/>
                        </a:spcAft>
                        <a:tabLst>
                          <a:tab pos="1028700" algn="l"/>
                        </a:tabLst>
                      </a:pPr>
                      <a:r>
                        <a:rPr lang="ar-SA" sz="1800" b="1" dirty="0">
                          <a:solidFill>
                            <a:srgbClr val="FF0000"/>
                          </a:solidFill>
                          <a:effectLst/>
                        </a:rPr>
                        <a:t>إتصال كيمائي</a:t>
                      </a:r>
                      <a:endParaRPr lang="en-US" sz="1100" b="1" dirty="0">
                        <a:solidFill>
                          <a:srgbClr val="FF0000"/>
                        </a:solidFill>
                        <a:effectLst/>
                        <a:latin typeface="Calibri"/>
                        <a:ea typeface="Calibri"/>
                        <a:cs typeface="Arial"/>
                      </a:endParaRPr>
                    </a:p>
                  </a:txBody>
                  <a:tcPr marL="68574" marR="68574" marT="0" marB="0"/>
                </a:tc>
                <a:tc>
                  <a:txBody>
                    <a:bodyPr/>
                    <a:lstStyle/>
                    <a:p>
                      <a:pPr algn="ctr" rtl="1">
                        <a:lnSpc>
                          <a:spcPct val="115000"/>
                        </a:lnSpc>
                        <a:spcAft>
                          <a:spcPts val="0"/>
                        </a:spcAft>
                        <a:tabLst>
                          <a:tab pos="1028700" algn="l"/>
                        </a:tabLst>
                      </a:pPr>
                      <a:r>
                        <a:rPr lang="ar-SA" sz="1800" b="1" dirty="0">
                          <a:solidFill>
                            <a:srgbClr val="FF0000"/>
                          </a:solidFill>
                          <a:effectLst/>
                        </a:rPr>
                        <a:t>مثل العطر</a:t>
                      </a:r>
                      <a:endParaRPr lang="en-US" sz="1100" b="1" dirty="0">
                        <a:solidFill>
                          <a:srgbClr val="FF0000"/>
                        </a:solidFill>
                        <a:effectLst/>
                        <a:latin typeface="Calibri"/>
                        <a:ea typeface="Calibri"/>
                        <a:cs typeface="Arial"/>
                      </a:endParaRPr>
                    </a:p>
                  </a:txBody>
                  <a:tcPr marL="68574" marR="68574" marT="0" marB="0"/>
                </a:tc>
              </a:tr>
            </a:tbl>
          </a:graphicData>
        </a:graphic>
      </p:graphicFrame>
      <p:sp>
        <p:nvSpPr>
          <p:cNvPr id="2" name="Oval 1"/>
          <p:cNvSpPr/>
          <p:nvPr/>
        </p:nvSpPr>
        <p:spPr>
          <a:xfrm>
            <a:off x="1691680" y="3140968"/>
            <a:ext cx="504056" cy="3404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EG" sz="2400" b="1" dirty="0" smtClean="0">
                <a:solidFill>
                  <a:srgbClr val="FF0000"/>
                </a:solidFill>
              </a:rPr>
              <a:t>8</a:t>
            </a:r>
            <a:endParaRPr lang="en-US" b="1" dirty="0">
              <a:solidFill>
                <a:srgbClr val="FF0000"/>
              </a:solidFill>
            </a:endParaRPr>
          </a:p>
        </p:txBody>
      </p:sp>
      <p:grpSp>
        <p:nvGrpSpPr>
          <p:cNvPr id="14" name="مجموعة 13"/>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328054409"/>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1000"/>
                                        <p:tgtEl>
                                          <p:spTgt spid="11">
                                            <p:txEl>
                                              <p:pRg st="0" end="0"/>
                                            </p:txEl>
                                          </p:spTgt>
                                        </p:tgtEl>
                                      </p:cBhvr>
                                    </p:animEffect>
                                    <p:anim calcmode="lin" valueType="num">
                                      <p:cBhvr>
                                        <p:cTn id="2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11">
                                            <p:txEl>
                                              <p:pRg st="1" end="1"/>
                                            </p:txEl>
                                          </p:spTgt>
                                        </p:tgtEl>
                                        <p:attrNameLst>
                                          <p:attrName>style.visibility</p:attrName>
                                        </p:attrNameLst>
                                      </p:cBhvr>
                                      <p:to>
                                        <p:strVal val="visible"/>
                                      </p:to>
                                    </p:set>
                                    <p:animEffect transition="in" filter="fade">
                                      <p:cBhvr>
                                        <p:cTn id="31" dur="1000"/>
                                        <p:tgtEl>
                                          <p:spTgt spid="11">
                                            <p:txEl>
                                              <p:pRg st="1" end="1"/>
                                            </p:txEl>
                                          </p:spTgt>
                                        </p:tgtEl>
                                      </p:cBhvr>
                                    </p:animEffect>
                                    <p:anim calcmode="lin" valueType="num">
                                      <p:cBhvr>
                                        <p:cTn id="32"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6" presetClass="entr" presetSubtype="2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circle(in)">
                                      <p:cBhvr>
                                        <p:cTn id="50" dur="20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1000"/>
                                        <p:tgtEl>
                                          <p:spTgt spid="16"/>
                                        </p:tgtEl>
                                      </p:cBhvr>
                                    </p:animEffect>
                                    <p:anim calcmode="lin" valueType="num">
                                      <p:cBhvr>
                                        <p:cTn id="56" dur="1000" fill="hold"/>
                                        <p:tgtEl>
                                          <p:spTgt spid="16"/>
                                        </p:tgtEl>
                                        <p:attrNameLst>
                                          <p:attrName>ppt_x</p:attrName>
                                        </p:attrNameLst>
                                      </p:cBhvr>
                                      <p:tavLst>
                                        <p:tav tm="0">
                                          <p:val>
                                            <p:strVal val="#ppt_x"/>
                                          </p:val>
                                        </p:tav>
                                        <p:tav tm="100000">
                                          <p:val>
                                            <p:strVal val="#ppt_x"/>
                                          </p:val>
                                        </p:tav>
                                      </p:tavLst>
                                    </p:anim>
                                    <p:anim calcmode="lin" valueType="num">
                                      <p:cBhvr>
                                        <p:cTn id="5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animBg="1"/>
      <p:bldP spid="13" grpId="0"/>
      <p:bldP spid="16" grpId="0"/>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066800" y="228600"/>
            <a:ext cx="78787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000" b="1">
                <a:solidFill>
                  <a:srgbClr val="000000"/>
                </a:solidFill>
              </a:rPr>
              <a:t>9-ينتمي الجندب الى فصيلة الجنادب النطاطة ومعظم الجنادب في هذه الفصيلة خضراء وفي بعض الأحيان يظهر عليها اللون الزهري والأصفر. </a:t>
            </a:r>
          </a:p>
          <a:p>
            <a:pPr eaLnBrk="1" fontAlgn="base" hangingPunct="1">
              <a:spcBef>
                <a:spcPct val="0"/>
              </a:spcBef>
              <a:spcAft>
                <a:spcPct val="0"/>
              </a:spcAft>
            </a:pPr>
            <a:r>
              <a:rPr lang="ar-SA" altLang="ar-SA" sz="2000" b="1">
                <a:solidFill>
                  <a:srgbClr val="000000"/>
                </a:solidFill>
              </a:rPr>
              <a:t>ضع فرضية تشرح السبب في ظهور اللونين الزهري والأصفر في هذه الجنادب .</a:t>
            </a:r>
          </a:p>
          <a:p>
            <a:pPr eaLnBrk="1" fontAlgn="base" hangingPunct="1">
              <a:spcBef>
                <a:spcPct val="0"/>
              </a:spcBef>
              <a:spcAft>
                <a:spcPct val="0"/>
              </a:spcAft>
            </a:pPr>
            <a:r>
              <a:rPr lang="ar-SA" altLang="ar-SA" sz="2400" b="1">
                <a:solidFill>
                  <a:srgbClr val="FF0000"/>
                </a:solidFill>
              </a:rPr>
              <a:t>الإجابة :- فرضية محتملة :الوراثة,تناول الغذاء ذي اللون الأصفروالزهري يجعل الهيكل الخارجي بلون مختلف .</a:t>
            </a:r>
            <a:endParaRPr lang="en-US" altLang="ar-SA" sz="2400">
              <a:solidFill>
                <a:srgbClr val="FF0000"/>
              </a:solidFill>
            </a:endParaRPr>
          </a:p>
        </p:txBody>
      </p:sp>
      <p:sp>
        <p:nvSpPr>
          <p:cNvPr id="106503" name="Rectangle 2"/>
          <p:cNvSpPr>
            <a:spLocks noChangeArrowheads="1"/>
          </p:cNvSpPr>
          <p:nvPr/>
        </p:nvSpPr>
        <p:spPr bwMode="auto">
          <a:xfrm>
            <a:off x="3962400" y="1905000"/>
            <a:ext cx="498316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tabLst>
                <a:tab pos="1028700" algn="l"/>
              </a:tabLst>
              <a:defRPr>
                <a:solidFill>
                  <a:schemeClr val="tx1"/>
                </a:solidFill>
                <a:latin typeface="Arial" pitchFamily="34" charset="0"/>
                <a:cs typeface="Arial" pitchFamily="34" charset="0"/>
              </a:defRPr>
            </a:lvl1pPr>
            <a:lvl2pPr marL="742950" indent="-285750" eaLnBrk="0" hangingPunct="0">
              <a:tabLst>
                <a:tab pos="1028700" algn="l"/>
              </a:tabLst>
              <a:defRPr>
                <a:solidFill>
                  <a:schemeClr val="tx1"/>
                </a:solidFill>
                <a:latin typeface="Arial" pitchFamily="34" charset="0"/>
                <a:cs typeface="Arial" pitchFamily="34" charset="0"/>
              </a:defRPr>
            </a:lvl2pPr>
            <a:lvl3pPr marL="1143000" indent="-228600" eaLnBrk="0" hangingPunct="0">
              <a:tabLst>
                <a:tab pos="1028700" algn="l"/>
              </a:tabLst>
              <a:defRPr>
                <a:solidFill>
                  <a:schemeClr val="tx1"/>
                </a:solidFill>
                <a:latin typeface="Arial" pitchFamily="34" charset="0"/>
                <a:cs typeface="Arial" pitchFamily="34" charset="0"/>
              </a:defRPr>
            </a:lvl3pPr>
            <a:lvl4pPr marL="1600200" indent="-228600" eaLnBrk="0" hangingPunct="0">
              <a:tabLst>
                <a:tab pos="1028700" algn="l"/>
              </a:tabLst>
              <a:defRPr>
                <a:solidFill>
                  <a:schemeClr val="tx1"/>
                </a:solidFill>
                <a:latin typeface="Arial" pitchFamily="34" charset="0"/>
                <a:cs typeface="Arial" pitchFamily="34" charset="0"/>
              </a:defRPr>
            </a:lvl4pPr>
            <a:lvl5pPr marL="2057400" indent="-228600" eaLnBrk="0" hangingPunct="0">
              <a:tabLst>
                <a:tab pos="10287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9pPr>
          </a:lstStyle>
          <a:p>
            <a:pPr fontAlgn="base">
              <a:spcBef>
                <a:spcPct val="0"/>
              </a:spcBef>
              <a:spcAft>
                <a:spcPct val="0"/>
              </a:spcAft>
            </a:pPr>
            <a:r>
              <a:rPr lang="ar-SA" altLang="ar-SA" sz="2400" b="1">
                <a:solidFill>
                  <a:srgbClr val="000000"/>
                </a:solidFill>
                <a:latin typeface="Calibri" pitchFamily="34" charset="0"/>
              </a:rPr>
              <a:t>التفكير الناقد:-</a:t>
            </a:r>
            <a:endParaRPr lang="en-US" altLang="ar-SA" sz="1000">
              <a:solidFill>
                <a:srgbClr val="000000"/>
              </a:solidFill>
            </a:endParaRPr>
          </a:p>
          <a:p>
            <a:pPr fontAlgn="base">
              <a:spcBef>
                <a:spcPct val="0"/>
              </a:spcBef>
              <a:spcAft>
                <a:spcPct val="0"/>
              </a:spcAft>
            </a:pPr>
            <a:r>
              <a:rPr lang="ar-SA" altLang="ar-SA" sz="2400" b="1">
                <a:solidFill>
                  <a:srgbClr val="000000"/>
                </a:solidFill>
                <a:latin typeface="Calibri" pitchFamily="34" charset="0"/>
              </a:rPr>
              <a:t>إستعمل الشكل التلي للإجابة عن سؤال 10:</a:t>
            </a:r>
            <a:endParaRPr lang="en-US" altLang="ar-SA" sz="1000">
              <a:solidFill>
                <a:srgbClr val="000000"/>
              </a:solidFill>
            </a:endParaRPr>
          </a:p>
        </p:txBody>
      </p:sp>
      <p:pic>
        <p:nvPicPr>
          <p:cNvPr id="1065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1447800"/>
            <a:ext cx="24003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5" name="Rectangle 3"/>
          <p:cNvSpPr>
            <a:spLocks noChangeArrowheads="1"/>
          </p:cNvSpPr>
          <p:nvPr/>
        </p:nvSpPr>
        <p:spPr bwMode="auto">
          <a:xfrm>
            <a:off x="0" y="2133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tabLst>
                <a:tab pos="1028700" algn="l"/>
              </a:tabLst>
              <a:defRPr>
                <a:solidFill>
                  <a:schemeClr val="tx1"/>
                </a:solidFill>
                <a:latin typeface="Arial" pitchFamily="34" charset="0"/>
                <a:cs typeface="Arial" pitchFamily="34" charset="0"/>
              </a:defRPr>
            </a:lvl1pPr>
            <a:lvl2pPr marL="742950" indent="-285750" eaLnBrk="0" hangingPunct="0">
              <a:tabLst>
                <a:tab pos="1028700" algn="l"/>
              </a:tabLst>
              <a:defRPr>
                <a:solidFill>
                  <a:schemeClr val="tx1"/>
                </a:solidFill>
                <a:latin typeface="Arial" pitchFamily="34" charset="0"/>
                <a:cs typeface="Arial" pitchFamily="34" charset="0"/>
              </a:defRPr>
            </a:lvl2pPr>
            <a:lvl3pPr marL="1143000" indent="-228600" eaLnBrk="0" hangingPunct="0">
              <a:tabLst>
                <a:tab pos="1028700" algn="l"/>
              </a:tabLst>
              <a:defRPr>
                <a:solidFill>
                  <a:schemeClr val="tx1"/>
                </a:solidFill>
                <a:latin typeface="Arial" pitchFamily="34" charset="0"/>
                <a:cs typeface="Arial" pitchFamily="34" charset="0"/>
              </a:defRPr>
            </a:lvl3pPr>
            <a:lvl4pPr marL="1600200" indent="-228600" eaLnBrk="0" hangingPunct="0">
              <a:tabLst>
                <a:tab pos="1028700" algn="l"/>
              </a:tabLst>
              <a:defRPr>
                <a:solidFill>
                  <a:schemeClr val="tx1"/>
                </a:solidFill>
                <a:latin typeface="Arial" pitchFamily="34" charset="0"/>
                <a:cs typeface="Arial" pitchFamily="34" charset="0"/>
              </a:defRPr>
            </a:lvl4pPr>
            <a:lvl5pPr marL="2057400" indent="-228600" eaLnBrk="0" hangingPunct="0">
              <a:tabLst>
                <a:tab pos="10287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9pPr>
          </a:lstStyle>
          <a:p>
            <a:pPr fontAlgn="base">
              <a:spcBef>
                <a:spcPct val="0"/>
              </a:spcBef>
              <a:spcAft>
                <a:spcPct val="0"/>
              </a:spcAft>
            </a:pPr>
            <a:endParaRPr lang="ar-EG" altLang="ar-SA">
              <a:solidFill>
                <a:srgbClr val="000000"/>
              </a:solidFill>
            </a:endParaRPr>
          </a:p>
        </p:txBody>
      </p:sp>
      <p:sp>
        <p:nvSpPr>
          <p:cNvPr id="12" name="Rectangle 11"/>
          <p:cNvSpPr>
            <a:spLocks noChangeArrowheads="1"/>
          </p:cNvSpPr>
          <p:nvPr/>
        </p:nvSpPr>
        <p:spPr bwMode="auto">
          <a:xfrm>
            <a:off x="969963" y="2819400"/>
            <a:ext cx="80978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0"/>
              </a:spcBef>
              <a:spcAft>
                <a:spcPct val="0"/>
              </a:spcAft>
            </a:pPr>
            <a:r>
              <a:rPr lang="ar-SA" altLang="ar-SA" sz="2000" b="1">
                <a:solidFill>
                  <a:srgbClr val="000000"/>
                </a:solidFill>
              </a:rPr>
              <a:t>10-المختصون بعناية الأشجار يرشون زيوتا في بعض الأوقات على أشجار الفاكهة للسيطرة على المن الوضع في الشكل اعلاه.بناء على معلوماتك في تشريح الحشرات حلل لماذا تعد  المعالجة بالزيوت فعالة للسيطرة على الحشرات الضارة.</a:t>
            </a:r>
            <a:endParaRPr lang="en-US" altLang="ar-SA" sz="2800">
              <a:solidFill>
                <a:srgbClr val="000000"/>
              </a:solidFill>
            </a:endParaRPr>
          </a:p>
          <a:p>
            <a:pPr eaLnBrk="1" fontAlgn="base" hangingPunct="1">
              <a:spcBef>
                <a:spcPct val="0"/>
              </a:spcBef>
              <a:spcAft>
                <a:spcPct val="0"/>
              </a:spcAft>
            </a:pPr>
            <a:r>
              <a:rPr lang="ar-SA" altLang="ar-SA" sz="2400" b="1">
                <a:solidFill>
                  <a:srgbClr val="FF0000"/>
                </a:solidFill>
              </a:rPr>
              <a:t>الاجابة:-يقوم الزيت بإغلاق الثغور التنفسيةوسيؤدي الى إختناق الحشرة وموتها.</a:t>
            </a:r>
            <a:endParaRPr lang="en-US" altLang="ar-SA" sz="2400">
              <a:solidFill>
                <a:srgbClr val="FF0000"/>
              </a:solidFill>
            </a:endParaRPr>
          </a:p>
        </p:txBody>
      </p:sp>
      <p:sp>
        <p:nvSpPr>
          <p:cNvPr id="13" name="Rectangle 12"/>
          <p:cNvSpPr>
            <a:spLocks noChangeArrowheads="1"/>
          </p:cNvSpPr>
          <p:nvPr/>
        </p:nvSpPr>
        <p:spPr bwMode="auto">
          <a:xfrm>
            <a:off x="571500" y="4267200"/>
            <a:ext cx="84502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000" b="1">
                <a:solidFill>
                  <a:srgbClr val="000000"/>
                </a:solidFill>
              </a:rPr>
              <a:t>11-إستنتج :تنتج لعض الأنواع من الأزهار حرارة تجذب بعض الخنافس للعيش داخلها</a:t>
            </a:r>
            <a:endParaRPr lang="en-US" altLang="ar-SA" sz="2000">
              <a:solidFill>
                <a:srgbClr val="000000"/>
              </a:solidFill>
            </a:endParaRPr>
          </a:p>
          <a:p>
            <a:pPr eaLnBrk="1" fontAlgn="base" hangingPunct="1">
              <a:spcBef>
                <a:spcPct val="0"/>
              </a:spcBef>
              <a:spcAft>
                <a:spcPct val="0"/>
              </a:spcAft>
            </a:pPr>
            <a:r>
              <a:rPr lang="ar-SA" altLang="ar-SA" sz="2000" b="1">
                <a:solidFill>
                  <a:srgbClr val="FF0000"/>
                </a:solidFill>
              </a:rPr>
              <a:t>الإجابة:-يتم تليح الزهرة بواسطة الخنافس ,لذا يستطيع النبات التكاثروبماأن الخنافس غير قادرة على توليد حرارة من أجسامها فإن الخنافس تحصل على بيئة دافئة من الزهرة ممايجعلها قادرة على التكاثر.</a:t>
            </a:r>
            <a:endParaRPr lang="en-US" altLang="ar-SA" sz="2000">
              <a:solidFill>
                <a:srgbClr val="FF0000"/>
              </a:solidFill>
            </a:endParaRPr>
          </a:p>
        </p:txBody>
      </p:sp>
      <p:grpSp>
        <p:nvGrpSpPr>
          <p:cNvPr id="14" name="مجموعة 13"/>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352584304"/>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1000"/>
                                        <p:tgtEl>
                                          <p:spTgt spid="12">
                                            <p:txEl>
                                              <p:pRg st="0" end="0"/>
                                            </p:txEl>
                                          </p:spTgt>
                                        </p:tgtEl>
                                      </p:cBhvr>
                                    </p:animEffect>
                                    <p:anim calcmode="lin" valueType="num">
                                      <p:cBhvr>
                                        <p:cTn id="20"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1000"/>
                                        <p:tgtEl>
                                          <p:spTgt spid="12">
                                            <p:txEl>
                                              <p:pRg st="1" end="1"/>
                                            </p:txEl>
                                          </p:spTgt>
                                        </p:tgtEl>
                                      </p:cBhvr>
                                    </p:animEffect>
                                    <p:anim calcmode="lin" valueType="num">
                                      <p:cBhvr>
                                        <p:cTn id="27"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fade">
                                      <p:cBhvr>
                                        <p:cTn id="33" dur="1000"/>
                                        <p:tgtEl>
                                          <p:spTgt spid="13">
                                            <p:txEl>
                                              <p:pRg st="0" end="0"/>
                                            </p:txEl>
                                          </p:spTgt>
                                        </p:tgtEl>
                                      </p:cBhvr>
                                    </p:animEffect>
                                    <p:anim calcmode="lin" valueType="num">
                                      <p:cBhvr>
                                        <p:cTn id="3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13">
                                            <p:txEl>
                                              <p:pRg st="1" end="1"/>
                                            </p:txEl>
                                          </p:spTgt>
                                        </p:tgtEl>
                                        <p:attrNameLst>
                                          <p:attrName>style.visibility</p:attrName>
                                        </p:attrNameLst>
                                      </p:cBhvr>
                                      <p:to>
                                        <p:strVal val="visible"/>
                                      </p:to>
                                    </p:set>
                                    <p:animEffect transition="in" filter="fade">
                                      <p:cBhvr>
                                        <p:cTn id="40" dur="1000"/>
                                        <p:tgtEl>
                                          <p:spTgt spid="13">
                                            <p:txEl>
                                              <p:pRg st="1" end="1"/>
                                            </p:txEl>
                                          </p:spTgt>
                                        </p:tgtEl>
                                      </p:cBhvr>
                                    </p:animEffect>
                                    <p:anim calcmode="lin" valueType="num">
                                      <p:cBhvr>
                                        <p:cTn id="41"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295400" y="1128713"/>
            <a:ext cx="777240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800" b="1" dirty="0">
                <a:solidFill>
                  <a:srgbClr val="000000"/>
                </a:solidFill>
              </a:rPr>
              <a:t>ا</a:t>
            </a:r>
            <a:r>
              <a:rPr lang="ar-SA" altLang="ar-SA" sz="2800" b="1" dirty="0" smtClean="0">
                <a:solidFill>
                  <a:srgbClr val="000000"/>
                </a:solidFill>
              </a:rPr>
              <a:t>شرح </a:t>
            </a:r>
            <a:r>
              <a:rPr lang="ar-SA" altLang="ar-SA" sz="2800" b="1" dirty="0">
                <a:solidFill>
                  <a:srgbClr val="000000"/>
                </a:solidFill>
              </a:rPr>
              <a:t>العلاقة الموجودة بين كل مجموعتين من المفردات التالية :-</a:t>
            </a:r>
            <a:endParaRPr lang="en-US" altLang="ar-SA" sz="2800" dirty="0">
              <a:solidFill>
                <a:srgbClr val="000000"/>
              </a:solidFill>
            </a:endParaRPr>
          </a:p>
          <a:p>
            <a:pPr eaLnBrk="1" fontAlgn="base" hangingPunct="1">
              <a:spcBef>
                <a:spcPct val="0"/>
              </a:spcBef>
              <a:spcAft>
                <a:spcPct val="0"/>
              </a:spcAft>
            </a:pPr>
            <a:r>
              <a:rPr lang="ar-SA" altLang="ar-SA" sz="2400" b="1" dirty="0">
                <a:solidFill>
                  <a:srgbClr val="000000"/>
                </a:solidFill>
              </a:rPr>
              <a:t>12-القدمان </a:t>
            </a:r>
            <a:r>
              <a:rPr lang="ar-SA" altLang="ar-SA" sz="2400" b="1" dirty="0" err="1">
                <a:solidFill>
                  <a:srgbClr val="000000"/>
                </a:solidFill>
              </a:rPr>
              <a:t>الكلابيتان</a:t>
            </a:r>
            <a:r>
              <a:rPr lang="ar-SA" altLang="ar-SA" sz="2400" b="1" dirty="0">
                <a:solidFill>
                  <a:srgbClr val="000000"/>
                </a:solidFill>
              </a:rPr>
              <a:t>, والعوامات القدمية .</a:t>
            </a:r>
          </a:p>
          <a:p>
            <a:pPr eaLnBrk="1" fontAlgn="base" hangingPunct="1">
              <a:spcBef>
                <a:spcPct val="0"/>
              </a:spcBef>
              <a:spcAft>
                <a:spcPct val="0"/>
              </a:spcAft>
            </a:pPr>
            <a:r>
              <a:rPr lang="ar-SA" altLang="ar-SA" sz="2400" b="1" dirty="0">
                <a:solidFill>
                  <a:srgbClr val="FF0000"/>
                </a:solidFill>
              </a:rPr>
              <a:t>الجواب / جراد البحر  </a:t>
            </a:r>
            <a:r>
              <a:rPr lang="ar-SA" altLang="ar-SA" sz="2400" b="1" dirty="0" err="1">
                <a:solidFill>
                  <a:srgbClr val="FF0000"/>
                </a:solidFill>
              </a:rPr>
              <a:t>والسلطعونات</a:t>
            </a:r>
            <a:r>
              <a:rPr lang="ar-SA" altLang="ar-SA" sz="2400" b="1" dirty="0">
                <a:solidFill>
                  <a:srgbClr val="FF0000"/>
                </a:solidFill>
              </a:rPr>
              <a:t> اول زوج من الأرجل تدعى القدم الكلابية وهى مخالب كبيرة في الحيوان نفسه.</a:t>
            </a:r>
            <a:r>
              <a:rPr lang="ar-SA" altLang="ar-SA" sz="2400" b="1" dirty="0">
                <a:solidFill>
                  <a:srgbClr val="000000"/>
                </a:solidFill>
              </a:rPr>
              <a:t> </a:t>
            </a:r>
          </a:p>
          <a:p>
            <a:pPr eaLnBrk="1" fontAlgn="base" hangingPunct="1">
              <a:spcBef>
                <a:spcPct val="0"/>
              </a:spcBef>
              <a:spcAft>
                <a:spcPct val="0"/>
              </a:spcAft>
            </a:pPr>
            <a:r>
              <a:rPr lang="ar-SA" altLang="ar-SA" sz="2400" b="1" dirty="0">
                <a:solidFill>
                  <a:srgbClr val="FF0000"/>
                </a:solidFill>
              </a:rPr>
              <a:t>أما العوامات القدمية </a:t>
            </a:r>
            <a:r>
              <a:rPr lang="ar-SA" altLang="ar-SA" sz="2400" b="1" dirty="0" err="1">
                <a:solidFill>
                  <a:srgbClr val="FF0000"/>
                </a:solidFill>
              </a:rPr>
              <a:t>فهى</a:t>
            </a:r>
            <a:r>
              <a:rPr lang="ar-SA" altLang="ar-SA" sz="2400" b="1" dirty="0">
                <a:solidFill>
                  <a:srgbClr val="FF0000"/>
                </a:solidFill>
              </a:rPr>
              <a:t> زوائد خلفية تستعمل للتكاثر أو كزعانف للسباحة.</a:t>
            </a:r>
          </a:p>
          <a:p>
            <a:pPr eaLnBrk="1" fontAlgn="base" hangingPunct="1">
              <a:spcBef>
                <a:spcPct val="0"/>
              </a:spcBef>
              <a:spcAft>
                <a:spcPct val="0"/>
              </a:spcAft>
            </a:pPr>
            <a:endParaRPr lang="en-US" altLang="ar-SA" sz="2400" dirty="0">
              <a:solidFill>
                <a:srgbClr val="FF0000"/>
              </a:solidFill>
            </a:endParaRPr>
          </a:p>
          <a:p>
            <a:pPr eaLnBrk="1" fontAlgn="base" hangingPunct="1">
              <a:spcBef>
                <a:spcPct val="0"/>
              </a:spcBef>
              <a:spcAft>
                <a:spcPct val="0"/>
              </a:spcAft>
            </a:pPr>
            <a:r>
              <a:rPr lang="ar-SA" altLang="ar-SA" sz="2400" b="1" dirty="0">
                <a:solidFill>
                  <a:srgbClr val="000000"/>
                </a:solidFill>
              </a:rPr>
              <a:t>13-اللواقط الفمية , </a:t>
            </a:r>
            <a:r>
              <a:rPr lang="ar-SA" altLang="ar-SA" sz="2400" b="1" dirty="0" err="1">
                <a:solidFill>
                  <a:srgbClr val="000000"/>
                </a:solidFill>
              </a:rPr>
              <a:t>واللوامس</a:t>
            </a:r>
            <a:r>
              <a:rPr lang="ar-SA" altLang="ar-SA" sz="2400" b="1" dirty="0">
                <a:solidFill>
                  <a:srgbClr val="000000"/>
                </a:solidFill>
              </a:rPr>
              <a:t> الفمية</a:t>
            </a:r>
          </a:p>
          <a:p>
            <a:pPr eaLnBrk="1" fontAlgn="base" hangingPunct="1">
              <a:spcBef>
                <a:spcPct val="0"/>
              </a:spcBef>
              <a:spcAft>
                <a:spcPct val="0"/>
              </a:spcAft>
            </a:pPr>
            <a:r>
              <a:rPr lang="ar-SA" altLang="ar-SA" sz="2400" b="1" dirty="0">
                <a:solidFill>
                  <a:srgbClr val="FF0000"/>
                </a:solidFill>
              </a:rPr>
              <a:t>الجواب /  اللواقط الفمية </a:t>
            </a:r>
            <a:r>
              <a:rPr lang="ar-SA" altLang="ar-SA" sz="2400" b="1" dirty="0" err="1">
                <a:solidFill>
                  <a:srgbClr val="FF0000"/>
                </a:solidFill>
              </a:rPr>
              <a:t>هى</a:t>
            </a:r>
            <a:r>
              <a:rPr lang="ar-SA" altLang="ar-SA" sz="2400" b="1" dirty="0">
                <a:solidFill>
                  <a:srgbClr val="FF0000"/>
                </a:solidFill>
              </a:rPr>
              <a:t> اول الزوائد في </a:t>
            </a:r>
            <a:r>
              <a:rPr lang="ar-SA" altLang="ar-SA" sz="2400" b="1" dirty="0" err="1">
                <a:solidFill>
                  <a:srgbClr val="FF0000"/>
                </a:solidFill>
              </a:rPr>
              <a:t>العنكبيات</a:t>
            </a:r>
            <a:endParaRPr lang="ar-SA" altLang="ar-SA" sz="2400" b="1" dirty="0">
              <a:solidFill>
                <a:srgbClr val="FF0000"/>
              </a:solidFill>
            </a:endParaRPr>
          </a:p>
          <a:p>
            <a:pPr eaLnBrk="1" fontAlgn="base" hangingPunct="1">
              <a:spcBef>
                <a:spcPct val="0"/>
              </a:spcBef>
              <a:spcAft>
                <a:spcPct val="0"/>
              </a:spcAft>
            </a:pPr>
            <a:endParaRPr lang="en-US" altLang="ar-SA" sz="2400" dirty="0">
              <a:solidFill>
                <a:srgbClr val="FF0000"/>
              </a:solidFill>
            </a:endParaRPr>
          </a:p>
          <a:p>
            <a:pPr eaLnBrk="1" fontAlgn="base" hangingPunct="1">
              <a:spcBef>
                <a:spcPct val="0"/>
              </a:spcBef>
              <a:spcAft>
                <a:spcPct val="0"/>
              </a:spcAft>
            </a:pPr>
            <a:r>
              <a:rPr lang="ar-SA" altLang="ar-SA" sz="2400" b="1" dirty="0">
                <a:solidFill>
                  <a:srgbClr val="000000"/>
                </a:solidFill>
              </a:rPr>
              <a:t>14-القدمان </a:t>
            </a:r>
            <a:r>
              <a:rPr lang="ar-SA" altLang="ar-SA" sz="2400" b="1" dirty="0" err="1">
                <a:solidFill>
                  <a:srgbClr val="000000"/>
                </a:solidFill>
              </a:rPr>
              <a:t>الكلابيتان</a:t>
            </a:r>
            <a:r>
              <a:rPr lang="ar-SA" altLang="ar-SA" sz="2400" b="1" dirty="0">
                <a:solidFill>
                  <a:srgbClr val="000000"/>
                </a:solidFill>
              </a:rPr>
              <a:t> ,  واللواقط الفمية</a:t>
            </a:r>
            <a:endParaRPr lang="en-US" altLang="ar-SA" sz="2400" dirty="0">
              <a:solidFill>
                <a:srgbClr val="000000"/>
              </a:solidFill>
            </a:endParaRPr>
          </a:p>
          <a:p>
            <a:pPr eaLnBrk="1" fontAlgn="base" hangingPunct="1">
              <a:spcBef>
                <a:spcPct val="0"/>
              </a:spcBef>
              <a:spcAft>
                <a:spcPct val="0"/>
              </a:spcAft>
            </a:pPr>
            <a:r>
              <a:rPr lang="ar-SA" altLang="ar-SA" sz="2400" b="1" dirty="0">
                <a:solidFill>
                  <a:srgbClr val="FF0000"/>
                </a:solidFill>
              </a:rPr>
              <a:t>الاجابة:</a:t>
            </a:r>
            <a:r>
              <a:rPr lang="ar-SA" altLang="ar-SA" sz="2400" dirty="0">
                <a:solidFill>
                  <a:srgbClr val="FF0000"/>
                </a:solidFill>
              </a:rPr>
              <a:t> </a:t>
            </a:r>
            <a:r>
              <a:rPr lang="ar-SA" altLang="ar-SA" sz="2400" b="1" dirty="0">
                <a:solidFill>
                  <a:srgbClr val="FF0000"/>
                </a:solidFill>
              </a:rPr>
              <a:t>-القدم الكلابية في القشريات واللواقط الفمية في </a:t>
            </a:r>
            <a:r>
              <a:rPr lang="ar-SA" altLang="ar-SA" sz="2400" b="1" dirty="0" err="1">
                <a:solidFill>
                  <a:srgbClr val="FF0000"/>
                </a:solidFill>
              </a:rPr>
              <a:t>العنكبيات</a:t>
            </a:r>
            <a:r>
              <a:rPr lang="ar-SA" altLang="ar-SA" sz="2400" b="1" dirty="0">
                <a:solidFill>
                  <a:srgbClr val="FF0000"/>
                </a:solidFill>
              </a:rPr>
              <a:t> </a:t>
            </a:r>
            <a:r>
              <a:rPr lang="ar-SA" altLang="ar-SA" sz="2400" b="1" dirty="0" err="1">
                <a:solidFill>
                  <a:srgbClr val="FF0000"/>
                </a:solidFill>
              </a:rPr>
              <a:t>هى</a:t>
            </a:r>
            <a:r>
              <a:rPr lang="ar-SA" altLang="ar-SA" sz="2400" b="1" dirty="0">
                <a:solidFill>
                  <a:srgbClr val="FF0000"/>
                </a:solidFill>
              </a:rPr>
              <a:t> اول زوج من الزوائد التي تكيفت </a:t>
            </a:r>
            <a:r>
              <a:rPr lang="ar-SA" altLang="ar-SA" sz="2400" b="1" dirty="0" err="1">
                <a:solidFill>
                  <a:srgbClr val="FF0000"/>
                </a:solidFill>
              </a:rPr>
              <a:t>للتغذيةفي</a:t>
            </a:r>
            <a:r>
              <a:rPr lang="ar-SA" altLang="ar-SA" sz="2400" b="1" dirty="0">
                <a:solidFill>
                  <a:srgbClr val="FF0000"/>
                </a:solidFill>
              </a:rPr>
              <a:t> كلا منهما.</a:t>
            </a:r>
            <a:endParaRPr lang="en-US" altLang="ar-SA" sz="2400" dirty="0">
              <a:solidFill>
                <a:srgbClr val="FF0000"/>
              </a:solidFill>
            </a:endParaRPr>
          </a:p>
        </p:txBody>
      </p:sp>
      <p:grpSp>
        <p:nvGrpSpPr>
          <p:cNvPr id="7" name="مجموعة 6"/>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31172621"/>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fade">
                                      <p:cBhvr>
                                        <p:cTn id="26" dur="1000"/>
                                        <p:tgtEl>
                                          <p:spTgt spid="9">
                                            <p:txEl>
                                              <p:pRg st="3" end="3"/>
                                            </p:txEl>
                                          </p:spTgt>
                                        </p:tgtEl>
                                      </p:cBhvr>
                                    </p:animEffect>
                                    <p:anim calcmode="lin" valueType="num">
                                      <p:cBhvr>
                                        <p:cTn id="27"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5" end="5"/>
                                            </p:txEl>
                                          </p:spTgt>
                                        </p:tgtEl>
                                        <p:attrNameLst>
                                          <p:attrName>style.visibility</p:attrName>
                                        </p:attrNameLst>
                                      </p:cBhvr>
                                      <p:to>
                                        <p:strVal val="visible"/>
                                      </p:to>
                                    </p:set>
                                    <p:animEffect transition="in" filter="fade">
                                      <p:cBhvr>
                                        <p:cTn id="33" dur="1000"/>
                                        <p:tgtEl>
                                          <p:spTgt spid="9">
                                            <p:txEl>
                                              <p:pRg st="5" end="5"/>
                                            </p:txEl>
                                          </p:spTgt>
                                        </p:tgtEl>
                                      </p:cBhvr>
                                    </p:animEffect>
                                    <p:anim calcmode="lin" valueType="num">
                                      <p:cBhvr>
                                        <p:cTn id="34"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9">
                                            <p:txEl>
                                              <p:pRg st="6" end="6"/>
                                            </p:txEl>
                                          </p:spTgt>
                                        </p:tgtEl>
                                        <p:attrNameLst>
                                          <p:attrName>style.visibility</p:attrName>
                                        </p:attrNameLst>
                                      </p:cBhvr>
                                      <p:to>
                                        <p:strVal val="visible"/>
                                      </p:to>
                                    </p:set>
                                    <p:animEffect transition="in" filter="fade">
                                      <p:cBhvr>
                                        <p:cTn id="40" dur="1000"/>
                                        <p:tgtEl>
                                          <p:spTgt spid="9">
                                            <p:txEl>
                                              <p:pRg st="6" end="6"/>
                                            </p:txEl>
                                          </p:spTgt>
                                        </p:tgtEl>
                                      </p:cBhvr>
                                    </p:animEffect>
                                    <p:anim calcmode="lin" valueType="num">
                                      <p:cBhvr>
                                        <p:cTn id="41"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9">
                                            <p:txEl>
                                              <p:pRg st="8" end="8"/>
                                            </p:txEl>
                                          </p:spTgt>
                                        </p:tgtEl>
                                        <p:attrNameLst>
                                          <p:attrName>style.visibility</p:attrName>
                                        </p:attrNameLst>
                                      </p:cBhvr>
                                      <p:to>
                                        <p:strVal val="visible"/>
                                      </p:to>
                                    </p:set>
                                    <p:animEffect transition="in" filter="fade">
                                      <p:cBhvr>
                                        <p:cTn id="47" dur="1000"/>
                                        <p:tgtEl>
                                          <p:spTgt spid="9">
                                            <p:txEl>
                                              <p:pRg st="8" end="8"/>
                                            </p:txEl>
                                          </p:spTgt>
                                        </p:tgtEl>
                                      </p:cBhvr>
                                    </p:animEffect>
                                    <p:anim calcmode="lin" valueType="num">
                                      <p:cBhvr>
                                        <p:cTn id="48"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2" presetClass="entr" presetSubtype="0" fill="hold" nodeType="clickEffect">
                                  <p:stCondLst>
                                    <p:cond delay="0"/>
                                  </p:stCondLst>
                                  <p:childTnLst>
                                    <p:set>
                                      <p:cBhvr>
                                        <p:cTn id="53" dur="1" fill="hold">
                                          <p:stCondLst>
                                            <p:cond delay="0"/>
                                          </p:stCondLst>
                                        </p:cTn>
                                        <p:tgtEl>
                                          <p:spTgt spid="9">
                                            <p:txEl>
                                              <p:pRg st="9" end="9"/>
                                            </p:txEl>
                                          </p:spTgt>
                                        </p:tgtEl>
                                        <p:attrNameLst>
                                          <p:attrName>style.visibility</p:attrName>
                                        </p:attrNameLst>
                                      </p:cBhvr>
                                      <p:to>
                                        <p:strVal val="visible"/>
                                      </p:to>
                                    </p:set>
                                    <p:animEffect transition="in" filter="fade">
                                      <p:cBhvr>
                                        <p:cTn id="54" dur="1000"/>
                                        <p:tgtEl>
                                          <p:spTgt spid="9">
                                            <p:txEl>
                                              <p:pRg st="9" end="9"/>
                                            </p:txEl>
                                          </p:spTgt>
                                        </p:tgtEl>
                                      </p:cBhvr>
                                    </p:animEffect>
                                    <p:anim calcmode="lin" valueType="num">
                                      <p:cBhvr>
                                        <p:cTn id="55"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5976938" y="307975"/>
            <a:ext cx="2786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3600" b="1">
                <a:solidFill>
                  <a:srgbClr val="000000"/>
                </a:solidFill>
              </a:rPr>
              <a:t>تثبيت</a:t>
            </a:r>
            <a:r>
              <a:rPr lang="ar-SA" altLang="ar-SA" sz="2000" b="1">
                <a:solidFill>
                  <a:srgbClr val="000000"/>
                </a:solidFill>
              </a:rPr>
              <a:t> </a:t>
            </a:r>
            <a:r>
              <a:rPr lang="ar-SA" altLang="ar-SA" sz="3600" b="1">
                <a:solidFill>
                  <a:srgbClr val="000000"/>
                </a:solidFill>
              </a:rPr>
              <a:t>المفاهيم :- </a:t>
            </a:r>
          </a:p>
        </p:txBody>
      </p:sp>
      <p:pic>
        <p:nvPicPr>
          <p:cNvPr id="10855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2122" flipH="1">
            <a:off x="1009650" y="931863"/>
            <a:ext cx="186055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1752600" y="1447800"/>
            <a:ext cx="7183438"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000" b="1">
                <a:solidFill>
                  <a:srgbClr val="000000"/>
                </a:solidFill>
              </a:rPr>
              <a:t>15-ماالتركيب الذي يمكن أن يستعمله جراد البحر للإمساك بالغذاء وتفتيته؟</a:t>
            </a:r>
            <a:endParaRPr lang="en-US" altLang="ar-SA" sz="2000">
              <a:solidFill>
                <a:srgbClr val="000000"/>
              </a:solidFill>
            </a:endParaRPr>
          </a:p>
          <a:p>
            <a:pPr eaLnBrk="1" fontAlgn="base" hangingPunct="1">
              <a:spcBef>
                <a:spcPct val="0"/>
              </a:spcBef>
              <a:spcAft>
                <a:spcPct val="0"/>
              </a:spcAft>
            </a:pPr>
            <a:r>
              <a:rPr lang="en-US" altLang="ar-SA" b="1">
                <a:solidFill>
                  <a:srgbClr val="000000"/>
                </a:solidFill>
              </a:rPr>
              <a:t>-a</a:t>
            </a:r>
            <a:r>
              <a:rPr lang="ar-SA" altLang="ar-SA" b="1">
                <a:solidFill>
                  <a:srgbClr val="000000"/>
                </a:solidFill>
              </a:rPr>
              <a:t>1            </a:t>
            </a:r>
            <a:r>
              <a:rPr lang="en-US" altLang="ar-SA" b="1">
                <a:solidFill>
                  <a:srgbClr val="000000"/>
                </a:solidFill>
              </a:rPr>
              <a:t>2-b</a:t>
            </a:r>
            <a:r>
              <a:rPr lang="ar-SA" altLang="ar-SA" b="1">
                <a:solidFill>
                  <a:srgbClr val="000000"/>
                </a:solidFill>
              </a:rPr>
              <a:t>           </a:t>
            </a:r>
            <a:r>
              <a:rPr lang="en-US" altLang="ar-SA" b="1">
                <a:solidFill>
                  <a:srgbClr val="000000"/>
                </a:solidFill>
              </a:rPr>
              <a:t>3-c</a:t>
            </a:r>
            <a:r>
              <a:rPr lang="ar-SA" altLang="ar-SA" b="1">
                <a:solidFill>
                  <a:srgbClr val="000000"/>
                </a:solidFill>
              </a:rPr>
              <a:t>           </a:t>
            </a:r>
            <a:r>
              <a:rPr lang="en-US" altLang="ar-SA" b="1">
                <a:solidFill>
                  <a:srgbClr val="000000"/>
                </a:solidFill>
              </a:rPr>
              <a:t>4-d</a:t>
            </a:r>
            <a:endParaRPr lang="ar-SA" altLang="ar-SA" b="1">
              <a:solidFill>
                <a:srgbClr val="000000"/>
              </a:solidFill>
            </a:endParaRPr>
          </a:p>
          <a:p>
            <a:pPr eaLnBrk="1" fontAlgn="base" hangingPunct="1">
              <a:spcBef>
                <a:spcPct val="0"/>
              </a:spcBef>
              <a:spcAft>
                <a:spcPct val="0"/>
              </a:spcAft>
            </a:pPr>
            <a:endParaRPr lang="en-US" altLang="ar-SA" sz="900">
              <a:solidFill>
                <a:srgbClr val="000000"/>
              </a:solidFill>
            </a:endParaRPr>
          </a:p>
          <a:p>
            <a:pPr eaLnBrk="1" fontAlgn="base" hangingPunct="1">
              <a:spcBef>
                <a:spcPct val="0"/>
              </a:spcBef>
              <a:spcAft>
                <a:spcPct val="0"/>
              </a:spcAft>
            </a:pPr>
            <a:r>
              <a:rPr lang="en-US" altLang="ar-SA" sz="2000" b="1">
                <a:solidFill>
                  <a:srgbClr val="000000"/>
                </a:solidFill>
              </a:rPr>
              <a:t>16</a:t>
            </a:r>
            <a:r>
              <a:rPr lang="ar-SA" altLang="ar-SA" sz="2000" b="1">
                <a:solidFill>
                  <a:srgbClr val="000000"/>
                </a:solidFill>
              </a:rPr>
              <a:t>-اي مما يلي لايعد من خصائص العنكبيات؟</a:t>
            </a:r>
            <a:endParaRPr lang="en-US" altLang="ar-SA" sz="2000">
              <a:solidFill>
                <a:srgbClr val="000000"/>
              </a:solidFill>
            </a:endParaRPr>
          </a:p>
          <a:p>
            <a:pPr eaLnBrk="1" fontAlgn="base" hangingPunct="1">
              <a:spcBef>
                <a:spcPct val="0"/>
              </a:spcBef>
              <a:spcAft>
                <a:spcPct val="0"/>
              </a:spcAft>
            </a:pPr>
            <a:r>
              <a:rPr lang="en-US" altLang="ar-SA" b="1">
                <a:solidFill>
                  <a:srgbClr val="000000"/>
                </a:solidFill>
              </a:rPr>
              <a:t>-a</a:t>
            </a:r>
            <a:r>
              <a:rPr lang="ar-SA" altLang="ar-SA" b="1">
                <a:solidFill>
                  <a:srgbClr val="000000"/>
                </a:solidFill>
              </a:rPr>
              <a:t>اللواقط الفمية        </a:t>
            </a:r>
            <a:r>
              <a:rPr lang="en-US" altLang="ar-SA" b="1">
                <a:solidFill>
                  <a:srgbClr val="000000"/>
                </a:solidFill>
              </a:rPr>
              <a:t>-b</a:t>
            </a:r>
            <a:r>
              <a:rPr lang="ar-SA" altLang="ar-SA" b="1">
                <a:solidFill>
                  <a:srgbClr val="000000"/>
                </a:solidFill>
              </a:rPr>
              <a:t>اللوامس القدمية         </a:t>
            </a:r>
            <a:r>
              <a:rPr lang="en-US" altLang="ar-SA" b="1">
                <a:solidFill>
                  <a:srgbClr val="000000"/>
                </a:solidFill>
              </a:rPr>
              <a:t>-c</a:t>
            </a:r>
            <a:r>
              <a:rPr lang="ar-SA" altLang="ar-SA" b="1">
                <a:solidFill>
                  <a:srgbClr val="000000"/>
                </a:solidFill>
              </a:rPr>
              <a:t>المغازل           </a:t>
            </a:r>
            <a:r>
              <a:rPr lang="en-US" altLang="ar-SA" b="1">
                <a:solidFill>
                  <a:srgbClr val="000000"/>
                </a:solidFill>
              </a:rPr>
              <a:t>-d</a:t>
            </a:r>
            <a:r>
              <a:rPr lang="ar-SA" altLang="ar-SA" b="1">
                <a:solidFill>
                  <a:srgbClr val="000000"/>
                </a:solidFill>
              </a:rPr>
              <a:t>قرون الإستشعار</a:t>
            </a:r>
            <a:endParaRPr lang="en-US" altLang="ar-SA">
              <a:solidFill>
                <a:srgbClr val="000000"/>
              </a:solidFill>
            </a:endParaRPr>
          </a:p>
        </p:txBody>
      </p:sp>
      <p:sp>
        <p:nvSpPr>
          <p:cNvPr id="12" name="Rectangle 11"/>
          <p:cNvSpPr/>
          <p:nvPr/>
        </p:nvSpPr>
        <p:spPr>
          <a:xfrm>
            <a:off x="8335963" y="1755775"/>
            <a:ext cx="630237" cy="4476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3" name="Rectangle 12"/>
          <p:cNvSpPr/>
          <p:nvPr/>
        </p:nvSpPr>
        <p:spPr>
          <a:xfrm>
            <a:off x="1981200" y="2451100"/>
            <a:ext cx="1908175" cy="4476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4" name="Rectangle 13"/>
          <p:cNvSpPr>
            <a:spLocks noChangeArrowheads="1"/>
          </p:cNvSpPr>
          <p:nvPr/>
        </p:nvSpPr>
        <p:spPr bwMode="auto">
          <a:xfrm>
            <a:off x="1143000" y="2895600"/>
            <a:ext cx="7823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b="1">
                <a:solidFill>
                  <a:srgbClr val="000000"/>
                </a:solidFill>
              </a:rPr>
              <a:t>17- وجدت حيوانا في تربة الغابة ولجسمه جزئان ويوجد له قرون إستشعار والزوج الثاني من الزوائد كان كبيرا مانوع هذا الحيوان؟</a:t>
            </a:r>
            <a:endParaRPr lang="en-US" altLang="ar-SA">
              <a:solidFill>
                <a:srgbClr val="000000"/>
              </a:solidFill>
            </a:endParaRPr>
          </a:p>
          <a:p>
            <a:pPr eaLnBrk="1" fontAlgn="base" hangingPunct="1">
              <a:spcBef>
                <a:spcPct val="0"/>
              </a:spcBef>
              <a:spcAft>
                <a:spcPct val="0"/>
              </a:spcAft>
            </a:pPr>
            <a:r>
              <a:rPr lang="en-US" altLang="ar-SA" b="1">
                <a:solidFill>
                  <a:srgbClr val="000000"/>
                </a:solidFill>
              </a:rPr>
              <a:t>-a</a:t>
            </a:r>
            <a:r>
              <a:rPr lang="ar-SA" altLang="ar-SA" b="1">
                <a:solidFill>
                  <a:srgbClr val="000000"/>
                </a:solidFill>
              </a:rPr>
              <a:t>قراد      </a:t>
            </a:r>
            <a:r>
              <a:rPr lang="en-US" altLang="ar-SA" b="1">
                <a:solidFill>
                  <a:srgbClr val="000000"/>
                </a:solidFill>
              </a:rPr>
              <a:t>-b</a:t>
            </a:r>
            <a:r>
              <a:rPr lang="ar-SA" altLang="ar-SA" b="1">
                <a:solidFill>
                  <a:srgbClr val="000000"/>
                </a:solidFill>
              </a:rPr>
              <a:t>عقرب       </a:t>
            </a:r>
            <a:r>
              <a:rPr lang="en-US" altLang="ar-SA" b="1">
                <a:solidFill>
                  <a:srgbClr val="000000"/>
                </a:solidFill>
              </a:rPr>
              <a:t>-c</a:t>
            </a:r>
            <a:r>
              <a:rPr lang="ar-SA" altLang="ar-SA" b="1">
                <a:solidFill>
                  <a:srgbClr val="000000"/>
                </a:solidFill>
              </a:rPr>
              <a:t>عنكبوت      </a:t>
            </a:r>
            <a:r>
              <a:rPr lang="en-US" altLang="ar-SA" b="1">
                <a:solidFill>
                  <a:srgbClr val="000000"/>
                </a:solidFill>
              </a:rPr>
              <a:t>-d</a:t>
            </a:r>
            <a:r>
              <a:rPr lang="ar-SA" altLang="ar-SA" b="1">
                <a:solidFill>
                  <a:srgbClr val="000000"/>
                </a:solidFill>
              </a:rPr>
              <a:t>جراد البحر   </a:t>
            </a:r>
          </a:p>
          <a:p>
            <a:pPr eaLnBrk="1" fontAlgn="base" hangingPunct="1">
              <a:spcBef>
                <a:spcPct val="0"/>
              </a:spcBef>
              <a:spcAft>
                <a:spcPct val="0"/>
              </a:spcAft>
            </a:pPr>
            <a:r>
              <a:rPr lang="ar-SA" altLang="ar-SA" b="1">
                <a:solidFill>
                  <a:srgbClr val="000000"/>
                </a:solidFill>
              </a:rPr>
              <a:t>          </a:t>
            </a:r>
          </a:p>
          <a:p>
            <a:pPr eaLnBrk="1" fontAlgn="base" hangingPunct="1">
              <a:spcBef>
                <a:spcPct val="0"/>
              </a:spcBef>
              <a:spcAft>
                <a:spcPct val="0"/>
              </a:spcAft>
            </a:pPr>
            <a:r>
              <a:rPr lang="ar-SA" altLang="ar-SA" b="1">
                <a:solidFill>
                  <a:srgbClr val="000000"/>
                </a:solidFill>
              </a:rPr>
              <a:t>18-وظيفة المغازل في العناكب هى :</a:t>
            </a:r>
            <a:endParaRPr lang="en-US" altLang="ar-SA">
              <a:solidFill>
                <a:srgbClr val="000000"/>
              </a:solidFill>
            </a:endParaRPr>
          </a:p>
          <a:p>
            <a:pPr eaLnBrk="1" fontAlgn="base" hangingPunct="1">
              <a:spcBef>
                <a:spcPct val="0"/>
              </a:spcBef>
              <a:spcAft>
                <a:spcPct val="0"/>
              </a:spcAft>
            </a:pPr>
            <a:r>
              <a:rPr lang="en-US" altLang="ar-SA" b="1">
                <a:solidFill>
                  <a:srgbClr val="000000"/>
                </a:solidFill>
              </a:rPr>
              <a:t>-a</a:t>
            </a:r>
            <a:r>
              <a:rPr lang="ar-SA" altLang="ar-SA" b="1">
                <a:solidFill>
                  <a:srgbClr val="000000"/>
                </a:solidFill>
              </a:rPr>
              <a:t>الدفاع      </a:t>
            </a:r>
            <a:r>
              <a:rPr lang="en-US" altLang="ar-SA" b="1">
                <a:solidFill>
                  <a:srgbClr val="000000"/>
                </a:solidFill>
              </a:rPr>
              <a:t>-b</a:t>
            </a:r>
            <a:r>
              <a:rPr lang="ar-SA" altLang="ar-SA" b="1">
                <a:solidFill>
                  <a:srgbClr val="000000"/>
                </a:solidFill>
              </a:rPr>
              <a:t>التخلص من الفضلات         </a:t>
            </a:r>
            <a:r>
              <a:rPr lang="en-US" altLang="ar-SA" b="1">
                <a:solidFill>
                  <a:srgbClr val="000000"/>
                </a:solidFill>
              </a:rPr>
              <a:t>-c </a:t>
            </a:r>
            <a:r>
              <a:rPr lang="ar-SA" altLang="ar-SA" b="1">
                <a:solidFill>
                  <a:srgbClr val="000000"/>
                </a:solidFill>
              </a:rPr>
              <a:t>الدوران      </a:t>
            </a:r>
            <a:r>
              <a:rPr lang="en-US" altLang="ar-SA" b="1">
                <a:solidFill>
                  <a:srgbClr val="000000"/>
                </a:solidFill>
              </a:rPr>
              <a:t>-d</a:t>
            </a:r>
            <a:r>
              <a:rPr lang="ar-SA" altLang="ar-SA" b="1">
                <a:solidFill>
                  <a:srgbClr val="000000"/>
                </a:solidFill>
              </a:rPr>
              <a:t>تكوين الحرير</a:t>
            </a:r>
            <a:endParaRPr lang="en-US" altLang="ar-SA">
              <a:solidFill>
                <a:srgbClr val="000000"/>
              </a:solidFill>
            </a:endParaRPr>
          </a:p>
        </p:txBody>
      </p:sp>
      <p:sp>
        <p:nvSpPr>
          <p:cNvPr id="15" name="Rectangle 14"/>
          <p:cNvSpPr/>
          <p:nvPr/>
        </p:nvSpPr>
        <p:spPr>
          <a:xfrm>
            <a:off x="7292975" y="3521075"/>
            <a:ext cx="804863" cy="22383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6" name="Rectangle 15"/>
          <p:cNvSpPr/>
          <p:nvPr/>
        </p:nvSpPr>
        <p:spPr>
          <a:xfrm>
            <a:off x="2935288" y="4287838"/>
            <a:ext cx="1484312" cy="3778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7" name="Rectangle 16"/>
          <p:cNvSpPr>
            <a:spLocks noChangeArrowheads="1"/>
          </p:cNvSpPr>
          <p:nvPr/>
        </p:nvSpPr>
        <p:spPr bwMode="auto">
          <a:xfrm>
            <a:off x="1196975" y="4775200"/>
            <a:ext cx="7689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a:solidFill>
                  <a:srgbClr val="000000"/>
                </a:solidFill>
              </a:rPr>
              <a:t>19-اي ممايلي ليس من خصائص الحلم؟</a:t>
            </a:r>
            <a:endParaRPr lang="en-US" altLang="ar-SA" sz="2400">
              <a:solidFill>
                <a:srgbClr val="000000"/>
              </a:solidFill>
            </a:endParaRPr>
          </a:p>
          <a:p>
            <a:pPr eaLnBrk="1" fontAlgn="base" hangingPunct="1">
              <a:spcBef>
                <a:spcPct val="0"/>
              </a:spcBef>
              <a:spcAft>
                <a:spcPct val="0"/>
              </a:spcAft>
            </a:pPr>
            <a:r>
              <a:rPr lang="en-US" altLang="ar-SA" b="1">
                <a:solidFill>
                  <a:srgbClr val="000000"/>
                </a:solidFill>
              </a:rPr>
              <a:t>-a</a:t>
            </a:r>
            <a:r>
              <a:rPr lang="ar-SA" altLang="ar-SA" b="1">
                <a:solidFill>
                  <a:srgbClr val="000000"/>
                </a:solidFill>
              </a:rPr>
              <a:t>الجسم يتكون من قسم واحد بيضاوي الشكل        </a:t>
            </a:r>
            <a:r>
              <a:rPr lang="en-US" altLang="ar-SA" b="1">
                <a:solidFill>
                  <a:srgbClr val="000000"/>
                </a:solidFill>
              </a:rPr>
              <a:t>-b</a:t>
            </a:r>
            <a:r>
              <a:rPr lang="ar-SA" altLang="ar-SA" b="1">
                <a:solidFill>
                  <a:srgbClr val="000000"/>
                </a:solidFill>
              </a:rPr>
              <a:t>ينقل البكتريا المسببة للمرض اللايم</a:t>
            </a:r>
            <a:endParaRPr lang="en-US" altLang="ar-SA">
              <a:solidFill>
                <a:srgbClr val="000000"/>
              </a:solidFill>
            </a:endParaRPr>
          </a:p>
          <a:p>
            <a:pPr eaLnBrk="1" fontAlgn="base" hangingPunct="1">
              <a:spcBef>
                <a:spcPct val="0"/>
              </a:spcBef>
              <a:spcAft>
                <a:spcPct val="0"/>
              </a:spcAft>
            </a:pPr>
            <a:r>
              <a:rPr lang="en-US" altLang="ar-SA" b="1">
                <a:solidFill>
                  <a:srgbClr val="000000"/>
                </a:solidFill>
              </a:rPr>
              <a:t>-c</a:t>
            </a:r>
            <a:r>
              <a:rPr lang="ar-SA" altLang="ar-SA" b="1">
                <a:solidFill>
                  <a:srgbClr val="000000"/>
                </a:solidFill>
              </a:rPr>
              <a:t>طوله أل من 1مم                                      </a:t>
            </a:r>
            <a:r>
              <a:rPr lang="en-US" altLang="ar-SA" b="1">
                <a:solidFill>
                  <a:srgbClr val="000000"/>
                </a:solidFill>
              </a:rPr>
              <a:t>-d</a:t>
            </a:r>
            <a:r>
              <a:rPr lang="ar-SA" altLang="ar-SA" b="1">
                <a:solidFill>
                  <a:srgbClr val="000000"/>
                </a:solidFill>
              </a:rPr>
              <a:t>حيوان متطفل</a:t>
            </a:r>
            <a:endParaRPr lang="en-US" altLang="ar-SA">
              <a:solidFill>
                <a:srgbClr val="000000"/>
              </a:solidFill>
            </a:endParaRPr>
          </a:p>
        </p:txBody>
      </p:sp>
      <p:sp>
        <p:nvSpPr>
          <p:cNvPr id="18" name="Rectangle 17"/>
          <p:cNvSpPr/>
          <p:nvPr/>
        </p:nvSpPr>
        <p:spPr>
          <a:xfrm>
            <a:off x="1812925" y="5040313"/>
            <a:ext cx="3140075" cy="44926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grpSp>
        <p:nvGrpSpPr>
          <p:cNvPr id="19" name="مجموعة 18"/>
          <p:cNvGrpSpPr/>
          <p:nvPr/>
        </p:nvGrpSpPr>
        <p:grpSpPr>
          <a:xfrm>
            <a:off x="-36512" y="6128748"/>
            <a:ext cx="2082876" cy="756636"/>
            <a:chOff x="179512" y="692696"/>
            <a:chExt cx="2082876" cy="756636"/>
          </a:xfrm>
        </p:grpSpPr>
        <p:pic>
          <p:nvPicPr>
            <p:cNvPr id="2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مربع نص 2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99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892160057"/>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0"/>
                                        <p:tgtEl>
                                          <p:spTgt spid="11">
                                            <p:txEl>
                                              <p:pRg st="0" end="0"/>
                                            </p:txEl>
                                          </p:spTgt>
                                        </p:tgtEl>
                                      </p:cBhvr>
                                    </p:animEffect>
                                    <p:anim calcmode="lin" valueType="num">
                                      <p:cBhvr>
                                        <p:cTn id="15"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Effect transition="in" filter="fade">
                                      <p:cBhvr>
                                        <p:cTn id="21" dur="1000"/>
                                        <p:tgtEl>
                                          <p:spTgt spid="11">
                                            <p:txEl>
                                              <p:pRg st="1" end="1"/>
                                            </p:txEl>
                                          </p:spTgt>
                                        </p:tgtEl>
                                      </p:cBhvr>
                                    </p:animEffect>
                                    <p:anim calcmode="lin" valueType="num">
                                      <p:cBhvr>
                                        <p:cTn id="22"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1)">
                                      <p:cBhvr>
                                        <p:cTn id="28" dur="20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1000"/>
                                        <p:tgtEl>
                                          <p:spTgt spid="11">
                                            <p:txEl>
                                              <p:pRg st="3" end="3"/>
                                            </p:txEl>
                                          </p:spTgt>
                                        </p:tgtEl>
                                      </p:cBhvr>
                                    </p:animEffect>
                                    <p:anim calcmode="lin" valueType="num">
                                      <p:cBhvr>
                                        <p:cTn id="34"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xEl>
                                              <p:pRg st="4" end="4"/>
                                            </p:txEl>
                                          </p:spTgt>
                                        </p:tgtEl>
                                        <p:attrNameLst>
                                          <p:attrName>style.visibility</p:attrName>
                                        </p:attrNameLst>
                                      </p:cBhvr>
                                      <p:to>
                                        <p:strVal val="visible"/>
                                      </p:to>
                                    </p:set>
                                    <p:animEffect transition="in" filter="fade">
                                      <p:cBhvr>
                                        <p:cTn id="40" dur="1000"/>
                                        <p:tgtEl>
                                          <p:spTgt spid="11">
                                            <p:txEl>
                                              <p:pRg st="4" end="4"/>
                                            </p:txEl>
                                          </p:spTgt>
                                        </p:tgtEl>
                                      </p:cBhvr>
                                    </p:animEffect>
                                    <p:anim calcmode="lin" valueType="num">
                                      <p:cBhvr>
                                        <p:cTn id="41"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heel(1)">
                                      <p:cBhvr>
                                        <p:cTn id="47" dur="2000"/>
                                        <p:tgtEl>
                                          <p:spTgt spid="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2" presetClass="entr" presetSubtype="0"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fade">
                                      <p:cBhvr>
                                        <p:cTn id="52" dur="1000"/>
                                        <p:tgtEl>
                                          <p:spTgt spid="14">
                                            <p:txEl>
                                              <p:pRg st="0" end="0"/>
                                            </p:txEl>
                                          </p:spTgt>
                                        </p:tgtEl>
                                      </p:cBhvr>
                                    </p:animEffect>
                                    <p:anim calcmode="lin" valueType="num">
                                      <p:cBhvr>
                                        <p:cTn id="5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6" presetClass="entr" presetSubtype="21" fill="hold" nodeType="clickEffect">
                                  <p:stCondLst>
                                    <p:cond delay="0"/>
                                  </p:stCondLst>
                                  <p:childTnLst>
                                    <p:set>
                                      <p:cBhvr>
                                        <p:cTn id="58" dur="1" fill="hold">
                                          <p:stCondLst>
                                            <p:cond delay="0"/>
                                          </p:stCondLst>
                                        </p:cTn>
                                        <p:tgtEl>
                                          <p:spTgt spid="14">
                                            <p:txEl>
                                              <p:pRg st="1" end="1"/>
                                            </p:txEl>
                                          </p:spTgt>
                                        </p:tgtEl>
                                        <p:attrNameLst>
                                          <p:attrName>style.visibility</p:attrName>
                                        </p:attrNameLst>
                                      </p:cBhvr>
                                      <p:to>
                                        <p:strVal val="visible"/>
                                      </p:to>
                                    </p:set>
                                    <p:animEffect transition="in" filter="barn(inVertical)">
                                      <p:cBhvr>
                                        <p:cTn id="59" dur="500"/>
                                        <p:tgtEl>
                                          <p:spTgt spid="14">
                                            <p:txEl>
                                              <p:pRg st="1" end="1"/>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heel(1)">
                                      <p:cBhvr>
                                        <p:cTn id="64" dur="2000"/>
                                        <p:tgtEl>
                                          <p:spTgt spid="15"/>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42" presetClass="entr" presetSubtype="0" fill="hold" nodeType="clickEffect">
                                  <p:stCondLst>
                                    <p:cond delay="0"/>
                                  </p:stCondLst>
                                  <p:childTnLst>
                                    <p:set>
                                      <p:cBhvr>
                                        <p:cTn id="68" dur="1" fill="hold">
                                          <p:stCondLst>
                                            <p:cond delay="0"/>
                                          </p:stCondLst>
                                        </p:cTn>
                                        <p:tgtEl>
                                          <p:spTgt spid="14">
                                            <p:txEl>
                                              <p:pRg st="3" end="3"/>
                                            </p:txEl>
                                          </p:spTgt>
                                        </p:tgtEl>
                                        <p:attrNameLst>
                                          <p:attrName>style.visibility</p:attrName>
                                        </p:attrNameLst>
                                      </p:cBhvr>
                                      <p:to>
                                        <p:strVal val="visible"/>
                                      </p:to>
                                    </p:set>
                                    <p:animEffect transition="in" filter="fade">
                                      <p:cBhvr>
                                        <p:cTn id="69" dur="1000"/>
                                        <p:tgtEl>
                                          <p:spTgt spid="14">
                                            <p:txEl>
                                              <p:pRg st="3" end="3"/>
                                            </p:txEl>
                                          </p:spTgt>
                                        </p:tgtEl>
                                      </p:cBhvr>
                                    </p:animEffect>
                                    <p:anim calcmode="lin" valueType="num">
                                      <p:cBhvr>
                                        <p:cTn id="70"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71"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42" presetClass="entr" presetSubtype="0" fill="hold" nodeType="clickEffect">
                                  <p:stCondLst>
                                    <p:cond delay="0"/>
                                  </p:stCondLst>
                                  <p:childTnLst>
                                    <p:set>
                                      <p:cBhvr>
                                        <p:cTn id="75" dur="1" fill="hold">
                                          <p:stCondLst>
                                            <p:cond delay="0"/>
                                          </p:stCondLst>
                                        </p:cTn>
                                        <p:tgtEl>
                                          <p:spTgt spid="14">
                                            <p:txEl>
                                              <p:pRg st="4" end="4"/>
                                            </p:txEl>
                                          </p:spTgt>
                                        </p:tgtEl>
                                        <p:attrNameLst>
                                          <p:attrName>style.visibility</p:attrName>
                                        </p:attrNameLst>
                                      </p:cBhvr>
                                      <p:to>
                                        <p:strVal val="visible"/>
                                      </p:to>
                                    </p:set>
                                    <p:animEffect transition="in" filter="fade">
                                      <p:cBhvr>
                                        <p:cTn id="76" dur="1000"/>
                                        <p:tgtEl>
                                          <p:spTgt spid="14">
                                            <p:txEl>
                                              <p:pRg st="4" end="4"/>
                                            </p:txEl>
                                          </p:spTgt>
                                        </p:tgtEl>
                                      </p:cBhvr>
                                    </p:animEffect>
                                    <p:anim calcmode="lin" valueType="num">
                                      <p:cBhvr>
                                        <p:cTn id="77"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78"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1" presetClass="entr" presetSubtype="1"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wheel(1)">
                                      <p:cBhvr>
                                        <p:cTn id="83" dur="2000"/>
                                        <p:tgtEl>
                                          <p:spTgt spid="1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fade">
                                      <p:cBhvr>
                                        <p:cTn id="88" dur="1000"/>
                                        <p:tgtEl>
                                          <p:spTgt spid="17"/>
                                        </p:tgtEl>
                                      </p:cBhvr>
                                    </p:animEffect>
                                    <p:anim calcmode="lin" valueType="num">
                                      <p:cBhvr>
                                        <p:cTn id="89" dur="1000" fill="hold"/>
                                        <p:tgtEl>
                                          <p:spTgt spid="17"/>
                                        </p:tgtEl>
                                        <p:attrNameLst>
                                          <p:attrName>ppt_x</p:attrName>
                                        </p:attrNameLst>
                                      </p:cBhvr>
                                      <p:tavLst>
                                        <p:tav tm="0">
                                          <p:val>
                                            <p:strVal val="#ppt_x"/>
                                          </p:val>
                                        </p:tav>
                                        <p:tav tm="100000">
                                          <p:val>
                                            <p:strVal val="#ppt_x"/>
                                          </p:val>
                                        </p:tav>
                                      </p:tavLst>
                                    </p:anim>
                                    <p:anim calcmode="lin" valueType="num">
                                      <p:cBhvr>
                                        <p:cTn id="9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21" presetClass="entr" presetSubtype="1"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wheel(1)">
                                      <p:cBhvr>
                                        <p:cTn id="95"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3" grpId="0" animBg="1"/>
      <p:bldP spid="15" grpId="0" animBg="1"/>
      <p:bldP spid="16" grpId="0" animBg="1"/>
      <p:bldP spid="17" grpId="0"/>
      <p:bldP spid="1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196975" y="990600"/>
            <a:ext cx="7947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a:solidFill>
                  <a:srgbClr val="000000"/>
                </a:solidFill>
              </a:rPr>
              <a:t>20- قارن بين أشكال الجسم لحيوان شري مائي وعنكبوت أرضي مبينا كيف تكيف كل منهما في بيئته؟</a:t>
            </a:r>
            <a:endParaRPr lang="en-US" altLang="ar-SA" sz="2400">
              <a:solidFill>
                <a:srgbClr val="000000"/>
              </a:solidFill>
            </a:endParaRPr>
          </a:p>
        </p:txBody>
      </p:sp>
      <p:graphicFrame>
        <p:nvGraphicFramePr>
          <p:cNvPr id="10" name="Table 9"/>
          <p:cNvGraphicFramePr>
            <a:graphicFrameLocks noGrp="1"/>
          </p:cNvGraphicFramePr>
          <p:nvPr/>
        </p:nvGraphicFramePr>
        <p:xfrm>
          <a:off x="1143000" y="1881188"/>
          <a:ext cx="6781800" cy="1192213"/>
        </p:xfrm>
        <a:graphic>
          <a:graphicData uri="http://schemas.openxmlformats.org/drawingml/2006/table">
            <a:tbl>
              <a:tblPr rtl="1" firstRow="1" firstCol="1" bandRow="1">
                <a:tableStyleId>{5C22544A-7EE6-4342-B048-85BDC9FD1C3A}</a:tableStyleId>
              </a:tblPr>
              <a:tblGrid>
                <a:gridCol w="3390900"/>
                <a:gridCol w="3390900"/>
              </a:tblGrid>
              <a:tr h="490911">
                <a:tc>
                  <a:txBody>
                    <a:bodyPr/>
                    <a:lstStyle/>
                    <a:p>
                      <a:pPr algn="ctr" rtl="1">
                        <a:lnSpc>
                          <a:spcPct val="115000"/>
                        </a:lnSpc>
                        <a:spcAft>
                          <a:spcPts val="0"/>
                        </a:spcAft>
                        <a:tabLst>
                          <a:tab pos="1028700" algn="l"/>
                        </a:tabLst>
                      </a:pPr>
                      <a:r>
                        <a:rPr lang="ar-SA" sz="2800" dirty="0">
                          <a:solidFill>
                            <a:srgbClr val="FF0000"/>
                          </a:solidFill>
                          <a:effectLst/>
                        </a:rPr>
                        <a:t>القشريات</a:t>
                      </a:r>
                      <a:endParaRPr lang="en-US" sz="1600" dirty="0">
                        <a:solidFill>
                          <a:srgbClr val="FF0000"/>
                        </a:solidFill>
                        <a:effectLst/>
                        <a:latin typeface="Calibri"/>
                        <a:ea typeface="Calibri"/>
                        <a:cs typeface="Arial"/>
                      </a:endParaRPr>
                    </a:p>
                  </a:txBody>
                  <a:tcPr marL="68580" marR="68580" marT="0" marB="0"/>
                </a:tc>
                <a:tc>
                  <a:txBody>
                    <a:bodyPr/>
                    <a:lstStyle/>
                    <a:p>
                      <a:pPr algn="ctr" rtl="1">
                        <a:lnSpc>
                          <a:spcPct val="115000"/>
                        </a:lnSpc>
                        <a:spcAft>
                          <a:spcPts val="0"/>
                        </a:spcAft>
                        <a:tabLst>
                          <a:tab pos="1028700" algn="l"/>
                        </a:tabLst>
                      </a:pPr>
                      <a:r>
                        <a:rPr lang="ar-SA" sz="2800" dirty="0">
                          <a:solidFill>
                            <a:srgbClr val="FF0000"/>
                          </a:solidFill>
                          <a:effectLst/>
                        </a:rPr>
                        <a:t>العنكبيات الأرضية</a:t>
                      </a:r>
                      <a:endParaRPr lang="en-US" sz="1600" dirty="0">
                        <a:solidFill>
                          <a:srgbClr val="FF0000"/>
                        </a:solidFill>
                        <a:effectLst/>
                        <a:latin typeface="Calibri"/>
                        <a:ea typeface="Calibri"/>
                        <a:cs typeface="Arial"/>
                      </a:endParaRPr>
                    </a:p>
                  </a:txBody>
                  <a:tcPr marL="68580" marR="68580" marT="0" marB="0"/>
                </a:tc>
              </a:tr>
              <a:tr h="350651">
                <a:tc>
                  <a:txBody>
                    <a:bodyPr/>
                    <a:lstStyle/>
                    <a:p>
                      <a:pPr algn="ctr" rtl="1">
                        <a:lnSpc>
                          <a:spcPct val="115000"/>
                        </a:lnSpc>
                        <a:spcAft>
                          <a:spcPts val="0"/>
                        </a:spcAft>
                        <a:tabLst>
                          <a:tab pos="1028700" algn="l"/>
                        </a:tabLst>
                      </a:pPr>
                      <a:r>
                        <a:rPr lang="ar-SA" sz="2000" dirty="0">
                          <a:solidFill>
                            <a:schemeClr val="tx1"/>
                          </a:solidFill>
                          <a:effectLst/>
                        </a:rPr>
                        <a:t>لها زوائد للمشي في القاع </a:t>
                      </a:r>
                      <a:endParaRPr lang="en-US" sz="1200" dirty="0">
                        <a:solidFill>
                          <a:schemeClr val="tx1"/>
                        </a:solidFill>
                        <a:effectLst/>
                        <a:latin typeface="Calibri"/>
                        <a:ea typeface="Calibri"/>
                        <a:cs typeface="Arial"/>
                      </a:endParaRPr>
                    </a:p>
                  </a:txBody>
                  <a:tcPr marL="68580" marR="68580" marT="0" marB="0"/>
                </a:tc>
                <a:tc>
                  <a:txBody>
                    <a:bodyPr/>
                    <a:lstStyle/>
                    <a:p>
                      <a:pPr algn="ctr" rtl="1">
                        <a:lnSpc>
                          <a:spcPct val="115000"/>
                        </a:lnSpc>
                        <a:spcAft>
                          <a:spcPts val="0"/>
                        </a:spcAft>
                        <a:tabLst>
                          <a:tab pos="1028700" algn="l"/>
                        </a:tabLst>
                      </a:pPr>
                      <a:r>
                        <a:rPr lang="ar-SA" sz="2000">
                          <a:solidFill>
                            <a:schemeClr val="tx1"/>
                          </a:solidFill>
                          <a:effectLst/>
                        </a:rPr>
                        <a:t>لهازوائد فقط للمشي على الأرض</a:t>
                      </a:r>
                      <a:endParaRPr lang="en-US" sz="1200">
                        <a:solidFill>
                          <a:schemeClr val="tx1"/>
                        </a:solidFill>
                        <a:effectLst/>
                        <a:latin typeface="Calibri"/>
                        <a:ea typeface="Calibri"/>
                        <a:cs typeface="Arial"/>
                      </a:endParaRPr>
                    </a:p>
                  </a:txBody>
                  <a:tcPr marL="68580" marR="68580" marT="0" marB="0"/>
                </a:tc>
              </a:tr>
              <a:tr h="350651">
                <a:tc>
                  <a:txBody>
                    <a:bodyPr/>
                    <a:lstStyle/>
                    <a:p>
                      <a:pPr algn="ctr" rtl="1">
                        <a:lnSpc>
                          <a:spcPct val="115000"/>
                        </a:lnSpc>
                        <a:spcAft>
                          <a:spcPts val="0"/>
                        </a:spcAft>
                        <a:tabLst>
                          <a:tab pos="1028700" algn="l"/>
                        </a:tabLst>
                      </a:pPr>
                      <a:r>
                        <a:rPr lang="ar-SA" sz="2000" dirty="0">
                          <a:solidFill>
                            <a:schemeClr val="tx1"/>
                          </a:solidFill>
                          <a:effectLst/>
                        </a:rPr>
                        <a:t>بعضها لها ذيل تكيف لدفعها في الماء</a:t>
                      </a:r>
                      <a:endParaRPr lang="en-US" sz="1200" dirty="0">
                        <a:solidFill>
                          <a:schemeClr val="tx1"/>
                        </a:solidFill>
                        <a:effectLst/>
                        <a:latin typeface="Calibri"/>
                        <a:ea typeface="Calibri"/>
                        <a:cs typeface="Arial"/>
                      </a:endParaRPr>
                    </a:p>
                  </a:txBody>
                  <a:tcPr marL="68580" marR="68580" marT="0" marB="0"/>
                </a:tc>
                <a:tc>
                  <a:txBody>
                    <a:bodyPr/>
                    <a:lstStyle/>
                    <a:p>
                      <a:pPr algn="ctr" rtl="1">
                        <a:lnSpc>
                          <a:spcPct val="115000"/>
                        </a:lnSpc>
                        <a:spcAft>
                          <a:spcPts val="0"/>
                        </a:spcAft>
                        <a:tabLst>
                          <a:tab pos="1028700" algn="l"/>
                        </a:tabLst>
                      </a:pPr>
                      <a:r>
                        <a:rPr lang="ar-SA" sz="2000" dirty="0">
                          <a:solidFill>
                            <a:schemeClr val="tx1"/>
                          </a:solidFill>
                          <a:effectLst/>
                        </a:rPr>
                        <a:t>ليس لها ذيل</a:t>
                      </a:r>
                      <a:endParaRPr lang="en-US" sz="1200" dirty="0">
                        <a:solidFill>
                          <a:schemeClr val="tx1"/>
                        </a:solidFill>
                        <a:effectLst/>
                        <a:latin typeface="Calibri"/>
                        <a:ea typeface="Calibri"/>
                        <a:cs typeface="Arial"/>
                      </a:endParaRPr>
                    </a:p>
                  </a:txBody>
                  <a:tcPr marL="68580" marR="68580" marT="0" marB="0"/>
                </a:tc>
              </a:tr>
            </a:tbl>
          </a:graphicData>
        </a:graphic>
      </p:graphicFrame>
      <p:sp>
        <p:nvSpPr>
          <p:cNvPr id="11" name="Rectangle 1"/>
          <p:cNvSpPr>
            <a:spLocks noChangeArrowheads="1"/>
          </p:cNvSpPr>
          <p:nvPr/>
        </p:nvSpPr>
        <p:spPr bwMode="auto">
          <a:xfrm>
            <a:off x="7924800" y="1676400"/>
            <a:ext cx="10128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tabLst>
                <a:tab pos="1028700" algn="l"/>
              </a:tabLst>
              <a:defRPr>
                <a:solidFill>
                  <a:schemeClr val="tx1"/>
                </a:solidFill>
                <a:latin typeface="Arial" pitchFamily="34" charset="0"/>
                <a:cs typeface="Arial" pitchFamily="34" charset="0"/>
              </a:defRPr>
            </a:lvl1pPr>
            <a:lvl2pPr marL="742950" indent="-285750" eaLnBrk="0" hangingPunct="0">
              <a:tabLst>
                <a:tab pos="1028700" algn="l"/>
              </a:tabLst>
              <a:defRPr>
                <a:solidFill>
                  <a:schemeClr val="tx1"/>
                </a:solidFill>
                <a:latin typeface="Arial" pitchFamily="34" charset="0"/>
                <a:cs typeface="Arial" pitchFamily="34" charset="0"/>
              </a:defRPr>
            </a:lvl2pPr>
            <a:lvl3pPr marL="1143000" indent="-228600" eaLnBrk="0" hangingPunct="0">
              <a:tabLst>
                <a:tab pos="1028700" algn="l"/>
              </a:tabLst>
              <a:defRPr>
                <a:solidFill>
                  <a:schemeClr val="tx1"/>
                </a:solidFill>
                <a:latin typeface="Arial" pitchFamily="34" charset="0"/>
                <a:cs typeface="Arial" pitchFamily="34" charset="0"/>
              </a:defRPr>
            </a:lvl3pPr>
            <a:lvl4pPr marL="1600200" indent="-228600" eaLnBrk="0" hangingPunct="0">
              <a:tabLst>
                <a:tab pos="1028700" algn="l"/>
              </a:tabLst>
              <a:defRPr>
                <a:solidFill>
                  <a:schemeClr val="tx1"/>
                </a:solidFill>
                <a:latin typeface="Arial" pitchFamily="34" charset="0"/>
                <a:cs typeface="Arial" pitchFamily="34" charset="0"/>
              </a:defRPr>
            </a:lvl4pPr>
            <a:lvl5pPr marL="2057400" indent="-228600" eaLnBrk="0" hangingPunct="0">
              <a:tabLst>
                <a:tab pos="10287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9pPr>
          </a:lstStyle>
          <a:p>
            <a:pPr algn="ctr" fontAlgn="base">
              <a:spcBef>
                <a:spcPct val="0"/>
              </a:spcBef>
              <a:spcAft>
                <a:spcPct val="0"/>
              </a:spcAft>
            </a:pPr>
            <a:r>
              <a:rPr lang="ar-SA" altLang="ar-SA" sz="2800" b="1">
                <a:solidFill>
                  <a:srgbClr val="FF0000"/>
                </a:solidFill>
                <a:latin typeface="Calibri" pitchFamily="34" charset="0"/>
              </a:rPr>
              <a:t>الإجابة</a:t>
            </a:r>
            <a:endParaRPr lang="en-US" altLang="ar-SA" sz="1000">
              <a:solidFill>
                <a:srgbClr val="FF0000"/>
              </a:solidFill>
            </a:endParaRPr>
          </a:p>
          <a:p>
            <a:pPr algn="l" rtl="0" fontAlgn="base">
              <a:spcBef>
                <a:spcPct val="0"/>
              </a:spcBef>
              <a:spcAft>
                <a:spcPct val="0"/>
              </a:spcAft>
            </a:pPr>
            <a:endParaRPr lang="en-US" altLang="ar-SA">
              <a:solidFill>
                <a:srgbClr val="000000"/>
              </a:solidFill>
            </a:endParaRPr>
          </a:p>
        </p:txBody>
      </p:sp>
      <p:sp>
        <p:nvSpPr>
          <p:cNvPr id="13" name="Rectangle 12"/>
          <p:cNvSpPr>
            <a:spLocks noChangeArrowheads="1"/>
          </p:cNvSpPr>
          <p:nvPr/>
        </p:nvSpPr>
        <p:spPr bwMode="auto">
          <a:xfrm>
            <a:off x="1196975" y="4300538"/>
            <a:ext cx="77390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000" b="1">
                <a:solidFill>
                  <a:srgbClr val="000000"/>
                </a:solidFill>
              </a:rPr>
              <a:t>22- إرسم نموذجا لعنكبوت يستطيع التكيف في ظروف حارة وجافةمع حشرات زاحفة فقط بوصفها مصدرا لغذائه وصف هذا النموذج؟</a:t>
            </a:r>
            <a:endParaRPr lang="en-US" altLang="ar-SA" sz="2000">
              <a:solidFill>
                <a:srgbClr val="FF0000"/>
              </a:solidFill>
            </a:endParaRPr>
          </a:p>
          <a:p>
            <a:pPr eaLnBrk="1" fontAlgn="base" hangingPunct="1">
              <a:spcBef>
                <a:spcPct val="0"/>
              </a:spcBef>
              <a:spcAft>
                <a:spcPct val="0"/>
              </a:spcAft>
            </a:pPr>
            <a:r>
              <a:rPr lang="ar-SA" altLang="ar-SA" sz="2000" b="1">
                <a:solidFill>
                  <a:srgbClr val="FF0000"/>
                </a:solidFill>
              </a:rPr>
              <a:t>الإجابة : يمكن أن يكون للعنكبوت غطاء سميك لتقليل فقدان الماء من الجسم بسبب الحرارة وهى قادرة على بناء شبكات للإمساك بالحشرات الزاحفة بالقرب من سطح اليابسة.</a:t>
            </a:r>
            <a:endParaRPr lang="en-US" altLang="ar-SA" sz="2000">
              <a:solidFill>
                <a:srgbClr val="FF0000"/>
              </a:solidFill>
            </a:endParaRPr>
          </a:p>
        </p:txBody>
      </p:sp>
      <p:sp>
        <p:nvSpPr>
          <p:cNvPr id="14" name="Rectangle 13"/>
          <p:cNvSpPr>
            <a:spLocks noChangeArrowheads="1"/>
          </p:cNvSpPr>
          <p:nvPr/>
        </p:nvSpPr>
        <p:spPr bwMode="auto">
          <a:xfrm>
            <a:off x="1371600" y="3411538"/>
            <a:ext cx="7581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b="1">
                <a:solidFill>
                  <a:srgbClr val="000000"/>
                </a:solidFill>
              </a:rPr>
              <a:t>21-ماذا يمكن أن  يحدث إذا كانت القشريات غير قادرة على الإنسلاخ؟</a:t>
            </a:r>
            <a:endParaRPr lang="en-US" altLang="ar-SA">
              <a:solidFill>
                <a:srgbClr val="000000"/>
              </a:solidFill>
            </a:endParaRPr>
          </a:p>
          <a:p>
            <a:pPr eaLnBrk="1" fontAlgn="base" hangingPunct="1">
              <a:spcBef>
                <a:spcPct val="0"/>
              </a:spcBef>
              <a:spcAft>
                <a:spcPct val="0"/>
              </a:spcAft>
            </a:pPr>
            <a:r>
              <a:rPr lang="ar-SA" altLang="ar-SA" b="1">
                <a:solidFill>
                  <a:srgbClr val="FF0000"/>
                </a:solidFill>
              </a:rPr>
              <a:t>الإجابة:قدتكون القشريات صغيرة بسبب عدم قدرتهاعلى النمو دون إنسلاخ</a:t>
            </a:r>
            <a:endParaRPr lang="en-US" altLang="ar-SA">
              <a:solidFill>
                <a:srgbClr val="FF0000"/>
              </a:solidFill>
            </a:endParaRPr>
          </a:p>
        </p:txBody>
      </p:sp>
      <p:grpSp>
        <p:nvGrpSpPr>
          <p:cNvPr id="12" name="مجموعة 11"/>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94251953"/>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fade">
                                      <p:cBhvr>
                                        <p:cTn id="28" dur="1000"/>
                                        <p:tgtEl>
                                          <p:spTgt spid="14">
                                            <p:txEl>
                                              <p:pRg st="0" end="0"/>
                                            </p:txEl>
                                          </p:spTgt>
                                        </p:tgtEl>
                                      </p:cBhvr>
                                    </p:animEffect>
                                    <p:anim calcmode="lin" valueType="num">
                                      <p:cBhvr>
                                        <p:cTn id="29"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xEl>
                                              <p:pRg st="1" end="1"/>
                                            </p:txEl>
                                          </p:spTgt>
                                        </p:tgtEl>
                                        <p:attrNameLst>
                                          <p:attrName>style.visibility</p:attrName>
                                        </p:attrNameLst>
                                      </p:cBhvr>
                                      <p:to>
                                        <p:strVal val="visible"/>
                                      </p:to>
                                    </p:set>
                                    <p:animEffect transition="in" filter="fade">
                                      <p:cBhvr>
                                        <p:cTn id="35" dur="1000"/>
                                        <p:tgtEl>
                                          <p:spTgt spid="14">
                                            <p:txEl>
                                              <p:pRg st="1" end="1"/>
                                            </p:txEl>
                                          </p:spTgt>
                                        </p:tgtEl>
                                      </p:cBhvr>
                                    </p:animEffect>
                                    <p:anim calcmode="lin" valueType="num">
                                      <p:cBhvr>
                                        <p:cTn id="36"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xEl>
                                              <p:pRg st="0" end="0"/>
                                            </p:txEl>
                                          </p:spTgt>
                                        </p:tgtEl>
                                        <p:attrNameLst>
                                          <p:attrName>style.visibility</p:attrName>
                                        </p:attrNameLst>
                                      </p:cBhvr>
                                      <p:to>
                                        <p:strVal val="visible"/>
                                      </p:to>
                                    </p:set>
                                    <p:animEffect transition="in" filter="fade">
                                      <p:cBhvr>
                                        <p:cTn id="42" dur="1000"/>
                                        <p:tgtEl>
                                          <p:spTgt spid="13">
                                            <p:txEl>
                                              <p:pRg st="0" end="0"/>
                                            </p:txEl>
                                          </p:spTgt>
                                        </p:tgtEl>
                                      </p:cBhvr>
                                    </p:animEffect>
                                    <p:anim calcmode="lin" valueType="num">
                                      <p:cBhvr>
                                        <p:cTn id="4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13">
                                            <p:txEl>
                                              <p:pRg st="1" end="1"/>
                                            </p:txEl>
                                          </p:spTgt>
                                        </p:tgtEl>
                                        <p:attrNameLst>
                                          <p:attrName>style.visibility</p:attrName>
                                        </p:attrNameLst>
                                      </p:cBhvr>
                                      <p:to>
                                        <p:strVal val="visible"/>
                                      </p:to>
                                    </p:set>
                                    <p:animEffect transition="in" filter="fade">
                                      <p:cBhvr>
                                        <p:cTn id="49" dur="1000"/>
                                        <p:tgtEl>
                                          <p:spTgt spid="13">
                                            <p:txEl>
                                              <p:pRg st="1" end="1"/>
                                            </p:txEl>
                                          </p:spTgt>
                                        </p:tgtEl>
                                      </p:cBhvr>
                                    </p:animEffect>
                                    <p:anim calcmode="lin" valueType="num">
                                      <p:cBhvr>
                                        <p:cTn id="50"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2895600" y="1246188"/>
            <a:ext cx="606425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tabLst>
                <a:tab pos="1028700" algn="l"/>
              </a:tabLst>
              <a:defRPr>
                <a:solidFill>
                  <a:schemeClr val="tx1"/>
                </a:solidFill>
                <a:latin typeface="Arial" pitchFamily="34" charset="0"/>
                <a:cs typeface="Arial" pitchFamily="34" charset="0"/>
              </a:defRPr>
            </a:lvl1pPr>
            <a:lvl2pPr marL="742950" indent="-285750" eaLnBrk="0" hangingPunct="0">
              <a:tabLst>
                <a:tab pos="1028700" algn="l"/>
              </a:tabLst>
              <a:defRPr>
                <a:solidFill>
                  <a:schemeClr val="tx1"/>
                </a:solidFill>
                <a:latin typeface="Arial" pitchFamily="34" charset="0"/>
                <a:cs typeface="Arial" pitchFamily="34" charset="0"/>
              </a:defRPr>
            </a:lvl2pPr>
            <a:lvl3pPr marL="1143000" indent="-228600" eaLnBrk="0" hangingPunct="0">
              <a:tabLst>
                <a:tab pos="1028700" algn="l"/>
              </a:tabLst>
              <a:defRPr>
                <a:solidFill>
                  <a:schemeClr val="tx1"/>
                </a:solidFill>
                <a:latin typeface="Arial" pitchFamily="34" charset="0"/>
                <a:cs typeface="Arial" pitchFamily="34" charset="0"/>
              </a:defRPr>
            </a:lvl3pPr>
            <a:lvl4pPr marL="1600200" indent="-228600" eaLnBrk="0" hangingPunct="0">
              <a:tabLst>
                <a:tab pos="1028700" algn="l"/>
              </a:tabLst>
              <a:defRPr>
                <a:solidFill>
                  <a:schemeClr val="tx1"/>
                </a:solidFill>
                <a:latin typeface="Arial" pitchFamily="34" charset="0"/>
                <a:cs typeface="Arial" pitchFamily="34" charset="0"/>
              </a:defRPr>
            </a:lvl4pPr>
            <a:lvl5pPr marL="2057400" indent="-228600" eaLnBrk="0" hangingPunct="0">
              <a:tabLst>
                <a:tab pos="10287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9pPr>
          </a:lstStyle>
          <a:p>
            <a:pPr fontAlgn="base">
              <a:spcBef>
                <a:spcPct val="0"/>
              </a:spcBef>
              <a:spcAft>
                <a:spcPct val="0"/>
              </a:spcAft>
            </a:pPr>
            <a:r>
              <a:rPr lang="ar-SA" altLang="ar-SA" sz="2400" b="1">
                <a:solidFill>
                  <a:srgbClr val="000000"/>
                </a:solidFill>
                <a:latin typeface="Calibri" pitchFamily="34" charset="0"/>
              </a:rPr>
              <a:t>23- فسر الرسوم العلمية:-</a:t>
            </a:r>
            <a:endParaRPr lang="en-US" altLang="ar-SA" sz="1000">
              <a:solidFill>
                <a:srgbClr val="000000"/>
              </a:solidFill>
            </a:endParaRPr>
          </a:p>
          <a:p>
            <a:pPr fontAlgn="base">
              <a:spcBef>
                <a:spcPct val="0"/>
              </a:spcBef>
              <a:spcAft>
                <a:spcPct val="0"/>
              </a:spcAft>
            </a:pPr>
            <a:r>
              <a:rPr lang="ar-SA" altLang="ar-SA" sz="2400" b="1">
                <a:solidFill>
                  <a:srgbClr val="000000"/>
                </a:solidFill>
                <a:latin typeface="Calibri" pitchFamily="34" charset="0"/>
              </a:rPr>
              <a:t>بالرجوع الى رسم جراد البحر في الشكل التالي:</a:t>
            </a:r>
            <a:endParaRPr lang="en-US" altLang="ar-SA" sz="2400">
              <a:solidFill>
                <a:srgbClr val="000000"/>
              </a:solidFill>
            </a:endParaRPr>
          </a:p>
        </p:txBody>
      </p:sp>
      <p:pic>
        <p:nvPicPr>
          <p:cNvPr id="1249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14325"/>
            <a:ext cx="27813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ChangeArrowheads="1"/>
          </p:cNvSpPr>
          <p:nvPr/>
        </p:nvSpPr>
        <p:spPr bwMode="auto">
          <a:xfrm>
            <a:off x="1309688" y="2686050"/>
            <a:ext cx="7650162"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tabLst>
                <a:tab pos="1028700" algn="l"/>
              </a:tabLst>
              <a:defRPr>
                <a:solidFill>
                  <a:schemeClr val="tx1"/>
                </a:solidFill>
                <a:latin typeface="Arial" pitchFamily="34" charset="0"/>
                <a:cs typeface="Arial" pitchFamily="34" charset="0"/>
              </a:defRPr>
            </a:lvl1pPr>
            <a:lvl2pPr marL="742950" indent="-285750" eaLnBrk="0" hangingPunct="0">
              <a:tabLst>
                <a:tab pos="1028700" algn="l"/>
              </a:tabLst>
              <a:defRPr>
                <a:solidFill>
                  <a:schemeClr val="tx1"/>
                </a:solidFill>
                <a:latin typeface="Arial" pitchFamily="34" charset="0"/>
                <a:cs typeface="Arial" pitchFamily="34" charset="0"/>
              </a:defRPr>
            </a:lvl2pPr>
            <a:lvl3pPr marL="1143000" indent="-228600" eaLnBrk="0" hangingPunct="0">
              <a:tabLst>
                <a:tab pos="1028700" algn="l"/>
              </a:tabLst>
              <a:defRPr>
                <a:solidFill>
                  <a:schemeClr val="tx1"/>
                </a:solidFill>
                <a:latin typeface="Arial" pitchFamily="34" charset="0"/>
                <a:cs typeface="Arial" pitchFamily="34" charset="0"/>
              </a:defRPr>
            </a:lvl3pPr>
            <a:lvl4pPr marL="1600200" indent="-228600" eaLnBrk="0" hangingPunct="0">
              <a:tabLst>
                <a:tab pos="1028700" algn="l"/>
              </a:tabLst>
              <a:defRPr>
                <a:solidFill>
                  <a:schemeClr val="tx1"/>
                </a:solidFill>
                <a:latin typeface="Arial" pitchFamily="34" charset="0"/>
                <a:cs typeface="Arial" pitchFamily="34" charset="0"/>
              </a:defRPr>
            </a:lvl4pPr>
            <a:lvl5pPr marL="2057400" indent="-228600" eaLnBrk="0" hangingPunct="0">
              <a:tabLst>
                <a:tab pos="1028700"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1028700" algn="l"/>
              </a:tabLst>
              <a:defRPr>
                <a:solidFill>
                  <a:schemeClr val="tx1"/>
                </a:solidFill>
                <a:latin typeface="Arial" pitchFamily="34" charset="0"/>
                <a:cs typeface="Arial" pitchFamily="34" charset="0"/>
              </a:defRPr>
            </a:lvl9pPr>
          </a:lstStyle>
          <a:p>
            <a:pPr fontAlgn="base">
              <a:spcBef>
                <a:spcPct val="0"/>
              </a:spcBef>
              <a:spcAft>
                <a:spcPct val="0"/>
              </a:spcAft>
            </a:pPr>
            <a:r>
              <a:rPr lang="ar-SA" altLang="ar-SA" b="1">
                <a:solidFill>
                  <a:srgbClr val="000000"/>
                </a:solidFill>
                <a:latin typeface="Calibri" pitchFamily="34" charset="0"/>
              </a:rPr>
              <a:t>وبناء على </a:t>
            </a:r>
            <a:r>
              <a:rPr lang="ar-SA" altLang="ar-SA" sz="2400" b="1">
                <a:solidFill>
                  <a:srgbClr val="000000"/>
                </a:solidFill>
                <a:latin typeface="Calibri" pitchFamily="34" charset="0"/>
              </a:rPr>
              <a:t>معلوماتك عن القشريات ما التكيفات التي مكنت جراد البحر من العيش في البيئات المائية؟</a:t>
            </a:r>
            <a:endParaRPr lang="en-US" altLang="ar-SA" sz="1000">
              <a:solidFill>
                <a:srgbClr val="000000"/>
              </a:solidFill>
            </a:endParaRPr>
          </a:p>
          <a:p>
            <a:pPr fontAlgn="base">
              <a:spcBef>
                <a:spcPct val="0"/>
              </a:spcBef>
              <a:spcAft>
                <a:spcPct val="0"/>
              </a:spcAft>
            </a:pPr>
            <a:r>
              <a:rPr lang="ar-SA" altLang="ar-SA" sz="2400" b="1">
                <a:solidFill>
                  <a:srgbClr val="000000"/>
                </a:solidFill>
                <a:latin typeface="Calibri" pitchFamily="34" charset="0"/>
              </a:rPr>
              <a:t>الإجابة:</a:t>
            </a:r>
            <a:endParaRPr lang="en-US" altLang="ar-SA" sz="1000">
              <a:solidFill>
                <a:srgbClr val="FF0000"/>
              </a:solidFill>
            </a:endParaRPr>
          </a:p>
          <a:p>
            <a:pPr fontAlgn="base">
              <a:spcBef>
                <a:spcPct val="0"/>
              </a:spcBef>
              <a:spcAft>
                <a:spcPct val="0"/>
              </a:spcAft>
            </a:pPr>
            <a:r>
              <a:rPr lang="ar-SA" altLang="ar-SA" sz="2400" b="1">
                <a:solidFill>
                  <a:srgbClr val="FF0000"/>
                </a:solidFill>
                <a:latin typeface="Calibri" pitchFamily="34" charset="0"/>
              </a:rPr>
              <a:t>القدمان الكلابيتان تمسكان بالغذاء وتحطمانه  هيكل خارجي سميك لحماية الجسم</a:t>
            </a:r>
            <a:endParaRPr lang="en-US" altLang="ar-SA" sz="1000">
              <a:solidFill>
                <a:srgbClr val="FF0000"/>
              </a:solidFill>
            </a:endParaRPr>
          </a:p>
          <a:p>
            <a:pPr fontAlgn="base">
              <a:spcBef>
                <a:spcPct val="0"/>
              </a:spcBef>
              <a:spcAft>
                <a:spcPct val="0"/>
              </a:spcAft>
            </a:pPr>
            <a:r>
              <a:rPr lang="ar-SA" altLang="ar-SA" sz="2400" b="1">
                <a:solidFill>
                  <a:srgbClr val="FF0000"/>
                </a:solidFill>
                <a:latin typeface="Calibri" pitchFamily="34" charset="0"/>
              </a:rPr>
              <a:t>أرجل للمشي:-للمشي في قاع البحر   قرون إستشعاروالأعين: الإحساس بالبيئات</a:t>
            </a:r>
            <a:endParaRPr lang="en-US" altLang="ar-SA" sz="1000">
              <a:solidFill>
                <a:srgbClr val="FF0000"/>
              </a:solidFill>
            </a:endParaRPr>
          </a:p>
          <a:p>
            <a:pPr fontAlgn="base">
              <a:spcBef>
                <a:spcPct val="0"/>
              </a:spcBef>
              <a:spcAft>
                <a:spcPct val="0"/>
              </a:spcAft>
            </a:pPr>
            <a:r>
              <a:rPr lang="ar-SA" altLang="ar-SA" sz="2400" b="1">
                <a:solidFill>
                  <a:srgbClr val="FF0000"/>
                </a:solidFill>
                <a:latin typeface="Calibri" pitchFamily="34" charset="0"/>
              </a:rPr>
              <a:t>عوامات قدمية للتكاثر أو إتخاذها زعانف للسباحة</a:t>
            </a:r>
          </a:p>
        </p:txBody>
      </p:sp>
      <p:grpSp>
        <p:nvGrpSpPr>
          <p:cNvPr id="11" name="مجموعة 10"/>
          <p:cNvGrpSpPr/>
          <p:nvPr/>
        </p:nvGrpSpPr>
        <p:grpSpPr>
          <a:xfrm>
            <a:off x="-36512" y="6128748"/>
            <a:ext cx="2082876" cy="756636"/>
            <a:chOff x="179512" y="692696"/>
            <a:chExt cx="2082876" cy="756636"/>
          </a:xfrm>
        </p:grpSpPr>
        <p:pic>
          <p:nvPicPr>
            <p:cNvPr id="12"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مربع نص 12"/>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577897824"/>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24929"/>
                                        </p:tgtEl>
                                        <p:attrNameLst>
                                          <p:attrName>style.visibility</p:attrName>
                                        </p:attrNameLst>
                                      </p:cBhvr>
                                      <p:to>
                                        <p:strVal val="visible"/>
                                      </p:to>
                                    </p:set>
                                    <p:animEffect transition="in" filter="fade">
                                      <p:cBhvr>
                                        <p:cTn id="14" dur="1000"/>
                                        <p:tgtEl>
                                          <p:spTgt spid="124929"/>
                                        </p:tgtEl>
                                      </p:cBhvr>
                                    </p:animEffect>
                                    <p:anim calcmode="lin" valueType="num">
                                      <p:cBhvr>
                                        <p:cTn id="15" dur="1000" fill="hold"/>
                                        <p:tgtEl>
                                          <p:spTgt spid="124929"/>
                                        </p:tgtEl>
                                        <p:attrNameLst>
                                          <p:attrName>ppt_x</p:attrName>
                                        </p:attrNameLst>
                                      </p:cBhvr>
                                      <p:tavLst>
                                        <p:tav tm="0">
                                          <p:val>
                                            <p:strVal val="#ppt_x"/>
                                          </p:val>
                                        </p:tav>
                                        <p:tav tm="100000">
                                          <p:val>
                                            <p:strVal val="#ppt_x"/>
                                          </p:val>
                                        </p:tav>
                                      </p:tavLst>
                                    </p:anim>
                                    <p:anim calcmode="lin" valueType="num">
                                      <p:cBhvr>
                                        <p:cTn id="16" dur="1000" fill="hold"/>
                                        <p:tgtEl>
                                          <p:spTgt spid="12492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fade">
                                      <p:cBhvr>
                                        <p:cTn id="28" dur="1000"/>
                                        <p:tgtEl>
                                          <p:spTgt spid="10">
                                            <p:txEl>
                                              <p:pRg st="1" end="1"/>
                                            </p:txEl>
                                          </p:spTgt>
                                        </p:tgtEl>
                                      </p:cBhvr>
                                    </p:animEffect>
                                    <p:anim calcmode="lin" valueType="num">
                                      <p:cBhvr>
                                        <p:cTn id="2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fade">
                                      <p:cBhvr>
                                        <p:cTn id="33" dur="1000"/>
                                        <p:tgtEl>
                                          <p:spTgt spid="10">
                                            <p:txEl>
                                              <p:pRg st="2" end="2"/>
                                            </p:txEl>
                                          </p:spTgt>
                                        </p:tgtEl>
                                      </p:cBhvr>
                                    </p:animEffect>
                                    <p:anim calcmode="lin" valueType="num">
                                      <p:cBhvr>
                                        <p:cTn id="34"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fade">
                                      <p:cBhvr>
                                        <p:cTn id="38" dur="1000"/>
                                        <p:tgtEl>
                                          <p:spTgt spid="10">
                                            <p:txEl>
                                              <p:pRg st="3" end="3"/>
                                            </p:txEl>
                                          </p:spTgt>
                                        </p:tgtEl>
                                      </p:cBhvr>
                                    </p:animEffect>
                                    <p:anim calcmode="lin" valueType="num">
                                      <p:cBhvr>
                                        <p:cTn id="3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0">
                                            <p:txEl>
                                              <p:pRg st="3" end="3"/>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fade">
                                      <p:cBhvr>
                                        <p:cTn id="43" dur="1000"/>
                                        <p:tgtEl>
                                          <p:spTgt spid="10">
                                            <p:txEl>
                                              <p:pRg st="4" end="4"/>
                                            </p:txEl>
                                          </p:spTgt>
                                        </p:tgtEl>
                                      </p:cBhvr>
                                    </p:animEffect>
                                    <p:anim calcmode="lin" valueType="num">
                                      <p:cBhvr>
                                        <p:cTn id="44"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571500" y="533400"/>
            <a:ext cx="8366125"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800" b="1">
                <a:solidFill>
                  <a:srgbClr val="000000"/>
                </a:solidFill>
              </a:rPr>
              <a:t>مراجعة المفردات:-</a:t>
            </a:r>
          </a:p>
          <a:p>
            <a:pPr eaLnBrk="1" fontAlgn="base" hangingPunct="1">
              <a:spcBef>
                <a:spcPct val="0"/>
              </a:spcBef>
              <a:spcAft>
                <a:spcPct val="0"/>
              </a:spcAft>
            </a:pPr>
            <a:endParaRPr lang="en-US" altLang="ar-SA" sz="2800">
              <a:solidFill>
                <a:srgbClr val="000000"/>
              </a:solidFill>
            </a:endParaRPr>
          </a:p>
          <a:p>
            <a:pPr eaLnBrk="1" fontAlgn="base" hangingPunct="1">
              <a:spcBef>
                <a:spcPct val="0"/>
              </a:spcBef>
              <a:spcAft>
                <a:spcPct val="0"/>
              </a:spcAft>
            </a:pPr>
            <a:r>
              <a:rPr lang="ar-SA" altLang="ar-SA" sz="2400" b="1">
                <a:solidFill>
                  <a:srgbClr val="000000"/>
                </a:solidFill>
              </a:rPr>
              <a:t>لكل مجموعة المفردات التالية إختر المفردات التي لاتنتمي اليها ووضح ذلك:</a:t>
            </a:r>
          </a:p>
          <a:p>
            <a:pPr eaLnBrk="1" fontAlgn="base" hangingPunct="1">
              <a:spcBef>
                <a:spcPct val="0"/>
              </a:spcBef>
              <a:spcAft>
                <a:spcPct val="0"/>
              </a:spcAft>
            </a:pPr>
            <a:endParaRPr lang="en-US" altLang="ar-SA" sz="2000">
              <a:solidFill>
                <a:srgbClr val="000000"/>
              </a:solidFill>
            </a:endParaRPr>
          </a:p>
          <a:p>
            <a:pPr eaLnBrk="1" fontAlgn="base" hangingPunct="1">
              <a:spcBef>
                <a:spcPct val="0"/>
              </a:spcBef>
              <a:spcAft>
                <a:spcPct val="0"/>
              </a:spcAft>
            </a:pPr>
            <a:r>
              <a:rPr lang="ar-SA" altLang="ar-SA" sz="2400" b="1">
                <a:solidFill>
                  <a:srgbClr val="000000"/>
                </a:solidFill>
              </a:rPr>
              <a:t>24-تحول غير كامل ,  عذراء داخل شرنقة  ,  يرقة  ,  بالغ</a:t>
            </a:r>
            <a:endParaRPr lang="en-US" altLang="ar-SA" sz="2400">
              <a:solidFill>
                <a:srgbClr val="000000"/>
              </a:solidFill>
            </a:endParaRPr>
          </a:p>
          <a:p>
            <a:pPr eaLnBrk="1" fontAlgn="base" hangingPunct="1">
              <a:spcBef>
                <a:spcPct val="0"/>
              </a:spcBef>
              <a:spcAft>
                <a:spcPct val="0"/>
              </a:spcAft>
            </a:pPr>
            <a:r>
              <a:rPr lang="ar-SA" altLang="ar-SA" sz="2400" b="1">
                <a:solidFill>
                  <a:srgbClr val="FF0000"/>
                </a:solidFill>
              </a:rPr>
              <a:t>الإجابة:التحول غير كامل لا علاقة له إذ أن الكلمات الأخرى قد تستعمل في وصف التحول الكامل.</a:t>
            </a:r>
            <a:endParaRPr lang="en-US" altLang="ar-SA" sz="2400">
              <a:solidFill>
                <a:srgbClr val="FF0000"/>
              </a:solidFill>
            </a:endParaRPr>
          </a:p>
          <a:p>
            <a:pPr eaLnBrk="1" fontAlgn="base" hangingPunct="1">
              <a:spcBef>
                <a:spcPct val="0"/>
              </a:spcBef>
              <a:spcAft>
                <a:spcPct val="0"/>
              </a:spcAft>
            </a:pPr>
            <a:r>
              <a:rPr lang="ar-SA" altLang="ar-SA" sz="2400" b="1">
                <a:solidFill>
                  <a:srgbClr val="000000"/>
                </a:solidFill>
              </a:rPr>
              <a:t>25-تحول كامل   ,  حورية  ,   بالغ , إنسلاخ</a:t>
            </a:r>
            <a:endParaRPr lang="en-US" altLang="ar-SA" sz="2400">
              <a:solidFill>
                <a:srgbClr val="000000"/>
              </a:solidFill>
            </a:endParaRPr>
          </a:p>
          <a:p>
            <a:pPr eaLnBrk="1" fontAlgn="base" hangingPunct="1">
              <a:spcBef>
                <a:spcPct val="0"/>
              </a:spcBef>
              <a:spcAft>
                <a:spcPct val="0"/>
              </a:spcAft>
            </a:pPr>
            <a:r>
              <a:rPr lang="ar-SA" altLang="ar-SA" sz="2400" b="1">
                <a:solidFill>
                  <a:srgbClr val="FF0000"/>
                </a:solidFill>
              </a:rPr>
              <a:t>الإجابة : التحول الكامل لاعلاقة له إذ أن الكلمات الأخرى يمكن أن تستعمل في  وصف التحول غير الكامل.</a:t>
            </a:r>
            <a:endParaRPr lang="en-US" altLang="ar-SA" sz="2400">
              <a:solidFill>
                <a:srgbClr val="FF0000"/>
              </a:solidFill>
            </a:endParaRPr>
          </a:p>
          <a:p>
            <a:pPr eaLnBrk="1" fontAlgn="base" hangingPunct="1">
              <a:spcBef>
                <a:spcPct val="0"/>
              </a:spcBef>
              <a:spcAft>
                <a:spcPct val="0"/>
              </a:spcAft>
            </a:pPr>
            <a:r>
              <a:rPr lang="ar-SA" altLang="ar-SA" sz="2400" b="1">
                <a:solidFill>
                  <a:srgbClr val="000000"/>
                </a:solidFill>
              </a:rPr>
              <a:t>26- عذراء  ,  يرقة داخل شرنقة ,  حورية  ,  فئة  ,  بالغ</a:t>
            </a:r>
            <a:endParaRPr lang="en-US" altLang="ar-SA" sz="2400">
              <a:solidFill>
                <a:srgbClr val="000000"/>
              </a:solidFill>
            </a:endParaRPr>
          </a:p>
          <a:p>
            <a:pPr eaLnBrk="1" fontAlgn="base" hangingPunct="1">
              <a:spcBef>
                <a:spcPct val="0"/>
              </a:spcBef>
              <a:spcAft>
                <a:spcPct val="0"/>
              </a:spcAft>
            </a:pPr>
            <a:r>
              <a:rPr lang="ar-SA" altLang="ar-SA" sz="2400" b="1">
                <a:solidFill>
                  <a:srgbClr val="FF0000"/>
                </a:solidFill>
              </a:rPr>
              <a:t>الإجابة : كلمة فئة لاعلاقة لها إذ أن الكلمات الأخرى يمكن إستعمالها في وصف التحول والفئة الإجتماعية كلمة تصف الوضع الوظيفي في مجتمع الحشرات.</a:t>
            </a:r>
            <a:endParaRPr lang="en-US" altLang="ar-SA" sz="2400">
              <a:solidFill>
                <a:srgbClr val="FF0000"/>
              </a:solidFill>
            </a:endParaRPr>
          </a:p>
        </p:txBody>
      </p:sp>
      <p:grpSp>
        <p:nvGrpSpPr>
          <p:cNvPr id="7" name="مجموعة 6"/>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14754031"/>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1000"/>
                                        <p:tgtEl>
                                          <p:spTgt spid="9">
                                            <p:txEl>
                                              <p:pRg st="5" end="5"/>
                                            </p:txEl>
                                          </p:spTgt>
                                        </p:tgtEl>
                                      </p:cBhvr>
                                    </p:animEffect>
                                    <p:anim calcmode="lin" valueType="num">
                                      <p:cBhvr>
                                        <p:cTn id="2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fade">
                                      <p:cBhvr>
                                        <p:cTn id="35" dur="1000"/>
                                        <p:tgtEl>
                                          <p:spTgt spid="9">
                                            <p:txEl>
                                              <p:pRg st="6" end="6"/>
                                            </p:txEl>
                                          </p:spTgt>
                                        </p:tgtEl>
                                      </p:cBhvr>
                                    </p:animEffect>
                                    <p:anim calcmode="lin" valueType="num">
                                      <p:cBhvr>
                                        <p:cTn id="36"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1000"/>
                                        <p:tgtEl>
                                          <p:spTgt spid="9">
                                            <p:txEl>
                                              <p:pRg st="7" end="7"/>
                                            </p:txEl>
                                          </p:spTgt>
                                        </p:tgtEl>
                                      </p:cBhvr>
                                    </p:animEffect>
                                    <p:anim calcmode="lin" valueType="num">
                                      <p:cBhvr>
                                        <p:cTn id="43"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8" end="8"/>
                                            </p:txEl>
                                          </p:spTgt>
                                        </p:tgtEl>
                                        <p:attrNameLst>
                                          <p:attrName>style.visibility</p:attrName>
                                        </p:attrNameLst>
                                      </p:cBhvr>
                                      <p:to>
                                        <p:strVal val="visible"/>
                                      </p:to>
                                    </p:set>
                                    <p:animEffect transition="in" filter="fade">
                                      <p:cBhvr>
                                        <p:cTn id="49" dur="1000"/>
                                        <p:tgtEl>
                                          <p:spTgt spid="9">
                                            <p:txEl>
                                              <p:pRg st="8" end="8"/>
                                            </p:txEl>
                                          </p:spTgt>
                                        </p:tgtEl>
                                      </p:cBhvr>
                                    </p:animEffect>
                                    <p:anim calcmode="lin" valueType="num">
                                      <p:cBhvr>
                                        <p:cTn id="50"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9" end="9"/>
                                            </p:txEl>
                                          </p:spTgt>
                                        </p:tgtEl>
                                        <p:attrNameLst>
                                          <p:attrName>style.visibility</p:attrName>
                                        </p:attrNameLst>
                                      </p:cBhvr>
                                      <p:to>
                                        <p:strVal val="visible"/>
                                      </p:to>
                                    </p:set>
                                    <p:animEffect transition="in" filter="fade">
                                      <p:cBhvr>
                                        <p:cTn id="56" dur="1000"/>
                                        <p:tgtEl>
                                          <p:spTgt spid="9">
                                            <p:txEl>
                                              <p:pRg st="9" end="9"/>
                                            </p:txEl>
                                          </p:spTgt>
                                        </p:tgtEl>
                                      </p:cBhvr>
                                    </p:animEffect>
                                    <p:anim calcmode="lin" valueType="num">
                                      <p:cBhvr>
                                        <p:cTn id="57"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مجموعة 9"/>
          <p:cNvGrpSpPr/>
          <p:nvPr/>
        </p:nvGrpSpPr>
        <p:grpSpPr>
          <a:xfrm>
            <a:off x="6096000" y="381000"/>
            <a:ext cx="2657137" cy="699620"/>
            <a:chOff x="6019799" y="2591127"/>
            <a:chExt cx="2657137" cy="864096"/>
          </a:xfrm>
          <a:solidFill>
            <a:srgbClr val="92D050"/>
          </a:solidFill>
        </p:grpSpPr>
        <p:sp>
          <p:nvSpPr>
            <p:cNvPr id="11" name="مستطيل مستدير الزوايا 10"/>
            <p:cNvSpPr/>
            <p:nvPr/>
          </p:nvSpPr>
          <p:spPr>
            <a:xfrm>
              <a:off x="6019799" y="2591127"/>
              <a:ext cx="2657137" cy="864096"/>
            </a:xfrm>
            <a:prstGeom prst="roundRect">
              <a:avLst/>
            </a:prstGeom>
            <a:grpFill/>
            <a:ln w="25400" cap="flat" cmpd="sng" algn="ctr">
              <a:solidFill>
                <a:srgbClr val="0F6FC6">
                  <a:shade val="50000"/>
                </a:srgbClr>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Constantia"/>
                <a:ea typeface="+mn-ea"/>
              </a:endParaRPr>
            </a:p>
          </p:txBody>
        </p:sp>
        <p:sp>
          <p:nvSpPr>
            <p:cNvPr id="12" name="مربع نص 11"/>
            <p:cNvSpPr txBox="1"/>
            <p:nvPr/>
          </p:nvSpPr>
          <p:spPr>
            <a:xfrm>
              <a:off x="6019799" y="2730786"/>
              <a:ext cx="2590802" cy="646226"/>
            </a:xfrm>
            <a:prstGeom prst="rect">
              <a:avLst/>
            </a:prstGeom>
            <a:grpFill/>
          </p:spPr>
          <p:txBody>
            <a:bodyPr wrap="square" rtlCol="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800" b="1" i="0" u="none" strike="noStrike" kern="0" cap="none" spc="0" normalizeH="0" baseline="0" noProof="0" dirty="0" smtClean="0">
                  <a:ln>
                    <a:noFill/>
                  </a:ln>
                  <a:solidFill>
                    <a:srgbClr val="002060"/>
                  </a:solidFill>
                  <a:effectLst>
                    <a:outerShdw blurRad="38100" dist="38100" dir="2700000" algn="tl">
                      <a:srgbClr val="FFFFFF"/>
                    </a:outerShdw>
                  </a:effectLst>
                  <a:uLnTx/>
                  <a:uFillTx/>
                </a:rPr>
                <a:t>الهيكل الخارجي</a:t>
              </a:r>
              <a:endParaRPr kumimoji="0" lang="ar-SA" sz="2800" b="0" i="0" u="none" strike="noStrike" kern="0" cap="none" spc="0" normalizeH="0" baseline="0" noProof="0" dirty="0">
                <a:ln>
                  <a:noFill/>
                </a:ln>
                <a:solidFill>
                  <a:srgbClr val="002060"/>
                </a:solidFill>
                <a:effectLst/>
                <a:uLnTx/>
                <a:uFillTx/>
              </a:endParaRPr>
            </a:p>
          </p:txBody>
        </p:sp>
      </p:grpSp>
      <p:sp>
        <p:nvSpPr>
          <p:cNvPr id="15" name="مستطيل 14"/>
          <p:cNvSpPr/>
          <p:nvPr/>
        </p:nvSpPr>
        <p:spPr>
          <a:xfrm>
            <a:off x="706433" y="445655"/>
            <a:ext cx="5167894" cy="990600"/>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هيكل صلب للحماية وتقليل تبخر الماء في المفصليات التي يعيش علي </a:t>
            </a:r>
            <a:r>
              <a:rPr lang="ar-SA" sz="2400" b="1" dirty="0" smtClean="0">
                <a:solidFill>
                  <a:schemeClr val="accent4">
                    <a:lumMod val="50000"/>
                  </a:schemeClr>
                </a:solidFill>
                <a:latin typeface="Constantia"/>
              </a:rPr>
              <a:t>اليابسة يتركب </a:t>
            </a:r>
            <a:r>
              <a:rPr lang="ar-SA" sz="2400" b="1" dirty="0">
                <a:solidFill>
                  <a:schemeClr val="accent4">
                    <a:lumMod val="50000"/>
                  </a:schemeClr>
                </a:solidFill>
                <a:latin typeface="Constantia"/>
              </a:rPr>
              <a:t>الهيكل الخارجي من مادة</a:t>
            </a:r>
          </a:p>
        </p:txBody>
      </p:sp>
      <p:sp>
        <p:nvSpPr>
          <p:cNvPr id="17" name="مستطيل مستدير الزوايا 16"/>
          <p:cNvSpPr/>
          <p:nvPr/>
        </p:nvSpPr>
        <p:spPr>
          <a:xfrm>
            <a:off x="571500" y="1676400"/>
            <a:ext cx="8039100" cy="868218"/>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ctr" rtl="1">
              <a:lnSpc>
                <a:spcPct val="90000"/>
              </a:lnSpc>
              <a:spcBef>
                <a:spcPct val="20000"/>
              </a:spcBef>
              <a:buClr>
                <a:srgbClr val="0BD0D9"/>
              </a:buClr>
              <a:buSzPct val="95000"/>
              <a:defRPr/>
            </a:pPr>
            <a:r>
              <a:rPr lang="ar-SA" sz="2400" b="1" dirty="0" err="1">
                <a:solidFill>
                  <a:schemeClr val="accent4">
                    <a:lumMod val="50000"/>
                  </a:schemeClr>
                </a:solidFill>
                <a:effectLst/>
                <a:latin typeface="Constantia"/>
              </a:rPr>
              <a:t>الكايتين</a:t>
            </a:r>
            <a:r>
              <a:rPr lang="ar-SA" sz="2400" b="1" dirty="0">
                <a:solidFill>
                  <a:schemeClr val="accent4">
                    <a:lumMod val="50000"/>
                  </a:schemeClr>
                </a:solidFill>
                <a:effectLst/>
                <a:latin typeface="Constantia"/>
              </a:rPr>
              <a:t> </a:t>
            </a:r>
            <a:r>
              <a:rPr lang="ar-SA" sz="2400" b="1" dirty="0" smtClean="0">
                <a:solidFill>
                  <a:schemeClr val="accent4">
                    <a:lumMod val="50000"/>
                  </a:schemeClr>
                </a:solidFill>
                <a:effectLst/>
                <a:latin typeface="Constantia"/>
              </a:rPr>
              <a:t>: وهو </a:t>
            </a:r>
            <a:r>
              <a:rPr lang="ar-SA" sz="2400" b="1" dirty="0" err="1">
                <a:solidFill>
                  <a:schemeClr val="accent4">
                    <a:lumMod val="50000"/>
                  </a:schemeClr>
                </a:solidFill>
                <a:effectLst/>
                <a:latin typeface="Constantia"/>
              </a:rPr>
              <a:t>مبلمر</a:t>
            </a:r>
            <a:r>
              <a:rPr lang="ar-SA" sz="2400" b="1" dirty="0">
                <a:solidFill>
                  <a:schemeClr val="accent4">
                    <a:lumMod val="50000"/>
                  </a:schemeClr>
                </a:solidFill>
                <a:effectLst/>
                <a:latin typeface="Constantia"/>
              </a:rPr>
              <a:t> يحتوي سكريات متعددة متحدة مع البروتين</a:t>
            </a:r>
            <a:endParaRPr lang="en-US" sz="2400" b="1" dirty="0">
              <a:solidFill>
                <a:schemeClr val="accent4">
                  <a:lumMod val="50000"/>
                </a:schemeClr>
              </a:solidFill>
              <a:effectLst/>
              <a:latin typeface="Constantia"/>
            </a:endParaRPr>
          </a:p>
        </p:txBody>
      </p:sp>
      <p:sp>
        <p:nvSpPr>
          <p:cNvPr id="18" name="مستطيل مستدير الزوايا 17"/>
          <p:cNvSpPr/>
          <p:nvPr/>
        </p:nvSpPr>
        <p:spPr>
          <a:xfrm>
            <a:off x="609600" y="2773218"/>
            <a:ext cx="8039100" cy="868218"/>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ctr" rtl="1">
              <a:lnSpc>
                <a:spcPct val="90000"/>
              </a:lnSpc>
              <a:spcBef>
                <a:spcPct val="20000"/>
              </a:spcBef>
              <a:buClr>
                <a:srgbClr val="0BD0D9"/>
              </a:buClr>
              <a:buSzPct val="95000"/>
              <a:defRPr/>
            </a:pPr>
            <a:r>
              <a:rPr lang="ar-SA" sz="2400" b="1" dirty="0">
                <a:solidFill>
                  <a:schemeClr val="accent4">
                    <a:lumMod val="50000"/>
                  </a:schemeClr>
                </a:solidFill>
                <a:effectLst/>
                <a:latin typeface="Constantia"/>
              </a:rPr>
              <a:t>أملاح الكالسيوم للقشريات مثل جراد البحر </a:t>
            </a:r>
            <a:r>
              <a:rPr lang="ar-SA" sz="2400" b="1" dirty="0" smtClean="0">
                <a:solidFill>
                  <a:schemeClr val="accent4">
                    <a:lumMod val="50000"/>
                  </a:schemeClr>
                </a:solidFill>
                <a:effectLst/>
                <a:latin typeface="Constantia"/>
              </a:rPr>
              <a:t>يعطيه </a:t>
            </a:r>
            <a:r>
              <a:rPr lang="ar-SA" sz="2400" b="1" dirty="0">
                <a:solidFill>
                  <a:schemeClr val="accent4">
                    <a:lumMod val="50000"/>
                  </a:schemeClr>
                </a:solidFill>
                <a:effectLst/>
                <a:latin typeface="Constantia"/>
              </a:rPr>
              <a:t>صلابة إضافية</a:t>
            </a:r>
            <a:endParaRPr lang="en-US" sz="2400" b="1" dirty="0">
              <a:solidFill>
                <a:schemeClr val="accent4">
                  <a:lumMod val="50000"/>
                </a:schemeClr>
              </a:solidFill>
              <a:effectLst/>
              <a:latin typeface="Constantia"/>
            </a:endParaRPr>
          </a:p>
        </p:txBody>
      </p:sp>
      <p:sp>
        <p:nvSpPr>
          <p:cNvPr id="19" name="متقاطع 18"/>
          <p:cNvSpPr/>
          <p:nvPr/>
        </p:nvSpPr>
        <p:spPr>
          <a:xfrm>
            <a:off x="1628064" y="3886200"/>
            <a:ext cx="6781800" cy="973942"/>
          </a:xfrm>
          <a:prstGeom prst="plus">
            <a:avLst/>
          </a:prstGeom>
          <a:solidFill>
            <a:schemeClr val="bg2"/>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b="1" dirty="0" smtClean="0">
                <a:solidFill>
                  <a:srgbClr val="002060"/>
                </a:solidFill>
                <a:latin typeface="Calibri"/>
                <a:ea typeface="Times New Roman"/>
                <a:cs typeface="Arial"/>
              </a:rPr>
              <a:t>                   يرق </a:t>
            </a:r>
            <a:r>
              <a:rPr lang="ar-SA" b="1" dirty="0">
                <a:solidFill>
                  <a:srgbClr val="002060"/>
                </a:solidFill>
                <a:latin typeface="Calibri"/>
                <a:ea typeface="Times New Roman"/>
                <a:cs typeface="Arial"/>
              </a:rPr>
              <a:t>الهيكل الخارجي يبين قطع الجسم وعند المفاصل لتسهيل الحركة</a:t>
            </a:r>
            <a:endParaRPr lang="en-US" b="1" dirty="0">
              <a:solidFill>
                <a:srgbClr val="002060"/>
              </a:solidFill>
            </a:endParaRPr>
          </a:p>
        </p:txBody>
      </p:sp>
      <p:sp>
        <p:nvSpPr>
          <p:cNvPr id="22" name="AutoShape 3"/>
          <p:cNvSpPr>
            <a:spLocks noChangeArrowheads="1"/>
          </p:cNvSpPr>
          <p:nvPr/>
        </p:nvSpPr>
        <p:spPr bwMode="auto">
          <a:xfrm>
            <a:off x="7394550" y="3886200"/>
            <a:ext cx="1296144" cy="973942"/>
          </a:xfrm>
          <a:prstGeom prst="star8">
            <a:avLst>
              <a:gd name="adj" fmla="val 38250"/>
            </a:avLst>
          </a:prstGeom>
          <a:solidFill>
            <a:srgbClr val="FFFF00"/>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rtl="0" fontAlgn="base">
              <a:spcBef>
                <a:spcPct val="0"/>
              </a:spcBef>
              <a:spcAft>
                <a:spcPts val="1000"/>
              </a:spcAft>
            </a:pPr>
            <a:r>
              <a:rPr lang="ar-SA" b="1" dirty="0" smtClean="0">
                <a:latin typeface="Calibri" pitchFamily="34" charset="0"/>
                <a:ea typeface="Arial" pitchFamily="34" charset="0"/>
                <a:cs typeface="Monotype Koufi" pitchFamily="2" charset="-78"/>
              </a:rPr>
              <a:t>ملاحظة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6" name="مجموعة 15"/>
          <p:cNvGrpSpPr/>
          <p:nvPr/>
        </p:nvGrpSpPr>
        <p:grpSpPr>
          <a:xfrm>
            <a:off x="-36512" y="6128748"/>
            <a:ext cx="2082876" cy="756636"/>
            <a:chOff x="179512" y="692696"/>
            <a:chExt cx="2082876" cy="756636"/>
          </a:xfrm>
        </p:grpSpPr>
        <p:pic>
          <p:nvPicPr>
            <p:cNvPr id="21"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مربع نص 22"/>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5" name="مربع نص 2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451530818"/>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5" dur="1000" fill="hold"/>
                                        <p:tgtEl>
                                          <p:spTgt spid="1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27" dur="1000" fill="hold"/>
                                        <p:tgtEl>
                                          <p:spTgt spid="17"/>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39" dur="1000" fill="hold"/>
                                        <p:tgtEl>
                                          <p:spTgt spid="18"/>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heel(1)">
                                      <p:cBhvr>
                                        <p:cTn id="48" dur="20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2214563" y="457200"/>
            <a:ext cx="62436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u="sng">
                <a:solidFill>
                  <a:srgbClr val="000000"/>
                </a:solidFill>
              </a:rPr>
              <a:t>تثبيت المفاهيم  :</a:t>
            </a:r>
          </a:p>
          <a:p>
            <a:pPr eaLnBrk="1" fontAlgn="base" hangingPunct="1">
              <a:spcBef>
                <a:spcPct val="0"/>
              </a:spcBef>
              <a:spcAft>
                <a:spcPct val="0"/>
              </a:spcAft>
            </a:pPr>
            <a:endParaRPr lang="en-US" altLang="ar-SA" sz="2400">
              <a:solidFill>
                <a:srgbClr val="000000"/>
              </a:solidFill>
            </a:endParaRPr>
          </a:p>
          <a:p>
            <a:pPr eaLnBrk="1" fontAlgn="base" hangingPunct="1">
              <a:spcBef>
                <a:spcPct val="0"/>
              </a:spcBef>
              <a:spcAft>
                <a:spcPct val="0"/>
              </a:spcAft>
            </a:pPr>
            <a:r>
              <a:rPr lang="ar-SA" altLang="ar-SA" sz="2400" b="1">
                <a:solidFill>
                  <a:srgbClr val="000000"/>
                </a:solidFill>
              </a:rPr>
              <a:t>إستعمل الشكل التالي للإجابة عن السؤال 27:</a:t>
            </a:r>
            <a:endParaRPr lang="en-US" altLang="ar-SA" sz="2400">
              <a:solidFill>
                <a:srgbClr val="000000"/>
              </a:solidFill>
            </a:endParaRPr>
          </a:p>
        </p:txBody>
      </p:sp>
      <p:pic>
        <p:nvPicPr>
          <p:cNvPr id="11264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9075"/>
            <a:ext cx="24685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1616075" y="1676400"/>
            <a:ext cx="72993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800" b="1">
                <a:solidFill>
                  <a:srgbClr val="000000"/>
                </a:solidFill>
              </a:rPr>
              <a:t>27- إي المراحل في هذا الرسم لا تنتمي الي التحول الكامل؟</a:t>
            </a:r>
            <a:endParaRPr lang="en-US" altLang="ar-SA" sz="2800">
              <a:solidFill>
                <a:srgbClr val="000000"/>
              </a:solidFill>
            </a:endParaRPr>
          </a:p>
          <a:p>
            <a:pPr eaLnBrk="1" fontAlgn="base" hangingPunct="1">
              <a:spcBef>
                <a:spcPct val="0"/>
              </a:spcBef>
              <a:spcAft>
                <a:spcPct val="0"/>
              </a:spcAft>
            </a:pPr>
            <a:r>
              <a:rPr lang="en-US" altLang="ar-SA" sz="2000" b="1">
                <a:solidFill>
                  <a:srgbClr val="000000"/>
                </a:solidFill>
              </a:rPr>
              <a:t>1-a </a:t>
            </a:r>
            <a:r>
              <a:rPr lang="ar-SA" altLang="ar-SA" sz="2000" b="1">
                <a:solidFill>
                  <a:srgbClr val="000000"/>
                </a:solidFill>
              </a:rPr>
              <a:t>             </a:t>
            </a:r>
            <a:r>
              <a:rPr lang="en-US" altLang="ar-SA" sz="2000" b="1">
                <a:solidFill>
                  <a:srgbClr val="000000"/>
                </a:solidFill>
              </a:rPr>
              <a:t>2-b</a:t>
            </a:r>
            <a:r>
              <a:rPr lang="ar-SA" altLang="ar-SA" sz="2000" b="1">
                <a:solidFill>
                  <a:srgbClr val="000000"/>
                </a:solidFill>
              </a:rPr>
              <a:t>              </a:t>
            </a:r>
            <a:r>
              <a:rPr lang="en-US" altLang="ar-SA" sz="2000" b="1">
                <a:solidFill>
                  <a:srgbClr val="000000"/>
                </a:solidFill>
              </a:rPr>
              <a:t>3-c</a:t>
            </a:r>
            <a:r>
              <a:rPr lang="ar-SA" altLang="ar-SA" sz="2000" b="1">
                <a:solidFill>
                  <a:srgbClr val="000000"/>
                </a:solidFill>
              </a:rPr>
              <a:t>             </a:t>
            </a:r>
            <a:r>
              <a:rPr lang="en-US" altLang="ar-SA" sz="2000" b="1">
                <a:solidFill>
                  <a:srgbClr val="000000"/>
                </a:solidFill>
              </a:rPr>
              <a:t>4-d</a:t>
            </a:r>
            <a:endParaRPr lang="en-US" altLang="ar-SA" sz="2000">
              <a:solidFill>
                <a:srgbClr val="000000"/>
              </a:solidFill>
            </a:endParaRPr>
          </a:p>
        </p:txBody>
      </p:sp>
      <p:sp>
        <p:nvSpPr>
          <p:cNvPr id="12" name="Rectangle 11"/>
          <p:cNvSpPr/>
          <p:nvPr/>
        </p:nvSpPr>
        <p:spPr>
          <a:xfrm>
            <a:off x="4191000" y="2133600"/>
            <a:ext cx="785813" cy="4159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3" name="Rectangle 12"/>
          <p:cNvSpPr>
            <a:spLocks noChangeArrowheads="1"/>
          </p:cNvSpPr>
          <p:nvPr/>
        </p:nvSpPr>
        <p:spPr bwMode="auto">
          <a:xfrm>
            <a:off x="1143000" y="2690813"/>
            <a:ext cx="777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a:solidFill>
                  <a:srgbClr val="000000"/>
                </a:solidFill>
              </a:rPr>
              <a:t>28- من الأمراض التي ينقلها ذباب المنزل :</a:t>
            </a:r>
            <a:endParaRPr lang="en-US" altLang="ar-SA" sz="2400">
              <a:solidFill>
                <a:srgbClr val="000000"/>
              </a:solidFill>
            </a:endParaRPr>
          </a:p>
        </p:txBody>
      </p:sp>
      <p:pic>
        <p:nvPicPr>
          <p:cNvPr id="12288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613" y="2743200"/>
            <a:ext cx="214312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2544763" y="3063875"/>
            <a:ext cx="1779587" cy="41433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4" name="Rectangle 13"/>
          <p:cNvSpPr>
            <a:spLocks noChangeArrowheads="1"/>
          </p:cNvSpPr>
          <p:nvPr/>
        </p:nvSpPr>
        <p:spPr bwMode="auto">
          <a:xfrm>
            <a:off x="4452938" y="4038600"/>
            <a:ext cx="45386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ar-SA" sz="2000" b="1">
                <a:solidFill>
                  <a:srgbClr val="000000"/>
                </a:solidFill>
              </a:rPr>
              <a:t>29</a:t>
            </a:r>
            <a:r>
              <a:rPr lang="ar-SA" altLang="ar-SA" sz="2000" b="1">
                <a:solidFill>
                  <a:srgbClr val="000000"/>
                </a:solidFill>
              </a:rPr>
              <a:t>- إذا كان هناك حقل تكثر فيه الحشرات فأي طريقه يمكن ان يستعملها المزارع للمعالجة لفترة طويلة.</a:t>
            </a:r>
            <a:endParaRPr lang="en-US" altLang="ar-SA" sz="2000">
              <a:solidFill>
                <a:srgbClr val="000000"/>
              </a:solidFill>
            </a:endParaRPr>
          </a:p>
        </p:txBody>
      </p:sp>
      <p:pic>
        <p:nvPicPr>
          <p:cNvPr id="1228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638" y="4194175"/>
            <a:ext cx="3400425"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1036638" y="4935538"/>
            <a:ext cx="3287712" cy="41433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grpSp>
        <p:nvGrpSpPr>
          <p:cNvPr id="16" name="مجموعة 15"/>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مربع نص 18"/>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مربع نص 19"/>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570132913"/>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fade">
                                      <p:cBhvr>
                                        <p:cTn id="28" dur="1000"/>
                                        <p:tgtEl>
                                          <p:spTgt spid="11">
                                            <p:txEl>
                                              <p:pRg st="1" end="1"/>
                                            </p:txEl>
                                          </p:spTgt>
                                        </p:tgtEl>
                                      </p:cBhvr>
                                    </p:animEffect>
                                    <p:anim calcmode="lin" valueType="num">
                                      <p:cBhvr>
                                        <p:cTn id="29"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2000"/>
                                        <p:tgtEl>
                                          <p:spTgt spid="1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fade">
                                      <p:cBhvr>
                                        <p:cTn id="40" dur="1000"/>
                                        <p:tgtEl>
                                          <p:spTgt spid="13">
                                            <p:txEl>
                                              <p:pRg st="0" end="0"/>
                                            </p:txEl>
                                          </p:spTgt>
                                        </p:tgtEl>
                                      </p:cBhvr>
                                    </p:animEffect>
                                    <p:anim calcmode="lin" valueType="num">
                                      <p:cBhvr>
                                        <p:cTn id="41"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122881"/>
                                        </p:tgtEl>
                                        <p:attrNameLst>
                                          <p:attrName>style.visibility</p:attrName>
                                        </p:attrNameLst>
                                      </p:cBhvr>
                                      <p:to>
                                        <p:strVal val="visible"/>
                                      </p:to>
                                    </p:set>
                                    <p:animEffect transition="in" filter="fade">
                                      <p:cBhvr>
                                        <p:cTn id="47" dur="1000"/>
                                        <p:tgtEl>
                                          <p:spTgt spid="122881"/>
                                        </p:tgtEl>
                                      </p:cBhvr>
                                    </p:animEffect>
                                    <p:anim calcmode="lin" valueType="num">
                                      <p:cBhvr>
                                        <p:cTn id="48" dur="1000" fill="hold"/>
                                        <p:tgtEl>
                                          <p:spTgt spid="122881"/>
                                        </p:tgtEl>
                                        <p:attrNameLst>
                                          <p:attrName>ppt_x</p:attrName>
                                        </p:attrNameLst>
                                      </p:cBhvr>
                                      <p:tavLst>
                                        <p:tav tm="0">
                                          <p:val>
                                            <p:strVal val="#ppt_x"/>
                                          </p:val>
                                        </p:tav>
                                        <p:tav tm="100000">
                                          <p:val>
                                            <p:strVal val="#ppt_x"/>
                                          </p:val>
                                        </p:tav>
                                      </p:tavLst>
                                    </p:anim>
                                    <p:anim calcmode="lin" valueType="num">
                                      <p:cBhvr>
                                        <p:cTn id="49" dur="1000" fill="hold"/>
                                        <p:tgtEl>
                                          <p:spTgt spid="122881"/>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heel(1)">
                                      <p:cBhvr>
                                        <p:cTn id="54" dur="2000"/>
                                        <p:tgtEl>
                                          <p:spTgt spid="15"/>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42" presetClass="entr" presetSubtype="0" fill="hold" nodeType="clickEffect">
                                  <p:stCondLst>
                                    <p:cond delay="0"/>
                                  </p:stCondLst>
                                  <p:childTnLst>
                                    <p:set>
                                      <p:cBhvr>
                                        <p:cTn id="65" dur="1" fill="hold">
                                          <p:stCondLst>
                                            <p:cond delay="0"/>
                                          </p:stCondLst>
                                        </p:cTn>
                                        <p:tgtEl>
                                          <p:spTgt spid="122882"/>
                                        </p:tgtEl>
                                        <p:attrNameLst>
                                          <p:attrName>style.visibility</p:attrName>
                                        </p:attrNameLst>
                                      </p:cBhvr>
                                      <p:to>
                                        <p:strVal val="visible"/>
                                      </p:to>
                                    </p:set>
                                    <p:animEffect transition="in" filter="fade">
                                      <p:cBhvr>
                                        <p:cTn id="66" dur="1000"/>
                                        <p:tgtEl>
                                          <p:spTgt spid="122882"/>
                                        </p:tgtEl>
                                      </p:cBhvr>
                                    </p:animEffect>
                                    <p:anim calcmode="lin" valueType="num">
                                      <p:cBhvr>
                                        <p:cTn id="67" dur="1000" fill="hold"/>
                                        <p:tgtEl>
                                          <p:spTgt spid="122882"/>
                                        </p:tgtEl>
                                        <p:attrNameLst>
                                          <p:attrName>ppt_x</p:attrName>
                                        </p:attrNameLst>
                                      </p:cBhvr>
                                      <p:tavLst>
                                        <p:tav tm="0">
                                          <p:val>
                                            <p:strVal val="#ppt_x"/>
                                          </p:val>
                                        </p:tav>
                                        <p:tav tm="100000">
                                          <p:val>
                                            <p:strVal val="#ppt_x"/>
                                          </p:val>
                                        </p:tav>
                                      </p:tavLst>
                                    </p:anim>
                                    <p:anim calcmode="lin" valueType="num">
                                      <p:cBhvr>
                                        <p:cTn id="68" dur="1000" fill="hold"/>
                                        <p:tgtEl>
                                          <p:spTgt spid="122882"/>
                                        </p:tgtEl>
                                        <p:attrNameLst>
                                          <p:attrName>ppt_y</p:attrName>
                                        </p:attrNameLst>
                                      </p:cBhvr>
                                      <p:tavLst>
                                        <p:tav tm="0">
                                          <p:val>
                                            <p:strVal val="#ppt_y+.1"/>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heel(1)">
                                      <p:cBhvr>
                                        <p:cTn id="7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4" grpId="0"/>
      <p:bldP spid="1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143000" y="1190625"/>
            <a:ext cx="78486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800" b="1">
                <a:solidFill>
                  <a:srgbClr val="000000"/>
                </a:solidFill>
              </a:rPr>
              <a:t>30- قارن بين العنكبيات والقشريات والحشرات من حيث التقسيم ووجود اللاواقط الفمية والفقيم.</a:t>
            </a:r>
            <a:endParaRPr lang="en-US" altLang="ar-SA" sz="2400" b="1">
              <a:solidFill>
                <a:srgbClr val="000000"/>
              </a:solidFill>
            </a:endParaRPr>
          </a:p>
          <a:p>
            <a:pPr eaLnBrk="1" fontAlgn="base" hangingPunct="1">
              <a:spcBef>
                <a:spcPct val="0"/>
              </a:spcBef>
              <a:spcAft>
                <a:spcPct val="0"/>
              </a:spcAft>
            </a:pPr>
            <a:r>
              <a:rPr lang="ar-SA" altLang="ar-SA" sz="2000" b="1">
                <a:solidFill>
                  <a:srgbClr val="FF0000"/>
                </a:solidFill>
              </a:rPr>
              <a:t>الإجابة: يظهر التجزؤ (تقسيم الجسم) عند القاعدة لأنه في جميع المفصليات ثم زوج من اللاواقط الفمية وقد يكون الفقيم (الفكوك العليا) هي التالية:</a:t>
            </a:r>
            <a:endParaRPr lang="en-US" altLang="ar-SA" sz="2000" b="1">
              <a:solidFill>
                <a:srgbClr val="FF0000"/>
              </a:solidFill>
            </a:endParaRPr>
          </a:p>
          <a:p>
            <a:pPr eaLnBrk="1" fontAlgn="base" hangingPunct="1">
              <a:spcBef>
                <a:spcPct val="0"/>
              </a:spcBef>
              <a:spcAft>
                <a:spcPct val="0"/>
              </a:spcAft>
            </a:pPr>
            <a:r>
              <a:rPr lang="ar-SA" altLang="ar-SA" sz="2000" b="1">
                <a:solidFill>
                  <a:srgbClr val="000000"/>
                </a:solidFill>
              </a:rPr>
              <a:t> </a:t>
            </a:r>
            <a:r>
              <a:rPr lang="ar-SA" altLang="ar-SA" sz="2400" b="1">
                <a:solidFill>
                  <a:srgbClr val="000000"/>
                </a:solidFill>
              </a:rPr>
              <a:t>31- ضع فرضية بعض انواع الخنافس يظهر انها تشبه النمل . ضع فرضية عن الفوائد التي يحصل عليها الخنفس الذي يشبه النمل في مظهره.</a:t>
            </a:r>
            <a:endParaRPr lang="en-US" altLang="ar-SA" sz="2400" b="1">
              <a:solidFill>
                <a:srgbClr val="000000"/>
              </a:solidFill>
            </a:endParaRPr>
          </a:p>
          <a:p>
            <a:pPr eaLnBrk="1" fontAlgn="base" hangingPunct="1">
              <a:spcBef>
                <a:spcPct val="0"/>
              </a:spcBef>
              <a:spcAft>
                <a:spcPct val="0"/>
              </a:spcAft>
            </a:pPr>
            <a:r>
              <a:rPr lang="ar-SA" altLang="ar-SA" sz="2000" b="1">
                <a:solidFill>
                  <a:srgbClr val="FF0000"/>
                </a:solidFill>
              </a:rPr>
              <a:t>الإجابه : يمكن ان تمنحها حماية ضد بعض المفترسات التي لاتأكل النمل .</a:t>
            </a:r>
            <a:endParaRPr lang="en-US" altLang="ar-SA" sz="2000" b="1">
              <a:solidFill>
                <a:srgbClr val="FF0000"/>
              </a:solidFill>
            </a:endParaRPr>
          </a:p>
          <a:p>
            <a:pPr eaLnBrk="1" fontAlgn="base" hangingPunct="1">
              <a:spcBef>
                <a:spcPct val="0"/>
              </a:spcBef>
              <a:spcAft>
                <a:spcPct val="0"/>
              </a:spcAft>
            </a:pPr>
            <a:r>
              <a:rPr lang="ar-SA" altLang="ar-SA" sz="2000" b="1">
                <a:solidFill>
                  <a:srgbClr val="000000"/>
                </a:solidFill>
              </a:rPr>
              <a:t> </a:t>
            </a:r>
            <a:r>
              <a:rPr lang="ar-SA" altLang="ar-SA" sz="2400" b="1">
                <a:solidFill>
                  <a:srgbClr val="000000"/>
                </a:solidFill>
              </a:rPr>
              <a:t>32- صمم تجربه عن لماذا يصدر صرصور الليل أصواتا (سقسقة)؟</a:t>
            </a:r>
            <a:endParaRPr lang="en-US" altLang="ar-SA" sz="2400" b="1">
              <a:solidFill>
                <a:srgbClr val="000000"/>
              </a:solidFill>
            </a:endParaRPr>
          </a:p>
          <a:p>
            <a:pPr eaLnBrk="1" fontAlgn="base" hangingPunct="1">
              <a:spcBef>
                <a:spcPct val="0"/>
              </a:spcBef>
              <a:spcAft>
                <a:spcPct val="0"/>
              </a:spcAft>
            </a:pPr>
            <a:r>
              <a:rPr lang="ar-SA" altLang="ar-SA" sz="2000" b="1">
                <a:solidFill>
                  <a:srgbClr val="000000"/>
                </a:solidFill>
              </a:rPr>
              <a:t> </a:t>
            </a:r>
            <a:r>
              <a:rPr lang="ar-SA" altLang="ar-SA" sz="2000" b="1">
                <a:solidFill>
                  <a:srgbClr val="FF0000"/>
                </a:solidFill>
              </a:rPr>
              <a:t>الإجابه: </a:t>
            </a:r>
            <a:endParaRPr lang="en-US" altLang="ar-SA" sz="2000" b="1">
              <a:solidFill>
                <a:srgbClr val="FF0000"/>
              </a:solidFill>
            </a:endParaRPr>
          </a:p>
          <a:p>
            <a:pPr eaLnBrk="1" fontAlgn="base" hangingPunct="1">
              <a:spcBef>
                <a:spcPct val="0"/>
              </a:spcBef>
              <a:spcAft>
                <a:spcPct val="0"/>
              </a:spcAft>
            </a:pPr>
            <a:r>
              <a:rPr lang="ar-SA" altLang="ar-SA" sz="2000" b="1">
                <a:solidFill>
                  <a:srgbClr val="FF0000"/>
                </a:solidFill>
              </a:rPr>
              <a:t>يجب أن تصمم التجربة بحيث تخضع لمنطق علمي وتتضمن تجربة ضابطة وخطة لجمع البيانات.</a:t>
            </a:r>
            <a:endParaRPr lang="en-US" altLang="ar-SA" sz="2000" b="1">
              <a:solidFill>
                <a:srgbClr val="FF0000"/>
              </a:solidFill>
            </a:endParaRPr>
          </a:p>
          <a:p>
            <a:pPr eaLnBrk="1" fontAlgn="base" hangingPunct="1">
              <a:spcBef>
                <a:spcPct val="0"/>
              </a:spcBef>
              <a:spcAft>
                <a:spcPct val="0"/>
              </a:spcAft>
            </a:pPr>
            <a:r>
              <a:rPr lang="ar-SA" altLang="ar-SA" sz="2000" b="1">
                <a:solidFill>
                  <a:srgbClr val="FF0000"/>
                </a:solidFill>
              </a:rPr>
              <a:t>قد يفترض البعض ان صرصور الليل يسقسق للإعلان عن موطن خاص به</a:t>
            </a:r>
            <a:endParaRPr lang="en-US" altLang="ar-SA" sz="2000" b="1">
              <a:solidFill>
                <a:srgbClr val="FF0000"/>
              </a:solidFill>
            </a:endParaRPr>
          </a:p>
          <a:p>
            <a:pPr eaLnBrk="1" fontAlgn="base" hangingPunct="1">
              <a:spcBef>
                <a:spcPct val="0"/>
              </a:spcBef>
              <a:spcAft>
                <a:spcPct val="0"/>
              </a:spcAft>
            </a:pPr>
            <a:r>
              <a:rPr lang="ar-SA" altLang="ar-SA" sz="2000" b="1">
                <a:solidFill>
                  <a:srgbClr val="FF0000"/>
                </a:solidFill>
              </a:rPr>
              <a:t>ويخطط البعض لإدخال صراصير معلمه في منطقه محدده وعد السقسقات الصادرة لفتره زمنية في منطقة محددة.</a:t>
            </a:r>
            <a:endParaRPr lang="en-US" altLang="ar-SA" sz="2000" b="1">
              <a:solidFill>
                <a:srgbClr val="FF0000"/>
              </a:solidFill>
            </a:endParaRPr>
          </a:p>
        </p:txBody>
      </p:sp>
      <p:grpSp>
        <p:nvGrpSpPr>
          <p:cNvPr id="7" name="مجموعة 6"/>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641446406"/>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fade">
                                      <p:cBhvr>
                                        <p:cTn id="26" dur="1000"/>
                                        <p:tgtEl>
                                          <p:spTgt spid="9">
                                            <p:txEl>
                                              <p:pRg st="3" end="3"/>
                                            </p:txEl>
                                          </p:spTgt>
                                        </p:tgtEl>
                                      </p:cBhvr>
                                    </p:animEffect>
                                    <p:anim calcmode="lin" valueType="num">
                                      <p:cBhvr>
                                        <p:cTn id="27"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9">
                                            <p:txEl>
                                              <p:pRg st="4" end="4"/>
                                            </p:txEl>
                                          </p:spTgt>
                                        </p:tgtEl>
                                        <p:attrNameLst>
                                          <p:attrName>style.visibility</p:attrName>
                                        </p:attrNameLst>
                                      </p:cBhvr>
                                      <p:to>
                                        <p:strVal val="visible"/>
                                      </p:to>
                                    </p:set>
                                    <p:animEffect transition="in" filter="fade">
                                      <p:cBhvr>
                                        <p:cTn id="33" dur="1000"/>
                                        <p:tgtEl>
                                          <p:spTgt spid="9">
                                            <p:txEl>
                                              <p:pRg st="4" end="4"/>
                                            </p:txEl>
                                          </p:spTgt>
                                        </p:tgtEl>
                                      </p:cBhvr>
                                    </p:animEffect>
                                    <p:anim calcmode="lin" valueType="num">
                                      <p:cBhvr>
                                        <p:cTn id="34"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fade">
                                      <p:cBhvr>
                                        <p:cTn id="40" dur="1000"/>
                                        <p:tgtEl>
                                          <p:spTgt spid="9">
                                            <p:txEl>
                                              <p:pRg st="5" end="5"/>
                                            </p:txEl>
                                          </p:spTgt>
                                        </p:tgtEl>
                                      </p:cBhvr>
                                    </p:animEffect>
                                    <p:anim calcmode="lin" valueType="num">
                                      <p:cBhvr>
                                        <p:cTn id="41"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9">
                                            <p:txEl>
                                              <p:pRg st="5" end="5"/>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9">
                                            <p:txEl>
                                              <p:pRg st="6" end="6"/>
                                            </p:txEl>
                                          </p:spTgt>
                                        </p:tgtEl>
                                        <p:attrNameLst>
                                          <p:attrName>style.visibility</p:attrName>
                                        </p:attrNameLst>
                                      </p:cBhvr>
                                      <p:to>
                                        <p:strVal val="visible"/>
                                      </p:to>
                                    </p:set>
                                    <p:animEffect transition="in" filter="fade">
                                      <p:cBhvr>
                                        <p:cTn id="45" dur="1000"/>
                                        <p:tgtEl>
                                          <p:spTgt spid="9">
                                            <p:txEl>
                                              <p:pRg st="6" end="6"/>
                                            </p:txEl>
                                          </p:spTgt>
                                        </p:tgtEl>
                                      </p:cBhvr>
                                    </p:animEffect>
                                    <p:anim calcmode="lin" valueType="num">
                                      <p:cBhvr>
                                        <p:cTn id="46"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9">
                                            <p:txEl>
                                              <p:pRg st="6" end="6"/>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9">
                                            <p:txEl>
                                              <p:pRg st="7" end="7"/>
                                            </p:txEl>
                                          </p:spTgt>
                                        </p:tgtEl>
                                        <p:attrNameLst>
                                          <p:attrName>style.visibility</p:attrName>
                                        </p:attrNameLst>
                                      </p:cBhvr>
                                      <p:to>
                                        <p:strVal val="visible"/>
                                      </p:to>
                                    </p:set>
                                    <p:animEffect transition="in" filter="fade">
                                      <p:cBhvr>
                                        <p:cTn id="50" dur="1000"/>
                                        <p:tgtEl>
                                          <p:spTgt spid="9">
                                            <p:txEl>
                                              <p:pRg st="7" end="7"/>
                                            </p:txEl>
                                          </p:spTgt>
                                        </p:tgtEl>
                                      </p:cBhvr>
                                    </p:animEffect>
                                    <p:anim calcmode="lin" valueType="num">
                                      <p:cBhvr>
                                        <p:cTn id="51"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9">
                                            <p:txEl>
                                              <p:pRg st="7" end="7"/>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9">
                                            <p:txEl>
                                              <p:pRg st="8" end="8"/>
                                            </p:txEl>
                                          </p:spTgt>
                                        </p:tgtEl>
                                        <p:attrNameLst>
                                          <p:attrName>style.visibility</p:attrName>
                                        </p:attrNameLst>
                                      </p:cBhvr>
                                      <p:to>
                                        <p:strVal val="visible"/>
                                      </p:to>
                                    </p:set>
                                    <p:animEffect transition="in" filter="fade">
                                      <p:cBhvr>
                                        <p:cTn id="55" dur="1000"/>
                                        <p:tgtEl>
                                          <p:spTgt spid="9">
                                            <p:txEl>
                                              <p:pRg st="8" end="8"/>
                                            </p:txEl>
                                          </p:spTgt>
                                        </p:tgtEl>
                                      </p:cBhvr>
                                    </p:animEffect>
                                    <p:anim calcmode="lin" valueType="num">
                                      <p:cBhvr>
                                        <p:cTn id="56"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8779" y="432048"/>
            <a:ext cx="6083978" cy="2973243"/>
          </a:xfrm>
          <a:prstGeom prst="rect">
            <a:avLst/>
          </a:prstGeom>
        </p:spPr>
      </p:pic>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3584104"/>
            <a:ext cx="7790506" cy="1933128"/>
          </a:xfrm>
          <a:prstGeom prst="rect">
            <a:avLst/>
          </a:prstGeom>
        </p:spPr>
      </p:pic>
      <p:grpSp>
        <p:nvGrpSpPr>
          <p:cNvPr id="11" name="مجموعة 10"/>
          <p:cNvGrpSpPr/>
          <p:nvPr/>
        </p:nvGrpSpPr>
        <p:grpSpPr>
          <a:xfrm>
            <a:off x="-36512" y="6128748"/>
            <a:ext cx="2082876" cy="756636"/>
            <a:chOff x="179512" y="692696"/>
            <a:chExt cx="2082876" cy="756636"/>
          </a:xfrm>
        </p:grpSpPr>
        <p:pic>
          <p:nvPicPr>
            <p:cNvPr id="12"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مربع نص 12"/>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extLst>
      <p:ext uri="{BB962C8B-B14F-4D97-AF65-F5344CB8AC3E}">
        <p14:creationId xmlns:p14="http://schemas.microsoft.com/office/powerpoint/2010/main" val="296684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260648"/>
            <a:ext cx="6150933" cy="5556823"/>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2561795"/>
            <a:ext cx="2160240" cy="763534"/>
          </a:xfrm>
          <a:prstGeom prst="rect">
            <a:avLst/>
          </a:prstGeom>
        </p:spPr>
      </p:pic>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473" y="3638833"/>
            <a:ext cx="3160246" cy="701213"/>
          </a:xfrm>
          <a:prstGeom prst="rect">
            <a:avLst/>
          </a:prstGeom>
        </p:spPr>
      </p:pic>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extLst>
      <p:ext uri="{BB962C8B-B14F-4D97-AF65-F5344CB8AC3E}">
        <p14:creationId xmlns:p14="http://schemas.microsoft.com/office/powerpoint/2010/main" val="168871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5732" y="546756"/>
            <a:ext cx="6710342" cy="1124744"/>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427" y="2420888"/>
            <a:ext cx="8746383" cy="2238248"/>
          </a:xfrm>
          <a:prstGeom prst="rect">
            <a:avLst/>
          </a:prstGeom>
        </p:spPr>
      </p:pic>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extLst>
      <p:ext uri="{BB962C8B-B14F-4D97-AF65-F5344CB8AC3E}">
        <p14:creationId xmlns:p14="http://schemas.microsoft.com/office/powerpoint/2010/main" val="86283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880" y="576064"/>
            <a:ext cx="6990915" cy="1844824"/>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260788"/>
            <a:ext cx="8123220" cy="1752388"/>
          </a:xfrm>
          <a:prstGeom prst="rect">
            <a:avLst/>
          </a:prstGeom>
        </p:spPr>
      </p:pic>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extLst>
      <p:ext uri="{BB962C8B-B14F-4D97-AF65-F5344CB8AC3E}">
        <p14:creationId xmlns:p14="http://schemas.microsoft.com/office/powerpoint/2010/main" val="345454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6718300" y="396528"/>
            <a:ext cx="1739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3200" b="1">
                <a:solidFill>
                  <a:srgbClr val="000000"/>
                </a:solidFill>
              </a:rPr>
              <a:t>اختبار مقنن</a:t>
            </a:r>
            <a:endParaRPr lang="ar-SA" altLang="ar-SA" sz="3200">
              <a:solidFill>
                <a:srgbClr val="000000"/>
              </a:solidFill>
            </a:endParaRPr>
          </a:p>
        </p:txBody>
      </p:sp>
      <p:sp>
        <p:nvSpPr>
          <p:cNvPr id="12" name="Rectangle 11"/>
          <p:cNvSpPr>
            <a:spLocks noChangeArrowheads="1"/>
          </p:cNvSpPr>
          <p:nvPr/>
        </p:nvSpPr>
        <p:spPr bwMode="auto">
          <a:xfrm>
            <a:off x="685800" y="1219200"/>
            <a:ext cx="815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000" b="1">
                <a:solidFill>
                  <a:srgbClr val="000000"/>
                </a:solidFill>
              </a:rPr>
              <a:t>س1) ما الوظيفة العامه التي يقوم بها كل من الهيكل الداخلي والهيكل الخارجي في الحيوانات :</a:t>
            </a:r>
            <a:endParaRPr lang="en-US" altLang="ar-SA" sz="2000">
              <a:solidFill>
                <a:srgbClr val="000000"/>
              </a:solidFill>
            </a:endParaRPr>
          </a:p>
        </p:txBody>
      </p:sp>
      <p:sp>
        <p:nvSpPr>
          <p:cNvPr id="13" name="Rectangle 12"/>
          <p:cNvSpPr>
            <a:spLocks noChangeArrowheads="1"/>
          </p:cNvSpPr>
          <p:nvPr/>
        </p:nvSpPr>
        <p:spPr bwMode="auto">
          <a:xfrm>
            <a:off x="5791200" y="1524000"/>
            <a:ext cx="266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buFont typeface="Arial" pitchFamily="34" charset="0"/>
              <a:buAutoNum type="alphaUcPeriod"/>
            </a:pPr>
            <a:r>
              <a:rPr lang="ar-SA" altLang="ar-SA" b="1">
                <a:solidFill>
                  <a:srgbClr val="000000"/>
                </a:solidFill>
              </a:rPr>
              <a:t>النمو مع الحيوان</a:t>
            </a:r>
            <a:endParaRPr lang="en-US" altLang="ar-SA">
              <a:solidFill>
                <a:srgbClr val="000000"/>
              </a:solidFill>
            </a:endParaRPr>
          </a:p>
          <a:p>
            <a:pPr eaLnBrk="1" fontAlgn="base" hangingPunct="1">
              <a:spcBef>
                <a:spcPct val="0"/>
              </a:spcBef>
              <a:spcAft>
                <a:spcPct val="0"/>
              </a:spcAft>
              <a:buFont typeface="Arial" pitchFamily="34" charset="0"/>
              <a:buAutoNum type="alphaUcPeriod"/>
            </a:pPr>
            <a:r>
              <a:rPr lang="ar-SA" altLang="ar-SA" b="1">
                <a:solidFill>
                  <a:srgbClr val="000000"/>
                </a:solidFill>
              </a:rPr>
              <a:t>منع فقدان الماء</a:t>
            </a:r>
            <a:endParaRPr lang="en-US" altLang="ar-SA">
              <a:solidFill>
                <a:srgbClr val="000000"/>
              </a:solidFill>
            </a:endParaRPr>
          </a:p>
          <a:p>
            <a:pPr eaLnBrk="1" fontAlgn="base" hangingPunct="1">
              <a:spcBef>
                <a:spcPct val="0"/>
              </a:spcBef>
              <a:spcAft>
                <a:spcPct val="0"/>
              </a:spcAft>
              <a:buFont typeface="Arial" pitchFamily="34" charset="0"/>
              <a:buAutoNum type="alphaUcPeriod"/>
            </a:pPr>
            <a:r>
              <a:rPr lang="ar-SA" altLang="ar-SA" b="1">
                <a:solidFill>
                  <a:srgbClr val="000000"/>
                </a:solidFill>
              </a:rPr>
              <a:t>دعم الجسم </a:t>
            </a:r>
            <a:endParaRPr lang="en-US" altLang="ar-SA">
              <a:solidFill>
                <a:srgbClr val="000000"/>
              </a:solidFill>
            </a:endParaRPr>
          </a:p>
          <a:p>
            <a:pPr eaLnBrk="1" fontAlgn="base" hangingPunct="1">
              <a:spcBef>
                <a:spcPct val="0"/>
              </a:spcBef>
              <a:spcAft>
                <a:spcPct val="0"/>
              </a:spcAft>
              <a:buFont typeface="Arial" pitchFamily="34" charset="0"/>
              <a:buAutoNum type="alphaUcPeriod"/>
            </a:pPr>
            <a:r>
              <a:rPr lang="ar-SA" altLang="ar-SA" b="1">
                <a:solidFill>
                  <a:srgbClr val="000000"/>
                </a:solidFill>
              </a:rPr>
              <a:t>الحماية من المفترس</a:t>
            </a:r>
            <a:endParaRPr lang="en-US" altLang="ar-SA">
              <a:solidFill>
                <a:srgbClr val="000000"/>
              </a:solidFill>
            </a:endParaRPr>
          </a:p>
        </p:txBody>
      </p:sp>
      <p:sp>
        <p:nvSpPr>
          <p:cNvPr id="14" name="Rectangle 13"/>
          <p:cNvSpPr/>
          <p:nvPr/>
        </p:nvSpPr>
        <p:spPr>
          <a:xfrm>
            <a:off x="6718300" y="2124075"/>
            <a:ext cx="1739900" cy="3143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pic>
        <p:nvPicPr>
          <p:cNvPr id="17"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52" y="1717675"/>
            <a:ext cx="3517061" cy="2058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3308350" y="2743200"/>
            <a:ext cx="560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a:solidFill>
                  <a:srgbClr val="000000"/>
                </a:solidFill>
              </a:rPr>
              <a:t>س2) إلى إي مجموعة ينتمي </a:t>
            </a:r>
            <a:r>
              <a:rPr lang="ar-SA" altLang="ar-SA" sz="2800" b="1">
                <a:solidFill>
                  <a:srgbClr val="000000"/>
                </a:solidFill>
              </a:rPr>
              <a:t>هذا</a:t>
            </a:r>
            <a:r>
              <a:rPr lang="ar-SA" altLang="ar-SA" sz="2400" b="1">
                <a:solidFill>
                  <a:srgbClr val="000000"/>
                </a:solidFill>
              </a:rPr>
              <a:t> الحيوان ؟</a:t>
            </a:r>
            <a:endParaRPr lang="en-US" altLang="ar-SA" sz="2400">
              <a:solidFill>
                <a:srgbClr val="000000"/>
              </a:solidFill>
            </a:endParaRPr>
          </a:p>
        </p:txBody>
      </p:sp>
      <p:sp>
        <p:nvSpPr>
          <p:cNvPr id="16" name="Rectangle 15"/>
          <p:cNvSpPr>
            <a:spLocks noChangeArrowheads="1"/>
          </p:cNvSpPr>
          <p:nvPr/>
        </p:nvSpPr>
        <p:spPr bwMode="auto">
          <a:xfrm>
            <a:off x="4114800" y="3429000"/>
            <a:ext cx="457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buFont typeface="Arial" pitchFamily="34" charset="0"/>
              <a:buAutoNum type="alphaUcPeriod"/>
            </a:pPr>
            <a:r>
              <a:rPr lang="ar-SA" altLang="ar-SA" sz="2000" b="1">
                <a:solidFill>
                  <a:srgbClr val="000000"/>
                </a:solidFill>
              </a:rPr>
              <a:t>مجذافية الأرجل </a:t>
            </a:r>
            <a:endParaRPr lang="en-US" altLang="ar-SA" sz="2000">
              <a:solidFill>
                <a:srgbClr val="000000"/>
              </a:solidFill>
            </a:endParaRPr>
          </a:p>
          <a:p>
            <a:pPr eaLnBrk="1" fontAlgn="base" hangingPunct="1">
              <a:spcBef>
                <a:spcPct val="0"/>
              </a:spcBef>
              <a:spcAft>
                <a:spcPct val="0"/>
              </a:spcAft>
              <a:buFont typeface="Arial" pitchFamily="34" charset="0"/>
              <a:buAutoNum type="alphaUcPeriod"/>
            </a:pPr>
            <a:r>
              <a:rPr lang="ar-SA" altLang="ar-SA" sz="2000" b="1">
                <a:solidFill>
                  <a:srgbClr val="000000"/>
                </a:solidFill>
              </a:rPr>
              <a:t>القشريات</a:t>
            </a:r>
            <a:endParaRPr lang="en-US" altLang="ar-SA" sz="2000">
              <a:solidFill>
                <a:srgbClr val="000000"/>
              </a:solidFill>
            </a:endParaRPr>
          </a:p>
          <a:p>
            <a:pPr eaLnBrk="1" fontAlgn="base" hangingPunct="1">
              <a:spcBef>
                <a:spcPct val="0"/>
              </a:spcBef>
              <a:spcAft>
                <a:spcPct val="0"/>
              </a:spcAft>
              <a:buFont typeface="Arial" pitchFamily="34" charset="0"/>
              <a:buAutoNum type="alphaUcPeriod"/>
            </a:pPr>
            <a:r>
              <a:rPr lang="ar-SA" altLang="ar-SA" sz="2000" b="1">
                <a:solidFill>
                  <a:srgbClr val="000000"/>
                </a:solidFill>
              </a:rPr>
              <a:t>الحشرات</a:t>
            </a:r>
            <a:endParaRPr lang="en-US" altLang="ar-SA" sz="2000">
              <a:solidFill>
                <a:srgbClr val="000000"/>
              </a:solidFill>
            </a:endParaRPr>
          </a:p>
          <a:p>
            <a:pPr eaLnBrk="1" fontAlgn="base" hangingPunct="1">
              <a:spcBef>
                <a:spcPct val="0"/>
              </a:spcBef>
              <a:spcAft>
                <a:spcPct val="0"/>
              </a:spcAft>
              <a:buFont typeface="Arial" pitchFamily="34" charset="0"/>
              <a:buAutoNum type="alphaUcPeriod"/>
            </a:pPr>
            <a:r>
              <a:rPr lang="ar-SA" altLang="ar-SA" sz="2000" b="1">
                <a:solidFill>
                  <a:srgbClr val="000000"/>
                </a:solidFill>
              </a:rPr>
              <a:t>العناكب</a:t>
            </a:r>
            <a:endParaRPr lang="en-US" altLang="ar-SA" sz="2000">
              <a:solidFill>
                <a:srgbClr val="000000"/>
              </a:solidFill>
            </a:endParaRPr>
          </a:p>
        </p:txBody>
      </p:sp>
      <p:sp>
        <p:nvSpPr>
          <p:cNvPr id="20" name="Rectangle 19"/>
          <p:cNvSpPr/>
          <p:nvPr/>
        </p:nvSpPr>
        <p:spPr>
          <a:xfrm>
            <a:off x="6946900" y="3776663"/>
            <a:ext cx="1739900" cy="3143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8" name="Rectangle 17"/>
          <p:cNvSpPr>
            <a:spLocks noChangeArrowheads="1"/>
          </p:cNvSpPr>
          <p:nvPr/>
        </p:nvSpPr>
        <p:spPr bwMode="auto">
          <a:xfrm>
            <a:off x="4540250" y="4752975"/>
            <a:ext cx="45577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a:solidFill>
                  <a:srgbClr val="000000"/>
                </a:solidFill>
              </a:rPr>
              <a:t>س3) أي جزء يستعمله هذا الحيوان للتكاثر؟</a:t>
            </a:r>
            <a:endParaRPr lang="en-US" altLang="ar-SA" sz="2400">
              <a:solidFill>
                <a:srgbClr val="000000"/>
              </a:solidFill>
            </a:endParaRPr>
          </a:p>
        </p:txBody>
      </p:sp>
      <p:sp>
        <p:nvSpPr>
          <p:cNvPr id="19" name="Rectangle 18"/>
          <p:cNvSpPr>
            <a:spLocks noChangeArrowheads="1"/>
          </p:cNvSpPr>
          <p:nvPr/>
        </p:nvSpPr>
        <p:spPr bwMode="auto">
          <a:xfrm>
            <a:off x="2971800" y="4443413"/>
            <a:ext cx="1317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buFont typeface="Arial" pitchFamily="34" charset="0"/>
              <a:buAutoNum type="alphaUcPeriod"/>
            </a:pPr>
            <a:r>
              <a:rPr lang="ar-SA" altLang="ar-SA" b="1">
                <a:solidFill>
                  <a:srgbClr val="000000"/>
                </a:solidFill>
              </a:rPr>
              <a:t>1</a:t>
            </a:r>
            <a:endParaRPr lang="en-US" altLang="ar-SA">
              <a:solidFill>
                <a:srgbClr val="000000"/>
              </a:solidFill>
            </a:endParaRPr>
          </a:p>
          <a:p>
            <a:pPr eaLnBrk="1" fontAlgn="base" hangingPunct="1">
              <a:spcBef>
                <a:spcPct val="0"/>
              </a:spcBef>
              <a:spcAft>
                <a:spcPct val="0"/>
              </a:spcAft>
              <a:buFont typeface="Arial" pitchFamily="34" charset="0"/>
              <a:buAutoNum type="alphaUcPeriod"/>
            </a:pPr>
            <a:r>
              <a:rPr lang="ar-SA" altLang="ar-SA" b="1">
                <a:solidFill>
                  <a:srgbClr val="000000"/>
                </a:solidFill>
              </a:rPr>
              <a:t>2</a:t>
            </a:r>
            <a:endParaRPr lang="en-US" altLang="ar-SA">
              <a:solidFill>
                <a:srgbClr val="000000"/>
              </a:solidFill>
            </a:endParaRPr>
          </a:p>
          <a:p>
            <a:pPr eaLnBrk="1" fontAlgn="base" hangingPunct="1">
              <a:spcBef>
                <a:spcPct val="0"/>
              </a:spcBef>
              <a:spcAft>
                <a:spcPct val="0"/>
              </a:spcAft>
              <a:buFont typeface="Arial" pitchFamily="34" charset="0"/>
              <a:buAutoNum type="alphaUcPeriod"/>
            </a:pPr>
            <a:r>
              <a:rPr lang="ar-SA" altLang="ar-SA" b="1">
                <a:solidFill>
                  <a:srgbClr val="000000"/>
                </a:solidFill>
              </a:rPr>
              <a:t>3</a:t>
            </a:r>
            <a:endParaRPr lang="en-US" altLang="ar-SA">
              <a:solidFill>
                <a:srgbClr val="000000"/>
              </a:solidFill>
            </a:endParaRPr>
          </a:p>
          <a:p>
            <a:pPr eaLnBrk="1" fontAlgn="base" hangingPunct="1">
              <a:spcBef>
                <a:spcPct val="0"/>
              </a:spcBef>
              <a:spcAft>
                <a:spcPct val="0"/>
              </a:spcAft>
              <a:buFont typeface="Arial" pitchFamily="34" charset="0"/>
              <a:buAutoNum type="alphaUcPeriod"/>
            </a:pPr>
            <a:r>
              <a:rPr lang="ar-SA" altLang="ar-SA" b="1">
                <a:solidFill>
                  <a:srgbClr val="000000"/>
                </a:solidFill>
              </a:rPr>
              <a:t>4</a:t>
            </a:r>
            <a:endParaRPr lang="en-US" altLang="ar-SA">
              <a:solidFill>
                <a:srgbClr val="000000"/>
              </a:solidFill>
            </a:endParaRPr>
          </a:p>
        </p:txBody>
      </p:sp>
      <p:sp>
        <p:nvSpPr>
          <p:cNvPr id="23" name="Rectangle 22"/>
          <p:cNvSpPr/>
          <p:nvPr/>
        </p:nvSpPr>
        <p:spPr>
          <a:xfrm>
            <a:off x="2801938" y="5043488"/>
            <a:ext cx="1738312" cy="31432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grpSp>
        <p:nvGrpSpPr>
          <p:cNvPr id="21" name="مجموعة 20"/>
          <p:cNvGrpSpPr/>
          <p:nvPr/>
        </p:nvGrpSpPr>
        <p:grpSpPr>
          <a:xfrm>
            <a:off x="-36512" y="6128748"/>
            <a:ext cx="2082876" cy="756636"/>
            <a:chOff x="179512" y="692696"/>
            <a:chExt cx="2082876" cy="756636"/>
          </a:xfrm>
        </p:grpSpPr>
        <p:pic>
          <p:nvPicPr>
            <p:cNvPr id="22"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مربع نص 2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5" name="مربع نص 2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094801033"/>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heel(1)">
                                      <p:cBhvr>
                                        <p:cTn id="28" dur="2000"/>
                                        <p:tgtEl>
                                          <p:spTgt spid="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heel(1)">
                                      <p:cBhvr>
                                        <p:cTn id="54" dur="2000"/>
                                        <p:tgtEl>
                                          <p:spTgt spid="2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heel(1)">
                                      <p:cBhvr>
                                        <p:cTn id="7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animBg="1"/>
      <p:bldP spid="15" grpId="0"/>
      <p:bldP spid="16" grpId="0"/>
      <p:bldP spid="20" grpId="0" animBg="1"/>
      <p:bldP spid="18" grpId="0"/>
      <p:bldP spid="19" grpId="0"/>
      <p:bldP spid="2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2443163" y="998538"/>
            <a:ext cx="63960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a:solidFill>
                  <a:srgbClr val="000000"/>
                </a:solidFill>
              </a:rPr>
              <a:t>س4 ) مالصفات التي تميز المفصليات عن بقية اللافقاريات؟</a:t>
            </a:r>
            <a:endParaRPr lang="en-US" altLang="ar-SA" sz="2400">
              <a:solidFill>
                <a:srgbClr val="000000"/>
              </a:solidFill>
            </a:endParaRPr>
          </a:p>
          <a:p>
            <a:pPr eaLnBrk="1" fontAlgn="base" hangingPunct="1">
              <a:spcBef>
                <a:spcPct val="0"/>
              </a:spcBef>
              <a:spcAft>
                <a:spcPct val="0"/>
              </a:spcAft>
            </a:pPr>
            <a:r>
              <a:rPr lang="ar-SA" altLang="ar-SA" sz="2400" b="1">
                <a:solidFill>
                  <a:srgbClr val="FF0000"/>
                </a:solidFill>
              </a:rPr>
              <a:t>الإجابة: أن المفصليات تمتلك هيكلا خارجيا وزوائد مفصلية.</a:t>
            </a:r>
            <a:endParaRPr lang="en-US" altLang="ar-SA" sz="2400">
              <a:solidFill>
                <a:srgbClr val="FF0000"/>
              </a:solidFill>
            </a:endParaRPr>
          </a:p>
        </p:txBody>
      </p:sp>
      <p:sp>
        <p:nvSpPr>
          <p:cNvPr id="10" name="Rectangle 9"/>
          <p:cNvSpPr>
            <a:spLocks noChangeArrowheads="1"/>
          </p:cNvSpPr>
          <p:nvPr/>
        </p:nvSpPr>
        <p:spPr bwMode="auto">
          <a:xfrm>
            <a:off x="1196975" y="1817688"/>
            <a:ext cx="77724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a:solidFill>
                  <a:srgbClr val="000000"/>
                </a:solidFill>
              </a:rPr>
              <a:t>س5 ) صف مراحل تكوين الجنين نت الزيجوت إلى الجاسترولا . مبينا إسم كل مرحله وأشرح ماتنفرد به من صفات مميزة؟</a:t>
            </a:r>
            <a:endParaRPr lang="en-US" altLang="ar-SA" sz="2400">
              <a:solidFill>
                <a:srgbClr val="000000"/>
              </a:solidFill>
            </a:endParaRPr>
          </a:p>
          <a:p>
            <a:pPr eaLnBrk="1" fontAlgn="base" hangingPunct="1">
              <a:spcBef>
                <a:spcPct val="0"/>
              </a:spcBef>
              <a:spcAft>
                <a:spcPct val="0"/>
              </a:spcAft>
            </a:pPr>
            <a:r>
              <a:rPr lang="ar-SA" altLang="ar-SA" sz="2400" b="1">
                <a:solidFill>
                  <a:srgbClr val="FF0000"/>
                </a:solidFill>
              </a:rPr>
              <a:t>الإجابه :  الزيجوت: تتكون خلية جديدة عندما تخصب البويضة.</a:t>
            </a:r>
            <a:endParaRPr lang="en-US" altLang="ar-SA" sz="2400">
              <a:solidFill>
                <a:srgbClr val="FF0000"/>
              </a:solidFill>
            </a:endParaRPr>
          </a:p>
          <a:p>
            <a:pPr eaLnBrk="1" fontAlgn="base" hangingPunct="1">
              <a:spcBef>
                <a:spcPct val="0"/>
              </a:spcBef>
              <a:spcAft>
                <a:spcPct val="0"/>
              </a:spcAft>
            </a:pPr>
            <a:r>
              <a:rPr lang="ar-SA" altLang="ar-SA" sz="2400" b="1">
                <a:solidFill>
                  <a:srgbClr val="FF0000"/>
                </a:solidFill>
              </a:rPr>
              <a:t>البلاستيولا: عندما تتضاعف خلايا الزيجوت تتكون كرة مغطاه بالخلايا وتجويفها ممتلئ بسائل.</a:t>
            </a:r>
            <a:endParaRPr lang="en-US" altLang="ar-SA" sz="2400">
              <a:solidFill>
                <a:srgbClr val="FF0000"/>
              </a:solidFill>
            </a:endParaRPr>
          </a:p>
          <a:p>
            <a:pPr eaLnBrk="1" fontAlgn="base" hangingPunct="1">
              <a:spcBef>
                <a:spcPct val="0"/>
              </a:spcBef>
              <a:spcAft>
                <a:spcPct val="0"/>
              </a:spcAft>
            </a:pPr>
            <a:r>
              <a:rPr lang="ar-SA" altLang="ar-SA" sz="2400" b="1">
                <a:solidFill>
                  <a:srgbClr val="FF0000"/>
                </a:solidFill>
              </a:rPr>
              <a:t>الجاسترولا:طبقتان من الخلايا تشبهان الكيس عندما تنتقل بعض الخلايا من البلاستيولا إلى الداخل.</a:t>
            </a:r>
            <a:endParaRPr lang="en-US" altLang="ar-SA" sz="2400">
              <a:solidFill>
                <a:srgbClr val="FF0000"/>
              </a:solidFill>
            </a:endParaRPr>
          </a:p>
        </p:txBody>
      </p:sp>
      <p:sp>
        <p:nvSpPr>
          <p:cNvPr id="11" name="Rectangle 10"/>
          <p:cNvSpPr>
            <a:spLocks noChangeArrowheads="1"/>
          </p:cNvSpPr>
          <p:nvPr/>
        </p:nvSpPr>
        <p:spPr bwMode="auto">
          <a:xfrm>
            <a:off x="1371600" y="4514850"/>
            <a:ext cx="7564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a:solidFill>
                  <a:srgbClr val="000000"/>
                </a:solidFill>
              </a:rPr>
              <a:t>6-ما الصفات التي تشترك فيها جميع الرخويات؟</a:t>
            </a:r>
            <a:endParaRPr lang="en-US" altLang="ar-SA" sz="2400">
              <a:solidFill>
                <a:srgbClr val="FF0000"/>
              </a:solidFill>
            </a:endParaRPr>
          </a:p>
          <a:p>
            <a:pPr eaLnBrk="1" fontAlgn="base" hangingPunct="1">
              <a:spcBef>
                <a:spcPct val="0"/>
              </a:spcBef>
              <a:spcAft>
                <a:spcPct val="0"/>
              </a:spcAft>
            </a:pPr>
            <a:r>
              <a:rPr lang="ar-SA" altLang="ar-SA" sz="2400" b="1">
                <a:solidFill>
                  <a:srgbClr val="FF0000"/>
                </a:solidFill>
              </a:rPr>
              <a:t>الإجابة: جميع الرخويا لها عباءة وقدم عضلية وأجزاء الجسم الداخلية</a:t>
            </a:r>
            <a:endParaRPr lang="en-US" altLang="ar-SA" sz="2400">
              <a:solidFill>
                <a:srgbClr val="FF0000"/>
              </a:solidFill>
            </a:endParaRPr>
          </a:p>
          <a:p>
            <a:pPr eaLnBrk="1" fontAlgn="base" hangingPunct="1">
              <a:spcBef>
                <a:spcPct val="0"/>
              </a:spcBef>
              <a:spcAft>
                <a:spcPct val="0"/>
              </a:spcAft>
            </a:pPr>
            <a:r>
              <a:rPr lang="ar-SA" altLang="ar-SA" sz="2400" b="1">
                <a:solidFill>
                  <a:srgbClr val="FF0000"/>
                </a:solidFill>
              </a:rPr>
              <a:t>طريه وجهاز هضمي بفتحتين.</a:t>
            </a:r>
            <a:endParaRPr lang="en-US" altLang="ar-SA" sz="2400">
              <a:solidFill>
                <a:srgbClr val="FF0000"/>
              </a:solidFill>
            </a:endParaRPr>
          </a:p>
        </p:txBody>
      </p:sp>
      <p:grpSp>
        <p:nvGrpSpPr>
          <p:cNvPr id="12" name="مجموعة 11"/>
          <p:cNvGrpSpPr/>
          <p:nvPr/>
        </p:nvGrpSpPr>
        <p:grpSpPr>
          <a:xfrm>
            <a:off x="-36512" y="6128748"/>
            <a:ext cx="2082876" cy="756636"/>
            <a:chOff x="179512" y="692696"/>
            <a:chExt cx="2082876" cy="756636"/>
          </a:xfrm>
        </p:grpSpPr>
        <p:pic>
          <p:nvPicPr>
            <p:cNvPr id="13"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068566300"/>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fade">
                                      <p:cBhvr>
                                        <p:cTn id="28" dur="1000"/>
                                        <p:tgtEl>
                                          <p:spTgt spid="10">
                                            <p:txEl>
                                              <p:pRg st="1" end="1"/>
                                            </p:txEl>
                                          </p:spTgt>
                                        </p:tgtEl>
                                      </p:cBhvr>
                                    </p:animEffect>
                                    <p:anim calcmode="lin" valueType="num">
                                      <p:cBhvr>
                                        <p:cTn id="29"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fade">
                                      <p:cBhvr>
                                        <p:cTn id="33" dur="1000"/>
                                        <p:tgtEl>
                                          <p:spTgt spid="10">
                                            <p:txEl>
                                              <p:pRg st="2" end="2"/>
                                            </p:txEl>
                                          </p:spTgt>
                                        </p:tgtEl>
                                      </p:cBhvr>
                                    </p:animEffect>
                                    <p:anim calcmode="lin" valueType="num">
                                      <p:cBhvr>
                                        <p:cTn id="34"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fade">
                                      <p:cBhvr>
                                        <p:cTn id="38" dur="1000"/>
                                        <p:tgtEl>
                                          <p:spTgt spid="10">
                                            <p:txEl>
                                              <p:pRg st="3" end="3"/>
                                            </p:txEl>
                                          </p:spTgt>
                                        </p:tgtEl>
                                      </p:cBhvr>
                                    </p:animEffect>
                                    <p:anim calcmode="lin" valueType="num">
                                      <p:cBhvr>
                                        <p:cTn id="3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4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entr" presetSubtype="0"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fade">
                                      <p:cBhvr>
                                        <p:cTn id="45" dur="1000"/>
                                        <p:tgtEl>
                                          <p:spTgt spid="11">
                                            <p:txEl>
                                              <p:pRg st="0" end="0"/>
                                            </p:txEl>
                                          </p:spTgt>
                                        </p:tgtEl>
                                      </p:cBhvr>
                                    </p:animEffect>
                                    <p:anim calcmode="lin" valueType="num">
                                      <p:cBhvr>
                                        <p:cTn id="4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2" presetClass="entr" presetSubtype="0" fill="hold" nodeType="clickEffect">
                                  <p:stCondLst>
                                    <p:cond delay="0"/>
                                  </p:stCondLst>
                                  <p:childTnLst>
                                    <p:set>
                                      <p:cBhvr>
                                        <p:cTn id="51" dur="1" fill="hold">
                                          <p:stCondLst>
                                            <p:cond delay="0"/>
                                          </p:stCondLst>
                                        </p:cTn>
                                        <p:tgtEl>
                                          <p:spTgt spid="11">
                                            <p:txEl>
                                              <p:pRg st="1" end="1"/>
                                            </p:txEl>
                                          </p:spTgt>
                                        </p:tgtEl>
                                        <p:attrNameLst>
                                          <p:attrName>style.visibility</p:attrName>
                                        </p:attrNameLst>
                                      </p:cBhvr>
                                      <p:to>
                                        <p:strVal val="visible"/>
                                      </p:to>
                                    </p:set>
                                    <p:animEffect transition="in" filter="fade">
                                      <p:cBhvr>
                                        <p:cTn id="52" dur="1000"/>
                                        <p:tgtEl>
                                          <p:spTgt spid="11">
                                            <p:txEl>
                                              <p:pRg st="1" end="1"/>
                                            </p:txEl>
                                          </p:spTgt>
                                        </p:tgtEl>
                                      </p:cBhvr>
                                    </p:animEffect>
                                    <p:anim calcmode="lin" valueType="num">
                                      <p:cBhvr>
                                        <p:cTn id="5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xEl>
                                              <p:pRg st="2" end="2"/>
                                            </p:txEl>
                                          </p:spTgt>
                                        </p:tgtEl>
                                        <p:attrNameLst>
                                          <p:attrName>style.visibility</p:attrName>
                                        </p:attrNameLst>
                                      </p:cBhvr>
                                      <p:to>
                                        <p:strVal val="visible"/>
                                      </p:to>
                                    </p:set>
                                    <p:animEffect transition="in" filter="fade">
                                      <p:cBhvr>
                                        <p:cTn id="57" dur="1000"/>
                                        <p:tgtEl>
                                          <p:spTgt spid="11">
                                            <p:txEl>
                                              <p:pRg st="2" end="2"/>
                                            </p:txEl>
                                          </p:spTgt>
                                        </p:tgtEl>
                                      </p:cBhvr>
                                    </p:animEffect>
                                    <p:anim calcmode="lin" valueType="num">
                                      <p:cBhvr>
                                        <p:cTn id="5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914400" y="914400"/>
            <a:ext cx="79248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a:solidFill>
                  <a:srgbClr val="000000"/>
                </a:solidFill>
              </a:rPr>
              <a:t>س7 ) قارن بين دوران الدم في جسم الحشرة ودوران الدم في إي نوع اخر من الحيوانات؟</a:t>
            </a:r>
            <a:endParaRPr lang="en-US" altLang="ar-SA" sz="2400">
              <a:solidFill>
                <a:srgbClr val="000000"/>
              </a:solidFill>
            </a:endParaRPr>
          </a:p>
          <a:p>
            <a:pPr eaLnBrk="1" fontAlgn="base" hangingPunct="1">
              <a:spcBef>
                <a:spcPct val="0"/>
              </a:spcBef>
              <a:spcAft>
                <a:spcPct val="0"/>
              </a:spcAft>
            </a:pPr>
            <a:r>
              <a:rPr lang="ar-SA" altLang="ar-SA" sz="2400" b="1">
                <a:solidFill>
                  <a:srgbClr val="FF0000"/>
                </a:solidFill>
              </a:rPr>
              <a:t>الإجابة:</a:t>
            </a:r>
            <a:endParaRPr lang="en-US" altLang="ar-SA" sz="2400">
              <a:solidFill>
                <a:srgbClr val="FF0000"/>
              </a:solidFill>
            </a:endParaRPr>
          </a:p>
          <a:p>
            <a:pPr eaLnBrk="1" fontAlgn="base" hangingPunct="1">
              <a:spcBef>
                <a:spcPct val="0"/>
              </a:spcBef>
              <a:spcAft>
                <a:spcPct val="0"/>
              </a:spcAft>
            </a:pPr>
            <a:r>
              <a:rPr lang="ar-SA" altLang="ar-SA" sz="2400" b="1">
                <a:solidFill>
                  <a:srgbClr val="FF0000"/>
                </a:solidFill>
              </a:rPr>
              <a:t>الحشرات لها جهاز دوري مفتوح يغمر الدم الانسجه ثم يعود إلى القلب خلال فراغات مفتوحة.</a:t>
            </a:r>
            <a:endParaRPr lang="en-US" altLang="ar-SA" sz="2400">
              <a:solidFill>
                <a:srgbClr val="FF0000"/>
              </a:solidFill>
            </a:endParaRPr>
          </a:p>
          <a:p>
            <a:pPr eaLnBrk="1" fontAlgn="base" hangingPunct="1">
              <a:spcBef>
                <a:spcPct val="0"/>
              </a:spcBef>
              <a:spcAft>
                <a:spcPct val="0"/>
              </a:spcAft>
            </a:pPr>
            <a:r>
              <a:rPr lang="ar-SA" altLang="ar-SA" sz="2400" b="1">
                <a:solidFill>
                  <a:srgbClr val="FF0000"/>
                </a:solidFill>
              </a:rPr>
              <a:t>الثديات مثلا لها جهاز دوري مغلق :يضخ القلب الدم عبر اوعية متصله إلى جميع أجزاء الجسم ثم يعود ثانية إلى القلب.</a:t>
            </a:r>
            <a:endParaRPr lang="en-US" altLang="ar-SA" sz="2400">
              <a:solidFill>
                <a:srgbClr val="FF0000"/>
              </a:solidFill>
            </a:endParaRPr>
          </a:p>
          <a:p>
            <a:pPr eaLnBrk="1" fontAlgn="base" hangingPunct="1">
              <a:spcBef>
                <a:spcPct val="0"/>
              </a:spcBef>
              <a:spcAft>
                <a:spcPct val="0"/>
              </a:spcAft>
            </a:pPr>
            <a:r>
              <a:rPr lang="ar-SA" altLang="ar-SA" sz="2000" b="1">
                <a:solidFill>
                  <a:srgbClr val="000000"/>
                </a:solidFill>
              </a:rPr>
              <a:t>س8 ) قوم فوائد الهيكل الخارجي ومساوئه؟</a:t>
            </a:r>
            <a:endParaRPr lang="en-US" altLang="ar-SA" sz="2000">
              <a:solidFill>
                <a:srgbClr val="000000"/>
              </a:solidFill>
            </a:endParaRPr>
          </a:p>
          <a:p>
            <a:pPr eaLnBrk="1" fontAlgn="base" hangingPunct="1">
              <a:spcBef>
                <a:spcPct val="0"/>
              </a:spcBef>
              <a:spcAft>
                <a:spcPct val="0"/>
              </a:spcAft>
            </a:pPr>
            <a:r>
              <a:rPr lang="ar-SA" altLang="ar-SA" sz="2000" b="1">
                <a:solidFill>
                  <a:srgbClr val="FF0000"/>
                </a:solidFill>
              </a:rPr>
              <a:t>الإجابة:</a:t>
            </a:r>
            <a:endParaRPr lang="en-US" altLang="ar-SA" sz="2000">
              <a:solidFill>
                <a:srgbClr val="FF0000"/>
              </a:solidFill>
            </a:endParaRPr>
          </a:p>
          <a:p>
            <a:pPr eaLnBrk="1" fontAlgn="base" hangingPunct="1">
              <a:spcBef>
                <a:spcPct val="0"/>
              </a:spcBef>
              <a:spcAft>
                <a:spcPct val="0"/>
              </a:spcAft>
            </a:pPr>
            <a:r>
              <a:rPr lang="ar-SA" altLang="ar-SA" sz="2000" b="1">
                <a:solidFill>
                  <a:srgbClr val="FF0000"/>
                </a:solidFill>
              </a:rPr>
              <a:t>تعود فوائد الهيكل الخارجي : لصلابته وعدم نفاذيته للماء وبناء عليه يحمي الهيكل الخارجي للمفصليات من الاصابات وفقدان الماء.</a:t>
            </a:r>
            <a:endParaRPr lang="en-US" altLang="ar-SA" sz="2000">
              <a:solidFill>
                <a:srgbClr val="FF0000"/>
              </a:solidFill>
            </a:endParaRPr>
          </a:p>
          <a:p>
            <a:pPr eaLnBrk="1" fontAlgn="base" hangingPunct="1">
              <a:spcBef>
                <a:spcPct val="0"/>
              </a:spcBef>
              <a:spcAft>
                <a:spcPct val="0"/>
              </a:spcAft>
            </a:pPr>
            <a:r>
              <a:rPr lang="ar-SA" altLang="ar-SA" sz="2000" b="1">
                <a:solidFill>
                  <a:srgbClr val="FF0000"/>
                </a:solidFill>
              </a:rPr>
              <a:t>أما مساوئه فتتمثل من صلابته وعدم مرونته وعليه فهمي تحتاج إلى مفاصل للحركة كما أنه يسبب صعوبات لنمو المخلوقات.</a:t>
            </a:r>
            <a:endParaRPr lang="en-US" altLang="ar-SA" sz="2000">
              <a:solidFill>
                <a:srgbClr val="FF0000"/>
              </a:solidFill>
            </a:endParaRPr>
          </a:p>
        </p:txBody>
      </p:sp>
      <p:grpSp>
        <p:nvGrpSpPr>
          <p:cNvPr id="7" name="مجموعة 6"/>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133206929"/>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fade">
                                      <p:cBhvr>
                                        <p:cTn id="24" dur="1000"/>
                                        <p:tgtEl>
                                          <p:spTgt spid="9">
                                            <p:txEl>
                                              <p:pRg st="3" end="3"/>
                                            </p:txEl>
                                          </p:spTgt>
                                        </p:tgtEl>
                                      </p:cBhvr>
                                    </p:animEffect>
                                    <p:anim calcmode="lin" valueType="num">
                                      <p:cBhvr>
                                        <p:cTn id="25"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1000"/>
                                        <p:tgtEl>
                                          <p:spTgt spid="9">
                                            <p:txEl>
                                              <p:pRg st="4" end="4"/>
                                            </p:txEl>
                                          </p:spTgt>
                                        </p:tgtEl>
                                      </p:cBhvr>
                                    </p:animEffect>
                                    <p:anim calcmode="lin" valueType="num">
                                      <p:cBhvr>
                                        <p:cTn id="3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9">
                                            <p:txEl>
                                              <p:pRg st="5" end="5"/>
                                            </p:txEl>
                                          </p:spTgt>
                                        </p:tgtEl>
                                        <p:attrNameLst>
                                          <p:attrName>style.visibility</p:attrName>
                                        </p:attrNameLst>
                                      </p:cBhvr>
                                      <p:to>
                                        <p:strVal val="visible"/>
                                      </p:to>
                                    </p:set>
                                    <p:animEffect transition="in" filter="fade">
                                      <p:cBhvr>
                                        <p:cTn id="38" dur="1000"/>
                                        <p:tgtEl>
                                          <p:spTgt spid="9">
                                            <p:txEl>
                                              <p:pRg st="5" end="5"/>
                                            </p:txEl>
                                          </p:spTgt>
                                        </p:tgtEl>
                                      </p:cBhvr>
                                    </p:animEffect>
                                    <p:anim calcmode="lin" valueType="num">
                                      <p:cBhvr>
                                        <p:cTn id="3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9">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9">
                                            <p:txEl>
                                              <p:pRg st="6" end="6"/>
                                            </p:txEl>
                                          </p:spTgt>
                                        </p:tgtEl>
                                        <p:attrNameLst>
                                          <p:attrName>style.visibility</p:attrName>
                                        </p:attrNameLst>
                                      </p:cBhvr>
                                      <p:to>
                                        <p:strVal val="visible"/>
                                      </p:to>
                                    </p:set>
                                    <p:animEffect transition="in" filter="fade">
                                      <p:cBhvr>
                                        <p:cTn id="43" dur="1000"/>
                                        <p:tgtEl>
                                          <p:spTgt spid="9">
                                            <p:txEl>
                                              <p:pRg st="6" end="6"/>
                                            </p:txEl>
                                          </p:spTgt>
                                        </p:tgtEl>
                                      </p:cBhvr>
                                    </p:animEffect>
                                    <p:anim calcmode="lin" valueType="num">
                                      <p:cBhvr>
                                        <p:cTn id="44"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9">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9">
                                            <p:txEl>
                                              <p:pRg st="7" end="7"/>
                                            </p:txEl>
                                          </p:spTgt>
                                        </p:tgtEl>
                                        <p:attrNameLst>
                                          <p:attrName>style.visibility</p:attrName>
                                        </p:attrNameLst>
                                      </p:cBhvr>
                                      <p:to>
                                        <p:strVal val="visible"/>
                                      </p:to>
                                    </p:set>
                                    <p:animEffect transition="in" filter="fade">
                                      <p:cBhvr>
                                        <p:cTn id="48" dur="1000"/>
                                        <p:tgtEl>
                                          <p:spTgt spid="9">
                                            <p:txEl>
                                              <p:pRg st="7" end="7"/>
                                            </p:txEl>
                                          </p:spTgt>
                                        </p:tgtEl>
                                      </p:cBhvr>
                                    </p:animEffect>
                                    <p:anim calcmode="lin" valueType="num">
                                      <p:cBhvr>
                                        <p:cTn id="49"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1196975" y="1295400"/>
            <a:ext cx="7642225"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ar-SA" sz="2000">
              <a:solidFill>
                <a:srgbClr val="000000"/>
              </a:solidFill>
            </a:endParaRPr>
          </a:p>
          <a:p>
            <a:pPr eaLnBrk="1" fontAlgn="base" hangingPunct="1">
              <a:spcBef>
                <a:spcPct val="0"/>
              </a:spcBef>
              <a:spcAft>
                <a:spcPct val="0"/>
              </a:spcAft>
            </a:pPr>
            <a:r>
              <a:rPr lang="ar-SA" altLang="ar-SA" sz="2400" b="1">
                <a:solidFill>
                  <a:srgbClr val="000000"/>
                </a:solidFill>
              </a:rPr>
              <a:t>س 9) مالخطوات التي يجب اتخاذها للحفاظ على النظام البيئي للشعاب المرجانية وحمايته؟</a:t>
            </a:r>
          </a:p>
          <a:p>
            <a:pPr eaLnBrk="1" fontAlgn="base" hangingPunct="1">
              <a:spcBef>
                <a:spcPct val="0"/>
              </a:spcBef>
              <a:spcAft>
                <a:spcPct val="0"/>
              </a:spcAft>
            </a:pPr>
            <a:endParaRPr lang="en-US" altLang="ar-SA" sz="2400">
              <a:solidFill>
                <a:srgbClr val="000000"/>
              </a:solidFill>
            </a:endParaRPr>
          </a:p>
          <a:p>
            <a:pPr eaLnBrk="1" fontAlgn="base" hangingPunct="1">
              <a:spcBef>
                <a:spcPct val="0"/>
              </a:spcBef>
              <a:spcAft>
                <a:spcPct val="0"/>
              </a:spcAft>
            </a:pPr>
            <a:r>
              <a:rPr lang="ar-SA" altLang="ar-SA" sz="2400" b="1">
                <a:solidFill>
                  <a:srgbClr val="FF0000"/>
                </a:solidFill>
              </a:rPr>
              <a:t>الإجابة:</a:t>
            </a:r>
            <a:endParaRPr lang="en-US" altLang="ar-SA" sz="2400">
              <a:solidFill>
                <a:srgbClr val="FF0000"/>
              </a:solidFill>
            </a:endParaRPr>
          </a:p>
          <a:p>
            <a:pPr eaLnBrk="1" fontAlgn="base" hangingPunct="1">
              <a:spcBef>
                <a:spcPct val="0"/>
              </a:spcBef>
              <a:spcAft>
                <a:spcPct val="0"/>
              </a:spcAft>
            </a:pPr>
            <a:r>
              <a:rPr lang="ar-SA" altLang="ar-SA" sz="2400" b="1">
                <a:solidFill>
                  <a:srgbClr val="FF0000"/>
                </a:solidFill>
              </a:rPr>
              <a:t>-أي خطوة لتقليل تغيرات المناخ </a:t>
            </a:r>
            <a:endParaRPr lang="en-US" altLang="ar-SA" sz="2400">
              <a:solidFill>
                <a:srgbClr val="FF0000"/>
              </a:solidFill>
            </a:endParaRPr>
          </a:p>
          <a:p>
            <a:pPr eaLnBrk="1" fontAlgn="base" hangingPunct="1">
              <a:spcBef>
                <a:spcPct val="0"/>
              </a:spcBef>
              <a:spcAft>
                <a:spcPct val="0"/>
              </a:spcAft>
            </a:pPr>
            <a:r>
              <a:rPr lang="ar-SA" altLang="ar-SA" sz="2400" b="1">
                <a:solidFill>
                  <a:srgbClr val="FF0000"/>
                </a:solidFill>
              </a:rPr>
              <a:t>- حماية المخلوات الاخري التي تعتمد علي المرجان وتعيش معه.</a:t>
            </a:r>
            <a:endParaRPr lang="en-US" altLang="ar-SA" sz="2400">
              <a:solidFill>
                <a:srgbClr val="FF0000"/>
              </a:solidFill>
            </a:endParaRPr>
          </a:p>
          <a:p>
            <a:pPr eaLnBrk="1" fontAlgn="base" hangingPunct="1">
              <a:spcBef>
                <a:spcPct val="0"/>
              </a:spcBef>
              <a:spcAft>
                <a:spcPct val="0"/>
              </a:spcAft>
            </a:pPr>
            <a:r>
              <a:rPr lang="ar-SA" altLang="ar-SA" sz="2400" b="1">
                <a:solidFill>
                  <a:srgbClr val="FF0000"/>
                </a:solidFill>
              </a:rPr>
              <a:t>-منع اوتحديد مناطق الغطس وصيد السمك والنشاطات التروحية قرب الشعاب المرجانية المحافظة علي شفافية الماء ونظافتة.</a:t>
            </a:r>
            <a:endParaRPr lang="en-US" altLang="ar-SA" sz="2400">
              <a:solidFill>
                <a:srgbClr val="FF0000"/>
              </a:solidFill>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690374367"/>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1000"/>
                                        <p:tgtEl>
                                          <p:spTgt spid="13">
                                            <p:txEl>
                                              <p:pRg st="1" end="1"/>
                                            </p:txEl>
                                          </p:spTgt>
                                        </p:tgtEl>
                                      </p:cBhvr>
                                    </p:animEffect>
                                    <p:anim calcmode="lin" valueType="num">
                                      <p:cBhvr>
                                        <p:cTn id="8"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3" end="3"/>
                                            </p:txEl>
                                          </p:spTgt>
                                        </p:tgtEl>
                                        <p:attrNameLst>
                                          <p:attrName>style.visibility</p:attrName>
                                        </p:attrNameLst>
                                      </p:cBhvr>
                                      <p:to>
                                        <p:strVal val="visible"/>
                                      </p:to>
                                    </p:set>
                                    <p:animEffect transition="in" filter="fade">
                                      <p:cBhvr>
                                        <p:cTn id="14" dur="1000"/>
                                        <p:tgtEl>
                                          <p:spTgt spid="13">
                                            <p:txEl>
                                              <p:pRg st="3" end="3"/>
                                            </p:txEl>
                                          </p:spTgt>
                                        </p:tgtEl>
                                      </p:cBhvr>
                                    </p:animEffect>
                                    <p:anim calcmode="lin" valueType="num">
                                      <p:cBhvr>
                                        <p:cTn id="15"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1000"/>
                                        <p:tgtEl>
                                          <p:spTgt spid="13">
                                            <p:txEl>
                                              <p:pRg st="4" end="4"/>
                                            </p:txEl>
                                          </p:spTgt>
                                        </p:tgtEl>
                                      </p:cBhvr>
                                    </p:animEffect>
                                    <p:anim calcmode="lin" valueType="num">
                                      <p:cBhvr>
                                        <p:cTn id="20"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3">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3">
                                            <p:txEl>
                                              <p:pRg st="5" end="5"/>
                                            </p:txEl>
                                          </p:spTgt>
                                        </p:tgtEl>
                                        <p:attrNameLst>
                                          <p:attrName>style.visibility</p:attrName>
                                        </p:attrNameLst>
                                      </p:cBhvr>
                                      <p:to>
                                        <p:strVal val="visible"/>
                                      </p:to>
                                    </p:set>
                                    <p:animEffect transition="in" filter="fade">
                                      <p:cBhvr>
                                        <p:cTn id="24" dur="1000"/>
                                        <p:tgtEl>
                                          <p:spTgt spid="13">
                                            <p:txEl>
                                              <p:pRg st="5" end="5"/>
                                            </p:txEl>
                                          </p:spTgt>
                                        </p:tgtEl>
                                      </p:cBhvr>
                                    </p:animEffect>
                                    <p:anim calcmode="lin" valueType="num">
                                      <p:cBhvr>
                                        <p:cTn id="25"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13">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xEl>
                                              <p:pRg st="6" end="6"/>
                                            </p:txEl>
                                          </p:spTgt>
                                        </p:tgtEl>
                                        <p:attrNameLst>
                                          <p:attrName>style.visibility</p:attrName>
                                        </p:attrNameLst>
                                      </p:cBhvr>
                                      <p:to>
                                        <p:strVal val="visible"/>
                                      </p:to>
                                    </p:set>
                                    <p:animEffect transition="in" filter="fade">
                                      <p:cBhvr>
                                        <p:cTn id="29" dur="1000"/>
                                        <p:tgtEl>
                                          <p:spTgt spid="13">
                                            <p:txEl>
                                              <p:pRg st="6" end="6"/>
                                            </p:txEl>
                                          </p:spTgt>
                                        </p:tgtEl>
                                      </p:cBhvr>
                                    </p:animEffect>
                                    <p:anim calcmode="lin" valueType="num">
                                      <p:cBhvr>
                                        <p:cTn id="30" dur="1000" fill="hold"/>
                                        <p:tgtEl>
                                          <p:spTgt spid="1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1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p:cNvSpPr>
            <a:spLocks noChangeArrowheads="1"/>
          </p:cNvSpPr>
          <p:nvPr/>
        </p:nvSpPr>
        <p:spPr bwMode="auto">
          <a:xfrm>
            <a:off x="5867400" y="381000"/>
            <a:ext cx="2936749"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ar-SA" sz="2600" b="1" dirty="0" smtClean="0">
                <a:solidFill>
                  <a:srgbClr val="800000"/>
                </a:solidFill>
                <a:latin typeface="Arial" pitchFamily="34" charset="0"/>
                <a:ea typeface="Arial" pitchFamily="34" charset="0"/>
                <a:cs typeface="Arial" pitchFamily="34" charset="0"/>
              </a:rPr>
              <a:t>الزوائد المفصلية</a:t>
            </a:r>
            <a:endParaRPr kumimoji="0" lang="en-US" sz="2600" b="1" i="0" u="none" strike="noStrike" cap="none" normalizeH="0" baseline="0" dirty="0" smtClean="0">
              <a:ln>
                <a:noFill/>
              </a:ln>
              <a:solidFill>
                <a:srgbClr val="800000"/>
              </a:solidFill>
              <a:effectLst/>
              <a:latin typeface="Arial"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مستطيل 13"/>
          <p:cNvSpPr/>
          <p:nvPr/>
        </p:nvSpPr>
        <p:spPr>
          <a:xfrm>
            <a:off x="699506" y="494076"/>
            <a:ext cx="4495800" cy="2757579"/>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endParaRPr lang="ar-SA" sz="2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زوائد مفصلية مزدوجة وهي تركيب مثل الأرجل وقرون الاستشعار</a:t>
            </a: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تكييت للقيام بوظائف منها الحركة والسياحة والتزاوج والإحساس والحصول علي الغذاء</a:t>
            </a:r>
          </a:p>
          <a:p>
            <a:pPr marL="274320" lvl="0" indent="-274320" algn="ctr" rtl="1">
              <a:lnSpc>
                <a:spcPct val="90000"/>
              </a:lnSpc>
              <a:spcBef>
                <a:spcPct val="20000"/>
              </a:spcBef>
              <a:buClr>
                <a:srgbClr val="0BD0D9"/>
              </a:buClr>
              <a:buSzPct val="95000"/>
              <a:defRPr/>
            </a:pPr>
            <a:r>
              <a:rPr lang="ar-SA" sz="2400" b="1" dirty="0">
                <a:solidFill>
                  <a:schemeClr val="accent4">
                    <a:lumMod val="50000"/>
                  </a:schemeClr>
                </a:solidFill>
                <a:latin typeface="Constantia"/>
              </a:rPr>
              <a:t>ملحوظة </a:t>
            </a:r>
            <a:r>
              <a:rPr lang="ar-SA" sz="2400" b="1" dirty="0" smtClean="0">
                <a:solidFill>
                  <a:schemeClr val="accent4">
                    <a:lumMod val="50000"/>
                  </a:schemeClr>
                </a:solidFill>
                <a:latin typeface="Constantia"/>
              </a:rPr>
              <a:t>لا تستطيع </a:t>
            </a:r>
            <a:r>
              <a:rPr lang="ar-SA" sz="2400" b="1" dirty="0">
                <a:solidFill>
                  <a:schemeClr val="accent4">
                    <a:lumMod val="50000"/>
                  </a:schemeClr>
                </a:solidFill>
                <a:latin typeface="Constantia"/>
              </a:rPr>
              <a:t>المفصليات أداء هذه الوظائف دون وجود مفاصل</a:t>
            </a:r>
          </a:p>
        </p:txBody>
      </p:sp>
      <p:sp>
        <p:nvSpPr>
          <p:cNvPr id="2" name="قوس 1"/>
          <p:cNvSpPr/>
          <p:nvPr/>
        </p:nvSpPr>
        <p:spPr>
          <a:xfrm>
            <a:off x="4948740" y="848302"/>
            <a:ext cx="2653294" cy="762000"/>
          </a:xfrm>
          <a:prstGeom prst="arc">
            <a:avLst>
              <a:gd name="adj1" fmla="val 21500902"/>
              <a:gd name="adj2" fmla="val 11290342"/>
            </a:avLst>
          </a:prstGeom>
          <a:noFill/>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9" y="3429000"/>
            <a:ext cx="7696199" cy="2419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مجموعة 11"/>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686832466"/>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grpId="0" nodeType="clickEffect">
                                  <p:stCondLst>
                                    <p:cond delay="0"/>
                                  </p:stCondLst>
                                  <p:iterate type="lt">
                                    <p:tmPct val="10000"/>
                                  </p:iterate>
                                  <p:childTnLst>
                                    <p:set>
                                      <p:cBhvr>
                                        <p:cTn id="14" dur="1" fill="hold">
                                          <p:stCondLst>
                                            <p:cond delay="0"/>
                                          </p:stCondLst>
                                        </p:cTn>
                                        <p:tgtEl>
                                          <p:spTgt spid="14"/>
                                        </p:tgtEl>
                                        <p:attrNameLst>
                                          <p:attrName>style.visibility</p:attrName>
                                        </p:attrNameLst>
                                      </p:cBhvr>
                                      <p:to>
                                        <p:strVal val="visible"/>
                                      </p:to>
                                    </p:set>
                                    <p:anim by="(-#ppt_w*2)" calcmode="lin" valueType="num">
                                      <p:cBhvr rctx="PPT">
                                        <p:cTn id="15" dur="500" autoRev="1" fill="hold">
                                          <p:stCondLst>
                                            <p:cond delay="0"/>
                                          </p:stCondLst>
                                        </p:cTn>
                                        <p:tgtEl>
                                          <p:spTgt spid="14"/>
                                        </p:tgtEl>
                                        <p:attrNameLst>
                                          <p:attrName>ppt_w</p:attrName>
                                        </p:attrNameLst>
                                      </p:cBhvr>
                                    </p:anim>
                                    <p:anim by="(#ppt_w*0.50)" calcmode="lin" valueType="num">
                                      <p:cBhvr>
                                        <p:cTn id="16" dur="500" decel="50000" autoRev="1" fill="hold">
                                          <p:stCondLst>
                                            <p:cond delay="0"/>
                                          </p:stCondLst>
                                        </p:cTn>
                                        <p:tgtEl>
                                          <p:spTgt spid="14"/>
                                        </p:tgtEl>
                                        <p:attrNameLst>
                                          <p:attrName>ppt_x</p:attrName>
                                        </p:attrNameLst>
                                      </p:cBhvr>
                                    </p:anim>
                                    <p:anim from="(-#ppt_h/2)" to="(#ppt_y)" calcmode="lin" valueType="num">
                                      <p:cBhvr>
                                        <p:cTn id="17" dur="1000" fill="hold">
                                          <p:stCondLst>
                                            <p:cond delay="0"/>
                                          </p:stCondLst>
                                        </p:cTn>
                                        <p:tgtEl>
                                          <p:spTgt spid="14"/>
                                        </p:tgtEl>
                                        <p:attrNameLst>
                                          <p:attrName>ppt_y</p:attrName>
                                        </p:attrNameLst>
                                      </p:cBhvr>
                                    </p:anim>
                                    <p:animRot by="21600000">
                                      <p:cBhvr>
                                        <p:cTn id="18" dur="1000" fill="hold">
                                          <p:stCondLst>
                                            <p:cond delay="0"/>
                                          </p:stCondLst>
                                        </p:cTn>
                                        <p:tgtEl>
                                          <p:spTgt spid="1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barn(inVertical)">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2"/>
          <p:cNvSpPr>
            <a:spLocks noChangeArrowheads="1"/>
          </p:cNvSpPr>
          <p:nvPr/>
        </p:nvSpPr>
        <p:spPr bwMode="auto">
          <a:xfrm>
            <a:off x="5867400" y="381000"/>
            <a:ext cx="2936749"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ar-SA" sz="2600" b="1" dirty="0" smtClean="0">
                <a:solidFill>
                  <a:srgbClr val="800000"/>
                </a:solidFill>
                <a:latin typeface="Arial" pitchFamily="34" charset="0"/>
                <a:ea typeface="Arial" pitchFamily="34" charset="0"/>
                <a:cs typeface="Arial" pitchFamily="34" charset="0"/>
              </a:rPr>
              <a:t>الانسلاخ</a:t>
            </a:r>
            <a:endParaRPr kumimoji="0" lang="en-US" sz="2600" b="1" i="0" u="none" strike="noStrike" cap="none" normalizeH="0" baseline="0" dirty="0" smtClean="0">
              <a:ln>
                <a:noFill/>
              </a:ln>
              <a:solidFill>
                <a:srgbClr val="800000"/>
              </a:solidFill>
              <a:effectLst/>
              <a:latin typeface="Arial"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مستطيل 11"/>
          <p:cNvSpPr/>
          <p:nvPr/>
        </p:nvSpPr>
        <p:spPr>
          <a:xfrm>
            <a:off x="699506" y="494076"/>
            <a:ext cx="4495800" cy="2757579"/>
          </a:xfrm>
          <a:prstGeom prst="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lvl="0" indent="-274320" algn="ctr" rtl="1">
              <a:lnSpc>
                <a:spcPct val="90000"/>
              </a:lnSpc>
              <a:spcBef>
                <a:spcPct val="20000"/>
              </a:spcBef>
              <a:buClr>
                <a:srgbClr val="0BD0D9"/>
              </a:buClr>
              <a:buSzPct val="95000"/>
              <a:defRPr/>
            </a:pPr>
            <a:r>
              <a:rPr lang="ar-SA" sz="2400" b="1" dirty="0">
                <a:solidFill>
                  <a:srgbClr val="0070C0"/>
                </a:solidFill>
                <a:latin typeface="Constantia"/>
              </a:rPr>
              <a:t>الهيكل الخارجي صلب ويتكون من مادة غير حية لذلك فهو </a:t>
            </a:r>
            <a:r>
              <a:rPr lang="ar-SA" sz="2400" b="1" dirty="0" smtClean="0">
                <a:solidFill>
                  <a:srgbClr val="0070C0"/>
                </a:solidFill>
                <a:latin typeface="Constantia"/>
              </a:rPr>
              <a:t>لا ينمو </a:t>
            </a:r>
            <a:r>
              <a:rPr lang="ar-SA" sz="2400" b="1" dirty="0">
                <a:solidFill>
                  <a:srgbClr val="0070C0"/>
                </a:solidFill>
                <a:latin typeface="Constantia"/>
              </a:rPr>
              <a:t>مع الحيوان لذلك يلجأ</a:t>
            </a:r>
          </a:p>
          <a:p>
            <a:pPr marL="274320" lvl="0" indent="-274320" algn="ctr" rtl="1">
              <a:lnSpc>
                <a:spcPct val="90000"/>
              </a:lnSpc>
              <a:spcBef>
                <a:spcPct val="20000"/>
              </a:spcBef>
              <a:buClr>
                <a:srgbClr val="0BD0D9"/>
              </a:buClr>
              <a:buSzPct val="95000"/>
              <a:defRPr/>
            </a:pPr>
            <a:r>
              <a:rPr lang="ar-SA" sz="2400" b="1" dirty="0">
                <a:solidFill>
                  <a:srgbClr val="0070C0"/>
                </a:solidFill>
                <a:latin typeface="Constantia"/>
              </a:rPr>
              <a:t>الحيوان لطرحة بعملية تسمي </a:t>
            </a:r>
            <a:r>
              <a:rPr lang="ar-SA" sz="2400" b="1" dirty="0" smtClean="0">
                <a:solidFill>
                  <a:srgbClr val="0070C0"/>
                </a:solidFill>
                <a:latin typeface="Constantia"/>
              </a:rPr>
              <a:t>الانسلاخ</a:t>
            </a:r>
            <a:endParaRPr lang="ar-SA" sz="2400" b="1" dirty="0">
              <a:solidFill>
                <a:srgbClr val="0070C0"/>
              </a:solidFill>
              <a:latin typeface="Constantia"/>
            </a:endParaRPr>
          </a:p>
          <a:p>
            <a:pPr marL="274320" lvl="0" indent="-274320" algn="ctr" rtl="1">
              <a:lnSpc>
                <a:spcPct val="90000"/>
              </a:lnSpc>
              <a:spcBef>
                <a:spcPct val="20000"/>
              </a:spcBef>
              <a:buClr>
                <a:srgbClr val="0BD0D9"/>
              </a:buClr>
              <a:buSzPct val="95000"/>
              <a:defRPr/>
            </a:pPr>
            <a:r>
              <a:rPr lang="ar-SA" sz="2400" b="1" dirty="0">
                <a:solidFill>
                  <a:srgbClr val="0070C0"/>
                </a:solidFill>
                <a:latin typeface="Constantia"/>
              </a:rPr>
              <a:t>حين يتكون هيكل جديد ثم تفرز بعض الغدد الجلدية سائل يطري الهيكل القديم ويزيد</a:t>
            </a:r>
          </a:p>
          <a:p>
            <a:pPr marL="274320" lvl="0" indent="-274320" algn="ctr" rtl="1">
              <a:lnSpc>
                <a:spcPct val="90000"/>
              </a:lnSpc>
              <a:spcBef>
                <a:spcPct val="20000"/>
              </a:spcBef>
              <a:buClr>
                <a:srgbClr val="0BD0D9"/>
              </a:buClr>
              <a:buSzPct val="95000"/>
              <a:defRPr/>
            </a:pPr>
            <a:r>
              <a:rPr lang="ar-SA" sz="2400" b="1" dirty="0">
                <a:solidFill>
                  <a:srgbClr val="0070C0"/>
                </a:solidFill>
                <a:latin typeface="Constantia"/>
              </a:rPr>
              <a:t>الضغط علية مسبباً </a:t>
            </a:r>
            <a:r>
              <a:rPr lang="ar-SA" sz="2400" b="1" dirty="0" smtClean="0">
                <a:solidFill>
                  <a:srgbClr val="0070C0"/>
                </a:solidFill>
                <a:latin typeface="Constantia"/>
              </a:rPr>
              <a:t>تشققه </a:t>
            </a:r>
            <a:r>
              <a:rPr lang="ar-SA" sz="2400" b="1" dirty="0">
                <a:solidFill>
                  <a:srgbClr val="0070C0"/>
                </a:solidFill>
                <a:latin typeface="Constantia"/>
              </a:rPr>
              <a:t>وإزالته.</a:t>
            </a:r>
            <a:endParaRPr lang="ar-SA" sz="16600" b="1" dirty="0">
              <a:solidFill>
                <a:schemeClr val="accent4">
                  <a:lumMod val="50000"/>
                </a:schemeClr>
              </a:solidFill>
              <a:latin typeface="Constantia"/>
            </a:endParaRPr>
          </a:p>
        </p:txBody>
      </p:sp>
      <p:sp>
        <p:nvSpPr>
          <p:cNvPr id="14" name="قوس 13"/>
          <p:cNvSpPr/>
          <p:nvPr/>
        </p:nvSpPr>
        <p:spPr>
          <a:xfrm>
            <a:off x="4948740" y="848302"/>
            <a:ext cx="2653294" cy="762000"/>
          </a:xfrm>
          <a:prstGeom prst="arc">
            <a:avLst>
              <a:gd name="adj1" fmla="val 21500902"/>
              <a:gd name="adj2" fmla="val 11290342"/>
            </a:avLst>
          </a:prstGeom>
          <a:noFill/>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utoShape 13"/>
          <p:cNvSpPr>
            <a:spLocks noChangeArrowheads="1"/>
          </p:cNvSpPr>
          <p:nvPr/>
        </p:nvSpPr>
        <p:spPr bwMode="auto">
          <a:xfrm>
            <a:off x="6074180" y="3212400"/>
            <a:ext cx="2628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a:latin typeface="Arial" pitchFamily="34" charset="0"/>
                <a:ea typeface="Arial" pitchFamily="34" charset="0"/>
                <a:cs typeface="Arial" pitchFamily="34" charset="0"/>
              </a:rPr>
              <a:t>تركيب جسم </a:t>
            </a:r>
            <a:r>
              <a:rPr lang="ar-SA" sz="2000" dirty="0" smtClean="0">
                <a:latin typeface="Arial" pitchFamily="34" charset="0"/>
                <a:ea typeface="Arial" pitchFamily="34" charset="0"/>
                <a:cs typeface="Arial" pitchFamily="34" charset="0"/>
              </a:rPr>
              <a:t>المفصليات</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مستطيل مستدير الزوايا 15"/>
          <p:cNvSpPr/>
          <p:nvPr/>
        </p:nvSpPr>
        <p:spPr>
          <a:xfrm>
            <a:off x="762000" y="4267200"/>
            <a:ext cx="7941080" cy="1600200"/>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r" rtl="1">
              <a:lnSpc>
                <a:spcPct val="90000"/>
              </a:lnSpc>
              <a:spcBef>
                <a:spcPct val="20000"/>
              </a:spcBef>
              <a:buClr>
                <a:srgbClr val="0BD0D9"/>
              </a:buClr>
              <a:buSzPct val="95000"/>
              <a:defRPr/>
            </a:pPr>
            <a:r>
              <a:rPr lang="ar-SA" sz="2400" b="1" dirty="0" smtClean="0">
                <a:solidFill>
                  <a:schemeClr val="accent4">
                    <a:lumMod val="50000"/>
                  </a:schemeClr>
                </a:solidFill>
                <a:latin typeface="Constantia"/>
              </a:rPr>
              <a:t>    لها </a:t>
            </a:r>
            <a:r>
              <a:rPr lang="ar-SA" sz="2400" b="1" dirty="0">
                <a:solidFill>
                  <a:schemeClr val="accent4">
                    <a:lumMod val="50000"/>
                  </a:schemeClr>
                </a:solidFill>
                <a:latin typeface="Constantia"/>
              </a:rPr>
              <a:t>جهاز هضمي يتكون من فم وأمعاء وشرج وغدد تفرز أنزيمات </a:t>
            </a:r>
            <a:r>
              <a:rPr lang="ar-SA" sz="2400" b="1" dirty="0" smtClean="0">
                <a:solidFill>
                  <a:schemeClr val="accent4">
                    <a:lumMod val="50000"/>
                  </a:schemeClr>
                </a:solidFill>
                <a:latin typeface="Constantia"/>
              </a:rPr>
              <a:t>هاضمة معظمها </a:t>
            </a:r>
            <a:r>
              <a:rPr lang="ar-SA" sz="2400" b="1" dirty="0">
                <a:solidFill>
                  <a:schemeClr val="accent4">
                    <a:lumMod val="50000"/>
                  </a:schemeClr>
                </a:solidFill>
                <a:latin typeface="Constantia"/>
              </a:rPr>
              <a:t>يمتلك فم ذو زوج من الزوائد الفكية القاضمة </a:t>
            </a:r>
            <a:r>
              <a:rPr lang="ar-SA" sz="2400" b="1" dirty="0" smtClean="0">
                <a:solidFill>
                  <a:schemeClr val="accent4">
                    <a:lumMod val="50000"/>
                  </a:schemeClr>
                </a:solidFill>
                <a:latin typeface="Constantia"/>
              </a:rPr>
              <a:t>(</a:t>
            </a:r>
            <a:r>
              <a:rPr lang="ar-SA" sz="2400" b="1" dirty="0" err="1" smtClean="0">
                <a:solidFill>
                  <a:schemeClr val="accent4">
                    <a:lumMod val="50000"/>
                  </a:schemeClr>
                </a:solidFill>
                <a:latin typeface="Constantia"/>
              </a:rPr>
              <a:t>الفقيم</a:t>
            </a:r>
            <a:r>
              <a:rPr lang="ar-SA" sz="2400" b="1" dirty="0" smtClean="0">
                <a:solidFill>
                  <a:schemeClr val="accent4">
                    <a:lumMod val="50000"/>
                  </a:schemeClr>
                </a:solidFill>
                <a:latin typeface="Constantia"/>
              </a:rPr>
              <a:t> ) </a:t>
            </a:r>
            <a:r>
              <a:rPr lang="ar-SA" sz="2400" b="1" dirty="0">
                <a:solidFill>
                  <a:schemeClr val="accent4">
                    <a:lumMod val="50000"/>
                  </a:schemeClr>
                </a:solidFill>
                <a:latin typeface="Constantia"/>
              </a:rPr>
              <a:t>تستخدم إما </a:t>
            </a:r>
            <a:r>
              <a:rPr lang="ar-SA" sz="2400" b="1" dirty="0" smtClean="0">
                <a:solidFill>
                  <a:schemeClr val="accent4">
                    <a:lumMod val="50000"/>
                  </a:schemeClr>
                </a:solidFill>
                <a:latin typeface="Constantia"/>
              </a:rPr>
              <a:t>للسع أو اللدغ أو القص قد </a:t>
            </a:r>
            <a:r>
              <a:rPr lang="ar-SA" sz="2400" b="1" dirty="0">
                <a:solidFill>
                  <a:schemeClr val="accent4">
                    <a:lumMod val="50000"/>
                  </a:schemeClr>
                </a:solidFill>
                <a:latin typeface="Constantia"/>
              </a:rPr>
              <a:t>تكون المفصليات آكلات الأعشاب أو اللحوم أو الأثنين معا </a:t>
            </a:r>
            <a:r>
              <a:rPr lang="ar-SA" sz="2400" b="1" dirty="0" smtClean="0">
                <a:solidFill>
                  <a:schemeClr val="accent4">
                    <a:lumMod val="50000"/>
                  </a:schemeClr>
                </a:solidFill>
                <a:latin typeface="Constantia"/>
              </a:rPr>
              <a:t>(</a:t>
            </a:r>
            <a:r>
              <a:rPr lang="ar-SA" sz="2400" b="1" dirty="0" err="1" smtClean="0">
                <a:solidFill>
                  <a:schemeClr val="accent4">
                    <a:lumMod val="50000"/>
                  </a:schemeClr>
                </a:solidFill>
                <a:latin typeface="Constantia"/>
              </a:rPr>
              <a:t>قارتة</a:t>
            </a:r>
            <a:r>
              <a:rPr lang="ar-SA" sz="2400" b="1" dirty="0" smtClean="0">
                <a:solidFill>
                  <a:schemeClr val="accent4">
                    <a:lumMod val="50000"/>
                  </a:schemeClr>
                </a:solidFill>
                <a:latin typeface="Constantia"/>
              </a:rPr>
              <a:t>)أو </a:t>
            </a:r>
            <a:r>
              <a:rPr lang="ar-SA" sz="2400" b="1" dirty="0">
                <a:solidFill>
                  <a:schemeClr val="accent4">
                    <a:lumMod val="50000"/>
                  </a:schemeClr>
                </a:solidFill>
                <a:latin typeface="Constantia"/>
              </a:rPr>
              <a:t>متطفلة</a:t>
            </a:r>
            <a:endParaRPr lang="en-US" sz="2400" b="1" dirty="0">
              <a:solidFill>
                <a:schemeClr val="accent4">
                  <a:lumMod val="50000"/>
                </a:schemeClr>
              </a:solidFill>
              <a:latin typeface="Constantia"/>
            </a:endParaRPr>
          </a:p>
        </p:txBody>
      </p:sp>
      <p:grpSp>
        <p:nvGrpSpPr>
          <p:cNvPr id="18" name="مجموعة 17"/>
          <p:cNvGrpSpPr/>
          <p:nvPr/>
        </p:nvGrpSpPr>
        <p:grpSpPr>
          <a:xfrm>
            <a:off x="-36512" y="6128748"/>
            <a:ext cx="2082876" cy="756636"/>
            <a:chOff x="179512" y="692696"/>
            <a:chExt cx="2082876" cy="756636"/>
          </a:xfrm>
        </p:grpSpPr>
        <p:pic>
          <p:nvPicPr>
            <p:cNvPr id="1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مربع نص 2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78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724352942"/>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2"/>
                                        </p:tgtEl>
                                        <p:attrNameLst>
                                          <p:attrName>ppt_y</p:attrName>
                                        </p:attrNameLst>
                                      </p:cBhvr>
                                      <p:tavLst>
                                        <p:tav tm="0">
                                          <p:val>
                                            <p:strVal val="#ppt_y"/>
                                          </p:val>
                                        </p:tav>
                                        <p:tav tm="100000">
                                          <p:val>
                                            <p:strVal val="#ppt_y"/>
                                          </p:val>
                                        </p:tav>
                                      </p:tavLst>
                                    </p:anim>
                                    <p:anim calcmode="lin" valueType="num">
                                      <p:cBhvr>
                                        <p:cTn id="1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6"/>
                                        </p:tgtEl>
                                        <p:attrNameLst>
                                          <p:attrName>ppt_y</p:attrName>
                                        </p:attrNameLst>
                                      </p:cBhvr>
                                      <p:tavLst>
                                        <p:tav tm="0">
                                          <p:val>
                                            <p:strVal val="#ppt_y"/>
                                          </p:val>
                                        </p:tav>
                                        <p:tav tm="100000">
                                          <p:val>
                                            <p:strVal val="#ppt_y"/>
                                          </p:val>
                                        </p:tav>
                                      </p:tavLst>
                                    </p:anim>
                                    <p:anim calcmode="lin" valueType="num">
                                      <p:cBhvr>
                                        <p:cTn id="31"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6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تدفق">
  <a:themeElements>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تدفق">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تدفق">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9596</TotalTime>
  <Words>4045</Words>
  <Application>Microsoft Office PowerPoint</Application>
  <PresentationFormat>عرض على الشاشة (3:4)‏</PresentationFormat>
  <Paragraphs>628</Paragraphs>
  <Slides>79</Slides>
  <Notes>1</Notes>
  <HiddenSlides>0</HiddenSlides>
  <MMClips>0</MMClips>
  <ScaleCrop>false</ScaleCrop>
  <HeadingPairs>
    <vt:vector size="4" baseType="variant">
      <vt:variant>
        <vt:lpstr>نسق</vt:lpstr>
      </vt:variant>
      <vt:variant>
        <vt:i4>1</vt:i4>
      </vt:variant>
      <vt:variant>
        <vt:lpstr>عناوين الشرائح</vt:lpstr>
      </vt:variant>
      <vt:variant>
        <vt:i4>79</vt:i4>
      </vt:variant>
    </vt:vector>
  </HeadingPairs>
  <TitlesOfParts>
    <vt:vector size="80" baseType="lpstr">
      <vt:lpstr>تدفق</vt:lpstr>
      <vt:lpstr>عرض تقديمي في PowerPoint</vt:lpstr>
      <vt:lpstr>الدرس الأول </vt:lpstr>
      <vt:lpstr>تتبع مجدافية الأرجل شعبة المفصليات وينتمي إلى المفصليات ما بين 70 الى 85 % من أنواع الحيوانات المعروفة حاليا . معظم المفصليات حشرات وهى تضم عثة الملابس والفراش والخنافس والذباب والنحل والجراد . تختلف المفصليات عن الديدان الحلقية في أن لها هيكلا خارجيا وزوائد مفصلية تمكنها من الحركة بطرائق معقدة .والصفات الثلاث جميعها التقسيم والهيكل الخارجى والزوائد المفصلية صفات اساسية مكنتها من العيش فى البيئات المختلفة .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تقويم الدرس الأول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الدرس الثاني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تقويم الدرس الثاني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الدرس الثالث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تقويم الدرس الثالث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حل أسئلة مراجعة الفصل الثامن</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ZAD</dc:creator>
  <cp:lastModifiedBy>ZAD</cp:lastModifiedBy>
  <cp:revision>1</cp:revision>
  <dcterms:created xsi:type="dcterms:W3CDTF">2015-01-26T14:26:28Z</dcterms:created>
  <dcterms:modified xsi:type="dcterms:W3CDTF">2018-01-01T14:04:13Z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E9EC7C2B-97A7-4FF9-85E1-F46C82355494</vt:lpwstr>
  </property>
  <property fmtid="{D5CDD505-2E9C-101B-9397-08002B2CF9AE}" pid="3" name="ArticulatePath">
    <vt:lpwstr>رياضيات ف1</vt:lpwstr>
  </property>
</Properties>
</file>