
<file path=[Content_Types].xml><?xml version="1.0" encoding="utf-8"?>
<Types xmlns="http://schemas.openxmlformats.org/package/2006/content-types">
  <Default Extension="png" ContentType="image/png"/>
  <Default Extension="tmp" ContentType="image/png"/>
  <Default Extension="jpeg" ContentType="image/jpeg"/>
  <Default Extension="wmf" ContentType="image/x-wmf"/>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75"/>
  </p:notesMasterIdLst>
  <p:sldIdLst>
    <p:sldId id="438" r:id="rId2"/>
    <p:sldId id="439" r:id="rId3"/>
    <p:sldId id="440" r:id="rId4"/>
    <p:sldId id="441"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 id="478" r:id="rId42"/>
    <p:sldId id="479" r:id="rId43"/>
    <p:sldId id="480" r:id="rId44"/>
    <p:sldId id="481" r:id="rId45"/>
    <p:sldId id="482" r:id="rId46"/>
    <p:sldId id="483" r:id="rId47"/>
    <p:sldId id="484" r:id="rId48"/>
    <p:sldId id="485" r:id="rId49"/>
    <p:sldId id="486" r:id="rId50"/>
    <p:sldId id="487" r:id="rId51"/>
    <p:sldId id="488" r:id="rId52"/>
    <p:sldId id="489" r:id="rId53"/>
    <p:sldId id="490" r:id="rId54"/>
    <p:sldId id="491" r:id="rId55"/>
    <p:sldId id="492" r:id="rId56"/>
    <p:sldId id="493" r:id="rId57"/>
    <p:sldId id="494" r:id="rId58"/>
    <p:sldId id="495" r:id="rId59"/>
    <p:sldId id="496" r:id="rId60"/>
    <p:sldId id="497" r:id="rId61"/>
    <p:sldId id="498" r:id="rId62"/>
    <p:sldId id="499" r:id="rId63"/>
    <p:sldId id="500" r:id="rId64"/>
    <p:sldId id="501" r:id="rId65"/>
    <p:sldId id="502" r:id="rId66"/>
    <p:sldId id="503" r:id="rId67"/>
    <p:sldId id="504" r:id="rId68"/>
    <p:sldId id="505" r:id="rId69"/>
    <p:sldId id="506" r:id="rId70"/>
    <p:sldId id="507" r:id="rId71"/>
    <p:sldId id="508" r:id="rId72"/>
    <p:sldId id="509" r:id="rId73"/>
    <p:sldId id="510" r:id="rId74"/>
  </p:sldIdLst>
  <p:sldSz cx="9144000" cy="6858000" type="screen4x3"/>
  <p:notesSz cx="6858000" cy="9144000"/>
  <p:custDataLst>
    <p:tags r:id="rId76"/>
  </p:custDataLst>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B9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نمط فاتح 1 - تمييز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بلا نمط، بلا شبكة">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010" autoAdjust="0"/>
  </p:normalViewPr>
  <p:slideViewPr>
    <p:cSldViewPr>
      <p:cViewPr varScale="1">
        <p:scale>
          <a:sx n="69" d="100"/>
          <a:sy n="69" d="100"/>
        </p:scale>
        <p:origin x="-141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E0AC2B7-7B6A-4A86-92B4-446DEECCFEC1}" type="datetimeFigureOut">
              <a:rPr lang="ar-SA" smtClean="0"/>
              <a:t>14/04/1439</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AD5FF07-616E-443F-BED6-78EF017B57E4}" type="slidenum">
              <a:rPr lang="ar-SA" smtClean="0"/>
              <a:t>‹#›</a:t>
            </a:fld>
            <a:endParaRPr lang="ar-SA"/>
          </a:p>
        </p:txBody>
      </p:sp>
    </p:spTree>
    <p:extLst>
      <p:ext uri="{BB962C8B-B14F-4D97-AF65-F5344CB8AC3E}">
        <p14:creationId xmlns:p14="http://schemas.microsoft.com/office/powerpoint/2010/main" val="5869504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149C514-CCE2-4646-A372-45B05731A03E}" type="datetimeFigureOut">
              <a:rPr lang="ar-SA" smtClean="0"/>
              <a:t>14/04/1439</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9149C514-CCE2-4646-A372-45B05731A03E}" type="datetimeFigureOut">
              <a:rPr lang="ar-SA" smtClean="0"/>
              <a:t>14/04/1439</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EB75A08F-17D9-4CEA-BB0E-2D9AC5AD0E16}"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9149C514-CCE2-4646-A372-45B05731A03E}" type="datetimeFigureOut">
              <a:rPr lang="ar-SA" smtClean="0"/>
              <a:t>14/04/1439</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149C514-CCE2-4646-A372-45B05731A03E}" type="datetimeFigureOut">
              <a:rPr lang="ar-SA" smtClean="0"/>
              <a:t>14/04/1439</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49C514-CCE2-4646-A372-45B05731A03E}" type="datetimeFigureOut">
              <a:rPr lang="ar-SA" smtClean="0"/>
              <a:t>14/04/1439</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EB75A08F-17D9-4CEA-BB0E-2D9AC5AD0E16}"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9149C514-CCE2-4646-A372-45B05731A03E}" type="datetimeFigureOut">
              <a:rPr lang="ar-SA" smtClean="0"/>
              <a:t>14/04/1439</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EB75A08F-17D9-4CEA-BB0E-2D9AC5AD0E16}"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149C514-CCE2-4646-A372-45B05731A03E}" type="datetimeFigureOut">
              <a:rPr lang="ar-SA" smtClean="0"/>
              <a:t>14/04/1439</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B75A08F-17D9-4CEA-BB0E-2D9AC5AD0E16}"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audio" Target="../media/audio3.wav"/></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20.wmf"/></Relationships>
</file>

<file path=ppt/slides/_rels/slide3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2.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tmp"/><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image" Target="../media/image32.tmp"/><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tmp"/><Relationship Id="rId4" Type="http://schemas.openxmlformats.org/officeDocument/2006/relationships/image" Target="../media/image34.tmp"/></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91680" y="692696"/>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907704" y="692696"/>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الدرس الأول</a:t>
            </a:r>
            <a:endParaRPr lang="ar-SA" sz="4800" dirty="0">
              <a:solidFill>
                <a:srgbClr val="FF0000"/>
              </a:solidFill>
            </a:endParaRPr>
          </a:p>
        </p:txBody>
      </p:sp>
      <p:sp>
        <p:nvSpPr>
          <p:cNvPr id="5" name="مربع نص 4"/>
          <p:cNvSpPr txBox="1"/>
          <p:nvPr/>
        </p:nvSpPr>
        <p:spPr>
          <a:xfrm>
            <a:off x="323528" y="3380799"/>
            <a:ext cx="8640960" cy="1200329"/>
          </a:xfrm>
          <a:prstGeom prst="rect">
            <a:avLst/>
          </a:prstGeom>
          <a:noFill/>
        </p:spPr>
        <p:txBody>
          <a:bodyPr wrap="square" rtlCol="1">
            <a:spAutoFit/>
          </a:bodyPr>
          <a:lstStyle/>
          <a:p>
            <a:pPr algn="ctr" rtl="1">
              <a:defRPr/>
            </a:pPr>
            <a:r>
              <a:rPr lang="ar-SA" sz="7200" b="1" dirty="0">
                <a:solidFill>
                  <a:srgbClr val="0070C0"/>
                </a:solidFill>
                <a:effectLst>
                  <a:outerShdw blurRad="38100" dist="38100" dir="2700000" algn="tl">
                    <a:srgbClr val="FFFFFF"/>
                  </a:outerShdw>
                </a:effectLst>
              </a:rPr>
              <a:t>خصائص شوكيـات الجلد</a:t>
            </a:r>
            <a:endParaRPr lang="en-US" sz="72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8192117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3"/>
          <p:cNvSpPr>
            <a:spLocks noChangeArrowheads="1"/>
          </p:cNvSpPr>
          <p:nvPr/>
        </p:nvSpPr>
        <p:spPr bwMode="auto">
          <a:xfrm>
            <a:off x="6324600" y="381000"/>
            <a:ext cx="2378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الاستجابة للمثيرات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مستطيل مستدير الزوايا 16"/>
          <p:cNvSpPr/>
          <p:nvPr/>
        </p:nvSpPr>
        <p:spPr>
          <a:xfrm>
            <a:off x="1143000" y="1094508"/>
            <a:ext cx="7505700" cy="5818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1) لها </a:t>
            </a:r>
            <a:r>
              <a:rPr lang="ar-SA" sz="2400" b="1" dirty="0">
                <a:solidFill>
                  <a:schemeClr val="accent1">
                    <a:lumMod val="50000"/>
                  </a:schemeClr>
                </a:solidFill>
                <a:latin typeface="Calibri"/>
                <a:ea typeface="Times New Roman"/>
                <a:cs typeface="Arial"/>
              </a:rPr>
              <a:t>حلقة عصبية تحيط بالفم تخرج منها حبال عصبية تتفرع في الجسم</a:t>
            </a:r>
            <a:endParaRPr lang="en-US" sz="2400" b="1" dirty="0">
              <a:solidFill>
                <a:schemeClr val="accent1">
                  <a:lumMod val="50000"/>
                </a:schemeClr>
              </a:solidFill>
            </a:endParaRPr>
          </a:p>
        </p:txBody>
      </p:sp>
      <p:sp>
        <p:nvSpPr>
          <p:cNvPr id="18" name="مستطيل مستدير الزوايا 17"/>
          <p:cNvSpPr/>
          <p:nvPr/>
        </p:nvSpPr>
        <p:spPr>
          <a:xfrm>
            <a:off x="457200" y="1828800"/>
            <a:ext cx="8191500" cy="7620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2) خلاياها </a:t>
            </a:r>
            <a:r>
              <a:rPr lang="ar-SA" sz="2400" b="1" dirty="0">
                <a:solidFill>
                  <a:schemeClr val="accent1">
                    <a:lumMod val="50000"/>
                  </a:schemeClr>
                </a:solidFill>
                <a:latin typeface="Calibri"/>
                <a:ea typeface="Times New Roman"/>
                <a:cs typeface="Arial"/>
              </a:rPr>
              <a:t>العصبية تحس بالمواد الكيمائية المذابة في الماء وتيارات الماء والضوء واتجاه </a:t>
            </a:r>
            <a:r>
              <a:rPr lang="ar-SA" sz="2400" b="1" dirty="0" smtClean="0">
                <a:solidFill>
                  <a:schemeClr val="accent1">
                    <a:lumMod val="50000"/>
                  </a:schemeClr>
                </a:solidFill>
                <a:latin typeface="Calibri"/>
                <a:ea typeface="Times New Roman"/>
                <a:cs typeface="Arial"/>
              </a:rPr>
              <a:t>جاذبية الأرض</a:t>
            </a:r>
            <a:endParaRPr lang="en-US" sz="2400" b="1" dirty="0">
              <a:solidFill>
                <a:schemeClr val="accent1">
                  <a:lumMod val="50000"/>
                </a:schemeClr>
              </a:solidFill>
            </a:endParaRPr>
          </a:p>
        </p:txBody>
      </p:sp>
      <p:sp>
        <p:nvSpPr>
          <p:cNvPr id="19" name="مستطيل مستدير الزوايا 18"/>
          <p:cNvSpPr/>
          <p:nvPr/>
        </p:nvSpPr>
        <p:spPr>
          <a:xfrm>
            <a:off x="483872" y="2743200"/>
            <a:ext cx="8191500" cy="8382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3) نجم </a:t>
            </a:r>
            <a:r>
              <a:rPr lang="ar-SA" sz="2400" b="1" dirty="0">
                <a:solidFill>
                  <a:schemeClr val="accent1">
                    <a:lumMod val="50000"/>
                  </a:schemeClr>
                </a:solidFill>
                <a:latin typeface="Calibri"/>
                <a:ea typeface="Times New Roman"/>
                <a:cs typeface="Arial"/>
              </a:rPr>
              <a:t>البحر يحتوي في النهاية الطرفية للأفرع علي بقعة </a:t>
            </a:r>
            <a:r>
              <a:rPr lang="ar-SA" sz="2400" b="1" dirty="0" smtClean="0">
                <a:solidFill>
                  <a:schemeClr val="accent1">
                    <a:lumMod val="50000"/>
                  </a:schemeClr>
                </a:solidFill>
                <a:latin typeface="Calibri"/>
                <a:ea typeface="Times New Roman"/>
                <a:cs typeface="Arial"/>
              </a:rPr>
              <a:t>عينية</a:t>
            </a:r>
          </a:p>
          <a:p>
            <a:pPr algn="r" rtl="1"/>
            <a:r>
              <a:rPr lang="ar-SA" sz="2400" b="1" dirty="0" smtClean="0">
                <a:solidFill>
                  <a:schemeClr val="accent1">
                    <a:lumMod val="50000"/>
                  </a:schemeClr>
                </a:solidFill>
                <a:latin typeface="Calibri"/>
                <a:ea typeface="Times New Roman"/>
                <a:cs typeface="Arial"/>
              </a:rPr>
              <a:t>                                  ( حساسة للضوء)</a:t>
            </a:r>
            <a:endParaRPr lang="en-US" sz="2400" b="1" dirty="0">
              <a:solidFill>
                <a:schemeClr val="accent1">
                  <a:lumMod val="50000"/>
                </a:schemeClr>
              </a:solidFill>
            </a:endParaRPr>
          </a:p>
        </p:txBody>
      </p:sp>
      <p:sp>
        <p:nvSpPr>
          <p:cNvPr id="22" name="AutoShape 13"/>
          <p:cNvSpPr>
            <a:spLocks noChangeArrowheads="1"/>
          </p:cNvSpPr>
          <p:nvPr/>
        </p:nvSpPr>
        <p:spPr bwMode="auto">
          <a:xfrm>
            <a:off x="6705600" y="3733800"/>
            <a:ext cx="1969772"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الحركة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مستطيل مستدير الزوايا 22"/>
          <p:cNvSpPr/>
          <p:nvPr/>
        </p:nvSpPr>
        <p:spPr>
          <a:xfrm>
            <a:off x="1185836" y="4495800"/>
            <a:ext cx="7505700" cy="5818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يلعب </a:t>
            </a:r>
            <a:r>
              <a:rPr lang="ar-SA" sz="2400" b="1" dirty="0">
                <a:solidFill>
                  <a:schemeClr val="accent1">
                    <a:lumMod val="50000"/>
                  </a:schemeClr>
                </a:solidFill>
                <a:latin typeface="Calibri"/>
                <a:ea typeface="Times New Roman"/>
                <a:cs typeface="Arial"/>
              </a:rPr>
              <a:t>الهيكل الداخلي دوراً في تحديد حركة الحيوان ومن الأمثلة </a:t>
            </a:r>
            <a:r>
              <a:rPr lang="ar-SA" sz="2400" b="1" dirty="0" smtClean="0">
                <a:solidFill>
                  <a:schemeClr val="accent1">
                    <a:lumMod val="50000"/>
                  </a:schemeClr>
                </a:solidFill>
                <a:latin typeface="Calibri"/>
                <a:ea typeface="Times New Roman"/>
                <a:cs typeface="Arial"/>
              </a:rPr>
              <a:t>ما يلي</a:t>
            </a:r>
            <a:endParaRPr lang="en-US" sz="2400" b="1" dirty="0">
              <a:solidFill>
                <a:schemeClr val="accent1">
                  <a:lumMod val="50000"/>
                </a:schemeClr>
              </a:solidFill>
            </a:endParaRPr>
          </a:p>
        </p:txBody>
      </p:sp>
      <p:sp>
        <p:nvSpPr>
          <p:cNvPr id="25" name="مستطيل مستدير الزوايا 24"/>
          <p:cNvSpPr/>
          <p:nvPr/>
        </p:nvSpPr>
        <p:spPr>
          <a:xfrm>
            <a:off x="561225" y="5237888"/>
            <a:ext cx="8153400" cy="4953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smtClean="0">
                <a:solidFill>
                  <a:schemeClr val="accent1">
                    <a:lumMod val="50000"/>
                  </a:schemeClr>
                </a:solidFill>
                <a:latin typeface="Calibri"/>
                <a:ea typeface="Times New Roman"/>
                <a:cs typeface="Arial"/>
              </a:rPr>
              <a:t>1) نجم </a:t>
            </a:r>
            <a:r>
              <a:rPr lang="ar-SA" sz="2400" b="1" dirty="0">
                <a:solidFill>
                  <a:schemeClr val="accent1">
                    <a:lumMod val="50000"/>
                  </a:schemeClr>
                </a:solidFill>
                <a:latin typeface="Calibri"/>
                <a:ea typeface="Times New Roman"/>
                <a:cs typeface="Arial"/>
              </a:rPr>
              <a:t>البحر الريشي يتحرك بواسطة زوائد طويلة أو بالسباحة بواسطة أزرعه</a:t>
            </a:r>
            <a:endParaRPr lang="ar-SA" sz="2400" b="1" dirty="0" smtClean="0">
              <a:solidFill>
                <a:schemeClr val="accent1">
                  <a:lumMod val="50000"/>
                </a:schemeClr>
              </a:solidFill>
              <a:latin typeface="Calibri"/>
              <a:ea typeface="Times New Roman"/>
              <a:cs typeface="Arial"/>
            </a:endParaRPr>
          </a:p>
        </p:txBody>
      </p:sp>
      <p:grpSp>
        <p:nvGrpSpPr>
          <p:cNvPr id="15" name="مجموعة 14"/>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مربع نص 2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7" name="مربع نص 2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2865385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
                                        <p:tgtEl>
                                          <p:spTgt spid="17"/>
                                        </p:tgtEl>
                                      </p:cBhvr>
                                    </p:animEffect>
                                    <p:anim calcmode="lin" valueType="num">
                                      <p:cBhvr>
                                        <p:cTn id="13" dur="400" fill="hold"/>
                                        <p:tgtEl>
                                          <p:spTgt spid="17"/>
                                        </p:tgtEl>
                                        <p:attrNameLst>
                                          <p:attrName>ppt_x</p:attrName>
                                        </p:attrNameLst>
                                      </p:cBhvr>
                                      <p:tavLst>
                                        <p:tav tm="0">
                                          <p:val>
                                            <p:strVal val="#ppt_x"/>
                                          </p:val>
                                        </p:tav>
                                        <p:tav tm="100000">
                                          <p:val>
                                            <p:strVal val="#ppt_x"/>
                                          </p:val>
                                        </p:tav>
                                      </p:tavLst>
                                    </p:anim>
                                    <p:anim calcmode="lin" valueType="num">
                                      <p:cBhvr>
                                        <p:cTn id="14" dur="400" fill="hold"/>
                                        <p:tgtEl>
                                          <p:spTgt spid="17"/>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
                                        <p:tgtEl>
                                          <p:spTgt spid="18"/>
                                        </p:tgtEl>
                                      </p:cBhvr>
                                    </p:animEffect>
                                    <p:anim calcmode="lin" valueType="num">
                                      <p:cBhvr>
                                        <p:cTn id="22" dur="400" fill="hold"/>
                                        <p:tgtEl>
                                          <p:spTgt spid="18"/>
                                        </p:tgtEl>
                                        <p:attrNameLst>
                                          <p:attrName>ppt_x</p:attrName>
                                        </p:attrNameLst>
                                      </p:cBhvr>
                                      <p:tavLst>
                                        <p:tav tm="0">
                                          <p:val>
                                            <p:strVal val="#ppt_x"/>
                                          </p:val>
                                        </p:tav>
                                        <p:tav tm="100000">
                                          <p:val>
                                            <p:strVal val="#ppt_x"/>
                                          </p:val>
                                        </p:tav>
                                      </p:tavLst>
                                    </p:anim>
                                    <p:anim calcmode="lin" valueType="num">
                                      <p:cBhvr>
                                        <p:cTn id="23" dur="400" fill="hold"/>
                                        <p:tgtEl>
                                          <p:spTgt spid="18"/>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3"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
                                        <p:tgtEl>
                                          <p:spTgt spid="19"/>
                                        </p:tgtEl>
                                      </p:cBhvr>
                                    </p:animEffect>
                                    <p:anim calcmode="lin" valueType="num">
                                      <p:cBhvr>
                                        <p:cTn id="31" dur="400" fill="hold"/>
                                        <p:tgtEl>
                                          <p:spTgt spid="19"/>
                                        </p:tgtEl>
                                        <p:attrNameLst>
                                          <p:attrName>ppt_x</p:attrName>
                                        </p:attrNameLst>
                                      </p:cBhvr>
                                      <p:tavLst>
                                        <p:tav tm="0">
                                          <p:val>
                                            <p:strVal val="#ppt_x"/>
                                          </p:val>
                                        </p:tav>
                                        <p:tav tm="100000">
                                          <p:val>
                                            <p:strVal val="#ppt_x"/>
                                          </p:val>
                                        </p:tav>
                                      </p:tavLst>
                                    </p:anim>
                                    <p:anim calcmode="lin" valueType="num">
                                      <p:cBhvr>
                                        <p:cTn id="32" dur="400" fill="hold"/>
                                        <p:tgtEl>
                                          <p:spTgt spid="19"/>
                                        </p:tgtEl>
                                        <p:attrNameLst>
                                          <p:attrName>ppt_y</p:attrName>
                                        </p:attrNameLst>
                                      </p:cBhvr>
                                      <p:tavLst>
                                        <p:tav tm="0">
                                          <p:val>
                                            <p:strVal val="#ppt_y+0.31"/>
                                          </p:val>
                                        </p:tav>
                                        <p:tav tm="100000">
                                          <p:val>
                                            <p:strVal val="#ppt_y+0.31"/>
                                          </p:val>
                                        </p:tav>
                                      </p:tavLst>
                                    </p:anim>
                                    <p:anim calcmode="lin" valueType="num">
                                      <p:cBhvr>
                                        <p:cTn id="33" dur="600" decel="50000" fill="hold">
                                          <p:stCondLst>
                                            <p:cond delay="400"/>
                                          </p:stCondLst>
                                        </p:cTn>
                                        <p:tgtEl>
                                          <p:spTgt spid="1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4" dur="600" decel="50000" fill="hold">
                                          <p:stCondLst>
                                            <p:cond delay="400"/>
                                          </p:stCondLst>
                                        </p:cTn>
                                        <p:tgtEl>
                                          <p:spTgt spid="1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
                                        <p:tgtEl>
                                          <p:spTgt spid="23"/>
                                        </p:tgtEl>
                                      </p:cBhvr>
                                    </p:animEffect>
                                    <p:anim calcmode="lin" valueType="num">
                                      <p:cBhvr>
                                        <p:cTn id="45" dur="400" fill="hold"/>
                                        <p:tgtEl>
                                          <p:spTgt spid="23"/>
                                        </p:tgtEl>
                                        <p:attrNameLst>
                                          <p:attrName>ppt_x</p:attrName>
                                        </p:attrNameLst>
                                      </p:cBhvr>
                                      <p:tavLst>
                                        <p:tav tm="0">
                                          <p:val>
                                            <p:strVal val="#ppt_x"/>
                                          </p:val>
                                        </p:tav>
                                        <p:tav tm="100000">
                                          <p:val>
                                            <p:strVal val="#ppt_x"/>
                                          </p:val>
                                        </p:tav>
                                      </p:tavLst>
                                    </p:anim>
                                    <p:anim calcmode="lin" valueType="num">
                                      <p:cBhvr>
                                        <p:cTn id="46" dur="400" fill="hold"/>
                                        <p:tgtEl>
                                          <p:spTgt spid="2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3"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100"/>
                                        <p:tgtEl>
                                          <p:spTgt spid="25"/>
                                        </p:tgtEl>
                                      </p:cBhvr>
                                    </p:animEffect>
                                    <p:anim calcmode="lin" valueType="num">
                                      <p:cBhvr>
                                        <p:cTn id="54" dur="400" fill="hold"/>
                                        <p:tgtEl>
                                          <p:spTgt spid="25"/>
                                        </p:tgtEl>
                                        <p:attrNameLst>
                                          <p:attrName>ppt_x</p:attrName>
                                        </p:attrNameLst>
                                      </p:cBhvr>
                                      <p:tavLst>
                                        <p:tav tm="0">
                                          <p:val>
                                            <p:strVal val="#ppt_x"/>
                                          </p:val>
                                        </p:tav>
                                        <p:tav tm="100000">
                                          <p:val>
                                            <p:strVal val="#ppt_x"/>
                                          </p:val>
                                        </p:tav>
                                      </p:tavLst>
                                    </p:anim>
                                    <p:anim calcmode="lin" valueType="num">
                                      <p:cBhvr>
                                        <p:cTn id="55" dur="400" fill="hold"/>
                                        <p:tgtEl>
                                          <p:spTgt spid="25"/>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2" grpId="0" animBg="1"/>
      <p:bldP spid="23"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543791" y="696768"/>
            <a:ext cx="8153400" cy="4953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2) نجم </a:t>
            </a:r>
            <a:r>
              <a:rPr lang="ar-SA" sz="2400" b="1" dirty="0">
                <a:solidFill>
                  <a:schemeClr val="accent1">
                    <a:lumMod val="50000"/>
                  </a:schemeClr>
                </a:solidFill>
                <a:latin typeface="Calibri"/>
                <a:ea typeface="Times New Roman"/>
                <a:cs typeface="Arial"/>
              </a:rPr>
              <a:t>البحر الهش وأقدامه الأنبوبية وأذرعه للزحف </a:t>
            </a:r>
            <a:r>
              <a:rPr lang="ar-SA" sz="2400" b="1" dirty="0" smtClean="0">
                <a:solidFill>
                  <a:schemeClr val="accent1">
                    <a:lumMod val="50000"/>
                  </a:schemeClr>
                </a:solidFill>
                <a:latin typeface="Calibri"/>
                <a:ea typeface="Times New Roman"/>
                <a:cs typeface="Arial"/>
              </a:rPr>
              <a:t>كالأفعى</a:t>
            </a:r>
          </a:p>
        </p:txBody>
      </p:sp>
      <p:sp>
        <p:nvSpPr>
          <p:cNvPr id="8" name="مستطيل مستدير الزوايا 7"/>
          <p:cNvSpPr/>
          <p:nvPr/>
        </p:nvSpPr>
        <p:spPr>
          <a:xfrm>
            <a:off x="507851" y="1496292"/>
            <a:ext cx="8153400" cy="4953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3) نجم </a:t>
            </a:r>
            <a:r>
              <a:rPr lang="ar-SA" sz="2400" b="1" dirty="0">
                <a:solidFill>
                  <a:schemeClr val="accent1">
                    <a:lumMod val="50000"/>
                  </a:schemeClr>
                </a:solidFill>
                <a:latin typeface="Calibri"/>
                <a:ea typeface="Times New Roman"/>
                <a:cs typeface="Arial"/>
              </a:rPr>
              <a:t>البحر يتحرك بأقدامه الأنبوبية ويحفر بأشواكه المتحركة</a:t>
            </a:r>
            <a:endParaRPr lang="ar-SA" sz="2400" b="1" dirty="0" smtClean="0">
              <a:solidFill>
                <a:schemeClr val="accent1">
                  <a:lumMod val="50000"/>
                </a:schemeClr>
              </a:solidFill>
              <a:latin typeface="Calibri"/>
              <a:ea typeface="Times New Roman"/>
              <a:cs typeface="Arial"/>
            </a:endParaRPr>
          </a:p>
        </p:txBody>
      </p:sp>
      <p:sp>
        <p:nvSpPr>
          <p:cNvPr id="9" name="مستطيل مستدير الزوايا 8"/>
          <p:cNvSpPr/>
          <p:nvPr/>
        </p:nvSpPr>
        <p:spPr>
          <a:xfrm>
            <a:off x="521706" y="2286000"/>
            <a:ext cx="8153400" cy="4953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4) خيار </a:t>
            </a:r>
            <a:r>
              <a:rPr lang="ar-SA" sz="2400" b="1" dirty="0">
                <a:solidFill>
                  <a:schemeClr val="accent1">
                    <a:lumMod val="50000"/>
                  </a:schemeClr>
                </a:solidFill>
                <a:latin typeface="Calibri"/>
                <a:ea typeface="Times New Roman"/>
                <a:cs typeface="Arial"/>
              </a:rPr>
              <a:t>البحر يتحرك بالزحف بواسطة أقدامه الأنبوبية وعضلات جدار الجسم</a:t>
            </a:r>
            <a:endParaRPr lang="ar-SA" sz="2400" b="1" dirty="0" smtClean="0">
              <a:solidFill>
                <a:schemeClr val="accent1">
                  <a:lumMod val="50000"/>
                </a:schemeClr>
              </a:solidFill>
              <a:latin typeface="Calibri"/>
              <a:ea typeface="Times New Roman"/>
              <a:cs typeface="Arial"/>
            </a:endParaRPr>
          </a:p>
        </p:txBody>
      </p:sp>
      <p:sp>
        <p:nvSpPr>
          <p:cNvPr id="10" name="AutoShape 13"/>
          <p:cNvSpPr>
            <a:spLocks noChangeArrowheads="1"/>
          </p:cNvSpPr>
          <p:nvPr/>
        </p:nvSpPr>
        <p:spPr bwMode="auto">
          <a:xfrm>
            <a:off x="6359236" y="3034145"/>
            <a:ext cx="2378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التكاثر والنمو</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خطط انسيابي: رابط خارج الصفحة 10"/>
          <p:cNvSpPr/>
          <p:nvPr/>
        </p:nvSpPr>
        <p:spPr>
          <a:xfrm>
            <a:off x="1623291" y="3048000"/>
            <a:ext cx="4343400" cy="762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أغلبها تتكاثر جنسياً</a:t>
            </a:r>
            <a:endParaRPr lang="en-US" sz="3200" b="1" dirty="0">
              <a:solidFill>
                <a:srgbClr val="002060"/>
              </a:solidFill>
            </a:endParaRPr>
          </a:p>
        </p:txBody>
      </p:sp>
      <p:sp>
        <p:nvSpPr>
          <p:cNvPr id="12" name="مستطيل مستدير الزوايا 11"/>
          <p:cNvSpPr/>
          <p:nvPr/>
        </p:nvSpPr>
        <p:spPr>
          <a:xfrm>
            <a:off x="469751" y="4191000"/>
            <a:ext cx="8191500" cy="12192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حيث يقوم الذكر بإفراز الحيوانات المنوية في الماء علي البويضات لتخصيبها .</a:t>
            </a:r>
          </a:p>
          <a:p>
            <a:pPr algn="r" rtl="1"/>
            <a:r>
              <a:rPr lang="ar-SA" sz="2400" b="1" dirty="0">
                <a:solidFill>
                  <a:schemeClr val="accent1">
                    <a:lumMod val="50000"/>
                  </a:schemeClr>
                </a:solidFill>
                <a:latin typeface="Calibri"/>
                <a:ea typeface="Times New Roman"/>
                <a:cs typeface="Arial"/>
              </a:rPr>
              <a:t>ثم تنمو البويضات المخصبة الي يرقة تسبح في الماء </a:t>
            </a:r>
            <a:r>
              <a:rPr lang="ar-SA" sz="2400" b="1" dirty="0" smtClean="0">
                <a:solidFill>
                  <a:schemeClr val="accent1">
                    <a:lumMod val="50000"/>
                  </a:schemeClr>
                </a:solidFill>
                <a:latin typeface="Calibri"/>
                <a:ea typeface="Times New Roman"/>
                <a:cs typeface="Arial"/>
              </a:rPr>
              <a:t>(ذات </a:t>
            </a:r>
            <a:r>
              <a:rPr lang="ar-SA" sz="2400" b="1" dirty="0">
                <a:solidFill>
                  <a:schemeClr val="accent1">
                    <a:lumMod val="50000"/>
                  </a:schemeClr>
                </a:solidFill>
                <a:latin typeface="Calibri"/>
                <a:ea typeface="Times New Roman"/>
                <a:cs typeface="Arial"/>
              </a:rPr>
              <a:t>تناظر جانبي </a:t>
            </a:r>
            <a:r>
              <a:rPr lang="ar-SA" sz="2400" b="1" dirty="0" smtClean="0">
                <a:solidFill>
                  <a:schemeClr val="accent1">
                    <a:lumMod val="50000"/>
                  </a:schemeClr>
                </a:solidFill>
                <a:latin typeface="Calibri"/>
                <a:ea typeface="Times New Roman"/>
                <a:cs typeface="Arial"/>
              </a:rPr>
              <a:t>) </a:t>
            </a:r>
            <a:r>
              <a:rPr lang="ar-SA" sz="2400" b="1" dirty="0">
                <a:solidFill>
                  <a:schemeClr val="accent1">
                    <a:lumMod val="50000"/>
                  </a:schemeClr>
                </a:solidFill>
                <a:latin typeface="Calibri"/>
                <a:ea typeface="Times New Roman"/>
                <a:cs typeface="Arial"/>
              </a:rPr>
              <a:t>بعد عدة مراحل </a:t>
            </a:r>
            <a:r>
              <a:rPr lang="ar-SA" sz="2400" b="1" dirty="0" smtClean="0">
                <a:solidFill>
                  <a:schemeClr val="accent1">
                    <a:lumMod val="50000"/>
                  </a:schemeClr>
                </a:solidFill>
                <a:latin typeface="Calibri"/>
                <a:ea typeface="Times New Roman"/>
                <a:cs typeface="Arial"/>
              </a:rPr>
              <a:t>من التغيرات </a:t>
            </a:r>
            <a:r>
              <a:rPr lang="ar-SA" sz="2400" b="1" dirty="0">
                <a:solidFill>
                  <a:schemeClr val="accent1">
                    <a:lumMod val="50000"/>
                  </a:schemeClr>
                </a:solidFill>
                <a:latin typeface="Calibri"/>
                <a:ea typeface="Times New Roman"/>
                <a:cs typeface="Arial"/>
              </a:rPr>
              <a:t>تنمو إلي حيوان بالغ له تناظر شعاعي</a:t>
            </a:r>
            <a:endParaRPr lang="en-US" sz="2400" b="1" dirty="0">
              <a:solidFill>
                <a:schemeClr val="accent1">
                  <a:lumMod val="50000"/>
                </a:schemeClr>
              </a:solidFill>
            </a:endParaRP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4128703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anim calcmode="lin" valueType="num">
                                      <p:cBhvr>
                                        <p:cTn id="17" dur="400" fill="hold"/>
                                        <p:tgtEl>
                                          <p:spTgt spid="8"/>
                                        </p:tgtEl>
                                        <p:attrNameLst>
                                          <p:attrName>ppt_x</p:attrName>
                                        </p:attrNameLst>
                                      </p:cBhvr>
                                      <p:tavLst>
                                        <p:tav tm="0">
                                          <p:val>
                                            <p:strVal val="#ppt_x"/>
                                          </p:val>
                                        </p:tav>
                                        <p:tav tm="100000">
                                          <p:val>
                                            <p:strVal val="#ppt_x"/>
                                          </p:val>
                                        </p:tav>
                                      </p:tavLst>
                                    </p:anim>
                                    <p:anim calcmode="lin" valueType="num">
                                      <p:cBhvr>
                                        <p:cTn id="18" dur="400" fill="hold"/>
                                        <p:tgtEl>
                                          <p:spTgt spid="8"/>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
                                        <p:tgtEl>
                                          <p:spTgt spid="9"/>
                                        </p:tgtEl>
                                      </p:cBhvr>
                                    </p:animEffect>
                                    <p:anim calcmode="lin" valueType="num">
                                      <p:cBhvr>
                                        <p:cTn id="26" dur="400" fill="hold"/>
                                        <p:tgtEl>
                                          <p:spTgt spid="9"/>
                                        </p:tgtEl>
                                        <p:attrNameLst>
                                          <p:attrName>ppt_x</p:attrName>
                                        </p:attrNameLst>
                                      </p:cBhvr>
                                      <p:tavLst>
                                        <p:tav tm="0">
                                          <p:val>
                                            <p:strVal val="#ppt_x"/>
                                          </p:val>
                                        </p:tav>
                                        <p:tav tm="100000">
                                          <p:val>
                                            <p:strVal val="#ppt_x"/>
                                          </p:val>
                                        </p:tav>
                                      </p:tavLst>
                                    </p:anim>
                                    <p:anim calcmode="lin" valueType="num">
                                      <p:cBhvr>
                                        <p:cTn id="27" dur="400" fill="hold"/>
                                        <p:tgtEl>
                                          <p:spTgt spid="9"/>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
                                        <p:tgtEl>
                                          <p:spTgt spid="12"/>
                                        </p:tgtEl>
                                      </p:cBhvr>
                                    </p:animEffect>
                                    <p:anim calcmode="lin" valueType="num">
                                      <p:cBhvr>
                                        <p:cTn id="45" dur="400" fill="hold"/>
                                        <p:tgtEl>
                                          <p:spTgt spid="12"/>
                                        </p:tgtEl>
                                        <p:attrNameLst>
                                          <p:attrName>ppt_x</p:attrName>
                                        </p:attrNameLst>
                                      </p:cBhvr>
                                      <p:tavLst>
                                        <p:tav tm="0">
                                          <p:val>
                                            <p:strVal val="#ppt_x"/>
                                          </p:val>
                                        </p:tav>
                                        <p:tav tm="100000">
                                          <p:val>
                                            <p:strVal val="#ppt_x"/>
                                          </p:val>
                                        </p:tav>
                                      </p:tavLst>
                                    </p:anim>
                                    <p:anim calcmode="lin" valueType="num">
                                      <p:cBhvr>
                                        <p:cTn id="46" dur="400" fill="hold"/>
                                        <p:tgtEl>
                                          <p:spTgt spid="12"/>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3657600" y="381000"/>
            <a:ext cx="1685752"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التجدد</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1143000"/>
            <a:ext cx="82677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مستدير الزوايا 7"/>
          <p:cNvSpPr/>
          <p:nvPr/>
        </p:nvSpPr>
        <p:spPr>
          <a:xfrm>
            <a:off x="509732" y="4285178"/>
            <a:ext cx="8191500" cy="165842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حيث يمكن أن ينمو الجسم ويعوض الجزء المفقود نتيجة </a:t>
            </a:r>
            <a:r>
              <a:rPr lang="ar-SA" sz="2400" b="1" dirty="0" smtClean="0">
                <a:solidFill>
                  <a:schemeClr val="accent1">
                    <a:lumMod val="50000"/>
                  </a:schemeClr>
                </a:solidFill>
                <a:latin typeface="Calibri"/>
                <a:ea typeface="Times New Roman"/>
                <a:cs typeface="Arial"/>
              </a:rPr>
              <a:t>الافتراس </a:t>
            </a:r>
            <a:r>
              <a:rPr lang="ar-SA" sz="2400" b="1" dirty="0">
                <a:solidFill>
                  <a:schemeClr val="accent1">
                    <a:lumMod val="50000"/>
                  </a:schemeClr>
                </a:solidFill>
                <a:latin typeface="Calibri"/>
                <a:ea typeface="Times New Roman"/>
                <a:cs typeface="Arial"/>
              </a:rPr>
              <a:t>كالذي يحدث في </a:t>
            </a:r>
            <a:r>
              <a:rPr lang="ar-SA" sz="2400" b="1" dirty="0" smtClean="0">
                <a:solidFill>
                  <a:schemeClr val="accent1">
                    <a:lumMod val="50000"/>
                  </a:schemeClr>
                </a:solidFill>
                <a:latin typeface="Calibri"/>
                <a:ea typeface="Times New Roman"/>
                <a:cs typeface="Arial"/>
              </a:rPr>
              <a:t>نجم البحر </a:t>
            </a:r>
            <a:r>
              <a:rPr lang="ar-SA" sz="2400" b="1" dirty="0">
                <a:solidFill>
                  <a:schemeClr val="accent1">
                    <a:lumMod val="50000"/>
                  </a:schemeClr>
                </a:solidFill>
                <a:latin typeface="Calibri"/>
                <a:ea typeface="Times New Roman"/>
                <a:cs typeface="Arial"/>
              </a:rPr>
              <a:t>عندما يفقد أحد أذرعه أو خيار البحر عندما يفقد جزء من أعضائه الداخلية التي </a:t>
            </a:r>
            <a:r>
              <a:rPr lang="ar-SA" sz="2400" b="1" dirty="0" smtClean="0">
                <a:solidFill>
                  <a:schemeClr val="accent1">
                    <a:lumMod val="50000"/>
                  </a:schemeClr>
                </a:solidFill>
                <a:latin typeface="Calibri"/>
                <a:ea typeface="Times New Roman"/>
                <a:cs typeface="Arial"/>
              </a:rPr>
              <a:t>يقذفها للتشويش </a:t>
            </a:r>
            <a:r>
              <a:rPr lang="ar-SA" sz="2400" b="1" dirty="0">
                <a:solidFill>
                  <a:schemeClr val="accent1">
                    <a:lumMod val="50000"/>
                  </a:schemeClr>
                </a:solidFill>
                <a:latin typeface="Calibri"/>
                <a:ea typeface="Times New Roman"/>
                <a:cs typeface="Arial"/>
              </a:rPr>
              <a:t>علي </a:t>
            </a:r>
            <a:r>
              <a:rPr lang="ar-SA" sz="2400" b="1" dirty="0" smtClean="0">
                <a:solidFill>
                  <a:schemeClr val="accent1">
                    <a:lumMod val="50000"/>
                  </a:schemeClr>
                </a:solidFill>
                <a:latin typeface="Calibri"/>
                <a:ea typeface="Times New Roman"/>
                <a:cs typeface="Arial"/>
              </a:rPr>
              <a:t>المفترس ومن </a:t>
            </a:r>
            <a:r>
              <a:rPr lang="ar-SA" sz="2400" b="1" dirty="0">
                <a:solidFill>
                  <a:schemeClr val="accent1">
                    <a:lumMod val="50000"/>
                  </a:schemeClr>
                </a:solidFill>
                <a:latin typeface="Calibri"/>
                <a:ea typeface="Times New Roman"/>
                <a:cs typeface="Arial"/>
              </a:rPr>
              <a:t>الممكن أن تتجدد جميع أجزاء الجسم التي فقدت</a:t>
            </a:r>
            <a:endParaRPr lang="en-US" sz="2400" b="1" dirty="0">
              <a:solidFill>
                <a:schemeClr val="accent1">
                  <a:lumMod val="50000"/>
                </a:schemeClr>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110</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1723176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خطط انسيابي: رابط خارج الصفحة 5"/>
          <p:cNvSpPr/>
          <p:nvPr/>
        </p:nvSpPr>
        <p:spPr>
          <a:xfrm>
            <a:off x="2209800" y="392548"/>
            <a:ext cx="4343400" cy="762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تنوع شوكيات الجلد</a:t>
            </a:r>
            <a:endParaRPr lang="en-US" sz="3200" b="1" dirty="0">
              <a:solidFill>
                <a:srgbClr val="002060"/>
              </a:solidFill>
            </a:endParaRPr>
          </a:p>
        </p:txBody>
      </p:sp>
      <p:sp>
        <p:nvSpPr>
          <p:cNvPr id="7" name="مخطط انسيابي: رابط خارج الصفحة 6"/>
          <p:cNvSpPr/>
          <p:nvPr/>
        </p:nvSpPr>
        <p:spPr>
          <a:xfrm>
            <a:off x="4441534" y="1249220"/>
            <a:ext cx="4343400" cy="762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لشوكيات الجلد طوائف رئيسية</a:t>
            </a:r>
            <a:endParaRPr lang="en-US" sz="3200" b="1" dirty="0">
              <a:solidFill>
                <a:srgbClr val="002060"/>
              </a:solidFill>
            </a:endParaRPr>
          </a:p>
        </p:txBody>
      </p:sp>
      <p:graphicFrame>
        <p:nvGraphicFramePr>
          <p:cNvPr id="2" name="جدول 1"/>
          <p:cNvGraphicFramePr>
            <a:graphicFrameLocks noGrp="1"/>
          </p:cNvGraphicFramePr>
          <p:nvPr>
            <p:extLst>
              <p:ext uri="{D42A27DB-BD31-4B8C-83A1-F6EECF244321}">
                <p14:modId xmlns:p14="http://schemas.microsoft.com/office/powerpoint/2010/main" val="2963053717"/>
              </p:ext>
            </p:extLst>
          </p:nvPr>
        </p:nvGraphicFramePr>
        <p:xfrm>
          <a:off x="381001" y="2133600"/>
          <a:ext cx="8403934" cy="3735832"/>
        </p:xfrm>
        <a:graphic>
          <a:graphicData uri="http://schemas.openxmlformats.org/drawingml/2006/table">
            <a:tbl>
              <a:tblPr firstRow="1" bandRow="1">
                <a:tableStyleId>{5C22544A-7EE6-4342-B048-85BDC9FD1C3A}</a:tableStyleId>
              </a:tblPr>
              <a:tblGrid>
                <a:gridCol w="1200562"/>
                <a:gridCol w="1200562"/>
                <a:gridCol w="1200562"/>
                <a:gridCol w="1200562"/>
                <a:gridCol w="1674751"/>
                <a:gridCol w="1066800"/>
                <a:gridCol w="860135"/>
              </a:tblGrid>
              <a:tr h="370840">
                <a:tc>
                  <a:txBody>
                    <a:bodyPr/>
                    <a:lstStyle/>
                    <a:p>
                      <a:pPr marL="0" marR="0" algn="ctr" rtl="1">
                        <a:lnSpc>
                          <a:spcPct val="115000"/>
                        </a:lnSpc>
                        <a:spcBef>
                          <a:spcPts val="0"/>
                        </a:spcBef>
                        <a:spcAft>
                          <a:spcPts val="0"/>
                        </a:spcAft>
                        <a:tabLst>
                          <a:tab pos="2048510" algn="l"/>
                        </a:tabLst>
                      </a:pPr>
                      <a:r>
                        <a:rPr lang="ar-SA" sz="1200" b="1" dirty="0" err="1">
                          <a:effectLst/>
                          <a:latin typeface="Calibri"/>
                          <a:ea typeface="Calibri"/>
                          <a:cs typeface="Arial"/>
                        </a:rPr>
                        <a:t>اللؤليات</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القثائيات </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الزنبقيات</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القنفذيات</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الثعبانيات</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النجميات</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الطائفة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370840">
                <a:tc>
                  <a:txBody>
                    <a:bodyPr/>
                    <a:lstStyle/>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0">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0">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0">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0">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0">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0">
                        <a:lnSpc>
                          <a:spcPct val="115000"/>
                        </a:lnSpc>
                        <a:spcBef>
                          <a:spcPts val="0"/>
                        </a:spcBef>
                        <a:spcAft>
                          <a:spcPts val="0"/>
                        </a:spcAft>
                        <a:tabLst>
                          <a:tab pos="2048510" algn="l"/>
                        </a:tabLst>
                      </a:pPr>
                      <a:endParaRPr lang="ar-SA" sz="12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smtClean="0">
                          <a:effectLst/>
                          <a:latin typeface="Calibri"/>
                          <a:ea typeface="Calibri"/>
                          <a:cs typeface="Arial"/>
                        </a:rPr>
                        <a:t>أمثلة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370840">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اللؤلئية البحرية(أقحوان البحر)</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خيار البحر</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زنابق البحر، نجم البحر الريشي</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قنفذ البحر دولار الرمل</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a:effectLst/>
                          <a:latin typeface="Calibri"/>
                          <a:ea typeface="Calibri"/>
                          <a:cs typeface="Arial"/>
                        </a:rPr>
                        <a:t>نجم البحر الهش</a:t>
                      </a:r>
                      <a:endParaRPr lang="en-US" sz="1100" b="1">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نجم البحر</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3">
                        <a:lumMod val="75000"/>
                      </a:schemeClr>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أمثلة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r h="370840">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قطره أقل من 1سم.</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لا أذرع لها.</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توجد الأقدام الأنبوبية حول قرص مركزي.</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شكله يشبه ثمرة الخيار.</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الجسم مغطى بطبقة جلدية.</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تحورت الأرقام الأنبوبية إلى </a:t>
                      </a:r>
                      <a:r>
                        <a:rPr lang="ar-SA" sz="1200" b="1" dirty="0" err="1">
                          <a:effectLst/>
                          <a:latin typeface="Calibri"/>
                          <a:ea typeface="Calibri"/>
                          <a:cs typeface="Arial"/>
                        </a:rPr>
                        <a:t>لوامس</a:t>
                      </a:r>
                      <a:r>
                        <a:rPr lang="ar-SA" sz="1200" b="1" dirty="0">
                          <a:effectLst/>
                          <a:latin typeface="Calibri"/>
                          <a:ea typeface="Calibri"/>
                          <a:cs typeface="Arial"/>
                        </a:rPr>
                        <a:t> قرب الفم.</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جالسة في بعض فترات حياتها .</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لبعض زنابق البحر ساق طويلة.</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لنجم البحر الريشي أذرع طويلة متشبعة.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الجسم مغطى بهيكل داخلي مع أشواك .</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يحفر قنفذ البحر في المناطق الصخرية.</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يحفر دولار البحر في الرمل.</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a:t>
                      </a:r>
                      <a:r>
                        <a:rPr lang="ar-SA" sz="1200" b="1" dirty="0" err="1">
                          <a:effectLst/>
                          <a:latin typeface="Calibri"/>
                          <a:ea typeface="Calibri"/>
                          <a:cs typeface="Arial"/>
                        </a:rPr>
                        <a:t>غالبأ</a:t>
                      </a:r>
                      <a:r>
                        <a:rPr lang="ar-SA" sz="1200" b="1" dirty="0">
                          <a:effectLst/>
                          <a:latin typeface="Calibri"/>
                          <a:ea typeface="Calibri"/>
                          <a:cs typeface="Arial"/>
                        </a:rPr>
                        <a:t> خمس أذرع.</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تنكسر الأذرع بسهولة ويمكن تجددها.</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تتحرك بواسطة حركة أذرعها.</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a:t>
                      </a:r>
                      <a:r>
                        <a:rPr lang="ar-SA" sz="1200" b="1" dirty="0" err="1">
                          <a:effectLst/>
                          <a:latin typeface="Calibri"/>
                          <a:ea typeface="Calibri"/>
                          <a:cs typeface="Arial"/>
                        </a:rPr>
                        <a:t>لاتحتوي</a:t>
                      </a:r>
                      <a:r>
                        <a:rPr lang="ar-SA" sz="1200" b="1" dirty="0">
                          <a:effectLst/>
                          <a:latin typeface="Calibri"/>
                          <a:ea typeface="Calibri"/>
                          <a:cs typeface="Arial"/>
                        </a:rPr>
                        <a:t> الأقدام الأنبوبية علي </a:t>
                      </a:r>
                      <a:r>
                        <a:rPr lang="ar-SA" sz="1200" b="1" dirty="0" err="1">
                          <a:effectLst/>
                          <a:latin typeface="Calibri"/>
                          <a:ea typeface="Calibri"/>
                          <a:cs typeface="Arial"/>
                        </a:rPr>
                        <a:t>ممص</a:t>
                      </a:r>
                      <a:r>
                        <a:rPr lang="ar-SA" sz="1200" b="1" dirty="0">
                          <a:effectLst/>
                          <a:latin typeface="Calibri"/>
                          <a:ea typeface="Calibri"/>
                          <a:cs typeface="Arial"/>
                        </a:rPr>
                        <a:t> كأسي.</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غالباً خمس أزرع </a:t>
                      </a:r>
                      <a:endParaRPr lang="en-US" sz="1100" b="1" dirty="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a:effectLst/>
                          <a:latin typeface="Calibri"/>
                          <a:ea typeface="Calibri"/>
                          <a:cs typeface="Arial"/>
                        </a:rPr>
                        <a:t>ـ أقدام أنبوبية تستعمل للتغذية والحركة.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FFC000"/>
                    </a:solidFill>
                  </a:tcPr>
                </a:tc>
                <a:tc>
                  <a:txBody>
                    <a:bodyPr/>
                    <a:lstStyle/>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endParaRPr lang="ar-SA" sz="1200" b="1" dirty="0" smtClean="0">
                        <a:effectLst/>
                        <a:latin typeface="Calibri"/>
                        <a:ea typeface="Calibri"/>
                        <a:cs typeface="Arial"/>
                      </a:endParaRPr>
                    </a:p>
                    <a:p>
                      <a:pPr marL="0" marR="0" algn="ctr" rtl="1">
                        <a:lnSpc>
                          <a:spcPct val="115000"/>
                        </a:lnSpc>
                        <a:spcBef>
                          <a:spcPts val="0"/>
                        </a:spcBef>
                        <a:spcAft>
                          <a:spcPts val="0"/>
                        </a:spcAft>
                        <a:tabLst>
                          <a:tab pos="2048510" algn="l"/>
                        </a:tabLst>
                      </a:pPr>
                      <a:r>
                        <a:rPr lang="ar-SA" sz="1200" b="1" dirty="0" smtClean="0">
                          <a:effectLst/>
                          <a:latin typeface="Calibri"/>
                          <a:ea typeface="Calibri"/>
                          <a:cs typeface="Arial"/>
                        </a:rPr>
                        <a:t>صفات </a:t>
                      </a:r>
                      <a:r>
                        <a:rPr lang="ar-SA" sz="1200" b="1" dirty="0">
                          <a:effectLst/>
                          <a:latin typeface="Calibri"/>
                          <a:ea typeface="Calibri"/>
                          <a:cs typeface="Arial"/>
                        </a:rPr>
                        <a:t>مميزة</a:t>
                      </a:r>
                      <a:endParaRPr lang="en-US" sz="1100" b="1" dirty="0">
                        <a:effectLst/>
                        <a:latin typeface="Calibri"/>
                        <a:ea typeface="Calibri"/>
                        <a:cs typeface="Arial"/>
                      </a:endParaRPr>
                    </a:p>
                  </a:txBody>
                  <a:tcPr marL="68580" marR="68580"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rgbClr val="00B050"/>
                    </a:solidFill>
                  </a:tcPr>
                </a:tc>
              </a:tr>
            </a:tbl>
          </a:graphicData>
        </a:graphic>
      </p:graphicFrame>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326" y="2590800"/>
            <a:ext cx="963713" cy="1008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322" y="2536352"/>
            <a:ext cx="1204912" cy="11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600" y="2590800"/>
            <a:ext cx="1109662" cy="105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7126" y="2590800"/>
            <a:ext cx="1018883" cy="106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2586011"/>
            <a:ext cx="1048252" cy="1063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 y="2582731"/>
            <a:ext cx="876300" cy="922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44471614"/>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 calcmode="lin" valueType="num">
                                      <p:cBhvr>
                                        <p:cTn id="22" dur="500" fill="hold"/>
                                        <p:tgtEl>
                                          <p:spTgt spid="5122"/>
                                        </p:tgtEl>
                                        <p:attrNameLst>
                                          <p:attrName>ppt_w</p:attrName>
                                        </p:attrNameLst>
                                      </p:cBhvr>
                                      <p:tavLst>
                                        <p:tav tm="0">
                                          <p:val>
                                            <p:fltVal val="0"/>
                                          </p:val>
                                        </p:tav>
                                        <p:tav tm="100000">
                                          <p:val>
                                            <p:strVal val="#ppt_w"/>
                                          </p:val>
                                        </p:tav>
                                      </p:tavLst>
                                    </p:anim>
                                    <p:anim calcmode="lin" valueType="num">
                                      <p:cBhvr>
                                        <p:cTn id="23" dur="500" fill="hold"/>
                                        <p:tgtEl>
                                          <p:spTgt spid="5122"/>
                                        </p:tgtEl>
                                        <p:attrNameLst>
                                          <p:attrName>ppt_h</p:attrName>
                                        </p:attrNameLst>
                                      </p:cBhvr>
                                      <p:tavLst>
                                        <p:tav tm="0">
                                          <p:val>
                                            <p:fltVal val="0"/>
                                          </p:val>
                                        </p:tav>
                                        <p:tav tm="100000">
                                          <p:val>
                                            <p:strVal val="#ppt_h"/>
                                          </p:val>
                                        </p:tav>
                                      </p:tavLst>
                                    </p:anim>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5123"/>
                                        </p:tgtEl>
                                        <p:attrNameLst>
                                          <p:attrName>style.visibility</p:attrName>
                                        </p:attrNameLst>
                                      </p:cBhvr>
                                      <p:to>
                                        <p:strVal val="visible"/>
                                      </p:to>
                                    </p:set>
                                    <p:anim calcmode="lin" valueType="num">
                                      <p:cBhvr>
                                        <p:cTn id="29" dur="500" fill="hold"/>
                                        <p:tgtEl>
                                          <p:spTgt spid="5123"/>
                                        </p:tgtEl>
                                        <p:attrNameLst>
                                          <p:attrName>ppt_w</p:attrName>
                                        </p:attrNameLst>
                                      </p:cBhvr>
                                      <p:tavLst>
                                        <p:tav tm="0">
                                          <p:val>
                                            <p:fltVal val="0"/>
                                          </p:val>
                                        </p:tav>
                                        <p:tav tm="100000">
                                          <p:val>
                                            <p:strVal val="#ppt_w"/>
                                          </p:val>
                                        </p:tav>
                                      </p:tavLst>
                                    </p:anim>
                                    <p:anim calcmode="lin" valueType="num">
                                      <p:cBhvr>
                                        <p:cTn id="30" dur="500" fill="hold"/>
                                        <p:tgtEl>
                                          <p:spTgt spid="5123"/>
                                        </p:tgtEl>
                                        <p:attrNameLst>
                                          <p:attrName>ppt_h</p:attrName>
                                        </p:attrNameLst>
                                      </p:cBhvr>
                                      <p:tavLst>
                                        <p:tav tm="0">
                                          <p:val>
                                            <p:fltVal val="0"/>
                                          </p:val>
                                        </p:tav>
                                        <p:tav tm="100000">
                                          <p:val>
                                            <p:strVal val="#ppt_h"/>
                                          </p:val>
                                        </p:tav>
                                      </p:tavLst>
                                    </p:anim>
                                    <p:animEffect transition="in" filter="fade">
                                      <p:cBhvr>
                                        <p:cTn id="31" dur="500"/>
                                        <p:tgtEl>
                                          <p:spTgt spid="512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124"/>
                                        </p:tgtEl>
                                        <p:attrNameLst>
                                          <p:attrName>style.visibility</p:attrName>
                                        </p:attrNameLst>
                                      </p:cBhvr>
                                      <p:to>
                                        <p:strVal val="visible"/>
                                      </p:to>
                                    </p:set>
                                    <p:anim calcmode="lin" valueType="num">
                                      <p:cBhvr>
                                        <p:cTn id="36" dur="500" fill="hold"/>
                                        <p:tgtEl>
                                          <p:spTgt spid="5124"/>
                                        </p:tgtEl>
                                        <p:attrNameLst>
                                          <p:attrName>ppt_w</p:attrName>
                                        </p:attrNameLst>
                                      </p:cBhvr>
                                      <p:tavLst>
                                        <p:tav tm="0">
                                          <p:val>
                                            <p:fltVal val="0"/>
                                          </p:val>
                                        </p:tav>
                                        <p:tav tm="100000">
                                          <p:val>
                                            <p:strVal val="#ppt_w"/>
                                          </p:val>
                                        </p:tav>
                                      </p:tavLst>
                                    </p:anim>
                                    <p:anim calcmode="lin" valueType="num">
                                      <p:cBhvr>
                                        <p:cTn id="37" dur="500" fill="hold"/>
                                        <p:tgtEl>
                                          <p:spTgt spid="5124"/>
                                        </p:tgtEl>
                                        <p:attrNameLst>
                                          <p:attrName>ppt_h</p:attrName>
                                        </p:attrNameLst>
                                      </p:cBhvr>
                                      <p:tavLst>
                                        <p:tav tm="0">
                                          <p:val>
                                            <p:fltVal val="0"/>
                                          </p:val>
                                        </p:tav>
                                        <p:tav tm="100000">
                                          <p:val>
                                            <p:strVal val="#ppt_h"/>
                                          </p:val>
                                        </p:tav>
                                      </p:tavLst>
                                    </p:anim>
                                    <p:animEffect transition="in" filter="fade">
                                      <p:cBhvr>
                                        <p:cTn id="38" dur="500"/>
                                        <p:tgtEl>
                                          <p:spTgt spid="512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125"/>
                                        </p:tgtEl>
                                        <p:attrNameLst>
                                          <p:attrName>style.visibility</p:attrName>
                                        </p:attrNameLst>
                                      </p:cBhvr>
                                      <p:to>
                                        <p:strVal val="visible"/>
                                      </p:to>
                                    </p:set>
                                    <p:anim calcmode="lin" valueType="num">
                                      <p:cBhvr>
                                        <p:cTn id="43" dur="500" fill="hold"/>
                                        <p:tgtEl>
                                          <p:spTgt spid="5125"/>
                                        </p:tgtEl>
                                        <p:attrNameLst>
                                          <p:attrName>ppt_w</p:attrName>
                                        </p:attrNameLst>
                                      </p:cBhvr>
                                      <p:tavLst>
                                        <p:tav tm="0">
                                          <p:val>
                                            <p:fltVal val="0"/>
                                          </p:val>
                                        </p:tav>
                                        <p:tav tm="100000">
                                          <p:val>
                                            <p:strVal val="#ppt_w"/>
                                          </p:val>
                                        </p:tav>
                                      </p:tavLst>
                                    </p:anim>
                                    <p:anim calcmode="lin" valueType="num">
                                      <p:cBhvr>
                                        <p:cTn id="44" dur="500" fill="hold"/>
                                        <p:tgtEl>
                                          <p:spTgt spid="5125"/>
                                        </p:tgtEl>
                                        <p:attrNameLst>
                                          <p:attrName>ppt_h</p:attrName>
                                        </p:attrNameLst>
                                      </p:cBhvr>
                                      <p:tavLst>
                                        <p:tav tm="0">
                                          <p:val>
                                            <p:fltVal val="0"/>
                                          </p:val>
                                        </p:tav>
                                        <p:tav tm="100000">
                                          <p:val>
                                            <p:strVal val="#ppt_h"/>
                                          </p:val>
                                        </p:tav>
                                      </p:tavLst>
                                    </p:anim>
                                    <p:animEffect transition="in" filter="fade">
                                      <p:cBhvr>
                                        <p:cTn id="45" dur="500"/>
                                        <p:tgtEl>
                                          <p:spTgt spid="512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126"/>
                                        </p:tgtEl>
                                        <p:attrNameLst>
                                          <p:attrName>style.visibility</p:attrName>
                                        </p:attrNameLst>
                                      </p:cBhvr>
                                      <p:to>
                                        <p:strVal val="visible"/>
                                      </p:to>
                                    </p:set>
                                    <p:anim calcmode="lin" valueType="num">
                                      <p:cBhvr>
                                        <p:cTn id="50" dur="500" fill="hold"/>
                                        <p:tgtEl>
                                          <p:spTgt spid="5126"/>
                                        </p:tgtEl>
                                        <p:attrNameLst>
                                          <p:attrName>ppt_w</p:attrName>
                                        </p:attrNameLst>
                                      </p:cBhvr>
                                      <p:tavLst>
                                        <p:tav tm="0">
                                          <p:val>
                                            <p:fltVal val="0"/>
                                          </p:val>
                                        </p:tav>
                                        <p:tav tm="100000">
                                          <p:val>
                                            <p:strVal val="#ppt_w"/>
                                          </p:val>
                                        </p:tav>
                                      </p:tavLst>
                                    </p:anim>
                                    <p:anim calcmode="lin" valueType="num">
                                      <p:cBhvr>
                                        <p:cTn id="51" dur="500" fill="hold"/>
                                        <p:tgtEl>
                                          <p:spTgt spid="5126"/>
                                        </p:tgtEl>
                                        <p:attrNameLst>
                                          <p:attrName>ppt_h</p:attrName>
                                        </p:attrNameLst>
                                      </p:cBhvr>
                                      <p:tavLst>
                                        <p:tav tm="0">
                                          <p:val>
                                            <p:fltVal val="0"/>
                                          </p:val>
                                        </p:tav>
                                        <p:tav tm="100000">
                                          <p:val>
                                            <p:strVal val="#ppt_h"/>
                                          </p:val>
                                        </p:tav>
                                      </p:tavLst>
                                    </p:anim>
                                    <p:animEffect transition="in" filter="fade">
                                      <p:cBhvr>
                                        <p:cTn id="52" dur="500"/>
                                        <p:tgtEl>
                                          <p:spTgt spid="5126"/>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127"/>
                                        </p:tgtEl>
                                        <p:attrNameLst>
                                          <p:attrName>style.visibility</p:attrName>
                                        </p:attrNameLst>
                                      </p:cBhvr>
                                      <p:to>
                                        <p:strVal val="visible"/>
                                      </p:to>
                                    </p:set>
                                    <p:anim calcmode="lin" valueType="num">
                                      <p:cBhvr>
                                        <p:cTn id="57" dur="500" fill="hold"/>
                                        <p:tgtEl>
                                          <p:spTgt spid="5127"/>
                                        </p:tgtEl>
                                        <p:attrNameLst>
                                          <p:attrName>ppt_w</p:attrName>
                                        </p:attrNameLst>
                                      </p:cBhvr>
                                      <p:tavLst>
                                        <p:tav tm="0">
                                          <p:val>
                                            <p:fltVal val="0"/>
                                          </p:val>
                                        </p:tav>
                                        <p:tav tm="100000">
                                          <p:val>
                                            <p:strVal val="#ppt_w"/>
                                          </p:val>
                                        </p:tav>
                                      </p:tavLst>
                                    </p:anim>
                                    <p:anim calcmode="lin" valueType="num">
                                      <p:cBhvr>
                                        <p:cTn id="58" dur="500" fill="hold"/>
                                        <p:tgtEl>
                                          <p:spTgt spid="5127"/>
                                        </p:tgtEl>
                                        <p:attrNameLst>
                                          <p:attrName>ppt_h</p:attrName>
                                        </p:attrNameLst>
                                      </p:cBhvr>
                                      <p:tavLst>
                                        <p:tav tm="0">
                                          <p:val>
                                            <p:fltVal val="0"/>
                                          </p:val>
                                        </p:tav>
                                        <p:tav tm="100000">
                                          <p:val>
                                            <p:strVal val="#ppt_h"/>
                                          </p:val>
                                        </p:tav>
                                      </p:tavLst>
                                    </p:anim>
                                    <p:animEffect transition="in" filter="fade">
                                      <p:cBhvr>
                                        <p:cTn id="59" dur="500"/>
                                        <p:tgtEl>
                                          <p:spTgt spid="5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6384636" y="381000"/>
            <a:ext cx="2378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نجم البحر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مخطط انسيابي: رابط خارج الصفحة 6"/>
          <p:cNvSpPr/>
          <p:nvPr/>
        </p:nvSpPr>
        <p:spPr>
          <a:xfrm>
            <a:off x="457200" y="381000"/>
            <a:ext cx="5334000" cy="19812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3200" b="1" dirty="0">
                <a:solidFill>
                  <a:srgbClr val="002060"/>
                </a:solidFill>
              </a:rPr>
              <a:t>-أغلبها له خمسة أذرع مرتبة حول قرص مركزي. وبعضها له ما يزيد على خمس أذرع </a:t>
            </a:r>
            <a:r>
              <a:rPr lang="ar-SA" sz="3200" b="1" dirty="0" smtClean="0">
                <a:solidFill>
                  <a:srgbClr val="002060"/>
                </a:solidFill>
              </a:rPr>
              <a:t>كما في </a:t>
            </a:r>
            <a:r>
              <a:rPr lang="ar-SA" sz="3200" b="1" dirty="0">
                <a:solidFill>
                  <a:srgbClr val="002060"/>
                </a:solidFill>
              </a:rPr>
              <a:t>الشكل</a:t>
            </a:r>
            <a:endParaRPr lang="en-US" sz="3200" b="1" dirty="0">
              <a:solidFill>
                <a:srgbClr val="002060"/>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14600"/>
            <a:ext cx="5410200" cy="2988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مستدير الزوايا 1"/>
          <p:cNvSpPr/>
          <p:nvPr/>
        </p:nvSpPr>
        <p:spPr>
          <a:xfrm>
            <a:off x="5867400" y="1066800"/>
            <a:ext cx="2895716" cy="4724400"/>
          </a:xfrm>
          <a:prstGeom prst="roundRect">
            <a:avLst/>
          </a:prstGeom>
          <a:solidFill>
            <a:schemeClr val="bg1"/>
          </a:solidFill>
          <a:ln w="50800">
            <a:gradFill>
              <a:gsLst>
                <a:gs pos="75400">
                  <a:schemeClr val="accent2">
                    <a:lumMod val="50000"/>
                  </a:schemeClr>
                </a:gs>
                <a:gs pos="26250">
                  <a:srgbClr val="FFC000"/>
                </a:gs>
                <a:gs pos="0">
                  <a:srgbClr val="002060"/>
                </a:gs>
                <a:gs pos="50000">
                  <a:srgbClr val="C00000"/>
                </a:gs>
                <a:gs pos="100000">
                  <a:schemeClr val="accent5">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smtClean="0">
                <a:solidFill>
                  <a:schemeClr val="accent6">
                    <a:lumMod val="50000"/>
                  </a:schemeClr>
                </a:solidFill>
                <a:sym typeface="Wingdings 2"/>
              </a:rPr>
              <a:t></a:t>
            </a:r>
            <a:r>
              <a:rPr lang="ar-SA" sz="2400" b="1" dirty="0" smtClean="0">
                <a:solidFill>
                  <a:srgbClr val="002060"/>
                </a:solidFill>
              </a:rPr>
              <a:t>له </a:t>
            </a:r>
            <a:r>
              <a:rPr lang="ar-SA" sz="2400" b="1" dirty="0">
                <a:solidFill>
                  <a:srgbClr val="002060"/>
                </a:solidFill>
              </a:rPr>
              <a:t>أقدام أنبوبية تستعمل للحركة والتغذية أو يلتصق بالصخور </a:t>
            </a:r>
            <a:r>
              <a:rPr lang="ar-SA" sz="2400" b="1" dirty="0" smtClean="0">
                <a:solidFill>
                  <a:srgbClr val="002060"/>
                </a:solidFill>
              </a:rPr>
              <a:t>.</a:t>
            </a:r>
          </a:p>
          <a:p>
            <a:pPr algn="ctr" rtl="1"/>
            <a:endParaRPr lang="ar-SA" sz="2400" b="1" dirty="0">
              <a:solidFill>
                <a:srgbClr val="002060"/>
              </a:solidFill>
            </a:endParaRPr>
          </a:p>
          <a:p>
            <a:pPr algn="ctr" rtl="1"/>
            <a:r>
              <a:rPr lang="ar-SA" sz="2400" b="1" dirty="0" smtClean="0">
                <a:solidFill>
                  <a:schemeClr val="accent6">
                    <a:lumMod val="50000"/>
                  </a:schemeClr>
                </a:solidFill>
                <a:sym typeface="Wingdings 2"/>
              </a:rPr>
              <a:t></a:t>
            </a:r>
            <a:r>
              <a:rPr lang="ar-SA" sz="2400" b="1" dirty="0" smtClean="0">
                <a:solidFill>
                  <a:srgbClr val="002060"/>
                </a:solidFill>
              </a:rPr>
              <a:t>يعتبر </a:t>
            </a:r>
            <a:r>
              <a:rPr lang="ar-SA" sz="2400" b="1" dirty="0">
                <a:solidFill>
                  <a:srgbClr val="002060"/>
                </a:solidFill>
              </a:rPr>
              <a:t>من المفترسات تتغذى على المحار وغيره من ذات المصراعين ولا يشكل غذاء لأي مفترس</a:t>
            </a:r>
          </a:p>
          <a:p>
            <a:pPr algn="ctr" rtl="1"/>
            <a:r>
              <a:rPr lang="ar-SA" sz="2400" b="1" dirty="0">
                <a:solidFill>
                  <a:srgbClr val="002060"/>
                </a:solidFill>
              </a:rPr>
              <a:t>بسبب جلده الشوكي</a:t>
            </a:r>
            <a:endParaRPr lang="en-US" sz="2400" b="1" dirty="0">
              <a:solidFill>
                <a:srgbClr val="00206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111</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33725777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2">
                                            <p:bg/>
                                          </p:spTgt>
                                        </p:tgtEl>
                                        <p:attrNameLst>
                                          <p:attrName>style.visibility</p:attrName>
                                        </p:attrNameLst>
                                      </p:cBhvr>
                                      <p:to>
                                        <p:strVal val="visible"/>
                                      </p:to>
                                    </p:set>
                                    <p:anim calcmode="lin" valueType="num">
                                      <p:cBhvr>
                                        <p:cTn id="17" dur="500" decel="50000" fill="hold">
                                          <p:stCondLst>
                                            <p:cond delay="0"/>
                                          </p:stCondLst>
                                        </p:cTn>
                                        <p:tgtEl>
                                          <p:spTgt spid="2">
                                            <p:bg/>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bg/>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bg/>
                                          </p:spTgt>
                                        </p:tgtEl>
                                        <p:attrNameLst>
                                          <p:attrName>ppt_w</p:attrName>
                                        </p:attrNameLst>
                                      </p:cBhvr>
                                      <p:tavLst>
                                        <p:tav tm="0">
                                          <p:val>
                                            <p:strVal val="#ppt_w*.05"/>
                                          </p:val>
                                        </p:tav>
                                        <p:tav tm="100000">
                                          <p:val>
                                            <p:strVal val="#ppt_w"/>
                                          </p:val>
                                        </p:tav>
                                      </p:tavLst>
                                    </p:anim>
                                    <p:anim calcmode="lin" valueType="num">
                                      <p:cBhvr>
                                        <p:cTn id="20" dur="1000" fill="hold"/>
                                        <p:tgtEl>
                                          <p:spTgt spid="2">
                                            <p:bg/>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bg/>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bg/>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bg/>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bg/>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p:cTn id="29"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32"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 calcmode="lin" valueType="num">
                                      <p:cBhvr>
                                        <p:cTn id="41"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44"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anim calcmode="lin" valueType="num">
                                      <p:cBhvr>
                                        <p:cTn id="53"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56"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2">
                                            <p:txEl>
                                              <p:pRg st="3" end="3"/>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6146"/>
                                        </p:tgtEl>
                                        <p:attrNameLst>
                                          <p:attrName>style.visibility</p:attrName>
                                        </p:attrNameLst>
                                      </p:cBhvr>
                                      <p:to>
                                        <p:strVal val="visible"/>
                                      </p:to>
                                    </p:set>
                                    <p:animEffect transition="in" filter="wheel(1)">
                                      <p:cBhvr>
                                        <p:cTn id="65"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3"/>
          <p:cNvSpPr>
            <a:spLocks noChangeArrowheads="1"/>
          </p:cNvSpPr>
          <p:nvPr/>
        </p:nvSpPr>
        <p:spPr bwMode="auto">
          <a:xfrm>
            <a:off x="6384636" y="381000"/>
            <a:ext cx="2378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نجم البحر الهش</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09650"/>
            <a:ext cx="3886200" cy="478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مستطيل مستدير الزوايا 8"/>
          <p:cNvSpPr/>
          <p:nvPr/>
        </p:nvSpPr>
        <p:spPr>
          <a:xfrm>
            <a:off x="4343400" y="1066800"/>
            <a:ext cx="4343400" cy="4724400"/>
          </a:xfrm>
          <a:prstGeom prst="roundRect">
            <a:avLst/>
          </a:prstGeom>
          <a:solidFill>
            <a:schemeClr val="bg1"/>
          </a:solidFill>
          <a:ln w="50800">
            <a:gradFill>
              <a:gsLst>
                <a:gs pos="75400">
                  <a:schemeClr val="accent2">
                    <a:lumMod val="50000"/>
                  </a:schemeClr>
                </a:gs>
                <a:gs pos="26250">
                  <a:srgbClr val="FFC000"/>
                </a:gs>
                <a:gs pos="0">
                  <a:srgbClr val="002060"/>
                </a:gs>
                <a:gs pos="50000">
                  <a:srgbClr val="C00000"/>
                </a:gs>
                <a:gs pos="100000">
                  <a:schemeClr val="accent5">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r>
              <a:rPr lang="ar-SA" sz="2400" b="1" dirty="0" smtClean="0">
                <a:solidFill>
                  <a:schemeClr val="accent6">
                    <a:lumMod val="50000"/>
                  </a:schemeClr>
                </a:solidFill>
                <a:sym typeface="Wingdings 2"/>
              </a:rPr>
              <a:t></a:t>
            </a:r>
            <a:r>
              <a:rPr lang="ar-SA" sz="2400" b="1" dirty="0" smtClean="0">
                <a:solidFill>
                  <a:srgbClr val="002060"/>
                </a:solidFill>
              </a:rPr>
              <a:t>له أذرع نحيلة ومرنة جدا.</a:t>
            </a:r>
          </a:p>
          <a:p>
            <a:pPr algn="justLow" rtl="1"/>
            <a:endParaRPr lang="ar-SA" sz="2400" b="1" dirty="0" smtClean="0">
              <a:solidFill>
                <a:srgbClr val="002060"/>
              </a:solidFill>
            </a:endParaRPr>
          </a:p>
          <a:p>
            <a:pPr algn="justLow" rtl="1"/>
            <a:r>
              <a:rPr lang="ar-SA" sz="2400" b="1" dirty="0" smtClean="0">
                <a:solidFill>
                  <a:schemeClr val="accent6">
                    <a:lumMod val="50000"/>
                  </a:schemeClr>
                </a:solidFill>
                <a:sym typeface="Wingdings 2"/>
              </a:rPr>
              <a:t></a:t>
            </a:r>
            <a:r>
              <a:rPr lang="ar-SA" sz="2400" b="1" dirty="0" smtClean="0">
                <a:solidFill>
                  <a:srgbClr val="002060"/>
                </a:solidFill>
              </a:rPr>
              <a:t>الأقدام الأنبوبية لا تحتوي على ممصات لذلك لا تستخدم للحركة</a:t>
            </a:r>
          </a:p>
          <a:p>
            <a:pPr algn="justLow" rtl="1"/>
            <a:endParaRPr lang="ar-SA" sz="2400" b="1" dirty="0" smtClean="0">
              <a:solidFill>
                <a:srgbClr val="002060"/>
              </a:solidFill>
            </a:endParaRPr>
          </a:p>
          <a:p>
            <a:pPr algn="justLow" rtl="1"/>
            <a:r>
              <a:rPr lang="ar-SA" sz="2400" b="1" dirty="0" smtClean="0">
                <a:solidFill>
                  <a:schemeClr val="accent6">
                    <a:lumMod val="50000"/>
                  </a:schemeClr>
                </a:solidFill>
                <a:sym typeface="Wingdings 2"/>
              </a:rPr>
              <a:t></a:t>
            </a:r>
            <a:r>
              <a:rPr lang="ar-SA" sz="2400" b="1" dirty="0" smtClean="0">
                <a:solidFill>
                  <a:srgbClr val="002060"/>
                </a:solidFill>
              </a:rPr>
              <a:t>تتحرك </a:t>
            </a:r>
            <a:r>
              <a:rPr lang="ar-SA" sz="2400" b="1" dirty="0">
                <a:solidFill>
                  <a:srgbClr val="002060"/>
                </a:solidFill>
              </a:rPr>
              <a:t>بالأذرع أو بالتجديف </a:t>
            </a:r>
            <a:r>
              <a:rPr lang="ar-SA" sz="2400" b="1" dirty="0" smtClean="0">
                <a:solidFill>
                  <a:srgbClr val="002060"/>
                </a:solidFill>
              </a:rPr>
              <a:t>بأجسامها</a:t>
            </a:r>
          </a:p>
          <a:p>
            <a:pPr algn="justLow" rtl="1"/>
            <a:endParaRPr lang="ar-SA" sz="2400" b="1" dirty="0" smtClean="0">
              <a:solidFill>
                <a:srgbClr val="002060"/>
              </a:solidFill>
            </a:endParaRPr>
          </a:p>
          <a:p>
            <a:pPr algn="justLow" rtl="1"/>
            <a:r>
              <a:rPr lang="ar-SA" sz="2400" b="1" dirty="0" smtClean="0">
                <a:solidFill>
                  <a:schemeClr val="accent6">
                    <a:lumMod val="50000"/>
                  </a:schemeClr>
                </a:solidFill>
                <a:sym typeface="Wingdings 2"/>
              </a:rPr>
              <a:t></a:t>
            </a:r>
            <a:r>
              <a:rPr lang="ar-SA" sz="2400" b="1" dirty="0" smtClean="0">
                <a:solidFill>
                  <a:srgbClr val="002060"/>
                </a:solidFill>
              </a:rPr>
              <a:t>بعضها </a:t>
            </a:r>
            <a:r>
              <a:rPr lang="ar-SA" sz="2400" b="1" dirty="0">
                <a:solidFill>
                  <a:srgbClr val="002060"/>
                </a:solidFill>
              </a:rPr>
              <a:t>يستجيب للضوء وهي واسعة </a:t>
            </a:r>
            <a:r>
              <a:rPr lang="ar-SA" sz="2400" b="1" dirty="0" smtClean="0">
                <a:solidFill>
                  <a:srgbClr val="002060"/>
                </a:solidFill>
              </a:rPr>
              <a:t>الانتشار </a:t>
            </a:r>
            <a:r>
              <a:rPr lang="ar-SA" sz="2400" b="1" dirty="0">
                <a:solidFill>
                  <a:srgbClr val="002060"/>
                </a:solidFill>
              </a:rPr>
              <a:t>ولها أنواع يفوق عددها أي طائفة من </a:t>
            </a:r>
            <a:r>
              <a:rPr lang="ar-SA" sz="2400" b="1" dirty="0" smtClean="0">
                <a:solidFill>
                  <a:srgbClr val="002060"/>
                </a:solidFill>
              </a:rPr>
              <a:t>شوكيات الجلد </a:t>
            </a:r>
            <a:r>
              <a:rPr lang="ar-SA" sz="2400" b="1" dirty="0">
                <a:solidFill>
                  <a:srgbClr val="002060"/>
                </a:solidFill>
              </a:rPr>
              <a:t>.</a:t>
            </a:r>
            <a:endParaRPr lang="ar-SA" sz="2400" b="1" dirty="0" smtClean="0">
              <a:solidFill>
                <a:srgbClr val="002060"/>
              </a:solidFill>
            </a:endParaRPr>
          </a:p>
          <a:p>
            <a:pPr algn="justLow" rtl="1"/>
            <a:endParaRPr lang="en-US" sz="2400" b="1" dirty="0">
              <a:solidFill>
                <a:srgbClr val="002060"/>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4765504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wheel(1)">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grpId="0" nodeType="clickEffect">
                                  <p:stCondLst>
                                    <p:cond delay="0"/>
                                  </p:stCondLst>
                                  <p:childTnLst>
                                    <p:set>
                                      <p:cBhvr>
                                        <p:cTn id="16" dur="1" fill="hold">
                                          <p:stCondLst>
                                            <p:cond delay="0"/>
                                          </p:stCondLst>
                                        </p:cTn>
                                        <p:tgtEl>
                                          <p:spTgt spid="9">
                                            <p:bg/>
                                          </p:spTgt>
                                        </p:tgtEl>
                                        <p:attrNameLst>
                                          <p:attrName>style.visibility</p:attrName>
                                        </p:attrNameLst>
                                      </p:cBhvr>
                                      <p:to>
                                        <p:strVal val="visible"/>
                                      </p:to>
                                    </p:set>
                                    <p:anim calcmode="lin" valueType="num">
                                      <p:cBhvr>
                                        <p:cTn id="17" dur="500" decel="50000" fill="hold">
                                          <p:stCondLst>
                                            <p:cond delay="0"/>
                                          </p:stCondLst>
                                        </p:cTn>
                                        <p:tgtEl>
                                          <p:spTgt spid="9">
                                            <p:bg/>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bg/>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bg/>
                                          </p:spTgt>
                                        </p:tgtEl>
                                        <p:attrNameLst>
                                          <p:attrName>ppt_w</p:attrName>
                                        </p:attrNameLst>
                                      </p:cBhvr>
                                      <p:tavLst>
                                        <p:tav tm="0">
                                          <p:val>
                                            <p:strVal val="#ppt_w*.05"/>
                                          </p:val>
                                        </p:tav>
                                        <p:tav tm="100000">
                                          <p:val>
                                            <p:strVal val="#ppt_w"/>
                                          </p:val>
                                        </p:tav>
                                      </p:tavLst>
                                    </p:anim>
                                    <p:anim calcmode="lin" valueType="num">
                                      <p:cBhvr>
                                        <p:cTn id="20" dur="1000" fill="hold"/>
                                        <p:tgtEl>
                                          <p:spTgt spid="9">
                                            <p:bg/>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bg/>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bg/>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bg/>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bg/>
                                          </p:spTgt>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32"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9">
                                            <p:txEl>
                                              <p:pRg st="2" end="2"/>
                                            </p:txEl>
                                          </p:spTgt>
                                        </p:tgtEl>
                                        <p:attrNameLst>
                                          <p:attrName>style.visibility</p:attrName>
                                        </p:attrNameLst>
                                      </p:cBhvr>
                                      <p:to>
                                        <p:strVal val="visible"/>
                                      </p:to>
                                    </p:set>
                                    <p:anim calcmode="lin" valueType="num">
                                      <p:cBhvr>
                                        <p:cTn id="4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4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9">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anim calcmode="lin" valueType="num">
                                      <p:cBhvr>
                                        <p:cTn id="53"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6"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9">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5" presetClass="entr" presetSubtype="0" fill="hold" grpId="0" nodeType="clickEffect">
                                  <p:stCondLst>
                                    <p:cond delay="0"/>
                                  </p:stCondLst>
                                  <p:childTnLst>
                                    <p:set>
                                      <p:cBhvr>
                                        <p:cTn id="64" dur="1" fill="hold">
                                          <p:stCondLst>
                                            <p:cond delay="0"/>
                                          </p:stCondLst>
                                        </p:cTn>
                                        <p:tgtEl>
                                          <p:spTgt spid="9">
                                            <p:txEl>
                                              <p:pRg st="6" end="6"/>
                                            </p:txEl>
                                          </p:spTgt>
                                        </p:tgtEl>
                                        <p:attrNameLst>
                                          <p:attrName>style.visibility</p:attrName>
                                        </p:attrNameLst>
                                      </p:cBhvr>
                                      <p:to>
                                        <p:strVal val="visible"/>
                                      </p:to>
                                    </p:set>
                                    <p:anim calcmode="lin" valueType="num">
                                      <p:cBhvr>
                                        <p:cTn id="65" dur="500" decel="50000" fill="hold">
                                          <p:stCondLst>
                                            <p:cond delay="0"/>
                                          </p:stCondLst>
                                        </p:cTn>
                                        <p:tgtEl>
                                          <p:spTgt spid="9">
                                            <p:txEl>
                                              <p:pRg st="6" end="6"/>
                                            </p:txEl>
                                          </p:spTgt>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9">
                                            <p:txEl>
                                              <p:pRg st="6" end="6"/>
                                            </p:txEl>
                                          </p:spTgt>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9">
                                            <p:txEl>
                                              <p:pRg st="6" end="6"/>
                                            </p:txEl>
                                          </p:spTgt>
                                        </p:tgtEl>
                                        <p:attrNameLst>
                                          <p:attrName>ppt_w</p:attrName>
                                        </p:attrNameLst>
                                      </p:cBhvr>
                                      <p:tavLst>
                                        <p:tav tm="0">
                                          <p:val>
                                            <p:strVal val="#ppt_w*.05"/>
                                          </p:val>
                                        </p:tav>
                                        <p:tav tm="100000">
                                          <p:val>
                                            <p:strVal val="#ppt_w"/>
                                          </p:val>
                                        </p:tav>
                                      </p:tavLst>
                                    </p:anim>
                                    <p:anim calcmode="lin" valueType="num">
                                      <p:cBhvr>
                                        <p:cTn id="68" dur="1000" fill="hold"/>
                                        <p:tgtEl>
                                          <p:spTgt spid="9">
                                            <p:txEl>
                                              <p:pRg st="6" end="6"/>
                                            </p:txEl>
                                          </p:spTgt>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9">
                                            <p:txEl>
                                              <p:pRg st="6" end="6"/>
                                            </p:txEl>
                                          </p:spTgt>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9">
                                            <p:txEl>
                                              <p:pRg st="6" end="6"/>
                                            </p:txEl>
                                          </p:spTgt>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9">
                                            <p:txEl>
                                              <p:pRg st="6" end="6"/>
                                            </p:txEl>
                                          </p:spTgt>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6384636" y="381000"/>
            <a:ext cx="2378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قنفد البحر ودولار البحر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011849"/>
            <a:ext cx="8191616" cy="477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112</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67349991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heel(1)">
                                      <p:cBhvr>
                                        <p:cTn id="12"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مستدير الزوايا 7"/>
          <p:cNvSpPr/>
          <p:nvPr/>
        </p:nvSpPr>
        <p:spPr>
          <a:xfrm>
            <a:off x="457200" y="512616"/>
            <a:ext cx="8244390" cy="5818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الجسم مغطي بهيكل داخلي يسمي القشرة يتكون من صفائح من كربونات الكلسيوم</a:t>
            </a:r>
            <a:endParaRPr lang="en-US" sz="2400" b="1" dirty="0">
              <a:solidFill>
                <a:schemeClr val="accent1">
                  <a:lumMod val="50000"/>
                </a:schemeClr>
              </a:solidFill>
            </a:endParaRPr>
          </a:p>
        </p:txBody>
      </p:sp>
      <p:sp>
        <p:nvSpPr>
          <p:cNvPr id="9" name="مستطيل مستدير الزوايا 8"/>
          <p:cNvSpPr/>
          <p:nvPr/>
        </p:nvSpPr>
        <p:spPr>
          <a:xfrm>
            <a:off x="457200" y="1219200"/>
            <a:ext cx="8244390" cy="5818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وجود الأشواك صفة أساسية في </a:t>
            </a:r>
            <a:r>
              <a:rPr lang="ar-SA" sz="2400" b="1" dirty="0" smtClean="0">
                <a:solidFill>
                  <a:schemeClr val="accent1">
                    <a:lumMod val="50000"/>
                  </a:schemeClr>
                </a:solidFill>
                <a:latin typeface="Calibri"/>
                <a:ea typeface="Times New Roman"/>
                <a:cs typeface="Arial"/>
              </a:rPr>
              <a:t>هذه </a:t>
            </a:r>
            <a:r>
              <a:rPr lang="ar-SA" sz="2400" b="1" dirty="0">
                <a:solidFill>
                  <a:schemeClr val="accent1">
                    <a:lumMod val="50000"/>
                  </a:schemeClr>
                </a:solidFill>
                <a:latin typeface="Calibri"/>
                <a:ea typeface="Times New Roman"/>
                <a:cs typeface="Arial"/>
              </a:rPr>
              <a:t>الطائفة</a:t>
            </a:r>
            <a:endParaRPr lang="en-US" sz="2400" b="1" dirty="0">
              <a:solidFill>
                <a:schemeClr val="accent1">
                  <a:lumMod val="50000"/>
                </a:schemeClr>
              </a:solidFill>
            </a:endParaRPr>
          </a:p>
        </p:txBody>
      </p:sp>
      <p:sp>
        <p:nvSpPr>
          <p:cNvPr id="10" name="مستطيل مستدير الزوايا 9"/>
          <p:cNvSpPr/>
          <p:nvPr/>
        </p:nvSpPr>
        <p:spPr>
          <a:xfrm>
            <a:off x="457200" y="1981200"/>
            <a:ext cx="8244390" cy="7620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قد تحتوي أشواك ولواقط : قنفذ البحر يحتوي علي سم يسبب شلل للفريسة أو قد </a:t>
            </a:r>
            <a:r>
              <a:rPr lang="ar-SA" sz="2400" b="1" dirty="0" smtClean="0">
                <a:solidFill>
                  <a:schemeClr val="accent1">
                    <a:lumMod val="50000"/>
                  </a:schemeClr>
                </a:solidFill>
                <a:latin typeface="Calibri"/>
                <a:ea typeface="Times New Roman"/>
                <a:cs typeface="Arial"/>
              </a:rPr>
              <a:t>يكون أكلاً </a:t>
            </a:r>
            <a:r>
              <a:rPr lang="ar-SA" sz="2400" b="1" dirty="0">
                <a:solidFill>
                  <a:schemeClr val="accent1">
                    <a:lumMod val="50000"/>
                  </a:schemeClr>
                </a:solidFill>
                <a:latin typeface="Calibri"/>
                <a:ea typeface="Times New Roman"/>
                <a:cs typeface="Arial"/>
              </a:rPr>
              <a:t>للأعشاب يكشط </a:t>
            </a:r>
            <a:r>
              <a:rPr lang="ar-SA" sz="2400" b="1" dirty="0" smtClean="0">
                <a:solidFill>
                  <a:schemeClr val="accent1">
                    <a:lumMod val="50000"/>
                  </a:schemeClr>
                </a:solidFill>
                <a:latin typeface="Calibri"/>
                <a:ea typeface="Times New Roman"/>
                <a:cs typeface="Arial"/>
              </a:rPr>
              <a:t>الطحالب </a:t>
            </a:r>
            <a:r>
              <a:rPr lang="ar-SA" sz="2400" b="1" dirty="0">
                <a:solidFill>
                  <a:schemeClr val="accent1">
                    <a:lumMod val="50000"/>
                  </a:schemeClr>
                </a:solidFill>
                <a:latin typeface="Calibri"/>
                <a:ea typeface="Times New Roman"/>
                <a:cs typeface="Arial"/>
              </a:rPr>
              <a:t>عن الصخور</a:t>
            </a:r>
            <a:endParaRPr lang="en-US" sz="2400" b="1" dirty="0">
              <a:solidFill>
                <a:schemeClr val="accent1">
                  <a:lumMod val="50000"/>
                </a:schemeClr>
              </a:solidFill>
            </a:endParaRPr>
          </a:p>
        </p:txBody>
      </p:sp>
      <p:sp>
        <p:nvSpPr>
          <p:cNvPr id="11" name="مستطيل مستدير الزوايا 10"/>
          <p:cNvSpPr/>
          <p:nvPr/>
        </p:nvSpPr>
        <p:spPr>
          <a:xfrm>
            <a:off x="457200" y="2895600"/>
            <a:ext cx="8244390" cy="7620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يحتوي فم قنفذ البحر علي خمس صفائح </a:t>
            </a:r>
            <a:r>
              <a:rPr lang="ar-SA" sz="2400" b="1" dirty="0" smtClean="0">
                <a:solidFill>
                  <a:schemeClr val="accent1">
                    <a:lumMod val="50000"/>
                  </a:schemeClr>
                </a:solidFill>
                <a:latin typeface="Calibri"/>
                <a:ea typeface="Times New Roman"/>
                <a:cs typeface="Arial"/>
              </a:rPr>
              <a:t>تشبه </a:t>
            </a:r>
            <a:r>
              <a:rPr lang="ar-SA" sz="2400" b="1" dirty="0">
                <a:solidFill>
                  <a:schemeClr val="accent1">
                    <a:lumMod val="50000"/>
                  </a:schemeClr>
                </a:solidFill>
                <a:latin typeface="Calibri"/>
                <a:ea typeface="Times New Roman"/>
                <a:cs typeface="Arial"/>
              </a:rPr>
              <a:t>الأسنان </a:t>
            </a:r>
            <a:r>
              <a:rPr lang="ar-SA" sz="2400" b="1" dirty="0" smtClean="0">
                <a:solidFill>
                  <a:schemeClr val="accent1">
                    <a:lumMod val="50000"/>
                  </a:schemeClr>
                </a:solidFill>
                <a:latin typeface="Calibri"/>
                <a:ea typeface="Times New Roman"/>
                <a:cs typeface="Arial"/>
              </a:rPr>
              <a:t>(علي </a:t>
            </a:r>
            <a:r>
              <a:rPr lang="ar-SA" sz="2400" b="1" dirty="0">
                <a:solidFill>
                  <a:schemeClr val="accent1">
                    <a:lumMod val="50000"/>
                  </a:schemeClr>
                </a:solidFill>
                <a:latin typeface="Calibri"/>
                <a:ea typeface="Times New Roman"/>
                <a:cs typeface="Arial"/>
              </a:rPr>
              <a:t>شكل مصباح </a:t>
            </a:r>
            <a:r>
              <a:rPr lang="ar-SA" sz="2400" b="1" dirty="0" smtClean="0">
                <a:solidFill>
                  <a:schemeClr val="accent1">
                    <a:lumMod val="50000"/>
                  </a:schemeClr>
                </a:solidFill>
                <a:latin typeface="Calibri"/>
                <a:ea typeface="Times New Roman"/>
                <a:cs typeface="Arial"/>
              </a:rPr>
              <a:t>أرسطو) لمضغ الطعام</a:t>
            </a:r>
            <a:endParaRPr lang="en-US" sz="2400" b="1" dirty="0">
              <a:solidFill>
                <a:schemeClr val="accent1">
                  <a:lumMod val="50000"/>
                </a:schemeClr>
              </a:solidFill>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23133"/>
            <a:ext cx="6248399" cy="219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8369877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anim calcmode="lin" valueType="num">
                                      <p:cBhvr>
                                        <p:cTn id="18"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0"/>
                                        </p:tgtEl>
                                        <p:attrNameLst>
                                          <p:attrName>ppt_y</p:attrName>
                                        </p:attrNameLst>
                                      </p:cBhvr>
                                      <p:tavLst>
                                        <p:tav tm="0">
                                          <p:val>
                                            <p:strVal val="#ppt_y"/>
                                          </p:val>
                                        </p:tav>
                                        <p:tav tm="100000">
                                          <p:val>
                                            <p:strVal val="#ppt_y"/>
                                          </p:val>
                                        </p:tav>
                                      </p:tavLst>
                                    </p:anim>
                                    <p:anim calcmode="lin" valueType="num">
                                      <p:cBhvr>
                                        <p:cTn id="2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1"/>
                                        </p:tgtEl>
                                        <p:attrNameLst>
                                          <p:attrName>ppt_y</p:attrName>
                                        </p:attrNameLst>
                                      </p:cBhvr>
                                      <p:tavLst>
                                        <p:tav tm="0">
                                          <p:val>
                                            <p:strVal val="#ppt_y"/>
                                          </p:val>
                                        </p:tav>
                                        <p:tav tm="100000">
                                          <p:val>
                                            <p:strVal val="#ppt_y"/>
                                          </p:val>
                                        </p:tav>
                                      </p:tavLst>
                                    </p:anim>
                                    <p:anim calcmode="lin" valueType="num">
                                      <p:cBhvr>
                                        <p:cTn id="36"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9218"/>
                                        </p:tgtEl>
                                        <p:attrNameLst>
                                          <p:attrName>style.visibility</p:attrName>
                                        </p:attrNameLst>
                                      </p:cBhvr>
                                      <p:to>
                                        <p:strVal val="visible"/>
                                      </p:to>
                                    </p:set>
                                    <p:animEffect transition="in" filter="circle(in)">
                                      <p:cBhvr>
                                        <p:cTn id="43"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480" y="992912"/>
            <a:ext cx="8174920" cy="510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13"/>
          <p:cNvSpPr>
            <a:spLocks noChangeArrowheads="1"/>
          </p:cNvSpPr>
          <p:nvPr/>
        </p:nvSpPr>
        <p:spPr bwMode="auto">
          <a:xfrm>
            <a:off x="5257800" y="381000"/>
            <a:ext cx="35053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زنابق البحر ونجم البحر الريشي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مستطيل مستدير الزوايا 7"/>
          <p:cNvSpPr/>
          <p:nvPr/>
        </p:nvSpPr>
        <p:spPr>
          <a:xfrm>
            <a:off x="457200" y="394854"/>
            <a:ext cx="4662990" cy="5056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حيوانات جالسة في بعض فتر ات حياتها</a:t>
            </a:r>
            <a:endParaRPr lang="en-US" sz="2400" b="1" dirty="0">
              <a:solidFill>
                <a:schemeClr val="accent1">
                  <a:lumMod val="50000"/>
                </a:schemeClr>
              </a:solidFill>
            </a:endParaRPr>
          </a:p>
        </p:txBody>
      </p:sp>
      <p:sp>
        <p:nvSpPr>
          <p:cNvPr id="9" name="مستطيل مستدير الزوايا 8"/>
          <p:cNvSpPr/>
          <p:nvPr/>
        </p:nvSpPr>
        <p:spPr>
          <a:xfrm>
            <a:off x="3087255" y="1752600"/>
            <a:ext cx="5577390" cy="5334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لها أقدام أنبوبية تستخدمها في التغذية</a:t>
            </a:r>
            <a:endParaRPr lang="en-US" sz="2400" b="1" dirty="0">
              <a:solidFill>
                <a:schemeClr val="accent1">
                  <a:lumMod val="50000"/>
                </a:schemeClr>
              </a:solidFill>
            </a:endParaRPr>
          </a:p>
        </p:txBody>
      </p:sp>
      <p:sp>
        <p:nvSpPr>
          <p:cNvPr id="10" name="مستطيل مستدير الزوايا 9"/>
          <p:cNvSpPr/>
          <p:nvPr/>
        </p:nvSpPr>
        <p:spPr>
          <a:xfrm>
            <a:off x="3119582" y="2438400"/>
            <a:ext cx="5577390" cy="5334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زنابق البحر ذات شكل زهري محمول علي ساق</a:t>
            </a:r>
            <a:endParaRPr lang="en-US" sz="2400" b="1" dirty="0">
              <a:solidFill>
                <a:schemeClr val="accent1">
                  <a:lumMod val="50000"/>
                </a:schemeClr>
              </a:solidFill>
            </a:endParaRPr>
          </a:p>
        </p:txBody>
      </p:sp>
      <p:sp>
        <p:nvSpPr>
          <p:cNvPr id="11" name="مستطيل مستدير الزوايا 10"/>
          <p:cNvSpPr/>
          <p:nvPr/>
        </p:nvSpPr>
        <p:spPr>
          <a:xfrm>
            <a:off x="2514600" y="990600"/>
            <a:ext cx="6324600" cy="5334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نجم البحر الريشي له أزرع طويلة ومتفرعة من منطقة مركزية</a:t>
            </a:r>
            <a:endParaRPr lang="en-US" sz="2400" b="1" dirty="0">
              <a:solidFill>
                <a:schemeClr val="accent1">
                  <a:lumMod val="50000"/>
                </a:schemeClr>
              </a:solidFill>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113</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83073111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
                                        </p:tgtEl>
                                        <p:attrNameLst>
                                          <p:attrName>ppt_y</p:attrName>
                                        </p:attrNameLst>
                                      </p:cBhvr>
                                      <p:tavLst>
                                        <p:tav tm="0">
                                          <p:val>
                                            <p:strVal val="#ppt_y"/>
                                          </p:val>
                                        </p:tav>
                                        <p:tav tm="100000">
                                          <p:val>
                                            <p:strVal val="#ppt_y"/>
                                          </p:val>
                                        </p:tav>
                                      </p:tavLst>
                                    </p:anim>
                                    <p:anim calcmode="lin" valueType="num">
                                      <p:cBhvr>
                                        <p:cTn id="1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11"/>
                                        </p:tgtEl>
                                        <p:attrNameLst>
                                          <p:attrName>ppt_y</p:attrName>
                                        </p:attrNameLst>
                                      </p:cBhvr>
                                      <p:tavLst>
                                        <p:tav tm="0">
                                          <p:val>
                                            <p:strVal val="#ppt_y"/>
                                          </p:val>
                                        </p:tav>
                                        <p:tav tm="100000">
                                          <p:val>
                                            <p:strVal val="#ppt_y"/>
                                          </p:val>
                                        </p:tav>
                                      </p:tavLst>
                                    </p:anim>
                                    <p:anim calcmode="lin" valueType="num">
                                      <p:cBhvr>
                                        <p:cTn id="2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lt">
                                    <p:tmPct val="1000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9"/>
                                        </p:tgtEl>
                                        <p:attrNameLst>
                                          <p:attrName>ppt_y</p:attrName>
                                        </p:attrNameLst>
                                      </p:cBhvr>
                                      <p:tavLst>
                                        <p:tav tm="0">
                                          <p:val>
                                            <p:strVal val="#ppt_y"/>
                                          </p:val>
                                        </p:tav>
                                        <p:tav tm="100000">
                                          <p:val>
                                            <p:strVal val="#ppt_y"/>
                                          </p:val>
                                        </p:tav>
                                      </p:tavLst>
                                    </p:anim>
                                    <p:anim calcmode="lin" valueType="num">
                                      <p:cBhvr>
                                        <p:cTn id="32"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1" presetClass="entr" presetSubtype="0" fill="hold" grpId="0" nodeType="clickEffect">
                                  <p:stCondLst>
                                    <p:cond delay="0"/>
                                  </p:stCondLst>
                                  <p:iterate type="lt">
                                    <p:tmPct val="10000"/>
                                  </p:iterate>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10"/>
                                        </p:tgtEl>
                                        <p:attrNameLst>
                                          <p:attrName>ppt_y</p:attrName>
                                        </p:attrNameLst>
                                      </p:cBhvr>
                                      <p:tavLst>
                                        <p:tav tm="0">
                                          <p:val>
                                            <p:strVal val="#ppt_y"/>
                                          </p:val>
                                        </p:tav>
                                        <p:tav tm="100000">
                                          <p:val>
                                            <p:strVal val="#ppt_y"/>
                                          </p:val>
                                        </p:tav>
                                      </p:tavLst>
                                    </p:anim>
                                    <p:anim calcmode="lin" valueType="num">
                                      <p:cBhvr>
                                        <p:cTn id="41"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0242"/>
                                        </p:tgtEl>
                                        <p:attrNameLst>
                                          <p:attrName>style.visibility</p:attrName>
                                        </p:attrNameLst>
                                      </p:cBhvr>
                                      <p:to>
                                        <p:strVal val="visible"/>
                                      </p:to>
                                    </p:set>
                                    <p:animEffect transition="in" filter="wheel(1)">
                                      <p:cBhvr>
                                        <p:cTn id="48" dur="2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6705600" y="381000"/>
            <a:ext cx="20575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خيار البحر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62" y="381000"/>
            <a:ext cx="4920338" cy="494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مستدير الزوايا 7"/>
          <p:cNvSpPr/>
          <p:nvPr/>
        </p:nvSpPr>
        <p:spPr>
          <a:xfrm>
            <a:off x="3923928" y="2514600"/>
            <a:ext cx="5074096" cy="3505199"/>
          </a:xfrm>
          <a:prstGeom prst="roundRect">
            <a:avLst/>
          </a:prstGeom>
          <a:solidFill>
            <a:schemeClr val="bg1"/>
          </a:solidFill>
          <a:ln w="50800">
            <a:gradFill>
              <a:gsLst>
                <a:gs pos="75400">
                  <a:schemeClr val="accent2">
                    <a:lumMod val="50000"/>
                  </a:schemeClr>
                </a:gs>
                <a:gs pos="26250">
                  <a:srgbClr val="FFC000"/>
                </a:gs>
                <a:gs pos="0">
                  <a:srgbClr val="002060"/>
                </a:gs>
                <a:gs pos="50000">
                  <a:srgbClr val="C00000"/>
                </a:gs>
                <a:gs pos="100000">
                  <a:schemeClr val="accent5">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ar-SA" sz="2400" b="1" dirty="0" smtClean="0">
                <a:solidFill>
                  <a:schemeClr val="accent6">
                    <a:lumMod val="50000"/>
                  </a:schemeClr>
                </a:solidFill>
                <a:sym typeface="Wingdings 2"/>
              </a:rPr>
              <a:t></a:t>
            </a:r>
            <a:r>
              <a:rPr lang="ar-SA" sz="2400" b="1" dirty="0" smtClean="0">
                <a:solidFill>
                  <a:srgbClr val="002060"/>
                </a:solidFill>
              </a:rPr>
              <a:t>يشبه </a:t>
            </a:r>
            <a:r>
              <a:rPr lang="ar-SA" sz="2400" b="1" dirty="0">
                <a:solidFill>
                  <a:srgbClr val="002060"/>
                </a:solidFill>
              </a:rPr>
              <a:t>الخيار</a:t>
            </a:r>
            <a:endParaRPr lang="ar-SA" sz="2400" b="1" dirty="0" smtClean="0">
              <a:solidFill>
                <a:srgbClr val="002060"/>
              </a:solidFill>
            </a:endParaRPr>
          </a:p>
          <a:p>
            <a:pPr algn="justLow" rtl="1">
              <a:lnSpc>
                <a:spcPct val="150000"/>
              </a:lnSpc>
            </a:pPr>
            <a:r>
              <a:rPr lang="ar-SA" sz="2400" b="1" dirty="0" smtClean="0">
                <a:solidFill>
                  <a:schemeClr val="accent6">
                    <a:lumMod val="50000"/>
                  </a:schemeClr>
                </a:solidFill>
                <a:sym typeface="Wingdings 2"/>
              </a:rPr>
              <a:t></a:t>
            </a:r>
            <a:r>
              <a:rPr lang="ar-SA" sz="2400" b="1" dirty="0">
                <a:solidFill>
                  <a:srgbClr val="002060"/>
                </a:solidFill>
              </a:rPr>
              <a:t>يغطي جسمه العضلي جسم لين</a:t>
            </a:r>
            <a:endParaRPr lang="ar-SA" sz="2400" b="1" dirty="0" smtClean="0">
              <a:solidFill>
                <a:srgbClr val="002060"/>
              </a:solidFill>
            </a:endParaRPr>
          </a:p>
          <a:p>
            <a:pPr algn="justLow" rtl="1">
              <a:lnSpc>
                <a:spcPct val="150000"/>
              </a:lnSpc>
            </a:pPr>
            <a:r>
              <a:rPr lang="ar-SA" sz="2400" b="1" dirty="0" smtClean="0">
                <a:solidFill>
                  <a:schemeClr val="accent6">
                    <a:lumMod val="50000"/>
                  </a:schemeClr>
                </a:solidFill>
                <a:sym typeface="Wingdings 2"/>
              </a:rPr>
              <a:t></a:t>
            </a:r>
            <a:r>
              <a:rPr lang="ar-SA" sz="2400" b="1" dirty="0">
                <a:solidFill>
                  <a:srgbClr val="002060"/>
                </a:solidFill>
              </a:rPr>
              <a:t>له أقدام أنبوبية تحورت علي شكل </a:t>
            </a:r>
            <a:r>
              <a:rPr lang="ar-SA" sz="2400" b="1" dirty="0" err="1">
                <a:solidFill>
                  <a:srgbClr val="002060"/>
                </a:solidFill>
              </a:rPr>
              <a:t>لوامس</a:t>
            </a:r>
            <a:r>
              <a:rPr lang="ar-SA" sz="2400" b="1" dirty="0">
                <a:solidFill>
                  <a:srgbClr val="002060"/>
                </a:solidFill>
              </a:rPr>
              <a:t> حول الفم تغطي بالمخاط للإمساك بالغذاء .</a:t>
            </a:r>
            <a:endParaRPr lang="ar-SA" sz="2400" b="1" dirty="0" smtClean="0">
              <a:solidFill>
                <a:srgbClr val="002060"/>
              </a:solidFill>
            </a:endParaRPr>
          </a:p>
          <a:p>
            <a:pPr algn="justLow" rtl="1">
              <a:lnSpc>
                <a:spcPct val="150000"/>
              </a:lnSpc>
            </a:pPr>
            <a:r>
              <a:rPr lang="ar-SA" sz="2400" b="1" dirty="0" smtClean="0">
                <a:solidFill>
                  <a:schemeClr val="accent6">
                    <a:lumMod val="50000"/>
                  </a:schemeClr>
                </a:solidFill>
                <a:sym typeface="Wingdings 2"/>
              </a:rPr>
              <a:t></a:t>
            </a:r>
            <a:r>
              <a:rPr lang="ar-SA" sz="2400" b="1" dirty="0">
                <a:solidFill>
                  <a:srgbClr val="002060"/>
                </a:solidFill>
              </a:rPr>
              <a:t>له أعضاء تنفس علي شكل شجرة تنفسية تقوم أيضاً بعملية </a:t>
            </a:r>
            <a:r>
              <a:rPr lang="ar-SA" sz="2400" b="1" dirty="0" smtClean="0">
                <a:solidFill>
                  <a:srgbClr val="002060"/>
                </a:solidFill>
              </a:rPr>
              <a:t>الإخراج</a:t>
            </a:r>
            <a:endParaRPr lang="en-US" sz="2400" b="1" dirty="0">
              <a:solidFill>
                <a:srgbClr val="00206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16581264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heel(1)">
                                      <p:cBhvr>
                                        <p:cTn id="12" dur="20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41" presetClass="entr" presetSubtype="0" fill="hold" grpId="0" nodeType="clickEffect">
                                  <p:stCondLst>
                                    <p:cond delay="0"/>
                                  </p:stCondLst>
                                  <p:iterate type="lt">
                                    <p:tmPct val="10000"/>
                                  </p:iterate>
                                  <p:childTnLst>
                                    <p:set>
                                      <p:cBhvr>
                                        <p:cTn id="16" dur="1" fill="hold">
                                          <p:stCondLst>
                                            <p:cond delay="0"/>
                                          </p:stCondLst>
                                        </p:cTn>
                                        <p:tgtEl>
                                          <p:spTgt spid="8">
                                            <p:bg/>
                                          </p:spTgt>
                                        </p:tgtEl>
                                        <p:attrNameLst>
                                          <p:attrName>style.visibility</p:attrName>
                                        </p:attrNameLst>
                                      </p:cBhvr>
                                      <p:to>
                                        <p:strVal val="visible"/>
                                      </p:to>
                                    </p:set>
                                    <p:anim calcmode="lin" valueType="num">
                                      <p:cBhvr>
                                        <p:cTn id="17" dur="500" fill="hold"/>
                                        <p:tgtEl>
                                          <p:spTgt spid="8">
                                            <p:bg/>
                                          </p:spTgt>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8">
                                            <p:bg/>
                                          </p:spTgt>
                                        </p:tgtEl>
                                        <p:attrNameLst>
                                          <p:attrName>ppt_y</p:attrName>
                                        </p:attrNameLst>
                                      </p:cBhvr>
                                      <p:tavLst>
                                        <p:tav tm="0">
                                          <p:val>
                                            <p:strVal val="#ppt_y"/>
                                          </p:val>
                                        </p:tav>
                                        <p:tav tm="100000">
                                          <p:val>
                                            <p:strVal val="#ppt_y"/>
                                          </p:val>
                                        </p:tav>
                                      </p:tavLst>
                                    </p:anim>
                                    <p:anim calcmode="lin" valueType="num">
                                      <p:cBhvr>
                                        <p:cTn id="19" dur="500" fill="hold"/>
                                        <p:tgtEl>
                                          <p:spTgt spid="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8">
                                            <p:bg/>
                                          </p:spTgt>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500" fill="hold"/>
                                        <p:tgtEl>
                                          <p:spTgt spid="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8">
                                            <p:txEl>
                                              <p:pRg st="1" end="1"/>
                                            </p:txEl>
                                          </p:spTgt>
                                        </p:tgtEl>
                                        <p:attrNameLst>
                                          <p:attrName>style.visibility</p:attrName>
                                        </p:attrNameLst>
                                      </p:cBhvr>
                                      <p:to>
                                        <p:strVal val="visible"/>
                                      </p:to>
                                    </p:set>
                                    <p:anim calcmode="lin" valueType="num">
                                      <p:cBhvr>
                                        <p:cTn id="35" dur="500" fill="hold"/>
                                        <p:tgtEl>
                                          <p:spTgt spid="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8">
                                            <p:txEl>
                                              <p:pRg st="1" end="1"/>
                                            </p:txEl>
                                          </p:spTgt>
                                        </p:tgtEl>
                                        <p:attrNameLst>
                                          <p:attrName>ppt_y</p:attrName>
                                        </p:attrNameLst>
                                      </p:cBhvr>
                                      <p:tavLst>
                                        <p:tav tm="0">
                                          <p:val>
                                            <p:strVal val="#ppt_y"/>
                                          </p:val>
                                        </p:tav>
                                        <p:tav tm="100000">
                                          <p:val>
                                            <p:strVal val="#ppt_y"/>
                                          </p:val>
                                        </p:tav>
                                      </p:tavLst>
                                    </p:anim>
                                    <p:anim calcmode="lin" valueType="num">
                                      <p:cBhvr>
                                        <p:cTn id="37" dur="500" fill="hold"/>
                                        <p:tgtEl>
                                          <p:spTgt spid="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8">
                                            <p:txEl>
                                              <p:pRg st="2" end="2"/>
                                            </p:txEl>
                                          </p:spTgt>
                                        </p:tgtEl>
                                        <p:attrNameLst>
                                          <p:attrName>style.visibility</p:attrName>
                                        </p:attrNameLst>
                                      </p:cBhvr>
                                      <p:to>
                                        <p:strVal val="visible"/>
                                      </p:to>
                                    </p:set>
                                    <p:anim calcmode="lin" valueType="num">
                                      <p:cBhvr>
                                        <p:cTn id="44" dur="500" fill="hold"/>
                                        <p:tgtEl>
                                          <p:spTgt spid="8">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8">
                                            <p:txEl>
                                              <p:pRg st="2" end="2"/>
                                            </p:txEl>
                                          </p:spTgt>
                                        </p:tgtEl>
                                        <p:attrNameLst>
                                          <p:attrName>ppt_y</p:attrName>
                                        </p:attrNameLst>
                                      </p:cBhvr>
                                      <p:tavLst>
                                        <p:tav tm="0">
                                          <p:val>
                                            <p:strVal val="#ppt_y"/>
                                          </p:val>
                                        </p:tav>
                                        <p:tav tm="100000">
                                          <p:val>
                                            <p:strVal val="#ppt_y"/>
                                          </p:val>
                                        </p:tav>
                                      </p:tavLst>
                                    </p:anim>
                                    <p:anim calcmode="lin" valueType="num">
                                      <p:cBhvr>
                                        <p:cTn id="46" dur="500" fill="hold"/>
                                        <p:tgtEl>
                                          <p:spTgt spid="8">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8">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8">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lt">
                                    <p:tmPct val="10000"/>
                                  </p:iterate>
                                  <p:childTnLst>
                                    <p:set>
                                      <p:cBhvr>
                                        <p:cTn id="52" dur="1" fill="hold">
                                          <p:stCondLst>
                                            <p:cond delay="0"/>
                                          </p:stCondLst>
                                        </p:cTn>
                                        <p:tgtEl>
                                          <p:spTgt spid="8">
                                            <p:txEl>
                                              <p:pRg st="3" end="3"/>
                                            </p:txEl>
                                          </p:spTgt>
                                        </p:tgtEl>
                                        <p:attrNameLst>
                                          <p:attrName>style.visibility</p:attrName>
                                        </p:attrNameLst>
                                      </p:cBhvr>
                                      <p:to>
                                        <p:strVal val="visible"/>
                                      </p:to>
                                    </p:set>
                                    <p:anim calcmode="lin" valueType="num">
                                      <p:cBhvr>
                                        <p:cTn id="53" dur="500" fill="hold"/>
                                        <p:tgtEl>
                                          <p:spTgt spid="8">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8">
                                            <p:txEl>
                                              <p:pRg st="3" end="3"/>
                                            </p:txEl>
                                          </p:spTgt>
                                        </p:tgtEl>
                                        <p:attrNameLst>
                                          <p:attrName>ppt_y</p:attrName>
                                        </p:attrNameLst>
                                      </p:cBhvr>
                                      <p:tavLst>
                                        <p:tav tm="0">
                                          <p:val>
                                            <p:strVal val="#ppt_y"/>
                                          </p:val>
                                        </p:tav>
                                        <p:tav tm="100000">
                                          <p:val>
                                            <p:strVal val="#ppt_y"/>
                                          </p:val>
                                        </p:tav>
                                      </p:tavLst>
                                    </p:anim>
                                    <p:anim calcmode="lin" valueType="num">
                                      <p:cBhvr>
                                        <p:cTn id="55" dur="500" fill="hold"/>
                                        <p:tgtEl>
                                          <p:spTgt spid="8">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8">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1"/>
          <p:cNvSpPr/>
          <p:nvPr/>
        </p:nvSpPr>
        <p:spPr>
          <a:xfrm>
            <a:off x="1199825" y="1316184"/>
            <a:ext cx="6591300" cy="854678"/>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rtl="1"/>
            <a:r>
              <a:rPr lang="ar-SA" b="1" dirty="0">
                <a:solidFill>
                  <a:schemeClr val="accent1">
                    <a:lumMod val="50000"/>
                  </a:schemeClr>
                </a:solidFill>
                <a:latin typeface="Calibri"/>
                <a:ea typeface="Times New Roman"/>
                <a:cs typeface="Arial"/>
              </a:rPr>
              <a:t>حيوانات بحرية لها هيكل داخلي بأشواك وجهاز وعائي مائي وأقدام أنبوبية ولأفرادها </a:t>
            </a:r>
            <a:r>
              <a:rPr lang="ar-SA" b="1" dirty="0" smtClean="0">
                <a:solidFill>
                  <a:schemeClr val="accent1">
                    <a:lumMod val="50000"/>
                  </a:schemeClr>
                </a:solidFill>
                <a:latin typeface="Calibri"/>
                <a:ea typeface="Times New Roman"/>
                <a:cs typeface="Arial"/>
              </a:rPr>
              <a:t>البالغة</a:t>
            </a:r>
            <a:r>
              <a:rPr lang="en-US" b="1" dirty="0" smtClean="0">
                <a:solidFill>
                  <a:schemeClr val="accent1">
                    <a:lumMod val="50000"/>
                  </a:schemeClr>
                </a:solidFill>
                <a:latin typeface="Calibri"/>
                <a:ea typeface="Times New Roman"/>
                <a:cs typeface="Arial"/>
              </a:rPr>
              <a:t> </a:t>
            </a:r>
            <a:r>
              <a:rPr lang="ar-SA" b="1" dirty="0" smtClean="0">
                <a:solidFill>
                  <a:schemeClr val="accent1">
                    <a:lumMod val="50000"/>
                  </a:schemeClr>
                </a:solidFill>
                <a:latin typeface="Calibri"/>
                <a:ea typeface="Times New Roman"/>
                <a:cs typeface="Arial"/>
              </a:rPr>
              <a:t>تناظر </a:t>
            </a:r>
            <a:r>
              <a:rPr lang="ar-SA" b="1" dirty="0">
                <a:solidFill>
                  <a:schemeClr val="accent1">
                    <a:lumMod val="50000"/>
                  </a:schemeClr>
                </a:solidFill>
                <a:latin typeface="Calibri"/>
                <a:ea typeface="Times New Roman"/>
                <a:cs typeface="Arial"/>
              </a:rPr>
              <a:t>شعاعي</a:t>
            </a:r>
            <a:endParaRPr lang="en-US" b="1" dirty="0">
              <a:solidFill>
                <a:schemeClr val="accent1">
                  <a:lumMod val="50000"/>
                </a:schemeClr>
              </a:solidFill>
            </a:endParaRPr>
          </a:p>
        </p:txBody>
      </p:sp>
      <p:sp>
        <p:nvSpPr>
          <p:cNvPr id="26" name="AutoShape 2"/>
          <p:cNvSpPr>
            <a:spLocks noChangeArrowheads="1"/>
          </p:cNvSpPr>
          <p:nvPr/>
        </p:nvSpPr>
        <p:spPr bwMode="auto">
          <a:xfrm>
            <a:off x="1930904" y="381000"/>
            <a:ext cx="5765296"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a:solidFill>
                  <a:srgbClr val="800000"/>
                </a:solidFill>
                <a:latin typeface="Arial" pitchFamily="34" charset="0"/>
                <a:ea typeface="Arial" pitchFamily="34" charset="0"/>
                <a:cs typeface="Arial" pitchFamily="34" charset="0"/>
              </a:rPr>
              <a:t>شوكيات الجلد واللافقاريات الحبلية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16" name="مجموعة 15"/>
          <p:cNvGrpSpPr/>
          <p:nvPr/>
        </p:nvGrpSpPr>
        <p:grpSpPr>
          <a:xfrm>
            <a:off x="5257800" y="2362200"/>
            <a:ext cx="3429001" cy="533399"/>
            <a:chOff x="6077563" y="2591127"/>
            <a:chExt cx="2599374" cy="1648064"/>
          </a:xfrm>
          <a:solidFill>
            <a:schemeClr val="bg2">
              <a:lumMod val="90000"/>
            </a:schemeClr>
          </a:solidFill>
        </p:grpSpPr>
        <p:sp>
          <p:nvSpPr>
            <p:cNvPr id="17" name="مستطيل مستدير الزوايا 16"/>
            <p:cNvSpPr/>
            <p:nvPr/>
          </p:nvSpPr>
          <p:spPr>
            <a:xfrm>
              <a:off x="6077564" y="2591127"/>
              <a:ext cx="2599373" cy="1537749"/>
            </a:xfrm>
            <a:prstGeom prst="roundRect">
              <a:avLst/>
            </a:prstGeom>
            <a:grpFill/>
            <a:ln w="25400" cap="flat" cmpd="sng" algn="ctr">
              <a:solidFill>
                <a:srgbClr val="0F6FC6">
                  <a:shade val="50000"/>
                </a:srgbClr>
              </a:solidFill>
              <a:prstDash val="solid"/>
            </a:ln>
            <a:effectLst/>
          </p:spPr>
          <p:txBody>
            <a:bodyPr rtlCol="1"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ar-SA" sz="1800" b="0" i="0" u="none" strike="noStrike" kern="0" cap="none" spc="0" normalizeH="0" baseline="0" noProof="0">
                <a:ln>
                  <a:noFill/>
                </a:ln>
                <a:solidFill>
                  <a:prstClr val="white"/>
                </a:solidFill>
                <a:effectLst/>
                <a:uLnTx/>
                <a:uFillTx/>
                <a:latin typeface="Constantia"/>
                <a:ea typeface="+mn-ea"/>
              </a:endParaRPr>
            </a:p>
          </p:txBody>
        </p:sp>
        <p:sp>
          <p:nvSpPr>
            <p:cNvPr id="18" name="مربع نص 17"/>
            <p:cNvSpPr txBox="1"/>
            <p:nvPr/>
          </p:nvSpPr>
          <p:spPr>
            <a:xfrm>
              <a:off x="6077563" y="2730787"/>
              <a:ext cx="2533038" cy="1508404"/>
            </a:xfrm>
            <a:prstGeom prst="rect">
              <a:avLst/>
            </a:prstGeom>
            <a:grpFill/>
          </p:spPr>
          <p:txBody>
            <a:bodyPr wrap="square" rtlCol="1">
              <a:spAutoFit/>
            </a:bodyPr>
            <a:lstStyle/>
            <a:p>
              <a:pPr lvl="0" algn="ctr">
                <a:defRPr/>
              </a:pPr>
              <a:r>
                <a:rPr lang="ar-SA" sz="2800" b="1" kern="0" dirty="0">
                  <a:solidFill>
                    <a:schemeClr val="accent6">
                      <a:lumMod val="75000"/>
                    </a:schemeClr>
                  </a:solidFill>
                  <a:effectLst>
                    <a:outerShdw blurRad="38100" dist="38100" dir="2700000" algn="tl">
                      <a:srgbClr val="FFFFFF"/>
                    </a:outerShdw>
                  </a:effectLst>
                </a:rPr>
                <a:t>خصائص شوكيات الجلد</a:t>
              </a:r>
              <a:endParaRPr kumimoji="0" lang="ar-SA" sz="2800" b="0" i="0" u="none" strike="noStrike" kern="0" cap="none" spc="0" normalizeH="0" baseline="0" noProof="0" dirty="0">
                <a:ln>
                  <a:noFill/>
                </a:ln>
                <a:solidFill>
                  <a:schemeClr val="accent6">
                    <a:lumMod val="75000"/>
                  </a:schemeClr>
                </a:solidFill>
                <a:effectLst/>
                <a:uLnTx/>
                <a:uFillTx/>
              </a:endParaRPr>
            </a:p>
          </p:txBody>
        </p:sp>
      </p:grpSp>
      <p:sp>
        <p:nvSpPr>
          <p:cNvPr id="19" name="مستطيل مستدير الزوايا 18"/>
          <p:cNvSpPr/>
          <p:nvPr/>
        </p:nvSpPr>
        <p:spPr>
          <a:xfrm>
            <a:off x="1104900" y="3050312"/>
            <a:ext cx="6591300" cy="1371599"/>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chemeClr val="accent1">
                    <a:lumMod val="50000"/>
                  </a:schemeClr>
                </a:solidFill>
                <a:latin typeface="Calibri"/>
                <a:ea typeface="Times New Roman"/>
                <a:cs typeface="Arial"/>
              </a:rPr>
              <a:t>يتكون الفم من مكان آخر في </a:t>
            </a:r>
            <a:r>
              <a:rPr lang="ar-SA" sz="2400" b="1" dirty="0" err="1">
                <a:solidFill>
                  <a:schemeClr val="accent1">
                    <a:lumMod val="50000"/>
                  </a:schemeClr>
                </a:solidFill>
                <a:latin typeface="Calibri"/>
                <a:ea typeface="Times New Roman"/>
                <a:cs typeface="Arial"/>
              </a:rPr>
              <a:t>الجاسترولا</a:t>
            </a:r>
            <a:r>
              <a:rPr lang="ar-SA" sz="2400" b="1" dirty="0">
                <a:solidFill>
                  <a:schemeClr val="accent1">
                    <a:lumMod val="50000"/>
                  </a:schemeClr>
                </a:solidFill>
                <a:latin typeface="Calibri"/>
                <a:ea typeface="Times New Roman"/>
                <a:cs typeface="Arial"/>
              </a:rPr>
              <a:t> أما الحيوانات بدائية الفم مثل الرخويات </a:t>
            </a:r>
            <a:r>
              <a:rPr lang="ar-SA" sz="2400" b="1" dirty="0" smtClean="0">
                <a:solidFill>
                  <a:schemeClr val="accent1">
                    <a:lumMod val="50000"/>
                  </a:schemeClr>
                </a:solidFill>
                <a:latin typeface="Calibri"/>
                <a:ea typeface="Times New Roman"/>
                <a:cs typeface="Arial"/>
              </a:rPr>
              <a:t>والديدان</a:t>
            </a:r>
            <a:r>
              <a:rPr lang="en-US" sz="2400" b="1" dirty="0" smtClean="0">
                <a:solidFill>
                  <a:schemeClr val="accent1">
                    <a:lumMod val="50000"/>
                  </a:schemeClr>
                </a:solidFill>
                <a:latin typeface="Calibri"/>
                <a:ea typeface="Times New Roman"/>
                <a:cs typeface="Arial"/>
              </a:rPr>
              <a:t> </a:t>
            </a:r>
            <a:r>
              <a:rPr lang="ar-SA" sz="2400" b="1" dirty="0" smtClean="0">
                <a:solidFill>
                  <a:schemeClr val="accent1">
                    <a:lumMod val="50000"/>
                  </a:schemeClr>
                </a:solidFill>
                <a:latin typeface="Calibri"/>
                <a:ea typeface="Times New Roman"/>
                <a:cs typeface="Arial"/>
              </a:rPr>
              <a:t>الحلقية </a:t>
            </a:r>
            <a:r>
              <a:rPr lang="ar-SA" sz="2400" b="1" dirty="0">
                <a:solidFill>
                  <a:schemeClr val="accent1">
                    <a:lumMod val="50000"/>
                  </a:schemeClr>
                </a:solidFill>
                <a:latin typeface="Calibri"/>
                <a:ea typeface="Times New Roman"/>
                <a:cs typeface="Arial"/>
              </a:rPr>
              <a:t>المفصليات يتكون الفم من فتحة </a:t>
            </a:r>
            <a:r>
              <a:rPr lang="ar-SA" sz="2400" b="1" dirty="0" err="1">
                <a:solidFill>
                  <a:schemeClr val="accent1">
                    <a:lumMod val="50000"/>
                  </a:schemeClr>
                </a:solidFill>
                <a:latin typeface="Calibri"/>
                <a:ea typeface="Times New Roman"/>
                <a:cs typeface="Arial"/>
              </a:rPr>
              <a:t>الجاسترولا</a:t>
            </a:r>
            <a:endParaRPr lang="ar-SA" sz="2400" b="1" dirty="0" smtClean="0">
              <a:solidFill>
                <a:schemeClr val="accent1">
                  <a:lumMod val="50000"/>
                </a:schemeClr>
              </a:solidFill>
              <a:latin typeface="Calibri"/>
              <a:ea typeface="Times New Roman"/>
              <a:cs typeface="Arial"/>
            </a:endParaRPr>
          </a:p>
        </p:txBody>
      </p:sp>
      <p:sp>
        <p:nvSpPr>
          <p:cNvPr id="22" name="مستطيل مستدير الزوايا 21"/>
          <p:cNvSpPr/>
          <p:nvPr/>
        </p:nvSpPr>
        <p:spPr>
          <a:xfrm>
            <a:off x="1104900" y="4574311"/>
            <a:ext cx="6591300" cy="1371599"/>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chemeClr val="accent1">
                    <a:lumMod val="50000"/>
                  </a:schemeClr>
                </a:solidFill>
                <a:latin typeface="Calibri"/>
                <a:ea typeface="Times New Roman"/>
                <a:cs typeface="Arial"/>
              </a:rPr>
              <a:t>جميع شوكيات الجلد حيوانات بحرية وهي تضم 6000 نوع منها :نجم البحر - وقنفذ </a:t>
            </a:r>
            <a:r>
              <a:rPr lang="ar-SA" sz="2400" b="1" dirty="0" smtClean="0">
                <a:solidFill>
                  <a:schemeClr val="accent1">
                    <a:lumMod val="50000"/>
                  </a:schemeClr>
                </a:solidFill>
                <a:latin typeface="Calibri"/>
                <a:ea typeface="Times New Roman"/>
                <a:cs typeface="Arial"/>
              </a:rPr>
              <a:t>البحر- </a:t>
            </a:r>
            <a:r>
              <a:rPr lang="ar-SA" sz="2400" b="1" dirty="0">
                <a:solidFill>
                  <a:schemeClr val="accent1">
                    <a:lumMod val="50000"/>
                  </a:schemeClr>
                </a:solidFill>
                <a:latin typeface="Calibri"/>
                <a:ea typeface="Times New Roman"/>
                <a:cs typeface="Arial"/>
              </a:rPr>
              <a:t>وخيار البحر الهش - وزنابق البحر ونجم البحر الريشي وأقحوان البحر</a:t>
            </a:r>
            <a:endParaRPr lang="ar-SA" sz="2400" b="1" dirty="0" smtClean="0">
              <a:solidFill>
                <a:schemeClr val="accent1">
                  <a:lumMod val="50000"/>
                </a:schemeClr>
              </a:solidFill>
              <a:latin typeface="Calibri"/>
              <a:ea typeface="Times New Roman"/>
              <a:cs typeface="Arial"/>
            </a:endParaRPr>
          </a:p>
        </p:txBody>
      </p:sp>
      <p:grpSp>
        <p:nvGrpSpPr>
          <p:cNvPr id="15" name="مجموعة 14"/>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46768290"/>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19" grpId="0" animBg="1"/>
      <p:bldP spid="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5257800" y="381000"/>
            <a:ext cx="35053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اللؤلئية البحرية </a:t>
            </a:r>
            <a:r>
              <a:rPr lang="ar-SA" sz="2000" dirty="0" smtClean="0">
                <a:latin typeface="Arial" pitchFamily="34" charset="0"/>
                <a:ea typeface="Arial" pitchFamily="34" charset="0"/>
                <a:cs typeface="Arial" pitchFamily="34" charset="0"/>
              </a:rPr>
              <a:t>(أقحوان البحر):</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647700"/>
            <a:ext cx="4705350" cy="500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مستطيل مستدير الزوايا 7"/>
          <p:cNvSpPr/>
          <p:nvPr/>
        </p:nvSpPr>
        <p:spPr>
          <a:xfrm>
            <a:off x="5486400" y="1705265"/>
            <a:ext cx="3276716" cy="5056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قطرها أقل من 1سم</a:t>
            </a:r>
            <a:endParaRPr lang="en-US" sz="2400" b="1" dirty="0">
              <a:solidFill>
                <a:schemeClr val="accent1">
                  <a:lumMod val="50000"/>
                </a:schemeClr>
              </a:solidFill>
            </a:endParaRPr>
          </a:p>
        </p:txBody>
      </p:sp>
      <p:sp>
        <p:nvSpPr>
          <p:cNvPr id="9" name="مستطيل مستدير الزوايا 8"/>
          <p:cNvSpPr/>
          <p:nvPr/>
        </p:nvSpPr>
        <p:spPr>
          <a:xfrm>
            <a:off x="5486400" y="2644238"/>
            <a:ext cx="3276716" cy="5056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شكلها قرصي ولا أزرع لها</a:t>
            </a:r>
            <a:endParaRPr lang="en-US" sz="2400" b="1" dirty="0">
              <a:solidFill>
                <a:schemeClr val="accent1">
                  <a:lumMod val="50000"/>
                </a:schemeClr>
              </a:solidFill>
            </a:endParaRPr>
          </a:p>
        </p:txBody>
      </p:sp>
      <p:sp>
        <p:nvSpPr>
          <p:cNvPr id="10" name="مستطيل مستدير الزوايا 9"/>
          <p:cNvSpPr/>
          <p:nvPr/>
        </p:nvSpPr>
        <p:spPr>
          <a:xfrm>
            <a:off x="5334000" y="3657600"/>
            <a:ext cx="3429116" cy="760516"/>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له أقدام أنبوبية حول طرف القرص المركزي</a:t>
            </a:r>
            <a:endParaRPr lang="en-US" sz="2400" b="1" dirty="0">
              <a:solidFill>
                <a:schemeClr val="accent1">
                  <a:lumMod val="50000"/>
                </a:schemeClr>
              </a:solidFill>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0446719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wheel(1)">
                                      <p:cBhvr>
                                        <p:cTn id="12" dur="2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80">
                                          <p:stCondLst>
                                            <p:cond delay="0"/>
                                          </p:stCondLst>
                                        </p:cTn>
                                        <p:tgtEl>
                                          <p:spTgt spid="9"/>
                                        </p:tgtEl>
                                      </p:cBhvr>
                                    </p:animEffect>
                                    <p:anim calcmode="lin" valueType="num">
                                      <p:cBhvr>
                                        <p:cTn id="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1" dur="26">
                                          <p:stCondLst>
                                            <p:cond delay="650"/>
                                          </p:stCondLst>
                                        </p:cTn>
                                        <p:tgtEl>
                                          <p:spTgt spid="9"/>
                                        </p:tgtEl>
                                      </p:cBhvr>
                                      <p:to x="100000" y="60000"/>
                                    </p:animScale>
                                    <p:animScale>
                                      <p:cBhvr>
                                        <p:cTn id="42" dur="166" decel="50000">
                                          <p:stCondLst>
                                            <p:cond delay="676"/>
                                          </p:stCondLst>
                                        </p:cTn>
                                        <p:tgtEl>
                                          <p:spTgt spid="9"/>
                                        </p:tgtEl>
                                      </p:cBhvr>
                                      <p:to x="100000" y="100000"/>
                                    </p:animScale>
                                    <p:animScale>
                                      <p:cBhvr>
                                        <p:cTn id="43" dur="26">
                                          <p:stCondLst>
                                            <p:cond delay="1312"/>
                                          </p:stCondLst>
                                        </p:cTn>
                                        <p:tgtEl>
                                          <p:spTgt spid="9"/>
                                        </p:tgtEl>
                                      </p:cBhvr>
                                      <p:to x="100000" y="80000"/>
                                    </p:animScale>
                                    <p:animScale>
                                      <p:cBhvr>
                                        <p:cTn id="44" dur="166" decel="50000">
                                          <p:stCondLst>
                                            <p:cond delay="1338"/>
                                          </p:stCondLst>
                                        </p:cTn>
                                        <p:tgtEl>
                                          <p:spTgt spid="9"/>
                                        </p:tgtEl>
                                      </p:cBhvr>
                                      <p:to x="100000" y="100000"/>
                                    </p:animScale>
                                    <p:animScale>
                                      <p:cBhvr>
                                        <p:cTn id="45" dur="26">
                                          <p:stCondLst>
                                            <p:cond delay="1642"/>
                                          </p:stCondLst>
                                        </p:cTn>
                                        <p:tgtEl>
                                          <p:spTgt spid="9"/>
                                        </p:tgtEl>
                                      </p:cBhvr>
                                      <p:to x="100000" y="90000"/>
                                    </p:animScale>
                                    <p:animScale>
                                      <p:cBhvr>
                                        <p:cTn id="46" dur="166" decel="50000">
                                          <p:stCondLst>
                                            <p:cond delay="1668"/>
                                          </p:stCondLst>
                                        </p:cTn>
                                        <p:tgtEl>
                                          <p:spTgt spid="9"/>
                                        </p:tgtEl>
                                      </p:cBhvr>
                                      <p:to x="100000" y="100000"/>
                                    </p:animScale>
                                    <p:animScale>
                                      <p:cBhvr>
                                        <p:cTn id="47" dur="26">
                                          <p:stCondLst>
                                            <p:cond delay="1808"/>
                                          </p:stCondLst>
                                        </p:cTn>
                                        <p:tgtEl>
                                          <p:spTgt spid="9"/>
                                        </p:tgtEl>
                                      </p:cBhvr>
                                      <p:to x="100000" y="95000"/>
                                    </p:animScale>
                                    <p:animScale>
                                      <p:cBhvr>
                                        <p:cTn id="48" dur="166" decel="50000">
                                          <p:stCondLst>
                                            <p:cond delay="1834"/>
                                          </p:stCondLst>
                                        </p:cTn>
                                        <p:tgtEl>
                                          <p:spTgt spid="9"/>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80">
                                          <p:stCondLst>
                                            <p:cond delay="0"/>
                                          </p:stCondLst>
                                        </p:cTn>
                                        <p:tgtEl>
                                          <p:spTgt spid="10"/>
                                        </p:tgtEl>
                                      </p:cBhvr>
                                    </p:animEffect>
                                    <p:anim calcmode="lin" valueType="num">
                                      <p:cBhvr>
                                        <p:cTn id="5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9" dur="26">
                                          <p:stCondLst>
                                            <p:cond delay="650"/>
                                          </p:stCondLst>
                                        </p:cTn>
                                        <p:tgtEl>
                                          <p:spTgt spid="10"/>
                                        </p:tgtEl>
                                      </p:cBhvr>
                                      <p:to x="100000" y="60000"/>
                                    </p:animScale>
                                    <p:animScale>
                                      <p:cBhvr>
                                        <p:cTn id="60" dur="166" decel="50000">
                                          <p:stCondLst>
                                            <p:cond delay="676"/>
                                          </p:stCondLst>
                                        </p:cTn>
                                        <p:tgtEl>
                                          <p:spTgt spid="10"/>
                                        </p:tgtEl>
                                      </p:cBhvr>
                                      <p:to x="100000" y="100000"/>
                                    </p:animScale>
                                    <p:animScale>
                                      <p:cBhvr>
                                        <p:cTn id="61" dur="26">
                                          <p:stCondLst>
                                            <p:cond delay="1312"/>
                                          </p:stCondLst>
                                        </p:cTn>
                                        <p:tgtEl>
                                          <p:spTgt spid="10"/>
                                        </p:tgtEl>
                                      </p:cBhvr>
                                      <p:to x="100000" y="80000"/>
                                    </p:animScale>
                                    <p:animScale>
                                      <p:cBhvr>
                                        <p:cTn id="62" dur="166" decel="50000">
                                          <p:stCondLst>
                                            <p:cond delay="1338"/>
                                          </p:stCondLst>
                                        </p:cTn>
                                        <p:tgtEl>
                                          <p:spTgt spid="10"/>
                                        </p:tgtEl>
                                      </p:cBhvr>
                                      <p:to x="100000" y="100000"/>
                                    </p:animScale>
                                    <p:animScale>
                                      <p:cBhvr>
                                        <p:cTn id="63" dur="26">
                                          <p:stCondLst>
                                            <p:cond delay="1642"/>
                                          </p:stCondLst>
                                        </p:cTn>
                                        <p:tgtEl>
                                          <p:spTgt spid="10"/>
                                        </p:tgtEl>
                                      </p:cBhvr>
                                      <p:to x="100000" y="90000"/>
                                    </p:animScale>
                                    <p:animScale>
                                      <p:cBhvr>
                                        <p:cTn id="64" dur="166" decel="50000">
                                          <p:stCondLst>
                                            <p:cond delay="1668"/>
                                          </p:stCondLst>
                                        </p:cTn>
                                        <p:tgtEl>
                                          <p:spTgt spid="10"/>
                                        </p:tgtEl>
                                      </p:cBhvr>
                                      <p:to x="100000" y="100000"/>
                                    </p:animScale>
                                    <p:animScale>
                                      <p:cBhvr>
                                        <p:cTn id="65" dur="26">
                                          <p:stCondLst>
                                            <p:cond delay="1808"/>
                                          </p:stCondLst>
                                        </p:cTn>
                                        <p:tgtEl>
                                          <p:spTgt spid="10"/>
                                        </p:tgtEl>
                                      </p:cBhvr>
                                      <p:to x="100000" y="95000"/>
                                    </p:animScale>
                                    <p:animScale>
                                      <p:cBhvr>
                                        <p:cTn id="6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13"/>
          <p:cNvSpPr>
            <a:spLocks noChangeArrowheads="1"/>
          </p:cNvSpPr>
          <p:nvPr/>
        </p:nvSpPr>
        <p:spPr bwMode="auto">
          <a:xfrm>
            <a:off x="5257800" y="381000"/>
            <a:ext cx="35053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بيئة شوكيات الجلد</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مستطيل مستدير الزوايا 6"/>
          <p:cNvSpPr/>
          <p:nvPr/>
        </p:nvSpPr>
        <p:spPr>
          <a:xfrm>
            <a:off x="1205345" y="1143000"/>
            <a:ext cx="7467600" cy="2895600"/>
          </a:xfrm>
          <a:prstGeom prst="roundRect">
            <a:avLst/>
          </a:prstGeom>
          <a:solidFill>
            <a:schemeClr val="bg1"/>
          </a:solidFill>
          <a:ln w="50800">
            <a:gradFill>
              <a:gsLst>
                <a:gs pos="75400">
                  <a:schemeClr val="accent2">
                    <a:lumMod val="50000"/>
                  </a:schemeClr>
                </a:gs>
                <a:gs pos="26250">
                  <a:srgbClr val="FFC000"/>
                </a:gs>
                <a:gs pos="0">
                  <a:srgbClr val="002060"/>
                </a:gs>
                <a:gs pos="50000">
                  <a:srgbClr val="C00000"/>
                </a:gs>
                <a:gs pos="100000">
                  <a:schemeClr val="accent5">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Low" rtl="1">
              <a:lnSpc>
                <a:spcPct val="150000"/>
              </a:lnSpc>
            </a:pPr>
            <a:r>
              <a:rPr lang="ar-SA" sz="2400" b="1" dirty="0" smtClean="0">
                <a:solidFill>
                  <a:schemeClr val="accent6">
                    <a:lumMod val="50000"/>
                  </a:schemeClr>
                </a:solidFill>
                <a:sym typeface="Wingdings 2"/>
              </a:rPr>
              <a:t></a:t>
            </a:r>
            <a:r>
              <a:rPr lang="ar-SA" sz="2400" b="1" dirty="0">
                <a:solidFill>
                  <a:srgbClr val="002060"/>
                </a:solidFill>
              </a:rPr>
              <a:t>يشكل خيار البحر وقنفذ البحر غذاء لبعض البلدان الأسيوية حيث يؤكل خيار البحر </a:t>
            </a:r>
            <a:r>
              <a:rPr lang="ar-SA" sz="2400" b="1" dirty="0" smtClean="0">
                <a:solidFill>
                  <a:srgbClr val="002060"/>
                </a:solidFill>
              </a:rPr>
              <a:t>وبعض قنافذ </a:t>
            </a:r>
            <a:r>
              <a:rPr lang="ar-SA" sz="2400" b="1" dirty="0">
                <a:solidFill>
                  <a:srgbClr val="002060"/>
                </a:solidFill>
              </a:rPr>
              <a:t>البحر</a:t>
            </a:r>
            <a:endParaRPr lang="ar-SA" sz="2400" b="1" dirty="0" smtClean="0">
              <a:solidFill>
                <a:srgbClr val="002060"/>
              </a:solidFill>
            </a:endParaRPr>
          </a:p>
          <a:p>
            <a:pPr algn="justLow" rtl="1">
              <a:lnSpc>
                <a:spcPct val="150000"/>
              </a:lnSpc>
            </a:pPr>
            <a:r>
              <a:rPr lang="ar-SA" sz="2400" b="1" dirty="0" smtClean="0">
                <a:solidFill>
                  <a:schemeClr val="accent6">
                    <a:lumMod val="50000"/>
                  </a:schemeClr>
                </a:solidFill>
                <a:sym typeface="Wingdings 2"/>
              </a:rPr>
              <a:t></a:t>
            </a:r>
            <a:r>
              <a:rPr lang="ar-SA" sz="2400" b="1" dirty="0">
                <a:solidFill>
                  <a:srgbClr val="002060"/>
                </a:solidFill>
              </a:rPr>
              <a:t>توجد علاقة تعايش </a:t>
            </a:r>
            <a:r>
              <a:rPr lang="ar-SA" sz="2400" b="1" dirty="0" smtClean="0">
                <a:solidFill>
                  <a:srgbClr val="002060"/>
                </a:solidFill>
              </a:rPr>
              <a:t>(أحدهما </a:t>
            </a:r>
            <a:r>
              <a:rPr lang="ar-SA" sz="2400" b="1" dirty="0">
                <a:solidFill>
                  <a:srgbClr val="002060"/>
                </a:solidFill>
              </a:rPr>
              <a:t>يستفيد والأخر </a:t>
            </a:r>
            <a:r>
              <a:rPr lang="ar-SA" sz="2400" b="1" dirty="0" smtClean="0">
                <a:solidFill>
                  <a:srgbClr val="002060"/>
                </a:solidFill>
              </a:rPr>
              <a:t>لا يستفيد </a:t>
            </a:r>
            <a:r>
              <a:rPr lang="ar-SA" sz="2400" b="1" dirty="0">
                <a:solidFill>
                  <a:srgbClr val="002060"/>
                </a:solidFill>
              </a:rPr>
              <a:t>ولا </a:t>
            </a:r>
            <a:r>
              <a:rPr lang="ar-SA" sz="2400" b="1" dirty="0" smtClean="0">
                <a:solidFill>
                  <a:srgbClr val="002060"/>
                </a:solidFill>
              </a:rPr>
              <a:t>يتضرر)بين </a:t>
            </a:r>
            <a:r>
              <a:rPr lang="ar-SA" sz="2400" b="1" dirty="0">
                <a:solidFill>
                  <a:srgbClr val="002060"/>
                </a:solidFill>
              </a:rPr>
              <a:t>شوكيات </a:t>
            </a:r>
            <a:r>
              <a:rPr lang="ar-SA" sz="2400" b="1" dirty="0" smtClean="0">
                <a:solidFill>
                  <a:srgbClr val="002060"/>
                </a:solidFill>
              </a:rPr>
              <a:t>الجلد وحيوانات </a:t>
            </a:r>
            <a:r>
              <a:rPr lang="ar-SA" sz="2400" b="1" dirty="0">
                <a:solidFill>
                  <a:srgbClr val="002060"/>
                </a:solidFill>
              </a:rPr>
              <a:t>بحرية أخري كالعلاقة بين أنواع نجم البحر الهش الذي يعيش </a:t>
            </a:r>
            <a:r>
              <a:rPr lang="ar-SA" sz="2400" b="1" dirty="0" smtClean="0">
                <a:solidFill>
                  <a:srgbClr val="002060"/>
                </a:solidFill>
              </a:rPr>
              <a:t>ويتغذى </a:t>
            </a:r>
            <a:r>
              <a:rPr lang="ar-SA" sz="2400" b="1" dirty="0">
                <a:solidFill>
                  <a:srgbClr val="002060"/>
                </a:solidFill>
              </a:rPr>
              <a:t>علي </a:t>
            </a:r>
            <a:r>
              <a:rPr lang="ar-SA" sz="2400" b="1" dirty="0" smtClean="0">
                <a:solidFill>
                  <a:srgbClr val="002060"/>
                </a:solidFill>
              </a:rPr>
              <a:t>الرواسب داخل </a:t>
            </a:r>
            <a:r>
              <a:rPr lang="ar-SA" sz="2400" b="1" dirty="0">
                <a:solidFill>
                  <a:srgbClr val="002060"/>
                </a:solidFill>
              </a:rPr>
              <a:t>الحيوان </a:t>
            </a:r>
            <a:r>
              <a:rPr lang="ar-SA" sz="2400" b="1" dirty="0" smtClean="0">
                <a:solidFill>
                  <a:srgbClr val="002060"/>
                </a:solidFill>
              </a:rPr>
              <a:t>الإسفنج</a:t>
            </a:r>
            <a:endParaRPr lang="en-US" sz="2400" b="1" dirty="0">
              <a:solidFill>
                <a:srgbClr val="002060"/>
              </a:solidFill>
            </a:endParaRPr>
          </a:p>
        </p:txBody>
      </p:sp>
      <p:sp>
        <p:nvSpPr>
          <p:cNvPr id="8" name="AutoShape 13"/>
          <p:cNvSpPr>
            <a:spLocks noChangeArrowheads="1"/>
          </p:cNvSpPr>
          <p:nvPr/>
        </p:nvSpPr>
        <p:spPr bwMode="auto">
          <a:xfrm>
            <a:off x="5167629" y="4191000"/>
            <a:ext cx="35053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فوائد شوكيات </a:t>
            </a:r>
            <a:r>
              <a:rPr lang="ar-SA" sz="2000" dirty="0">
                <a:latin typeface="Arial" pitchFamily="34" charset="0"/>
                <a:ea typeface="Arial" pitchFamily="34" charset="0"/>
                <a:cs typeface="Arial" pitchFamily="34" charset="0"/>
              </a:rPr>
              <a:t>الجلد</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ستطيل مستدير الزوايا 8"/>
          <p:cNvSpPr/>
          <p:nvPr/>
        </p:nvSpPr>
        <p:spPr>
          <a:xfrm>
            <a:off x="571499" y="4218708"/>
            <a:ext cx="4367645" cy="5056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تلعب دوراً في توازن النظام البيئي</a:t>
            </a:r>
            <a:endParaRPr lang="en-US" sz="2400" b="1" dirty="0">
              <a:solidFill>
                <a:schemeClr val="accent1">
                  <a:lumMod val="50000"/>
                </a:schemeClr>
              </a:solidFill>
            </a:endParaRPr>
          </a:p>
        </p:txBody>
      </p:sp>
      <p:sp>
        <p:nvSpPr>
          <p:cNvPr id="10" name="مستطيل مستدير الزوايا 9"/>
          <p:cNvSpPr/>
          <p:nvPr/>
        </p:nvSpPr>
        <p:spPr>
          <a:xfrm>
            <a:off x="609600" y="4876800"/>
            <a:ext cx="8063345" cy="77536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قلة أعداد قنافذ البحر بسبب مرض ما تؤدي إلي زيادة الطحالب مما يؤدي إلي </a:t>
            </a:r>
            <a:r>
              <a:rPr lang="ar-SA" sz="2400" b="1" dirty="0" smtClean="0">
                <a:solidFill>
                  <a:schemeClr val="accent1">
                    <a:lumMod val="50000"/>
                  </a:schemeClr>
                </a:solidFill>
                <a:latin typeface="Calibri"/>
                <a:ea typeface="Times New Roman"/>
                <a:cs typeface="Arial"/>
              </a:rPr>
              <a:t>تدمير المرجان</a:t>
            </a:r>
            <a:r>
              <a:rPr lang="ar-SA" sz="2400" b="1" dirty="0">
                <a:solidFill>
                  <a:schemeClr val="accent1">
                    <a:lumMod val="50000"/>
                  </a:schemeClr>
                </a:solidFill>
                <a:latin typeface="Calibri"/>
                <a:ea typeface="Times New Roman"/>
                <a:cs typeface="Arial"/>
              </a:rPr>
              <a:t>.</a:t>
            </a:r>
            <a:endParaRPr lang="en-US" sz="2400" b="1" dirty="0">
              <a:solidFill>
                <a:schemeClr val="accent1">
                  <a:lumMod val="50000"/>
                </a:schemeClr>
              </a:solidFill>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5960069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Scale>
                                      <p:cBhvr>
                                        <p:cTn id="12" dur="1000" decel="50000" fill="hold">
                                          <p:stCondLst>
                                            <p:cond delay="0"/>
                                          </p:stCondLst>
                                        </p:cTn>
                                        <p:tgtEl>
                                          <p:spTgt spid="7">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7">
                                            <p:bg/>
                                          </p:spTgt>
                                        </p:tgtEl>
                                        <p:attrNameLst>
                                          <p:attrName>ppt_x</p:attrName>
                                          <p:attrName>ppt_y</p:attrName>
                                        </p:attrNameLst>
                                      </p:cBhvr>
                                    </p:animMotion>
                                    <p:animEffect transition="in" filter="fade">
                                      <p:cBhvr>
                                        <p:cTn id="14" dur="1000"/>
                                        <p:tgtEl>
                                          <p:spTgt spid="7">
                                            <p:bg/>
                                          </p:spTgt>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Scale>
                                      <p:cBhvr>
                                        <p:cTn id="19" dur="1000" decel="50000" fill="hold">
                                          <p:stCondLst>
                                            <p:cond delay="0"/>
                                          </p:stCondLst>
                                        </p:cTn>
                                        <p:tgtEl>
                                          <p:spTgt spid="7">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7">
                                            <p:txEl>
                                              <p:pRg st="0" end="0"/>
                                            </p:txEl>
                                          </p:spTgt>
                                        </p:tgtEl>
                                        <p:attrNameLst>
                                          <p:attrName>ppt_x</p:attrName>
                                          <p:attrName>ppt_y</p:attrName>
                                        </p:attrNameLst>
                                      </p:cBhvr>
                                    </p:animMotion>
                                    <p:animEffect transition="in" filter="fade">
                                      <p:cBhvr>
                                        <p:cTn id="21" dur="1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Scale>
                                      <p:cBhvr>
                                        <p:cTn id="26" dur="1000" decel="50000" fill="hold">
                                          <p:stCondLst>
                                            <p:cond delay="0"/>
                                          </p:stCondLst>
                                        </p:cTn>
                                        <p:tgtEl>
                                          <p:spTgt spid="7">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7">
                                            <p:txEl>
                                              <p:pRg st="1" end="1"/>
                                            </p:txEl>
                                          </p:spTgt>
                                        </p:tgtEl>
                                        <p:attrNameLst>
                                          <p:attrName>ppt_x</p:attrName>
                                          <p:attrName>ppt_y</p:attrName>
                                        </p:attrNameLst>
                                      </p:cBhvr>
                                    </p:animMotion>
                                    <p:animEffect transition="in" filter="fade">
                                      <p:cBhvr>
                                        <p:cTn id="28" dur="10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2"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animScale>
                                      <p:cBhvr>
                                        <p:cTn id="38" dur="1000" decel="50000" fill="hold">
                                          <p:stCondLst>
                                            <p:cond delay="0"/>
                                          </p:stCondLst>
                                        </p:cTn>
                                        <p:tgtEl>
                                          <p:spTgt spid="9">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9">
                                            <p:bg/>
                                          </p:spTgt>
                                        </p:tgtEl>
                                        <p:attrNameLst>
                                          <p:attrName>ppt_x</p:attrName>
                                          <p:attrName>ppt_y</p:attrName>
                                        </p:attrNameLst>
                                      </p:cBhvr>
                                    </p:animMotion>
                                    <p:animEffect transition="in" filter="fade">
                                      <p:cBhvr>
                                        <p:cTn id="40" dur="1000"/>
                                        <p:tgtEl>
                                          <p:spTgt spid="9">
                                            <p:bg/>
                                          </p:spTgt>
                                        </p:tgtEl>
                                      </p:cBhvr>
                                    </p:animEffect>
                                  </p:childTnLst>
                                </p:cTn>
                              </p:par>
                            </p:childTnLst>
                          </p:cTn>
                        </p:par>
                      </p:childTnLst>
                    </p:cTn>
                  </p:par>
                  <p:par>
                    <p:cTn id="41" fill="hold">
                      <p:stCondLst>
                        <p:cond delay="indefinite"/>
                      </p:stCondLst>
                      <p:childTnLst>
                        <p:par>
                          <p:cTn id="42" fill="hold">
                            <p:stCondLst>
                              <p:cond delay="0"/>
                            </p:stCondLst>
                            <p:childTnLst>
                              <p:par>
                                <p:cTn id="43" presetID="52" presetClass="entr" presetSubtype="0" fill="hold" grpId="0"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Scale>
                                      <p:cBhvr>
                                        <p:cTn id="45"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9">
                                            <p:txEl>
                                              <p:pRg st="0" end="0"/>
                                            </p:txEl>
                                          </p:spTgt>
                                        </p:tgtEl>
                                        <p:attrNameLst>
                                          <p:attrName>ppt_x</p:attrName>
                                          <p:attrName>ppt_y</p:attrName>
                                        </p:attrNameLst>
                                      </p:cBhvr>
                                    </p:animMotion>
                                    <p:animEffect transition="in" filter="fade">
                                      <p:cBhvr>
                                        <p:cTn id="47" dur="1000"/>
                                        <p:tgtEl>
                                          <p:spTgt spid="9">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2" presetClass="entr" presetSubtype="0" fill="hold" grpId="0" nodeType="clickEffect">
                                  <p:stCondLst>
                                    <p:cond delay="0"/>
                                  </p:stCondLst>
                                  <p:childTnLst>
                                    <p:set>
                                      <p:cBhvr>
                                        <p:cTn id="51" dur="1" fill="hold">
                                          <p:stCondLst>
                                            <p:cond delay="0"/>
                                          </p:stCondLst>
                                        </p:cTn>
                                        <p:tgtEl>
                                          <p:spTgt spid="10">
                                            <p:bg/>
                                          </p:spTgt>
                                        </p:tgtEl>
                                        <p:attrNameLst>
                                          <p:attrName>style.visibility</p:attrName>
                                        </p:attrNameLst>
                                      </p:cBhvr>
                                      <p:to>
                                        <p:strVal val="visible"/>
                                      </p:to>
                                    </p:set>
                                    <p:animScale>
                                      <p:cBhvr>
                                        <p:cTn id="52" dur="1000" decel="50000" fill="hold">
                                          <p:stCondLst>
                                            <p:cond delay="0"/>
                                          </p:stCondLst>
                                        </p:cTn>
                                        <p:tgtEl>
                                          <p:spTgt spid="10">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3" dur="1000" decel="50000" fill="hold">
                                          <p:stCondLst>
                                            <p:cond delay="0"/>
                                          </p:stCondLst>
                                        </p:cTn>
                                        <p:tgtEl>
                                          <p:spTgt spid="10">
                                            <p:bg/>
                                          </p:spTgt>
                                        </p:tgtEl>
                                        <p:attrNameLst>
                                          <p:attrName>ppt_x</p:attrName>
                                          <p:attrName>ppt_y</p:attrName>
                                        </p:attrNameLst>
                                      </p:cBhvr>
                                    </p:animMotion>
                                    <p:animEffect transition="in" filter="fade">
                                      <p:cBhvr>
                                        <p:cTn id="54" dur="1000"/>
                                        <p:tgtEl>
                                          <p:spTgt spid="10">
                                            <p:bg/>
                                          </p:spTgt>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childTnLst>
                                    <p:set>
                                      <p:cBhvr>
                                        <p:cTn id="58" dur="1" fill="hold">
                                          <p:stCondLst>
                                            <p:cond delay="0"/>
                                          </p:stCondLst>
                                        </p:cTn>
                                        <p:tgtEl>
                                          <p:spTgt spid="10">
                                            <p:txEl>
                                              <p:pRg st="0" end="0"/>
                                            </p:txEl>
                                          </p:spTgt>
                                        </p:tgtEl>
                                        <p:attrNameLst>
                                          <p:attrName>style.visibility</p:attrName>
                                        </p:attrNameLst>
                                      </p:cBhvr>
                                      <p:to>
                                        <p:strVal val="visible"/>
                                      </p:to>
                                    </p:set>
                                    <p:animScale>
                                      <p:cBhvr>
                                        <p:cTn id="59" dur="1000" decel="50000" fill="hold">
                                          <p:stCondLst>
                                            <p:cond delay="0"/>
                                          </p:stCondLst>
                                        </p:cTn>
                                        <p:tgtEl>
                                          <p:spTgt spid="10">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10">
                                            <p:txEl>
                                              <p:pRg st="0" end="0"/>
                                            </p:txEl>
                                          </p:spTgt>
                                        </p:tgtEl>
                                        <p:attrNameLst>
                                          <p:attrName>ppt_x</p:attrName>
                                          <p:attrName>ppt_y</p:attrName>
                                        </p:attrNameLst>
                                      </p:cBhvr>
                                    </p:animMotion>
                                    <p:animEffect transition="in" filter="fade">
                                      <p:cBhvr>
                                        <p:cTn id="61"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animBg="1"/>
      <p:bldP spid="8" grpId="0" animBg="1"/>
      <p:bldP spid="9" grpId="0" build="p" animBg="1"/>
      <p:bldP spid="10"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مستدير الزوايا 5"/>
          <p:cNvSpPr/>
          <p:nvPr/>
        </p:nvSpPr>
        <p:spPr>
          <a:xfrm>
            <a:off x="628073" y="609600"/>
            <a:ext cx="8063345" cy="77536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حركة قنافذ البحر وخيار البحر تؤدي إلي تحريك الرواسب وما فيها من مغذيات من قاع </a:t>
            </a:r>
            <a:r>
              <a:rPr lang="ar-SA" sz="2400" b="1" dirty="0" smtClean="0">
                <a:solidFill>
                  <a:schemeClr val="accent1">
                    <a:lumMod val="50000"/>
                  </a:schemeClr>
                </a:solidFill>
                <a:latin typeface="Calibri"/>
                <a:ea typeface="Times New Roman"/>
                <a:cs typeface="Arial"/>
              </a:rPr>
              <a:t>البحر إلي أعلى </a:t>
            </a:r>
            <a:r>
              <a:rPr lang="ar-SA" sz="2400" b="1" dirty="0">
                <a:solidFill>
                  <a:schemeClr val="accent1">
                    <a:lumMod val="50000"/>
                  </a:schemeClr>
                </a:solidFill>
                <a:latin typeface="Calibri"/>
                <a:ea typeface="Times New Roman"/>
                <a:cs typeface="Arial"/>
              </a:rPr>
              <a:t>فتتغذي عليها المخلوقات </a:t>
            </a:r>
            <a:r>
              <a:rPr lang="ar-SA" sz="2400" b="1" dirty="0" smtClean="0">
                <a:solidFill>
                  <a:schemeClr val="accent1">
                    <a:lumMod val="50000"/>
                  </a:schemeClr>
                </a:solidFill>
                <a:latin typeface="Calibri"/>
                <a:ea typeface="Times New Roman"/>
                <a:cs typeface="Arial"/>
              </a:rPr>
              <a:t>الأخرى</a:t>
            </a:r>
            <a:endParaRPr lang="en-US" sz="2400" b="1" dirty="0">
              <a:solidFill>
                <a:schemeClr val="accent1">
                  <a:lumMod val="50000"/>
                </a:schemeClr>
              </a:solidFill>
            </a:endParaRPr>
          </a:p>
        </p:txBody>
      </p:sp>
      <p:sp>
        <p:nvSpPr>
          <p:cNvPr id="7" name="AutoShape 13"/>
          <p:cNvSpPr>
            <a:spLocks noChangeArrowheads="1"/>
          </p:cNvSpPr>
          <p:nvPr/>
        </p:nvSpPr>
        <p:spPr bwMode="auto">
          <a:xfrm>
            <a:off x="5229975" y="1714500"/>
            <a:ext cx="3505316"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مضار شوكيات </a:t>
            </a:r>
            <a:r>
              <a:rPr lang="ar-SA" sz="2000" dirty="0">
                <a:latin typeface="Arial" pitchFamily="34" charset="0"/>
                <a:ea typeface="Arial" pitchFamily="34" charset="0"/>
                <a:cs typeface="Arial" pitchFamily="34" charset="0"/>
              </a:rPr>
              <a:t>الجلد</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مستطيل مستدير الزوايا 7"/>
          <p:cNvSpPr/>
          <p:nvPr/>
        </p:nvSpPr>
        <p:spPr>
          <a:xfrm>
            <a:off x="671946" y="2514600"/>
            <a:ext cx="8063345" cy="77536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a:solidFill>
                  <a:schemeClr val="accent1">
                    <a:lumMod val="50000"/>
                  </a:schemeClr>
                </a:solidFill>
                <a:latin typeface="Calibri"/>
                <a:ea typeface="Times New Roman"/>
                <a:cs typeface="Arial"/>
              </a:rPr>
              <a:t>نجم البحر التاجي ذو الأشواك </a:t>
            </a:r>
            <a:r>
              <a:rPr lang="ar-SA" sz="2400" b="1" dirty="0" smtClean="0">
                <a:solidFill>
                  <a:schemeClr val="accent1">
                    <a:lumMod val="50000"/>
                  </a:schemeClr>
                </a:solidFill>
                <a:latin typeface="Calibri"/>
                <a:ea typeface="Times New Roman"/>
                <a:cs typeface="Arial"/>
              </a:rPr>
              <a:t>يتغذى </a:t>
            </a:r>
            <a:r>
              <a:rPr lang="ar-SA" sz="2400" b="1" dirty="0">
                <a:solidFill>
                  <a:schemeClr val="accent1">
                    <a:lumMod val="50000"/>
                  </a:schemeClr>
                </a:solidFill>
                <a:latin typeface="Calibri"/>
                <a:ea typeface="Times New Roman"/>
                <a:cs typeface="Arial"/>
              </a:rPr>
              <a:t>علي </a:t>
            </a:r>
            <a:r>
              <a:rPr lang="ar-SA" sz="2400" b="1" dirty="0" err="1">
                <a:solidFill>
                  <a:schemeClr val="accent1">
                    <a:lumMod val="50000"/>
                  </a:schemeClr>
                </a:solidFill>
                <a:latin typeface="Calibri"/>
                <a:ea typeface="Times New Roman"/>
                <a:cs typeface="Arial"/>
              </a:rPr>
              <a:t>بوليب</a:t>
            </a:r>
            <a:r>
              <a:rPr lang="ar-SA" sz="2400" b="1" dirty="0">
                <a:solidFill>
                  <a:schemeClr val="accent1">
                    <a:lumMod val="50000"/>
                  </a:schemeClr>
                </a:solidFill>
                <a:latin typeface="Calibri"/>
                <a:ea typeface="Times New Roman"/>
                <a:cs typeface="Arial"/>
              </a:rPr>
              <a:t> المرجان</a:t>
            </a:r>
            <a:endParaRPr lang="en-US" sz="2400" b="1" dirty="0">
              <a:solidFill>
                <a:schemeClr val="accent1">
                  <a:lumMod val="50000"/>
                </a:schemeClr>
              </a:solidFill>
            </a:endParaRPr>
          </a:p>
        </p:txBody>
      </p:sp>
      <p:sp>
        <p:nvSpPr>
          <p:cNvPr id="9" name="مستطيل مستدير الزوايا 8"/>
          <p:cNvSpPr/>
          <p:nvPr/>
        </p:nvSpPr>
        <p:spPr>
          <a:xfrm>
            <a:off x="417945" y="3733800"/>
            <a:ext cx="8273473" cy="16764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lnSpc>
                <a:spcPct val="150000"/>
              </a:lnSpc>
            </a:pPr>
            <a:r>
              <a:rPr lang="ar-SA" sz="2400" b="1" dirty="0">
                <a:solidFill>
                  <a:schemeClr val="accent1">
                    <a:lumMod val="50000"/>
                  </a:schemeClr>
                </a:solidFill>
                <a:latin typeface="Calibri"/>
                <a:ea typeface="Times New Roman"/>
                <a:cs typeface="Arial"/>
              </a:rPr>
              <a:t>تتغذي ثعالب البحر علي قنافذ البحر فإذا قلت أعداد ثعالب البحر زادت أعداد قنافذ </a:t>
            </a:r>
            <a:r>
              <a:rPr lang="ar-SA" sz="2400" b="1" dirty="0" smtClean="0">
                <a:solidFill>
                  <a:schemeClr val="accent1">
                    <a:lumMod val="50000"/>
                  </a:schemeClr>
                </a:solidFill>
                <a:latin typeface="Calibri"/>
                <a:ea typeface="Times New Roman"/>
                <a:cs typeface="Arial"/>
              </a:rPr>
              <a:t>البحر التي </a:t>
            </a:r>
            <a:r>
              <a:rPr lang="ar-SA" sz="2400" b="1" dirty="0">
                <a:solidFill>
                  <a:schemeClr val="accent1">
                    <a:lumMod val="50000"/>
                  </a:schemeClr>
                </a:solidFill>
                <a:latin typeface="Calibri"/>
                <a:ea typeface="Times New Roman"/>
                <a:cs typeface="Arial"/>
              </a:rPr>
              <a:t>تتغذي علي غابات عشب البحر فتدمر بيئات الأسماك </a:t>
            </a:r>
            <a:r>
              <a:rPr lang="ar-SA" sz="2400" b="1" dirty="0" smtClean="0">
                <a:solidFill>
                  <a:schemeClr val="accent1">
                    <a:lumMod val="50000"/>
                  </a:schemeClr>
                </a:solidFill>
                <a:latin typeface="Calibri"/>
                <a:ea typeface="Times New Roman"/>
                <a:cs typeface="Arial"/>
              </a:rPr>
              <a:t>والقواقع السرطانات</a:t>
            </a:r>
            <a:endParaRPr lang="en-US" sz="2400" b="1" dirty="0">
              <a:solidFill>
                <a:schemeClr val="accent1">
                  <a:lumMod val="50000"/>
                </a:schemeClr>
              </a:solidFill>
            </a:endParaRPr>
          </a:p>
        </p:txBody>
      </p:sp>
      <p:grpSp>
        <p:nvGrpSpPr>
          <p:cNvPr id="11" name="مجموعة 10"/>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42923646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Scale>
                                      <p:cBhvr>
                                        <p:cTn id="7" dur="1000" decel="50000" fill="hold">
                                          <p:stCondLst>
                                            <p:cond delay="0"/>
                                          </p:stCondLst>
                                        </p:cTn>
                                        <p:tgtEl>
                                          <p:spTgt spid="6">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bg/>
                                          </p:spTgt>
                                        </p:tgtEl>
                                        <p:attrNameLst>
                                          <p:attrName>ppt_x</p:attrName>
                                          <p:attrName>ppt_y</p:attrName>
                                        </p:attrNameLst>
                                      </p:cBhvr>
                                    </p:animMotion>
                                    <p:animEffect transition="in" filter="fade">
                                      <p:cBhvr>
                                        <p:cTn id="9" dur="1000"/>
                                        <p:tgtEl>
                                          <p:spTgt spid="6">
                                            <p:bg/>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Scale>
                                      <p:cBhvr>
                                        <p:cTn id="14"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xEl>
                                              <p:pRg st="0" end="0"/>
                                            </p:txEl>
                                          </p:spTgt>
                                        </p:tgtEl>
                                        <p:attrNameLst>
                                          <p:attrName>ppt_x</p:attrName>
                                          <p:attrName>ppt_y</p:attrName>
                                        </p:attrNameLst>
                                      </p:cBhvr>
                                    </p:animMotion>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8">
                                            <p:bg/>
                                          </p:spTgt>
                                        </p:tgtEl>
                                        <p:attrNameLst>
                                          <p:attrName>style.visibility</p:attrName>
                                        </p:attrNameLst>
                                      </p:cBhvr>
                                      <p:to>
                                        <p:strVal val="visible"/>
                                      </p:to>
                                    </p:set>
                                    <p:animScale>
                                      <p:cBhvr>
                                        <p:cTn id="26" dur="1000" decel="50000" fill="hold">
                                          <p:stCondLst>
                                            <p:cond delay="0"/>
                                          </p:stCondLst>
                                        </p:cTn>
                                        <p:tgtEl>
                                          <p:spTgt spid="8">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bg/>
                                          </p:spTgt>
                                        </p:tgtEl>
                                        <p:attrNameLst>
                                          <p:attrName>ppt_x</p:attrName>
                                          <p:attrName>ppt_y</p:attrName>
                                        </p:attrNameLst>
                                      </p:cBhvr>
                                    </p:animMotion>
                                    <p:animEffect transition="in" filter="fade">
                                      <p:cBhvr>
                                        <p:cTn id="28" dur="1000"/>
                                        <p:tgtEl>
                                          <p:spTgt spid="8">
                                            <p:bg/>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Scale>
                                      <p:cBhvr>
                                        <p:cTn id="33" dur="1000" decel="50000" fill="hold">
                                          <p:stCondLst>
                                            <p:cond delay="0"/>
                                          </p:stCondLst>
                                        </p:cTn>
                                        <p:tgtEl>
                                          <p:spTgt spid="8">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8">
                                            <p:txEl>
                                              <p:pRg st="0" end="0"/>
                                            </p:txEl>
                                          </p:spTgt>
                                        </p:tgtEl>
                                        <p:attrNameLst>
                                          <p:attrName>ppt_x</p:attrName>
                                          <p:attrName>ppt_y</p:attrName>
                                        </p:attrNameLst>
                                      </p:cBhvr>
                                    </p:animMotion>
                                    <p:animEffect transition="in" filter="fade">
                                      <p:cBhvr>
                                        <p:cTn id="35" dur="1000"/>
                                        <p:tgtEl>
                                          <p:spTgt spid="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9">
                                            <p:bg/>
                                          </p:spTgt>
                                        </p:tgtEl>
                                        <p:attrNameLst>
                                          <p:attrName>style.visibility</p:attrName>
                                        </p:attrNameLst>
                                      </p:cBhvr>
                                      <p:to>
                                        <p:strVal val="visible"/>
                                      </p:to>
                                    </p:set>
                                    <p:animScale>
                                      <p:cBhvr>
                                        <p:cTn id="40" dur="1000" decel="50000" fill="hold">
                                          <p:stCondLst>
                                            <p:cond delay="0"/>
                                          </p:stCondLst>
                                        </p:cTn>
                                        <p:tgtEl>
                                          <p:spTgt spid="9">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9">
                                            <p:bg/>
                                          </p:spTgt>
                                        </p:tgtEl>
                                        <p:attrNameLst>
                                          <p:attrName>ppt_x</p:attrName>
                                          <p:attrName>ppt_y</p:attrName>
                                        </p:attrNameLst>
                                      </p:cBhvr>
                                    </p:animMotion>
                                    <p:animEffect transition="in" filter="fade">
                                      <p:cBhvr>
                                        <p:cTn id="42" dur="1000"/>
                                        <p:tgtEl>
                                          <p:spTgt spid="9">
                                            <p:bg/>
                                          </p:spTgt>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9">
                                            <p:txEl>
                                              <p:pRg st="0" end="0"/>
                                            </p:txEl>
                                          </p:spTgt>
                                        </p:tgtEl>
                                        <p:attrNameLst>
                                          <p:attrName>style.visibility</p:attrName>
                                        </p:attrNameLst>
                                      </p:cBhvr>
                                      <p:to>
                                        <p:strVal val="visible"/>
                                      </p:to>
                                    </p:set>
                                    <p:animScale>
                                      <p:cBhvr>
                                        <p:cTn id="47" dur="1000" decel="50000" fill="hold">
                                          <p:stCondLst>
                                            <p:cond delay="0"/>
                                          </p:stCondLst>
                                        </p:cTn>
                                        <p:tgtEl>
                                          <p:spTgt spid="9">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9">
                                            <p:txEl>
                                              <p:pRg st="0" end="0"/>
                                            </p:txEl>
                                          </p:spTgt>
                                        </p:tgtEl>
                                        <p:attrNameLst>
                                          <p:attrName>ppt_x</p:attrName>
                                          <p:attrName>ppt_y</p:attrName>
                                        </p:attrNameLst>
                                      </p:cBhvr>
                                    </p:animMotion>
                                    <p:animEffect transition="in" filter="fade">
                                      <p:cBhvr>
                                        <p:cTn id="4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P spid="8" grpId="0" build="p" animBg="1"/>
      <p:bldP spid="9"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547664" y="764704"/>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763688" y="764704"/>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الدرس الأول</a:t>
            </a:r>
            <a:endParaRPr lang="ar-SA" sz="4800" dirty="0">
              <a:solidFill>
                <a:srgbClr val="FF0000"/>
              </a:solidFill>
            </a:endParaRPr>
          </a:p>
        </p:txBody>
      </p:sp>
      <p:sp>
        <p:nvSpPr>
          <p:cNvPr id="5" name="مربع نص 4"/>
          <p:cNvSpPr txBox="1"/>
          <p:nvPr/>
        </p:nvSpPr>
        <p:spPr>
          <a:xfrm>
            <a:off x="323528" y="2804735"/>
            <a:ext cx="8640960" cy="1200329"/>
          </a:xfrm>
          <a:prstGeom prst="rect">
            <a:avLst/>
          </a:prstGeom>
          <a:noFill/>
        </p:spPr>
        <p:txBody>
          <a:bodyPr wrap="square" rtlCol="1">
            <a:spAutoFit/>
          </a:bodyPr>
          <a:lstStyle/>
          <a:p>
            <a:pPr algn="ctr">
              <a:defRPr/>
            </a:pPr>
            <a:r>
              <a:rPr lang="ar-SA" sz="7200" b="1" dirty="0">
                <a:solidFill>
                  <a:srgbClr val="0070C0"/>
                </a:solidFill>
                <a:effectLst>
                  <a:outerShdw blurRad="38100" dist="38100" dir="2700000" algn="tl">
                    <a:srgbClr val="FFFFFF"/>
                  </a:outerShdw>
                </a:effectLst>
              </a:rPr>
              <a:t>خصائص شوكيـات الجلد</a:t>
            </a:r>
            <a:endParaRPr lang="en-US" sz="72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59691850"/>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834008"/>
            <a:ext cx="7543800" cy="2667000"/>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4000" dirty="0">
                <a:solidFill>
                  <a:srgbClr val="C00000"/>
                </a:solidFill>
              </a:rPr>
              <a:t>س:حدد الصفات الأربع الرئيسية التي تميز الأفراد البالغة من شوكيات الجلد. </a:t>
            </a:r>
          </a:p>
        </p:txBody>
      </p:sp>
      <p:sp>
        <p:nvSpPr>
          <p:cNvPr id="9" name="Flowchart: Multidocument 8"/>
          <p:cNvSpPr/>
          <p:nvPr/>
        </p:nvSpPr>
        <p:spPr>
          <a:xfrm>
            <a:off x="884238" y="2906523"/>
            <a:ext cx="7543800" cy="2667000"/>
          </a:xfrm>
          <a:prstGeom prst="flowChartMultidocument">
            <a:avLst/>
          </a:prstGeom>
          <a:noFill/>
          <a:ln>
            <a:noFill/>
          </a:ln>
        </p:spPr>
        <p:style>
          <a:lnRef idx="3">
            <a:schemeClr val="lt1"/>
          </a:lnRef>
          <a:fillRef idx="1">
            <a:schemeClr val="accent2"/>
          </a:fillRef>
          <a:effectRef idx="1">
            <a:schemeClr val="accent2"/>
          </a:effectRef>
          <a:fontRef idx="minor">
            <a:schemeClr val="lt1"/>
          </a:fontRef>
        </p:style>
        <p:txBody>
          <a:bodyPr rtlCol="1" anchor="ctr"/>
          <a:lstStyle/>
          <a:p>
            <a:pPr fontAlgn="base">
              <a:spcBef>
                <a:spcPct val="0"/>
              </a:spcBef>
              <a:spcAft>
                <a:spcPct val="0"/>
              </a:spcAft>
              <a:defRPr/>
            </a:pPr>
            <a:r>
              <a:rPr lang="ar-SA" sz="4000" dirty="0">
                <a:solidFill>
                  <a:srgbClr val="0070C0"/>
                </a:solidFill>
              </a:rPr>
              <a:t>ج:</a:t>
            </a:r>
            <a:r>
              <a:rPr lang="ar-SA" sz="4000" b="1" dirty="0">
                <a:solidFill>
                  <a:srgbClr val="0070C0"/>
                </a:solidFill>
              </a:rPr>
              <a:t>هيكل خارجي و تناظر شعاعي وجهاز وعائي مائي ولواقط قدمية .</a:t>
            </a:r>
            <a:endParaRPr lang="en-US" sz="40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030117001"/>
      </p:ext>
    </p:extLst>
  </p:cSld>
  <p:clrMapOvr>
    <a:masterClrMapping/>
  </p:clrMapOvr>
  <p:transition spd="slow">
    <p:blinds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762000"/>
            <a:ext cx="7543800" cy="2667000"/>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4000" dirty="0">
                <a:solidFill>
                  <a:srgbClr val="C00000"/>
                </a:solidFill>
              </a:rPr>
              <a:t>س : وضح كيفية عمل النظام الوعائي المائي. </a:t>
            </a:r>
          </a:p>
        </p:txBody>
      </p:sp>
      <p:sp>
        <p:nvSpPr>
          <p:cNvPr id="9" name="Flowchart: Multidocument 8"/>
          <p:cNvSpPr/>
          <p:nvPr/>
        </p:nvSpPr>
        <p:spPr>
          <a:xfrm>
            <a:off x="884238" y="2905703"/>
            <a:ext cx="8031162" cy="3250045"/>
          </a:xfrm>
          <a:prstGeom prst="flowChartMultidocument">
            <a:avLst/>
          </a:prstGeom>
          <a:noFill/>
          <a:ln>
            <a:noFill/>
          </a:ln>
        </p:spPr>
        <p:style>
          <a:lnRef idx="3">
            <a:schemeClr val="lt1"/>
          </a:lnRef>
          <a:fillRef idx="1">
            <a:schemeClr val="accent2"/>
          </a:fillRef>
          <a:effectRef idx="1">
            <a:schemeClr val="accent2"/>
          </a:effectRef>
          <a:fontRef idx="minor">
            <a:schemeClr val="lt1"/>
          </a:fontRef>
        </p:style>
        <p:txBody>
          <a:bodyPr rtlCol="1" anchor="ctr"/>
          <a:lstStyle/>
          <a:p>
            <a:pPr fontAlgn="base">
              <a:spcBef>
                <a:spcPct val="0"/>
              </a:spcBef>
              <a:spcAft>
                <a:spcPct val="0"/>
              </a:spcAft>
              <a:defRPr/>
            </a:pPr>
            <a:r>
              <a:rPr lang="ar-SA" sz="2400" dirty="0">
                <a:solidFill>
                  <a:srgbClr val="0070C0"/>
                </a:solidFill>
              </a:rPr>
              <a:t>ج : </a:t>
            </a:r>
            <a:r>
              <a:rPr lang="ar-SA" sz="2400" b="1" dirty="0">
                <a:solidFill>
                  <a:srgbClr val="0070C0"/>
                </a:solidFill>
              </a:rPr>
              <a:t>يدخل الماء عبر المصفاة ويتحرك عبر القناة الحجرية إلى القناة الدائرية ثم ينتقل القنوات الشعاعية وفي النهاية إلى القدم الأنبوبية .</a:t>
            </a:r>
          </a:p>
          <a:p>
            <a:pPr fontAlgn="base">
              <a:spcBef>
                <a:spcPct val="0"/>
              </a:spcBef>
              <a:spcAft>
                <a:spcPct val="0"/>
              </a:spcAft>
              <a:defRPr/>
            </a:pPr>
            <a:r>
              <a:rPr lang="ar-SA" sz="2400" b="1" dirty="0">
                <a:solidFill>
                  <a:srgbClr val="0070C0"/>
                </a:solidFill>
              </a:rPr>
              <a:t>عند إنقباض العضلات في الحوصلة العضلية , يدفع الماء في  الاقدام الأنبوبية لتتمد وينشأ الشفط على السطح الذى تلتصق به الأقدام الأنبوبية .</a:t>
            </a:r>
            <a:endParaRPr lang="en-US" sz="24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75228805"/>
      </p:ext>
    </p:extLst>
  </p:cSld>
  <p:clrMapOvr>
    <a:masterClrMapping/>
  </p:clrMapOvr>
  <p:transition spd="slow">
    <p:blinds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617984"/>
            <a:ext cx="7543800" cy="2667000"/>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4000" dirty="0">
                <a:solidFill>
                  <a:srgbClr val="C00000"/>
                </a:solidFill>
              </a:rPr>
              <a:t>س : ارسم تخطيطا يمثل كل طائفة من طوائف شوكيات الجلد ؟  </a:t>
            </a:r>
          </a:p>
        </p:txBody>
      </p:sp>
      <p:sp>
        <p:nvSpPr>
          <p:cNvPr id="3" name="Round Diagonal Corner Rectangle 2"/>
          <p:cNvSpPr/>
          <p:nvPr/>
        </p:nvSpPr>
        <p:spPr>
          <a:xfrm>
            <a:off x="914400" y="3276600"/>
            <a:ext cx="6934200" cy="22860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3200" b="1" dirty="0">
                <a:solidFill>
                  <a:srgbClr val="0070C0"/>
                </a:solidFill>
              </a:rPr>
              <a:t>ج : تأكد أن الرسوم توضح الأشكال الرئيسية لكل من الطوائف الست لشوكيات الجلد.</a:t>
            </a:r>
            <a:endParaRPr lang="en-US" sz="32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34310903"/>
      </p:ext>
    </p:extLst>
  </p:cSld>
  <p:clrMapOvr>
    <a:masterClrMapping/>
  </p:clrMapOvr>
  <p:transition spd="slow">
    <p:blinds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617984"/>
            <a:ext cx="7543800" cy="2667000"/>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4000" dirty="0">
                <a:solidFill>
                  <a:srgbClr val="C00000"/>
                </a:solidFill>
              </a:rPr>
              <a:t>س : اقترح كيف ترتبط الحركة والتغذي في شوكيات الجلد ؟  </a:t>
            </a:r>
          </a:p>
        </p:txBody>
      </p:sp>
      <p:sp>
        <p:nvSpPr>
          <p:cNvPr id="3" name="Round Diagonal Corner Rectangle 2"/>
          <p:cNvSpPr/>
          <p:nvPr/>
        </p:nvSpPr>
        <p:spPr>
          <a:xfrm>
            <a:off x="914400" y="3276600"/>
            <a:ext cx="6934200" cy="22860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fontAlgn="base">
              <a:spcBef>
                <a:spcPct val="0"/>
              </a:spcBef>
              <a:spcAft>
                <a:spcPct val="0"/>
              </a:spcAft>
              <a:defRPr/>
            </a:pPr>
            <a:r>
              <a:rPr lang="ar-SA" sz="2400" b="1" dirty="0">
                <a:solidFill>
                  <a:srgbClr val="0070C0"/>
                </a:solidFill>
              </a:rPr>
              <a:t>ج : كثير من شوكيات الجلد تتغذي باستخدام أقدامها الأنبوبية،</a:t>
            </a:r>
            <a:endParaRPr lang="en-US" sz="2400" dirty="0">
              <a:solidFill>
                <a:srgbClr val="0070C0"/>
              </a:solidFill>
            </a:endParaRPr>
          </a:p>
          <a:p>
            <a:pPr algn="just" fontAlgn="base">
              <a:spcBef>
                <a:spcPct val="0"/>
              </a:spcBef>
              <a:spcAft>
                <a:spcPct val="0"/>
              </a:spcAft>
              <a:defRPr/>
            </a:pPr>
            <a:r>
              <a:rPr lang="ar-SA" sz="2400" b="1" dirty="0">
                <a:solidFill>
                  <a:srgbClr val="0070C0"/>
                </a:solidFill>
              </a:rPr>
              <a:t> فعلي سبيل المثال :يستخدم نجم البحر أقدامة الأنبوبية لفتح مصراعي المحار ولخيار البحر أقدام أنبوبية متحورة تستخدم في التقاط الغذاء ،  ويستخدم كل من نجم البحر وخيار البحر وشوكيات جلد أخري تستخدم أيضاً الأقدام الأنبوبية في حركة الزحف .</a:t>
            </a:r>
            <a:endParaRPr lang="en-US" sz="24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805699754"/>
      </p:ext>
    </p:extLst>
  </p:cSld>
  <p:clrMapOvr>
    <a:masterClrMapping/>
  </p:clrMapOvr>
  <p:transition spd="slow">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914400" y="404664"/>
            <a:ext cx="7543800" cy="3384376"/>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3200" b="1" dirty="0">
                <a:solidFill>
                  <a:srgbClr val="C00000"/>
                </a:solidFill>
              </a:rPr>
              <a:t>س : كون فرضية يعيش نوع معين من الروبيان المخطط باللونين الحمر والأبيض غالباً على نوع من نجم البحر الهش الملون كون فرضية عن العلاقة بين الروبيان و نجم البحر الهش ؟  </a:t>
            </a:r>
          </a:p>
        </p:txBody>
      </p:sp>
      <p:sp>
        <p:nvSpPr>
          <p:cNvPr id="3" name="Round Diagonal Corner Rectangle 2"/>
          <p:cNvSpPr/>
          <p:nvPr/>
        </p:nvSpPr>
        <p:spPr>
          <a:xfrm>
            <a:off x="914400" y="3645024"/>
            <a:ext cx="6934200" cy="22860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just" fontAlgn="base">
              <a:spcBef>
                <a:spcPct val="0"/>
              </a:spcBef>
              <a:spcAft>
                <a:spcPct val="0"/>
              </a:spcAft>
              <a:defRPr/>
            </a:pPr>
            <a:r>
              <a:rPr lang="ar-SA" sz="2400" b="1" dirty="0">
                <a:solidFill>
                  <a:srgbClr val="0070C0"/>
                </a:solidFill>
              </a:rPr>
              <a:t>ج : بلون الروبيان ( الجمبري ) مكنة من الأختباء من المفترس بين الأذرع الملونة لنجم البحر الهش.</a:t>
            </a:r>
            <a:endParaRPr lang="en-US" sz="24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89579303"/>
      </p:ext>
    </p:extLst>
  </p:cSld>
  <p:clrMapOvr>
    <a:masterClrMapping/>
  </p:clrMapOvr>
  <p:transition spd="slow">
    <p:blinds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Multidocument 1"/>
          <p:cNvSpPr/>
          <p:nvPr/>
        </p:nvSpPr>
        <p:spPr>
          <a:xfrm>
            <a:off x="1204664" y="762000"/>
            <a:ext cx="7543800" cy="2667000"/>
          </a:xfrm>
          <a:prstGeom prst="flowChartMultidocumen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fontAlgn="base">
              <a:spcBef>
                <a:spcPct val="0"/>
              </a:spcBef>
              <a:spcAft>
                <a:spcPct val="0"/>
              </a:spcAft>
              <a:defRPr/>
            </a:pPr>
            <a:r>
              <a:rPr lang="ar-SA" sz="2800" b="1" dirty="0">
                <a:solidFill>
                  <a:srgbClr val="C00000"/>
                </a:solidFill>
              </a:rPr>
              <a:t>س : إذا كانت القوة التي يحتاجها إليها نجم البحر لفتح صدفة محار هي 20 نيوتن فكم قدما أنبوبية يحتاج إذا كانت القدم الواحدة تولد قوة مقدارها 0.25 نيوتن؟  </a:t>
            </a:r>
          </a:p>
        </p:txBody>
      </p:sp>
      <p:sp>
        <p:nvSpPr>
          <p:cNvPr id="3" name="Round Diagonal Corner Rectangle 2"/>
          <p:cNvSpPr/>
          <p:nvPr/>
        </p:nvSpPr>
        <p:spPr>
          <a:xfrm>
            <a:off x="3768725" y="3886200"/>
            <a:ext cx="3282950" cy="10668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r>
              <a:rPr lang="ar-SA" sz="2400" b="1" dirty="0">
                <a:solidFill>
                  <a:srgbClr val="0070C0"/>
                </a:solidFill>
              </a:rPr>
              <a:t>ج :   80 قدماً </a:t>
            </a:r>
            <a:endParaRPr lang="en-US" sz="2400" dirty="0">
              <a:solidFill>
                <a:srgbClr val="0070C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99722120"/>
      </p:ext>
    </p:extLst>
  </p:cSld>
  <p:clrMapOvr>
    <a:masterClrMapping/>
  </p:clrMapOvr>
  <p:transition spd="slow">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
            <a:ext cx="838200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8294418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619672" y="620688"/>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a:solidFill>
                <a:prstClr val="white"/>
              </a:solidFill>
            </a:endParaRPr>
          </a:p>
        </p:txBody>
      </p:sp>
      <p:sp>
        <p:nvSpPr>
          <p:cNvPr id="4" name="مربع نص 3"/>
          <p:cNvSpPr txBox="1"/>
          <p:nvPr/>
        </p:nvSpPr>
        <p:spPr>
          <a:xfrm>
            <a:off x="1835696" y="620688"/>
            <a:ext cx="5760640" cy="830997"/>
          </a:xfrm>
          <a:prstGeom prst="rect">
            <a:avLst/>
          </a:prstGeom>
          <a:noFill/>
        </p:spPr>
        <p:txBody>
          <a:bodyPr wrap="square" rtlCol="1">
            <a:spAutoFit/>
          </a:bodyPr>
          <a:lstStyle/>
          <a:p>
            <a:pPr algn="ctr" rtl="1"/>
            <a:r>
              <a:rPr lang="ar-SA" sz="4800" b="1" dirty="0" smtClean="0">
                <a:solidFill>
                  <a:srgbClr val="FF0000"/>
                </a:solidFill>
                <a:effectLst>
                  <a:outerShdw blurRad="38100" dist="38100" dir="2700000" algn="tl">
                    <a:srgbClr val="FFFFFF"/>
                  </a:outerShdw>
                </a:effectLst>
              </a:rPr>
              <a:t>الدرس الثاني</a:t>
            </a:r>
            <a:endParaRPr lang="ar-SA" sz="4800" dirty="0">
              <a:solidFill>
                <a:srgbClr val="FF0000"/>
              </a:solidFill>
            </a:endParaRPr>
          </a:p>
        </p:txBody>
      </p:sp>
      <p:sp>
        <p:nvSpPr>
          <p:cNvPr id="5" name="مربع نص 4"/>
          <p:cNvSpPr txBox="1"/>
          <p:nvPr/>
        </p:nvSpPr>
        <p:spPr>
          <a:xfrm>
            <a:off x="323528" y="2804735"/>
            <a:ext cx="8640960" cy="1200329"/>
          </a:xfrm>
          <a:prstGeom prst="rect">
            <a:avLst/>
          </a:prstGeom>
          <a:noFill/>
        </p:spPr>
        <p:txBody>
          <a:bodyPr wrap="square" rtlCol="1">
            <a:spAutoFit/>
          </a:bodyPr>
          <a:lstStyle/>
          <a:p>
            <a:pPr algn="ctr" rtl="1">
              <a:defRPr/>
            </a:pPr>
            <a:r>
              <a:rPr lang="ar-SA" sz="7200" b="1" dirty="0">
                <a:solidFill>
                  <a:srgbClr val="0070C0"/>
                </a:solidFill>
                <a:effectLst>
                  <a:outerShdw blurRad="38100" dist="38100" dir="2700000" algn="tl">
                    <a:srgbClr val="FFFFFF"/>
                  </a:outerShdw>
                </a:effectLst>
              </a:rPr>
              <a:t>اللافقاريات الحبلية</a:t>
            </a:r>
            <a:endParaRPr lang="en-US" sz="7200" b="1" dirty="0">
              <a:solidFill>
                <a:srgbClr val="0070C0"/>
              </a:solidFill>
              <a:effectLst>
                <a:outerShdw blurRad="38100" dist="38100" dir="2700000" algn="tl">
                  <a:srgbClr val="FFFFFF"/>
                </a:outerShdw>
              </a:effectLst>
            </a:endParaRPr>
          </a:p>
        </p:txBody>
      </p:sp>
      <p:grpSp>
        <p:nvGrpSpPr>
          <p:cNvPr id="12" name="مجموعة 11"/>
          <p:cNvGrpSpPr/>
          <p:nvPr/>
        </p:nvGrpSpPr>
        <p:grpSpPr>
          <a:xfrm>
            <a:off x="-36512" y="6128748"/>
            <a:ext cx="2082876" cy="756636"/>
            <a:chOff x="179512" y="692696"/>
            <a:chExt cx="2082876" cy="756636"/>
          </a:xfrm>
        </p:grpSpPr>
        <p:pic>
          <p:nvPicPr>
            <p:cNvPr id="13"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53050352"/>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AutoShape 2"/>
          <p:cNvSpPr>
            <a:spLocks noGrp="1" noChangeArrowheads="1"/>
          </p:cNvSpPr>
          <p:nvPr>
            <p:ph type="title"/>
          </p:nvPr>
        </p:nvSpPr>
        <p:spPr>
          <a:xfrm>
            <a:off x="1395536" y="845840"/>
            <a:ext cx="8001000" cy="1143000"/>
          </a:xfrm>
          <a:prstGeom prst="cloudCallout">
            <a:avLst>
              <a:gd name="adj1" fmla="val -28037"/>
              <a:gd name="adj2" fmla="val 21806"/>
            </a:avLst>
          </a:prstGeom>
          <a:noFill/>
        </p:spPr>
        <p:txBody>
          <a:bodyPr>
            <a:normAutofit fontScale="90000"/>
          </a:bodyPr>
          <a:lstStyle/>
          <a:p>
            <a:pPr eaLnBrk="1" hangingPunct="1"/>
            <a:r>
              <a:rPr lang="ar-SA" altLang="ar-SA" b="1" dirty="0" smtClean="0">
                <a:solidFill>
                  <a:srgbClr val="C00000"/>
                </a:solidFill>
              </a:rPr>
              <a:t>صفات اللافقاريات الحبلية</a:t>
            </a:r>
            <a:r>
              <a:rPr lang="ar-SA" altLang="ar-SA" dirty="0" smtClean="0">
                <a:solidFill>
                  <a:srgbClr val="C00000"/>
                </a:solidFill>
              </a:rPr>
              <a:t> </a:t>
            </a:r>
            <a:endParaRPr lang="en-US" altLang="ar-SA" dirty="0" smtClean="0">
              <a:solidFill>
                <a:srgbClr val="C00000"/>
              </a:solidFill>
            </a:endParaRPr>
          </a:p>
        </p:txBody>
      </p:sp>
      <p:sp>
        <p:nvSpPr>
          <p:cNvPr id="117763" name="AutoShape 3"/>
          <p:cNvSpPr>
            <a:spLocks noGrp="1" noChangeArrowheads="1"/>
          </p:cNvSpPr>
          <p:nvPr>
            <p:ph idx="1"/>
          </p:nvPr>
        </p:nvSpPr>
        <p:spPr>
          <a:xfrm>
            <a:off x="228600" y="1066800"/>
            <a:ext cx="9144000" cy="5105400"/>
          </a:xfrm>
          <a:prstGeom prst="diamond">
            <a:avLst/>
          </a:prstGeom>
          <a:noFill/>
        </p:spPr>
        <p:txBody>
          <a:bodyPr>
            <a:normAutofit lnSpcReduction="10000"/>
          </a:bodyPr>
          <a:lstStyle/>
          <a:p>
            <a:pPr algn="justLow" eaLnBrk="1" hangingPunct="1">
              <a:lnSpc>
                <a:spcPct val="80000"/>
              </a:lnSpc>
              <a:buFontTx/>
              <a:buNone/>
              <a:defRPr/>
            </a:pPr>
            <a:r>
              <a:rPr lang="ar-SA" sz="4400" b="1" dirty="0" smtClean="0">
                <a:solidFill>
                  <a:srgbClr val="0070C0"/>
                </a:solidFill>
                <a:effectLst>
                  <a:outerShdw blurRad="38100" dist="38100" dir="2700000" algn="tl">
                    <a:srgbClr val="FFFFFF"/>
                  </a:outerShdw>
                </a:effectLst>
              </a:rPr>
              <a:t>  من الشكل التالي يتضح أن اللافقاريات الحبلية هي ثانوية الفم وتشبه في ذلك شوكيات الجلد . </a:t>
            </a:r>
            <a:endParaRPr lang="en-US" sz="4400" b="1" dirty="0" smtClean="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8577272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wipe(down)">
                                      <p:cBhvr>
                                        <p:cTn id="7" dur="580">
                                          <p:stCondLst>
                                            <p:cond delay="0"/>
                                          </p:stCondLst>
                                        </p:cTn>
                                        <p:tgtEl>
                                          <p:spTgt spid="117762"/>
                                        </p:tgtEl>
                                      </p:cBhvr>
                                    </p:animEffect>
                                    <p:anim calcmode="lin" valueType="num">
                                      <p:cBhvr>
                                        <p:cTn id="8" dur="1822" tmFilter="0,0; 0.14,0.36; 0.43,0.73; 0.71,0.91; 1.0,1.0">
                                          <p:stCondLst>
                                            <p:cond delay="0"/>
                                          </p:stCondLst>
                                        </p:cTn>
                                        <p:tgtEl>
                                          <p:spTgt spid="11776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776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776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776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7762"/>
                                        </p:tgtEl>
                                        <p:attrNameLst>
                                          <p:attrName>ppt_y</p:attrName>
                                        </p:attrNameLst>
                                      </p:cBhvr>
                                      <p:tavLst>
                                        <p:tav tm="0" fmla="#ppt_y-sin(pi*$)/81">
                                          <p:val>
                                            <p:fltVal val="0"/>
                                          </p:val>
                                        </p:tav>
                                        <p:tav tm="100000">
                                          <p:val>
                                            <p:fltVal val="1"/>
                                          </p:val>
                                        </p:tav>
                                      </p:tavLst>
                                    </p:anim>
                                    <p:animScale>
                                      <p:cBhvr>
                                        <p:cTn id="13" dur="26">
                                          <p:stCondLst>
                                            <p:cond delay="650"/>
                                          </p:stCondLst>
                                        </p:cTn>
                                        <p:tgtEl>
                                          <p:spTgt spid="117762"/>
                                        </p:tgtEl>
                                      </p:cBhvr>
                                      <p:to x="100000" y="60000"/>
                                    </p:animScale>
                                    <p:animScale>
                                      <p:cBhvr>
                                        <p:cTn id="14" dur="166" decel="50000">
                                          <p:stCondLst>
                                            <p:cond delay="676"/>
                                          </p:stCondLst>
                                        </p:cTn>
                                        <p:tgtEl>
                                          <p:spTgt spid="117762"/>
                                        </p:tgtEl>
                                      </p:cBhvr>
                                      <p:to x="100000" y="100000"/>
                                    </p:animScale>
                                    <p:animScale>
                                      <p:cBhvr>
                                        <p:cTn id="15" dur="26">
                                          <p:stCondLst>
                                            <p:cond delay="1312"/>
                                          </p:stCondLst>
                                        </p:cTn>
                                        <p:tgtEl>
                                          <p:spTgt spid="117762"/>
                                        </p:tgtEl>
                                      </p:cBhvr>
                                      <p:to x="100000" y="80000"/>
                                    </p:animScale>
                                    <p:animScale>
                                      <p:cBhvr>
                                        <p:cTn id="16" dur="166" decel="50000">
                                          <p:stCondLst>
                                            <p:cond delay="1338"/>
                                          </p:stCondLst>
                                        </p:cTn>
                                        <p:tgtEl>
                                          <p:spTgt spid="117762"/>
                                        </p:tgtEl>
                                      </p:cBhvr>
                                      <p:to x="100000" y="100000"/>
                                    </p:animScale>
                                    <p:animScale>
                                      <p:cBhvr>
                                        <p:cTn id="17" dur="26">
                                          <p:stCondLst>
                                            <p:cond delay="1642"/>
                                          </p:stCondLst>
                                        </p:cTn>
                                        <p:tgtEl>
                                          <p:spTgt spid="117762"/>
                                        </p:tgtEl>
                                      </p:cBhvr>
                                      <p:to x="100000" y="90000"/>
                                    </p:animScale>
                                    <p:animScale>
                                      <p:cBhvr>
                                        <p:cTn id="18" dur="166" decel="50000">
                                          <p:stCondLst>
                                            <p:cond delay="1668"/>
                                          </p:stCondLst>
                                        </p:cTn>
                                        <p:tgtEl>
                                          <p:spTgt spid="117762"/>
                                        </p:tgtEl>
                                      </p:cBhvr>
                                      <p:to x="100000" y="100000"/>
                                    </p:animScale>
                                    <p:animScale>
                                      <p:cBhvr>
                                        <p:cTn id="19" dur="26">
                                          <p:stCondLst>
                                            <p:cond delay="1808"/>
                                          </p:stCondLst>
                                        </p:cTn>
                                        <p:tgtEl>
                                          <p:spTgt spid="117762"/>
                                        </p:tgtEl>
                                      </p:cBhvr>
                                      <p:to x="100000" y="95000"/>
                                    </p:animScale>
                                    <p:animScale>
                                      <p:cBhvr>
                                        <p:cTn id="20" dur="166" decel="50000">
                                          <p:stCondLst>
                                            <p:cond delay="1834"/>
                                          </p:stCondLst>
                                        </p:cTn>
                                        <p:tgtEl>
                                          <p:spTgt spid="11776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3" name="breez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7763">
                                            <p:txEl>
                                              <p:pRg st="0" end="0"/>
                                            </p:txEl>
                                          </p:spTgt>
                                        </p:tgtEl>
                                        <p:attrNameLst>
                                          <p:attrName>style.visibility</p:attrName>
                                        </p:attrNameLst>
                                      </p:cBhvr>
                                      <p:to>
                                        <p:strVal val="visible"/>
                                      </p:to>
                                    </p:set>
                                    <p:animEffect transition="in" filter="blinds(horizontal)">
                                      <p:cBhvr>
                                        <p:cTn id="25" dur="500"/>
                                        <p:tgtEl>
                                          <p:spTgt spid="117763">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01" name="Picture 5"/>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330645" y="304800"/>
            <a:ext cx="8797925"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09319855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57701"/>
                                        </p:tgtEl>
                                        <p:attrNameLst>
                                          <p:attrName>style.visibility</p:attrName>
                                        </p:attrNameLst>
                                      </p:cBhvr>
                                      <p:to>
                                        <p:strVal val="visible"/>
                                      </p:to>
                                    </p:set>
                                    <p:anim to="" calcmode="lin" valueType="num">
                                      <p:cBhvr>
                                        <p:cTn id="7" dur="1" fill="hold"/>
                                        <p:tgtEl>
                                          <p:spTgt spid="157701"/>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AutoShape 2"/>
          <p:cNvSpPr>
            <a:spLocks noGrp="1" noChangeArrowheads="1"/>
          </p:cNvSpPr>
          <p:nvPr>
            <p:ph idx="1"/>
          </p:nvPr>
        </p:nvSpPr>
        <p:spPr>
          <a:xfrm>
            <a:off x="755576" y="620688"/>
            <a:ext cx="7391400" cy="4648200"/>
          </a:xfrm>
          <a:prstGeom prst="cloudCallout">
            <a:avLst>
              <a:gd name="adj1" fmla="val -38079"/>
              <a:gd name="adj2" fmla="val -35935"/>
            </a:avLst>
          </a:prstGeom>
          <a:noFill/>
        </p:spPr>
        <p:txBody>
          <a:bodyPr>
            <a:normAutofit fontScale="92500" lnSpcReduction="10000"/>
          </a:bodyPr>
          <a:lstStyle/>
          <a:p>
            <a:pPr algn="justLow" eaLnBrk="1" hangingPunct="1">
              <a:buFontTx/>
              <a:buNone/>
            </a:pPr>
            <a:r>
              <a:rPr lang="ar-SA" altLang="ar-SA" sz="4400" b="1" dirty="0" smtClean="0">
                <a:solidFill>
                  <a:srgbClr val="0070C0"/>
                </a:solidFill>
              </a:rPr>
              <a:t>  ومن أشهرها حيوان صغير ثعباني الشكل يسمي السهيم (الرميح) وهو يقضي أغلب حياته مدفوناً في الرمل .</a:t>
            </a:r>
            <a:endParaRPr lang="en-US" altLang="ar-SA" sz="4400" b="1" dirty="0" smtClean="0">
              <a:solidFill>
                <a:srgbClr val="0070C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040542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8786">
                                            <p:txEl>
                                              <p:pRg st="0" end="0"/>
                                            </p:txEl>
                                          </p:spTgt>
                                        </p:tgtEl>
                                        <p:attrNameLst>
                                          <p:attrName>style.visibility</p:attrName>
                                        </p:attrNameLst>
                                      </p:cBhvr>
                                      <p:to>
                                        <p:strVal val="visible"/>
                                      </p:to>
                                    </p:set>
                                    <p:animEffect transition="in" filter="checkerboard(across)">
                                      <p:cBhvr>
                                        <p:cTn id="7" dur="500"/>
                                        <p:tgtEl>
                                          <p:spTgt spid="11878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2"/>
          <p:cNvSpPr>
            <a:spLocks noChangeArrowheads="1"/>
          </p:cNvSpPr>
          <p:nvPr/>
        </p:nvSpPr>
        <p:spPr bwMode="auto">
          <a:xfrm>
            <a:off x="2825172" y="457200"/>
            <a:ext cx="3647737" cy="819150"/>
          </a:xfrm>
          <a:prstGeom prst="flowChartMultidocument">
            <a:avLst/>
          </a:prstGeom>
          <a:solidFill>
            <a:schemeClr val="bg2">
              <a:lumMod val="90000"/>
            </a:schemeClr>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smtClean="0">
                <a:solidFill>
                  <a:srgbClr val="800000"/>
                </a:solidFill>
                <a:latin typeface="Arial" pitchFamily="34" charset="0"/>
                <a:cs typeface="Arial" pitchFamily="34" charset="0"/>
              </a:rPr>
              <a:t>صفات الحبليات</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خطط انسيابي: رابط خارج الصفحة 8"/>
          <p:cNvSpPr/>
          <p:nvPr/>
        </p:nvSpPr>
        <p:spPr>
          <a:xfrm>
            <a:off x="3886200" y="1371600"/>
            <a:ext cx="4724400"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الحبليات لها أربع صفات هي</a:t>
            </a:r>
            <a:endParaRPr lang="en-US" b="1" dirty="0">
              <a:solidFill>
                <a:srgbClr val="002060"/>
              </a:solidFill>
            </a:endParaRPr>
          </a:p>
        </p:txBody>
      </p:sp>
      <p:sp>
        <p:nvSpPr>
          <p:cNvPr id="10" name="سحابة 9"/>
          <p:cNvSpPr/>
          <p:nvPr/>
        </p:nvSpPr>
        <p:spPr>
          <a:xfrm>
            <a:off x="6324600" y="2514600"/>
            <a:ext cx="2286000" cy="14962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70C0"/>
                </a:solidFill>
              </a:rPr>
              <a:t>لها حبل عصبي ظهري أنبوبي</a:t>
            </a:r>
            <a:endParaRPr lang="en-US" sz="2000" b="1" dirty="0">
              <a:solidFill>
                <a:srgbClr val="0070C0"/>
              </a:solidFill>
            </a:endParaRPr>
          </a:p>
        </p:txBody>
      </p:sp>
      <p:sp>
        <p:nvSpPr>
          <p:cNvPr id="11" name="سحابة 10"/>
          <p:cNvSpPr/>
          <p:nvPr/>
        </p:nvSpPr>
        <p:spPr>
          <a:xfrm>
            <a:off x="3805740" y="2514600"/>
            <a:ext cx="2286000" cy="14962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لها حبل ظهري</a:t>
            </a:r>
            <a:endParaRPr lang="en-US" sz="2400" b="1" dirty="0">
              <a:solidFill>
                <a:srgbClr val="0070C0"/>
              </a:solidFill>
            </a:endParaRPr>
          </a:p>
        </p:txBody>
      </p:sp>
      <p:sp>
        <p:nvSpPr>
          <p:cNvPr id="12" name="سحابة 11"/>
          <p:cNvSpPr/>
          <p:nvPr/>
        </p:nvSpPr>
        <p:spPr>
          <a:xfrm>
            <a:off x="1295400" y="2514600"/>
            <a:ext cx="2286000" cy="14962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لها جيوب بلعومية</a:t>
            </a:r>
            <a:endParaRPr lang="en-US" sz="2400" b="1" dirty="0">
              <a:solidFill>
                <a:srgbClr val="0070C0"/>
              </a:solidFill>
            </a:endParaRPr>
          </a:p>
        </p:txBody>
      </p:sp>
      <p:sp>
        <p:nvSpPr>
          <p:cNvPr id="14" name="سحابة 13"/>
          <p:cNvSpPr/>
          <p:nvPr/>
        </p:nvSpPr>
        <p:spPr>
          <a:xfrm>
            <a:off x="5257800" y="4294414"/>
            <a:ext cx="2286000" cy="14962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لها ذيل خلف شرجي</a:t>
            </a:r>
            <a:endParaRPr lang="en-US" sz="2400" b="1" dirty="0">
              <a:solidFill>
                <a:srgbClr val="0070C0"/>
              </a:solidFill>
            </a:endParaRPr>
          </a:p>
        </p:txBody>
      </p:sp>
      <p:sp>
        <p:nvSpPr>
          <p:cNvPr id="15" name="سحابة 14"/>
          <p:cNvSpPr/>
          <p:nvPr/>
        </p:nvSpPr>
        <p:spPr>
          <a:xfrm>
            <a:off x="1804406" y="4343400"/>
            <a:ext cx="2286000" cy="1496291"/>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70C0"/>
                </a:solidFill>
              </a:rPr>
              <a:t>وقد تكون لها بعض أشكال الغدة الدرقية</a:t>
            </a:r>
            <a:endParaRPr lang="en-US" sz="2400" b="1" dirty="0">
              <a:solidFill>
                <a:srgbClr val="0070C0"/>
              </a:solidFill>
            </a:endParaRPr>
          </a:p>
        </p:txBody>
      </p:sp>
      <p:grpSp>
        <p:nvGrpSpPr>
          <p:cNvPr id="17" name="مجموعة 16"/>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1" name="مربع نص 2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0022884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heel(1)">
                                      <p:cBhvr>
                                        <p:cTn id="3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10" grpId="0" animBg="1"/>
      <p:bldP spid="11" grpId="0" animBg="1"/>
      <p:bldP spid="12"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خطط انسيابي: رابط خارج الصفحة 11"/>
          <p:cNvSpPr/>
          <p:nvPr/>
        </p:nvSpPr>
        <p:spPr>
          <a:xfrm>
            <a:off x="4038600" y="394855"/>
            <a:ext cx="4724400"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شعبة الحبليات تنقسم إلي : -</a:t>
            </a:r>
            <a:endParaRPr lang="en-US" b="1" dirty="0">
              <a:solidFill>
                <a:srgbClr val="002060"/>
              </a:solidFill>
            </a:endParaRPr>
          </a:p>
        </p:txBody>
      </p:sp>
      <p:sp>
        <p:nvSpPr>
          <p:cNvPr id="2" name="مخطط انسيابي: محطة طرفية 1"/>
          <p:cNvSpPr/>
          <p:nvPr/>
        </p:nvSpPr>
        <p:spPr>
          <a:xfrm>
            <a:off x="5562600" y="1447800"/>
            <a:ext cx="2819400"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smtClean="0">
                <a:solidFill>
                  <a:srgbClr val="002060"/>
                </a:solidFill>
              </a:rPr>
              <a:t>1-  </a:t>
            </a:r>
            <a:r>
              <a:rPr lang="ar-SA" b="1" dirty="0">
                <a:solidFill>
                  <a:srgbClr val="002060"/>
                </a:solidFill>
              </a:rPr>
              <a:t>شعبة حبليات الرأس</a:t>
            </a:r>
            <a:endParaRPr lang="en-US" b="1" dirty="0">
              <a:solidFill>
                <a:srgbClr val="002060"/>
              </a:solidFill>
            </a:endParaRPr>
          </a:p>
        </p:txBody>
      </p:sp>
      <p:sp>
        <p:nvSpPr>
          <p:cNvPr id="14" name="مخطط انسيابي: محطة طرفية 13"/>
          <p:cNvSpPr/>
          <p:nvPr/>
        </p:nvSpPr>
        <p:spPr>
          <a:xfrm>
            <a:off x="1143000" y="1447800"/>
            <a:ext cx="4387273"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a:solidFill>
                  <a:srgbClr val="002060"/>
                </a:solidFill>
              </a:rPr>
              <a:t>اللافقاريات الحبلية </a:t>
            </a:r>
            <a:r>
              <a:rPr lang="ar-SA" b="1" dirty="0" smtClean="0">
                <a:solidFill>
                  <a:srgbClr val="002060"/>
                </a:solidFill>
              </a:rPr>
              <a:t>(ليس </a:t>
            </a:r>
            <a:r>
              <a:rPr lang="ar-SA" b="1" dirty="0">
                <a:solidFill>
                  <a:srgbClr val="002060"/>
                </a:solidFill>
              </a:rPr>
              <a:t>لها عمود </a:t>
            </a:r>
            <a:r>
              <a:rPr lang="ar-SA" b="1" dirty="0" smtClean="0">
                <a:solidFill>
                  <a:srgbClr val="002060"/>
                </a:solidFill>
              </a:rPr>
              <a:t>فقري)</a:t>
            </a:r>
            <a:endParaRPr lang="en-US" b="1" dirty="0">
              <a:solidFill>
                <a:srgbClr val="002060"/>
              </a:solidFill>
            </a:endParaRPr>
          </a:p>
        </p:txBody>
      </p:sp>
      <p:sp>
        <p:nvSpPr>
          <p:cNvPr id="15" name="مخطط انسيابي: محطة طرفية 14"/>
          <p:cNvSpPr/>
          <p:nvPr/>
        </p:nvSpPr>
        <p:spPr>
          <a:xfrm>
            <a:off x="5567218" y="2286000"/>
            <a:ext cx="2819400"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smtClean="0">
                <a:solidFill>
                  <a:srgbClr val="002060"/>
                </a:solidFill>
              </a:rPr>
              <a:t>2- شعبة </a:t>
            </a:r>
            <a:r>
              <a:rPr lang="ar-SA" b="1" dirty="0">
                <a:solidFill>
                  <a:srgbClr val="002060"/>
                </a:solidFill>
              </a:rPr>
              <a:t>الذيل</a:t>
            </a:r>
            <a:endParaRPr lang="en-US" b="1" dirty="0">
              <a:solidFill>
                <a:srgbClr val="002060"/>
              </a:solidFill>
            </a:endParaRPr>
          </a:p>
        </p:txBody>
      </p:sp>
      <p:sp>
        <p:nvSpPr>
          <p:cNvPr id="18" name="مخطط انسيابي: محطة طرفية 17"/>
          <p:cNvSpPr/>
          <p:nvPr/>
        </p:nvSpPr>
        <p:spPr>
          <a:xfrm>
            <a:off x="1147618" y="2286000"/>
            <a:ext cx="4387273"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a:solidFill>
                  <a:srgbClr val="002060"/>
                </a:solidFill>
              </a:rPr>
              <a:t>اللافقاريات الحبلية </a:t>
            </a:r>
            <a:r>
              <a:rPr lang="ar-SA" b="1" dirty="0" smtClean="0">
                <a:solidFill>
                  <a:srgbClr val="002060"/>
                </a:solidFill>
              </a:rPr>
              <a:t>(ليس </a:t>
            </a:r>
            <a:r>
              <a:rPr lang="ar-SA" b="1" dirty="0">
                <a:solidFill>
                  <a:srgbClr val="002060"/>
                </a:solidFill>
              </a:rPr>
              <a:t>لها عمود </a:t>
            </a:r>
            <a:r>
              <a:rPr lang="ar-SA" b="1" dirty="0" smtClean="0">
                <a:solidFill>
                  <a:srgbClr val="002060"/>
                </a:solidFill>
              </a:rPr>
              <a:t>فقري)</a:t>
            </a:r>
            <a:endParaRPr lang="en-US" b="1" dirty="0">
              <a:solidFill>
                <a:srgbClr val="002060"/>
              </a:solidFill>
            </a:endParaRPr>
          </a:p>
        </p:txBody>
      </p:sp>
      <p:sp>
        <p:nvSpPr>
          <p:cNvPr id="19" name="مخطط انسيابي: محطة طرفية 18"/>
          <p:cNvSpPr/>
          <p:nvPr/>
        </p:nvSpPr>
        <p:spPr>
          <a:xfrm>
            <a:off x="5604163" y="3124200"/>
            <a:ext cx="2819400"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smtClean="0">
                <a:solidFill>
                  <a:srgbClr val="002060"/>
                </a:solidFill>
              </a:rPr>
              <a:t>3- شعبية </a:t>
            </a:r>
            <a:r>
              <a:rPr lang="ar-SA" b="1" dirty="0">
                <a:solidFill>
                  <a:srgbClr val="002060"/>
                </a:solidFill>
              </a:rPr>
              <a:t>الفقاريات</a:t>
            </a:r>
            <a:endParaRPr lang="en-US" b="1" dirty="0">
              <a:solidFill>
                <a:srgbClr val="002060"/>
              </a:solidFill>
            </a:endParaRPr>
          </a:p>
        </p:txBody>
      </p:sp>
      <p:sp>
        <p:nvSpPr>
          <p:cNvPr id="22" name="مخطط انسيابي: محطة طرفية 21"/>
          <p:cNvSpPr/>
          <p:nvPr/>
        </p:nvSpPr>
        <p:spPr>
          <a:xfrm>
            <a:off x="1184563" y="3124200"/>
            <a:ext cx="4387273" cy="609600"/>
          </a:xfrm>
          <a:prstGeom prst="flowChartTermina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prstTxWarp prst="textPlain">
              <a:avLst/>
            </a:prstTxWarp>
          </a:bodyPr>
          <a:lstStyle/>
          <a:p>
            <a:pPr algn="ctr"/>
            <a:r>
              <a:rPr lang="ar-SA" b="1" dirty="0">
                <a:solidFill>
                  <a:srgbClr val="002060"/>
                </a:solidFill>
              </a:rPr>
              <a:t>لها عمود فقري</a:t>
            </a:r>
            <a:endParaRPr lang="en-US" b="1" dirty="0">
              <a:solidFill>
                <a:srgbClr val="002060"/>
              </a:solidFill>
            </a:endParaRPr>
          </a:p>
        </p:txBody>
      </p:sp>
      <p:sp>
        <p:nvSpPr>
          <p:cNvPr id="28" name="AutoShape 3"/>
          <p:cNvSpPr>
            <a:spLocks noChangeArrowheads="1"/>
          </p:cNvSpPr>
          <p:nvPr/>
        </p:nvSpPr>
        <p:spPr bwMode="auto">
          <a:xfrm>
            <a:off x="7439147" y="3962400"/>
            <a:ext cx="1296144" cy="1036782"/>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smtClean="0">
                <a:latin typeface="Calibri" pitchFamily="34" charset="0"/>
                <a:ea typeface="Arial" pitchFamily="34" charset="0"/>
                <a:cs typeface="Monotype Koufi" pitchFamily="2" charset="-78"/>
              </a:rPr>
              <a:t>الحبل الظهري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 name="مستطيل مستدير الزوايا 28"/>
          <p:cNvSpPr/>
          <p:nvPr/>
        </p:nvSpPr>
        <p:spPr>
          <a:xfrm>
            <a:off x="533400" y="3962400"/>
            <a:ext cx="6600947" cy="1066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تركيب مرن </a:t>
            </a:r>
            <a:r>
              <a:rPr lang="ar-SA" altLang="ar-SA" sz="2400" b="1" dirty="0" smtClean="0">
                <a:solidFill>
                  <a:srgbClr val="002060"/>
                </a:solidFill>
                <a:latin typeface="Constantia"/>
              </a:rPr>
              <a:t>يشبه </a:t>
            </a:r>
            <a:r>
              <a:rPr lang="ar-SA" altLang="ar-SA" sz="2400" b="1" dirty="0">
                <a:solidFill>
                  <a:srgbClr val="002060"/>
                </a:solidFill>
                <a:latin typeface="Constantia"/>
              </a:rPr>
              <a:t>القضيب يمتد علي طول جسم الحبليات تحت الحبل </a:t>
            </a:r>
            <a:r>
              <a:rPr lang="ar-SA" altLang="ar-SA" sz="2400" b="1" dirty="0" err="1">
                <a:solidFill>
                  <a:srgbClr val="002060"/>
                </a:solidFill>
                <a:latin typeface="Constantia"/>
              </a:rPr>
              <a:t>العضبي</a:t>
            </a:r>
            <a:r>
              <a:rPr lang="ar-SA" altLang="ar-SA" sz="2400" b="1" dirty="0">
                <a:solidFill>
                  <a:srgbClr val="002060"/>
                </a:solidFill>
                <a:latin typeface="Constantia"/>
              </a:rPr>
              <a:t> </a:t>
            </a:r>
            <a:r>
              <a:rPr lang="ar-SA" altLang="ar-SA" sz="2400" b="1" dirty="0" smtClean="0">
                <a:solidFill>
                  <a:srgbClr val="002060"/>
                </a:solidFill>
                <a:latin typeface="Constantia"/>
              </a:rPr>
              <a:t>الظهري يمكن </a:t>
            </a:r>
            <a:r>
              <a:rPr lang="ar-SA" altLang="ar-SA" sz="2400" b="1" dirty="0">
                <a:solidFill>
                  <a:srgbClr val="002060"/>
                </a:solidFill>
                <a:latin typeface="Constantia"/>
              </a:rPr>
              <a:t>الجسم من الانثناء والقيام بحركات جانبية</a:t>
            </a:r>
          </a:p>
        </p:txBody>
      </p:sp>
      <p:sp>
        <p:nvSpPr>
          <p:cNvPr id="30" name="مستطيل مستدير الزوايا 29"/>
          <p:cNvSpPr/>
          <p:nvPr/>
        </p:nvSpPr>
        <p:spPr>
          <a:xfrm>
            <a:off x="533400" y="5110740"/>
            <a:ext cx="6600947" cy="68046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يتحول الحبل الظهري في الفقاريات الي عمود فقري</a:t>
            </a:r>
          </a:p>
        </p:txBody>
      </p:sp>
      <p:grpSp>
        <p:nvGrpSpPr>
          <p:cNvPr id="17" name="مجموعة 16"/>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8642064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Scale>
                                      <p:cBhvr>
                                        <p:cTn id="12"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2"/>
                                        </p:tgtEl>
                                        <p:attrNameLst>
                                          <p:attrName>ppt_x</p:attrName>
                                          <p:attrName>ppt_y</p:attrName>
                                        </p:attrNameLst>
                                      </p:cBhvr>
                                    </p:animMotion>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Scale>
                                      <p:cBhvr>
                                        <p:cTn id="19"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4"/>
                                        </p:tgtEl>
                                        <p:attrNameLst>
                                          <p:attrName>ppt_x</p:attrName>
                                          <p:attrName>ppt_y</p:attrName>
                                        </p:attrNameLst>
                                      </p:cBhvr>
                                    </p:animMotion>
                                    <p:animEffect transition="in" filter="fade">
                                      <p:cBhvr>
                                        <p:cTn id="21" dur="10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Scale>
                                      <p:cBhvr>
                                        <p:cTn id="26"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15"/>
                                        </p:tgtEl>
                                        <p:attrNameLst>
                                          <p:attrName>ppt_x</p:attrName>
                                          <p:attrName>ppt_y</p:attrName>
                                        </p:attrNameLst>
                                      </p:cBhvr>
                                    </p:animMotion>
                                    <p:animEffect transition="in" filter="fade">
                                      <p:cBhvr>
                                        <p:cTn id="28" dur="10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Scale>
                                      <p:cBhvr>
                                        <p:cTn id="33"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18"/>
                                        </p:tgtEl>
                                        <p:attrNameLst>
                                          <p:attrName>ppt_x</p:attrName>
                                          <p:attrName>ppt_y</p:attrName>
                                        </p:attrNameLst>
                                      </p:cBhvr>
                                    </p:animMotion>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Scale>
                                      <p:cBhvr>
                                        <p:cTn id="40"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9"/>
                                        </p:tgtEl>
                                        <p:attrNameLst>
                                          <p:attrName>ppt_x</p:attrName>
                                          <p:attrName>ppt_y</p:attrName>
                                        </p:attrNameLst>
                                      </p:cBhvr>
                                    </p:animMotion>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2"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Scale>
                                      <p:cBhvr>
                                        <p:cTn id="4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8" dur="1000" decel="50000" fill="hold">
                                          <p:stCondLst>
                                            <p:cond delay="0"/>
                                          </p:stCondLst>
                                        </p:cTn>
                                        <p:tgtEl>
                                          <p:spTgt spid="22"/>
                                        </p:tgtEl>
                                        <p:attrNameLst>
                                          <p:attrName>ppt_x</p:attrName>
                                          <p:attrName>ppt_y</p:attrName>
                                        </p:attrNameLst>
                                      </p:cBhvr>
                                    </p:animMotion>
                                    <p:animEffect transition="in" filter="fade">
                                      <p:cBhvr>
                                        <p:cTn id="49" dur="1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heel(1)">
                                      <p:cBhvr>
                                        <p:cTn id="54" dur="200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52"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Scale>
                                      <p:cBhvr>
                                        <p:cTn id="59"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0" dur="1000" decel="50000" fill="hold">
                                          <p:stCondLst>
                                            <p:cond delay="0"/>
                                          </p:stCondLst>
                                        </p:cTn>
                                        <p:tgtEl>
                                          <p:spTgt spid="29"/>
                                        </p:tgtEl>
                                        <p:attrNameLst>
                                          <p:attrName>ppt_x</p:attrName>
                                          <p:attrName>ppt_y</p:attrName>
                                        </p:attrNameLst>
                                      </p:cBhvr>
                                    </p:animMotion>
                                    <p:animEffect transition="in" filter="fade">
                                      <p:cBhvr>
                                        <p:cTn id="61" dur="1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52"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Scale>
                                      <p:cBhvr>
                                        <p:cTn id="6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7" dur="1000" decel="50000" fill="hold">
                                          <p:stCondLst>
                                            <p:cond delay="0"/>
                                          </p:stCondLst>
                                        </p:cTn>
                                        <p:tgtEl>
                                          <p:spTgt spid="30"/>
                                        </p:tgtEl>
                                        <p:attrNameLst>
                                          <p:attrName>ppt_x</p:attrName>
                                          <p:attrName>ppt_y</p:attrName>
                                        </p:attrNameLst>
                                      </p:cBhvr>
                                    </p:animMotion>
                                    <p:animEffect transition="in" filter="fade">
                                      <p:cBhvr>
                                        <p:cTn id="68"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14" grpId="0" animBg="1"/>
      <p:bldP spid="15" grpId="0" animBg="1"/>
      <p:bldP spid="18" grpId="0" animBg="1"/>
      <p:bldP spid="19" grpId="0" animBg="1"/>
      <p:bldP spid="22"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7391400" y="914400"/>
            <a:ext cx="1405082" cy="1295400"/>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endParaRPr lang="ar-SA" sz="200" b="1" dirty="0" smtClean="0">
              <a:latin typeface="Calibri" pitchFamily="34" charset="0"/>
              <a:cs typeface="Monotype Koufi" pitchFamily="2" charset="-78"/>
            </a:endParaRPr>
          </a:p>
          <a:p>
            <a:pPr lvl="0" algn="ctr" fontAlgn="base">
              <a:spcBef>
                <a:spcPct val="0"/>
              </a:spcBef>
              <a:spcAft>
                <a:spcPts val="1000"/>
              </a:spcAft>
            </a:pPr>
            <a:r>
              <a:rPr lang="ar-SA" b="1" dirty="0" smtClean="0">
                <a:latin typeface="Calibri" pitchFamily="34" charset="0"/>
                <a:cs typeface="Monotype Koufi" pitchFamily="2" charset="-78"/>
              </a:rPr>
              <a:t>الذيل خلف الشرجي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مستطيل مستدير الزوايا 7"/>
          <p:cNvSpPr/>
          <p:nvPr/>
        </p:nvSpPr>
        <p:spPr>
          <a:xfrm>
            <a:off x="594591" y="609600"/>
            <a:ext cx="6600947" cy="6858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تركيب في الحبليات يستخدم أساساً في الحركة</a:t>
            </a:r>
          </a:p>
        </p:txBody>
      </p:sp>
      <p:sp>
        <p:nvSpPr>
          <p:cNvPr id="9" name="مستطيل مستدير الزوايا 8"/>
          <p:cNvSpPr/>
          <p:nvPr/>
        </p:nvSpPr>
        <p:spPr>
          <a:xfrm>
            <a:off x="594591" y="1447800"/>
            <a:ext cx="6600947" cy="113766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في الحبليات يقع خلف الجهاز الهضمي وفتحة الشرج أما في غير الحبليات يحتوي الذيل </a:t>
            </a:r>
            <a:r>
              <a:rPr lang="ar-SA" altLang="ar-SA" sz="2400" b="1" dirty="0" smtClean="0">
                <a:solidFill>
                  <a:srgbClr val="002060"/>
                </a:solidFill>
                <a:latin typeface="Constantia"/>
              </a:rPr>
              <a:t>علي جزء </a:t>
            </a:r>
            <a:r>
              <a:rPr lang="ar-SA" altLang="ar-SA" sz="2400" b="1" dirty="0">
                <a:solidFill>
                  <a:srgbClr val="002060"/>
                </a:solidFill>
                <a:latin typeface="Constantia"/>
              </a:rPr>
              <a:t>من الجهاز الهضمي وتوجد في نهايته فتحة الشرج</a:t>
            </a:r>
          </a:p>
        </p:txBody>
      </p:sp>
      <p:sp>
        <p:nvSpPr>
          <p:cNvPr id="10" name="AutoShape 3"/>
          <p:cNvSpPr>
            <a:spLocks noChangeArrowheads="1"/>
          </p:cNvSpPr>
          <p:nvPr/>
        </p:nvSpPr>
        <p:spPr bwMode="auto">
          <a:xfrm>
            <a:off x="7239000" y="3271260"/>
            <a:ext cx="1565418" cy="1828800"/>
          </a:xfrm>
          <a:prstGeom prst="star8">
            <a:avLst>
              <a:gd name="adj" fmla="val 38250"/>
            </a:avLst>
          </a:prstGeom>
          <a:solidFill>
            <a:schemeClr val="bg2">
              <a:lumMod val="75000"/>
            </a:schemeClr>
          </a:solidFill>
          <a:ln w="38100">
            <a:solidFill>
              <a:srgbClr val="00B050"/>
            </a:solidFill>
            <a:miter lim="800000"/>
            <a:headEnd/>
            <a:tailEnd/>
          </a:ln>
          <a:effectLst>
            <a:outerShdw dist="107763" dir="13500000" algn="ctr" rotWithShape="0">
              <a:srgbClr val="6E6E6E">
                <a:alpha val="50000"/>
              </a:srgbClr>
            </a:outerShdw>
          </a:effectLst>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b="1" dirty="0" smtClean="0">
                <a:latin typeface="Calibri" pitchFamily="34" charset="0"/>
                <a:cs typeface="Monotype Koufi" pitchFamily="2" charset="-78"/>
              </a:rPr>
              <a:t>الحبل العصبي الظهري الأنبوبي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مستطيل مستدير الزوايا 10"/>
          <p:cNvSpPr/>
          <p:nvPr/>
        </p:nvSpPr>
        <p:spPr>
          <a:xfrm>
            <a:off x="602527" y="3094180"/>
            <a:ext cx="6600947" cy="86822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في الحبليات عبارة عن حبل مجوف في الجهة الظهرية فوق الجهاز الهضمي ومنه </a:t>
            </a:r>
            <a:r>
              <a:rPr lang="ar-SA" altLang="ar-SA" sz="2400" b="1" dirty="0" smtClean="0">
                <a:solidFill>
                  <a:srgbClr val="002060"/>
                </a:solidFill>
                <a:latin typeface="Constantia"/>
              </a:rPr>
              <a:t>يتكون الدماغ </a:t>
            </a:r>
            <a:r>
              <a:rPr lang="ar-SA" altLang="ar-SA" sz="2400" b="1" dirty="0">
                <a:solidFill>
                  <a:srgbClr val="002060"/>
                </a:solidFill>
                <a:latin typeface="Constantia"/>
              </a:rPr>
              <a:t>والحبل الشوكي.</a:t>
            </a:r>
          </a:p>
        </p:txBody>
      </p:sp>
      <p:sp>
        <p:nvSpPr>
          <p:cNvPr id="12" name="مستطيل مستدير الزوايا 11"/>
          <p:cNvSpPr/>
          <p:nvPr/>
        </p:nvSpPr>
        <p:spPr>
          <a:xfrm>
            <a:off x="611763" y="4267200"/>
            <a:ext cx="6600947" cy="83286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في غير الحبليات عبارة عن حبل مصمت في الجهة البطنية أسفل الجهاز الهضمي</a:t>
            </a:r>
          </a:p>
        </p:txBody>
      </p:sp>
      <p:grpSp>
        <p:nvGrpSpPr>
          <p:cNvPr id="15" name="مجموعة 14"/>
          <p:cNvGrpSpPr/>
          <p:nvPr/>
        </p:nvGrpSpPr>
        <p:grpSpPr>
          <a:xfrm>
            <a:off x="-36512" y="6128748"/>
            <a:ext cx="2082876" cy="756636"/>
            <a:chOff x="179512" y="692696"/>
            <a:chExt cx="2082876" cy="756636"/>
          </a:xfrm>
        </p:grpSpPr>
        <p:pic>
          <p:nvPicPr>
            <p:cNvPr id="16"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38511195"/>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800" decel="100000"/>
                                        <p:tgtEl>
                                          <p:spTgt spid="8"/>
                                        </p:tgtEl>
                                      </p:cBhvr>
                                    </p:animEffect>
                                    <p:anim calcmode="lin" valueType="num">
                                      <p:cBhvr>
                                        <p:cTn id="13" dur="800" decel="100000" fill="hold"/>
                                        <p:tgtEl>
                                          <p:spTgt spid="8"/>
                                        </p:tgtEl>
                                        <p:attrNameLst>
                                          <p:attrName>style.rotation</p:attrName>
                                        </p:attrNameLst>
                                      </p:cBhvr>
                                      <p:tavLst>
                                        <p:tav tm="0">
                                          <p:val>
                                            <p:fltVal val="-90"/>
                                          </p:val>
                                        </p:tav>
                                        <p:tav tm="100000">
                                          <p:val>
                                            <p:fltVal val="0"/>
                                          </p:val>
                                        </p:tav>
                                      </p:tavLst>
                                    </p:anim>
                                    <p:anim calcmode="lin" valueType="num">
                                      <p:cBhvr>
                                        <p:cTn id="14" dur="800" decel="100000" fill="hold"/>
                                        <p:tgtEl>
                                          <p:spTgt spid="8"/>
                                        </p:tgtEl>
                                        <p:attrNameLst>
                                          <p:attrName>ppt_x</p:attrName>
                                        </p:attrNameLst>
                                      </p:cBhvr>
                                      <p:tavLst>
                                        <p:tav tm="0">
                                          <p:val>
                                            <p:strVal val="#ppt_x+0.4"/>
                                          </p:val>
                                        </p:tav>
                                        <p:tav tm="100000">
                                          <p:val>
                                            <p:strVal val="#ppt_x-0.05"/>
                                          </p:val>
                                        </p:tav>
                                      </p:tavLst>
                                    </p:anim>
                                    <p:anim calcmode="lin" valueType="num">
                                      <p:cBhvr>
                                        <p:cTn id="15" dur="800" decel="100000" fill="hold"/>
                                        <p:tgtEl>
                                          <p:spTgt spid="8"/>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800" decel="100000"/>
                                        <p:tgtEl>
                                          <p:spTgt spid="9"/>
                                        </p:tgtEl>
                                      </p:cBhvr>
                                    </p:animEffect>
                                    <p:anim calcmode="lin" valueType="num">
                                      <p:cBhvr>
                                        <p:cTn id="23" dur="800" decel="100000" fill="hold"/>
                                        <p:tgtEl>
                                          <p:spTgt spid="9"/>
                                        </p:tgtEl>
                                        <p:attrNameLst>
                                          <p:attrName>style.rotation</p:attrName>
                                        </p:attrNameLst>
                                      </p:cBhvr>
                                      <p:tavLst>
                                        <p:tav tm="0">
                                          <p:val>
                                            <p:fltVal val="-90"/>
                                          </p:val>
                                        </p:tav>
                                        <p:tav tm="100000">
                                          <p:val>
                                            <p:fltVal val="0"/>
                                          </p:val>
                                        </p:tav>
                                      </p:tavLst>
                                    </p:anim>
                                    <p:anim calcmode="lin" valueType="num">
                                      <p:cBhvr>
                                        <p:cTn id="24" dur="800" decel="100000" fill="hold"/>
                                        <p:tgtEl>
                                          <p:spTgt spid="9"/>
                                        </p:tgtEl>
                                        <p:attrNameLst>
                                          <p:attrName>ppt_x</p:attrName>
                                        </p:attrNameLst>
                                      </p:cBhvr>
                                      <p:tavLst>
                                        <p:tav tm="0">
                                          <p:val>
                                            <p:strVal val="#ppt_x+0.4"/>
                                          </p:val>
                                        </p:tav>
                                        <p:tav tm="100000">
                                          <p:val>
                                            <p:strVal val="#ppt_x-0.05"/>
                                          </p:val>
                                        </p:tav>
                                      </p:tavLst>
                                    </p:anim>
                                    <p:anim calcmode="lin" valueType="num">
                                      <p:cBhvr>
                                        <p:cTn id="25" dur="800" decel="100000" fill="hold"/>
                                        <p:tgtEl>
                                          <p:spTgt spid="9"/>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800" decel="100000"/>
                                        <p:tgtEl>
                                          <p:spTgt spid="12"/>
                                        </p:tgtEl>
                                      </p:cBhvr>
                                    </p:animEffect>
                                    <p:anim calcmode="lin" valueType="num">
                                      <p:cBhvr>
                                        <p:cTn id="48" dur="800" decel="100000" fill="hold"/>
                                        <p:tgtEl>
                                          <p:spTgt spid="12"/>
                                        </p:tgtEl>
                                        <p:attrNameLst>
                                          <p:attrName>style.rotation</p:attrName>
                                        </p:attrNameLst>
                                      </p:cBhvr>
                                      <p:tavLst>
                                        <p:tav tm="0">
                                          <p:val>
                                            <p:fltVal val="-90"/>
                                          </p:val>
                                        </p:tav>
                                        <p:tav tm="100000">
                                          <p:val>
                                            <p:fltVal val="0"/>
                                          </p:val>
                                        </p:tav>
                                      </p:tavLst>
                                    </p:anim>
                                    <p:anim calcmode="lin" valueType="num">
                                      <p:cBhvr>
                                        <p:cTn id="49" dur="800" decel="100000" fill="hold"/>
                                        <p:tgtEl>
                                          <p:spTgt spid="12"/>
                                        </p:tgtEl>
                                        <p:attrNameLst>
                                          <p:attrName>ppt_x</p:attrName>
                                        </p:attrNameLst>
                                      </p:cBhvr>
                                      <p:tavLst>
                                        <p:tav tm="0">
                                          <p:val>
                                            <p:strVal val="#ppt_x+0.4"/>
                                          </p:val>
                                        </p:tav>
                                        <p:tav tm="100000">
                                          <p:val>
                                            <p:strVal val="#ppt_x-0.05"/>
                                          </p:val>
                                        </p:tav>
                                      </p:tavLst>
                                    </p:anim>
                                    <p:anim calcmode="lin" valueType="num">
                                      <p:cBhvr>
                                        <p:cTn id="50" dur="800" decel="100000" fill="hold"/>
                                        <p:tgtEl>
                                          <p:spTgt spid="12"/>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الجيوب </a:t>
            </a:r>
            <a:r>
              <a:rPr lang="ar-SA" sz="2000" dirty="0" smtClean="0">
                <a:latin typeface="Arial" pitchFamily="34" charset="0"/>
                <a:ea typeface="Arial" pitchFamily="34" charset="0"/>
                <a:cs typeface="Arial" pitchFamily="34" charset="0"/>
              </a:rPr>
              <a:t>(الأكياس) </a:t>
            </a:r>
            <a:r>
              <a:rPr lang="ar-SA" sz="2000" dirty="0" err="1">
                <a:latin typeface="Arial" pitchFamily="34" charset="0"/>
                <a:ea typeface="Arial" pitchFamily="34" charset="0"/>
                <a:cs typeface="Arial" pitchFamily="34" charset="0"/>
              </a:rPr>
              <a:t>البعومية</a:t>
            </a:r>
            <a:r>
              <a:rPr lang="ar-SA" sz="2000" dirty="0">
                <a:latin typeface="Arial" pitchFamily="34" charset="0"/>
                <a:ea typeface="Arial"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وسيلة شرح خطية 3 (بلا حدود)‏ 1"/>
          <p:cNvSpPr/>
          <p:nvPr/>
        </p:nvSpPr>
        <p:spPr>
          <a:xfrm>
            <a:off x="1782618" y="1524000"/>
            <a:ext cx="6781800" cy="685800"/>
          </a:xfrm>
          <a:prstGeom prst="callout3">
            <a:avLst>
              <a:gd name="adj1" fmla="val 18750"/>
              <a:gd name="adj2" fmla="val -8333"/>
              <a:gd name="adj3" fmla="val 18750"/>
              <a:gd name="adj4" fmla="val -16667"/>
              <a:gd name="adj5" fmla="val 100000"/>
              <a:gd name="adj6" fmla="val -16667"/>
              <a:gd name="adj7" fmla="val 192424"/>
              <a:gd name="adj8" fmla="val 52137"/>
            </a:avLst>
          </a:prstGeom>
          <a:solidFill>
            <a:schemeClr val="bg1"/>
          </a:solidFill>
          <a:ln w="28575">
            <a:gradFill>
              <a:gsLst>
                <a:gs pos="74600">
                  <a:srgbClr val="FFC000"/>
                </a:gs>
                <a:gs pos="24150">
                  <a:schemeClr val="accent4">
                    <a:lumMod val="50000"/>
                  </a:schemeClr>
                </a:gs>
                <a:gs pos="0">
                  <a:schemeClr val="accent6">
                    <a:lumMod val="50000"/>
                  </a:schemeClr>
                </a:gs>
                <a:gs pos="50000">
                  <a:srgbClr val="00206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FF0000"/>
                </a:solidFill>
              </a:rPr>
              <a:t>هي تركيب في أجنة الحبليات متصل بأنبوب عضلي ببطن تجويف الفم والبلعوم</a:t>
            </a:r>
            <a:endParaRPr lang="en-US" b="1" dirty="0">
              <a:solidFill>
                <a:srgbClr val="FF0000"/>
              </a:solidFill>
            </a:endParaRPr>
          </a:p>
        </p:txBody>
      </p:sp>
      <p:sp>
        <p:nvSpPr>
          <p:cNvPr id="12" name="مستطيل مستدير الزوايا 11"/>
          <p:cNvSpPr/>
          <p:nvPr/>
        </p:nvSpPr>
        <p:spPr>
          <a:xfrm>
            <a:off x="1143000" y="2895600"/>
            <a:ext cx="7330991" cy="83286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1- الحبليات </a:t>
            </a:r>
            <a:r>
              <a:rPr lang="ar-SA" altLang="ar-SA" sz="2400" b="1" dirty="0">
                <a:solidFill>
                  <a:srgbClr val="002060"/>
                </a:solidFill>
                <a:latin typeface="Constantia"/>
              </a:rPr>
              <a:t>المائية تحتوي شقوق تفتح للخارج مكونة خياشيم لتبادل الغازات</a:t>
            </a:r>
          </a:p>
        </p:txBody>
      </p:sp>
      <p:sp>
        <p:nvSpPr>
          <p:cNvPr id="14" name="مستطيل مستدير الزوايا 13"/>
          <p:cNvSpPr/>
          <p:nvPr/>
        </p:nvSpPr>
        <p:spPr>
          <a:xfrm>
            <a:off x="1143000" y="3962400"/>
            <a:ext cx="7330991"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2- حبليات </a:t>
            </a:r>
            <a:r>
              <a:rPr lang="ar-SA" altLang="ar-SA" sz="2400" b="1" dirty="0">
                <a:solidFill>
                  <a:srgbClr val="002060"/>
                </a:solidFill>
                <a:latin typeface="Constantia"/>
              </a:rPr>
              <a:t>اليابسة لا تحتوي علي شقوق وتكون تراكيب أخري مثل لوزتي الحلق </a:t>
            </a:r>
            <a:r>
              <a:rPr lang="ar-SA" altLang="ar-SA" sz="2400" b="1" dirty="0" smtClean="0">
                <a:solidFill>
                  <a:srgbClr val="002060"/>
                </a:solidFill>
                <a:latin typeface="Constantia"/>
              </a:rPr>
              <a:t>والغدة الزعترية </a:t>
            </a:r>
            <a:r>
              <a:rPr lang="ar-SA" altLang="ar-SA" sz="2400" b="1" dirty="0">
                <a:solidFill>
                  <a:srgbClr val="002060"/>
                </a:solidFill>
                <a:latin typeface="Constantia"/>
              </a:rPr>
              <a:t>.</a:t>
            </a:r>
          </a:p>
        </p:txBody>
      </p:sp>
      <p:grpSp>
        <p:nvGrpSpPr>
          <p:cNvPr id="11" name="مجموعة 10"/>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مربع نص 16"/>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8" name="مربع نص 17"/>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12853233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2"/>
                                        </p:tgtEl>
                                        <p:attrNameLst>
                                          <p:attrName>style.visibility</p:attrName>
                                        </p:attrNameLst>
                                      </p:cBhvr>
                                      <p:to>
                                        <p:strVal val="visible"/>
                                      </p:to>
                                    </p:set>
                                    <p:anim by="(-#ppt_w*2)" calcmode="lin" valueType="num">
                                      <p:cBhvr rctx="PPT">
                                        <p:cTn id="12" dur="500" autoRev="1" fill="hold">
                                          <p:stCondLst>
                                            <p:cond delay="0"/>
                                          </p:stCondLst>
                                        </p:cTn>
                                        <p:tgtEl>
                                          <p:spTgt spid="2"/>
                                        </p:tgtEl>
                                        <p:attrNameLst>
                                          <p:attrName>ppt_w</p:attrName>
                                        </p:attrNameLst>
                                      </p:cBhvr>
                                    </p:anim>
                                    <p:anim by="(#ppt_w*0.50)" calcmode="lin" valueType="num">
                                      <p:cBhvr>
                                        <p:cTn id="13" dur="500" decel="50000" autoRev="1" fill="hold">
                                          <p:stCondLst>
                                            <p:cond delay="0"/>
                                          </p:stCondLst>
                                        </p:cTn>
                                        <p:tgtEl>
                                          <p:spTgt spid="2"/>
                                        </p:tgtEl>
                                        <p:attrNameLst>
                                          <p:attrName>ppt_x</p:attrName>
                                        </p:attrNameLst>
                                      </p:cBhvr>
                                    </p:anim>
                                    <p:anim from="(-#ppt_h/2)" to="(#ppt_y)" calcmode="lin" valueType="num">
                                      <p:cBhvr>
                                        <p:cTn id="14" dur="1000" fill="hold">
                                          <p:stCondLst>
                                            <p:cond delay="0"/>
                                          </p:stCondLst>
                                        </p:cTn>
                                        <p:tgtEl>
                                          <p:spTgt spid="2"/>
                                        </p:tgtEl>
                                        <p:attrNameLst>
                                          <p:attrName>ppt_y</p:attrName>
                                        </p:attrNameLst>
                                      </p:cBhvr>
                                    </p:anim>
                                    <p:animRot by="21600000">
                                      <p:cBhvr>
                                        <p:cTn id="15" dur="1000" fill="hold">
                                          <p:stCondLst>
                                            <p:cond delay="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3"/>
          <p:cNvSpPr>
            <a:spLocks noChangeArrowheads="1"/>
          </p:cNvSpPr>
          <p:nvPr/>
        </p:nvSpPr>
        <p:spPr bwMode="auto">
          <a:xfrm>
            <a:off x="2286000" y="45488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smtClean="0">
                <a:latin typeface="Arial" pitchFamily="34" charset="0"/>
                <a:ea typeface="Arial" pitchFamily="34" charset="0"/>
                <a:cs typeface="Arial" pitchFamily="34" charset="0"/>
              </a:rPr>
              <a:t>الغدة الدرقية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وسيلة شرح خطية 3 (بلا حدود)‏ 9"/>
          <p:cNvSpPr/>
          <p:nvPr/>
        </p:nvSpPr>
        <p:spPr>
          <a:xfrm>
            <a:off x="1782618" y="1524000"/>
            <a:ext cx="6781800" cy="685800"/>
          </a:xfrm>
          <a:prstGeom prst="callout3">
            <a:avLst>
              <a:gd name="adj1" fmla="val 18750"/>
              <a:gd name="adj2" fmla="val -8333"/>
              <a:gd name="adj3" fmla="val 18750"/>
              <a:gd name="adj4" fmla="val -16667"/>
              <a:gd name="adj5" fmla="val 100000"/>
              <a:gd name="adj6" fmla="val -16667"/>
              <a:gd name="adj7" fmla="val 192424"/>
              <a:gd name="adj8" fmla="val 52137"/>
            </a:avLst>
          </a:prstGeom>
          <a:solidFill>
            <a:schemeClr val="bg1"/>
          </a:solidFill>
          <a:ln w="28575">
            <a:gradFill>
              <a:gsLst>
                <a:gs pos="74600">
                  <a:srgbClr val="FFC000"/>
                </a:gs>
                <a:gs pos="24150">
                  <a:schemeClr val="accent4">
                    <a:lumMod val="50000"/>
                  </a:schemeClr>
                </a:gs>
                <a:gs pos="0">
                  <a:schemeClr val="accent6">
                    <a:lumMod val="50000"/>
                  </a:schemeClr>
                </a:gs>
                <a:gs pos="50000">
                  <a:srgbClr val="00206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FF0000"/>
                </a:solidFill>
              </a:rPr>
              <a:t>الغدة الدرقية تركيب ينظم الأيض والنمو والتكوين الجنيني</a:t>
            </a:r>
            <a:endParaRPr lang="en-US" b="1" dirty="0">
              <a:solidFill>
                <a:srgbClr val="FF0000"/>
              </a:solidFill>
            </a:endParaRPr>
          </a:p>
        </p:txBody>
      </p:sp>
      <p:sp>
        <p:nvSpPr>
          <p:cNvPr id="15" name="مستطيل مستدير الزوايا 14"/>
          <p:cNvSpPr/>
          <p:nvPr/>
        </p:nvSpPr>
        <p:spPr>
          <a:xfrm>
            <a:off x="1143000" y="2895600"/>
            <a:ext cx="7330991" cy="83286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1 – في الفقاريات الحبلية توجد غدة درقية</a:t>
            </a:r>
          </a:p>
        </p:txBody>
      </p:sp>
      <p:sp>
        <p:nvSpPr>
          <p:cNvPr id="16" name="مستطيل مستدير الزوايا 15"/>
          <p:cNvSpPr/>
          <p:nvPr/>
        </p:nvSpPr>
        <p:spPr>
          <a:xfrm>
            <a:off x="1143000" y="3849256"/>
            <a:ext cx="7330991" cy="9144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2- أما </a:t>
            </a:r>
            <a:r>
              <a:rPr lang="ar-SA" altLang="ar-SA" sz="2400" b="1" dirty="0">
                <a:solidFill>
                  <a:srgbClr val="002060"/>
                </a:solidFill>
                <a:latin typeface="Constantia"/>
              </a:rPr>
              <a:t>في اللافقاريات الحبلية توجد </a:t>
            </a:r>
            <a:r>
              <a:rPr lang="ar-SA" altLang="ar-SA" sz="2400" b="1" dirty="0" smtClean="0">
                <a:solidFill>
                  <a:srgbClr val="002060"/>
                </a:solidFill>
                <a:latin typeface="Constantia"/>
              </a:rPr>
              <a:t>(قناة </a:t>
            </a:r>
            <a:r>
              <a:rPr lang="ar-SA" altLang="ar-SA" sz="2400" b="1" dirty="0">
                <a:solidFill>
                  <a:srgbClr val="002060"/>
                </a:solidFill>
                <a:latin typeface="Constantia"/>
              </a:rPr>
              <a:t>داخلية </a:t>
            </a:r>
            <a:r>
              <a:rPr lang="ar-SA" altLang="ar-SA" sz="2400" b="1" dirty="0" smtClean="0">
                <a:solidFill>
                  <a:srgbClr val="002060"/>
                </a:solidFill>
                <a:latin typeface="Constantia"/>
              </a:rPr>
              <a:t>) </a:t>
            </a:r>
            <a:r>
              <a:rPr lang="ar-SA" altLang="ar-SA" sz="2400" b="1" dirty="0">
                <a:solidFill>
                  <a:srgbClr val="002060"/>
                </a:solidFill>
                <a:latin typeface="Constantia"/>
              </a:rPr>
              <a:t>تفرز بروتينات شبيهة </a:t>
            </a:r>
            <a:r>
              <a:rPr lang="ar-SA" altLang="ar-SA" sz="2400" b="1" dirty="0" smtClean="0">
                <a:solidFill>
                  <a:srgbClr val="002060"/>
                </a:solidFill>
                <a:latin typeface="Constantia"/>
              </a:rPr>
              <a:t>بإفرازات الغدة الدرقية</a:t>
            </a:r>
            <a:r>
              <a:rPr lang="ar-SA" altLang="ar-SA" sz="2400" b="1" dirty="0">
                <a:solidFill>
                  <a:srgbClr val="002060"/>
                </a:solidFill>
                <a:latin typeface="Constantia"/>
              </a:rPr>
              <a:t>.</a:t>
            </a:r>
          </a:p>
        </p:txBody>
      </p:sp>
      <p:sp>
        <p:nvSpPr>
          <p:cNvPr id="2" name="مخطط انسيابي: رابط خارج الصفحة 1"/>
          <p:cNvSpPr/>
          <p:nvPr/>
        </p:nvSpPr>
        <p:spPr>
          <a:xfrm>
            <a:off x="7467600" y="5029200"/>
            <a:ext cx="1208856" cy="990600"/>
          </a:xfrm>
          <a:prstGeom prst="flowChartOffpageConnector">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just" rtl="1"/>
            <a:r>
              <a:rPr lang="ar-SA" sz="2400" b="1" dirty="0" smtClean="0">
                <a:solidFill>
                  <a:srgbClr val="002060"/>
                </a:solidFill>
                <a:latin typeface="Constantia"/>
              </a:rPr>
              <a:t>ملاحظة</a:t>
            </a:r>
            <a:endParaRPr lang="en-US" sz="2400" b="1" dirty="0">
              <a:solidFill>
                <a:srgbClr val="002060"/>
              </a:solidFill>
              <a:latin typeface="Constantia"/>
            </a:endParaRPr>
          </a:p>
        </p:txBody>
      </p:sp>
      <p:sp>
        <p:nvSpPr>
          <p:cNvPr id="3" name="مخطط انسيابي: تخزين بالوصول التسلسلي 2"/>
          <p:cNvSpPr/>
          <p:nvPr/>
        </p:nvSpPr>
        <p:spPr>
          <a:xfrm>
            <a:off x="1066800" y="4876800"/>
            <a:ext cx="6172200" cy="1219200"/>
          </a:xfrm>
          <a:prstGeom prst="flowChartMagneticTap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1"/>
            <a:r>
              <a:rPr lang="ar-SA" sz="2400" b="1" dirty="0">
                <a:solidFill>
                  <a:srgbClr val="002060"/>
                </a:solidFill>
                <a:latin typeface="Constantia"/>
              </a:rPr>
              <a:t>يدخل اليود في تركيب هرمونات الغدة الدرقية لذلك يضاف إلي ملح الطعام ويوجد في </a:t>
            </a:r>
            <a:r>
              <a:rPr lang="ar-SA" sz="2400" b="1" dirty="0" smtClean="0">
                <a:solidFill>
                  <a:srgbClr val="002060"/>
                </a:solidFill>
                <a:latin typeface="Constantia"/>
              </a:rPr>
              <a:t>المأكولات البحرية </a:t>
            </a:r>
            <a:r>
              <a:rPr lang="ar-SA" sz="2400" b="1" dirty="0">
                <a:solidFill>
                  <a:srgbClr val="002060"/>
                </a:solidFill>
                <a:latin typeface="Constantia"/>
              </a:rPr>
              <a:t>والأجبان</a:t>
            </a:r>
            <a:endParaRPr lang="en-US" sz="2400" b="1" dirty="0">
              <a:solidFill>
                <a:srgbClr val="002060"/>
              </a:solidFill>
              <a:latin typeface="Constantia"/>
            </a:endParaRPr>
          </a:p>
        </p:txBody>
      </p:sp>
      <p:grpSp>
        <p:nvGrpSpPr>
          <p:cNvPr id="14" name="مجموعة 13"/>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8843374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500" autoRev="1" fill="hold">
                                          <p:stCondLst>
                                            <p:cond delay="0"/>
                                          </p:stCondLst>
                                        </p:cTn>
                                        <p:tgtEl>
                                          <p:spTgt spid="10"/>
                                        </p:tgtEl>
                                        <p:attrNameLst>
                                          <p:attrName>ppt_w</p:attrName>
                                        </p:attrNameLst>
                                      </p:cBhvr>
                                    </p:anim>
                                    <p:anim by="(#ppt_w*0.50)" calcmode="lin" valueType="num">
                                      <p:cBhvr>
                                        <p:cTn id="13" dur="500" decel="50000" autoRev="1" fill="hold">
                                          <p:stCondLst>
                                            <p:cond delay="0"/>
                                          </p:stCondLst>
                                        </p:cTn>
                                        <p:tgtEl>
                                          <p:spTgt spid="10"/>
                                        </p:tgtEl>
                                        <p:attrNameLst>
                                          <p:attrName>ppt_x</p:attrName>
                                        </p:attrNameLst>
                                      </p:cBhvr>
                                    </p:anim>
                                    <p:anim from="(-#ppt_h/2)" to="(#ppt_y)" calcmode="lin" valueType="num">
                                      <p:cBhvr>
                                        <p:cTn id="14" dur="1000" fill="hold">
                                          <p:stCondLst>
                                            <p:cond delay="0"/>
                                          </p:stCondLst>
                                        </p:cTn>
                                        <p:tgtEl>
                                          <p:spTgt spid="10"/>
                                        </p:tgtEl>
                                        <p:attrNameLst>
                                          <p:attrName>ppt_y</p:attrName>
                                        </p:attrNameLst>
                                      </p:cBhvr>
                                    </p:anim>
                                    <p:animRot by="21600000">
                                      <p:cBhvr>
                                        <p:cTn id="15" dur="1000" fill="hold">
                                          <p:stCondLst>
                                            <p:cond delay="0"/>
                                          </p:stCondLst>
                                        </p:cTn>
                                        <p:tgtEl>
                                          <p:spTgt spid="1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6" presetClass="entr" presetSubtype="0" fill="hold" grpId="0" nodeType="click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by="(-#ppt_w*2)" calcmode="lin" valueType="num">
                                      <p:cBhvr rctx="PPT">
                                        <p:cTn id="20" dur="500" autoRev="1" fill="hold">
                                          <p:stCondLst>
                                            <p:cond delay="0"/>
                                          </p:stCondLst>
                                        </p:cTn>
                                        <p:tgtEl>
                                          <p:spTgt spid="15"/>
                                        </p:tgtEl>
                                        <p:attrNameLst>
                                          <p:attrName>ppt_w</p:attrName>
                                        </p:attrNameLst>
                                      </p:cBhvr>
                                    </p:anim>
                                    <p:anim by="(#ppt_w*0.50)" calcmode="lin" valueType="num">
                                      <p:cBhvr>
                                        <p:cTn id="21" dur="500" decel="50000" autoRev="1" fill="hold">
                                          <p:stCondLst>
                                            <p:cond delay="0"/>
                                          </p:stCondLst>
                                        </p:cTn>
                                        <p:tgtEl>
                                          <p:spTgt spid="15"/>
                                        </p:tgtEl>
                                        <p:attrNameLst>
                                          <p:attrName>ppt_x</p:attrName>
                                        </p:attrNameLst>
                                      </p:cBhvr>
                                    </p:anim>
                                    <p:anim from="(-#ppt_h/2)" to="(#ppt_y)" calcmode="lin" valueType="num">
                                      <p:cBhvr>
                                        <p:cTn id="22" dur="1000" fill="hold">
                                          <p:stCondLst>
                                            <p:cond delay="0"/>
                                          </p:stCondLst>
                                        </p:cTn>
                                        <p:tgtEl>
                                          <p:spTgt spid="15"/>
                                        </p:tgtEl>
                                        <p:attrNameLst>
                                          <p:attrName>ppt_y</p:attrName>
                                        </p:attrNameLst>
                                      </p:cBhvr>
                                    </p:anim>
                                    <p:animRot by="21600000">
                                      <p:cBhvr>
                                        <p:cTn id="23" dur="1000" fill="hold">
                                          <p:stCondLst>
                                            <p:cond delay="0"/>
                                          </p:stCondLst>
                                        </p:cTn>
                                        <p:tgtEl>
                                          <p:spTgt spid="1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56" presetClass="entr" presetSubtype="0" fill="hold" grpId="0" nodeType="clickEffect">
                                  <p:stCondLst>
                                    <p:cond delay="0"/>
                                  </p:stCondLst>
                                  <p:iterate type="lt">
                                    <p:tmPct val="10000"/>
                                  </p:iterate>
                                  <p:childTnLst>
                                    <p:set>
                                      <p:cBhvr>
                                        <p:cTn id="27" dur="1" fill="hold">
                                          <p:stCondLst>
                                            <p:cond delay="0"/>
                                          </p:stCondLst>
                                        </p:cTn>
                                        <p:tgtEl>
                                          <p:spTgt spid="16"/>
                                        </p:tgtEl>
                                        <p:attrNameLst>
                                          <p:attrName>style.visibility</p:attrName>
                                        </p:attrNameLst>
                                      </p:cBhvr>
                                      <p:to>
                                        <p:strVal val="visible"/>
                                      </p:to>
                                    </p:set>
                                    <p:anim by="(-#ppt_w*2)" calcmode="lin" valueType="num">
                                      <p:cBhvr rctx="PPT">
                                        <p:cTn id="28" dur="500" autoRev="1" fill="hold">
                                          <p:stCondLst>
                                            <p:cond delay="0"/>
                                          </p:stCondLst>
                                        </p:cTn>
                                        <p:tgtEl>
                                          <p:spTgt spid="16"/>
                                        </p:tgtEl>
                                        <p:attrNameLst>
                                          <p:attrName>ppt_w</p:attrName>
                                        </p:attrNameLst>
                                      </p:cBhvr>
                                    </p:anim>
                                    <p:anim by="(#ppt_w*0.50)" calcmode="lin" valueType="num">
                                      <p:cBhvr>
                                        <p:cTn id="29" dur="500" decel="50000" autoRev="1" fill="hold">
                                          <p:stCondLst>
                                            <p:cond delay="0"/>
                                          </p:stCondLst>
                                        </p:cTn>
                                        <p:tgtEl>
                                          <p:spTgt spid="16"/>
                                        </p:tgtEl>
                                        <p:attrNameLst>
                                          <p:attrName>ppt_x</p:attrName>
                                        </p:attrNameLst>
                                      </p:cBhvr>
                                    </p:anim>
                                    <p:anim from="(-#ppt_h/2)" to="(#ppt_y)" calcmode="lin" valueType="num">
                                      <p:cBhvr>
                                        <p:cTn id="30" dur="1000" fill="hold">
                                          <p:stCondLst>
                                            <p:cond delay="0"/>
                                          </p:stCondLst>
                                        </p:cTn>
                                        <p:tgtEl>
                                          <p:spTgt spid="16"/>
                                        </p:tgtEl>
                                        <p:attrNameLst>
                                          <p:attrName>ppt_y</p:attrName>
                                        </p:attrNameLst>
                                      </p:cBhvr>
                                    </p:anim>
                                    <p:animRot by="21600000">
                                      <p:cBhvr>
                                        <p:cTn id="31" dur="1000" fill="hold">
                                          <p:stCondLst>
                                            <p:cond delay="0"/>
                                          </p:stCondLst>
                                        </p:cTn>
                                        <p:tgtEl>
                                          <p:spTgt spid="16"/>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circle(in)">
                                      <p:cBhvr>
                                        <p:cTn id="36" dur="20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44" dur="1000" fill="hold"/>
                                        <p:tgtEl>
                                          <p:spTgt spid="3"/>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143000" y="1267694"/>
            <a:ext cx="6858000" cy="838200"/>
          </a:xfrm>
          <a:prstGeom prst="roundRect">
            <a:avLst/>
          </a:prstGeom>
          <a:solidFill>
            <a:schemeClr val="bg1"/>
          </a:solidFill>
          <a:ln w="63500" cmpd="thinThick">
            <a:gradFill>
              <a:gsLst>
                <a:gs pos="0">
                  <a:schemeClr val="accent1">
                    <a:lumMod val="75000"/>
                  </a:schemeClr>
                </a:gs>
                <a:gs pos="50000">
                  <a:srgbClr val="FFFF00"/>
                </a:gs>
                <a:gs pos="100000">
                  <a:schemeClr val="accent4">
                    <a:lumMod val="50000"/>
                  </a:schemeClr>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defRPr/>
            </a:pPr>
            <a:r>
              <a:rPr lang="ar-SA" sz="2400" b="1" dirty="0">
                <a:solidFill>
                  <a:srgbClr val="002060"/>
                </a:solidFill>
                <a:latin typeface="Constantia"/>
              </a:rPr>
              <a:t>جميعها بحرية ويوجد 23 نوعا من السهيم في شعبة حبليات الرأس وتضم حبليات الذيل </a:t>
            </a:r>
            <a:r>
              <a:rPr lang="ar-SA" sz="2400" b="1" dirty="0" smtClean="0">
                <a:solidFill>
                  <a:srgbClr val="002060"/>
                </a:solidFill>
                <a:latin typeface="Constantia"/>
              </a:rPr>
              <a:t>1250 نوعا </a:t>
            </a:r>
            <a:r>
              <a:rPr lang="ar-SA" sz="2400" b="1" dirty="0">
                <a:solidFill>
                  <a:srgbClr val="002060"/>
                </a:solidFill>
                <a:latin typeface="Constantia"/>
              </a:rPr>
              <a:t>من </a:t>
            </a:r>
            <a:r>
              <a:rPr lang="ar-SA" sz="2400" b="1" dirty="0" err="1">
                <a:solidFill>
                  <a:srgbClr val="002060"/>
                </a:solidFill>
                <a:latin typeface="Constantia"/>
              </a:rPr>
              <a:t>الكيسيات</a:t>
            </a:r>
            <a:r>
              <a:rPr lang="ar-SA" sz="2400" b="1" dirty="0">
                <a:solidFill>
                  <a:srgbClr val="002060"/>
                </a:solidFill>
                <a:latin typeface="Constantia"/>
              </a:rPr>
              <a:t> .</a:t>
            </a:r>
            <a:endParaRPr lang="en-US" sz="2400" b="1" dirty="0">
              <a:solidFill>
                <a:srgbClr val="002060"/>
              </a:solidFill>
              <a:latin typeface="Constantia"/>
            </a:endParaRPr>
          </a:p>
        </p:txBody>
      </p:sp>
      <p:sp>
        <p:nvSpPr>
          <p:cNvPr id="9" name="نجمة ذات 32 نقطة 8"/>
          <p:cNvSpPr/>
          <p:nvPr/>
        </p:nvSpPr>
        <p:spPr>
          <a:xfrm>
            <a:off x="7315200" y="2154384"/>
            <a:ext cx="1541272" cy="1143000"/>
          </a:xfrm>
          <a:prstGeom prst="star32">
            <a:avLst/>
          </a:prstGeom>
          <a:solidFill>
            <a:schemeClr val="bg2"/>
          </a:solidFill>
          <a:ln w="25400">
            <a:solidFill>
              <a:srgbClr val="00B05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smtClean="0">
                <a:solidFill>
                  <a:prstClr val="black"/>
                </a:solidFill>
                <a:latin typeface="Calibri" pitchFamily="34" charset="0"/>
                <a:ea typeface="Arial" pitchFamily="34" charset="0"/>
                <a:cs typeface="Monotype Koufi" pitchFamily="2" charset="-78"/>
              </a:rPr>
              <a:t>السهيم</a:t>
            </a:r>
            <a:endParaRPr lang="en-US" b="1" dirty="0">
              <a:solidFill>
                <a:prstClr val="black"/>
              </a:solidFill>
              <a:latin typeface="Calibri" pitchFamily="34" charset="0"/>
              <a:ea typeface="Arial" pitchFamily="34" charset="0"/>
              <a:cs typeface="Monotype Koufi" pitchFamily="2" charset="-78"/>
            </a:endParaRPr>
          </a:p>
        </p:txBody>
      </p:sp>
      <p:sp>
        <p:nvSpPr>
          <p:cNvPr id="22" name="مستطيل مستدير الزوايا 21"/>
          <p:cNvSpPr/>
          <p:nvPr/>
        </p:nvSpPr>
        <p:spPr>
          <a:xfrm>
            <a:off x="852055" y="2821729"/>
            <a:ext cx="6324600"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حيوان صغير يشبه السمكة مدفون في مياه البحر الضحلة</a:t>
            </a:r>
            <a:endParaRPr lang="ar-SA" sz="2400" dirty="0">
              <a:solidFill>
                <a:srgbClr val="002060"/>
              </a:solidFill>
              <a:latin typeface="Constantia"/>
            </a:endParaRPr>
          </a:p>
        </p:txBody>
      </p:sp>
      <p:sp>
        <p:nvSpPr>
          <p:cNvPr id="14" name="AutoShape 13"/>
          <p:cNvSpPr>
            <a:spLocks noChangeArrowheads="1"/>
          </p:cNvSpPr>
          <p:nvPr/>
        </p:nvSpPr>
        <p:spPr bwMode="auto">
          <a:xfrm>
            <a:off x="2276764" y="354448"/>
            <a:ext cx="4533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ea typeface="Arial" pitchFamily="34" charset="0"/>
                <a:cs typeface="Arial" pitchFamily="34" charset="0"/>
              </a:rPr>
              <a:t>تنوع </a:t>
            </a:r>
            <a:r>
              <a:rPr lang="ar-SA" sz="2000" dirty="0" smtClean="0">
                <a:latin typeface="Arial" pitchFamily="34" charset="0"/>
                <a:ea typeface="Arial" pitchFamily="34" charset="0"/>
                <a:cs typeface="Arial" pitchFamily="34" charset="0"/>
              </a:rPr>
              <a:t>اللافقاريات </a:t>
            </a:r>
            <a:r>
              <a:rPr lang="ar-SA" sz="2000" dirty="0">
                <a:latin typeface="Arial" pitchFamily="34" charset="0"/>
                <a:ea typeface="Arial" pitchFamily="34" charset="0"/>
                <a:cs typeface="Arial" pitchFamily="34" charset="0"/>
              </a:rPr>
              <a:t>الحبلية</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7" name="مستطيل مستدير الزوايا 16"/>
          <p:cNvSpPr/>
          <p:nvPr/>
        </p:nvSpPr>
        <p:spPr>
          <a:xfrm>
            <a:off x="685800" y="3581400"/>
            <a:ext cx="8001000"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000" b="1" dirty="0">
                <a:solidFill>
                  <a:srgbClr val="002060"/>
                </a:solidFill>
                <a:latin typeface="Constantia"/>
              </a:rPr>
              <a:t>له جلد رقيق شفاف من طبقة واحدة خال من الألوان يشبه السمكة ولكنه دون قشور</a:t>
            </a:r>
            <a:endParaRPr lang="ar-SA" sz="2000" dirty="0">
              <a:solidFill>
                <a:srgbClr val="002060"/>
              </a:solidFill>
              <a:latin typeface="Constantia"/>
            </a:endParaRPr>
          </a:p>
        </p:txBody>
      </p:sp>
      <p:sp>
        <p:nvSpPr>
          <p:cNvPr id="18" name="مستطيل مستدير الزوايا 17"/>
          <p:cNvSpPr/>
          <p:nvPr/>
        </p:nvSpPr>
        <p:spPr>
          <a:xfrm>
            <a:off x="676564" y="4310800"/>
            <a:ext cx="8001000" cy="787688"/>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smtClean="0">
                <a:solidFill>
                  <a:srgbClr val="002060"/>
                </a:solidFill>
                <a:latin typeface="Constantia"/>
              </a:rPr>
              <a:t>يدخل </a:t>
            </a:r>
            <a:r>
              <a:rPr lang="ar-SA" altLang="ar-SA" sz="2400" b="1" dirty="0">
                <a:solidFill>
                  <a:srgbClr val="002060"/>
                </a:solidFill>
                <a:latin typeface="Constantia"/>
              </a:rPr>
              <a:t>الماء من الفم ويخرج من خلال الشقوق الخيشومية حيث يحتجز الغذاء </a:t>
            </a:r>
            <a:r>
              <a:rPr lang="ar-SA" altLang="ar-SA" sz="2400" b="1" dirty="0" smtClean="0">
                <a:solidFill>
                  <a:srgbClr val="002060"/>
                </a:solidFill>
                <a:latin typeface="Constantia"/>
              </a:rPr>
              <a:t>الموجود فيه</a:t>
            </a:r>
            <a:endParaRPr lang="ar-SA" sz="2400" dirty="0">
              <a:solidFill>
                <a:srgbClr val="002060"/>
              </a:solidFill>
              <a:latin typeface="Constantia"/>
            </a:endParaRPr>
          </a:p>
        </p:txBody>
      </p:sp>
      <p:sp>
        <p:nvSpPr>
          <p:cNvPr id="19" name="مستطيل مستدير الزوايا 18"/>
          <p:cNvSpPr/>
          <p:nvPr/>
        </p:nvSpPr>
        <p:spPr>
          <a:xfrm>
            <a:off x="676564" y="5200798"/>
            <a:ext cx="8001000"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 قطع عضلية تمكنه من السباحة بحركة جانبية كحركة الأسماك</a:t>
            </a:r>
            <a:endParaRPr lang="ar-SA" sz="2400" dirty="0">
              <a:solidFill>
                <a:srgbClr val="002060"/>
              </a:solidFill>
              <a:latin typeface="Constantia"/>
            </a:endParaRPr>
          </a:p>
        </p:txBody>
      </p:sp>
      <p:grpSp>
        <p:nvGrpSpPr>
          <p:cNvPr id="16" name="مجموعة 15"/>
          <p:cNvGrpSpPr/>
          <p:nvPr/>
        </p:nvGrpSpPr>
        <p:grpSpPr>
          <a:xfrm>
            <a:off x="-36512" y="6128748"/>
            <a:ext cx="2082876" cy="756636"/>
            <a:chOff x="179512" y="692696"/>
            <a:chExt cx="2082876" cy="756636"/>
          </a:xfrm>
        </p:grpSpPr>
        <p:pic>
          <p:nvPicPr>
            <p:cNvPr id="2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7247040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heel(1)">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1" presetClass="entr" presetSubtype="0" fill="hold" grpId="0" nodeType="clickEffect">
                                  <p:stCondLst>
                                    <p:cond delay="0"/>
                                  </p:stCondLst>
                                  <p:iterate type="lt">
                                    <p:tmPct val="10000"/>
                                  </p:iterate>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22"/>
                                        </p:tgtEl>
                                        <p:attrNameLst>
                                          <p:attrName>ppt_y</p:attrName>
                                        </p:attrNameLst>
                                      </p:cBhvr>
                                      <p:tavLst>
                                        <p:tav tm="0">
                                          <p:val>
                                            <p:strVal val="#ppt_y"/>
                                          </p:val>
                                        </p:tav>
                                        <p:tav tm="100000">
                                          <p:val>
                                            <p:strVal val="#ppt_y"/>
                                          </p:val>
                                        </p:tav>
                                      </p:tavLst>
                                    </p:anim>
                                    <p:anim calcmode="lin" valueType="num">
                                      <p:cBhvr>
                                        <p:cTn id="28"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41" presetClass="entr" presetSubtype="0" fill="hold" grpId="0" nodeType="clickEffect">
                                  <p:stCondLst>
                                    <p:cond delay="0"/>
                                  </p:stCondLst>
                                  <p:iterate type="lt">
                                    <p:tmPct val="10000"/>
                                  </p:iterate>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7"/>
                                        </p:tgtEl>
                                        <p:attrNameLst>
                                          <p:attrName>ppt_y</p:attrName>
                                        </p:attrNameLst>
                                      </p:cBhvr>
                                      <p:tavLst>
                                        <p:tav tm="0">
                                          <p:val>
                                            <p:strVal val="#ppt_y"/>
                                          </p:val>
                                        </p:tav>
                                        <p:tav tm="100000">
                                          <p:val>
                                            <p:strVal val="#ppt_y"/>
                                          </p:val>
                                        </p:tav>
                                      </p:tavLst>
                                    </p:anim>
                                    <p:anim calcmode="lin" valueType="num">
                                      <p:cBhvr>
                                        <p:cTn id="37"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1" presetClass="entr" presetSubtype="0" fill="hold" grpId="0" nodeType="clickEffect">
                                  <p:stCondLst>
                                    <p:cond delay="0"/>
                                  </p:stCondLst>
                                  <p:iterate type="lt">
                                    <p:tmPct val="10000"/>
                                  </p:iterate>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8"/>
                                        </p:tgtEl>
                                        <p:attrNameLst>
                                          <p:attrName>ppt_y</p:attrName>
                                        </p:attrNameLst>
                                      </p:cBhvr>
                                      <p:tavLst>
                                        <p:tav tm="0">
                                          <p:val>
                                            <p:strVal val="#ppt_y"/>
                                          </p:val>
                                        </p:tav>
                                        <p:tav tm="100000">
                                          <p:val>
                                            <p:strVal val="#ppt_y"/>
                                          </p:val>
                                        </p:tav>
                                      </p:tavLst>
                                    </p:anim>
                                    <p:anim calcmode="lin" valueType="num">
                                      <p:cBhvr>
                                        <p:cTn id="4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1" presetClass="entr" presetSubtype="0" fill="hold" grpId="0" nodeType="clickEffect">
                                  <p:stCondLst>
                                    <p:cond delay="0"/>
                                  </p:stCondLst>
                                  <p:iterate type="lt">
                                    <p:tmPct val="10000"/>
                                  </p:iterate>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54" dur="500" fill="hold"/>
                                        <p:tgtEl>
                                          <p:spTgt spid="19"/>
                                        </p:tgtEl>
                                        <p:attrNameLst>
                                          <p:attrName>ppt_y</p:attrName>
                                        </p:attrNameLst>
                                      </p:cBhvr>
                                      <p:tavLst>
                                        <p:tav tm="0">
                                          <p:val>
                                            <p:strVal val="#ppt_y"/>
                                          </p:val>
                                        </p:tav>
                                        <p:tav tm="100000">
                                          <p:val>
                                            <p:strVal val="#ppt_y"/>
                                          </p:val>
                                        </p:tav>
                                      </p:tavLst>
                                    </p:anim>
                                    <p:anim calcmode="lin" valueType="num">
                                      <p:cBhvr>
                                        <p:cTn id="55"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56"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57"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22" grpId="0" animBg="1"/>
      <p:bldP spid="14"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utoShape 13"/>
          <p:cNvSpPr>
            <a:spLocks noChangeArrowheads="1"/>
          </p:cNvSpPr>
          <p:nvPr/>
        </p:nvSpPr>
        <p:spPr bwMode="auto">
          <a:xfrm>
            <a:off x="6096000" y="454888"/>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ar-SA" sz="2000" dirty="0" smtClean="0">
                <a:latin typeface="Arial" pitchFamily="34" charset="0"/>
                <a:cs typeface="Arial" pitchFamily="34" charset="0"/>
              </a:rPr>
              <a:t>تركيب الجسم</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19300"/>
            <a:ext cx="3829050"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دبوس زينة 18"/>
          <p:cNvSpPr/>
          <p:nvPr/>
        </p:nvSpPr>
        <p:spPr>
          <a:xfrm>
            <a:off x="4419600" y="1524000"/>
            <a:ext cx="4305300" cy="990600"/>
          </a:xfrm>
          <a:prstGeom prst="plaqu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altLang="ar-SA" sz="2400" b="1" dirty="0">
                <a:solidFill>
                  <a:srgbClr val="0070C0"/>
                </a:solidFill>
                <a:latin typeface="Constantia"/>
              </a:rPr>
              <a:t>البالغة منها ذات تناظر شعاعي وقد تكون جالسة</a:t>
            </a:r>
            <a:endParaRPr lang="en-US" sz="100" b="1" dirty="0">
              <a:solidFill>
                <a:srgbClr val="0070C0"/>
              </a:solidFill>
              <a:latin typeface="Constantia"/>
            </a:endParaRPr>
          </a:p>
        </p:txBody>
      </p:sp>
      <p:sp>
        <p:nvSpPr>
          <p:cNvPr id="22" name="دبوس زينة 21"/>
          <p:cNvSpPr/>
          <p:nvPr/>
        </p:nvSpPr>
        <p:spPr>
          <a:xfrm>
            <a:off x="4394200" y="2695572"/>
            <a:ext cx="4305300" cy="1190628"/>
          </a:xfrm>
          <a:prstGeom prst="plaqu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altLang="ar-SA" sz="2400" b="1" dirty="0">
                <a:solidFill>
                  <a:srgbClr val="0070C0"/>
                </a:solidFill>
                <a:latin typeface="Constantia"/>
              </a:rPr>
              <a:t>لها هيكل داخلي يتكون من صنائع من كربونات الكالسيوم غالباً تتصل به أشواك</a:t>
            </a:r>
            <a:endParaRPr lang="en-US" sz="100" b="1" dirty="0">
              <a:solidFill>
                <a:srgbClr val="0070C0"/>
              </a:solidFill>
              <a:latin typeface="Constantia"/>
            </a:endParaRPr>
          </a:p>
        </p:txBody>
      </p:sp>
      <p:sp>
        <p:nvSpPr>
          <p:cNvPr id="23" name="دبوس زينة 22"/>
          <p:cNvSpPr/>
          <p:nvPr/>
        </p:nvSpPr>
        <p:spPr>
          <a:xfrm>
            <a:off x="4375727" y="4038600"/>
            <a:ext cx="4305300" cy="1190628"/>
          </a:xfrm>
          <a:prstGeom prst="plaque">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320" indent="-274320" algn="ctr" rtl="1">
              <a:lnSpc>
                <a:spcPct val="90000"/>
              </a:lnSpc>
              <a:spcBef>
                <a:spcPct val="20000"/>
              </a:spcBef>
              <a:buClr>
                <a:srgbClr val="0BD0D9"/>
              </a:buClr>
              <a:buSzPct val="95000"/>
            </a:pPr>
            <a:r>
              <a:rPr lang="ar-SA" altLang="ar-SA" sz="2400" b="1" dirty="0">
                <a:solidFill>
                  <a:srgbClr val="0070C0"/>
                </a:solidFill>
                <a:latin typeface="Constantia"/>
              </a:rPr>
              <a:t>يغطي الهيكل بجلد رقيق عليه لواقط قدمية للإمساك بالغذاء أو لتنظيف الجلد</a:t>
            </a:r>
            <a:endParaRPr lang="en-US" sz="100" b="1" dirty="0">
              <a:solidFill>
                <a:srgbClr val="0070C0"/>
              </a:solidFill>
              <a:latin typeface="Constantia"/>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97933923"/>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500" fill="hold"/>
                                        <p:tgtEl>
                                          <p:spTgt spid="2050"/>
                                        </p:tgtEl>
                                        <p:attrNameLst>
                                          <p:attrName>ppt_w</p:attrName>
                                        </p:attrNameLst>
                                      </p:cBhvr>
                                      <p:tavLst>
                                        <p:tav tm="0">
                                          <p:val>
                                            <p:fltVal val="0"/>
                                          </p:val>
                                        </p:tav>
                                        <p:tav tm="100000">
                                          <p:val>
                                            <p:strVal val="#ppt_w"/>
                                          </p:val>
                                        </p:tav>
                                      </p:tavLst>
                                    </p:anim>
                                    <p:anim calcmode="lin" valueType="num">
                                      <p:cBhvr>
                                        <p:cTn id="31" dur="500" fill="hold"/>
                                        <p:tgtEl>
                                          <p:spTgt spid="2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ستطيل مستدير الزوايا 8"/>
          <p:cNvSpPr/>
          <p:nvPr/>
        </p:nvSpPr>
        <p:spPr>
          <a:xfrm>
            <a:off x="5076056" y="2812495"/>
            <a:ext cx="3556332"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ليس له رأس أو أعضاء حس</a:t>
            </a:r>
            <a:endParaRPr lang="ar-SA" sz="2400" dirty="0">
              <a:solidFill>
                <a:srgbClr val="002060"/>
              </a:solidFill>
              <a:latin typeface="Constantia"/>
            </a:endParaRPr>
          </a:p>
        </p:txBody>
      </p:sp>
      <p:sp>
        <p:nvSpPr>
          <p:cNvPr id="10" name="مستطيل مستدير الزوايا 9"/>
          <p:cNvSpPr/>
          <p:nvPr/>
        </p:nvSpPr>
        <p:spPr>
          <a:xfrm>
            <a:off x="3563888" y="1219200"/>
            <a:ext cx="5068500"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له مستقبلات للضوء </a:t>
            </a:r>
            <a:r>
              <a:rPr lang="ar-SA" altLang="ar-SA" sz="2400" b="1" dirty="0" err="1">
                <a:solidFill>
                  <a:srgbClr val="002060"/>
                </a:solidFill>
                <a:latin typeface="Constantia"/>
              </a:rPr>
              <a:t>ولوامس</a:t>
            </a:r>
            <a:r>
              <a:rPr lang="ar-SA" altLang="ar-SA" sz="2400" b="1" dirty="0">
                <a:solidFill>
                  <a:srgbClr val="002060"/>
                </a:solidFill>
                <a:latin typeface="Constantia"/>
              </a:rPr>
              <a:t> حسية قرب الفم</a:t>
            </a:r>
            <a:endParaRPr lang="ar-SA" sz="2400" dirty="0">
              <a:solidFill>
                <a:srgbClr val="002060"/>
              </a:solidFill>
              <a:latin typeface="Constantia"/>
            </a:endParaRPr>
          </a:p>
        </p:txBody>
      </p:sp>
      <p:sp>
        <p:nvSpPr>
          <p:cNvPr id="11" name="مستطيل مستدير الزوايا 10"/>
          <p:cNvSpPr/>
          <p:nvPr/>
        </p:nvSpPr>
        <p:spPr>
          <a:xfrm>
            <a:off x="3131840" y="457200"/>
            <a:ext cx="5500548"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الجهاز العصبي يتكون من دماغ وأعصاب متفرعة</a:t>
            </a:r>
            <a:endParaRPr lang="ar-SA" sz="2400" dirty="0">
              <a:solidFill>
                <a:srgbClr val="002060"/>
              </a:solidFill>
              <a:latin typeface="Constantia"/>
            </a:endParaRPr>
          </a:p>
        </p:txBody>
      </p:sp>
      <p:sp>
        <p:nvSpPr>
          <p:cNvPr id="12" name="مستطيل مستدير الزوايا 11"/>
          <p:cNvSpPr/>
          <p:nvPr/>
        </p:nvSpPr>
        <p:spPr>
          <a:xfrm>
            <a:off x="4860032" y="1981200"/>
            <a:ext cx="3772356"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الجنس منفصل والتلقيح خارجي</a:t>
            </a:r>
            <a:endParaRPr lang="ar-SA" sz="2400" dirty="0">
              <a:solidFill>
                <a:srgbClr val="002060"/>
              </a:solidFill>
              <a:latin typeface="Constantia"/>
            </a:endParaRPr>
          </a:p>
        </p:txBody>
      </p:sp>
      <p:sp>
        <p:nvSpPr>
          <p:cNvPr id="14" name="مستطيل مستدير الزوايا 13"/>
          <p:cNvSpPr/>
          <p:nvPr/>
        </p:nvSpPr>
        <p:spPr>
          <a:xfrm>
            <a:off x="6476999" y="3657600"/>
            <a:ext cx="2187715" cy="609600"/>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ليس له قلب حقيقي.</a:t>
            </a:r>
            <a:endParaRPr lang="ar-SA" sz="2400" dirty="0">
              <a:solidFill>
                <a:srgbClr val="002060"/>
              </a:solidFill>
              <a:latin typeface="Constantia"/>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930871"/>
            <a:ext cx="4362450" cy="416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0790985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0"/>
                                        </p:tgtEl>
                                        <p:attrNameLst>
                                          <p:attrName>ppt_y</p:attrName>
                                        </p:attrNameLst>
                                      </p:cBhvr>
                                      <p:tavLst>
                                        <p:tav tm="0">
                                          <p:val>
                                            <p:strVal val="#ppt_y"/>
                                          </p:val>
                                        </p:tav>
                                        <p:tav tm="100000">
                                          <p:val>
                                            <p:strVal val="#ppt_y"/>
                                          </p:val>
                                        </p:tav>
                                      </p:tavLst>
                                    </p:anim>
                                    <p:anim calcmode="lin" valueType="num">
                                      <p:cBhvr>
                                        <p:cTn id="1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2"/>
                                        </p:tgtEl>
                                        <p:attrNameLst>
                                          <p:attrName>ppt_y</p:attrName>
                                        </p:attrNameLst>
                                      </p:cBhvr>
                                      <p:tavLst>
                                        <p:tav tm="0">
                                          <p:val>
                                            <p:strVal val="#ppt_y"/>
                                          </p:val>
                                        </p:tav>
                                        <p:tav tm="100000">
                                          <p:val>
                                            <p:strVal val="#ppt_y"/>
                                          </p:val>
                                        </p:tav>
                                      </p:tavLst>
                                    </p:anim>
                                    <p:anim calcmode="lin" valueType="num">
                                      <p:cBhvr>
                                        <p:cTn id="27"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9"/>
                                        </p:tgtEl>
                                        <p:attrNameLst>
                                          <p:attrName>ppt_y</p:attrName>
                                        </p:attrNameLst>
                                      </p:cBhvr>
                                      <p:tavLst>
                                        <p:tav tm="0">
                                          <p:val>
                                            <p:strVal val="#ppt_y"/>
                                          </p:val>
                                        </p:tav>
                                        <p:tav tm="100000">
                                          <p:val>
                                            <p:strVal val="#ppt_y"/>
                                          </p:val>
                                        </p:tav>
                                      </p:tavLst>
                                    </p:anim>
                                    <p:anim calcmode="lin" valueType="num">
                                      <p:cBhvr>
                                        <p:cTn id="3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4"/>
                                        </p:tgtEl>
                                        <p:attrNameLst>
                                          <p:attrName>ppt_y</p:attrName>
                                        </p:attrNameLst>
                                      </p:cBhvr>
                                      <p:tavLst>
                                        <p:tav tm="0">
                                          <p:val>
                                            <p:strVal val="#ppt_y"/>
                                          </p:val>
                                        </p:tav>
                                        <p:tav tm="100000">
                                          <p:val>
                                            <p:strVal val="#ppt_y"/>
                                          </p:val>
                                        </p:tav>
                                      </p:tavLst>
                                    </p:anim>
                                    <p:anim calcmode="lin" valueType="num">
                                      <p:cBhvr>
                                        <p:cTn id="4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right)">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08960"/>
            <a:ext cx="334392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دبوس زينة 1"/>
          <p:cNvSpPr/>
          <p:nvPr/>
        </p:nvSpPr>
        <p:spPr>
          <a:xfrm>
            <a:off x="4751816" y="2514600"/>
            <a:ext cx="3934983"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حيوانات جالسة في المياه الضحلة</a:t>
            </a:r>
            <a:endParaRPr lang="en-US" sz="2400" b="1" dirty="0">
              <a:solidFill>
                <a:srgbClr val="002060"/>
              </a:solidFill>
            </a:endParaRPr>
          </a:p>
        </p:txBody>
      </p:sp>
      <p:sp>
        <p:nvSpPr>
          <p:cNvPr id="9" name="دبوس زينة 8"/>
          <p:cNvSpPr/>
          <p:nvPr/>
        </p:nvSpPr>
        <p:spPr>
          <a:xfrm>
            <a:off x="3733800" y="3200400"/>
            <a:ext cx="4953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2060"/>
                </a:solidFill>
              </a:rPr>
              <a:t>لها صفات </a:t>
            </a:r>
            <a:r>
              <a:rPr lang="ar-SA" sz="2000" b="1" dirty="0" smtClean="0">
                <a:solidFill>
                  <a:srgbClr val="002060"/>
                </a:solidFill>
              </a:rPr>
              <a:t>اللافقاريات </a:t>
            </a:r>
            <a:r>
              <a:rPr lang="ar-SA" sz="2000" b="1" dirty="0">
                <a:solidFill>
                  <a:srgbClr val="002060"/>
                </a:solidFill>
              </a:rPr>
              <a:t>الحبلية وهي في مرحلة البرقة</a:t>
            </a:r>
            <a:endParaRPr lang="en-US" sz="2000" b="1" dirty="0">
              <a:solidFill>
                <a:srgbClr val="002060"/>
              </a:solidFill>
            </a:endParaRPr>
          </a:p>
        </p:txBody>
      </p:sp>
      <p:sp>
        <p:nvSpPr>
          <p:cNvPr id="10" name="AutoShape 2"/>
          <p:cNvSpPr>
            <a:spLocks noChangeArrowheads="1"/>
          </p:cNvSpPr>
          <p:nvPr/>
        </p:nvSpPr>
        <p:spPr bwMode="auto">
          <a:xfrm>
            <a:off x="2001403" y="381000"/>
            <a:ext cx="4986777" cy="819150"/>
          </a:xfrm>
          <a:prstGeom prst="flowChartMultidocument">
            <a:avLst/>
          </a:prstGeom>
          <a:solidFill>
            <a:schemeClr val="accent4">
              <a:lumMod val="20000"/>
              <a:lumOff val="80000"/>
            </a:schemeClr>
          </a:solidFill>
          <a:ln w="28575">
            <a:gradFill>
              <a:gsLst>
                <a:gs pos="0">
                  <a:srgbClr val="00B050"/>
                </a:gs>
                <a:gs pos="50000">
                  <a:schemeClr val="accent1">
                    <a:lumMod val="75000"/>
                  </a:schemeClr>
                </a:gs>
                <a:gs pos="84000">
                  <a:schemeClr val="bg2">
                    <a:lumMod val="10000"/>
                  </a:schemeClr>
                </a:gs>
              </a:gsLst>
              <a:lin ang="5400000" scaled="0"/>
            </a:gra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ar-SA" sz="2600" b="1" dirty="0" err="1">
                <a:solidFill>
                  <a:srgbClr val="800000"/>
                </a:solidFill>
                <a:latin typeface="Arial" pitchFamily="34" charset="0"/>
                <a:ea typeface="Arial" pitchFamily="34" charset="0"/>
                <a:cs typeface="Arial" pitchFamily="34" charset="0"/>
              </a:rPr>
              <a:t>الكيسيات</a:t>
            </a:r>
            <a:r>
              <a:rPr lang="ar-SA" sz="2600" b="1" dirty="0">
                <a:solidFill>
                  <a:srgbClr val="800000"/>
                </a:solidFill>
                <a:latin typeface="Arial" pitchFamily="34" charset="0"/>
                <a:ea typeface="Arial" pitchFamily="34" charset="0"/>
                <a:cs typeface="Arial" pitchFamily="34" charset="0"/>
              </a:rPr>
              <a:t> </a:t>
            </a:r>
            <a:r>
              <a:rPr lang="ar-SA" sz="2600" b="1" dirty="0" smtClean="0">
                <a:solidFill>
                  <a:srgbClr val="800000"/>
                </a:solidFill>
                <a:latin typeface="Arial" pitchFamily="34" charset="0"/>
                <a:ea typeface="Arial" pitchFamily="34" charset="0"/>
                <a:cs typeface="Arial" pitchFamily="34" charset="0"/>
              </a:rPr>
              <a:t>(</a:t>
            </a:r>
            <a:r>
              <a:rPr lang="ar-SA" sz="2600" b="1" dirty="0" err="1" smtClean="0">
                <a:solidFill>
                  <a:srgbClr val="800000"/>
                </a:solidFill>
                <a:latin typeface="Arial" pitchFamily="34" charset="0"/>
                <a:ea typeface="Arial" pitchFamily="34" charset="0"/>
                <a:cs typeface="Arial" pitchFamily="34" charset="0"/>
              </a:rPr>
              <a:t>القميصيات</a:t>
            </a:r>
            <a:r>
              <a:rPr lang="ar-SA" sz="2600" b="1" dirty="0" smtClean="0">
                <a:solidFill>
                  <a:srgbClr val="800000"/>
                </a:solidFill>
                <a:latin typeface="Arial" pitchFamily="34" charset="0"/>
                <a:ea typeface="Arial" pitchFamily="34" charset="0"/>
                <a:cs typeface="Arial" pitchFamily="34" charset="0"/>
              </a:rPr>
              <a: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وسيلة شرح خطية 3 (بلا حدود)‏ 11"/>
          <p:cNvSpPr/>
          <p:nvPr/>
        </p:nvSpPr>
        <p:spPr>
          <a:xfrm>
            <a:off x="1782618" y="1524000"/>
            <a:ext cx="6781800" cy="685800"/>
          </a:xfrm>
          <a:prstGeom prst="callout3">
            <a:avLst>
              <a:gd name="adj1" fmla="val 18750"/>
              <a:gd name="adj2" fmla="val -8333"/>
              <a:gd name="adj3" fmla="val 18750"/>
              <a:gd name="adj4" fmla="val -16667"/>
              <a:gd name="adj5" fmla="val 100000"/>
              <a:gd name="adj6" fmla="val -16667"/>
              <a:gd name="adj7" fmla="val 130471"/>
              <a:gd name="adj8" fmla="val 50911"/>
            </a:avLst>
          </a:prstGeom>
          <a:solidFill>
            <a:schemeClr val="bg1"/>
          </a:solidFill>
          <a:ln w="28575">
            <a:gradFill>
              <a:gsLst>
                <a:gs pos="74600">
                  <a:srgbClr val="FFC000"/>
                </a:gs>
                <a:gs pos="24150">
                  <a:schemeClr val="accent4">
                    <a:lumMod val="50000"/>
                  </a:schemeClr>
                </a:gs>
                <a:gs pos="0">
                  <a:schemeClr val="accent6">
                    <a:lumMod val="50000"/>
                  </a:schemeClr>
                </a:gs>
                <a:gs pos="50000">
                  <a:srgbClr val="00206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rgbClr val="FF0000"/>
                </a:solidFill>
              </a:rPr>
              <a:t>سمي بهذا الاسم لأن له </a:t>
            </a:r>
            <a:r>
              <a:rPr lang="ar-SA" b="1" dirty="0">
                <a:solidFill>
                  <a:srgbClr val="FF0000"/>
                </a:solidFill>
              </a:rPr>
              <a:t>طبقة خارجية </a:t>
            </a:r>
            <a:r>
              <a:rPr lang="ar-SA" b="1" dirty="0" smtClean="0">
                <a:solidFill>
                  <a:srgbClr val="FF0000"/>
                </a:solidFill>
              </a:rPr>
              <a:t>تشبه </a:t>
            </a:r>
            <a:r>
              <a:rPr lang="ar-SA" b="1" dirty="0">
                <a:solidFill>
                  <a:srgbClr val="FF0000"/>
                </a:solidFill>
              </a:rPr>
              <a:t>بالكيس أو القميص</a:t>
            </a:r>
            <a:endParaRPr lang="en-US" b="1" dirty="0">
              <a:solidFill>
                <a:srgbClr val="FF0000"/>
              </a:solidFill>
            </a:endParaRPr>
          </a:p>
        </p:txBody>
      </p:sp>
      <p:sp>
        <p:nvSpPr>
          <p:cNvPr id="15" name="دبوس زينة 14"/>
          <p:cNvSpPr/>
          <p:nvPr/>
        </p:nvSpPr>
        <p:spPr>
          <a:xfrm>
            <a:off x="3724924" y="3886200"/>
            <a:ext cx="4953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smtClean="0">
                <a:solidFill>
                  <a:srgbClr val="002060"/>
                </a:solidFill>
              </a:rPr>
              <a:t>له </a:t>
            </a:r>
            <a:r>
              <a:rPr lang="ar-SA" sz="2400" b="1" dirty="0">
                <a:solidFill>
                  <a:srgbClr val="002060"/>
                </a:solidFill>
              </a:rPr>
              <a:t>قلب يحدث الدورة الدموية</a:t>
            </a:r>
            <a:endParaRPr lang="en-US" sz="2400" b="1" dirty="0">
              <a:solidFill>
                <a:srgbClr val="002060"/>
              </a:solidFill>
            </a:endParaRPr>
          </a:p>
        </p:txBody>
      </p:sp>
      <p:sp>
        <p:nvSpPr>
          <p:cNvPr id="16" name="دبوس زينة 15"/>
          <p:cNvSpPr/>
          <p:nvPr/>
        </p:nvSpPr>
        <p:spPr>
          <a:xfrm>
            <a:off x="3724924" y="4572000"/>
            <a:ext cx="4953000"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err="1">
                <a:solidFill>
                  <a:srgbClr val="002060"/>
                </a:solidFill>
              </a:rPr>
              <a:t>الكيسيات</a:t>
            </a:r>
            <a:r>
              <a:rPr lang="ar-SA" sz="2400" b="1" dirty="0">
                <a:solidFill>
                  <a:srgbClr val="002060"/>
                </a:solidFill>
              </a:rPr>
              <a:t> حيوانات خنثي والتلقيح خارجي</a:t>
            </a:r>
            <a:endParaRPr lang="en-US" sz="2400" b="1" dirty="0">
              <a:solidFill>
                <a:srgbClr val="002060"/>
              </a:solidFill>
            </a:endParaRPr>
          </a:p>
        </p:txBody>
      </p:sp>
      <p:sp>
        <p:nvSpPr>
          <p:cNvPr id="17" name="دبوس زينة 16"/>
          <p:cNvSpPr/>
          <p:nvPr/>
        </p:nvSpPr>
        <p:spPr>
          <a:xfrm>
            <a:off x="2514600" y="5257800"/>
            <a:ext cx="6130997" cy="533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b="1" dirty="0">
                <a:solidFill>
                  <a:srgbClr val="002060"/>
                </a:solidFill>
              </a:rPr>
              <a:t>له جهاز عصبي </a:t>
            </a:r>
            <a:r>
              <a:rPr lang="ar-SA" sz="2000" b="1" dirty="0" smtClean="0">
                <a:solidFill>
                  <a:srgbClr val="002060"/>
                </a:solidFill>
              </a:rPr>
              <a:t>(يتكون </a:t>
            </a:r>
            <a:r>
              <a:rPr lang="ar-SA" sz="2000" b="1" dirty="0">
                <a:solidFill>
                  <a:srgbClr val="002060"/>
                </a:solidFill>
              </a:rPr>
              <a:t>من جزء رئيسي معقد وأعصاب متشعبة </a:t>
            </a:r>
            <a:r>
              <a:rPr lang="ar-SA" sz="2000" b="1" dirty="0" smtClean="0">
                <a:solidFill>
                  <a:srgbClr val="002060"/>
                </a:solidFill>
              </a:rPr>
              <a:t>)</a:t>
            </a:r>
            <a:endParaRPr lang="en-US" sz="2000" b="1" dirty="0">
              <a:solidFill>
                <a:srgbClr val="002060"/>
              </a:solidFill>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1681298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by="(-#ppt_w*2)" calcmode="lin" valueType="num">
                                      <p:cBhvr rctx="PPT">
                                        <p:cTn id="12" dur="500" autoRev="1" fill="hold">
                                          <p:stCondLst>
                                            <p:cond delay="0"/>
                                          </p:stCondLst>
                                        </p:cTn>
                                        <p:tgtEl>
                                          <p:spTgt spid="12"/>
                                        </p:tgtEl>
                                        <p:attrNameLst>
                                          <p:attrName>ppt_w</p:attrName>
                                        </p:attrNameLst>
                                      </p:cBhvr>
                                    </p:anim>
                                    <p:anim by="(#ppt_w*0.50)" calcmode="lin" valueType="num">
                                      <p:cBhvr>
                                        <p:cTn id="13" dur="500" decel="50000" autoRev="1" fill="hold">
                                          <p:stCondLst>
                                            <p:cond delay="0"/>
                                          </p:stCondLst>
                                        </p:cTn>
                                        <p:tgtEl>
                                          <p:spTgt spid="12"/>
                                        </p:tgtEl>
                                        <p:attrNameLst>
                                          <p:attrName>ppt_x</p:attrName>
                                        </p:attrNameLst>
                                      </p:cBhvr>
                                    </p:anim>
                                    <p:anim from="(-#ppt_h/2)" to="(#ppt_y)" calcmode="lin" valueType="num">
                                      <p:cBhvr>
                                        <p:cTn id="14" dur="1000" fill="hold">
                                          <p:stCondLst>
                                            <p:cond delay="0"/>
                                          </p:stCondLst>
                                        </p:cTn>
                                        <p:tgtEl>
                                          <p:spTgt spid="12"/>
                                        </p:tgtEl>
                                        <p:attrNameLst>
                                          <p:attrName>ppt_y</p:attrName>
                                        </p:attrNameLst>
                                      </p:cBhvr>
                                    </p:anim>
                                    <p:animRot by="21600000">
                                      <p:cBhvr>
                                        <p:cTn id="15" dur="1000" fill="hold">
                                          <p:stCondLst>
                                            <p:cond delay="0"/>
                                          </p:stCondLst>
                                        </p:cTn>
                                        <p:tgtEl>
                                          <p:spTgt spid="1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Scale>
                                      <p:cBhvr>
                                        <p:cTn id="20"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2"/>
                                        </p:tgtEl>
                                        <p:attrNameLst>
                                          <p:attrName>ppt_x</p:attrName>
                                          <p:attrName>ppt_y</p:attrName>
                                        </p:attrNameLst>
                                      </p:cBhvr>
                                    </p:animMotion>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9"/>
                                        </p:tgtEl>
                                        <p:attrNameLst>
                                          <p:attrName>ppt_x</p:attrName>
                                          <p:attrName>ppt_y</p:attrName>
                                        </p:attrNameLst>
                                      </p:cBhvr>
                                    </p:animMotion>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Scale>
                                      <p:cBhvr>
                                        <p:cTn id="34"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5"/>
                                        </p:tgtEl>
                                        <p:attrNameLst>
                                          <p:attrName>ppt_x</p:attrName>
                                          <p:attrName>ppt_y</p:attrName>
                                        </p:attrNameLst>
                                      </p:cBhvr>
                                    </p:animMotion>
                                    <p:animEffect transition="in" filter="fade">
                                      <p:cBhvr>
                                        <p:cTn id="36" dur="1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Scale>
                                      <p:cBhvr>
                                        <p:cTn id="4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2" dur="1000" decel="50000" fill="hold">
                                          <p:stCondLst>
                                            <p:cond delay="0"/>
                                          </p:stCondLst>
                                        </p:cTn>
                                        <p:tgtEl>
                                          <p:spTgt spid="16"/>
                                        </p:tgtEl>
                                        <p:attrNameLst>
                                          <p:attrName>ppt_x</p:attrName>
                                          <p:attrName>ppt_y</p:attrName>
                                        </p:attrNameLst>
                                      </p:cBhvr>
                                    </p:animMotion>
                                    <p:animEffect transition="in" filter="fade">
                                      <p:cBhvr>
                                        <p:cTn id="43" dur="1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Scale>
                                      <p:cBhvr>
                                        <p:cTn id="48"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7"/>
                                        </p:tgtEl>
                                        <p:attrNameLst>
                                          <p:attrName>ppt_x</p:attrName>
                                          <p:attrName>ppt_y</p:attrName>
                                        </p:attrNameLst>
                                      </p:cBhvr>
                                    </p:animMotion>
                                    <p:animEffect transition="in" filter="fade">
                                      <p:cBhvr>
                                        <p:cTn id="50" dur="1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barn(inVertical)">
                                      <p:cBhvr>
                                        <p:cTn id="5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2" grpId="0" animBg="1"/>
      <p:bldP spid="15" grpId="0" animBg="1"/>
      <p:bldP spid="16"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دبوس زينة 9"/>
          <p:cNvSpPr/>
          <p:nvPr/>
        </p:nvSpPr>
        <p:spPr>
          <a:xfrm>
            <a:off x="571500" y="1988840"/>
            <a:ext cx="8150297" cy="13716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2060"/>
                </a:solidFill>
              </a:rPr>
              <a:t>يدخل الماء عبر السيفون </a:t>
            </a:r>
            <a:r>
              <a:rPr lang="ar-SA" sz="2400" b="1" dirty="0" err="1">
                <a:solidFill>
                  <a:srgbClr val="002060"/>
                </a:solidFill>
              </a:rPr>
              <a:t>الشيهيقي</a:t>
            </a:r>
            <a:r>
              <a:rPr lang="ar-SA" sz="2400" b="1" dirty="0">
                <a:solidFill>
                  <a:srgbClr val="002060"/>
                </a:solidFill>
              </a:rPr>
              <a:t> بفعل حركة الأهداب حيث يحتجز الغذاء في </a:t>
            </a:r>
            <a:r>
              <a:rPr lang="ar-SA" sz="2400" b="1" dirty="0" smtClean="0">
                <a:solidFill>
                  <a:srgbClr val="002060"/>
                </a:solidFill>
              </a:rPr>
              <a:t>شبكة مخاطية </a:t>
            </a:r>
            <a:r>
              <a:rPr lang="ar-SA" sz="2400" b="1" dirty="0">
                <a:solidFill>
                  <a:srgbClr val="002060"/>
                </a:solidFill>
              </a:rPr>
              <a:t>ومنة يتحرك الي المعدة ثم يخرج الماء عبر السيفون الزفيري </a:t>
            </a:r>
            <a:r>
              <a:rPr lang="ar-SA" sz="2400" b="1" dirty="0" smtClean="0">
                <a:solidFill>
                  <a:srgbClr val="002060"/>
                </a:solidFill>
              </a:rPr>
              <a:t>بعد مرور </a:t>
            </a:r>
            <a:r>
              <a:rPr lang="ar-SA" sz="2400" b="1" dirty="0">
                <a:solidFill>
                  <a:srgbClr val="002060"/>
                </a:solidFill>
              </a:rPr>
              <a:t>عبر </a:t>
            </a:r>
            <a:r>
              <a:rPr lang="ar-SA" sz="2400" b="1" dirty="0" smtClean="0">
                <a:solidFill>
                  <a:srgbClr val="002060"/>
                </a:solidFill>
              </a:rPr>
              <a:t>الفتحات الخيشومية</a:t>
            </a:r>
            <a:endParaRPr lang="en-US" sz="2400" b="1" dirty="0">
              <a:solidFill>
                <a:srgbClr val="002060"/>
              </a:solidFill>
            </a:endParaRPr>
          </a:p>
        </p:txBody>
      </p:sp>
      <p:sp>
        <p:nvSpPr>
          <p:cNvPr id="11" name="دبوس زينة 10"/>
          <p:cNvSpPr/>
          <p:nvPr/>
        </p:nvSpPr>
        <p:spPr>
          <a:xfrm>
            <a:off x="571501" y="3589040"/>
            <a:ext cx="8055624" cy="914400"/>
          </a:xfrm>
          <a:prstGeom prst="plaque">
            <a:avLst/>
          </a:prstGeom>
          <a:solidFill>
            <a:schemeClr val="bg1"/>
          </a:solidFill>
          <a:ln w="63500">
            <a:gradFill>
              <a:gsLst>
                <a:gs pos="87923">
                  <a:schemeClr val="accent4">
                    <a:lumMod val="75000"/>
                  </a:schemeClr>
                </a:gs>
                <a:gs pos="70400">
                  <a:srgbClr val="FF0000"/>
                </a:gs>
                <a:gs pos="23750">
                  <a:schemeClr val="accent4">
                    <a:lumMod val="50000"/>
                  </a:schemeClr>
                </a:gs>
                <a:gs pos="0">
                  <a:schemeClr val="accent1">
                    <a:lumMod val="50000"/>
                  </a:schemeClr>
                </a:gs>
                <a:gs pos="50000">
                  <a:srgbClr val="FFFF00"/>
                </a:gs>
                <a:gs pos="100000">
                  <a:srgbClr val="FFC0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rgbClr val="002060"/>
                </a:solidFill>
              </a:rPr>
              <a:t>تسمي بخاخات الماء لأنها عند الاحساس بالخطر تخرج الماء بقوة عبر السيفون </a:t>
            </a:r>
            <a:r>
              <a:rPr lang="ar-SA" sz="2400" b="1" dirty="0" smtClean="0">
                <a:solidFill>
                  <a:srgbClr val="002060"/>
                </a:solidFill>
              </a:rPr>
              <a:t>الزفيري فتشوش </a:t>
            </a:r>
            <a:r>
              <a:rPr lang="ar-SA" sz="2400" b="1" dirty="0">
                <a:solidFill>
                  <a:srgbClr val="002060"/>
                </a:solidFill>
              </a:rPr>
              <a:t>علي المفترس</a:t>
            </a:r>
            <a:endParaRPr lang="en-US" sz="2400" b="1" dirty="0">
              <a:solidFill>
                <a:srgbClr val="002060"/>
              </a:solidFill>
            </a:endParaRPr>
          </a:p>
        </p:txBody>
      </p:sp>
      <p:grpSp>
        <p:nvGrpSpPr>
          <p:cNvPr id="9" name="مجموعة 8"/>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مربع نص 13"/>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5" name="مربع نص 14"/>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5534770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مستدير الزوايا 6"/>
          <p:cNvSpPr/>
          <p:nvPr/>
        </p:nvSpPr>
        <p:spPr>
          <a:xfrm>
            <a:off x="1468729" y="404664"/>
            <a:ext cx="6120680" cy="73833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1100" dirty="0">
              <a:solidFill>
                <a:prstClr val="white"/>
              </a:solidFill>
            </a:endParaRPr>
          </a:p>
        </p:txBody>
      </p:sp>
      <p:sp>
        <p:nvSpPr>
          <p:cNvPr id="8" name="مربع نص 7"/>
          <p:cNvSpPr txBox="1"/>
          <p:nvPr/>
        </p:nvSpPr>
        <p:spPr>
          <a:xfrm>
            <a:off x="1143000" y="476672"/>
            <a:ext cx="6629399" cy="480131"/>
          </a:xfrm>
          <a:prstGeom prst="rect">
            <a:avLst/>
          </a:prstGeom>
          <a:noFill/>
        </p:spPr>
        <p:txBody>
          <a:bodyPr wrap="square" rtlCol="1">
            <a:spAutoFit/>
          </a:bodyPr>
          <a:lstStyle/>
          <a:p>
            <a:pPr algn="ctr">
              <a:lnSpc>
                <a:spcPct val="90000"/>
              </a:lnSpc>
              <a:defRPr/>
            </a:pPr>
            <a:r>
              <a:rPr lang="ar-SA" sz="2800" b="1" dirty="0">
                <a:solidFill>
                  <a:schemeClr val="accent3">
                    <a:lumMod val="50000"/>
                  </a:schemeClr>
                </a:solidFill>
              </a:rPr>
              <a:t>التكوين </a:t>
            </a:r>
            <a:r>
              <a:rPr lang="ar-SA" sz="2800" b="1" dirty="0" smtClean="0">
                <a:solidFill>
                  <a:schemeClr val="accent3">
                    <a:lumMod val="50000"/>
                  </a:schemeClr>
                </a:solidFill>
              </a:rPr>
              <a:t>الجنيني </a:t>
            </a:r>
            <a:r>
              <a:rPr lang="ar-SA" sz="2800" b="1" dirty="0">
                <a:solidFill>
                  <a:schemeClr val="accent3">
                    <a:lumMod val="50000"/>
                  </a:schemeClr>
                </a:solidFill>
              </a:rPr>
              <a:t>ذوات التجويف الجسمي الحقيقي</a:t>
            </a:r>
            <a:endParaRPr lang="ar-EG" sz="2800" b="1" dirty="0">
              <a:solidFill>
                <a:schemeClr val="accent3">
                  <a:lumMod val="50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70710"/>
            <a:ext cx="8305800" cy="4620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570962216"/>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wheel(1)">
                                      <p:cBhvr>
                                        <p:cTn id="20"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0999"/>
            <a:ext cx="8534400" cy="586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116247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righ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وسيلة شرح مع سهم إلى الأسفل 1"/>
          <p:cNvSpPr/>
          <p:nvPr/>
        </p:nvSpPr>
        <p:spPr>
          <a:xfrm>
            <a:off x="2133600" y="457200"/>
            <a:ext cx="4267200" cy="685800"/>
          </a:xfrm>
          <a:prstGeom prst="downArrowCallout">
            <a:avLst/>
          </a:prstGeom>
          <a:solidFill>
            <a:schemeClr val="bg1"/>
          </a:solidFill>
          <a:ln w="60325">
            <a:gradFill>
              <a:gsLst>
                <a:gs pos="90832">
                  <a:schemeClr val="accent4">
                    <a:lumMod val="75000"/>
                  </a:schemeClr>
                </a:gs>
                <a:gs pos="73350">
                  <a:schemeClr val="accent6">
                    <a:lumMod val="50000"/>
                  </a:schemeClr>
                </a:gs>
                <a:gs pos="25000">
                  <a:schemeClr val="accent3">
                    <a:lumMod val="50000"/>
                  </a:schemeClr>
                </a:gs>
                <a:gs pos="0">
                  <a:schemeClr val="accent1">
                    <a:lumMod val="50000"/>
                  </a:schemeClr>
                </a:gs>
                <a:gs pos="50000">
                  <a:srgbClr val="FFFF00"/>
                </a:gs>
                <a:gs pos="100000">
                  <a:schemeClr val="accent3">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smtClean="0">
                <a:solidFill>
                  <a:schemeClr val="accent3">
                    <a:lumMod val="50000"/>
                  </a:schemeClr>
                </a:solidFill>
              </a:rPr>
              <a:t>قارن بين بدائية الفم وثانوية الفم</a:t>
            </a:r>
            <a:endParaRPr lang="en-US" b="1" dirty="0">
              <a:solidFill>
                <a:schemeClr val="accent3">
                  <a:lumMod val="50000"/>
                </a:schemeClr>
              </a:solidFill>
            </a:endParaRPr>
          </a:p>
        </p:txBody>
      </p:sp>
      <p:graphicFrame>
        <p:nvGraphicFramePr>
          <p:cNvPr id="3" name="جدول 2"/>
          <p:cNvGraphicFramePr>
            <a:graphicFrameLocks noGrp="1"/>
          </p:cNvGraphicFramePr>
          <p:nvPr>
            <p:extLst>
              <p:ext uri="{D42A27DB-BD31-4B8C-83A1-F6EECF244321}">
                <p14:modId xmlns:p14="http://schemas.microsoft.com/office/powerpoint/2010/main" val="3462557995"/>
              </p:ext>
            </p:extLst>
          </p:nvPr>
        </p:nvGraphicFramePr>
        <p:xfrm>
          <a:off x="533400" y="1371600"/>
          <a:ext cx="8153400" cy="4207841"/>
        </p:xfrm>
        <a:graphic>
          <a:graphicData uri="http://schemas.openxmlformats.org/drawingml/2006/table">
            <a:tbl>
              <a:tblPr>
                <a:tableStyleId>{5C22544A-7EE6-4342-B048-85BDC9FD1C3A}</a:tableStyleId>
              </a:tblPr>
              <a:tblGrid>
                <a:gridCol w="3839965"/>
                <a:gridCol w="4313435"/>
              </a:tblGrid>
              <a:tr h="484529">
                <a:tc>
                  <a:txBody>
                    <a:bodyPr/>
                    <a:lstStyle/>
                    <a:p>
                      <a:pPr marL="0" marR="0" algn="ctr">
                        <a:lnSpc>
                          <a:spcPct val="115000"/>
                        </a:lnSpc>
                        <a:spcBef>
                          <a:spcPts val="0"/>
                        </a:spcBef>
                        <a:spcAft>
                          <a:spcPts val="1000"/>
                        </a:spcAft>
                      </a:pPr>
                      <a:r>
                        <a:rPr lang="ar-SA" sz="2000" b="1" dirty="0">
                          <a:effectLst/>
                        </a:rPr>
                        <a:t>ثانوية الفم</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pPr marL="0" marR="0" algn="ctr">
                        <a:lnSpc>
                          <a:spcPct val="115000"/>
                        </a:lnSpc>
                        <a:spcBef>
                          <a:spcPts val="0"/>
                        </a:spcBef>
                        <a:spcAft>
                          <a:spcPts val="1000"/>
                        </a:spcAft>
                      </a:pPr>
                      <a:r>
                        <a:rPr lang="ar-SA" sz="2000" b="1" dirty="0">
                          <a:effectLst/>
                        </a:rPr>
                        <a:t>بدائية الفم</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r>
              <a:tr h="734671">
                <a:tc>
                  <a:txBody>
                    <a:bodyPr/>
                    <a:lstStyle/>
                    <a:p>
                      <a:pPr marL="0" marR="0" algn="ctr">
                        <a:lnSpc>
                          <a:spcPct val="115000"/>
                        </a:lnSpc>
                        <a:spcBef>
                          <a:spcPts val="0"/>
                        </a:spcBef>
                        <a:spcAft>
                          <a:spcPts val="1000"/>
                        </a:spcAft>
                      </a:pPr>
                      <a:r>
                        <a:rPr lang="ar-SA" sz="2000" b="1" dirty="0" smtClean="0">
                          <a:effectLst/>
                        </a:rPr>
                        <a:t>هي </a:t>
                      </a:r>
                      <a:r>
                        <a:rPr lang="ar-SA" sz="2000" b="1" dirty="0">
                          <a:effectLst/>
                        </a:rPr>
                        <a:t>حيوانات يتكون الشرج من اول فتحة </a:t>
                      </a:r>
                      <a:r>
                        <a:rPr lang="ar-SA" sz="2000" b="1" dirty="0" err="1">
                          <a:effectLst/>
                        </a:rPr>
                        <a:t>فى</a:t>
                      </a:r>
                      <a:r>
                        <a:rPr lang="ar-SA" sz="2000" b="1" dirty="0">
                          <a:effectLst/>
                        </a:rPr>
                        <a:t> </a:t>
                      </a:r>
                      <a:r>
                        <a:rPr lang="ar-SA" sz="2000" b="1" dirty="0" err="1" smtClean="0">
                          <a:effectLst/>
                        </a:rPr>
                        <a:t>الجاسترولا</a:t>
                      </a:r>
                      <a:r>
                        <a:rPr lang="ar-SA" sz="2000" b="1" dirty="0" smtClean="0">
                          <a:effectLst/>
                        </a:rPr>
                        <a:t> ثم </a:t>
                      </a:r>
                      <a:r>
                        <a:rPr lang="ar-SA" sz="2000" b="1" dirty="0">
                          <a:effectLst/>
                        </a:rPr>
                        <a:t>يتكون الفم لاحقا من فتحه اخرى </a:t>
                      </a:r>
                      <a:r>
                        <a:rPr lang="ar-SA" sz="2000" b="1" dirty="0" smtClean="0">
                          <a:effectLst/>
                        </a:rPr>
                        <a:t>في </a:t>
                      </a:r>
                      <a:r>
                        <a:rPr lang="ar-SA" sz="2000" b="1" dirty="0" err="1">
                          <a:effectLst/>
                        </a:rPr>
                        <a:t>الجاسترولا</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marL="0" marR="0" algn="ctr">
                        <a:lnSpc>
                          <a:spcPct val="115000"/>
                        </a:lnSpc>
                        <a:spcBef>
                          <a:spcPts val="0"/>
                        </a:spcBef>
                        <a:spcAft>
                          <a:spcPts val="1000"/>
                        </a:spcAft>
                      </a:pPr>
                      <a:r>
                        <a:rPr lang="ar-SA" sz="2000" b="1" dirty="0" smtClean="0">
                          <a:effectLst/>
                        </a:rPr>
                        <a:t>هي </a:t>
                      </a:r>
                      <a:r>
                        <a:rPr lang="ar-SA" sz="2000" b="1" dirty="0">
                          <a:effectLst/>
                        </a:rPr>
                        <a:t>حيوانات يتكون الفم من اول فتحة </a:t>
                      </a:r>
                      <a:r>
                        <a:rPr lang="ar-SA" sz="2000" b="1" dirty="0" smtClean="0">
                          <a:effectLst/>
                        </a:rPr>
                        <a:t>في </a:t>
                      </a:r>
                      <a:r>
                        <a:rPr lang="ar-SA" sz="2000" b="1" dirty="0" err="1">
                          <a:effectLst/>
                        </a:rPr>
                        <a:t>الجاسترولا</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925824">
                <a:tc>
                  <a:txBody>
                    <a:bodyPr/>
                    <a:lstStyle/>
                    <a:p>
                      <a:pPr marL="0" marR="0" algn="ctr">
                        <a:lnSpc>
                          <a:spcPct val="115000"/>
                        </a:lnSpc>
                        <a:spcBef>
                          <a:spcPts val="0"/>
                        </a:spcBef>
                        <a:spcAft>
                          <a:spcPts val="1000"/>
                        </a:spcAft>
                      </a:pPr>
                      <a:r>
                        <a:rPr lang="ar-SA" sz="2000" b="1" dirty="0">
                          <a:effectLst/>
                        </a:rPr>
                        <a:t>يمكن تغيير الناتج النهائي لنمو كل خلية فاذا انفصلت خلية يمكن ان تنمو وتكون جنين جديد</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algn="ctr">
                        <a:lnSpc>
                          <a:spcPct val="115000"/>
                        </a:lnSpc>
                        <a:spcBef>
                          <a:spcPts val="0"/>
                        </a:spcBef>
                        <a:spcAft>
                          <a:spcPts val="1000"/>
                        </a:spcAft>
                      </a:pPr>
                      <a:r>
                        <a:rPr lang="ar-SA" sz="2000" b="1" dirty="0" smtClean="0">
                          <a:effectLst/>
                        </a:rPr>
                        <a:t>لا يمكن </a:t>
                      </a:r>
                      <a:r>
                        <a:rPr lang="ar-SA" sz="2000" b="1" dirty="0">
                          <a:effectLst/>
                        </a:rPr>
                        <a:t>تغيير الناتج النهائي لنمو كل خلية في الجنين فاذا اخذت خلية فان الجنين </a:t>
                      </a:r>
                      <a:r>
                        <a:rPr lang="ar-SA" sz="2000" b="1" dirty="0" smtClean="0">
                          <a:effectLst/>
                        </a:rPr>
                        <a:t>لا ينمو </a:t>
                      </a:r>
                      <a:r>
                        <a:rPr lang="ar-SA" sz="2000" b="1" dirty="0">
                          <a:effectLst/>
                        </a:rPr>
                        <a:t>الى يرقة طبيعية</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r>
              <a:tr h="1620192">
                <a:tc>
                  <a:txBody>
                    <a:bodyPr/>
                    <a:lstStyle/>
                    <a:p>
                      <a:pPr marL="0" marR="0" algn="ctr">
                        <a:lnSpc>
                          <a:spcPct val="115000"/>
                        </a:lnSpc>
                        <a:spcBef>
                          <a:spcPts val="0"/>
                        </a:spcBef>
                        <a:spcAft>
                          <a:spcPts val="1000"/>
                        </a:spcAft>
                      </a:pPr>
                      <a:r>
                        <a:rPr lang="ar-SA" sz="2000" b="1" dirty="0">
                          <a:effectLst/>
                        </a:rPr>
                        <a:t>في طور الثمان خلايا تنتظم الاربع العليا مباشرة على الاربع السفلى وباستمرار النمو يتكون التجويف </a:t>
                      </a:r>
                      <a:r>
                        <a:rPr lang="ar-SA" sz="2000" b="1" dirty="0" err="1">
                          <a:effectLst/>
                        </a:rPr>
                        <a:t>الجسمى</a:t>
                      </a:r>
                      <a:r>
                        <a:rPr lang="ar-SA" sz="2000" b="1" dirty="0">
                          <a:effectLst/>
                        </a:rPr>
                        <a:t> من تجويفين صغيرين في </a:t>
                      </a:r>
                      <a:r>
                        <a:rPr lang="ar-SA" sz="2000" b="1" dirty="0" err="1">
                          <a:effectLst/>
                        </a:rPr>
                        <a:t>الطبقه</a:t>
                      </a:r>
                      <a:r>
                        <a:rPr lang="ar-SA" sz="2000" b="1" dirty="0">
                          <a:effectLst/>
                        </a:rPr>
                        <a:t> الوسطى</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marL="0" marR="0" algn="ctr">
                        <a:lnSpc>
                          <a:spcPct val="115000"/>
                        </a:lnSpc>
                        <a:spcBef>
                          <a:spcPts val="0"/>
                        </a:spcBef>
                        <a:spcAft>
                          <a:spcPts val="1000"/>
                        </a:spcAft>
                      </a:pPr>
                      <a:r>
                        <a:rPr lang="ar-SA" sz="2000" b="1" dirty="0">
                          <a:effectLst/>
                        </a:rPr>
                        <a:t>في طور الثمان </a:t>
                      </a:r>
                      <a:r>
                        <a:rPr lang="ar-SA" sz="2000" b="1" dirty="0" smtClean="0">
                          <a:effectLst/>
                        </a:rPr>
                        <a:t>تنشأ الخلايا </a:t>
                      </a:r>
                      <a:r>
                        <a:rPr lang="ar-SA" sz="2000" b="1" dirty="0">
                          <a:effectLst/>
                        </a:rPr>
                        <a:t>الاربع </a:t>
                      </a:r>
                      <a:r>
                        <a:rPr lang="ar-SA" sz="2000" b="1" dirty="0" smtClean="0">
                          <a:effectLst/>
                        </a:rPr>
                        <a:t>العليا من </a:t>
                      </a:r>
                      <a:r>
                        <a:rPr lang="ar-SA" sz="2000" b="1" dirty="0">
                          <a:effectLst/>
                        </a:rPr>
                        <a:t>الاربع السفلى مكونة شكل </a:t>
                      </a:r>
                      <a:r>
                        <a:rPr lang="ar-SA" sz="2000" b="1" dirty="0" smtClean="0">
                          <a:effectLst/>
                        </a:rPr>
                        <a:t>لولبي </a:t>
                      </a:r>
                      <a:r>
                        <a:rPr lang="ar-SA" sz="2000" b="1" dirty="0">
                          <a:effectLst/>
                        </a:rPr>
                        <a:t>وباستمرار </a:t>
                      </a:r>
                      <a:r>
                        <a:rPr lang="ar-SA" sz="2000" b="1" dirty="0" smtClean="0">
                          <a:effectLst/>
                        </a:rPr>
                        <a:t>النمو تنشطر الطبقة </a:t>
                      </a:r>
                      <a:r>
                        <a:rPr lang="ar-SA" sz="2000" b="1" dirty="0">
                          <a:effectLst/>
                        </a:rPr>
                        <a:t>الوسطى الى </a:t>
                      </a:r>
                      <a:r>
                        <a:rPr lang="ar-SA" sz="2000" b="1" dirty="0" smtClean="0">
                          <a:effectLst/>
                        </a:rPr>
                        <a:t>قطعتين </a:t>
                      </a:r>
                      <a:r>
                        <a:rPr lang="ar-SA" sz="2000" b="1" dirty="0">
                          <a:effectLst/>
                        </a:rPr>
                        <a:t>يتكون منها التجويف </a:t>
                      </a:r>
                      <a:r>
                        <a:rPr lang="ar-SA" sz="2000" b="1" dirty="0" smtClean="0">
                          <a:effectLst/>
                        </a:rPr>
                        <a:t>الجسمي</a:t>
                      </a:r>
                      <a:endParaRPr lang="en-US" sz="1100" b="1" dirty="0">
                        <a:effectLst/>
                        <a:latin typeface="Calibri"/>
                        <a:ea typeface="Times New Roman"/>
                        <a:cs typeface="Arial"/>
                      </a:endParaRPr>
                    </a:p>
                  </a:txBody>
                  <a:tcPr marL="50317" marR="50317" marT="0" marB="0">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r>
            </a:tbl>
          </a:graphicData>
        </a:graphic>
      </p:graphicFrame>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773654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590800"/>
            <a:ext cx="8305800" cy="34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مخطط انسيابي: رابط خارج الصفحة 5"/>
          <p:cNvSpPr/>
          <p:nvPr/>
        </p:nvSpPr>
        <p:spPr>
          <a:xfrm>
            <a:off x="7696200" y="990600"/>
            <a:ext cx="990600" cy="990600"/>
          </a:xfrm>
          <a:prstGeom prst="flowChartOffpageConnector">
            <a:avLst/>
          </a:prstGeom>
          <a:solidFill>
            <a:schemeClr val="bg1"/>
          </a:solidFill>
          <a:ln w="44450" cmpd="dbl">
            <a:gradFill>
              <a:gsLst>
                <a:gs pos="0">
                  <a:schemeClr val="accent1">
                    <a:lumMod val="75000"/>
                  </a:schemeClr>
                </a:gs>
                <a:gs pos="85409">
                  <a:schemeClr val="accent6">
                    <a:lumMod val="50000"/>
                  </a:schemeClr>
                </a:gs>
                <a:gs pos="62100">
                  <a:schemeClr val="accent3">
                    <a:lumMod val="50000"/>
                  </a:schemeClr>
                </a:gs>
                <a:gs pos="50000">
                  <a:srgbClr val="FFFF00"/>
                </a:gs>
                <a:gs pos="100000">
                  <a:schemeClr val="accent1">
                    <a:tint val="23500"/>
                    <a:satMod val="160000"/>
                  </a:schemeClr>
                </a:gs>
              </a:gsLst>
              <a:lin ang="5400000" scaled="0"/>
            </a:gra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ar-SA" b="1" dirty="0">
                <a:solidFill>
                  <a:srgbClr val="002060"/>
                </a:solidFill>
              </a:rPr>
              <a:t>التجزؤ</a:t>
            </a:r>
            <a:endParaRPr lang="en-US" b="1" dirty="0">
              <a:solidFill>
                <a:srgbClr val="002060"/>
              </a:solidFill>
            </a:endParaRPr>
          </a:p>
        </p:txBody>
      </p:sp>
      <p:sp>
        <p:nvSpPr>
          <p:cNvPr id="8" name="مستطيل مستدير الزوايا 7"/>
          <p:cNvSpPr/>
          <p:nvPr/>
        </p:nvSpPr>
        <p:spPr>
          <a:xfrm>
            <a:off x="571500" y="443345"/>
            <a:ext cx="6972300" cy="1995055"/>
          </a:xfrm>
          <a:prstGeom prst="roundRect">
            <a:avLst/>
          </a:prstGeom>
          <a:solidFill>
            <a:schemeClr val="bg1"/>
          </a:solidFill>
          <a:ln w="63500" cmpd="dbl">
            <a:gradFill>
              <a:gsLst>
                <a:gs pos="0">
                  <a:schemeClr val="accent1">
                    <a:lumMod val="75000"/>
                  </a:schemeClr>
                </a:gs>
                <a:gs pos="50000">
                  <a:srgbClr val="FFFF00"/>
                </a:gs>
                <a:gs pos="100000">
                  <a:schemeClr val="accent4">
                    <a:lumMod val="50000"/>
                  </a:schemeClr>
                </a:gs>
              </a:gsLst>
              <a:lin ang="540000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rtl="1"/>
            <a:r>
              <a:rPr lang="ar-SA" altLang="ar-SA" sz="2400" b="1" dirty="0">
                <a:solidFill>
                  <a:srgbClr val="002060"/>
                </a:solidFill>
                <a:latin typeface="Constantia"/>
              </a:rPr>
              <a:t>حيث يمكن تصنيف الحيوانات ذات التجويف </a:t>
            </a:r>
            <a:r>
              <a:rPr lang="ar-SA" altLang="ar-SA" sz="2400" b="1" dirty="0" smtClean="0">
                <a:solidFill>
                  <a:srgbClr val="002060"/>
                </a:solidFill>
                <a:latin typeface="Constantia"/>
              </a:rPr>
              <a:t>الجسمي </a:t>
            </a:r>
            <a:r>
              <a:rPr lang="ar-SA" altLang="ar-SA" sz="2400" b="1" dirty="0">
                <a:solidFill>
                  <a:srgbClr val="002060"/>
                </a:solidFill>
                <a:latin typeface="Constantia"/>
              </a:rPr>
              <a:t>حسب التجزؤ أو تقسيم الزوائد</a:t>
            </a:r>
          </a:p>
          <a:p>
            <a:pPr lvl="0" algn="just" rtl="1"/>
            <a:r>
              <a:rPr lang="ar-SA" altLang="ar-SA" sz="2400" b="1" dirty="0">
                <a:solidFill>
                  <a:srgbClr val="002060"/>
                </a:solidFill>
                <a:latin typeface="Constantia"/>
              </a:rPr>
              <a:t>المتصلة أو الأطراف مثل العقرب حيث إن جسمها </a:t>
            </a:r>
            <a:r>
              <a:rPr lang="ar-SA" altLang="ar-SA" sz="2400" b="1" dirty="0" smtClean="0">
                <a:solidFill>
                  <a:srgbClr val="002060"/>
                </a:solidFill>
                <a:latin typeface="Constantia"/>
              </a:rPr>
              <a:t>يتجزأ </a:t>
            </a:r>
            <a:r>
              <a:rPr lang="ar-SA" altLang="ar-SA" sz="2400" b="1" dirty="0">
                <a:solidFill>
                  <a:srgbClr val="002060"/>
                </a:solidFill>
                <a:latin typeface="Constantia"/>
              </a:rPr>
              <a:t>إلى أجزاء وتستطيع العيش عند </a:t>
            </a:r>
            <a:r>
              <a:rPr lang="ar-SA" altLang="ar-SA" sz="2400" b="1" dirty="0" smtClean="0">
                <a:solidFill>
                  <a:srgbClr val="002060"/>
                </a:solidFill>
                <a:latin typeface="Constantia"/>
              </a:rPr>
              <a:t>تلف احدى </a:t>
            </a:r>
            <a:r>
              <a:rPr lang="ar-SA" altLang="ar-SA" sz="2400" b="1" dirty="0">
                <a:solidFill>
                  <a:srgbClr val="002060"/>
                </a:solidFill>
                <a:latin typeface="Constantia"/>
              </a:rPr>
              <a:t>قطعها.</a:t>
            </a:r>
            <a:endParaRPr lang="ar-SA" sz="2400" dirty="0">
              <a:solidFill>
                <a:srgbClr val="002060"/>
              </a:solidFill>
              <a:latin typeface="Constantia"/>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62661578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wheel(1)">
                                      <p:cBhvr>
                                        <p:cTn id="19"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مستدير الزوايا 2"/>
          <p:cNvSpPr/>
          <p:nvPr/>
        </p:nvSpPr>
        <p:spPr>
          <a:xfrm>
            <a:off x="1547664" y="548680"/>
            <a:ext cx="6120680" cy="86409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solidFill>
                <a:prstClr val="white"/>
              </a:solidFill>
            </a:endParaRPr>
          </a:p>
        </p:txBody>
      </p:sp>
      <p:sp>
        <p:nvSpPr>
          <p:cNvPr id="4" name="مربع نص 3"/>
          <p:cNvSpPr txBox="1"/>
          <p:nvPr/>
        </p:nvSpPr>
        <p:spPr>
          <a:xfrm>
            <a:off x="1763688" y="548680"/>
            <a:ext cx="5760640" cy="830997"/>
          </a:xfrm>
          <a:prstGeom prst="rect">
            <a:avLst/>
          </a:prstGeom>
          <a:noFill/>
        </p:spPr>
        <p:txBody>
          <a:bodyPr wrap="square" rtlCol="1">
            <a:spAutoFit/>
          </a:bodyPr>
          <a:lstStyle/>
          <a:p>
            <a:pPr algn="ctr"/>
            <a:r>
              <a:rPr lang="ar-SA" sz="4800" b="1" dirty="0" smtClean="0">
                <a:solidFill>
                  <a:srgbClr val="FF0000"/>
                </a:solidFill>
                <a:effectLst>
                  <a:outerShdw blurRad="38100" dist="38100" dir="2700000" algn="tl">
                    <a:srgbClr val="FFFFFF"/>
                  </a:outerShdw>
                </a:effectLst>
              </a:rPr>
              <a:t>تقويم الدرس الثاني</a:t>
            </a:r>
            <a:endParaRPr lang="ar-SA" sz="4800" dirty="0">
              <a:solidFill>
                <a:srgbClr val="FF0000"/>
              </a:solidFill>
            </a:endParaRPr>
          </a:p>
        </p:txBody>
      </p:sp>
      <p:sp>
        <p:nvSpPr>
          <p:cNvPr id="5" name="مربع نص 4"/>
          <p:cNvSpPr txBox="1"/>
          <p:nvPr/>
        </p:nvSpPr>
        <p:spPr>
          <a:xfrm>
            <a:off x="323528" y="2804735"/>
            <a:ext cx="8640960" cy="1200329"/>
          </a:xfrm>
          <a:prstGeom prst="rect">
            <a:avLst/>
          </a:prstGeom>
          <a:noFill/>
        </p:spPr>
        <p:txBody>
          <a:bodyPr wrap="square" rtlCol="1">
            <a:spAutoFit/>
          </a:bodyPr>
          <a:lstStyle/>
          <a:p>
            <a:pPr algn="ctr">
              <a:defRPr/>
            </a:pPr>
            <a:r>
              <a:rPr lang="ar-SA" sz="7200" b="1" dirty="0">
                <a:solidFill>
                  <a:srgbClr val="0070C0"/>
                </a:solidFill>
                <a:effectLst>
                  <a:outerShdw blurRad="38100" dist="38100" dir="2700000" algn="tl">
                    <a:srgbClr val="FFFFFF"/>
                  </a:outerShdw>
                </a:effectLst>
              </a:rPr>
              <a:t>اللافقاريات الحبلية</a:t>
            </a:r>
            <a:endParaRPr lang="en-US" sz="7200" b="1" dirty="0">
              <a:solidFill>
                <a:srgbClr val="0070C0"/>
              </a:solidFill>
              <a:effectLst>
                <a:outerShdw blurRad="38100" dist="38100" dir="2700000" algn="tl">
                  <a:srgbClr val="FFFFFF"/>
                </a:outerShdw>
              </a:effectLst>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968414"/>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AutoShape 2"/>
          <p:cNvSpPr>
            <a:spLocks noChangeArrowheads="1"/>
          </p:cNvSpPr>
          <p:nvPr/>
        </p:nvSpPr>
        <p:spPr bwMode="auto">
          <a:xfrm>
            <a:off x="1187624" y="2972544"/>
            <a:ext cx="6705600" cy="1752600"/>
          </a:xfrm>
          <a:prstGeom prst="wedgeEllipseCallout">
            <a:avLst>
              <a:gd name="adj1" fmla="val -16949"/>
              <a:gd name="adj2" fmla="val -3440"/>
            </a:avLst>
          </a:prstGeom>
          <a:noFill/>
          <a:ln w="9525">
            <a:noFill/>
            <a:miter lim="800000"/>
            <a:headEnd/>
            <a:tailEnd/>
          </a:ln>
          <a:effectLst/>
        </p:spPr>
        <p:txBody>
          <a:bodyPr/>
          <a:lstStyle/>
          <a:p>
            <a:pPr marL="342900" indent="-342900" algn="justLow" fontAlgn="base">
              <a:spcBef>
                <a:spcPct val="20000"/>
              </a:spcBef>
              <a:spcAft>
                <a:spcPct val="0"/>
              </a:spcAft>
              <a:defRPr/>
            </a:pPr>
            <a:r>
              <a:rPr lang="ar-EG" b="1" dirty="0">
                <a:solidFill>
                  <a:srgbClr val="000000"/>
                </a:solidFill>
                <a:effectLst>
                  <a:outerShdw blurRad="38100" dist="38100" dir="2700000" algn="tl">
                    <a:srgbClr val="FFFFFF"/>
                  </a:outerShdw>
                </a:effectLst>
              </a:rPr>
              <a:t>ج:</a:t>
            </a:r>
            <a:r>
              <a:rPr lang="ar-SA" b="1" dirty="0">
                <a:solidFill>
                  <a:srgbClr val="000000"/>
                </a:solidFill>
                <a:effectLst>
                  <a:outerShdw blurRad="38100" dist="38100" dir="2700000" algn="tl">
                    <a:srgbClr val="FFFFFF"/>
                  </a:outerShdw>
                </a:effectLst>
              </a:rPr>
              <a:t>  </a:t>
            </a:r>
            <a:r>
              <a:rPr lang="ar-SA" sz="2400" b="1" dirty="0">
                <a:solidFill>
                  <a:srgbClr val="000000"/>
                </a:solidFill>
              </a:rPr>
              <a:t>حبل ظهري –حبل عصبي ظهري أنبوبي ، حبوب بلعومية – ذيل خلف شرجي – غدة درقية </a:t>
            </a:r>
            <a:endParaRPr lang="en-US" sz="3200" b="1" dirty="0">
              <a:solidFill>
                <a:srgbClr val="000000"/>
              </a:solidFill>
              <a:effectLst>
                <a:outerShdw blurRad="38100" dist="38100" dir="2700000" algn="tl">
                  <a:srgbClr val="FFFFFF"/>
                </a:outerShdw>
              </a:effectLst>
            </a:endParaRPr>
          </a:p>
        </p:txBody>
      </p:sp>
      <p:sp>
        <p:nvSpPr>
          <p:cNvPr id="8" name="AutoShape 2"/>
          <p:cNvSpPr>
            <a:spLocks noChangeArrowheads="1"/>
          </p:cNvSpPr>
          <p:nvPr/>
        </p:nvSpPr>
        <p:spPr bwMode="auto">
          <a:xfrm>
            <a:off x="525463" y="1155576"/>
            <a:ext cx="8520112" cy="2057400"/>
          </a:xfrm>
          <a:prstGeom prst="wedgeEllipseCallout">
            <a:avLst>
              <a:gd name="adj1" fmla="val -16949"/>
              <a:gd name="adj2" fmla="val -3440"/>
            </a:avLst>
          </a:prstGeom>
          <a:noFill/>
          <a:ln w="9525">
            <a:noFill/>
            <a:miter lim="800000"/>
            <a:headEnd/>
            <a:tailEnd/>
          </a:ln>
          <a:effectLst/>
        </p:spPr>
        <p:txBody>
          <a:bodyPr/>
          <a:lstStyle/>
          <a:p>
            <a:pPr marL="342900" indent="-342900" algn="justLow" fontAlgn="base">
              <a:spcBef>
                <a:spcPct val="20000"/>
              </a:spcBef>
              <a:spcAft>
                <a:spcPct val="0"/>
              </a:spcAft>
              <a:defRPr/>
            </a:pPr>
            <a:r>
              <a:rPr lang="ar-SA" sz="3600" b="1" dirty="0">
                <a:solidFill>
                  <a:srgbClr val="FF0000"/>
                </a:solidFill>
                <a:effectLst>
                  <a:outerShdw blurRad="38100" dist="38100" dir="2700000" algn="tl">
                    <a:srgbClr val="FFFFFF"/>
                  </a:outerShdw>
                </a:effectLst>
              </a:rPr>
              <a:t>س</a:t>
            </a:r>
            <a:r>
              <a:rPr lang="ar-EG" sz="3600" b="1" dirty="0">
                <a:solidFill>
                  <a:srgbClr val="FF0000"/>
                </a:solidFill>
                <a:effectLst>
                  <a:outerShdw blurRad="38100" dist="38100" dir="2700000" algn="tl">
                    <a:srgbClr val="FFFFFF"/>
                  </a:outerShdw>
                </a:effectLst>
              </a:rPr>
              <a:t>:</a:t>
            </a:r>
            <a:r>
              <a:rPr lang="ar-SA" sz="3600" b="1" dirty="0">
                <a:solidFill>
                  <a:srgbClr val="FF0000"/>
                </a:solidFill>
                <a:effectLst>
                  <a:outerShdw blurRad="38100" dist="38100" dir="2700000" algn="tl">
                    <a:srgbClr val="FFFFFF"/>
                  </a:outerShdw>
                </a:effectLst>
              </a:rPr>
              <a:t>  </a:t>
            </a:r>
            <a:r>
              <a:rPr lang="ar-SA" sz="3200" b="1" dirty="0">
                <a:solidFill>
                  <a:srgbClr val="FF0000"/>
                </a:solidFill>
                <a:effectLst>
                  <a:outerShdw blurRad="38100" dist="38100" dir="2700000" algn="tl">
                    <a:srgbClr val="FFFFFF"/>
                  </a:outerShdw>
                </a:effectLst>
              </a:rPr>
              <a:t>لخص الصفات الرئيسية للافقاريات الحبلية لتبين فيم تشبه الفقاريات الحبلية .</a:t>
            </a:r>
            <a:endParaRPr lang="en-US" sz="5400" b="1" dirty="0">
              <a:solidFill>
                <a:srgbClr val="FF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79547687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4194">
                                            <p:txEl>
                                              <p:pRg st="0" end="0"/>
                                            </p:txEl>
                                          </p:spTgt>
                                        </p:tgtEl>
                                        <p:attrNameLst>
                                          <p:attrName>style.visibility</p:attrName>
                                        </p:attrNameLst>
                                      </p:cBhvr>
                                      <p:to>
                                        <p:strVal val="visible"/>
                                      </p:to>
                                    </p:set>
                                    <p:animEffect transition="in" filter="wedge">
                                      <p:cBhvr>
                                        <p:cTn id="7" dur="2000"/>
                                        <p:tgtEl>
                                          <p:spTgt spid="2641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4" grpId="0" build="p"/>
      <p:bldP spid="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AutoShape 2"/>
          <p:cNvSpPr>
            <a:spLocks noChangeArrowheads="1"/>
          </p:cNvSpPr>
          <p:nvPr/>
        </p:nvSpPr>
        <p:spPr bwMode="auto">
          <a:xfrm>
            <a:off x="35496" y="620688"/>
            <a:ext cx="9108314" cy="3810000"/>
          </a:xfrm>
          <a:prstGeom prst="wedgeEllipseCallout">
            <a:avLst>
              <a:gd name="adj1" fmla="val -375"/>
              <a:gd name="adj2" fmla="val 5417"/>
            </a:avLst>
          </a:prstGeom>
          <a:noFill/>
          <a:ln w="9525">
            <a:noFill/>
            <a:miter lim="800000"/>
            <a:headEnd/>
            <a:tailEnd/>
          </a:ln>
          <a:effectLst/>
        </p:spPr>
        <p:txBody>
          <a:bodyPr/>
          <a:lstStyle/>
          <a:p>
            <a:pPr marL="342900" indent="-342900" algn="justLow" fontAlgn="base">
              <a:spcBef>
                <a:spcPct val="20000"/>
              </a:spcBef>
              <a:spcAft>
                <a:spcPct val="0"/>
              </a:spcAft>
              <a:defRPr/>
            </a:pPr>
            <a:r>
              <a:rPr lang="ar-SA" sz="3600" b="1" dirty="0">
                <a:solidFill>
                  <a:srgbClr val="FF0000"/>
                </a:solidFill>
                <a:effectLst>
                  <a:outerShdw blurRad="38100" dist="38100" dir="2700000" algn="tl">
                    <a:srgbClr val="FFFFFF"/>
                  </a:outerShdw>
                </a:effectLst>
              </a:rPr>
              <a:t>س : صف خصائص اللافقاريات الحبلية بالتي وضعتها مع لافقاريات أخرى عرضا عن وضعها مع الفقاريات. </a:t>
            </a:r>
          </a:p>
          <a:p>
            <a:pPr marL="342900" indent="-342900" algn="justLow" fontAlgn="base">
              <a:spcBef>
                <a:spcPct val="20000"/>
              </a:spcBef>
              <a:spcAft>
                <a:spcPct val="0"/>
              </a:spcAft>
              <a:defRPr/>
            </a:pPr>
            <a:endParaRPr lang="ar-SA" sz="700" b="1" dirty="0">
              <a:solidFill>
                <a:srgbClr val="FF0000"/>
              </a:solidFill>
              <a:effectLst>
                <a:outerShdw blurRad="38100" dist="38100" dir="2700000" algn="tl">
                  <a:srgbClr val="FFFFFF"/>
                </a:outerShdw>
              </a:effectLst>
            </a:endParaRPr>
          </a:p>
          <a:p>
            <a:pPr marL="342900" indent="-342900" algn="justLow" fontAlgn="base">
              <a:spcBef>
                <a:spcPct val="20000"/>
              </a:spcBef>
              <a:spcAft>
                <a:spcPct val="0"/>
              </a:spcAft>
              <a:defRPr/>
            </a:pPr>
            <a:r>
              <a:rPr lang="ar-SA" sz="3600" b="1" dirty="0">
                <a:solidFill>
                  <a:srgbClr val="0070C0"/>
                </a:solidFill>
                <a:effectLst>
                  <a:outerShdw blurRad="38100" dist="38100" dir="2700000" algn="tl">
                    <a:srgbClr val="FFFFFF"/>
                  </a:outerShdw>
                </a:effectLst>
              </a:rPr>
              <a:t>   ج :</a:t>
            </a:r>
            <a:r>
              <a:rPr lang="ar-SA" sz="3200" b="1" dirty="0">
                <a:solidFill>
                  <a:srgbClr val="0070C0"/>
                </a:solidFill>
                <a:effectLst>
                  <a:outerShdw blurRad="38100" dist="38100" dir="2700000" algn="tl">
                    <a:srgbClr val="FFFFFF"/>
                  </a:outerShdw>
                </a:effectLst>
              </a:rPr>
              <a:t>غياب الهيكل الدعامي ( العمود الفقري </a:t>
            </a:r>
            <a:r>
              <a:rPr lang="ar-SA" sz="3200" b="1" dirty="0" smtClean="0">
                <a:solidFill>
                  <a:srgbClr val="0070C0"/>
                </a:solidFill>
                <a:effectLst>
                  <a:outerShdw blurRad="38100" dist="38100" dir="2700000" algn="tl">
                    <a:srgbClr val="FFFFFF"/>
                  </a:outerShdw>
                </a:effectLst>
              </a:rPr>
              <a:t>)</a:t>
            </a:r>
            <a:endParaRPr lang="en-US" sz="3600" b="1" dirty="0">
              <a:solidFill>
                <a:srgbClr val="0070C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851803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5218">
                                            <p:txEl>
                                              <p:pRg st="0" end="0"/>
                                            </p:txEl>
                                          </p:spTgt>
                                        </p:tgtEl>
                                        <p:attrNameLst>
                                          <p:attrName>style.visibility</p:attrName>
                                        </p:attrNameLst>
                                      </p:cBhvr>
                                      <p:to>
                                        <p:strVal val="visible"/>
                                      </p:to>
                                    </p:set>
                                    <p:animEffect transition="in" filter="wedge">
                                      <p:cBhvr>
                                        <p:cTn id="7" dur="2000"/>
                                        <p:tgtEl>
                                          <p:spTgt spid="26521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5218">
                                            <p:txEl>
                                              <p:pRg st="2" end="2"/>
                                            </p:txEl>
                                          </p:spTgt>
                                        </p:tgtEl>
                                        <p:attrNameLst>
                                          <p:attrName>style.visibility</p:attrName>
                                        </p:attrNameLst>
                                      </p:cBhvr>
                                      <p:to>
                                        <p:strVal val="visible"/>
                                      </p:to>
                                    </p:set>
                                    <p:animEffect transition="in" filter="wedge">
                                      <p:cBhvr>
                                        <p:cTn id="12" dur="2000"/>
                                        <p:tgtEl>
                                          <p:spTgt spid="265218">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سحابة 28"/>
          <p:cNvSpPr/>
          <p:nvPr/>
        </p:nvSpPr>
        <p:spPr>
          <a:xfrm>
            <a:off x="1371600" y="4114800"/>
            <a:ext cx="5029200" cy="199456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70C0"/>
                </a:solidFill>
              </a:rPr>
              <a:t>أنابيب صغيرة وعضلية تمتلئ بالسائل وتنتهي </a:t>
            </a:r>
            <a:r>
              <a:rPr lang="ar-SA" sz="2400" b="1" dirty="0" err="1">
                <a:solidFill>
                  <a:srgbClr val="0070C0"/>
                </a:solidFill>
              </a:rPr>
              <a:t>بممص</a:t>
            </a:r>
            <a:r>
              <a:rPr lang="ar-SA" sz="2400" b="1" dirty="0">
                <a:solidFill>
                  <a:srgbClr val="0070C0"/>
                </a:solidFill>
              </a:rPr>
              <a:t> </a:t>
            </a:r>
            <a:r>
              <a:rPr lang="ar-SA" sz="2400" b="1" dirty="0" smtClean="0">
                <a:solidFill>
                  <a:srgbClr val="0070C0"/>
                </a:solidFill>
              </a:rPr>
              <a:t>قرصي يشبه الفنجان </a:t>
            </a:r>
            <a:r>
              <a:rPr lang="ar-SA" sz="2400" b="1" dirty="0">
                <a:solidFill>
                  <a:srgbClr val="0070C0"/>
                </a:solidFill>
              </a:rPr>
              <a:t>يستعمل في الحركة وجمع الغذاء والتنفس</a:t>
            </a:r>
            <a:endParaRPr lang="en-US" sz="2400" b="1" dirty="0">
              <a:solidFill>
                <a:srgbClr val="0070C0"/>
              </a:solidFill>
            </a:endParaRPr>
          </a:p>
        </p:txBody>
      </p:sp>
      <p:sp>
        <p:nvSpPr>
          <p:cNvPr id="16" name="AutoShape 13"/>
          <p:cNvSpPr>
            <a:spLocks noChangeArrowheads="1"/>
          </p:cNvSpPr>
          <p:nvPr/>
        </p:nvSpPr>
        <p:spPr bwMode="auto">
          <a:xfrm>
            <a:off x="6096000" y="381000"/>
            <a:ext cx="2628900" cy="8001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lvl="0" fontAlgn="base">
              <a:spcBef>
                <a:spcPct val="0"/>
              </a:spcBef>
              <a:spcAft>
                <a:spcPts val="1000"/>
              </a:spcAft>
            </a:pPr>
            <a:r>
              <a:rPr lang="ar-SA" sz="2000" dirty="0">
                <a:latin typeface="Arial" pitchFamily="34" charset="0"/>
                <a:cs typeface="Arial" pitchFamily="34" charset="0"/>
              </a:rPr>
              <a:t>النظام الوعائي المائي</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مستطيل مستدير الزوايا 17"/>
          <p:cNvSpPr/>
          <p:nvPr/>
        </p:nvSpPr>
        <p:spPr>
          <a:xfrm>
            <a:off x="571500" y="1373912"/>
            <a:ext cx="8153400" cy="9906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chemeClr val="accent1">
                    <a:lumMod val="50000"/>
                  </a:schemeClr>
                </a:solidFill>
                <a:latin typeface="Calibri"/>
                <a:ea typeface="Times New Roman"/>
                <a:cs typeface="Arial"/>
              </a:rPr>
              <a:t>لها جهاز وعائي مائي )أنابيب مغلقة مملوءة بسائل يساعد الحيوان في الحركة </a:t>
            </a:r>
            <a:r>
              <a:rPr lang="ar-SA" sz="2400" b="1" dirty="0" smtClean="0">
                <a:solidFill>
                  <a:schemeClr val="accent1">
                    <a:lumMod val="50000"/>
                  </a:schemeClr>
                </a:solidFill>
                <a:latin typeface="Calibri"/>
                <a:ea typeface="Times New Roman"/>
                <a:cs typeface="Arial"/>
              </a:rPr>
              <a:t>والتغذية والتنفس والإخراج)</a:t>
            </a:r>
          </a:p>
        </p:txBody>
      </p:sp>
      <p:sp>
        <p:nvSpPr>
          <p:cNvPr id="19" name="مستطيل مستدير الزوايا 18"/>
          <p:cNvSpPr/>
          <p:nvPr/>
        </p:nvSpPr>
        <p:spPr>
          <a:xfrm>
            <a:off x="571500" y="2514600"/>
            <a:ext cx="8153400" cy="1219200"/>
          </a:xfrm>
          <a:prstGeom prst="roundRect">
            <a:avLst/>
          </a:prstGeom>
          <a:solidFill>
            <a:schemeClr val="bg1"/>
          </a:solidFill>
          <a:ln w="50800" cmpd="tri">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chemeClr val="accent1">
                    <a:lumMod val="50000"/>
                  </a:schemeClr>
                </a:solidFill>
                <a:latin typeface="Calibri"/>
                <a:ea typeface="Times New Roman"/>
                <a:cs typeface="Arial"/>
              </a:rPr>
              <a:t>يدخل الماء الي هذا الجهاز عبر فتحة تسمي المصفاة ومنة عبر قناة حجرية الي القناة </a:t>
            </a:r>
            <a:r>
              <a:rPr lang="ar-SA" sz="2400" b="1" dirty="0" smtClean="0">
                <a:solidFill>
                  <a:schemeClr val="accent1">
                    <a:lumMod val="50000"/>
                  </a:schemeClr>
                </a:solidFill>
                <a:latin typeface="Calibri"/>
                <a:ea typeface="Times New Roman"/>
                <a:cs typeface="Arial"/>
              </a:rPr>
              <a:t>الحلقية ثم </a:t>
            </a:r>
            <a:r>
              <a:rPr lang="ar-SA" sz="2400" b="1" dirty="0">
                <a:solidFill>
                  <a:schemeClr val="accent1">
                    <a:lumMod val="50000"/>
                  </a:schemeClr>
                </a:solidFill>
                <a:latin typeface="Calibri"/>
                <a:ea typeface="Times New Roman"/>
                <a:cs typeface="Arial"/>
              </a:rPr>
              <a:t>الي قناة شعاعية تتفرع في جميع </a:t>
            </a:r>
            <a:r>
              <a:rPr lang="ar-SA" sz="2400" b="1" dirty="0" smtClean="0">
                <a:solidFill>
                  <a:schemeClr val="accent1">
                    <a:lumMod val="50000"/>
                  </a:schemeClr>
                </a:solidFill>
                <a:latin typeface="Calibri"/>
                <a:ea typeface="Times New Roman"/>
                <a:cs typeface="Arial"/>
              </a:rPr>
              <a:t>الأذرع </a:t>
            </a:r>
            <a:r>
              <a:rPr lang="ar-SA" sz="2400" b="1" dirty="0">
                <a:solidFill>
                  <a:schemeClr val="accent1">
                    <a:lumMod val="50000"/>
                  </a:schemeClr>
                </a:solidFill>
                <a:latin typeface="Calibri"/>
                <a:ea typeface="Times New Roman"/>
                <a:cs typeface="Arial"/>
              </a:rPr>
              <a:t>لينتهي في الأقدام الأنبوبية</a:t>
            </a:r>
            <a:endParaRPr lang="ar-SA" sz="2400" b="1" dirty="0" smtClean="0">
              <a:solidFill>
                <a:schemeClr val="accent1">
                  <a:lumMod val="50000"/>
                </a:schemeClr>
              </a:solidFill>
              <a:latin typeface="Calibri"/>
              <a:ea typeface="Times New Roman"/>
              <a:cs typeface="Arial"/>
            </a:endParaRPr>
          </a:p>
        </p:txBody>
      </p:sp>
      <p:sp>
        <p:nvSpPr>
          <p:cNvPr id="22" name="سهم إلى اليسار 21"/>
          <p:cNvSpPr/>
          <p:nvPr/>
        </p:nvSpPr>
        <p:spPr>
          <a:xfrm>
            <a:off x="5960048" y="4495800"/>
            <a:ext cx="1989428"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4">
                    <a:lumMod val="50000"/>
                  </a:schemeClr>
                </a:solidFill>
              </a:rPr>
              <a:t>الأقدام الأنبوبية</a:t>
            </a:r>
            <a:endParaRPr lang="en-US" sz="2400" b="1" dirty="0">
              <a:solidFill>
                <a:schemeClr val="accent4">
                  <a:lumMod val="50000"/>
                </a:schemeClr>
              </a:solidFill>
            </a:endParaRPr>
          </a:p>
        </p:txBody>
      </p:sp>
      <p:grpSp>
        <p:nvGrpSpPr>
          <p:cNvPr id="12" name="مجموعة 11"/>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107</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167025972"/>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 calcmode="lin" valueType="num">
                                      <p:cBhvr>
                                        <p:cTn id="14" dur="500" fill="hold"/>
                                        <p:tgtEl>
                                          <p:spTgt spid="18"/>
                                        </p:tgtEl>
                                        <p:attrNameLst>
                                          <p:attrName>style.rotation</p:attrName>
                                        </p:attrNameLst>
                                      </p:cBhvr>
                                      <p:tavLst>
                                        <p:tav tm="0">
                                          <p:val>
                                            <p:fltVal val="360"/>
                                          </p:val>
                                        </p:tav>
                                        <p:tav tm="100000">
                                          <p:val>
                                            <p:fltVal val="0"/>
                                          </p:val>
                                        </p:tav>
                                      </p:tavLst>
                                    </p:anim>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ppt_w</p:attrName>
                                        </p:attrNameLst>
                                      </p:cBhvr>
                                      <p:tavLst>
                                        <p:tav tm="0">
                                          <p:val>
                                            <p:fltVal val="0"/>
                                          </p:val>
                                        </p:tav>
                                        <p:tav tm="100000">
                                          <p:val>
                                            <p:strVal val="#ppt_w"/>
                                          </p:val>
                                        </p:tav>
                                      </p:tavLst>
                                    </p:anim>
                                    <p:anim calcmode="lin" valueType="num">
                                      <p:cBhvr>
                                        <p:cTn id="21" dur="500" fill="hold"/>
                                        <p:tgtEl>
                                          <p:spTgt spid="19"/>
                                        </p:tgtEl>
                                        <p:attrNameLst>
                                          <p:attrName>ppt_h</p:attrName>
                                        </p:attrNameLst>
                                      </p:cBhvr>
                                      <p:tavLst>
                                        <p:tav tm="0">
                                          <p:val>
                                            <p:fltVal val="0"/>
                                          </p:val>
                                        </p:tav>
                                        <p:tav tm="100000">
                                          <p:val>
                                            <p:strVal val="#ppt_h"/>
                                          </p:val>
                                        </p:tav>
                                      </p:tavLst>
                                    </p:anim>
                                    <p:anim calcmode="lin" valueType="num">
                                      <p:cBhvr>
                                        <p:cTn id="22" dur="500" fill="hold"/>
                                        <p:tgtEl>
                                          <p:spTgt spid="19"/>
                                        </p:tgtEl>
                                        <p:attrNameLst>
                                          <p:attrName>style.rotation</p:attrName>
                                        </p:attrNameLst>
                                      </p:cBhvr>
                                      <p:tavLst>
                                        <p:tav tm="0">
                                          <p:val>
                                            <p:fltVal val="360"/>
                                          </p:val>
                                        </p:tav>
                                        <p:tav tm="100000">
                                          <p:val>
                                            <p:fltVal val="0"/>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 calcmode="lin" valueType="num">
                                      <p:cBhvr>
                                        <p:cTn id="36" dur="500" fill="hold"/>
                                        <p:tgtEl>
                                          <p:spTgt spid="29"/>
                                        </p:tgtEl>
                                        <p:attrNameLst>
                                          <p:attrName>style.rotation</p:attrName>
                                        </p:attrNameLst>
                                      </p:cBhvr>
                                      <p:tavLst>
                                        <p:tav tm="0">
                                          <p:val>
                                            <p:fltVal val="360"/>
                                          </p:val>
                                        </p:tav>
                                        <p:tav tm="100000">
                                          <p:val>
                                            <p:fltVal val="0"/>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animBg="1"/>
      <p:bldP spid="18" grpId="0" animBg="1"/>
      <p:bldP spid="19" grpId="0" animBg="1"/>
      <p:bldP spid="2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AutoShape 2"/>
          <p:cNvSpPr>
            <a:spLocks noGrp="1" noChangeArrowheads="1"/>
          </p:cNvSpPr>
          <p:nvPr>
            <p:ph idx="1"/>
          </p:nvPr>
        </p:nvSpPr>
        <p:spPr>
          <a:xfrm>
            <a:off x="611560" y="731912"/>
            <a:ext cx="7848600" cy="1905000"/>
          </a:xfrm>
          <a:prstGeom prst="wedgeEllipseCallout">
            <a:avLst>
              <a:gd name="adj1" fmla="val -1861"/>
              <a:gd name="adj2" fmla="val 42560"/>
            </a:avLst>
          </a:prstGeom>
          <a:noFill/>
        </p:spPr>
        <p:txBody>
          <a:bodyPr>
            <a:normAutofit fontScale="92500"/>
          </a:bodyPr>
          <a:lstStyle/>
          <a:p>
            <a:pPr eaLnBrk="1" hangingPunct="1">
              <a:lnSpc>
                <a:spcPct val="90000"/>
              </a:lnSpc>
              <a:buFontTx/>
              <a:buNone/>
              <a:defRPr/>
            </a:pPr>
            <a:r>
              <a:rPr lang="ar-EG" sz="2800" b="1" dirty="0" smtClean="0">
                <a:solidFill>
                  <a:srgbClr val="C00000"/>
                </a:solidFill>
                <a:effectLst>
                  <a:outerShdw blurRad="38100" dist="38100" dir="2700000" algn="tl">
                    <a:srgbClr val="FFFFFF"/>
                  </a:outerShdw>
                </a:effectLst>
              </a:rPr>
              <a:t>س: </a:t>
            </a:r>
            <a:r>
              <a:rPr lang="ar-SA" sz="2800" b="1" dirty="0" smtClean="0">
                <a:solidFill>
                  <a:srgbClr val="C00000"/>
                </a:solidFill>
                <a:effectLst>
                  <a:outerShdw blurRad="38100" dist="38100" dir="2700000" algn="tl">
                    <a:srgbClr val="FFFFFF"/>
                  </a:outerShdw>
                </a:effectLst>
              </a:rPr>
              <a:t>اعمل نموذجا للسهيم وحيوان كيسي من الطين او من عجينة يالملح وحدد الصفات التي صنفت هذه الحيوانات في شعبة الحبليات . </a:t>
            </a:r>
            <a:endParaRPr lang="en-US" dirty="0" smtClean="0">
              <a:solidFill>
                <a:srgbClr val="C00000"/>
              </a:solidFill>
            </a:endParaRPr>
          </a:p>
        </p:txBody>
      </p:sp>
      <p:sp>
        <p:nvSpPr>
          <p:cNvPr id="266243" name="AutoShape 3"/>
          <p:cNvSpPr>
            <a:spLocks noChangeArrowheads="1"/>
          </p:cNvSpPr>
          <p:nvPr/>
        </p:nvSpPr>
        <p:spPr bwMode="auto">
          <a:xfrm>
            <a:off x="323528" y="2132856"/>
            <a:ext cx="8458200" cy="3200400"/>
          </a:xfrm>
          <a:prstGeom prst="wedgeEllipseCallout">
            <a:avLst>
              <a:gd name="adj1" fmla="val -375"/>
              <a:gd name="adj2" fmla="val 15972"/>
            </a:avLst>
          </a:prstGeom>
          <a:noFill/>
          <a:ln w="9525">
            <a:noFill/>
            <a:miter lim="800000"/>
            <a:headEnd/>
            <a:tailEnd/>
          </a:ln>
          <a:effectLst/>
        </p:spPr>
        <p:txBody>
          <a:bodyPr/>
          <a:lstStyle/>
          <a:p>
            <a:pPr marL="342900" indent="-342900" algn="justLow" fontAlgn="base">
              <a:spcBef>
                <a:spcPct val="20000"/>
              </a:spcBef>
              <a:spcAft>
                <a:spcPct val="0"/>
              </a:spcAft>
              <a:defRPr/>
            </a:pPr>
            <a:r>
              <a:rPr lang="ar-EG" sz="2800" b="1" dirty="0">
                <a:solidFill>
                  <a:srgbClr val="000000"/>
                </a:solidFill>
                <a:effectLst>
                  <a:outerShdw blurRad="38100" dist="38100" dir="2700000" algn="tl">
                    <a:srgbClr val="FFFFFF"/>
                  </a:outerShdw>
                </a:effectLst>
              </a:rPr>
              <a:t>ج : </a:t>
            </a:r>
            <a:r>
              <a:rPr lang="ar-SA" sz="2800" dirty="0">
                <a:solidFill>
                  <a:srgbClr val="000000"/>
                </a:solidFill>
              </a:rPr>
              <a:t>السهيم له شكل يشبة السمكة ودون زغانف ولوامس قصيرة حول الفم والكيسات لها شكل يشبة الكيس مع سيفون شهيقي وآخرزفيري ولكليهما حبل ظهري وحبل عصبي وحبوب بلغومية وذيل خلف شرجي </a:t>
            </a:r>
            <a:endParaRPr lang="en-US" sz="2800" dirty="0">
              <a:solidFill>
                <a:srgbClr val="000000"/>
              </a:solidFill>
            </a:endParaRPr>
          </a:p>
          <a:p>
            <a:pPr marL="342900" indent="-342900" algn="justLow" fontAlgn="base">
              <a:spcBef>
                <a:spcPct val="20000"/>
              </a:spcBef>
              <a:spcAft>
                <a:spcPct val="0"/>
              </a:spcAft>
              <a:defRPr/>
            </a:pPr>
            <a:endParaRPr lang="en-US" sz="2000" b="1" dirty="0">
              <a:solidFill>
                <a:srgbClr val="000000"/>
              </a:solidFill>
              <a:effectLst>
                <a:outerShdw blurRad="38100" dist="38100" dir="2700000" algn="tl">
                  <a:srgbClr val="FFFFFF"/>
                </a:outerShdw>
              </a:effectLst>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95837067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6242">
                                            <p:txEl>
                                              <p:pRg st="0" end="0"/>
                                            </p:txEl>
                                          </p:spTgt>
                                        </p:tgtEl>
                                        <p:attrNameLst>
                                          <p:attrName>style.visibility</p:attrName>
                                        </p:attrNameLst>
                                      </p:cBhvr>
                                      <p:to>
                                        <p:strVal val="visible"/>
                                      </p:to>
                                    </p:set>
                                    <p:animEffect transition="in" filter="wedge">
                                      <p:cBhvr>
                                        <p:cTn id="7" dur="2000"/>
                                        <p:tgtEl>
                                          <p:spTgt spid="26624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6243">
                                            <p:txEl>
                                              <p:pRg st="0" end="0"/>
                                            </p:txEl>
                                          </p:spTgt>
                                        </p:tgtEl>
                                        <p:attrNameLst>
                                          <p:attrName>style.visibility</p:attrName>
                                        </p:attrNameLst>
                                      </p:cBhvr>
                                      <p:to>
                                        <p:strVal val="visible"/>
                                      </p:to>
                                    </p:set>
                                    <p:animEffect transition="in" filter="wedge">
                                      <p:cBhvr>
                                        <p:cTn id="12" dur="2000"/>
                                        <p:tgtEl>
                                          <p:spTgt spid="26624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build="p"/>
      <p:bldP spid="2662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AutoShape 2"/>
          <p:cNvSpPr>
            <a:spLocks noChangeArrowheads="1"/>
          </p:cNvSpPr>
          <p:nvPr/>
        </p:nvSpPr>
        <p:spPr bwMode="auto">
          <a:xfrm>
            <a:off x="685800" y="2057400"/>
            <a:ext cx="8458200" cy="3810000"/>
          </a:xfrm>
          <a:prstGeom prst="wedgeEllipseCallout">
            <a:avLst>
              <a:gd name="adj1" fmla="val -375"/>
              <a:gd name="adj2" fmla="val 5417"/>
            </a:avLst>
          </a:prstGeom>
          <a:noFill/>
          <a:ln w="9525">
            <a:noFill/>
            <a:miter lim="800000"/>
            <a:headEnd/>
            <a:tailEnd/>
          </a:ln>
          <a:effectLst/>
        </p:spPr>
        <p:txBody>
          <a:bodyPr/>
          <a:lstStyle/>
          <a:p>
            <a:pPr marL="342900" indent="-342900" algn="justLow" fontAlgn="base">
              <a:spcBef>
                <a:spcPct val="20000"/>
              </a:spcBef>
              <a:spcAft>
                <a:spcPct val="0"/>
              </a:spcAft>
              <a:defRPr/>
            </a:pPr>
            <a:r>
              <a:rPr lang="ar-EG" sz="4800" b="1" dirty="0">
                <a:solidFill>
                  <a:srgbClr val="000000"/>
                </a:solidFill>
                <a:effectLst>
                  <a:outerShdw blurRad="38100" dist="38100" dir="2700000" algn="tl">
                    <a:srgbClr val="FFFFFF"/>
                  </a:outerShdw>
                </a:effectLst>
              </a:rPr>
              <a:t>ج : </a:t>
            </a:r>
            <a:r>
              <a:rPr lang="ar-SA" sz="4800" b="1" dirty="0">
                <a:solidFill>
                  <a:srgbClr val="000000"/>
                </a:solidFill>
              </a:rPr>
              <a:t>لكليهما جهاز وعائي مائي يمكنها يمكنهما من الحصول علي الغذاء .</a:t>
            </a:r>
            <a:endParaRPr lang="en-US" sz="3200" b="1" dirty="0">
              <a:solidFill>
                <a:srgbClr val="000000"/>
              </a:solidFill>
              <a:effectLst>
                <a:outerShdw blurRad="38100" dist="38100" dir="2700000" algn="tl">
                  <a:srgbClr val="FFFFFF"/>
                </a:outerShdw>
              </a:effectLst>
            </a:endParaRPr>
          </a:p>
        </p:txBody>
      </p:sp>
      <p:sp>
        <p:nvSpPr>
          <p:cNvPr id="267267" name="AutoShape 3"/>
          <p:cNvSpPr>
            <a:spLocks noGrp="1" noChangeArrowheads="1"/>
          </p:cNvSpPr>
          <p:nvPr>
            <p:ph idx="1"/>
          </p:nvPr>
        </p:nvSpPr>
        <p:spPr>
          <a:xfrm>
            <a:off x="971600" y="892696"/>
            <a:ext cx="7848600" cy="1600200"/>
          </a:xfrm>
          <a:prstGeom prst="wedgeEllipseCallout">
            <a:avLst>
              <a:gd name="adj1" fmla="val -1861"/>
              <a:gd name="adj2" fmla="val 42560"/>
            </a:avLst>
          </a:prstGeom>
          <a:noFill/>
        </p:spPr>
        <p:txBody>
          <a:bodyPr>
            <a:normAutofit/>
          </a:bodyPr>
          <a:lstStyle/>
          <a:p>
            <a:pPr algn="ctr" eaLnBrk="1" hangingPunct="1">
              <a:buFontTx/>
              <a:buNone/>
              <a:defRPr/>
            </a:pPr>
            <a:r>
              <a:rPr lang="ar-EG" b="1" dirty="0" smtClean="0">
                <a:solidFill>
                  <a:srgbClr val="C00000"/>
                </a:solidFill>
                <a:effectLst>
                  <a:outerShdw blurRad="38100" dist="38100" dir="2700000" algn="tl">
                    <a:srgbClr val="FFFFFF"/>
                  </a:outerShdw>
                </a:effectLst>
              </a:rPr>
              <a:t>س: </a:t>
            </a:r>
            <a:r>
              <a:rPr lang="ar-SA" b="1" dirty="0" smtClean="0">
                <a:solidFill>
                  <a:srgbClr val="C00000"/>
                </a:solidFill>
                <a:effectLst>
                  <a:outerShdw blurRad="38100" dist="38100" dir="2700000" algn="tl">
                    <a:srgbClr val="FFFFFF"/>
                  </a:outerShdw>
                </a:effectLst>
              </a:rPr>
              <a:t>قارن بين تكيفات كل من الكيسيات والسهيم التي مكنتها من العيش في بيئاتها .</a:t>
            </a:r>
            <a:endParaRPr lang="en-US" dirty="0" smtClean="0">
              <a:solidFill>
                <a:srgbClr val="C0000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4707174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7266">
                                            <p:txEl>
                                              <p:pRg st="0" end="0"/>
                                            </p:txEl>
                                          </p:spTgt>
                                        </p:tgtEl>
                                        <p:attrNameLst>
                                          <p:attrName>style.visibility</p:attrName>
                                        </p:attrNameLst>
                                      </p:cBhvr>
                                      <p:to>
                                        <p:strVal val="visible"/>
                                      </p:to>
                                    </p:set>
                                    <p:animEffect transition="in" filter="wedge">
                                      <p:cBhvr>
                                        <p:cTn id="7" dur="2000"/>
                                        <p:tgtEl>
                                          <p:spTgt spid="26726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67267">
                                            <p:txEl>
                                              <p:pRg st="0" end="0"/>
                                            </p:txEl>
                                          </p:spTgt>
                                        </p:tgtEl>
                                        <p:attrNameLst>
                                          <p:attrName>style.visibility</p:attrName>
                                        </p:attrNameLst>
                                      </p:cBhvr>
                                      <p:to>
                                        <p:strVal val="visible"/>
                                      </p:to>
                                    </p:set>
                                    <p:animEffect transition="in" filter="wedge">
                                      <p:cBhvr>
                                        <p:cTn id="12" dur="2000"/>
                                        <p:tgtEl>
                                          <p:spTgt spid="26726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build="p"/>
      <p:bldP spid="26726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AutoShape 2"/>
          <p:cNvSpPr>
            <a:spLocks noChangeArrowheads="1"/>
          </p:cNvSpPr>
          <p:nvPr/>
        </p:nvSpPr>
        <p:spPr bwMode="auto">
          <a:xfrm>
            <a:off x="381000" y="2477616"/>
            <a:ext cx="8458200" cy="2895600"/>
          </a:xfrm>
          <a:prstGeom prst="wedgeEllipseCallout">
            <a:avLst>
              <a:gd name="adj1" fmla="val -375"/>
              <a:gd name="adj2" fmla="val -8662"/>
            </a:avLst>
          </a:prstGeom>
          <a:noFill/>
          <a:ln w="9525">
            <a:noFill/>
            <a:miter lim="800000"/>
            <a:headEnd/>
            <a:tailEnd/>
          </a:ln>
          <a:effectLst/>
        </p:spPr>
        <p:txBody>
          <a:bodyPr/>
          <a:lstStyle/>
          <a:p>
            <a:pPr fontAlgn="base">
              <a:spcBef>
                <a:spcPct val="0"/>
              </a:spcBef>
              <a:spcAft>
                <a:spcPct val="0"/>
              </a:spcAft>
              <a:defRPr/>
            </a:pPr>
            <a:r>
              <a:rPr lang="ar-EG" sz="3200" b="1" dirty="0">
                <a:solidFill>
                  <a:srgbClr val="000000"/>
                </a:solidFill>
                <a:effectLst>
                  <a:outerShdw blurRad="38100" dist="38100" dir="2700000" algn="tl">
                    <a:srgbClr val="FFFFFF"/>
                  </a:outerShdw>
                </a:effectLst>
              </a:rPr>
              <a:t>ج : </a:t>
            </a:r>
            <a:r>
              <a:rPr lang="ar-SA" sz="3200" b="1" dirty="0">
                <a:solidFill>
                  <a:srgbClr val="000000"/>
                </a:solidFill>
              </a:rPr>
              <a:t>قد تختلف الاجابات  تقبل جميع الإجابات المقبولة علميا مع متغير ضابط وجمع بيانات كمية</a:t>
            </a:r>
            <a:r>
              <a:rPr lang="ar-SA" sz="3200" dirty="0">
                <a:solidFill>
                  <a:srgbClr val="000000"/>
                </a:solidFill>
              </a:rPr>
              <a:t> </a:t>
            </a:r>
            <a:endParaRPr lang="en-US" sz="3200" dirty="0">
              <a:solidFill>
                <a:srgbClr val="000000"/>
              </a:solidFill>
            </a:endParaRPr>
          </a:p>
        </p:txBody>
      </p:sp>
      <p:sp>
        <p:nvSpPr>
          <p:cNvPr id="8" name="AutoShape 2"/>
          <p:cNvSpPr>
            <a:spLocks noChangeArrowheads="1"/>
          </p:cNvSpPr>
          <p:nvPr/>
        </p:nvSpPr>
        <p:spPr bwMode="auto">
          <a:xfrm>
            <a:off x="395536" y="1062608"/>
            <a:ext cx="8458200" cy="2438400"/>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SA" sz="2800" b="1" dirty="0">
                <a:solidFill>
                  <a:srgbClr val="C00000"/>
                </a:solidFill>
                <a:effectLst>
                  <a:outerShdw blurRad="38100" dist="38100" dir="2700000" algn="tl">
                    <a:srgbClr val="FFFFFF"/>
                  </a:outerShdw>
                </a:effectLst>
              </a:rPr>
              <a:t>س: صمم تجربة لتحدد ما غذا كان السهيم يفضل بيئة مضيئة ام بيئة مظلمة .</a:t>
            </a:r>
            <a:endParaRPr lang="en-US" sz="2800" b="1" dirty="0">
              <a:solidFill>
                <a:srgbClr val="C0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4310140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8290">
                                            <p:txEl>
                                              <p:pRg st="0" end="0"/>
                                            </p:txEl>
                                          </p:spTgt>
                                        </p:tgtEl>
                                        <p:attrNameLst>
                                          <p:attrName>style.visibility</p:attrName>
                                        </p:attrNameLst>
                                      </p:cBhvr>
                                      <p:to>
                                        <p:strVal val="visible"/>
                                      </p:to>
                                    </p:set>
                                    <p:animEffect transition="in" filter="wedge">
                                      <p:cBhvr>
                                        <p:cTn id="7" dur="2000"/>
                                        <p:tgtEl>
                                          <p:spTgt spid="26829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0" grpId="0" build="p"/>
      <p:bldP spid="8"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5" name="AutoShape 3"/>
          <p:cNvSpPr>
            <a:spLocks noChangeArrowheads="1"/>
          </p:cNvSpPr>
          <p:nvPr/>
        </p:nvSpPr>
        <p:spPr bwMode="auto">
          <a:xfrm>
            <a:off x="323528" y="2708920"/>
            <a:ext cx="8458200" cy="2895600"/>
          </a:xfrm>
          <a:prstGeom prst="wedgeEllipseCallout">
            <a:avLst>
              <a:gd name="adj1" fmla="val -375"/>
              <a:gd name="adj2" fmla="val -8662"/>
            </a:avLst>
          </a:prstGeom>
          <a:noFill/>
          <a:ln w="9525">
            <a:noFill/>
            <a:miter lim="800000"/>
            <a:headEnd/>
            <a:tailEnd/>
          </a:ln>
          <a:effectLst/>
        </p:spPr>
        <p:txBody>
          <a:bodyPr/>
          <a:lstStyle/>
          <a:p>
            <a:pPr fontAlgn="base">
              <a:spcBef>
                <a:spcPct val="0"/>
              </a:spcBef>
              <a:spcAft>
                <a:spcPct val="0"/>
              </a:spcAft>
              <a:defRPr/>
            </a:pPr>
            <a:r>
              <a:rPr lang="ar-EG" sz="3200" b="1" dirty="0">
                <a:solidFill>
                  <a:srgbClr val="000000"/>
                </a:solidFill>
                <a:effectLst>
                  <a:outerShdw blurRad="38100" dist="38100" dir="2700000" algn="tl">
                    <a:srgbClr val="FFFFFF"/>
                  </a:outerShdw>
                </a:effectLst>
              </a:rPr>
              <a:t>ج : </a:t>
            </a:r>
            <a:r>
              <a:rPr lang="ar-SA" sz="3200" b="1" dirty="0">
                <a:solidFill>
                  <a:srgbClr val="000000"/>
                </a:solidFill>
              </a:rPr>
              <a:t>كلاهما ترشيحي التغذية أجسام الإسفنج لها طبقتان من الخلايا دون تكوين أنسجة أو أعضاء أو أجهزة أما الكيسيات فلها أجهزة هضمية دورانية تكاثرية وعصبية .</a:t>
            </a:r>
            <a:endParaRPr lang="en-US" sz="3200" b="1" dirty="0">
              <a:solidFill>
                <a:srgbClr val="000000"/>
              </a:solidFill>
            </a:endParaRPr>
          </a:p>
        </p:txBody>
      </p:sp>
      <p:sp>
        <p:nvSpPr>
          <p:cNvPr id="8" name="AutoShape 3"/>
          <p:cNvSpPr>
            <a:spLocks noChangeArrowheads="1"/>
          </p:cNvSpPr>
          <p:nvPr/>
        </p:nvSpPr>
        <p:spPr bwMode="auto">
          <a:xfrm>
            <a:off x="323528" y="576139"/>
            <a:ext cx="8458200" cy="2636837"/>
          </a:xfrm>
          <a:prstGeom prst="wedgeEllipseCallout">
            <a:avLst>
              <a:gd name="adj1" fmla="val -375"/>
              <a:gd name="adj2" fmla="val -8662"/>
            </a:avLst>
          </a:prstGeom>
          <a:noFill/>
          <a:ln w="9525">
            <a:noFill/>
            <a:miter lim="800000"/>
            <a:headEnd/>
            <a:tailEnd/>
          </a:ln>
          <a:effectLst/>
        </p:spPr>
        <p:txBody>
          <a:bodyPr/>
          <a:lstStyle/>
          <a:p>
            <a:pPr marL="342900" indent="-342900" algn="justLow" fontAlgn="base">
              <a:spcBef>
                <a:spcPct val="20000"/>
              </a:spcBef>
              <a:spcAft>
                <a:spcPct val="0"/>
              </a:spcAft>
              <a:defRPr/>
            </a:pPr>
            <a:r>
              <a:rPr lang="ar-SA" sz="3200" b="1" dirty="0">
                <a:solidFill>
                  <a:srgbClr val="C00000"/>
                </a:solidFill>
                <a:effectLst>
                  <a:outerShdw blurRad="38100" dist="38100" dir="2700000" algn="tl">
                    <a:srgbClr val="FFFFFF"/>
                  </a:outerShdw>
                </a:effectLst>
              </a:rPr>
              <a:t>س</a:t>
            </a:r>
            <a:r>
              <a:rPr lang="ar-EG" sz="3200" b="1" dirty="0">
                <a:solidFill>
                  <a:srgbClr val="C00000"/>
                </a:solidFill>
                <a:effectLst>
                  <a:outerShdw blurRad="38100" dist="38100" dir="2700000" algn="tl">
                    <a:srgbClr val="FFFFFF"/>
                  </a:outerShdw>
                </a:effectLst>
              </a:rPr>
              <a:t>: </a:t>
            </a:r>
            <a:r>
              <a:rPr lang="ar-SA" sz="3200" b="1" dirty="0">
                <a:solidFill>
                  <a:srgbClr val="C00000"/>
                </a:solidFill>
                <a:effectLst>
                  <a:outerShdw blurRad="38100" dist="38100" dir="2700000" algn="tl">
                    <a:srgbClr val="FFFFFF"/>
                  </a:outerShdw>
                </a:effectLst>
              </a:rPr>
              <a:t>أكتب فقرة تصف فيها ما تتشابه فيه الاسنفجيات والكيسيات واكتب فقرة اخرى تصف فيها ما تختلفان فيه.</a:t>
            </a:r>
            <a:r>
              <a:rPr lang="ar-EG" sz="3200" b="1" dirty="0">
                <a:solidFill>
                  <a:srgbClr val="C00000"/>
                </a:solidFill>
                <a:effectLst>
                  <a:outerShdw blurRad="38100" dist="38100" dir="2700000" algn="tl">
                    <a:srgbClr val="FFFFFF"/>
                  </a:outerShdw>
                </a:effectLst>
              </a:rPr>
              <a:t>  </a:t>
            </a:r>
            <a:endParaRPr lang="en-US" sz="3200" b="1" dirty="0">
              <a:solidFill>
                <a:srgbClr val="C00000"/>
              </a:solidFill>
              <a:effectLst>
                <a:outerShdw blurRad="38100" dist="38100" dir="2700000" algn="tl">
                  <a:srgbClr val="FFFFFF"/>
                </a:outerShdw>
              </a:effectLst>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smtClean="0">
                  <a:ln w="18415" cmpd="sng">
                    <a:solidFill>
                      <a:srgbClr val="FFFFFF"/>
                    </a:solidFill>
                    <a:prstDash val="solid"/>
                  </a:ln>
                  <a:solidFill>
                    <a:srgbClr val="FFFFFF"/>
                  </a:solidFill>
                  <a:effectLst>
                    <a:outerShdw blurRad="63500" dir="3600000" algn="tl" rotWithShape="0">
                      <a:srgbClr val="000000">
                        <a:alpha val="70000"/>
                      </a:srgbClr>
                    </a:outerShdw>
                  </a:effectLst>
                </a:rPr>
                <a:t>119</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8767406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Effect transition="in" filter="wedge">
                                      <p:cBhvr>
                                        <p:cTn id="7" dur="2000"/>
                                        <p:tgtEl>
                                          <p:spTgt spid="26931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edge">
                                      <p:cBhvr>
                                        <p:cTn id="12" dur="2000"/>
                                        <p:tgtEl>
                                          <p:spTgt spid="8">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5" grpId="0" build="p"/>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921000" y="744885"/>
            <a:ext cx="5795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dirty="0">
                <a:solidFill>
                  <a:srgbClr val="000000"/>
                </a:solidFill>
              </a:rPr>
              <a:t>أسئلة مراجعة الفصل التاسع وإجابتها النموذجية </a:t>
            </a:r>
            <a:endParaRPr lang="ar-SA" altLang="ar-SA" sz="2800" dirty="0">
              <a:solidFill>
                <a:srgbClr val="000000"/>
              </a:solidFill>
            </a:endParaRPr>
          </a:p>
        </p:txBody>
      </p:sp>
      <p:sp>
        <p:nvSpPr>
          <p:cNvPr id="9" name="Rectangle 8"/>
          <p:cNvSpPr>
            <a:spLocks noChangeArrowheads="1"/>
          </p:cNvSpPr>
          <p:nvPr/>
        </p:nvSpPr>
        <p:spPr bwMode="auto">
          <a:xfrm>
            <a:off x="1524000" y="1650776"/>
            <a:ext cx="73152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u="sng" dirty="0">
                <a:solidFill>
                  <a:srgbClr val="000000"/>
                </a:solidFill>
              </a:rPr>
              <a:t>مراجعة المفردات :</a:t>
            </a:r>
            <a:endParaRPr lang="en-US" altLang="ar-SA" sz="2400" dirty="0">
              <a:solidFill>
                <a:srgbClr val="000000"/>
              </a:solidFill>
            </a:endParaRPr>
          </a:p>
          <a:p>
            <a:pPr eaLnBrk="1" fontAlgn="base" hangingPunct="1">
              <a:spcBef>
                <a:spcPct val="0"/>
              </a:spcBef>
              <a:spcAft>
                <a:spcPct val="0"/>
              </a:spcAft>
            </a:pPr>
            <a:r>
              <a:rPr lang="ar-SA" altLang="ar-SA" sz="2400" dirty="0">
                <a:solidFill>
                  <a:srgbClr val="000000"/>
                </a:solidFill>
              </a:rPr>
              <a:t>ميز بين زوجي المصطلحات التالية :</a:t>
            </a:r>
            <a:endParaRPr lang="en-US" altLang="ar-SA" sz="2400" dirty="0">
              <a:solidFill>
                <a:srgbClr val="000000"/>
              </a:solidFill>
            </a:endParaRPr>
          </a:p>
          <a:p>
            <a:pPr eaLnBrk="1" fontAlgn="base" hangingPunct="1">
              <a:spcBef>
                <a:spcPct val="0"/>
              </a:spcBef>
              <a:spcAft>
                <a:spcPct val="0"/>
              </a:spcAft>
            </a:pPr>
            <a:r>
              <a:rPr lang="ar-SA" altLang="ar-SA" sz="2400" dirty="0">
                <a:solidFill>
                  <a:srgbClr val="000000"/>
                </a:solidFill>
              </a:rPr>
              <a:t>1- قدم أنبوبة وحوصلة عضلية </a:t>
            </a:r>
            <a:endParaRPr lang="en-US" altLang="ar-SA" sz="2400" dirty="0">
              <a:solidFill>
                <a:srgbClr val="000000"/>
              </a:solidFill>
            </a:endParaRPr>
          </a:p>
          <a:p>
            <a:pPr eaLnBrk="1" fontAlgn="base" hangingPunct="1">
              <a:spcBef>
                <a:spcPct val="0"/>
              </a:spcBef>
              <a:spcAft>
                <a:spcPct val="0"/>
              </a:spcAft>
            </a:pPr>
            <a:r>
              <a:rPr lang="ar-SA" altLang="ar-SA" sz="2400" b="1" dirty="0">
                <a:solidFill>
                  <a:srgbClr val="FF0000"/>
                </a:solidFill>
              </a:rPr>
              <a:t>الإجابة : الأقدام الأنبوبية : أنابيب عضلية صغيرة ومغلقة ومملوءة بسائل وتنتهي بكأس ماص ، تستخدم في الحركة والحصول علي الغذاء والتنفس في شوكيا الجلد </a:t>
            </a:r>
            <a:endParaRPr lang="en-US" altLang="ar-SA" sz="2400" b="1" dirty="0">
              <a:solidFill>
                <a:srgbClr val="FF0000"/>
              </a:solidFill>
            </a:endParaRPr>
          </a:p>
          <a:p>
            <a:pPr eaLnBrk="1" fontAlgn="base" hangingPunct="1">
              <a:spcBef>
                <a:spcPct val="0"/>
              </a:spcBef>
              <a:spcAft>
                <a:spcPct val="0"/>
              </a:spcAft>
            </a:pPr>
            <a:r>
              <a:rPr lang="ar-SA" altLang="ar-SA" sz="2400" b="1" dirty="0">
                <a:solidFill>
                  <a:srgbClr val="FF0000"/>
                </a:solidFill>
              </a:rPr>
              <a:t> والحويصلة : كيس عضلي في الجزء الداخلي من الأقدام الأنبوبية</a:t>
            </a:r>
          </a:p>
          <a:p>
            <a:pPr eaLnBrk="1" fontAlgn="base" hangingPunct="1">
              <a:spcBef>
                <a:spcPct val="0"/>
              </a:spcBef>
              <a:spcAft>
                <a:spcPct val="0"/>
              </a:spcAft>
            </a:pPr>
            <a:r>
              <a:rPr lang="ar-SA" altLang="ar-SA" sz="2400" b="1" dirty="0">
                <a:solidFill>
                  <a:srgbClr val="000000"/>
                </a:solidFill>
              </a:rPr>
              <a:t>2</a:t>
            </a:r>
            <a:r>
              <a:rPr lang="ar-SA" altLang="ar-SA" sz="2400" dirty="0">
                <a:solidFill>
                  <a:srgbClr val="000000"/>
                </a:solidFill>
              </a:rPr>
              <a:t>- مصفاة وجهاز وعائي مائي </a:t>
            </a:r>
            <a:endParaRPr lang="en-US" altLang="ar-SA" sz="2400" dirty="0">
              <a:solidFill>
                <a:srgbClr val="000000"/>
              </a:solidFill>
            </a:endParaRPr>
          </a:p>
          <a:p>
            <a:pPr eaLnBrk="1" fontAlgn="base" hangingPunct="1">
              <a:spcBef>
                <a:spcPct val="0"/>
              </a:spcBef>
              <a:spcAft>
                <a:spcPct val="0"/>
              </a:spcAft>
            </a:pPr>
            <a:r>
              <a:rPr lang="ar-SA" altLang="ar-SA" sz="2400" dirty="0">
                <a:solidFill>
                  <a:srgbClr val="FF0000"/>
                </a:solidFill>
              </a:rPr>
              <a:t>الإجابة : الجهاز الوعائي المائي : نظام أنبوبي يمتلئ بسائل ويعمل معاً ليمكن شوكيات الجلد من الحركة والحصول علي الغذاء – والمصفاة فتحة للجهاز الوعائي المائي تشبة الغربال .</a:t>
            </a:r>
            <a:endParaRPr lang="en-US" altLang="ar-SA" sz="2400" dirty="0">
              <a:solidFill>
                <a:srgbClr val="FF000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5574059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1000"/>
                                        <p:tgtEl>
                                          <p:spTgt spid="9">
                                            <p:txEl>
                                              <p:pRg st="0" end="0"/>
                                            </p:txEl>
                                          </p:spTgt>
                                        </p:tgtEl>
                                      </p:cBhvr>
                                    </p:animEffect>
                                    <p:anim calcmode="lin" valueType="num">
                                      <p:cBhvr>
                                        <p:cTn id="1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fade">
                                      <p:cBhvr>
                                        <p:cTn id="19" dur="1000"/>
                                        <p:tgtEl>
                                          <p:spTgt spid="9">
                                            <p:txEl>
                                              <p:pRg st="1" end="1"/>
                                            </p:txEl>
                                          </p:spTgt>
                                        </p:tgtEl>
                                      </p:cBhvr>
                                    </p:animEffect>
                                    <p:anim calcmode="lin" valueType="num">
                                      <p:cBhvr>
                                        <p:cTn id="2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1000"/>
                                        <p:tgtEl>
                                          <p:spTgt spid="9">
                                            <p:txEl>
                                              <p:pRg st="2" end="2"/>
                                            </p:txEl>
                                          </p:spTgt>
                                        </p:tgtEl>
                                      </p:cBhvr>
                                    </p:animEffect>
                                    <p:anim calcmode="lin" valueType="num">
                                      <p:cBhvr>
                                        <p:cTn id="2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anim calcmode="lin" valueType="num">
                                      <p:cBhvr>
                                        <p:cTn id="37"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2"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fade">
                                      <p:cBhvr>
                                        <p:cTn id="43" dur="1000"/>
                                        <p:tgtEl>
                                          <p:spTgt spid="9">
                                            <p:txEl>
                                              <p:pRg st="5" end="5"/>
                                            </p:txEl>
                                          </p:spTgt>
                                        </p:tgtEl>
                                      </p:cBhvr>
                                    </p:animEffect>
                                    <p:anim calcmode="lin" valueType="num">
                                      <p:cBhvr>
                                        <p:cTn id="44"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9">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fade">
                                      <p:cBhvr>
                                        <p:cTn id="48" dur="1000"/>
                                        <p:tgtEl>
                                          <p:spTgt spid="9">
                                            <p:txEl>
                                              <p:pRg st="6" end="6"/>
                                            </p:txEl>
                                          </p:spTgt>
                                        </p:tgtEl>
                                      </p:cBhvr>
                                    </p:animEffect>
                                    <p:anim calcmode="lin" valueType="num">
                                      <p:cBhvr>
                                        <p:cTn id="4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4364038" y="6096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a:solidFill>
                  <a:srgbClr val="000000"/>
                </a:solidFill>
              </a:rPr>
              <a:t>تثبيت المفاهيم الرئيسية :</a:t>
            </a:r>
            <a:endParaRPr lang="en-US" altLang="ar-SA" sz="2800">
              <a:solidFill>
                <a:srgbClr val="000000"/>
              </a:solidFill>
            </a:endParaRPr>
          </a:p>
          <a:p>
            <a:pPr eaLnBrk="1" fontAlgn="base" hangingPunct="1">
              <a:spcBef>
                <a:spcPct val="0"/>
              </a:spcBef>
              <a:spcAft>
                <a:spcPct val="0"/>
              </a:spcAft>
            </a:pPr>
            <a:r>
              <a:rPr lang="ar-SA" altLang="ar-SA" sz="2800">
                <a:solidFill>
                  <a:srgbClr val="000000"/>
                </a:solidFill>
              </a:rPr>
              <a:t>س/ أي ممايلي من شوكيات الجلد ؟</a:t>
            </a:r>
            <a:endParaRPr lang="en-US" altLang="ar-SA" sz="2800">
              <a:solidFill>
                <a:srgbClr val="000000"/>
              </a:solidFill>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5788" y="1563688"/>
            <a:ext cx="2773362"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162800" y="2573338"/>
            <a:ext cx="1524000" cy="10080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3" name="Rectangle 12"/>
          <p:cNvSpPr>
            <a:spLocks noChangeArrowheads="1"/>
          </p:cNvSpPr>
          <p:nvPr/>
        </p:nvSpPr>
        <p:spPr bwMode="auto">
          <a:xfrm>
            <a:off x="2590800" y="3886200"/>
            <a:ext cx="63452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a:solidFill>
                  <a:srgbClr val="000000"/>
                </a:solidFill>
              </a:rPr>
              <a:t>أي شوكيات الجلد التالية يعد حيواناً جالساً في طور من حياتة ؟     </a:t>
            </a:r>
            <a:endParaRPr lang="en-US" altLang="ar-SA" sz="2000">
              <a:solidFill>
                <a:srgbClr val="000000"/>
              </a:solidFill>
            </a:endParaRPr>
          </a:p>
          <a:p>
            <a:pPr eaLnBrk="1" fontAlgn="base" hangingPunct="1">
              <a:spcBef>
                <a:spcPct val="0"/>
              </a:spcBef>
              <a:spcAft>
                <a:spcPct val="0"/>
              </a:spcAft>
            </a:pPr>
            <a:r>
              <a:rPr lang="ar-SA" altLang="ar-SA" sz="2000">
                <a:solidFill>
                  <a:srgbClr val="000000"/>
                </a:solidFill>
              </a:rPr>
              <a:t>خيار البحر    ب – زنابق البحر       ج-نجم البحر الهش     د- قنفذ البحر </a:t>
            </a:r>
            <a:endParaRPr lang="en-US" altLang="ar-SA" sz="2000">
              <a:solidFill>
                <a:srgbClr val="000000"/>
              </a:solidFill>
            </a:endParaRPr>
          </a:p>
        </p:txBody>
      </p:sp>
      <p:sp>
        <p:nvSpPr>
          <p:cNvPr id="15" name="Rectangle 14"/>
          <p:cNvSpPr/>
          <p:nvPr/>
        </p:nvSpPr>
        <p:spPr>
          <a:xfrm>
            <a:off x="6142038" y="4224338"/>
            <a:ext cx="1752600" cy="385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4" name="Rectangle 13"/>
          <p:cNvSpPr>
            <a:spLocks noChangeArrowheads="1"/>
          </p:cNvSpPr>
          <p:nvPr/>
        </p:nvSpPr>
        <p:spPr bwMode="auto">
          <a:xfrm>
            <a:off x="1295400" y="4824413"/>
            <a:ext cx="7673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a:solidFill>
                  <a:srgbClr val="000000"/>
                </a:solidFill>
              </a:rPr>
              <a:t>ما الوظائف الثلاث التي تقوم بها القدم الأنبوبية ؟</a:t>
            </a:r>
            <a:endParaRPr lang="en-US" altLang="ar-SA" sz="2000">
              <a:solidFill>
                <a:srgbClr val="000000"/>
              </a:solidFill>
            </a:endParaRPr>
          </a:p>
          <a:p>
            <a:pPr eaLnBrk="1" fontAlgn="base" hangingPunct="1">
              <a:spcBef>
                <a:spcPct val="0"/>
              </a:spcBef>
              <a:spcAft>
                <a:spcPct val="0"/>
              </a:spcAft>
            </a:pPr>
            <a:r>
              <a:rPr lang="ar-SA" altLang="ar-SA" sz="2000">
                <a:solidFill>
                  <a:srgbClr val="000000"/>
                </a:solidFill>
              </a:rPr>
              <a:t>أ-تكاثر ، تغذية ، تنفس                            ب- تغذية ، تنفس ، تنظيم                        </a:t>
            </a:r>
            <a:endParaRPr lang="en-US" altLang="ar-SA" sz="2000">
              <a:solidFill>
                <a:srgbClr val="000000"/>
              </a:solidFill>
            </a:endParaRPr>
          </a:p>
          <a:p>
            <a:pPr eaLnBrk="1" fontAlgn="base" hangingPunct="1">
              <a:spcBef>
                <a:spcPct val="0"/>
              </a:spcBef>
              <a:spcAft>
                <a:spcPct val="0"/>
              </a:spcAft>
            </a:pPr>
            <a:r>
              <a:rPr lang="ar-SA" altLang="ar-SA" sz="2000">
                <a:solidFill>
                  <a:srgbClr val="000000"/>
                </a:solidFill>
              </a:rPr>
              <a:t>    ج- تغذية ، تنفس ,حركة                       د- نمو جنيني , تكاثر , تنفس </a:t>
            </a:r>
            <a:endParaRPr lang="en-US" altLang="ar-SA" sz="2000">
              <a:solidFill>
                <a:srgbClr val="000000"/>
              </a:solidFill>
            </a:endParaRPr>
          </a:p>
        </p:txBody>
      </p:sp>
      <p:sp>
        <p:nvSpPr>
          <p:cNvPr id="17" name="Rectangle 16"/>
          <p:cNvSpPr/>
          <p:nvPr/>
        </p:nvSpPr>
        <p:spPr>
          <a:xfrm>
            <a:off x="3048000" y="5137150"/>
            <a:ext cx="2192338" cy="384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6" name="مجموعة 15"/>
          <p:cNvGrpSpPr/>
          <p:nvPr/>
        </p:nvGrpSpPr>
        <p:grpSpPr>
          <a:xfrm>
            <a:off x="-36512" y="6128748"/>
            <a:ext cx="2082876" cy="756636"/>
            <a:chOff x="179512" y="692696"/>
            <a:chExt cx="2082876" cy="756636"/>
          </a:xfrm>
        </p:grpSpPr>
        <p:pic>
          <p:nvPicPr>
            <p:cNvPr id="18"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مربع نص 18"/>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0" name="مربع نص 19"/>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9176542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heel(1)">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5" grpId="0" animBg="1"/>
      <p:bldP spid="14" grpId="0"/>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904378" y="644922"/>
            <a:ext cx="74120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dirty="0">
                <a:solidFill>
                  <a:srgbClr val="000000"/>
                </a:solidFill>
              </a:rPr>
              <a:t>6-أى </a:t>
            </a:r>
            <a:r>
              <a:rPr lang="ar-SA" altLang="ar-SA" sz="2000" b="1" dirty="0" smtClean="0">
                <a:solidFill>
                  <a:srgbClr val="000000"/>
                </a:solidFill>
              </a:rPr>
              <a:t>مما</a:t>
            </a:r>
            <a:r>
              <a:rPr lang="ar-EG" altLang="ar-SA" sz="2000" b="1" dirty="0" smtClean="0">
                <a:solidFill>
                  <a:srgbClr val="000000"/>
                </a:solidFill>
              </a:rPr>
              <a:t> ي</a:t>
            </a:r>
            <a:r>
              <a:rPr lang="ar-SA" altLang="ar-SA" sz="2000" b="1" dirty="0" smtClean="0">
                <a:solidFill>
                  <a:srgbClr val="000000"/>
                </a:solidFill>
              </a:rPr>
              <a:t>لي </a:t>
            </a:r>
            <a:r>
              <a:rPr lang="ar-SA" altLang="ar-SA" sz="2000" b="1" dirty="0">
                <a:solidFill>
                  <a:srgbClr val="000000"/>
                </a:solidFill>
              </a:rPr>
              <a:t>غير مرتبط بثانوية الفم  ؟</a:t>
            </a:r>
            <a:endParaRPr lang="en-US" altLang="ar-SA" sz="2000" b="1" dirty="0">
              <a:solidFill>
                <a:srgbClr val="000000"/>
              </a:solidFill>
            </a:endParaRPr>
          </a:p>
          <a:p>
            <a:pPr eaLnBrk="1" fontAlgn="base" hangingPunct="1">
              <a:spcBef>
                <a:spcPct val="0"/>
              </a:spcBef>
              <a:spcAft>
                <a:spcPct val="0"/>
              </a:spcAft>
            </a:pPr>
            <a:r>
              <a:rPr lang="ar-SA" altLang="ar-SA" sz="2000" b="1" dirty="0">
                <a:solidFill>
                  <a:srgbClr val="000000"/>
                </a:solidFill>
              </a:rPr>
              <a:t>أ-نمط من  النمو                   </a:t>
            </a:r>
          </a:p>
          <a:p>
            <a:pPr eaLnBrk="1" fontAlgn="base" hangingPunct="1">
              <a:spcBef>
                <a:spcPct val="0"/>
              </a:spcBef>
              <a:spcAft>
                <a:spcPct val="0"/>
              </a:spcAft>
            </a:pPr>
            <a:r>
              <a:rPr lang="ar-SA" altLang="ar-SA" sz="2000" b="1" dirty="0">
                <a:solidFill>
                  <a:srgbClr val="000000"/>
                </a:solidFill>
              </a:rPr>
              <a:t>ب- يتكون الفم من مكان اخر على الجاسترولا بعيد عن فتحتها </a:t>
            </a:r>
            <a:endParaRPr lang="en-US" altLang="ar-SA" sz="2000" b="1" dirty="0">
              <a:solidFill>
                <a:srgbClr val="000000"/>
              </a:solidFill>
            </a:endParaRPr>
          </a:p>
          <a:p>
            <a:pPr eaLnBrk="1" fontAlgn="base" hangingPunct="1">
              <a:spcBef>
                <a:spcPct val="0"/>
              </a:spcBef>
              <a:spcAft>
                <a:spcPct val="0"/>
              </a:spcAft>
            </a:pPr>
            <a:r>
              <a:rPr lang="ar-SA" altLang="ar-SA" sz="2000" b="1" dirty="0">
                <a:solidFill>
                  <a:srgbClr val="000000"/>
                </a:solidFill>
              </a:rPr>
              <a:t>ج- شوكيات الجلد   </a:t>
            </a:r>
          </a:p>
          <a:p>
            <a:pPr eaLnBrk="1" fontAlgn="base" hangingPunct="1">
              <a:spcBef>
                <a:spcPct val="0"/>
              </a:spcBef>
              <a:spcAft>
                <a:spcPct val="0"/>
              </a:spcAft>
            </a:pPr>
            <a:r>
              <a:rPr lang="ar-SA" altLang="ar-SA" sz="2000" b="1" dirty="0">
                <a:solidFill>
                  <a:srgbClr val="000000"/>
                </a:solidFill>
              </a:rPr>
              <a:t>د- المفصلبات .</a:t>
            </a:r>
            <a:endParaRPr lang="en-US" altLang="ar-SA" sz="2000" b="1" dirty="0">
              <a:solidFill>
                <a:srgbClr val="000000"/>
              </a:solidFill>
            </a:endParaRPr>
          </a:p>
        </p:txBody>
      </p:sp>
      <p:sp>
        <p:nvSpPr>
          <p:cNvPr id="9" name="Rectangle 8"/>
          <p:cNvSpPr/>
          <p:nvPr/>
        </p:nvSpPr>
        <p:spPr>
          <a:xfrm>
            <a:off x="6817816" y="1891110"/>
            <a:ext cx="1498600" cy="3857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0" name="Rectangle 9"/>
          <p:cNvSpPr>
            <a:spLocks noChangeArrowheads="1"/>
          </p:cNvSpPr>
          <p:nvPr/>
        </p:nvSpPr>
        <p:spPr bwMode="auto">
          <a:xfrm>
            <a:off x="2063824" y="2426766"/>
            <a:ext cx="6324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7-أى مما يلي له علاقة بحماية شوكيات الجلد ؟</a:t>
            </a:r>
            <a:endParaRPr lang="en-US" altLang="ar-SA" sz="2400">
              <a:solidFill>
                <a:srgbClr val="000000"/>
              </a:solidFill>
            </a:endParaRPr>
          </a:p>
          <a:p>
            <a:pPr eaLnBrk="1" fontAlgn="base" hangingPunct="1">
              <a:spcBef>
                <a:spcPct val="0"/>
              </a:spcBef>
              <a:spcAft>
                <a:spcPct val="0"/>
              </a:spcAft>
            </a:pPr>
            <a:r>
              <a:rPr lang="ar-SA" altLang="ar-SA" sz="2400">
                <a:solidFill>
                  <a:srgbClr val="000000"/>
                </a:solidFill>
              </a:rPr>
              <a:t>أ-هيكل داخلي , ملاقط ,أشواك .</a:t>
            </a:r>
            <a:endParaRPr lang="en-US" altLang="ar-SA" sz="2400">
              <a:solidFill>
                <a:srgbClr val="000000"/>
              </a:solidFill>
            </a:endParaRPr>
          </a:p>
          <a:p>
            <a:pPr eaLnBrk="1" fontAlgn="base" hangingPunct="1">
              <a:spcBef>
                <a:spcPct val="0"/>
              </a:spcBef>
              <a:spcAft>
                <a:spcPct val="0"/>
              </a:spcAft>
            </a:pPr>
            <a:r>
              <a:rPr lang="ar-SA" altLang="ar-SA" sz="2400">
                <a:solidFill>
                  <a:srgbClr val="000000"/>
                </a:solidFill>
              </a:rPr>
              <a:t>ب-مصفاة ،  لوامس ، هيكل داخلي </a:t>
            </a:r>
            <a:endParaRPr lang="en-US" altLang="ar-SA" sz="2400">
              <a:solidFill>
                <a:srgbClr val="000000"/>
              </a:solidFill>
            </a:endParaRPr>
          </a:p>
          <a:p>
            <a:pPr eaLnBrk="1" fontAlgn="base" hangingPunct="1">
              <a:spcBef>
                <a:spcPct val="0"/>
              </a:spcBef>
              <a:spcAft>
                <a:spcPct val="0"/>
              </a:spcAft>
            </a:pPr>
            <a:r>
              <a:rPr lang="ar-SA" altLang="ar-SA" sz="2400">
                <a:solidFill>
                  <a:srgbClr val="000000"/>
                </a:solidFill>
              </a:rPr>
              <a:t>ج- نظام وعائي مائي ، حوصلة ،  ملاقط </a:t>
            </a:r>
            <a:endParaRPr lang="en-US" altLang="ar-SA" sz="2400">
              <a:solidFill>
                <a:srgbClr val="000000"/>
              </a:solidFill>
            </a:endParaRPr>
          </a:p>
          <a:p>
            <a:pPr eaLnBrk="1" fontAlgn="base" hangingPunct="1">
              <a:spcBef>
                <a:spcPct val="0"/>
              </a:spcBef>
              <a:spcAft>
                <a:spcPct val="0"/>
              </a:spcAft>
            </a:pPr>
            <a:r>
              <a:rPr lang="ar-SA" altLang="ar-SA" sz="2400">
                <a:solidFill>
                  <a:srgbClr val="000000"/>
                </a:solidFill>
              </a:rPr>
              <a:t>د- هيكل خارجي، ملاقط ، أشواك </a:t>
            </a:r>
            <a:endParaRPr lang="en-US" altLang="ar-SA" sz="2400">
              <a:solidFill>
                <a:srgbClr val="000000"/>
              </a:solidFill>
            </a:endParaRPr>
          </a:p>
        </p:txBody>
      </p:sp>
      <p:sp>
        <p:nvSpPr>
          <p:cNvPr id="11" name="Rectangle 10"/>
          <p:cNvSpPr/>
          <p:nvPr/>
        </p:nvSpPr>
        <p:spPr>
          <a:xfrm>
            <a:off x="4976813" y="2828801"/>
            <a:ext cx="3379787" cy="384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2" name="Rectangle 11"/>
          <p:cNvSpPr/>
          <p:nvPr/>
        </p:nvSpPr>
        <p:spPr>
          <a:xfrm>
            <a:off x="1981200" y="4514998"/>
            <a:ext cx="6781800" cy="1938338"/>
          </a:xfrm>
          <a:prstGeom prst="rect">
            <a:avLst/>
          </a:prstGeom>
        </p:spPr>
        <p:txBody>
          <a:bodyPr>
            <a:spAutoFit/>
          </a:bodyPr>
          <a:lstStyle/>
          <a:p>
            <a:pPr fontAlgn="base">
              <a:spcBef>
                <a:spcPct val="0"/>
              </a:spcBef>
              <a:spcAft>
                <a:spcPct val="0"/>
              </a:spcAft>
              <a:defRPr/>
            </a:pPr>
            <a:r>
              <a:rPr lang="ar-SA" sz="2400" dirty="0">
                <a:solidFill>
                  <a:srgbClr val="000000"/>
                </a:solidFill>
              </a:rPr>
              <a:t>8-ماالفروق الرئسية بين اليرقة والحيوان البالغ في شوكيات الجلد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اليرقة – بدائية الفم – الحيوان البالغ – ثانوي الفم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اليرققة – ثانوية الفم – والحيوان البالغ – بدائي الفم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لليرقة تناظر جانبي وللبالغ تناظر شعاعي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لليرقة تناظر شعاعي وللبالغ تناظر جانبي </a:t>
            </a:r>
            <a:endParaRPr lang="en-US" sz="2400" dirty="0">
              <a:solidFill>
                <a:srgbClr val="000000"/>
              </a:solidFill>
            </a:endParaRPr>
          </a:p>
        </p:txBody>
      </p:sp>
      <p:sp>
        <p:nvSpPr>
          <p:cNvPr id="13" name="Rectangle 12"/>
          <p:cNvSpPr/>
          <p:nvPr/>
        </p:nvSpPr>
        <p:spPr>
          <a:xfrm>
            <a:off x="3995936" y="5661248"/>
            <a:ext cx="4668838" cy="384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124</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798147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heel(1)">
                                      <p:cBhvr>
                                        <p:cTn id="26" dur="2000"/>
                                        <p:tgtEl>
                                          <p:spTgt spid="1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animBg="1"/>
      <p:bldP spid="12" grpId="0"/>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96975" y="914400"/>
            <a:ext cx="7337425" cy="2308225"/>
          </a:xfrm>
          <a:prstGeom prst="rect">
            <a:avLst/>
          </a:prstGeom>
        </p:spPr>
        <p:txBody>
          <a:bodyPr>
            <a:spAutoFit/>
          </a:bodyPr>
          <a:lstStyle/>
          <a:p>
            <a:pPr fontAlgn="base">
              <a:spcBef>
                <a:spcPct val="0"/>
              </a:spcBef>
              <a:spcAft>
                <a:spcPct val="0"/>
              </a:spcAft>
              <a:defRPr/>
            </a:pPr>
            <a:r>
              <a:rPr lang="ar-SA" sz="2400" dirty="0">
                <a:solidFill>
                  <a:srgbClr val="000000"/>
                </a:solidFill>
              </a:rPr>
              <a:t>9- أي مجموعات شوكيات الجلد التالية لها شجرة تنافسية مع العديد من التفرعات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خيار البحر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نجم البحر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زنابق البحر ونجم البحر الريشي </a:t>
            </a:r>
            <a:endParaRPr lang="en-US" sz="2400" dirty="0">
              <a:solidFill>
                <a:srgbClr val="000000"/>
              </a:solidFill>
            </a:endParaRPr>
          </a:p>
          <a:p>
            <a:pPr marL="457200" indent="-457200" fontAlgn="base">
              <a:spcBef>
                <a:spcPct val="0"/>
              </a:spcBef>
              <a:spcAft>
                <a:spcPct val="0"/>
              </a:spcAft>
              <a:buFont typeface="+mj-cs"/>
              <a:buAutoNum type="arabic2Minus"/>
              <a:defRPr/>
            </a:pPr>
            <a:r>
              <a:rPr lang="ar-SA" sz="2400" dirty="0">
                <a:solidFill>
                  <a:srgbClr val="000000"/>
                </a:solidFill>
              </a:rPr>
              <a:t>قنفذ البحر ودولار الرمل </a:t>
            </a:r>
            <a:endParaRPr lang="en-US" sz="2400" dirty="0">
              <a:solidFill>
                <a:srgbClr val="000000"/>
              </a:solidFill>
            </a:endParaRPr>
          </a:p>
        </p:txBody>
      </p:sp>
      <p:sp>
        <p:nvSpPr>
          <p:cNvPr id="9" name="Rectangle 8"/>
          <p:cNvSpPr/>
          <p:nvPr/>
        </p:nvSpPr>
        <p:spPr>
          <a:xfrm>
            <a:off x="6665913" y="1689100"/>
            <a:ext cx="1884362" cy="3841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base">
              <a:spcBef>
                <a:spcPct val="0"/>
              </a:spcBef>
              <a:spcAft>
                <a:spcPct val="0"/>
              </a:spcAft>
              <a:defRPr/>
            </a:pPr>
            <a:endParaRPr lang="ar-SA">
              <a:solidFill>
                <a:srgbClr val="FFFFFF"/>
              </a:solidFill>
            </a:endParaRPr>
          </a:p>
        </p:txBody>
      </p:sp>
      <p:sp>
        <p:nvSpPr>
          <p:cNvPr id="10" name="Rectangle 9"/>
          <p:cNvSpPr>
            <a:spLocks noChangeArrowheads="1"/>
          </p:cNvSpPr>
          <p:nvPr/>
        </p:nvSpPr>
        <p:spPr bwMode="auto">
          <a:xfrm>
            <a:off x="1258888" y="3870325"/>
            <a:ext cx="75644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10- إجابة قصيرة : إفحص الر سم الدائري وقدر نسبة شوكيات الجلد من نوع خيار البحر </a:t>
            </a:r>
            <a:endParaRPr lang="en-US" altLang="ar-SA" sz="2000" b="1">
              <a:solidFill>
                <a:srgbClr val="000000"/>
              </a:solidFill>
            </a:endParaRPr>
          </a:p>
          <a:p>
            <a:pPr rtl="0" eaLnBrk="1" fontAlgn="base" hangingPunct="1">
              <a:spcBef>
                <a:spcPct val="0"/>
              </a:spcBef>
              <a:spcAft>
                <a:spcPct val="0"/>
              </a:spcAft>
            </a:pPr>
            <a:r>
              <a:rPr lang="ar-SA" altLang="ar-SA" sz="2000" b="1">
                <a:solidFill>
                  <a:srgbClr val="FF0000"/>
                </a:solidFill>
              </a:rPr>
              <a:t>الإجابة :18-20</a:t>
            </a:r>
            <a:endParaRPr lang="en-US" altLang="ar-SA" sz="2000" b="1">
              <a:solidFill>
                <a:srgbClr val="FF0000"/>
              </a:solidFill>
            </a:endParaRPr>
          </a:p>
        </p:txBody>
      </p:sp>
      <p:sp>
        <p:nvSpPr>
          <p:cNvPr id="11" name="Rectangle 10"/>
          <p:cNvSpPr>
            <a:spLocks noChangeArrowheads="1"/>
          </p:cNvSpPr>
          <p:nvPr/>
        </p:nvSpPr>
        <p:spPr bwMode="auto">
          <a:xfrm>
            <a:off x="7143750" y="3200400"/>
            <a:ext cx="1427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u="sng">
                <a:solidFill>
                  <a:srgbClr val="000000"/>
                </a:solidFill>
              </a:rPr>
              <a:t>أسئلة بنائية </a:t>
            </a:r>
            <a:endParaRPr lang="en-US" altLang="ar-SA" sz="2400">
              <a:solidFill>
                <a:srgbClr val="000000"/>
              </a:solidFill>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828800"/>
            <a:ext cx="24876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944563" y="4776788"/>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b="1">
                <a:solidFill>
                  <a:srgbClr val="000000"/>
                </a:solidFill>
              </a:rPr>
              <a:t>11- نهاية مفتوحة أفحص الرسم الدائري واشرح لماذا لا تظهر طائفة اللؤلئيات مع الطوائف الأخرى لشوكيات الجلد الحية ؟</a:t>
            </a:r>
            <a:endParaRPr lang="en-US" altLang="ar-SA" b="1">
              <a:solidFill>
                <a:srgbClr val="000000"/>
              </a:solidFill>
            </a:endParaRPr>
          </a:p>
          <a:p>
            <a:pPr rtl="0" eaLnBrk="1" fontAlgn="base" hangingPunct="1">
              <a:spcBef>
                <a:spcPct val="0"/>
              </a:spcBef>
              <a:spcAft>
                <a:spcPct val="0"/>
              </a:spcAft>
            </a:pPr>
            <a:r>
              <a:rPr lang="ar-SA" altLang="ar-SA" b="1">
                <a:solidFill>
                  <a:srgbClr val="FF0000"/>
                </a:solidFill>
              </a:rPr>
              <a:t>الإجابة اكتشف العلماء هذه الطائفة حديثا  . وكثافة مجتمعها غير معروفة .</a:t>
            </a:r>
            <a:endParaRPr lang="en-US" altLang="ar-SA" b="1">
              <a:solidFill>
                <a:srgbClr val="FF0000"/>
              </a:solidFill>
            </a:endParaRP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5291973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2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fade">
                                      <p:cBhvr>
                                        <p:cTn id="33" dur="1000"/>
                                        <p:tgtEl>
                                          <p:spTgt spid="10">
                                            <p:txEl>
                                              <p:pRg st="0" end="0"/>
                                            </p:txEl>
                                          </p:spTgt>
                                        </p:tgtEl>
                                      </p:cBhvr>
                                    </p:animEffect>
                                    <p:anim calcmode="lin" valueType="num">
                                      <p:cBhvr>
                                        <p:cTn id="3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Effect transition="in" filter="fade">
                                      <p:cBhvr>
                                        <p:cTn id="40" dur="1000"/>
                                        <p:tgtEl>
                                          <p:spTgt spid="10">
                                            <p:txEl>
                                              <p:pRg st="1" end="1"/>
                                            </p:txEl>
                                          </p:spTgt>
                                        </p:tgtEl>
                                      </p:cBhvr>
                                    </p:animEffect>
                                    <p:anim calcmode="lin" valueType="num">
                                      <p:cBhvr>
                                        <p:cTn id="41"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1000"/>
                                        <p:tgtEl>
                                          <p:spTgt spid="13">
                                            <p:txEl>
                                              <p:pRg st="0" end="0"/>
                                            </p:txEl>
                                          </p:spTgt>
                                        </p:tgtEl>
                                      </p:cBhvr>
                                    </p:animEffect>
                                    <p:anim calcmode="lin" valueType="num">
                                      <p:cBhvr>
                                        <p:cTn id="4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13">
                                            <p:txEl>
                                              <p:pRg st="1" end="1"/>
                                            </p:txEl>
                                          </p:spTgt>
                                        </p:tgtEl>
                                        <p:attrNameLst>
                                          <p:attrName>style.visibility</p:attrName>
                                        </p:attrNameLst>
                                      </p:cBhvr>
                                      <p:to>
                                        <p:strVal val="visible"/>
                                      </p:to>
                                    </p:set>
                                    <p:animEffect transition="in" filter="fade">
                                      <p:cBhvr>
                                        <p:cTn id="54" dur="1000"/>
                                        <p:tgtEl>
                                          <p:spTgt spid="13">
                                            <p:txEl>
                                              <p:pRg st="1" end="1"/>
                                            </p:txEl>
                                          </p:spTgt>
                                        </p:tgtEl>
                                      </p:cBhvr>
                                    </p:animEffect>
                                    <p:anim calcmode="lin" valueType="num">
                                      <p:cBhvr>
                                        <p:cTn id="5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a:spLocks noChangeArrowheads="1"/>
          </p:cNvSpPr>
          <p:nvPr/>
        </p:nvSpPr>
        <p:spPr bwMode="auto">
          <a:xfrm>
            <a:off x="6934200" y="384845"/>
            <a:ext cx="16367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u="sng">
                <a:solidFill>
                  <a:srgbClr val="000000"/>
                </a:solidFill>
              </a:rPr>
              <a:t>اسئلة بنائية </a:t>
            </a:r>
            <a:endParaRPr lang="en-US" altLang="ar-SA" sz="2800">
              <a:solidFill>
                <a:srgbClr val="000000"/>
              </a:solidFill>
            </a:endParaRPr>
          </a:p>
        </p:txBody>
      </p:sp>
      <p:sp>
        <p:nvSpPr>
          <p:cNvPr id="18" name="Rectangle 17"/>
          <p:cNvSpPr>
            <a:spLocks noChangeArrowheads="1"/>
          </p:cNvSpPr>
          <p:nvPr/>
        </p:nvSpPr>
        <p:spPr bwMode="auto">
          <a:xfrm>
            <a:off x="1524000" y="1049338"/>
            <a:ext cx="75342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rtl="0" eaLnBrk="1" fontAlgn="base" hangingPunct="1">
              <a:spcBef>
                <a:spcPct val="0"/>
              </a:spcBef>
              <a:spcAft>
                <a:spcPct val="0"/>
              </a:spcAft>
            </a:pPr>
            <a:endParaRPr lang="en-US" altLang="ar-SA" b="1">
              <a:solidFill>
                <a:srgbClr val="FF0000"/>
              </a:solidFill>
            </a:endParaRPr>
          </a:p>
          <a:p>
            <a:pPr rtl="0" eaLnBrk="1" fontAlgn="base" hangingPunct="1">
              <a:spcBef>
                <a:spcPct val="0"/>
              </a:spcBef>
              <a:spcAft>
                <a:spcPct val="0"/>
              </a:spcAft>
            </a:pPr>
            <a:r>
              <a:rPr lang="ar-SA" altLang="ar-SA" b="1">
                <a:solidFill>
                  <a:srgbClr val="000000"/>
                </a:solidFill>
              </a:rPr>
              <a:t> </a:t>
            </a:r>
            <a:endParaRPr lang="en-US" altLang="ar-SA" b="1">
              <a:solidFill>
                <a:srgbClr val="000000"/>
              </a:solidFill>
            </a:endParaRPr>
          </a:p>
          <a:p>
            <a:pPr eaLnBrk="1" fontAlgn="base" hangingPunct="1">
              <a:spcBef>
                <a:spcPct val="0"/>
              </a:spcBef>
              <a:spcAft>
                <a:spcPct val="0"/>
              </a:spcAft>
            </a:pPr>
            <a:r>
              <a:rPr lang="ar-SA" altLang="ar-SA" b="1">
                <a:solidFill>
                  <a:srgbClr val="000000"/>
                </a:solidFill>
              </a:rPr>
              <a:t>12-  وجد العلماء أحفورة لها الصفات التاية : هيكل داخلي شبيه بالهيكل في شوكيات الجلد , شكل يشبه الذيل مع فتحة الشرج في نهاية الذيل شكل يمكن ان يكون خيشوما , تناظر شبيه شوكيات الجلد . كيف يستطيع العلماء أن يصفوا هذا الحيوان اعتمادا على تصنيف شوكيات الجلد ؟</a:t>
            </a:r>
          </a:p>
          <a:p>
            <a:pPr eaLnBrk="1" fontAlgn="base" hangingPunct="1">
              <a:spcBef>
                <a:spcPct val="0"/>
              </a:spcBef>
              <a:spcAft>
                <a:spcPct val="0"/>
              </a:spcAft>
            </a:pPr>
            <a:endParaRPr lang="en-US" altLang="ar-SA" b="1">
              <a:solidFill>
                <a:srgbClr val="000000"/>
              </a:solidFill>
            </a:endParaRPr>
          </a:p>
          <a:p>
            <a:pPr rtl="0" eaLnBrk="1" fontAlgn="base" hangingPunct="1">
              <a:spcBef>
                <a:spcPct val="0"/>
              </a:spcBef>
              <a:spcAft>
                <a:spcPct val="0"/>
              </a:spcAft>
            </a:pPr>
            <a:r>
              <a:rPr lang="ar-SA" altLang="ar-SA" b="1">
                <a:solidFill>
                  <a:srgbClr val="FF0000"/>
                </a:solidFill>
              </a:rPr>
              <a:t>الإجابه : لشوكيات  الجلد أو يرقات لشوكيات الجلد لم تصل بعد الى الطور البالغ الذي له جميع صفات شوكيات الجلد .</a:t>
            </a:r>
            <a:endParaRPr lang="en-US" altLang="ar-SA" b="1">
              <a:solidFill>
                <a:srgbClr val="FF0000"/>
              </a:solidFill>
            </a:endParaRPr>
          </a:p>
          <a:p>
            <a:pPr rtl="0" eaLnBrk="1" fontAlgn="base" hangingPunct="1">
              <a:spcBef>
                <a:spcPct val="0"/>
              </a:spcBef>
              <a:spcAft>
                <a:spcPct val="0"/>
              </a:spcAft>
            </a:pPr>
            <a:endParaRPr lang="en-US" altLang="ar-SA" b="1">
              <a:solidFill>
                <a:srgbClr val="FF0000"/>
              </a:solidFill>
            </a:endParaRPr>
          </a:p>
          <a:p>
            <a:pPr rtl="0" eaLnBrk="1" fontAlgn="base" hangingPunct="1">
              <a:spcBef>
                <a:spcPct val="0"/>
              </a:spcBef>
              <a:spcAft>
                <a:spcPct val="0"/>
              </a:spcAft>
            </a:pPr>
            <a:r>
              <a:rPr lang="ar-SA" altLang="ar-SA" b="1">
                <a:solidFill>
                  <a:srgbClr val="000000"/>
                </a:solidFill>
              </a:rPr>
              <a:t>13-الحيوانات في منطققة المد والجذر تعاني من نقص الماء , وارتفاع درجة الحرارة أكثر من الحدود التي تسطيع الحيوانات تحملها . وتبقى درجة حرارة نجم البحر نحو 18 درجة أقل من درجة حرارة بلح البحر في المنطقة الواحدة في يوم حار . ضع فرضية تبين فيها لماذا تكون درجة حرارة جسم نجم البحر أقل ؟</a:t>
            </a:r>
            <a:endParaRPr lang="en-US" altLang="ar-SA" b="1">
              <a:solidFill>
                <a:srgbClr val="000000"/>
              </a:solidFill>
            </a:endParaRPr>
          </a:p>
          <a:p>
            <a:pPr rtl="0" eaLnBrk="1" fontAlgn="base" hangingPunct="1">
              <a:spcBef>
                <a:spcPct val="0"/>
              </a:spcBef>
              <a:spcAft>
                <a:spcPct val="0"/>
              </a:spcAft>
            </a:pPr>
            <a:r>
              <a:rPr lang="ar-SA" altLang="ar-SA" b="1">
                <a:solidFill>
                  <a:srgbClr val="000000"/>
                </a:solidFill>
              </a:rPr>
              <a:t> </a:t>
            </a:r>
            <a:endParaRPr lang="en-US" altLang="ar-SA" b="1">
              <a:solidFill>
                <a:srgbClr val="000000"/>
              </a:solidFill>
            </a:endParaRPr>
          </a:p>
          <a:p>
            <a:pPr eaLnBrk="1" fontAlgn="base" hangingPunct="1">
              <a:spcBef>
                <a:spcPct val="0"/>
              </a:spcBef>
              <a:spcAft>
                <a:spcPct val="0"/>
              </a:spcAft>
            </a:pPr>
            <a:r>
              <a:rPr lang="ar-SA" altLang="ar-SA" b="1">
                <a:solidFill>
                  <a:srgbClr val="FF0000"/>
                </a:solidFill>
              </a:rPr>
              <a:t>الإجابة : نجوم البحر لها ألوان أفتح من الرخويات لذا لا تمتص حرارة كثيرة كما في المحارات ذات الألوان الداكنة .</a:t>
            </a:r>
            <a:endParaRPr lang="en-US" altLang="ar-SA" b="1">
              <a:solidFill>
                <a:srgbClr val="FF000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32358715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1000"/>
                                        <p:tgtEl>
                                          <p:spTgt spid="18">
                                            <p:txEl>
                                              <p:pRg st="2" end="2"/>
                                            </p:txEl>
                                          </p:spTgt>
                                        </p:tgtEl>
                                      </p:cBhvr>
                                    </p:animEffect>
                                    <p:anim calcmode="lin" valueType="num">
                                      <p:cBhvr>
                                        <p:cTn id="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4" end="4"/>
                                            </p:txEl>
                                          </p:spTgt>
                                        </p:tgtEl>
                                        <p:attrNameLst>
                                          <p:attrName>style.visibility</p:attrName>
                                        </p:attrNameLst>
                                      </p:cBhvr>
                                      <p:to>
                                        <p:strVal val="visible"/>
                                      </p:to>
                                    </p:set>
                                    <p:animEffect transition="in" filter="fade">
                                      <p:cBhvr>
                                        <p:cTn id="14" dur="1000"/>
                                        <p:tgtEl>
                                          <p:spTgt spid="18">
                                            <p:txEl>
                                              <p:pRg st="4" end="4"/>
                                            </p:txEl>
                                          </p:spTgt>
                                        </p:tgtEl>
                                      </p:cBhvr>
                                    </p:animEffect>
                                    <p:anim calcmode="lin" valueType="num">
                                      <p:cBhvr>
                                        <p:cTn id="1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6" end="6"/>
                                            </p:txEl>
                                          </p:spTgt>
                                        </p:tgtEl>
                                        <p:attrNameLst>
                                          <p:attrName>style.visibility</p:attrName>
                                        </p:attrNameLst>
                                      </p:cBhvr>
                                      <p:to>
                                        <p:strVal val="visible"/>
                                      </p:to>
                                    </p:set>
                                    <p:animEffect transition="in" filter="fade">
                                      <p:cBhvr>
                                        <p:cTn id="21" dur="1000"/>
                                        <p:tgtEl>
                                          <p:spTgt spid="18">
                                            <p:txEl>
                                              <p:pRg st="6" end="6"/>
                                            </p:txEl>
                                          </p:spTgt>
                                        </p:tgtEl>
                                      </p:cBhvr>
                                    </p:animEffect>
                                    <p:anim calcmode="lin" valueType="num">
                                      <p:cBhvr>
                                        <p:cTn id="22"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xEl>
                                              <p:pRg st="8" end="8"/>
                                            </p:txEl>
                                          </p:spTgt>
                                        </p:tgtEl>
                                        <p:attrNameLst>
                                          <p:attrName>style.visibility</p:attrName>
                                        </p:attrNameLst>
                                      </p:cBhvr>
                                      <p:to>
                                        <p:strVal val="visible"/>
                                      </p:to>
                                    </p:set>
                                    <p:animEffect transition="in" filter="fade">
                                      <p:cBhvr>
                                        <p:cTn id="28" dur="1000"/>
                                        <p:tgtEl>
                                          <p:spTgt spid="18">
                                            <p:txEl>
                                              <p:pRg st="8" end="8"/>
                                            </p:txEl>
                                          </p:spTgt>
                                        </p:tgtEl>
                                      </p:cBhvr>
                                    </p:animEffect>
                                    <p:anim calcmode="lin" valueType="num">
                                      <p:cBhvr>
                                        <p:cTn id="29" dur="1000" fill="hold"/>
                                        <p:tgtEl>
                                          <p:spTgt spid="18">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1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9" name="Rectangle 11"/>
          <p:cNvSpPr>
            <a:spLocks noChangeArrowheads="1"/>
          </p:cNvSpPr>
          <p:nvPr/>
        </p:nvSpPr>
        <p:spPr bwMode="auto">
          <a:xfrm>
            <a:off x="6456363" y="228600"/>
            <a:ext cx="2078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u="sng">
                <a:solidFill>
                  <a:srgbClr val="000000"/>
                </a:solidFill>
              </a:rPr>
              <a:t>التفكير الناقد :</a:t>
            </a:r>
            <a:endParaRPr lang="en-US" altLang="ar-SA" sz="3200">
              <a:solidFill>
                <a:srgbClr val="000000"/>
              </a:solidFill>
            </a:endParaRPr>
          </a:p>
        </p:txBody>
      </p:sp>
      <p:sp>
        <p:nvSpPr>
          <p:cNvPr id="13" name="Rectangle 12"/>
          <p:cNvSpPr>
            <a:spLocks noChangeArrowheads="1"/>
          </p:cNvSpPr>
          <p:nvPr/>
        </p:nvSpPr>
        <p:spPr bwMode="auto">
          <a:xfrm>
            <a:off x="1196975" y="1219200"/>
            <a:ext cx="7718425"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SA" altLang="ar-SA" sz="2800">
                <a:solidFill>
                  <a:srgbClr val="000000"/>
                </a:solidFill>
              </a:rPr>
              <a:t>14-لاحظ ثم إستنتج :في أثناء سيرك على الشاطىء وجدت حيوانا له العديد من الأذرع الجلدية والأقدام الأنبوبية .أي نوع من الحيوانات يمكن أن ينتمي إليه هذا الحيوان؟</a:t>
            </a:r>
            <a:endParaRPr lang="en-US" altLang="ar-SA" sz="2800">
              <a:solidFill>
                <a:srgbClr val="000000"/>
              </a:solidFill>
            </a:endParaRPr>
          </a:p>
          <a:p>
            <a:pPr eaLnBrk="1" fontAlgn="base" hangingPunct="1">
              <a:spcBef>
                <a:spcPct val="0"/>
              </a:spcBef>
              <a:spcAft>
                <a:spcPct val="0"/>
              </a:spcAft>
            </a:pPr>
            <a:r>
              <a:rPr lang="ar-SA" altLang="ar-SA" sz="2800">
                <a:solidFill>
                  <a:srgbClr val="FF0000"/>
                </a:solidFill>
              </a:rPr>
              <a:t>الاجابة:نجم البحر</a:t>
            </a:r>
          </a:p>
          <a:p>
            <a:pPr eaLnBrk="1" fontAlgn="base" hangingPunct="1">
              <a:spcBef>
                <a:spcPct val="0"/>
              </a:spcBef>
              <a:spcAft>
                <a:spcPct val="0"/>
              </a:spcAft>
            </a:pPr>
            <a:endParaRPr lang="en-US" altLang="ar-SA" sz="2800">
              <a:solidFill>
                <a:srgbClr val="FF0000"/>
              </a:solidFill>
            </a:endParaRPr>
          </a:p>
          <a:p>
            <a:pPr algn="just" eaLnBrk="1" fontAlgn="base" hangingPunct="1">
              <a:spcBef>
                <a:spcPct val="0"/>
              </a:spcBef>
              <a:spcAft>
                <a:spcPct val="0"/>
              </a:spcAft>
            </a:pPr>
            <a:r>
              <a:rPr lang="ar-SA" altLang="ar-SA" sz="2800">
                <a:solidFill>
                  <a:srgbClr val="000000"/>
                </a:solidFill>
              </a:rPr>
              <a:t>15-صغ فرضية .لبعض قنافذ البحر فترة حياة طويلة.صغ فرضية حول هذا السبب</a:t>
            </a:r>
          </a:p>
          <a:p>
            <a:pPr algn="just" eaLnBrk="1" fontAlgn="base" hangingPunct="1">
              <a:spcBef>
                <a:spcPct val="0"/>
              </a:spcBef>
              <a:spcAft>
                <a:spcPct val="0"/>
              </a:spcAft>
            </a:pPr>
            <a:r>
              <a:rPr lang="ar-SA" altLang="ar-SA" sz="2800">
                <a:solidFill>
                  <a:srgbClr val="FF0000"/>
                </a:solidFill>
              </a:rPr>
              <a:t>الاجابة:تحمي قنافذ البحر نفسها من المفترس بوساطة أشواكها الطويلة وتستمر في التكاثر طوال فترة حياتها.وقنافذ البحر الأقدم عمرا أكبرحجما وتنتج كميات كبيرة من البويضات والحيوانات المنوية.</a:t>
            </a:r>
            <a:endParaRPr lang="en-US" altLang="ar-SA" sz="2800">
              <a:solidFill>
                <a:srgbClr val="FF0000"/>
              </a:solidFill>
            </a:endParaRPr>
          </a:p>
        </p:txBody>
      </p:sp>
      <p:grpSp>
        <p:nvGrpSpPr>
          <p:cNvPr id="8" name="مجموعة 7"/>
          <p:cNvGrpSpPr/>
          <p:nvPr/>
        </p:nvGrpSpPr>
        <p:grpSpPr>
          <a:xfrm>
            <a:off x="-36512" y="6128748"/>
            <a:ext cx="2082876" cy="756636"/>
            <a:chOff x="179512" y="692696"/>
            <a:chExt cx="2082876" cy="756636"/>
          </a:xfrm>
        </p:grpSpPr>
        <p:pic>
          <p:nvPicPr>
            <p:cNvPr id="9"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مربع نص 9"/>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1" name="مربع نص 10"/>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0703538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Effect transition="in" filter="fade">
                                      <p:cBhvr>
                                        <p:cTn id="21" dur="1000"/>
                                        <p:tgtEl>
                                          <p:spTgt spid="13">
                                            <p:txEl>
                                              <p:pRg st="3" end="3"/>
                                            </p:txEl>
                                          </p:spTgt>
                                        </p:tgtEl>
                                      </p:cBhvr>
                                    </p:animEffect>
                                    <p:anim calcmode="lin" valueType="num">
                                      <p:cBhvr>
                                        <p:cTn id="22"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1000"/>
                                        <p:tgtEl>
                                          <p:spTgt spid="13">
                                            <p:txEl>
                                              <p:pRg st="4" end="4"/>
                                            </p:txEl>
                                          </p:spTgt>
                                        </p:tgtEl>
                                      </p:cBhvr>
                                    </p:animEffect>
                                    <p:anim calcmode="lin" valueType="num">
                                      <p:cBhvr>
                                        <p:cTn id="2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سحابة 10"/>
          <p:cNvSpPr/>
          <p:nvPr/>
        </p:nvSpPr>
        <p:spPr>
          <a:xfrm>
            <a:off x="1828800" y="1586840"/>
            <a:ext cx="5029200" cy="199456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000" b="1" dirty="0">
                <a:solidFill>
                  <a:srgbClr val="0070C0"/>
                </a:solidFill>
              </a:rPr>
              <a:t>هي أكياس عضلية داخلية توازي</a:t>
            </a:r>
          </a:p>
          <a:p>
            <a:pPr algn="ctr" rtl="1"/>
            <a:r>
              <a:rPr lang="ar-SA" sz="2000" b="1" dirty="0">
                <a:solidFill>
                  <a:srgbClr val="0070C0"/>
                </a:solidFill>
              </a:rPr>
              <a:t>الأقدام الأنبوبية والتي بانقباضها يندفع الماء إلي الأقدام</a:t>
            </a:r>
          </a:p>
          <a:p>
            <a:pPr algn="ctr" rtl="1"/>
            <a:r>
              <a:rPr lang="ar-SA" sz="2000" b="1" dirty="0">
                <a:solidFill>
                  <a:srgbClr val="0070C0"/>
                </a:solidFill>
              </a:rPr>
              <a:t>الأنبوبية فتتمدد</a:t>
            </a:r>
            <a:endParaRPr lang="en-US" sz="2000" b="1" dirty="0">
              <a:solidFill>
                <a:srgbClr val="0070C0"/>
              </a:solidFill>
            </a:endParaRPr>
          </a:p>
        </p:txBody>
      </p:sp>
      <p:sp>
        <p:nvSpPr>
          <p:cNvPr id="12" name="سهم إلى اليسار 11"/>
          <p:cNvSpPr/>
          <p:nvPr/>
        </p:nvSpPr>
        <p:spPr>
          <a:xfrm>
            <a:off x="5943600" y="1967840"/>
            <a:ext cx="2386876"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a:solidFill>
                  <a:schemeClr val="accent4">
                    <a:lumMod val="50000"/>
                  </a:schemeClr>
                </a:solidFill>
              </a:rPr>
              <a:t>الحويصلات العضلية</a:t>
            </a:r>
            <a:endParaRPr lang="en-US" sz="2400" b="1" dirty="0">
              <a:solidFill>
                <a:schemeClr val="accent4">
                  <a:lumMod val="50000"/>
                </a:schemeClr>
              </a:solidFill>
            </a:endParaRPr>
          </a:p>
        </p:txBody>
      </p:sp>
      <p:sp>
        <p:nvSpPr>
          <p:cNvPr id="14" name="سحابة 13"/>
          <p:cNvSpPr/>
          <p:nvPr/>
        </p:nvSpPr>
        <p:spPr>
          <a:xfrm>
            <a:off x="1905000" y="3720440"/>
            <a:ext cx="5029200" cy="199456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70C0"/>
                </a:solidFill>
              </a:rPr>
              <a:t>يساعد بعملية الشفط المائي في</a:t>
            </a:r>
          </a:p>
          <a:p>
            <a:pPr algn="ctr" rtl="1"/>
            <a:r>
              <a:rPr lang="ar-SA" sz="2400" b="1" dirty="0">
                <a:solidFill>
                  <a:srgbClr val="0070C0"/>
                </a:solidFill>
              </a:rPr>
              <a:t>الحركة وإعطاء قوة كافية لنجم البحر لفتح مصراعي المحار</a:t>
            </a:r>
            <a:endParaRPr lang="en-US" sz="2400" b="1" dirty="0">
              <a:solidFill>
                <a:srgbClr val="0070C0"/>
              </a:solidFill>
            </a:endParaRPr>
          </a:p>
        </p:txBody>
      </p:sp>
      <p:sp>
        <p:nvSpPr>
          <p:cNvPr id="15" name="سهم إلى اليسار 14"/>
          <p:cNvSpPr/>
          <p:nvPr/>
        </p:nvSpPr>
        <p:spPr>
          <a:xfrm>
            <a:off x="6019800" y="4101440"/>
            <a:ext cx="2386876" cy="914400"/>
          </a:xfrm>
          <a:prstGeom prst="leftArrow">
            <a:avLst/>
          </a:prstGeom>
          <a:solidFill>
            <a:srgbClr val="FFFF00"/>
          </a:solidFill>
          <a:ln w="63500">
            <a:solidFill>
              <a:schemeClr val="accent4">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400" b="1" dirty="0" err="1">
                <a:solidFill>
                  <a:schemeClr val="accent4">
                    <a:lumMod val="50000"/>
                  </a:schemeClr>
                </a:solidFill>
              </a:rPr>
              <a:t>ممص</a:t>
            </a:r>
            <a:r>
              <a:rPr lang="ar-SA" sz="2400" b="1" dirty="0">
                <a:solidFill>
                  <a:schemeClr val="accent4">
                    <a:lumMod val="50000"/>
                  </a:schemeClr>
                </a:solidFill>
              </a:rPr>
              <a:t> القدم الأنبوبي</a:t>
            </a:r>
            <a:endParaRPr lang="en-US" sz="2400" b="1" dirty="0">
              <a:solidFill>
                <a:schemeClr val="accent4">
                  <a:lumMod val="50000"/>
                </a:schemeClr>
              </a:solidFill>
            </a:endParaRP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212532731"/>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heel(1)">
                                      <p:cBhvr>
                                        <p:cTn id="2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172200" y="304800"/>
            <a:ext cx="2633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a:solidFill>
                  <a:srgbClr val="000000"/>
                </a:solidFill>
              </a:rPr>
              <a:t>مراجعة المفرادات:</a:t>
            </a:r>
            <a:endParaRPr lang="en-US" altLang="ar-SA" sz="3200" b="1">
              <a:solidFill>
                <a:srgbClr val="000000"/>
              </a:solidFill>
            </a:endParaRPr>
          </a:p>
        </p:txBody>
      </p:sp>
      <p:sp>
        <p:nvSpPr>
          <p:cNvPr id="9" name="Rectangle 8"/>
          <p:cNvSpPr>
            <a:spLocks noChangeArrowheads="1"/>
          </p:cNvSpPr>
          <p:nvPr/>
        </p:nvSpPr>
        <p:spPr bwMode="auto">
          <a:xfrm>
            <a:off x="1143000" y="1295400"/>
            <a:ext cx="7662863"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SA" altLang="ar-SA" sz="2800">
                <a:solidFill>
                  <a:srgbClr val="000000"/>
                </a:solidFill>
              </a:rPr>
              <a:t>16-الحيوانات التي لها صفات الحبليات وليس لديها عمود فقري  ذات صلة قراية من الحبليات.</a:t>
            </a:r>
            <a:endParaRPr lang="en-US" altLang="ar-SA" sz="2800">
              <a:solidFill>
                <a:srgbClr val="000000"/>
              </a:solidFill>
            </a:endParaRPr>
          </a:p>
          <a:p>
            <a:pPr algn="justLow" eaLnBrk="1" fontAlgn="base" hangingPunct="1">
              <a:spcBef>
                <a:spcPct val="0"/>
              </a:spcBef>
              <a:spcAft>
                <a:spcPct val="0"/>
              </a:spcAft>
            </a:pPr>
            <a:r>
              <a:rPr lang="ar-SA" altLang="ar-SA" sz="2800">
                <a:solidFill>
                  <a:srgbClr val="FF0000"/>
                </a:solidFill>
              </a:rPr>
              <a:t>الاجابة:اللافقاريات الحبلية.</a:t>
            </a:r>
            <a:endParaRPr lang="en-US" altLang="ar-SA" sz="2800">
              <a:solidFill>
                <a:srgbClr val="FF0000"/>
              </a:solidFill>
            </a:endParaRPr>
          </a:p>
          <a:p>
            <a:pPr algn="justLow" eaLnBrk="1" fontAlgn="base" hangingPunct="1">
              <a:spcBef>
                <a:spcPct val="0"/>
              </a:spcBef>
              <a:spcAft>
                <a:spcPct val="0"/>
              </a:spcAft>
            </a:pPr>
            <a:r>
              <a:rPr lang="ar-SA" altLang="ar-SA" sz="2800">
                <a:solidFill>
                  <a:srgbClr val="000000"/>
                </a:solidFill>
              </a:rPr>
              <a:t>17-تركيب يقع تحت الحبل الشوكي في الحبليات ويمكن الللافقاريات من السباحة بتحريك  الذيل الى الامام والخلف .</a:t>
            </a:r>
            <a:endParaRPr lang="en-US" altLang="ar-SA" sz="2800">
              <a:solidFill>
                <a:srgbClr val="000000"/>
              </a:solidFill>
            </a:endParaRPr>
          </a:p>
          <a:p>
            <a:pPr algn="justLow" eaLnBrk="1" fontAlgn="base" hangingPunct="1">
              <a:spcBef>
                <a:spcPct val="0"/>
              </a:spcBef>
              <a:spcAft>
                <a:spcPct val="0"/>
              </a:spcAft>
            </a:pPr>
            <a:r>
              <a:rPr lang="ar-SA" altLang="ar-SA" sz="2800">
                <a:solidFill>
                  <a:srgbClr val="FF0000"/>
                </a:solidFill>
              </a:rPr>
              <a:t>الاجابة:حبل ظهري</a:t>
            </a:r>
            <a:endParaRPr lang="en-US" altLang="ar-SA" sz="2800">
              <a:solidFill>
                <a:srgbClr val="FF0000"/>
              </a:solidFill>
            </a:endParaRPr>
          </a:p>
          <a:p>
            <a:pPr algn="justLow" eaLnBrk="1" fontAlgn="base" hangingPunct="1">
              <a:spcBef>
                <a:spcPct val="0"/>
              </a:spcBef>
              <a:spcAft>
                <a:spcPct val="0"/>
              </a:spcAft>
            </a:pPr>
            <a:r>
              <a:rPr lang="ar-SA" altLang="ar-SA" sz="2800">
                <a:solidFill>
                  <a:srgbClr val="000000"/>
                </a:solidFill>
              </a:rPr>
              <a:t>18-الوصلات بين الانبوب العضلي الذي يربط تجويف الفم بالمرىء يكون شقوقا ويستعمل في ترشيح الغذاء في بعض اللافقاريات الحبلية.</a:t>
            </a:r>
            <a:endParaRPr lang="en-US" altLang="ar-SA" sz="2800">
              <a:solidFill>
                <a:srgbClr val="000000"/>
              </a:solidFill>
            </a:endParaRPr>
          </a:p>
          <a:p>
            <a:pPr algn="justLow" eaLnBrk="1" fontAlgn="base" hangingPunct="1">
              <a:spcBef>
                <a:spcPct val="0"/>
              </a:spcBef>
              <a:spcAft>
                <a:spcPct val="0"/>
              </a:spcAft>
            </a:pPr>
            <a:r>
              <a:rPr lang="ar-SA" altLang="ar-SA" sz="2800">
                <a:solidFill>
                  <a:srgbClr val="FF0000"/>
                </a:solidFill>
              </a:rPr>
              <a:t>الاجابة جيوب بلعومية.</a:t>
            </a:r>
            <a:endParaRPr lang="en-US" altLang="ar-SA" sz="2800">
              <a:solidFill>
                <a:srgbClr val="FF000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4407439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5867400" y="304800"/>
            <a:ext cx="2919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تثبيت المفاهيم الرئسية:</a:t>
            </a:r>
            <a:endParaRPr lang="en-US" altLang="ar-SA" sz="2800" b="1">
              <a:solidFill>
                <a:srgbClr val="000000"/>
              </a:solidFill>
            </a:endParaRPr>
          </a:p>
        </p:txBody>
      </p:sp>
      <p:sp>
        <p:nvSpPr>
          <p:cNvPr id="9" name="Rectangle 8"/>
          <p:cNvSpPr>
            <a:spLocks noChangeArrowheads="1"/>
          </p:cNvSpPr>
          <p:nvPr/>
        </p:nvSpPr>
        <p:spPr bwMode="auto">
          <a:xfrm>
            <a:off x="1524000" y="1143000"/>
            <a:ext cx="7467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19-أي ممايلي يوجد في الحبليات خلال فترة من حياتها؟</a:t>
            </a:r>
          </a:p>
          <a:p>
            <a:pPr eaLnBrk="1" fontAlgn="base" hangingPunct="1">
              <a:spcBef>
                <a:spcPct val="0"/>
              </a:spcBef>
              <a:spcAft>
                <a:spcPct val="0"/>
              </a:spcAft>
            </a:pPr>
            <a:r>
              <a:rPr lang="en-US" altLang="ar-SA" sz="2000" b="1">
                <a:solidFill>
                  <a:srgbClr val="000000"/>
                </a:solidFill>
              </a:rPr>
              <a:t>-a</a:t>
            </a:r>
            <a:r>
              <a:rPr lang="ar-SA" altLang="ar-SA" sz="2000" b="1">
                <a:solidFill>
                  <a:srgbClr val="000000"/>
                </a:solidFill>
              </a:rPr>
              <a:t>جهاز وعائي مائي  ,  حبل ظهري  ,  جيوب بلعومية  ,  ذيل خلفي شرجي.</a:t>
            </a:r>
            <a:endParaRPr lang="en-US" altLang="ar-SA" sz="2000" b="1">
              <a:solidFill>
                <a:srgbClr val="000000"/>
              </a:solidFill>
            </a:endParaRPr>
          </a:p>
          <a:p>
            <a:pPr eaLnBrk="1" fontAlgn="base" hangingPunct="1">
              <a:spcBef>
                <a:spcPct val="0"/>
              </a:spcBef>
              <a:spcAft>
                <a:spcPct val="0"/>
              </a:spcAft>
            </a:pPr>
            <a:r>
              <a:rPr lang="en-US" altLang="ar-SA" sz="2000" b="1">
                <a:solidFill>
                  <a:srgbClr val="000000"/>
                </a:solidFill>
              </a:rPr>
              <a:t>-b</a:t>
            </a:r>
            <a:r>
              <a:rPr lang="ar-SA" altLang="ar-SA" sz="2000" b="1">
                <a:solidFill>
                  <a:srgbClr val="000000"/>
                </a:solidFill>
              </a:rPr>
              <a:t>قميص  ,  جيوب بلعومية  ,  حبل شوكي ظهري أنبوبي  ,   ذيل خلفي شرجي</a:t>
            </a:r>
            <a:endParaRPr lang="en-US" altLang="ar-SA" sz="2000" b="1">
              <a:solidFill>
                <a:srgbClr val="000000"/>
              </a:solidFill>
            </a:endParaRPr>
          </a:p>
          <a:p>
            <a:pPr eaLnBrk="1" fontAlgn="base" hangingPunct="1">
              <a:spcBef>
                <a:spcPct val="0"/>
              </a:spcBef>
              <a:spcAft>
                <a:spcPct val="0"/>
              </a:spcAft>
            </a:pPr>
            <a:r>
              <a:rPr lang="en-US" altLang="ar-SA" sz="2000" b="1">
                <a:solidFill>
                  <a:srgbClr val="000000"/>
                </a:solidFill>
              </a:rPr>
              <a:t>-c</a:t>
            </a:r>
            <a:r>
              <a:rPr lang="ar-SA" altLang="ar-SA" sz="2000" b="1">
                <a:solidFill>
                  <a:srgbClr val="000000"/>
                </a:solidFill>
              </a:rPr>
              <a:t>أقدام أنبوبية  , حبل ظهري  ,   جيوب بلعومية  ,   ذيل خلفي ظهري</a:t>
            </a:r>
            <a:endParaRPr lang="en-US" altLang="ar-SA" sz="2000" b="1">
              <a:solidFill>
                <a:srgbClr val="000000"/>
              </a:solidFill>
            </a:endParaRPr>
          </a:p>
          <a:p>
            <a:pPr eaLnBrk="1" fontAlgn="base" hangingPunct="1">
              <a:spcBef>
                <a:spcPct val="0"/>
              </a:spcBef>
              <a:spcAft>
                <a:spcPct val="0"/>
              </a:spcAft>
            </a:pPr>
            <a:r>
              <a:rPr lang="en-US" altLang="ar-SA" sz="2000" b="1">
                <a:solidFill>
                  <a:srgbClr val="000000"/>
                </a:solidFill>
              </a:rPr>
              <a:t>-d</a:t>
            </a:r>
            <a:r>
              <a:rPr lang="ar-SA" altLang="ar-SA" sz="2000" b="1">
                <a:solidFill>
                  <a:srgbClr val="000000"/>
                </a:solidFill>
              </a:rPr>
              <a:t>حبل شوكي ظهري أنبوبي  ,  حبل ظهري  ,   جيوب بلعومية  ,  ذيل </a:t>
            </a:r>
            <a:r>
              <a:rPr lang="ar-SA" altLang="ar-SA" sz="2400">
                <a:solidFill>
                  <a:srgbClr val="000000"/>
                </a:solidFill>
              </a:rPr>
              <a:t>خلفي شرجي</a:t>
            </a:r>
            <a:endParaRPr lang="en-US" altLang="ar-SA" sz="2400">
              <a:solidFill>
                <a:srgbClr val="000000"/>
              </a:solidFill>
            </a:endParaRPr>
          </a:p>
          <a:p>
            <a:pPr eaLnBrk="1" fontAlgn="base" hangingPunct="1">
              <a:spcBef>
                <a:spcPct val="0"/>
              </a:spcBef>
              <a:spcAft>
                <a:spcPct val="0"/>
              </a:spcAft>
            </a:pPr>
            <a:r>
              <a:rPr lang="ar-SA" altLang="ar-SA" sz="2400">
                <a:solidFill>
                  <a:srgbClr val="FF0000"/>
                </a:solidFill>
              </a:rPr>
              <a:t>الاجابة :</a:t>
            </a:r>
            <a:r>
              <a:rPr lang="en-US" altLang="ar-SA" sz="2400">
                <a:solidFill>
                  <a:srgbClr val="FF0000"/>
                </a:solidFill>
              </a:rPr>
              <a:t>d</a:t>
            </a:r>
            <a:endParaRPr lang="ar-SA" altLang="ar-SA" sz="2400">
              <a:solidFill>
                <a:srgbClr val="FF0000"/>
              </a:solidFill>
            </a:endParaRPr>
          </a:p>
          <a:p>
            <a:pPr eaLnBrk="1" fontAlgn="base" hangingPunct="1">
              <a:spcBef>
                <a:spcPct val="0"/>
              </a:spcBef>
              <a:spcAft>
                <a:spcPct val="0"/>
              </a:spcAft>
            </a:pPr>
            <a:endParaRPr lang="en-US" altLang="ar-SA" sz="2400">
              <a:solidFill>
                <a:srgbClr val="FF0000"/>
              </a:solidFill>
            </a:endParaRPr>
          </a:p>
          <a:p>
            <a:pPr eaLnBrk="1" fontAlgn="base" hangingPunct="1">
              <a:spcBef>
                <a:spcPct val="0"/>
              </a:spcBef>
              <a:spcAft>
                <a:spcPct val="0"/>
              </a:spcAft>
            </a:pPr>
            <a:r>
              <a:rPr lang="ar-SA" altLang="ar-SA" sz="2400">
                <a:solidFill>
                  <a:srgbClr val="000000"/>
                </a:solidFill>
              </a:rPr>
              <a:t>20-ما الوظيفة الرئيسية للذيل الخلفي الشرجي؟</a:t>
            </a:r>
          </a:p>
          <a:p>
            <a:pPr eaLnBrk="1" fontAlgn="base" hangingPunct="1">
              <a:spcBef>
                <a:spcPct val="0"/>
              </a:spcBef>
              <a:spcAft>
                <a:spcPct val="0"/>
              </a:spcAft>
            </a:pPr>
            <a:r>
              <a:rPr lang="en-US" altLang="ar-SA" sz="2400">
                <a:solidFill>
                  <a:srgbClr val="000000"/>
                </a:solidFill>
              </a:rPr>
              <a:t>-a</a:t>
            </a:r>
            <a:r>
              <a:rPr lang="ar-SA" altLang="ar-SA" sz="2400">
                <a:solidFill>
                  <a:srgbClr val="000000"/>
                </a:solidFill>
              </a:rPr>
              <a:t>الدوران                                       </a:t>
            </a:r>
            <a:r>
              <a:rPr lang="en-US" altLang="ar-SA" sz="2400">
                <a:solidFill>
                  <a:srgbClr val="000000"/>
                </a:solidFill>
              </a:rPr>
              <a:t>-c </a:t>
            </a:r>
            <a:r>
              <a:rPr lang="ar-SA" altLang="ar-SA" sz="2400">
                <a:solidFill>
                  <a:srgbClr val="000000"/>
                </a:solidFill>
              </a:rPr>
              <a:t>المرونة</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-b</a:t>
            </a:r>
            <a:r>
              <a:rPr lang="ar-SA" altLang="ar-SA" sz="2400">
                <a:solidFill>
                  <a:srgbClr val="000000"/>
                </a:solidFill>
              </a:rPr>
              <a:t>الهضم                                         </a:t>
            </a:r>
            <a:r>
              <a:rPr lang="en-US" altLang="ar-SA" sz="2400">
                <a:solidFill>
                  <a:srgbClr val="000000"/>
                </a:solidFill>
              </a:rPr>
              <a:t>-d</a:t>
            </a:r>
            <a:r>
              <a:rPr lang="ar-SA" altLang="ar-SA" sz="2400">
                <a:solidFill>
                  <a:srgbClr val="000000"/>
                </a:solidFill>
              </a:rPr>
              <a:t>الحركة</a:t>
            </a:r>
            <a:endParaRPr lang="en-US" altLang="ar-SA" sz="2400">
              <a:solidFill>
                <a:srgbClr val="000000"/>
              </a:solidFill>
            </a:endParaRPr>
          </a:p>
          <a:p>
            <a:pPr eaLnBrk="1" fontAlgn="base" hangingPunct="1">
              <a:spcBef>
                <a:spcPct val="0"/>
              </a:spcBef>
              <a:spcAft>
                <a:spcPct val="0"/>
              </a:spcAft>
            </a:pPr>
            <a:r>
              <a:rPr lang="ar-SA" altLang="ar-SA" sz="2400">
                <a:solidFill>
                  <a:srgbClr val="FF0000"/>
                </a:solidFill>
              </a:rPr>
              <a:t>الاجابة:</a:t>
            </a:r>
            <a:r>
              <a:rPr lang="en-US" altLang="ar-SA" sz="2400">
                <a:solidFill>
                  <a:srgbClr val="FF0000"/>
                </a:solidFill>
              </a:rPr>
              <a:t>d</a:t>
            </a: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125</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98935554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1000"/>
                                        <p:tgtEl>
                                          <p:spTgt spid="9">
                                            <p:txEl>
                                              <p:pRg st="4" end="4"/>
                                            </p:txEl>
                                          </p:spTgt>
                                        </p:tgtEl>
                                      </p:cBhvr>
                                    </p:animEffect>
                                    <p:anim calcmode="lin" valueType="num">
                                      <p:cBhvr>
                                        <p:cTn id="43"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5" end="5"/>
                                            </p:txEl>
                                          </p:spTgt>
                                        </p:tgtEl>
                                        <p:attrNameLst>
                                          <p:attrName>style.visibility</p:attrName>
                                        </p:attrNameLst>
                                      </p:cBhvr>
                                      <p:to>
                                        <p:strVal val="visible"/>
                                      </p:to>
                                    </p:set>
                                    <p:animEffect transition="in" filter="fade">
                                      <p:cBhvr>
                                        <p:cTn id="49" dur="1000"/>
                                        <p:tgtEl>
                                          <p:spTgt spid="9">
                                            <p:txEl>
                                              <p:pRg st="5" end="5"/>
                                            </p:txEl>
                                          </p:spTgt>
                                        </p:tgtEl>
                                      </p:cBhvr>
                                    </p:animEffect>
                                    <p:anim calcmode="lin" valueType="num">
                                      <p:cBhvr>
                                        <p:cTn id="5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7" end="7"/>
                                            </p:txEl>
                                          </p:spTgt>
                                        </p:tgtEl>
                                        <p:attrNameLst>
                                          <p:attrName>style.visibility</p:attrName>
                                        </p:attrNameLst>
                                      </p:cBhvr>
                                      <p:to>
                                        <p:strVal val="visible"/>
                                      </p:to>
                                    </p:set>
                                    <p:animEffect transition="in" filter="fade">
                                      <p:cBhvr>
                                        <p:cTn id="56" dur="1000"/>
                                        <p:tgtEl>
                                          <p:spTgt spid="9">
                                            <p:txEl>
                                              <p:pRg st="7" end="7"/>
                                            </p:txEl>
                                          </p:spTgt>
                                        </p:tgtEl>
                                      </p:cBhvr>
                                    </p:animEffect>
                                    <p:anim calcmode="lin" valueType="num">
                                      <p:cBhvr>
                                        <p:cTn id="5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9">
                                            <p:txEl>
                                              <p:pRg st="8" end="8"/>
                                            </p:txEl>
                                          </p:spTgt>
                                        </p:tgtEl>
                                        <p:attrNameLst>
                                          <p:attrName>style.visibility</p:attrName>
                                        </p:attrNameLst>
                                      </p:cBhvr>
                                      <p:to>
                                        <p:strVal val="visible"/>
                                      </p:to>
                                    </p:set>
                                    <p:animEffect transition="in" filter="fade">
                                      <p:cBhvr>
                                        <p:cTn id="63" dur="1000"/>
                                        <p:tgtEl>
                                          <p:spTgt spid="9">
                                            <p:txEl>
                                              <p:pRg st="8" end="8"/>
                                            </p:txEl>
                                          </p:spTgt>
                                        </p:tgtEl>
                                      </p:cBhvr>
                                    </p:animEffect>
                                    <p:anim calcmode="lin" valueType="num">
                                      <p:cBhvr>
                                        <p:cTn id="64"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9">
                                            <p:txEl>
                                              <p:pRg st="9" end="9"/>
                                            </p:txEl>
                                          </p:spTgt>
                                        </p:tgtEl>
                                        <p:attrNameLst>
                                          <p:attrName>style.visibility</p:attrName>
                                        </p:attrNameLst>
                                      </p:cBhvr>
                                      <p:to>
                                        <p:strVal val="visible"/>
                                      </p:to>
                                    </p:set>
                                    <p:animEffect transition="in" filter="fade">
                                      <p:cBhvr>
                                        <p:cTn id="70" dur="1000"/>
                                        <p:tgtEl>
                                          <p:spTgt spid="9">
                                            <p:txEl>
                                              <p:pRg st="9" end="9"/>
                                            </p:txEl>
                                          </p:spTgt>
                                        </p:tgtEl>
                                      </p:cBhvr>
                                    </p:animEffect>
                                    <p:anim calcmode="lin" valueType="num">
                                      <p:cBhvr>
                                        <p:cTn id="71"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nodeType="clickEffect">
                                  <p:stCondLst>
                                    <p:cond delay="0"/>
                                  </p:stCondLst>
                                  <p:childTnLst>
                                    <p:set>
                                      <p:cBhvr>
                                        <p:cTn id="76" dur="1" fill="hold">
                                          <p:stCondLst>
                                            <p:cond delay="0"/>
                                          </p:stCondLst>
                                        </p:cTn>
                                        <p:tgtEl>
                                          <p:spTgt spid="9">
                                            <p:txEl>
                                              <p:pRg st="10" end="10"/>
                                            </p:txEl>
                                          </p:spTgt>
                                        </p:tgtEl>
                                        <p:attrNameLst>
                                          <p:attrName>style.visibility</p:attrName>
                                        </p:attrNameLst>
                                      </p:cBhvr>
                                      <p:to>
                                        <p:strVal val="visible"/>
                                      </p:to>
                                    </p:set>
                                    <p:animEffect transition="in" filter="fade">
                                      <p:cBhvr>
                                        <p:cTn id="77" dur="1000"/>
                                        <p:tgtEl>
                                          <p:spTgt spid="9">
                                            <p:txEl>
                                              <p:pRg st="10" end="10"/>
                                            </p:txEl>
                                          </p:spTgt>
                                        </p:tgtEl>
                                      </p:cBhvr>
                                    </p:animEffect>
                                    <p:anim calcmode="lin" valueType="num">
                                      <p:cBhvr>
                                        <p:cTn id="78"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3559175" y="457200"/>
            <a:ext cx="5275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استعمل الرسم التالي للاجابة عن السؤالين 21, 22</a:t>
            </a:r>
            <a:endParaRPr lang="en-US" altLang="ar-SA" sz="2400" b="1">
              <a:solidFill>
                <a:srgbClr val="000000"/>
              </a:solidFill>
            </a:endParaRPr>
          </a:p>
        </p:txBody>
      </p:sp>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4475"/>
            <a:ext cx="2749550"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667000" y="1219200"/>
            <a:ext cx="6324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21-أصبحت السباحة كسباحة السمكة ممكنة بواسطة التركيب:</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1-a	3-c</a:t>
            </a:r>
            <a:r>
              <a:rPr lang="ar-SA" altLang="ar-SA" sz="2400">
                <a:solidFill>
                  <a:srgbClr val="000000"/>
                </a:solidFill>
              </a:rPr>
              <a:t>       </a:t>
            </a:r>
            <a:r>
              <a:rPr lang="en-US" altLang="ar-SA" sz="2400">
                <a:solidFill>
                  <a:srgbClr val="000000"/>
                </a:solidFill>
              </a:rPr>
              <a:t>2-b	4-d</a:t>
            </a:r>
            <a:r>
              <a:rPr lang="ar-SA" altLang="ar-SA" sz="2400">
                <a:solidFill>
                  <a:srgbClr val="000000"/>
                </a:solidFill>
              </a:rPr>
              <a:t>           </a:t>
            </a:r>
            <a:endParaRPr lang="en-US" altLang="ar-SA" sz="2400">
              <a:solidFill>
                <a:srgbClr val="000000"/>
              </a:solidFill>
            </a:endParaRPr>
          </a:p>
          <a:p>
            <a:pPr eaLnBrk="1" fontAlgn="base" hangingPunct="1">
              <a:spcBef>
                <a:spcPct val="0"/>
              </a:spcBef>
              <a:spcAft>
                <a:spcPct val="0"/>
              </a:spcAft>
            </a:pPr>
            <a:r>
              <a:rPr lang="ar-SA" altLang="ar-SA" sz="2400">
                <a:solidFill>
                  <a:srgbClr val="FF0000"/>
                </a:solidFill>
              </a:rPr>
              <a:t>الاجابة:</a:t>
            </a:r>
            <a:r>
              <a:rPr lang="en-US" altLang="ar-SA" sz="2400">
                <a:solidFill>
                  <a:srgbClr val="FF0000"/>
                </a:solidFill>
              </a:rPr>
              <a:t>a</a:t>
            </a:r>
          </a:p>
          <a:p>
            <a:pPr eaLnBrk="1" fontAlgn="base" hangingPunct="1">
              <a:spcBef>
                <a:spcPct val="0"/>
              </a:spcBef>
              <a:spcAft>
                <a:spcPct val="0"/>
              </a:spcAft>
            </a:pPr>
            <a:r>
              <a:rPr lang="ar-SA" altLang="ar-SA" sz="2400">
                <a:solidFill>
                  <a:srgbClr val="000000"/>
                </a:solidFill>
              </a:rPr>
              <a:t>22- أي التراكيب تتحول الى دماغ وحبل شوكي في اغلب الحبليات؟</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1-a	3-c</a:t>
            </a:r>
            <a:r>
              <a:rPr lang="ar-SA" altLang="ar-SA" sz="2400">
                <a:solidFill>
                  <a:srgbClr val="000000"/>
                </a:solidFill>
              </a:rPr>
              <a:t>       </a:t>
            </a:r>
            <a:r>
              <a:rPr lang="en-US" altLang="ar-SA" sz="2400">
                <a:solidFill>
                  <a:srgbClr val="000000"/>
                </a:solidFill>
              </a:rPr>
              <a:t>2-b	4-d</a:t>
            </a:r>
            <a:r>
              <a:rPr lang="ar-SA" altLang="ar-SA" sz="2400">
                <a:solidFill>
                  <a:srgbClr val="000000"/>
                </a:solidFill>
              </a:rPr>
              <a:t>          </a:t>
            </a:r>
          </a:p>
          <a:p>
            <a:pPr eaLnBrk="1" fontAlgn="base" hangingPunct="1">
              <a:spcBef>
                <a:spcPct val="0"/>
              </a:spcBef>
              <a:spcAft>
                <a:spcPct val="0"/>
              </a:spcAft>
            </a:pPr>
            <a:r>
              <a:rPr lang="ar-SA" altLang="ar-SA" sz="2400">
                <a:solidFill>
                  <a:srgbClr val="FF0000"/>
                </a:solidFill>
              </a:rPr>
              <a:t> الاجابة:</a:t>
            </a:r>
            <a:r>
              <a:rPr lang="en-US" altLang="ar-SA" sz="2400">
                <a:solidFill>
                  <a:srgbClr val="FF0000"/>
                </a:solidFill>
              </a:rPr>
              <a:t>b</a:t>
            </a:r>
          </a:p>
        </p:txBody>
      </p:sp>
      <p:sp>
        <p:nvSpPr>
          <p:cNvPr id="13" name="Rectangle 12"/>
          <p:cNvSpPr>
            <a:spLocks noChangeArrowheads="1"/>
          </p:cNvSpPr>
          <p:nvPr/>
        </p:nvSpPr>
        <p:spPr bwMode="auto">
          <a:xfrm>
            <a:off x="1143000" y="4038600"/>
            <a:ext cx="76914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23-اي الصفات التالية ينطبق على حيوان بخاخ البحر البالغ؟</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-a</a:t>
            </a:r>
            <a:r>
              <a:rPr lang="ar-SA" altLang="ar-SA" sz="2400">
                <a:solidFill>
                  <a:srgbClr val="000000"/>
                </a:solidFill>
              </a:rPr>
              <a:t>له تناظر جانبي.        </a:t>
            </a:r>
            <a:r>
              <a:rPr lang="en-US" altLang="ar-SA" sz="2400">
                <a:solidFill>
                  <a:srgbClr val="000000"/>
                </a:solidFill>
              </a:rPr>
              <a:t>-b</a:t>
            </a:r>
            <a:r>
              <a:rPr lang="ar-SA" altLang="ar-SA" sz="2400">
                <a:solidFill>
                  <a:srgbClr val="000000"/>
                </a:solidFill>
              </a:rPr>
              <a:t>له مظهر السهيم البالغ نفسه.</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-c</a:t>
            </a:r>
            <a:r>
              <a:rPr lang="ar-SA" altLang="ar-SA" sz="2400">
                <a:solidFill>
                  <a:srgbClr val="000000"/>
                </a:solidFill>
              </a:rPr>
              <a:t>له صفة واحدة فقط من صفات الحبليات بوصفه حيوانا بالغا.</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-d</a:t>
            </a:r>
            <a:r>
              <a:rPr lang="ar-SA" altLang="ar-SA" sz="2400">
                <a:solidFill>
                  <a:srgbClr val="000000"/>
                </a:solidFill>
              </a:rPr>
              <a:t>حيوان مفترس ونشط في السباحة.</a:t>
            </a:r>
            <a:endParaRPr lang="en-US" altLang="ar-SA" sz="2400">
              <a:solidFill>
                <a:srgbClr val="000000"/>
              </a:solidFill>
            </a:endParaRPr>
          </a:p>
          <a:p>
            <a:pPr eaLnBrk="1" fontAlgn="base" hangingPunct="1">
              <a:spcBef>
                <a:spcPct val="0"/>
              </a:spcBef>
              <a:spcAft>
                <a:spcPct val="0"/>
              </a:spcAft>
            </a:pPr>
            <a:r>
              <a:rPr lang="ar-SA" altLang="ar-SA" sz="2400">
                <a:solidFill>
                  <a:srgbClr val="FF0000"/>
                </a:solidFill>
              </a:rPr>
              <a:t>الاجابة:</a:t>
            </a:r>
            <a:r>
              <a:rPr lang="en-US" altLang="ar-SA" sz="2400">
                <a:solidFill>
                  <a:srgbClr val="FF0000"/>
                </a:solidFill>
              </a:rPr>
              <a:t>c</a:t>
            </a:r>
          </a:p>
        </p:txBody>
      </p:sp>
      <p:grpSp>
        <p:nvGrpSpPr>
          <p:cNvPr id="14" name="مجموعة 13"/>
          <p:cNvGrpSpPr/>
          <p:nvPr/>
        </p:nvGrpSpPr>
        <p:grpSpPr>
          <a:xfrm>
            <a:off x="-36512" y="6128748"/>
            <a:ext cx="2082876" cy="756636"/>
            <a:chOff x="179512" y="692696"/>
            <a:chExt cx="2082876" cy="756636"/>
          </a:xfrm>
        </p:grpSpPr>
        <p:pic>
          <p:nvPicPr>
            <p:cNvPr id="15"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مربع نص 15"/>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7" name="مربع نص 16"/>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24984556"/>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fade">
                                      <p:cBhvr>
                                        <p:cTn id="35" dur="1000"/>
                                        <p:tgtEl>
                                          <p:spTgt spid="11">
                                            <p:txEl>
                                              <p:pRg st="2" end="2"/>
                                            </p:txEl>
                                          </p:spTgt>
                                        </p:tgtEl>
                                      </p:cBhvr>
                                    </p:animEffect>
                                    <p:anim calcmode="lin" valueType="num">
                                      <p:cBhvr>
                                        <p:cTn id="36"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1000"/>
                                        <p:tgtEl>
                                          <p:spTgt spid="11">
                                            <p:txEl>
                                              <p:pRg st="3" end="3"/>
                                            </p:txEl>
                                          </p:spTgt>
                                        </p:tgtEl>
                                      </p:cBhvr>
                                    </p:animEffect>
                                    <p:anim calcmode="lin" valueType="num">
                                      <p:cBhvr>
                                        <p:cTn id="4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xEl>
                                              <p:pRg st="4" end="4"/>
                                            </p:txEl>
                                          </p:spTgt>
                                        </p:tgtEl>
                                        <p:attrNameLst>
                                          <p:attrName>style.visibility</p:attrName>
                                        </p:attrNameLst>
                                      </p:cBhvr>
                                      <p:to>
                                        <p:strVal val="visible"/>
                                      </p:to>
                                    </p:set>
                                    <p:animEffect transition="in" filter="fade">
                                      <p:cBhvr>
                                        <p:cTn id="49" dur="1000"/>
                                        <p:tgtEl>
                                          <p:spTgt spid="11">
                                            <p:txEl>
                                              <p:pRg st="4" end="4"/>
                                            </p:txEl>
                                          </p:spTgt>
                                        </p:tgtEl>
                                      </p:cBhvr>
                                    </p:animEffect>
                                    <p:anim calcmode="lin" valueType="num">
                                      <p:cBhvr>
                                        <p:cTn id="50"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nodeType="clickEffect">
                                  <p:stCondLst>
                                    <p:cond delay="0"/>
                                  </p:stCondLst>
                                  <p:childTnLst>
                                    <p:set>
                                      <p:cBhvr>
                                        <p:cTn id="55" dur="1" fill="hold">
                                          <p:stCondLst>
                                            <p:cond delay="0"/>
                                          </p:stCondLst>
                                        </p:cTn>
                                        <p:tgtEl>
                                          <p:spTgt spid="11">
                                            <p:txEl>
                                              <p:pRg st="5" end="5"/>
                                            </p:txEl>
                                          </p:spTgt>
                                        </p:tgtEl>
                                        <p:attrNameLst>
                                          <p:attrName>style.visibility</p:attrName>
                                        </p:attrNameLst>
                                      </p:cBhvr>
                                      <p:to>
                                        <p:strVal val="visible"/>
                                      </p:to>
                                    </p:set>
                                    <p:animEffect transition="in" filter="fade">
                                      <p:cBhvr>
                                        <p:cTn id="56" dur="1000"/>
                                        <p:tgtEl>
                                          <p:spTgt spid="11">
                                            <p:txEl>
                                              <p:pRg st="5" end="5"/>
                                            </p:txEl>
                                          </p:spTgt>
                                        </p:tgtEl>
                                      </p:cBhvr>
                                    </p:animEffect>
                                    <p:anim calcmode="lin" valueType="num">
                                      <p:cBhvr>
                                        <p:cTn id="5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2" presetClass="entr" presetSubtype="0" fill="hold"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fade">
                                      <p:cBhvr>
                                        <p:cTn id="63" dur="1000"/>
                                        <p:tgtEl>
                                          <p:spTgt spid="13">
                                            <p:txEl>
                                              <p:pRg st="0" end="0"/>
                                            </p:txEl>
                                          </p:spTgt>
                                        </p:tgtEl>
                                      </p:cBhvr>
                                    </p:animEffect>
                                    <p:anim calcmode="lin" valueType="num">
                                      <p:cBhvr>
                                        <p:cTn id="6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nodeType="clickEffect">
                                  <p:stCondLst>
                                    <p:cond delay="0"/>
                                  </p:stCondLst>
                                  <p:childTnLst>
                                    <p:set>
                                      <p:cBhvr>
                                        <p:cTn id="69" dur="1" fill="hold">
                                          <p:stCondLst>
                                            <p:cond delay="0"/>
                                          </p:stCondLst>
                                        </p:cTn>
                                        <p:tgtEl>
                                          <p:spTgt spid="13">
                                            <p:txEl>
                                              <p:pRg st="1" end="1"/>
                                            </p:txEl>
                                          </p:spTgt>
                                        </p:tgtEl>
                                        <p:attrNameLst>
                                          <p:attrName>style.visibility</p:attrName>
                                        </p:attrNameLst>
                                      </p:cBhvr>
                                      <p:to>
                                        <p:strVal val="visible"/>
                                      </p:to>
                                    </p:set>
                                    <p:animEffect transition="in" filter="fade">
                                      <p:cBhvr>
                                        <p:cTn id="70" dur="1000"/>
                                        <p:tgtEl>
                                          <p:spTgt spid="13">
                                            <p:txEl>
                                              <p:pRg st="1" end="1"/>
                                            </p:txEl>
                                          </p:spTgt>
                                        </p:tgtEl>
                                      </p:cBhvr>
                                    </p:animEffect>
                                    <p:anim calcmode="lin" valueType="num">
                                      <p:cBhvr>
                                        <p:cTn id="71"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3">
                                            <p:txEl>
                                              <p:pRg st="2" end="2"/>
                                            </p:txEl>
                                          </p:spTgt>
                                        </p:tgtEl>
                                        <p:attrNameLst>
                                          <p:attrName>style.visibility</p:attrName>
                                        </p:attrNameLst>
                                      </p:cBhvr>
                                      <p:to>
                                        <p:strVal val="visible"/>
                                      </p:to>
                                    </p:set>
                                    <p:animEffect transition="in" filter="fade">
                                      <p:cBhvr>
                                        <p:cTn id="75" dur="1000"/>
                                        <p:tgtEl>
                                          <p:spTgt spid="13">
                                            <p:txEl>
                                              <p:pRg st="2" end="2"/>
                                            </p:txEl>
                                          </p:spTgt>
                                        </p:tgtEl>
                                      </p:cBhvr>
                                    </p:animEffect>
                                    <p:anim calcmode="lin" valueType="num">
                                      <p:cBhvr>
                                        <p:cTn id="76"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3">
                                            <p:txEl>
                                              <p:pRg st="3" end="3"/>
                                            </p:txEl>
                                          </p:spTgt>
                                        </p:tgtEl>
                                        <p:attrNameLst>
                                          <p:attrName>style.visibility</p:attrName>
                                        </p:attrNameLst>
                                      </p:cBhvr>
                                      <p:to>
                                        <p:strVal val="visible"/>
                                      </p:to>
                                    </p:set>
                                    <p:animEffect transition="in" filter="fade">
                                      <p:cBhvr>
                                        <p:cTn id="80" dur="1000"/>
                                        <p:tgtEl>
                                          <p:spTgt spid="13">
                                            <p:txEl>
                                              <p:pRg st="3" end="3"/>
                                            </p:txEl>
                                          </p:spTgt>
                                        </p:tgtEl>
                                      </p:cBhvr>
                                    </p:animEffect>
                                    <p:anim calcmode="lin" valueType="num">
                                      <p:cBhvr>
                                        <p:cTn id="81"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82"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42" presetClass="entr" presetSubtype="0" fill="hold" nodeType="clickEffect">
                                  <p:stCondLst>
                                    <p:cond delay="0"/>
                                  </p:stCondLst>
                                  <p:childTnLst>
                                    <p:set>
                                      <p:cBhvr>
                                        <p:cTn id="86" dur="1" fill="hold">
                                          <p:stCondLst>
                                            <p:cond delay="0"/>
                                          </p:stCondLst>
                                        </p:cTn>
                                        <p:tgtEl>
                                          <p:spTgt spid="13">
                                            <p:txEl>
                                              <p:pRg st="4" end="4"/>
                                            </p:txEl>
                                          </p:spTgt>
                                        </p:tgtEl>
                                        <p:attrNameLst>
                                          <p:attrName>style.visibility</p:attrName>
                                        </p:attrNameLst>
                                      </p:cBhvr>
                                      <p:to>
                                        <p:strVal val="visible"/>
                                      </p:to>
                                    </p:set>
                                    <p:animEffect transition="in" filter="fade">
                                      <p:cBhvr>
                                        <p:cTn id="87" dur="1000"/>
                                        <p:tgtEl>
                                          <p:spTgt spid="13">
                                            <p:txEl>
                                              <p:pRg st="4" end="4"/>
                                            </p:txEl>
                                          </p:spTgt>
                                        </p:tgtEl>
                                      </p:cBhvr>
                                    </p:animEffect>
                                    <p:anim calcmode="lin" valueType="num">
                                      <p:cBhvr>
                                        <p:cTn id="88"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89"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38200" y="1066800"/>
            <a:ext cx="7924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24-شوكيات الجلد ذات صلة بالحبليات.أي الصفات التالية تشتركان فيها؟</a:t>
            </a:r>
            <a:endParaRPr lang="en-US" altLang="ar-SA" sz="2400" b="1">
              <a:solidFill>
                <a:srgbClr val="000000"/>
              </a:solidFill>
            </a:endParaRPr>
          </a:p>
          <a:p>
            <a:pPr eaLnBrk="1" fontAlgn="base" hangingPunct="1">
              <a:spcBef>
                <a:spcPct val="0"/>
              </a:spcBef>
              <a:spcAft>
                <a:spcPct val="0"/>
              </a:spcAft>
            </a:pPr>
            <a:r>
              <a:rPr lang="en-US" altLang="ar-SA" sz="2800">
                <a:solidFill>
                  <a:srgbClr val="000000"/>
                </a:solidFill>
              </a:rPr>
              <a:t>-a</a:t>
            </a:r>
            <a:r>
              <a:rPr lang="ar-SA" altLang="ar-SA" sz="2800">
                <a:solidFill>
                  <a:srgbClr val="000000"/>
                </a:solidFill>
              </a:rPr>
              <a:t>لها  جيوب بلعومية	</a:t>
            </a:r>
            <a:r>
              <a:rPr lang="en-US" altLang="ar-SA" sz="2800">
                <a:solidFill>
                  <a:srgbClr val="000000"/>
                </a:solidFill>
              </a:rPr>
              <a:t>-c</a:t>
            </a:r>
            <a:r>
              <a:rPr lang="ar-SA" altLang="ar-SA" sz="2800">
                <a:solidFill>
                  <a:srgbClr val="000000"/>
                </a:solidFill>
              </a:rPr>
              <a:t>ثانوية الفم      </a:t>
            </a:r>
            <a:endParaRPr lang="en-US" altLang="ar-SA" sz="2800">
              <a:solidFill>
                <a:srgbClr val="000000"/>
              </a:solidFill>
            </a:endParaRPr>
          </a:p>
          <a:p>
            <a:pPr eaLnBrk="1" fontAlgn="base" hangingPunct="1">
              <a:spcBef>
                <a:spcPct val="0"/>
              </a:spcBef>
              <a:spcAft>
                <a:spcPct val="0"/>
              </a:spcAft>
            </a:pPr>
            <a:r>
              <a:rPr lang="en-US" altLang="ar-SA" sz="2800">
                <a:solidFill>
                  <a:srgbClr val="000000"/>
                </a:solidFill>
              </a:rPr>
              <a:t>-b</a:t>
            </a:r>
            <a:r>
              <a:rPr lang="ar-SA" altLang="ar-SA" sz="2800">
                <a:solidFill>
                  <a:srgbClr val="000000"/>
                </a:solidFill>
              </a:rPr>
              <a:t>أولية الفم	         </a:t>
            </a:r>
            <a:r>
              <a:rPr lang="en-US" altLang="ar-SA" sz="2800">
                <a:solidFill>
                  <a:srgbClr val="000000"/>
                </a:solidFill>
              </a:rPr>
              <a:t>-d</a:t>
            </a:r>
            <a:r>
              <a:rPr lang="ar-SA" altLang="ar-SA" sz="2800">
                <a:solidFill>
                  <a:srgbClr val="000000"/>
                </a:solidFill>
              </a:rPr>
              <a:t>تجويف جسمي كاذب.</a:t>
            </a:r>
            <a:endParaRPr lang="en-US" altLang="ar-SA" sz="2800">
              <a:solidFill>
                <a:srgbClr val="000000"/>
              </a:solidFill>
            </a:endParaRPr>
          </a:p>
          <a:p>
            <a:pPr eaLnBrk="1" fontAlgn="base" hangingPunct="1">
              <a:spcBef>
                <a:spcPct val="0"/>
              </a:spcBef>
              <a:spcAft>
                <a:spcPct val="0"/>
              </a:spcAft>
            </a:pPr>
            <a:r>
              <a:rPr lang="ar-SA" altLang="ar-SA" sz="2800">
                <a:solidFill>
                  <a:srgbClr val="FF0000"/>
                </a:solidFill>
              </a:rPr>
              <a:t>الاجابة:</a:t>
            </a:r>
            <a:r>
              <a:rPr lang="en-US" altLang="ar-SA" sz="2800">
                <a:solidFill>
                  <a:srgbClr val="FF0000"/>
                </a:solidFill>
              </a:rPr>
              <a:t>c</a:t>
            </a:r>
          </a:p>
          <a:p>
            <a:pPr eaLnBrk="1" fontAlgn="base" hangingPunct="1">
              <a:spcBef>
                <a:spcPct val="0"/>
              </a:spcBef>
              <a:spcAft>
                <a:spcPct val="0"/>
              </a:spcAft>
            </a:pPr>
            <a:r>
              <a:rPr lang="ar-SA" altLang="ar-SA" sz="2800" b="1">
                <a:solidFill>
                  <a:srgbClr val="000000"/>
                </a:solidFill>
              </a:rPr>
              <a:t>25-ماذا تفرز القناة الداخلية في اللافقاريات الحبلية؟</a:t>
            </a:r>
            <a:endParaRPr lang="en-US" altLang="ar-SA" sz="2800" b="1">
              <a:solidFill>
                <a:srgbClr val="000000"/>
              </a:solidFill>
            </a:endParaRPr>
          </a:p>
          <a:p>
            <a:pPr eaLnBrk="1" fontAlgn="base" hangingPunct="1">
              <a:spcBef>
                <a:spcPct val="0"/>
              </a:spcBef>
              <a:spcAft>
                <a:spcPct val="0"/>
              </a:spcAft>
            </a:pPr>
            <a:r>
              <a:rPr lang="en-US" altLang="ar-SA" sz="2800">
                <a:solidFill>
                  <a:srgbClr val="000000"/>
                </a:solidFill>
              </a:rPr>
              <a:t>-a</a:t>
            </a:r>
            <a:r>
              <a:rPr lang="ar-SA" altLang="ar-SA" sz="2800">
                <a:solidFill>
                  <a:srgbClr val="000000"/>
                </a:solidFill>
              </a:rPr>
              <a:t>البروتين المماثل لهرمون الغدة الدرقية.     </a:t>
            </a:r>
            <a:r>
              <a:rPr lang="en-US" altLang="ar-SA" sz="2800">
                <a:solidFill>
                  <a:srgbClr val="000000"/>
                </a:solidFill>
              </a:rPr>
              <a:t>-b</a:t>
            </a:r>
            <a:r>
              <a:rPr lang="ar-SA" altLang="ar-SA" sz="2800">
                <a:solidFill>
                  <a:srgbClr val="000000"/>
                </a:solidFill>
              </a:rPr>
              <a:t>المخاط</a:t>
            </a:r>
            <a:endParaRPr lang="en-US" altLang="ar-SA" sz="2800">
              <a:solidFill>
                <a:srgbClr val="000000"/>
              </a:solidFill>
            </a:endParaRPr>
          </a:p>
          <a:p>
            <a:pPr eaLnBrk="1" fontAlgn="base" hangingPunct="1">
              <a:spcBef>
                <a:spcPct val="0"/>
              </a:spcBef>
              <a:spcAft>
                <a:spcPct val="0"/>
              </a:spcAft>
            </a:pPr>
            <a:r>
              <a:rPr lang="en-US" altLang="ar-SA" sz="2800">
                <a:solidFill>
                  <a:srgbClr val="000000"/>
                </a:solidFill>
              </a:rPr>
              <a:t>-c</a:t>
            </a:r>
            <a:r>
              <a:rPr lang="ar-SA" altLang="ar-SA" sz="2800">
                <a:solidFill>
                  <a:srgbClr val="000000"/>
                </a:solidFill>
              </a:rPr>
              <a:t>الحبل الظهري                         </a:t>
            </a:r>
            <a:r>
              <a:rPr lang="en-US" altLang="ar-SA" sz="2800">
                <a:solidFill>
                  <a:srgbClr val="000000"/>
                </a:solidFill>
              </a:rPr>
              <a:t>-d</a:t>
            </a:r>
            <a:r>
              <a:rPr lang="ar-SA" altLang="ar-SA" sz="2800">
                <a:solidFill>
                  <a:srgbClr val="000000"/>
                </a:solidFill>
              </a:rPr>
              <a:t>الجيوب البلعومية</a:t>
            </a:r>
            <a:endParaRPr lang="en-US" altLang="ar-SA" sz="2800">
              <a:solidFill>
                <a:srgbClr val="000000"/>
              </a:solidFill>
            </a:endParaRPr>
          </a:p>
          <a:p>
            <a:pPr eaLnBrk="1" fontAlgn="base" hangingPunct="1">
              <a:spcBef>
                <a:spcPct val="0"/>
              </a:spcBef>
              <a:spcAft>
                <a:spcPct val="0"/>
              </a:spcAft>
            </a:pPr>
            <a:r>
              <a:rPr lang="ar-SA" altLang="ar-SA" sz="2400" b="1">
                <a:solidFill>
                  <a:srgbClr val="000000"/>
                </a:solidFill>
              </a:rPr>
              <a:t>26-أي التراكيب التالية يمكن ان يكون الشكل الاولي للغدة الدرية؟</a:t>
            </a:r>
            <a:endParaRPr lang="en-US" altLang="ar-SA" sz="2400" b="1">
              <a:solidFill>
                <a:srgbClr val="000000"/>
              </a:solidFill>
            </a:endParaRPr>
          </a:p>
          <a:p>
            <a:pPr eaLnBrk="1" fontAlgn="base" hangingPunct="1">
              <a:spcBef>
                <a:spcPct val="0"/>
              </a:spcBef>
              <a:spcAft>
                <a:spcPct val="0"/>
              </a:spcAft>
            </a:pPr>
            <a:r>
              <a:rPr lang="en-US" altLang="ar-SA" sz="2800">
                <a:solidFill>
                  <a:srgbClr val="000000"/>
                </a:solidFill>
              </a:rPr>
              <a:t>-a</a:t>
            </a:r>
            <a:r>
              <a:rPr lang="ar-SA" altLang="ar-SA" sz="2800">
                <a:solidFill>
                  <a:srgbClr val="000000"/>
                </a:solidFill>
              </a:rPr>
              <a:t>الحبل الشوكي الظهري الانبوبي            </a:t>
            </a:r>
            <a:r>
              <a:rPr lang="en-US" altLang="ar-SA" sz="2800">
                <a:solidFill>
                  <a:srgbClr val="000000"/>
                </a:solidFill>
              </a:rPr>
              <a:t>-c</a:t>
            </a:r>
            <a:r>
              <a:rPr lang="ar-SA" altLang="ar-SA" sz="2800">
                <a:solidFill>
                  <a:srgbClr val="000000"/>
                </a:solidFill>
              </a:rPr>
              <a:t>القناة الداخلية</a:t>
            </a:r>
            <a:endParaRPr lang="en-US" altLang="ar-SA" sz="2800">
              <a:solidFill>
                <a:srgbClr val="000000"/>
              </a:solidFill>
            </a:endParaRPr>
          </a:p>
          <a:p>
            <a:pPr eaLnBrk="1" fontAlgn="base" hangingPunct="1">
              <a:spcBef>
                <a:spcPct val="0"/>
              </a:spcBef>
              <a:spcAft>
                <a:spcPct val="0"/>
              </a:spcAft>
            </a:pPr>
            <a:r>
              <a:rPr lang="en-US" altLang="ar-SA" sz="2800">
                <a:solidFill>
                  <a:srgbClr val="000000"/>
                </a:solidFill>
              </a:rPr>
              <a:t>-b</a:t>
            </a:r>
            <a:r>
              <a:rPr lang="ar-SA" altLang="ar-SA" sz="2800">
                <a:solidFill>
                  <a:srgbClr val="000000"/>
                </a:solidFill>
              </a:rPr>
              <a:t>الحبل الظهري                                </a:t>
            </a:r>
            <a:r>
              <a:rPr lang="en-US" altLang="ar-SA" sz="2800">
                <a:solidFill>
                  <a:srgbClr val="000000"/>
                </a:solidFill>
              </a:rPr>
              <a:t>-d</a:t>
            </a:r>
            <a:r>
              <a:rPr lang="ar-SA" altLang="ar-SA" sz="2800">
                <a:solidFill>
                  <a:srgbClr val="000000"/>
                </a:solidFill>
              </a:rPr>
              <a:t>الجيوب البلعومية</a:t>
            </a:r>
            <a:endParaRPr lang="en-US" altLang="ar-SA" sz="2800">
              <a:solidFill>
                <a:srgbClr val="00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7851491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1000"/>
                                        <p:tgtEl>
                                          <p:spTgt spid="8">
                                            <p:txEl>
                                              <p:pRg st="5" end="5"/>
                                            </p:txEl>
                                          </p:spTgt>
                                        </p:tgtEl>
                                      </p:cBhvr>
                                    </p:animEffect>
                                    <p:anim calcmode="lin" valueType="num">
                                      <p:cBhvr>
                                        <p:cTn id="4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Effect transition="in" filter="fade">
                                      <p:cBhvr>
                                        <p:cTn id="45" dur="1000"/>
                                        <p:tgtEl>
                                          <p:spTgt spid="8">
                                            <p:txEl>
                                              <p:pRg st="6" end="6"/>
                                            </p:txEl>
                                          </p:spTgt>
                                        </p:tgtEl>
                                      </p:cBhvr>
                                    </p:animEffect>
                                    <p:anim calcmode="lin" valueType="num">
                                      <p:cBhvr>
                                        <p:cTn id="4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8">
                                            <p:txEl>
                                              <p:pRg st="7" end="7"/>
                                            </p:txEl>
                                          </p:spTgt>
                                        </p:tgtEl>
                                        <p:attrNameLst>
                                          <p:attrName>style.visibility</p:attrName>
                                        </p:attrNameLst>
                                      </p:cBhvr>
                                      <p:to>
                                        <p:strVal val="visible"/>
                                      </p:to>
                                    </p:set>
                                    <p:animEffect transition="in" filter="fade">
                                      <p:cBhvr>
                                        <p:cTn id="52" dur="1000"/>
                                        <p:tgtEl>
                                          <p:spTgt spid="8">
                                            <p:txEl>
                                              <p:pRg st="7" end="7"/>
                                            </p:txEl>
                                          </p:spTgt>
                                        </p:tgtEl>
                                      </p:cBhvr>
                                    </p:animEffect>
                                    <p:anim calcmode="lin" valueType="num">
                                      <p:cBhvr>
                                        <p:cTn id="5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42" presetClass="entr" presetSubtype="0" fill="hold" nodeType="clickEffect">
                                  <p:stCondLst>
                                    <p:cond delay="0"/>
                                  </p:stCondLst>
                                  <p:childTnLst>
                                    <p:set>
                                      <p:cBhvr>
                                        <p:cTn id="58" dur="1" fill="hold">
                                          <p:stCondLst>
                                            <p:cond delay="0"/>
                                          </p:stCondLst>
                                        </p:cTn>
                                        <p:tgtEl>
                                          <p:spTgt spid="8">
                                            <p:txEl>
                                              <p:pRg st="8" end="8"/>
                                            </p:txEl>
                                          </p:spTgt>
                                        </p:tgtEl>
                                        <p:attrNameLst>
                                          <p:attrName>style.visibility</p:attrName>
                                        </p:attrNameLst>
                                      </p:cBhvr>
                                      <p:to>
                                        <p:strVal val="visible"/>
                                      </p:to>
                                    </p:set>
                                    <p:animEffect transition="in" filter="fade">
                                      <p:cBhvr>
                                        <p:cTn id="59" dur="1000"/>
                                        <p:tgtEl>
                                          <p:spTgt spid="8">
                                            <p:txEl>
                                              <p:pRg st="8" end="8"/>
                                            </p:txEl>
                                          </p:spTgt>
                                        </p:tgtEl>
                                      </p:cBhvr>
                                    </p:animEffect>
                                    <p:anim calcmode="lin" valueType="num">
                                      <p:cBhvr>
                                        <p:cTn id="6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8">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
                                            <p:txEl>
                                              <p:pRg st="9" end="9"/>
                                            </p:txEl>
                                          </p:spTgt>
                                        </p:tgtEl>
                                        <p:attrNameLst>
                                          <p:attrName>style.visibility</p:attrName>
                                        </p:attrNameLst>
                                      </p:cBhvr>
                                      <p:to>
                                        <p:strVal val="visible"/>
                                      </p:to>
                                    </p:set>
                                    <p:animEffect transition="in" filter="fade">
                                      <p:cBhvr>
                                        <p:cTn id="64" dur="1000"/>
                                        <p:tgtEl>
                                          <p:spTgt spid="8">
                                            <p:txEl>
                                              <p:pRg st="9" end="9"/>
                                            </p:txEl>
                                          </p:spTgt>
                                        </p:tgtEl>
                                      </p:cBhvr>
                                    </p:animEffect>
                                    <p:anim calcmode="lin" valueType="num">
                                      <p:cBhvr>
                                        <p:cTn id="65"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838200" y="890588"/>
            <a:ext cx="784860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dirty="0">
                <a:solidFill>
                  <a:srgbClr val="000000"/>
                </a:solidFill>
              </a:rPr>
              <a:t>27- </a:t>
            </a:r>
            <a:r>
              <a:rPr lang="ar-SA" altLang="ar-SA" sz="2400" b="1" dirty="0" smtClean="0">
                <a:solidFill>
                  <a:srgbClr val="000000"/>
                </a:solidFill>
              </a:rPr>
              <a:t>أي </a:t>
            </a:r>
            <a:r>
              <a:rPr lang="ar-SA" altLang="ar-SA" sz="2400" b="1" dirty="0">
                <a:solidFill>
                  <a:srgbClr val="000000"/>
                </a:solidFill>
              </a:rPr>
              <a:t>صفات الحبليات التالية يمكن الحيوانات الكبيرة من التخصص؟</a:t>
            </a:r>
            <a:endParaRPr lang="en-US" altLang="ar-SA" sz="2400" b="1" dirty="0">
              <a:solidFill>
                <a:srgbClr val="000000"/>
              </a:solidFill>
            </a:endParaRPr>
          </a:p>
          <a:p>
            <a:pPr eaLnBrk="1" fontAlgn="base" hangingPunct="1">
              <a:spcBef>
                <a:spcPct val="0"/>
              </a:spcBef>
              <a:spcAft>
                <a:spcPct val="0"/>
              </a:spcAft>
            </a:pPr>
            <a:r>
              <a:rPr lang="en-US" altLang="ar-SA" sz="2400" dirty="0">
                <a:solidFill>
                  <a:srgbClr val="000000"/>
                </a:solidFill>
              </a:rPr>
              <a:t>-a</a:t>
            </a:r>
            <a:r>
              <a:rPr lang="ar-SA" altLang="ar-SA" sz="2400" dirty="0">
                <a:solidFill>
                  <a:srgbClr val="000000"/>
                </a:solidFill>
              </a:rPr>
              <a:t>الحبل الشوكي  الظهري الانبوبي                     </a:t>
            </a:r>
            <a:r>
              <a:rPr lang="en-US" altLang="ar-SA" sz="2400" dirty="0">
                <a:solidFill>
                  <a:srgbClr val="000000"/>
                </a:solidFill>
              </a:rPr>
              <a:t>-c</a:t>
            </a:r>
            <a:r>
              <a:rPr lang="ar-SA" altLang="ar-SA" sz="2400" dirty="0">
                <a:solidFill>
                  <a:srgbClr val="000000"/>
                </a:solidFill>
              </a:rPr>
              <a:t>الحبل الظهري</a:t>
            </a:r>
            <a:endParaRPr lang="en-US" altLang="ar-SA" sz="2400" dirty="0">
              <a:solidFill>
                <a:srgbClr val="000000"/>
              </a:solidFill>
            </a:endParaRPr>
          </a:p>
          <a:p>
            <a:pPr eaLnBrk="1" fontAlgn="base" hangingPunct="1">
              <a:spcBef>
                <a:spcPct val="0"/>
              </a:spcBef>
              <a:spcAft>
                <a:spcPct val="0"/>
              </a:spcAft>
            </a:pPr>
            <a:r>
              <a:rPr lang="en-US" altLang="ar-SA" sz="2400" dirty="0">
                <a:solidFill>
                  <a:srgbClr val="000000"/>
                </a:solidFill>
              </a:rPr>
              <a:t>-b</a:t>
            </a:r>
            <a:r>
              <a:rPr lang="ar-SA" altLang="ar-SA" sz="2400" dirty="0">
                <a:solidFill>
                  <a:srgbClr val="000000"/>
                </a:solidFill>
              </a:rPr>
              <a:t>الجيوب البلعومية                                       </a:t>
            </a:r>
            <a:r>
              <a:rPr lang="en-US" altLang="ar-SA" sz="2400" dirty="0">
                <a:solidFill>
                  <a:srgbClr val="000000"/>
                </a:solidFill>
              </a:rPr>
              <a:t>-d</a:t>
            </a:r>
            <a:r>
              <a:rPr lang="ar-SA" altLang="ar-SA" sz="2400" dirty="0">
                <a:solidFill>
                  <a:srgbClr val="000000"/>
                </a:solidFill>
              </a:rPr>
              <a:t>الذيل خلف الشرجي</a:t>
            </a:r>
            <a:endParaRPr lang="en-US" altLang="ar-SA" sz="2400" dirty="0">
              <a:solidFill>
                <a:srgbClr val="000000"/>
              </a:solidFill>
            </a:endParaRPr>
          </a:p>
          <a:p>
            <a:pPr eaLnBrk="1" fontAlgn="base" hangingPunct="1">
              <a:spcBef>
                <a:spcPct val="0"/>
              </a:spcBef>
              <a:spcAft>
                <a:spcPct val="0"/>
              </a:spcAft>
            </a:pPr>
            <a:r>
              <a:rPr lang="ar-SA" altLang="ar-SA" sz="2400" dirty="0">
                <a:solidFill>
                  <a:srgbClr val="FF0000"/>
                </a:solidFill>
              </a:rPr>
              <a:t>الاجابة:</a:t>
            </a:r>
            <a:r>
              <a:rPr lang="en-US" altLang="ar-SA" sz="2400" dirty="0">
                <a:solidFill>
                  <a:srgbClr val="FF0000"/>
                </a:solidFill>
              </a:rPr>
              <a:t>c</a:t>
            </a:r>
          </a:p>
          <a:p>
            <a:pPr eaLnBrk="1" fontAlgn="base" hangingPunct="1">
              <a:spcBef>
                <a:spcPct val="0"/>
              </a:spcBef>
              <a:spcAft>
                <a:spcPct val="0"/>
              </a:spcAft>
            </a:pPr>
            <a:r>
              <a:rPr lang="ar-SA" altLang="ar-SA" sz="2400" b="1" dirty="0">
                <a:solidFill>
                  <a:srgbClr val="000000"/>
                </a:solidFill>
              </a:rPr>
              <a:t>28- وضح </a:t>
            </a:r>
            <a:r>
              <a:rPr lang="ar-SA" altLang="ar-SA" sz="2400" b="1" dirty="0" smtClean="0">
                <a:solidFill>
                  <a:srgbClr val="000000"/>
                </a:solidFill>
              </a:rPr>
              <a:t>لما</a:t>
            </a:r>
            <a:r>
              <a:rPr lang="ar-EG" altLang="ar-SA" sz="2400" b="1" dirty="0" smtClean="0">
                <a:solidFill>
                  <a:srgbClr val="000000"/>
                </a:solidFill>
              </a:rPr>
              <a:t>ذا</a:t>
            </a:r>
            <a:r>
              <a:rPr lang="ar-SA" altLang="ar-SA" sz="2400" b="1" dirty="0" smtClean="0">
                <a:solidFill>
                  <a:srgbClr val="000000"/>
                </a:solidFill>
              </a:rPr>
              <a:t> </a:t>
            </a:r>
            <a:r>
              <a:rPr lang="ar-SA" altLang="ar-SA" sz="2400" b="1" dirty="0">
                <a:solidFill>
                  <a:srgbClr val="000000"/>
                </a:solidFill>
              </a:rPr>
              <a:t>توجد فقاريات حبلية في المياه العذبة؟</a:t>
            </a:r>
            <a:endParaRPr lang="en-US" altLang="ar-SA" sz="2400" b="1" dirty="0">
              <a:solidFill>
                <a:srgbClr val="000000"/>
              </a:solidFill>
            </a:endParaRPr>
          </a:p>
          <a:p>
            <a:pPr eaLnBrk="1" fontAlgn="base" hangingPunct="1">
              <a:spcBef>
                <a:spcPct val="0"/>
              </a:spcBef>
              <a:spcAft>
                <a:spcPct val="0"/>
              </a:spcAft>
            </a:pPr>
            <a:r>
              <a:rPr lang="ar-SA" altLang="ar-SA" sz="2400" dirty="0">
                <a:solidFill>
                  <a:srgbClr val="FF0000"/>
                </a:solidFill>
              </a:rPr>
              <a:t>الاجابة:النظام البيئي البحري اكثر ثباتا من حيث درجة الحرارة والتركيب الكيمائي وعوامل اخرى من النظام البيئي للمياه العذبة . وتكفيات اللافقاريات الحبلية متخصصة في العوامل البحرية.</a:t>
            </a:r>
            <a:endParaRPr lang="en-US" altLang="ar-SA" sz="2400" dirty="0">
              <a:solidFill>
                <a:srgbClr val="FF0000"/>
              </a:solidFill>
            </a:endParaRPr>
          </a:p>
          <a:p>
            <a:pPr eaLnBrk="1" fontAlgn="base" hangingPunct="1">
              <a:spcBef>
                <a:spcPct val="0"/>
              </a:spcBef>
              <a:spcAft>
                <a:spcPct val="0"/>
              </a:spcAft>
            </a:pPr>
            <a:r>
              <a:rPr lang="ar-SA" altLang="ar-SA" sz="2400" b="1" dirty="0">
                <a:solidFill>
                  <a:srgbClr val="000000"/>
                </a:solidFill>
              </a:rPr>
              <a:t>29-ماذا يحدث اذا اختفت جميع حيوانات السهيم؟</a:t>
            </a:r>
            <a:endParaRPr lang="en-US" altLang="ar-SA" sz="2400" b="1" dirty="0">
              <a:solidFill>
                <a:srgbClr val="000000"/>
              </a:solidFill>
            </a:endParaRPr>
          </a:p>
          <a:p>
            <a:pPr eaLnBrk="1" fontAlgn="base" hangingPunct="1">
              <a:spcBef>
                <a:spcPct val="0"/>
              </a:spcBef>
              <a:spcAft>
                <a:spcPct val="0"/>
              </a:spcAft>
            </a:pPr>
            <a:r>
              <a:rPr lang="ar-SA" altLang="ar-SA" sz="2400" dirty="0">
                <a:solidFill>
                  <a:srgbClr val="FF0000"/>
                </a:solidFill>
              </a:rPr>
              <a:t>الاجابة:الحيوانات التي تتغذى على السهيم سوف تتناقص كما هو الحال في الحيوانات التي تتغذى على مفترسات السهيم –وسوف تتغير السلاسل الغذائية.وبما ان السهيم يرشح المواد العضوية من الرمل .فقد يصبح الرمل غير مناسب لمخلوقات حية اخرى </a:t>
            </a:r>
            <a:endParaRPr lang="en-US" altLang="ar-SA" sz="2400" dirty="0">
              <a:solidFill>
                <a:srgbClr val="FF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11652840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1000"/>
                                        <p:tgtEl>
                                          <p:spTgt spid="8">
                                            <p:txEl>
                                              <p:pRg st="5" end="5"/>
                                            </p:txEl>
                                          </p:spTgt>
                                        </p:tgtEl>
                                      </p:cBhvr>
                                    </p:animEffect>
                                    <p:anim calcmode="lin" valueType="num">
                                      <p:cBhvr>
                                        <p:cTn id="4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1000"/>
                                        <p:tgtEl>
                                          <p:spTgt spid="8">
                                            <p:txEl>
                                              <p:pRg st="7" end="7"/>
                                            </p:txEl>
                                          </p:spTgt>
                                        </p:tgtEl>
                                      </p:cBhvr>
                                    </p:animEffect>
                                    <p:anim calcmode="lin" valueType="num">
                                      <p:cBhvr>
                                        <p:cTn id="5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7"/>
          <p:cNvSpPr>
            <a:spLocks noChangeArrowheads="1"/>
          </p:cNvSpPr>
          <p:nvPr/>
        </p:nvSpPr>
        <p:spPr bwMode="auto">
          <a:xfrm>
            <a:off x="4373563" y="457200"/>
            <a:ext cx="4638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000" b="1">
                <a:solidFill>
                  <a:srgbClr val="000000"/>
                </a:solidFill>
              </a:rPr>
              <a:t>استعمل الرسم التالي للاجابة عن السؤالين 30  ,  31</a:t>
            </a:r>
            <a:endParaRPr lang="en-US" altLang="ar-SA" sz="2000" b="1">
              <a:solidFill>
                <a:srgbClr val="000000"/>
              </a:solidFill>
            </a:endParaRPr>
          </a:p>
        </p:txBody>
      </p:sp>
      <p:pic>
        <p:nvPicPr>
          <p:cNvPr id="9933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1300"/>
            <a:ext cx="2952750" cy="1130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143000" y="1143000"/>
            <a:ext cx="7696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30-افحص الرسم ووضح لماذا  لايمكن ان يكون هذا الحيوان لافقاريا حبليا؟</a:t>
            </a:r>
            <a:endParaRPr lang="en-US" altLang="ar-SA" sz="2800" b="1">
              <a:solidFill>
                <a:srgbClr val="000000"/>
              </a:solidFill>
            </a:endParaRPr>
          </a:p>
          <a:p>
            <a:pPr eaLnBrk="1" fontAlgn="base" hangingPunct="1">
              <a:spcBef>
                <a:spcPct val="0"/>
              </a:spcBef>
              <a:spcAft>
                <a:spcPct val="0"/>
              </a:spcAft>
            </a:pPr>
            <a:r>
              <a:rPr lang="ar-SA" altLang="ar-SA" sz="2800">
                <a:solidFill>
                  <a:srgbClr val="FF0000"/>
                </a:solidFill>
              </a:rPr>
              <a:t>الاجابة:له هيكل ظهري. اللافقاريات الحبلية لها هيكل ظهري</a:t>
            </a:r>
            <a:endParaRPr lang="en-US" altLang="ar-SA" sz="2800">
              <a:solidFill>
                <a:srgbClr val="FF0000"/>
              </a:solidFill>
            </a:endParaRPr>
          </a:p>
          <a:p>
            <a:pPr eaLnBrk="1" fontAlgn="base" hangingPunct="1">
              <a:spcBef>
                <a:spcPct val="0"/>
              </a:spcBef>
              <a:spcAft>
                <a:spcPct val="0"/>
              </a:spcAft>
            </a:pPr>
            <a:r>
              <a:rPr lang="ar-SA" altLang="ar-SA" sz="2800">
                <a:solidFill>
                  <a:srgbClr val="000000"/>
                </a:solidFill>
              </a:rPr>
              <a:t>31-ما الصفات ا لتي يشترك فيها هذا  الحيوان مع اللافقاريات الحبلية؟</a:t>
            </a:r>
            <a:endParaRPr lang="en-US" altLang="ar-SA" sz="2800">
              <a:solidFill>
                <a:srgbClr val="000000"/>
              </a:solidFill>
            </a:endParaRPr>
          </a:p>
          <a:p>
            <a:pPr eaLnBrk="1" fontAlgn="base" hangingPunct="1">
              <a:spcBef>
                <a:spcPct val="0"/>
              </a:spcBef>
              <a:spcAft>
                <a:spcPct val="0"/>
              </a:spcAft>
            </a:pPr>
            <a:r>
              <a:rPr lang="ar-SA" altLang="ar-SA" sz="2800">
                <a:solidFill>
                  <a:srgbClr val="FF0000"/>
                </a:solidFill>
              </a:rPr>
              <a:t>الاجابة:ذيل خلف شرجي وحبل عصبي ظهري انبوبي  وجيوب بلعومية. </a:t>
            </a:r>
            <a:endParaRPr lang="en-US" altLang="ar-SA" sz="2800">
              <a:solidFill>
                <a:srgbClr val="FF0000"/>
              </a:solidFill>
            </a:endParaRPr>
          </a:p>
          <a:p>
            <a:pPr eaLnBrk="1" fontAlgn="base" hangingPunct="1">
              <a:spcBef>
                <a:spcPct val="0"/>
              </a:spcBef>
              <a:spcAft>
                <a:spcPct val="0"/>
              </a:spcAft>
            </a:pPr>
            <a:r>
              <a:rPr lang="ar-SA" altLang="ar-SA" sz="2800" b="1">
                <a:solidFill>
                  <a:srgbClr val="000000"/>
                </a:solidFill>
              </a:rPr>
              <a:t>التفكير الناقد:</a:t>
            </a:r>
            <a:endParaRPr lang="en-US" altLang="ar-SA" sz="2800" b="1">
              <a:solidFill>
                <a:srgbClr val="000000"/>
              </a:solidFill>
            </a:endParaRPr>
          </a:p>
          <a:p>
            <a:pPr eaLnBrk="1" fontAlgn="base" hangingPunct="1">
              <a:spcBef>
                <a:spcPct val="0"/>
              </a:spcBef>
              <a:spcAft>
                <a:spcPct val="0"/>
              </a:spcAft>
            </a:pPr>
            <a:r>
              <a:rPr lang="ar-SA" altLang="ar-SA" sz="2800">
                <a:solidFill>
                  <a:srgbClr val="000000"/>
                </a:solidFill>
              </a:rPr>
              <a:t>32- حلل كيف يمكن ان يساعد يرقات المخلوقات العلماء على تصنيف الحيوانات وتحديد العرقات التركبية بينها؟</a:t>
            </a:r>
            <a:endParaRPr lang="en-US" altLang="ar-SA" sz="2800">
              <a:solidFill>
                <a:srgbClr val="000000"/>
              </a:solidFill>
            </a:endParaRPr>
          </a:p>
          <a:p>
            <a:pPr eaLnBrk="1" fontAlgn="base" hangingPunct="1">
              <a:spcBef>
                <a:spcPct val="0"/>
              </a:spcBef>
              <a:spcAft>
                <a:spcPct val="0"/>
              </a:spcAft>
            </a:pPr>
            <a:r>
              <a:rPr lang="ar-SA" altLang="ar-SA" sz="2800">
                <a:solidFill>
                  <a:srgbClr val="FF0000"/>
                </a:solidFill>
              </a:rPr>
              <a:t>الاجابة: قد يكون لاشكال اليرقة صفات قد تختفي عند البلوغ.</a:t>
            </a:r>
            <a:endParaRPr lang="en-US" altLang="ar-SA" sz="2800">
              <a:solidFill>
                <a:srgbClr val="FF0000"/>
              </a:solidFill>
            </a:endParaRPr>
          </a:p>
        </p:txBody>
      </p:sp>
      <p:grpSp>
        <p:nvGrpSpPr>
          <p:cNvPr id="9" name="مجموعة 8"/>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58181885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4" end="4"/>
                                            </p:txEl>
                                          </p:spTgt>
                                        </p:tgtEl>
                                        <p:attrNameLst>
                                          <p:attrName>style.visibility</p:attrName>
                                        </p:attrNameLst>
                                      </p:cBhvr>
                                      <p:to>
                                        <p:strVal val="visible"/>
                                      </p:to>
                                    </p:set>
                                    <p:animEffect transition="in" filter="fade">
                                      <p:cBhvr>
                                        <p:cTn id="35" dur="1000"/>
                                        <p:tgtEl>
                                          <p:spTgt spid="10">
                                            <p:txEl>
                                              <p:pRg st="4" end="4"/>
                                            </p:txEl>
                                          </p:spTgt>
                                        </p:tgtEl>
                                      </p:cBhvr>
                                    </p:animEffect>
                                    <p:anim calcmode="lin" valueType="num">
                                      <p:cBhvr>
                                        <p:cTn id="36"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xEl>
                                              <p:pRg st="5" end="5"/>
                                            </p:txEl>
                                          </p:spTgt>
                                        </p:tgtEl>
                                        <p:attrNameLst>
                                          <p:attrName>style.visibility</p:attrName>
                                        </p:attrNameLst>
                                      </p:cBhvr>
                                      <p:to>
                                        <p:strVal val="visible"/>
                                      </p:to>
                                    </p:set>
                                    <p:animEffect transition="in" filter="fade">
                                      <p:cBhvr>
                                        <p:cTn id="42" dur="1000"/>
                                        <p:tgtEl>
                                          <p:spTgt spid="10">
                                            <p:txEl>
                                              <p:pRg st="5" end="5"/>
                                            </p:txEl>
                                          </p:spTgt>
                                        </p:tgtEl>
                                      </p:cBhvr>
                                    </p:animEffect>
                                    <p:anim calcmode="lin" valueType="num">
                                      <p:cBhvr>
                                        <p:cTn id="43"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xEl>
                                              <p:pRg st="6" end="6"/>
                                            </p:txEl>
                                          </p:spTgt>
                                        </p:tgtEl>
                                        <p:attrNameLst>
                                          <p:attrName>style.visibility</p:attrName>
                                        </p:attrNameLst>
                                      </p:cBhvr>
                                      <p:to>
                                        <p:strVal val="visible"/>
                                      </p:to>
                                    </p:set>
                                    <p:animEffect transition="in" filter="fade">
                                      <p:cBhvr>
                                        <p:cTn id="49" dur="1000"/>
                                        <p:tgtEl>
                                          <p:spTgt spid="10">
                                            <p:txEl>
                                              <p:pRg st="6" end="6"/>
                                            </p:txEl>
                                          </p:spTgt>
                                        </p:tgtEl>
                                      </p:cBhvr>
                                    </p:animEffect>
                                    <p:anim calcmode="lin" valueType="num">
                                      <p:cBhvr>
                                        <p:cTn id="50"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8135" y="462305"/>
            <a:ext cx="6129993" cy="1700808"/>
          </a:xfrm>
          <a:prstGeom prst="rect">
            <a:avLst/>
          </a:prstGeom>
        </p:spPr>
      </p:pic>
      <p:pic>
        <p:nvPicPr>
          <p:cNvPr id="9" name="Picture 8"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382692"/>
            <a:ext cx="7113255" cy="1342452"/>
          </a:xfrm>
          <a:prstGeom prst="rect">
            <a:avLst/>
          </a:prstGeom>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270222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431358"/>
            <a:ext cx="6300193" cy="5733946"/>
          </a:xfrm>
          <a:prstGeom prst="rect">
            <a:avLst/>
          </a:prstGeom>
        </p:spPr>
      </p:pic>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648" y="2321505"/>
            <a:ext cx="2077836" cy="665558"/>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13" y="3344948"/>
            <a:ext cx="4163130" cy="1236179"/>
          </a:xfrm>
          <a:prstGeom prst="rect">
            <a:avLst/>
          </a:prstGeom>
        </p:spPr>
      </p:pic>
      <p:pic>
        <p:nvPicPr>
          <p:cNvPr id="9" name="Picture 8"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023" y="5157193"/>
            <a:ext cx="4613569" cy="576754"/>
          </a:xfrm>
          <a:prstGeom prst="rect">
            <a:avLst/>
          </a:prstGeom>
        </p:spPr>
      </p:pic>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126</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extLst>
      <p:ext uri="{BB962C8B-B14F-4D97-AF65-F5344CB8AC3E}">
        <p14:creationId xmlns:p14="http://schemas.microsoft.com/office/powerpoint/2010/main" val="18341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811463" y="76200"/>
            <a:ext cx="42402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3200" b="1" u="sng">
                <a:solidFill>
                  <a:srgbClr val="000000"/>
                </a:solidFill>
              </a:rPr>
              <a:t>اختبار مقنن واجابته النموذجية</a:t>
            </a:r>
            <a:endParaRPr lang="en-US" altLang="ar-SA" sz="3200">
              <a:solidFill>
                <a:srgbClr val="000000"/>
              </a:solidFill>
            </a:endParaRPr>
          </a:p>
        </p:txBody>
      </p:sp>
      <p:sp>
        <p:nvSpPr>
          <p:cNvPr id="9" name="Rectangle 8"/>
          <p:cNvSpPr>
            <a:spLocks noChangeArrowheads="1"/>
          </p:cNvSpPr>
          <p:nvPr/>
        </p:nvSpPr>
        <p:spPr bwMode="auto">
          <a:xfrm>
            <a:off x="4359275" y="838200"/>
            <a:ext cx="4327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FF0000"/>
                </a:solidFill>
              </a:rPr>
              <a:t>استعمل الرسم التالي للاجابة على سؤال 1</a:t>
            </a:r>
            <a:endParaRPr lang="en-US" altLang="ar-SA" sz="2400" b="1">
              <a:solidFill>
                <a:srgbClr val="FF0000"/>
              </a:solidFill>
            </a:endParaRPr>
          </a:p>
        </p:txBody>
      </p:sp>
      <p:pic>
        <p:nvPicPr>
          <p:cNvPr id="10035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393973"/>
            <a:ext cx="13652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762000" y="1219200"/>
            <a:ext cx="8229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a:solidFill>
                  <a:srgbClr val="000000"/>
                </a:solidFill>
              </a:rPr>
              <a:t>1-للمفصليات أجزاء فم متخصصة للتغذية.ماطريقة التغذية التي تخصصت فيها أ جزاء الفم هذه؟</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-a</a:t>
            </a:r>
            <a:r>
              <a:rPr lang="ar-SA" altLang="ar-SA" sz="2400">
                <a:solidFill>
                  <a:srgbClr val="000000"/>
                </a:solidFill>
              </a:rPr>
              <a:t>الحصول على الرحيق من الازهار    </a:t>
            </a:r>
            <a:r>
              <a:rPr lang="en-US" altLang="ar-SA" sz="2400">
                <a:solidFill>
                  <a:srgbClr val="000000"/>
                </a:solidFill>
              </a:rPr>
              <a:t>-b</a:t>
            </a:r>
            <a:r>
              <a:rPr lang="ar-SA" altLang="ar-SA" sz="2400">
                <a:solidFill>
                  <a:srgbClr val="000000"/>
                </a:solidFill>
              </a:rPr>
              <a:t>امتصاص السوائل من الاسطح</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-c</a:t>
            </a:r>
            <a:r>
              <a:rPr lang="ar-SA" altLang="ar-SA" sz="2400">
                <a:solidFill>
                  <a:srgbClr val="000000"/>
                </a:solidFill>
              </a:rPr>
              <a:t>امتصاص الدم من العائل               </a:t>
            </a:r>
            <a:r>
              <a:rPr lang="en-US" altLang="ar-SA" sz="2400">
                <a:solidFill>
                  <a:srgbClr val="000000"/>
                </a:solidFill>
              </a:rPr>
              <a:t>-d</a:t>
            </a:r>
            <a:r>
              <a:rPr lang="ar-SA" altLang="ar-SA" sz="2400">
                <a:solidFill>
                  <a:srgbClr val="000000"/>
                </a:solidFill>
              </a:rPr>
              <a:t>تقطيع الاوراق وتمزيقها</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الاجابة:</a:t>
            </a:r>
            <a:r>
              <a:rPr lang="en-US" altLang="ar-SA" sz="2400" b="1">
                <a:solidFill>
                  <a:srgbClr val="FF0000"/>
                </a:solidFill>
              </a:rPr>
              <a:t>a</a:t>
            </a:r>
          </a:p>
          <a:p>
            <a:pPr eaLnBrk="1" fontAlgn="base" hangingPunct="1">
              <a:spcBef>
                <a:spcPct val="0"/>
              </a:spcBef>
              <a:spcAft>
                <a:spcPct val="0"/>
              </a:spcAft>
            </a:pPr>
            <a:r>
              <a:rPr lang="ar-SA" altLang="ar-SA" sz="2400">
                <a:solidFill>
                  <a:srgbClr val="000000"/>
                </a:solidFill>
              </a:rPr>
              <a:t> 2-اي  التعابير التالية ينطبق على مجموعة من اللافقاريات؟</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-a</a:t>
            </a:r>
            <a:r>
              <a:rPr lang="ar-SA" altLang="ar-SA" sz="2400">
                <a:solidFill>
                  <a:srgbClr val="000000"/>
                </a:solidFill>
              </a:rPr>
              <a:t>لللاسعات خلايا مطوقة           </a:t>
            </a:r>
            <a:r>
              <a:rPr lang="en-US" altLang="ar-SA" sz="2400">
                <a:solidFill>
                  <a:srgbClr val="000000"/>
                </a:solidFill>
              </a:rPr>
              <a:t>-b</a:t>
            </a:r>
            <a:r>
              <a:rPr lang="ar-SA" altLang="ar-SA" sz="2400">
                <a:solidFill>
                  <a:srgbClr val="000000"/>
                </a:solidFill>
              </a:rPr>
              <a:t>للديدان المفلطحة خلايا لهبية </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-c</a:t>
            </a:r>
            <a:r>
              <a:rPr lang="ar-SA" altLang="ar-SA" sz="2400">
                <a:solidFill>
                  <a:srgbClr val="000000"/>
                </a:solidFill>
              </a:rPr>
              <a:t>للديدان المفلطحة خلايا لاسعة    </a:t>
            </a:r>
            <a:r>
              <a:rPr lang="en-US" altLang="ar-SA" sz="2400">
                <a:solidFill>
                  <a:srgbClr val="000000"/>
                </a:solidFill>
              </a:rPr>
              <a:t>-d</a:t>
            </a:r>
            <a:r>
              <a:rPr lang="ar-SA" altLang="ar-SA" sz="2400">
                <a:solidFill>
                  <a:srgbClr val="000000"/>
                </a:solidFill>
              </a:rPr>
              <a:t>للاسفنجيات جهاز عصبي</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الاحابة:</a:t>
            </a:r>
            <a:r>
              <a:rPr lang="en-US" altLang="ar-SA" sz="2400" b="1">
                <a:solidFill>
                  <a:srgbClr val="FF0000"/>
                </a:solidFill>
              </a:rPr>
              <a:t>b</a:t>
            </a:r>
          </a:p>
          <a:p>
            <a:pPr eaLnBrk="1" fontAlgn="base" hangingPunct="1">
              <a:spcBef>
                <a:spcPct val="0"/>
              </a:spcBef>
              <a:spcAft>
                <a:spcPct val="0"/>
              </a:spcAft>
            </a:pPr>
            <a:r>
              <a:rPr lang="ar-SA" altLang="ar-SA" sz="2400">
                <a:solidFill>
                  <a:srgbClr val="000000"/>
                </a:solidFill>
              </a:rPr>
              <a:t>3-أي الصفات التالية جعلت شوكيات الجلد من الفقاريات؟</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-a</a:t>
            </a:r>
            <a:r>
              <a:rPr lang="ar-SA" altLang="ar-SA" sz="2400">
                <a:solidFill>
                  <a:srgbClr val="000000"/>
                </a:solidFill>
              </a:rPr>
              <a:t>تناظر جانبي للافراد مكتملة النمو      </a:t>
            </a:r>
            <a:r>
              <a:rPr lang="en-US" altLang="ar-SA" sz="2400">
                <a:solidFill>
                  <a:srgbClr val="000000"/>
                </a:solidFill>
              </a:rPr>
              <a:t>-b</a:t>
            </a:r>
            <a:r>
              <a:rPr lang="ar-SA" altLang="ar-SA" sz="2400">
                <a:solidFill>
                  <a:srgbClr val="000000"/>
                </a:solidFill>
              </a:rPr>
              <a:t>يرقة حرة السباحة</a:t>
            </a:r>
            <a:endParaRPr lang="en-US" altLang="ar-SA" sz="2400">
              <a:solidFill>
                <a:srgbClr val="000000"/>
              </a:solidFill>
            </a:endParaRPr>
          </a:p>
          <a:p>
            <a:pPr eaLnBrk="1" fontAlgn="base" hangingPunct="1">
              <a:spcBef>
                <a:spcPct val="0"/>
              </a:spcBef>
              <a:spcAft>
                <a:spcPct val="0"/>
              </a:spcAft>
            </a:pPr>
            <a:r>
              <a:rPr lang="en-US" altLang="ar-SA" sz="2400">
                <a:solidFill>
                  <a:srgbClr val="000000"/>
                </a:solidFill>
              </a:rPr>
              <a:t>-c</a:t>
            </a:r>
            <a:r>
              <a:rPr lang="ar-SA" altLang="ar-SA" sz="2400">
                <a:solidFill>
                  <a:srgbClr val="000000"/>
                </a:solidFill>
              </a:rPr>
              <a:t>ثانوية الفم                     </a:t>
            </a:r>
            <a:r>
              <a:rPr lang="en-US" altLang="ar-SA" sz="2400">
                <a:solidFill>
                  <a:srgbClr val="000000"/>
                </a:solidFill>
              </a:rPr>
              <a:t>-d</a:t>
            </a:r>
            <a:r>
              <a:rPr lang="ar-SA" altLang="ar-SA" sz="2400">
                <a:solidFill>
                  <a:srgbClr val="000000"/>
                </a:solidFill>
              </a:rPr>
              <a:t>تناظر شعاعي لليرقات</a:t>
            </a:r>
            <a:endParaRPr lang="en-US" altLang="ar-SA" sz="2400">
              <a:solidFill>
                <a:srgbClr val="000000"/>
              </a:solidFill>
            </a:endParaRPr>
          </a:p>
          <a:p>
            <a:pPr eaLnBrk="1" fontAlgn="base" hangingPunct="1">
              <a:spcBef>
                <a:spcPct val="0"/>
              </a:spcBef>
              <a:spcAft>
                <a:spcPct val="0"/>
              </a:spcAft>
            </a:pPr>
            <a:r>
              <a:rPr lang="ar-SA" altLang="ar-SA" sz="2400" b="1">
                <a:solidFill>
                  <a:srgbClr val="FF0000"/>
                </a:solidFill>
              </a:rPr>
              <a:t>الاجابة:</a:t>
            </a:r>
            <a:r>
              <a:rPr lang="en-US" altLang="ar-SA" sz="2400" b="1">
                <a:solidFill>
                  <a:srgbClr val="FF0000"/>
                </a:solidFill>
              </a:rPr>
              <a:t>c</a:t>
            </a:r>
          </a:p>
        </p:txBody>
      </p:sp>
      <p:grpSp>
        <p:nvGrpSpPr>
          <p:cNvPr id="10" name="مجموعة 9"/>
          <p:cNvGrpSpPr/>
          <p:nvPr/>
        </p:nvGrpSpPr>
        <p:grpSpPr>
          <a:xfrm>
            <a:off x="-36512" y="6128748"/>
            <a:ext cx="2082876" cy="756636"/>
            <a:chOff x="179512" y="692696"/>
            <a:chExt cx="2082876" cy="756636"/>
          </a:xfrm>
        </p:grpSpPr>
        <p:pic>
          <p:nvPicPr>
            <p:cNvPr id="1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مربع نص 1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مربع نص 13"/>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2250224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xEl>
                                              <p:pRg st="2" end="2"/>
                                            </p:txEl>
                                          </p:spTgt>
                                        </p:tgtEl>
                                        <p:attrNameLst>
                                          <p:attrName>style.visibility</p:attrName>
                                        </p:attrNameLst>
                                      </p:cBhvr>
                                      <p:to>
                                        <p:strVal val="visible"/>
                                      </p:to>
                                    </p:set>
                                    <p:animEffect transition="in" filter="fade">
                                      <p:cBhvr>
                                        <p:cTn id="33" dur="1000"/>
                                        <p:tgtEl>
                                          <p:spTgt spid="11">
                                            <p:txEl>
                                              <p:pRg st="2" end="2"/>
                                            </p:txEl>
                                          </p:spTgt>
                                        </p:tgtEl>
                                      </p:cBhvr>
                                    </p:animEffect>
                                    <p:anim calcmode="lin" valueType="num">
                                      <p:cBhvr>
                                        <p:cTn id="34"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6" presetClass="entr" presetSubtype="0" fill="hold" nodeType="clickEffect">
                                  <p:stCondLst>
                                    <p:cond delay="0"/>
                                  </p:stCondLst>
                                  <p:childTnLst>
                                    <p:set>
                                      <p:cBhvr>
                                        <p:cTn id="39" dur="1" fill="hold">
                                          <p:stCondLst>
                                            <p:cond delay="0"/>
                                          </p:stCondLst>
                                        </p:cTn>
                                        <p:tgtEl>
                                          <p:spTgt spid="11">
                                            <p:txEl>
                                              <p:pRg st="3" end="3"/>
                                            </p:txEl>
                                          </p:spTgt>
                                        </p:tgtEl>
                                        <p:attrNameLst>
                                          <p:attrName>style.visibility</p:attrName>
                                        </p:attrNameLst>
                                      </p:cBhvr>
                                      <p:to>
                                        <p:strVal val="visible"/>
                                      </p:to>
                                    </p:set>
                                    <p:animEffect transition="in" filter="wipe(down)">
                                      <p:cBhvr>
                                        <p:cTn id="40" dur="580">
                                          <p:stCondLst>
                                            <p:cond delay="0"/>
                                          </p:stCondLst>
                                        </p:cTn>
                                        <p:tgtEl>
                                          <p:spTgt spid="11">
                                            <p:txEl>
                                              <p:pRg st="3" end="3"/>
                                            </p:txEl>
                                          </p:spTgt>
                                        </p:tgtEl>
                                      </p:cBhvr>
                                    </p:animEffect>
                                    <p:anim calcmode="lin" valueType="num">
                                      <p:cBhvr>
                                        <p:cTn id="41" dur="1822" tmFilter="0,0; 0.14,0.36; 0.43,0.73; 0.71,0.91; 1.0,1.0">
                                          <p:stCondLst>
                                            <p:cond delay="0"/>
                                          </p:stCondLst>
                                        </p:cTn>
                                        <p:tgtEl>
                                          <p:spTgt spid="11">
                                            <p:txEl>
                                              <p:pRg st="3" end="3"/>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1">
                                            <p:txEl>
                                              <p:pRg st="3" end="3"/>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1">
                                            <p:txEl>
                                              <p:pRg st="3" end="3"/>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1">
                                            <p:txEl>
                                              <p:pRg st="3" end="3"/>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1">
                                            <p:txEl>
                                              <p:pRg st="3" end="3"/>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1">
                                            <p:txEl>
                                              <p:pRg st="3" end="3"/>
                                            </p:txEl>
                                          </p:spTgt>
                                        </p:tgtEl>
                                      </p:cBhvr>
                                      <p:to x="100000" y="60000"/>
                                    </p:animScale>
                                    <p:animScale>
                                      <p:cBhvr>
                                        <p:cTn id="47" dur="166" decel="50000">
                                          <p:stCondLst>
                                            <p:cond delay="676"/>
                                          </p:stCondLst>
                                        </p:cTn>
                                        <p:tgtEl>
                                          <p:spTgt spid="11">
                                            <p:txEl>
                                              <p:pRg st="3" end="3"/>
                                            </p:txEl>
                                          </p:spTgt>
                                        </p:tgtEl>
                                      </p:cBhvr>
                                      <p:to x="100000" y="100000"/>
                                    </p:animScale>
                                    <p:animScale>
                                      <p:cBhvr>
                                        <p:cTn id="48" dur="26">
                                          <p:stCondLst>
                                            <p:cond delay="1312"/>
                                          </p:stCondLst>
                                        </p:cTn>
                                        <p:tgtEl>
                                          <p:spTgt spid="11">
                                            <p:txEl>
                                              <p:pRg st="3" end="3"/>
                                            </p:txEl>
                                          </p:spTgt>
                                        </p:tgtEl>
                                      </p:cBhvr>
                                      <p:to x="100000" y="80000"/>
                                    </p:animScale>
                                    <p:animScale>
                                      <p:cBhvr>
                                        <p:cTn id="49" dur="166" decel="50000">
                                          <p:stCondLst>
                                            <p:cond delay="1338"/>
                                          </p:stCondLst>
                                        </p:cTn>
                                        <p:tgtEl>
                                          <p:spTgt spid="11">
                                            <p:txEl>
                                              <p:pRg st="3" end="3"/>
                                            </p:txEl>
                                          </p:spTgt>
                                        </p:tgtEl>
                                      </p:cBhvr>
                                      <p:to x="100000" y="100000"/>
                                    </p:animScale>
                                    <p:animScale>
                                      <p:cBhvr>
                                        <p:cTn id="50" dur="26">
                                          <p:stCondLst>
                                            <p:cond delay="1642"/>
                                          </p:stCondLst>
                                        </p:cTn>
                                        <p:tgtEl>
                                          <p:spTgt spid="11">
                                            <p:txEl>
                                              <p:pRg st="3" end="3"/>
                                            </p:txEl>
                                          </p:spTgt>
                                        </p:tgtEl>
                                      </p:cBhvr>
                                      <p:to x="100000" y="90000"/>
                                    </p:animScale>
                                    <p:animScale>
                                      <p:cBhvr>
                                        <p:cTn id="51" dur="166" decel="50000">
                                          <p:stCondLst>
                                            <p:cond delay="1668"/>
                                          </p:stCondLst>
                                        </p:cTn>
                                        <p:tgtEl>
                                          <p:spTgt spid="11">
                                            <p:txEl>
                                              <p:pRg st="3" end="3"/>
                                            </p:txEl>
                                          </p:spTgt>
                                        </p:tgtEl>
                                      </p:cBhvr>
                                      <p:to x="100000" y="100000"/>
                                    </p:animScale>
                                    <p:animScale>
                                      <p:cBhvr>
                                        <p:cTn id="52" dur="26">
                                          <p:stCondLst>
                                            <p:cond delay="1808"/>
                                          </p:stCondLst>
                                        </p:cTn>
                                        <p:tgtEl>
                                          <p:spTgt spid="11">
                                            <p:txEl>
                                              <p:pRg st="3" end="3"/>
                                            </p:txEl>
                                          </p:spTgt>
                                        </p:tgtEl>
                                      </p:cBhvr>
                                      <p:to x="100000" y="95000"/>
                                    </p:animScale>
                                    <p:animScale>
                                      <p:cBhvr>
                                        <p:cTn id="53" dur="166" decel="50000">
                                          <p:stCondLst>
                                            <p:cond delay="1834"/>
                                          </p:stCondLst>
                                        </p:cTn>
                                        <p:tgtEl>
                                          <p:spTgt spid="11">
                                            <p:txEl>
                                              <p:pRg st="3" end="3"/>
                                            </p:txEl>
                                          </p:spTgt>
                                        </p:tgtEl>
                                      </p:cBhvr>
                                      <p:to x="100000" y="100000"/>
                                    </p:animScale>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nodeType="clickEffect">
                                  <p:stCondLst>
                                    <p:cond delay="0"/>
                                  </p:stCondLst>
                                  <p:childTnLst>
                                    <p:set>
                                      <p:cBhvr>
                                        <p:cTn id="57" dur="1" fill="hold">
                                          <p:stCondLst>
                                            <p:cond delay="0"/>
                                          </p:stCondLst>
                                        </p:cTn>
                                        <p:tgtEl>
                                          <p:spTgt spid="11">
                                            <p:txEl>
                                              <p:pRg st="4" end="4"/>
                                            </p:txEl>
                                          </p:spTgt>
                                        </p:tgtEl>
                                        <p:attrNameLst>
                                          <p:attrName>style.visibility</p:attrName>
                                        </p:attrNameLst>
                                      </p:cBhvr>
                                      <p:to>
                                        <p:strVal val="visible"/>
                                      </p:to>
                                    </p:set>
                                    <p:animEffect transition="in" filter="fade">
                                      <p:cBhvr>
                                        <p:cTn id="58" dur="1000"/>
                                        <p:tgtEl>
                                          <p:spTgt spid="11">
                                            <p:txEl>
                                              <p:pRg st="4" end="4"/>
                                            </p:txEl>
                                          </p:spTgt>
                                        </p:tgtEl>
                                      </p:cBhvr>
                                    </p:animEffect>
                                    <p:anim calcmode="lin" valueType="num">
                                      <p:cBhvr>
                                        <p:cTn id="5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60"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presetSubtype="0" fill="hold" nodeType="clickEffect">
                                  <p:stCondLst>
                                    <p:cond delay="0"/>
                                  </p:stCondLst>
                                  <p:childTnLst>
                                    <p:set>
                                      <p:cBhvr>
                                        <p:cTn id="64" dur="1" fill="hold">
                                          <p:stCondLst>
                                            <p:cond delay="0"/>
                                          </p:stCondLst>
                                        </p:cTn>
                                        <p:tgtEl>
                                          <p:spTgt spid="11">
                                            <p:txEl>
                                              <p:pRg st="5" end="5"/>
                                            </p:txEl>
                                          </p:spTgt>
                                        </p:tgtEl>
                                        <p:attrNameLst>
                                          <p:attrName>style.visibility</p:attrName>
                                        </p:attrNameLst>
                                      </p:cBhvr>
                                      <p:to>
                                        <p:strVal val="visible"/>
                                      </p:to>
                                    </p:set>
                                    <p:animEffect transition="in" filter="fade">
                                      <p:cBhvr>
                                        <p:cTn id="65" dur="1000"/>
                                        <p:tgtEl>
                                          <p:spTgt spid="11">
                                            <p:txEl>
                                              <p:pRg st="5" end="5"/>
                                            </p:txEl>
                                          </p:spTgt>
                                        </p:tgtEl>
                                      </p:cBhvr>
                                    </p:animEffect>
                                    <p:anim calcmode="lin" valueType="num">
                                      <p:cBhvr>
                                        <p:cTn id="66"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11">
                                            <p:txEl>
                                              <p:pRg st="6" end="6"/>
                                            </p:txEl>
                                          </p:spTgt>
                                        </p:tgtEl>
                                        <p:attrNameLst>
                                          <p:attrName>style.visibility</p:attrName>
                                        </p:attrNameLst>
                                      </p:cBhvr>
                                      <p:to>
                                        <p:strVal val="visible"/>
                                      </p:to>
                                    </p:set>
                                    <p:animEffect transition="in" filter="fade">
                                      <p:cBhvr>
                                        <p:cTn id="70" dur="1000"/>
                                        <p:tgtEl>
                                          <p:spTgt spid="11">
                                            <p:txEl>
                                              <p:pRg st="6" end="6"/>
                                            </p:txEl>
                                          </p:spTgt>
                                        </p:tgtEl>
                                      </p:cBhvr>
                                    </p:animEffect>
                                    <p:anim calcmode="lin" valueType="num">
                                      <p:cBhvr>
                                        <p:cTn id="71"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72"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nodeType="clickEffect">
                                  <p:stCondLst>
                                    <p:cond delay="0"/>
                                  </p:stCondLst>
                                  <p:childTnLst>
                                    <p:set>
                                      <p:cBhvr>
                                        <p:cTn id="76" dur="1" fill="hold">
                                          <p:stCondLst>
                                            <p:cond delay="0"/>
                                          </p:stCondLst>
                                        </p:cTn>
                                        <p:tgtEl>
                                          <p:spTgt spid="11">
                                            <p:txEl>
                                              <p:pRg st="7" end="7"/>
                                            </p:txEl>
                                          </p:spTgt>
                                        </p:tgtEl>
                                        <p:attrNameLst>
                                          <p:attrName>style.visibility</p:attrName>
                                        </p:attrNameLst>
                                      </p:cBhvr>
                                      <p:to>
                                        <p:strVal val="visible"/>
                                      </p:to>
                                    </p:set>
                                    <p:animEffect transition="in" filter="wipe(down)">
                                      <p:cBhvr>
                                        <p:cTn id="77" dur="580">
                                          <p:stCondLst>
                                            <p:cond delay="0"/>
                                          </p:stCondLst>
                                        </p:cTn>
                                        <p:tgtEl>
                                          <p:spTgt spid="11">
                                            <p:txEl>
                                              <p:pRg st="7" end="7"/>
                                            </p:txEl>
                                          </p:spTgt>
                                        </p:tgtEl>
                                      </p:cBhvr>
                                    </p:animEffect>
                                    <p:anim calcmode="lin" valueType="num">
                                      <p:cBhvr>
                                        <p:cTn id="78" dur="1822" tmFilter="0,0; 0.14,0.36; 0.43,0.73; 0.71,0.91; 1.0,1.0">
                                          <p:stCondLst>
                                            <p:cond delay="0"/>
                                          </p:stCondLst>
                                        </p:cTn>
                                        <p:tgtEl>
                                          <p:spTgt spid="11">
                                            <p:txEl>
                                              <p:pRg st="7" end="7"/>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
                                            <p:txEl>
                                              <p:pRg st="7" end="7"/>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
                                            <p:txEl>
                                              <p:pRg st="7" end="7"/>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
                                            <p:txEl>
                                              <p:pRg st="7" end="7"/>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
                                            <p:txEl>
                                              <p:pRg st="7" end="7"/>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11">
                                            <p:txEl>
                                              <p:pRg st="7" end="7"/>
                                            </p:txEl>
                                          </p:spTgt>
                                        </p:tgtEl>
                                      </p:cBhvr>
                                      <p:to x="100000" y="60000"/>
                                    </p:animScale>
                                    <p:animScale>
                                      <p:cBhvr>
                                        <p:cTn id="84" dur="166" decel="50000">
                                          <p:stCondLst>
                                            <p:cond delay="676"/>
                                          </p:stCondLst>
                                        </p:cTn>
                                        <p:tgtEl>
                                          <p:spTgt spid="11">
                                            <p:txEl>
                                              <p:pRg st="7" end="7"/>
                                            </p:txEl>
                                          </p:spTgt>
                                        </p:tgtEl>
                                      </p:cBhvr>
                                      <p:to x="100000" y="100000"/>
                                    </p:animScale>
                                    <p:animScale>
                                      <p:cBhvr>
                                        <p:cTn id="85" dur="26">
                                          <p:stCondLst>
                                            <p:cond delay="1312"/>
                                          </p:stCondLst>
                                        </p:cTn>
                                        <p:tgtEl>
                                          <p:spTgt spid="11">
                                            <p:txEl>
                                              <p:pRg st="7" end="7"/>
                                            </p:txEl>
                                          </p:spTgt>
                                        </p:tgtEl>
                                      </p:cBhvr>
                                      <p:to x="100000" y="80000"/>
                                    </p:animScale>
                                    <p:animScale>
                                      <p:cBhvr>
                                        <p:cTn id="86" dur="166" decel="50000">
                                          <p:stCondLst>
                                            <p:cond delay="1338"/>
                                          </p:stCondLst>
                                        </p:cTn>
                                        <p:tgtEl>
                                          <p:spTgt spid="11">
                                            <p:txEl>
                                              <p:pRg st="7" end="7"/>
                                            </p:txEl>
                                          </p:spTgt>
                                        </p:tgtEl>
                                      </p:cBhvr>
                                      <p:to x="100000" y="100000"/>
                                    </p:animScale>
                                    <p:animScale>
                                      <p:cBhvr>
                                        <p:cTn id="87" dur="26">
                                          <p:stCondLst>
                                            <p:cond delay="1642"/>
                                          </p:stCondLst>
                                        </p:cTn>
                                        <p:tgtEl>
                                          <p:spTgt spid="11">
                                            <p:txEl>
                                              <p:pRg st="7" end="7"/>
                                            </p:txEl>
                                          </p:spTgt>
                                        </p:tgtEl>
                                      </p:cBhvr>
                                      <p:to x="100000" y="90000"/>
                                    </p:animScale>
                                    <p:animScale>
                                      <p:cBhvr>
                                        <p:cTn id="88" dur="166" decel="50000">
                                          <p:stCondLst>
                                            <p:cond delay="1668"/>
                                          </p:stCondLst>
                                        </p:cTn>
                                        <p:tgtEl>
                                          <p:spTgt spid="11">
                                            <p:txEl>
                                              <p:pRg st="7" end="7"/>
                                            </p:txEl>
                                          </p:spTgt>
                                        </p:tgtEl>
                                      </p:cBhvr>
                                      <p:to x="100000" y="100000"/>
                                    </p:animScale>
                                    <p:animScale>
                                      <p:cBhvr>
                                        <p:cTn id="89" dur="26">
                                          <p:stCondLst>
                                            <p:cond delay="1808"/>
                                          </p:stCondLst>
                                        </p:cTn>
                                        <p:tgtEl>
                                          <p:spTgt spid="11">
                                            <p:txEl>
                                              <p:pRg st="7" end="7"/>
                                            </p:txEl>
                                          </p:spTgt>
                                        </p:tgtEl>
                                      </p:cBhvr>
                                      <p:to x="100000" y="95000"/>
                                    </p:animScale>
                                    <p:animScale>
                                      <p:cBhvr>
                                        <p:cTn id="90" dur="166" decel="50000">
                                          <p:stCondLst>
                                            <p:cond delay="1834"/>
                                          </p:stCondLst>
                                        </p:cTn>
                                        <p:tgtEl>
                                          <p:spTgt spid="11">
                                            <p:txEl>
                                              <p:pRg st="7" end="7"/>
                                            </p:txEl>
                                          </p:spTgt>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42" presetClass="entr" presetSubtype="0" fill="hold" nodeType="clickEffect">
                                  <p:stCondLst>
                                    <p:cond delay="0"/>
                                  </p:stCondLst>
                                  <p:childTnLst>
                                    <p:set>
                                      <p:cBhvr>
                                        <p:cTn id="94" dur="1" fill="hold">
                                          <p:stCondLst>
                                            <p:cond delay="0"/>
                                          </p:stCondLst>
                                        </p:cTn>
                                        <p:tgtEl>
                                          <p:spTgt spid="11">
                                            <p:txEl>
                                              <p:pRg st="8" end="8"/>
                                            </p:txEl>
                                          </p:spTgt>
                                        </p:tgtEl>
                                        <p:attrNameLst>
                                          <p:attrName>style.visibility</p:attrName>
                                        </p:attrNameLst>
                                      </p:cBhvr>
                                      <p:to>
                                        <p:strVal val="visible"/>
                                      </p:to>
                                    </p:set>
                                    <p:animEffect transition="in" filter="fade">
                                      <p:cBhvr>
                                        <p:cTn id="95" dur="1000"/>
                                        <p:tgtEl>
                                          <p:spTgt spid="11">
                                            <p:txEl>
                                              <p:pRg st="8" end="8"/>
                                            </p:txEl>
                                          </p:spTgt>
                                        </p:tgtEl>
                                      </p:cBhvr>
                                    </p:animEffect>
                                    <p:anim calcmode="lin" valueType="num">
                                      <p:cBhvr>
                                        <p:cTn id="96"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97"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42" presetClass="entr" presetSubtype="0" fill="hold" nodeType="clickEffect">
                                  <p:stCondLst>
                                    <p:cond delay="0"/>
                                  </p:stCondLst>
                                  <p:childTnLst>
                                    <p:set>
                                      <p:cBhvr>
                                        <p:cTn id="101" dur="1" fill="hold">
                                          <p:stCondLst>
                                            <p:cond delay="0"/>
                                          </p:stCondLst>
                                        </p:cTn>
                                        <p:tgtEl>
                                          <p:spTgt spid="11">
                                            <p:txEl>
                                              <p:pRg st="9" end="9"/>
                                            </p:txEl>
                                          </p:spTgt>
                                        </p:tgtEl>
                                        <p:attrNameLst>
                                          <p:attrName>style.visibility</p:attrName>
                                        </p:attrNameLst>
                                      </p:cBhvr>
                                      <p:to>
                                        <p:strVal val="visible"/>
                                      </p:to>
                                    </p:set>
                                    <p:animEffect transition="in" filter="fade">
                                      <p:cBhvr>
                                        <p:cTn id="102" dur="1000"/>
                                        <p:tgtEl>
                                          <p:spTgt spid="11">
                                            <p:txEl>
                                              <p:pRg st="9" end="9"/>
                                            </p:txEl>
                                          </p:spTgt>
                                        </p:tgtEl>
                                      </p:cBhvr>
                                    </p:animEffect>
                                    <p:anim calcmode="lin" valueType="num">
                                      <p:cBhvr>
                                        <p:cTn id="103"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104" dur="1000" fill="hold"/>
                                        <p:tgtEl>
                                          <p:spTgt spid="11">
                                            <p:txEl>
                                              <p:pRg st="9" end="9"/>
                                            </p:txEl>
                                          </p:spTgt>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11">
                                            <p:txEl>
                                              <p:pRg st="10" end="10"/>
                                            </p:txEl>
                                          </p:spTgt>
                                        </p:tgtEl>
                                        <p:attrNameLst>
                                          <p:attrName>style.visibility</p:attrName>
                                        </p:attrNameLst>
                                      </p:cBhvr>
                                      <p:to>
                                        <p:strVal val="visible"/>
                                      </p:to>
                                    </p:set>
                                    <p:animEffect transition="in" filter="fade">
                                      <p:cBhvr>
                                        <p:cTn id="107" dur="1000"/>
                                        <p:tgtEl>
                                          <p:spTgt spid="11">
                                            <p:txEl>
                                              <p:pRg st="10" end="10"/>
                                            </p:txEl>
                                          </p:spTgt>
                                        </p:tgtEl>
                                      </p:cBhvr>
                                    </p:animEffect>
                                    <p:anim calcmode="lin" valueType="num">
                                      <p:cBhvr>
                                        <p:cTn id="108" dur="1000" fill="hold"/>
                                        <p:tgtEl>
                                          <p:spTgt spid="11">
                                            <p:txEl>
                                              <p:pRg st="10" end="10"/>
                                            </p:txEl>
                                          </p:spTgt>
                                        </p:tgtEl>
                                        <p:attrNameLst>
                                          <p:attrName>ppt_x</p:attrName>
                                        </p:attrNameLst>
                                      </p:cBhvr>
                                      <p:tavLst>
                                        <p:tav tm="0">
                                          <p:val>
                                            <p:strVal val="#ppt_x"/>
                                          </p:val>
                                        </p:tav>
                                        <p:tav tm="100000">
                                          <p:val>
                                            <p:strVal val="#ppt_x"/>
                                          </p:val>
                                        </p:tav>
                                      </p:tavLst>
                                    </p:anim>
                                    <p:anim calcmode="lin" valueType="num">
                                      <p:cBhvr>
                                        <p:cTn id="109" dur="1000" fill="hold"/>
                                        <p:tgtEl>
                                          <p:spTgt spid="1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6" presetClass="entr" presetSubtype="0" fill="hold" nodeType="clickEffect">
                                  <p:stCondLst>
                                    <p:cond delay="0"/>
                                  </p:stCondLst>
                                  <p:childTnLst>
                                    <p:set>
                                      <p:cBhvr>
                                        <p:cTn id="113" dur="1" fill="hold">
                                          <p:stCondLst>
                                            <p:cond delay="0"/>
                                          </p:stCondLst>
                                        </p:cTn>
                                        <p:tgtEl>
                                          <p:spTgt spid="11">
                                            <p:txEl>
                                              <p:pRg st="11" end="11"/>
                                            </p:txEl>
                                          </p:spTgt>
                                        </p:tgtEl>
                                        <p:attrNameLst>
                                          <p:attrName>style.visibility</p:attrName>
                                        </p:attrNameLst>
                                      </p:cBhvr>
                                      <p:to>
                                        <p:strVal val="visible"/>
                                      </p:to>
                                    </p:set>
                                    <p:animEffect transition="in" filter="wipe(down)">
                                      <p:cBhvr>
                                        <p:cTn id="114" dur="580">
                                          <p:stCondLst>
                                            <p:cond delay="0"/>
                                          </p:stCondLst>
                                        </p:cTn>
                                        <p:tgtEl>
                                          <p:spTgt spid="11">
                                            <p:txEl>
                                              <p:pRg st="11" end="11"/>
                                            </p:txEl>
                                          </p:spTgt>
                                        </p:tgtEl>
                                      </p:cBhvr>
                                    </p:animEffect>
                                    <p:anim calcmode="lin" valueType="num">
                                      <p:cBhvr>
                                        <p:cTn id="115" dur="1822" tmFilter="0,0; 0.14,0.36; 0.43,0.73; 0.71,0.91; 1.0,1.0">
                                          <p:stCondLst>
                                            <p:cond delay="0"/>
                                          </p:stCondLst>
                                        </p:cTn>
                                        <p:tgtEl>
                                          <p:spTgt spid="11">
                                            <p:txEl>
                                              <p:pRg st="11" end="11"/>
                                            </p:txEl>
                                          </p:spTgt>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11">
                                            <p:txEl>
                                              <p:pRg st="11" end="11"/>
                                            </p:txEl>
                                          </p:spTgt>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11">
                                            <p:txEl>
                                              <p:pRg st="11" end="11"/>
                                            </p:txEl>
                                          </p:spTgt>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11">
                                            <p:txEl>
                                              <p:pRg st="11" end="11"/>
                                            </p:txEl>
                                          </p:spTgt>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11">
                                            <p:txEl>
                                              <p:pRg st="11" end="11"/>
                                            </p:txEl>
                                          </p:spTgt>
                                        </p:tgtEl>
                                        <p:attrNameLst>
                                          <p:attrName>ppt_y</p:attrName>
                                        </p:attrNameLst>
                                      </p:cBhvr>
                                      <p:tavLst>
                                        <p:tav tm="0" fmla="#ppt_y-sin(pi*$)/81">
                                          <p:val>
                                            <p:fltVal val="0"/>
                                          </p:val>
                                        </p:tav>
                                        <p:tav tm="100000">
                                          <p:val>
                                            <p:fltVal val="1"/>
                                          </p:val>
                                        </p:tav>
                                      </p:tavLst>
                                    </p:anim>
                                    <p:animScale>
                                      <p:cBhvr>
                                        <p:cTn id="120" dur="26">
                                          <p:stCondLst>
                                            <p:cond delay="650"/>
                                          </p:stCondLst>
                                        </p:cTn>
                                        <p:tgtEl>
                                          <p:spTgt spid="11">
                                            <p:txEl>
                                              <p:pRg st="11" end="11"/>
                                            </p:txEl>
                                          </p:spTgt>
                                        </p:tgtEl>
                                      </p:cBhvr>
                                      <p:to x="100000" y="60000"/>
                                    </p:animScale>
                                    <p:animScale>
                                      <p:cBhvr>
                                        <p:cTn id="121" dur="166" decel="50000">
                                          <p:stCondLst>
                                            <p:cond delay="676"/>
                                          </p:stCondLst>
                                        </p:cTn>
                                        <p:tgtEl>
                                          <p:spTgt spid="11">
                                            <p:txEl>
                                              <p:pRg st="11" end="11"/>
                                            </p:txEl>
                                          </p:spTgt>
                                        </p:tgtEl>
                                      </p:cBhvr>
                                      <p:to x="100000" y="100000"/>
                                    </p:animScale>
                                    <p:animScale>
                                      <p:cBhvr>
                                        <p:cTn id="122" dur="26">
                                          <p:stCondLst>
                                            <p:cond delay="1312"/>
                                          </p:stCondLst>
                                        </p:cTn>
                                        <p:tgtEl>
                                          <p:spTgt spid="11">
                                            <p:txEl>
                                              <p:pRg st="11" end="11"/>
                                            </p:txEl>
                                          </p:spTgt>
                                        </p:tgtEl>
                                      </p:cBhvr>
                                      <p:to x="100000" y="80000"/>
                                    </p:animScale>
                                    <p:animScale>
                                      <p:cBhvr>
                                        <p:cTn id="123" dur="166" decel="50000">
                                          <p:stCondLst>
                                            <p:cond delay="1338"/>
                                          </p:stCondLst>
                                        </p:cTn>
                                        <p:tgtEl>
                                          <p:spTgt spid="11">
                                            <p:txEl>
                                              <p:pRg st="11" end="11"/>
                                            </p:txEl>
                                          </p:spTgt>
                                        </p:tgtEl>
                                      </p:cBhvr>
                                      <p:to x="100000" y="100000"/>
                                    </p:animScale>
                                    <p:animScale>
                                      <p:cBhvr>
                                        <p:cTn id="124" dur="26">
                                          <p:stCondLst>
                                            <p:cond delay="1642"/>
                                          </p:stCondLst>
                                        </p:cTn>
                                        <p:tgtEl>
                                          <p:spTgt spid="11">
                                            <p:txEl>
                                              <p:pRg st="11" end="11"/>
                                            </p:txEl>
                                          </p:spTgt>
                                        </p:tgtEl>
                                      </p:cBhvr>
                                      <p:to x="100000" y="90000"/>
                                    </p:animScale>
                                    <p:animScale>
                                      <p:cBhvr>
                                        <p:cTn id="125" dur="166" decel="50000">
                                          <p:stCondLst>
                                            <p:cond delay="1668"/>
                                          </p:stCondLst>
                                        </p:cTn>
                                        <p:tgtEl>
                                          <p:spTgt spid="11">
                                            <p:txEl>
                                              <p:pRg st="11" end="11"/>
                                            </p:txEl>
                                          </p:spTgt>
                                        </p:tgtEl>
                                      </p:cBhvr>
                                      <p:to x="100000" y="100000"/>
                                    </p:animScale>
                                    <p:animScale>
                                      <p:cBhvr>
                                        <p:cTn id="126" dur="26">
                                          <p:stCondLst>
                                            <p:cond delay="1808"/>
                                          </p:stCondLst>
                                        </p:cTn>
                                        <p:tgtEl>
                                          <p:spTgt spid="11">
                                            <p:txEl>
                                              <p:pRg st="11" end="11"/>
                                            </p:txEl>
                                          </p:spTgt>
                                        </p:tgtEl>
                                      </p:cBhvr>
                                      <p:to x="100000" y="95000"/>
                                    </p:animScale>
                                    <p:animScale>
                                      <p:cBhvr>
                                        <p:cTn id="127" dur="166" decel="50000">
                                          <p:stCondLst>
                                            <p:cond delay="1834"/>
                                          </p:stCondLst>
                                        </p:cTn>
                                        <p:tgtEl>
                                          <p:spTgt spid="11">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85800" y="1062038"/>
            <a:ext cx="8364538"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4-ما التكيفات الخاصة الضرورية للحشرات حتى تسبح في الماء</a:t>
            </a:r>
            <a:endParaRPr lang="en-US" altLang="ar-SA" sz="2800" b="1">
              <a:solidFill>
                <a:srgbClr val="000000"/>
              </a:solidFill>
            </a:endParaRPr>
          </a:p>
          <a:p>
            <a:pPr eaLnBrk="1" fontAlgn="base" hangingPunct="1">
              <a:spcBef>
                <a:spcPct val="0"/>
              </a:spcBef>
              <a:spcAft>
                <a:spcPct val="0"/>
              </a:spcAft>
            </a:pPr>
            <a:r>
              <a:rPr lang="en-US" altLang="ar-SA" sz="3200">
                <a:solidFill>
                  <a:srgbClr val="000000"/>
                </a:solidFill>
              </a:rPr>
              <a:t>-a</a:t>
            </a:r>
            <a:r>
              <a:rPr lang="ar-SA" altLang="ar-SA" sz="3200">
                <a:solidFill>
                  <a:srgbClr val="000000"/>
                </a:solidFill>
              </a:rPr>
              <a:t>عيون مركبة          </a:t>
            </a:r>
            <a:r>
              <a:rPr lang="en-US" altLang="ar-SA" sz="3200">
                <a:solidFill>
                  <a:srgbClr val="000000"/>
                </a:solidFill>
              </a:rPr>
              <a:t>-c</a:t>
            </a:r>
            <a:r>
              <a:rPr lang="ar-SA" altLang="ar-SA" sz="3200">
                <a:solidFill>
                  <a:srgbClr val="000000"/>
                </a:solidFill>
              </a:rPr>
              <a:t>أرجل متحورة</a:t>
            </a:r>
            <a:endParaRPr lang="en-US" altLang="ar-SA" sz="3200">
              <a:solidFill>
                <a:srgbClr val="000000"/>
              </a:solidFill>
            </a:endParaRPr>
          </a:p>
          <a:p>
            <a:pPr eaLnBrk="1" fontAlgn="base" hangingPunct="1">
              <a:spcBef>
                <a:spcPct val="0"/>
              </a:spcBef>
              <a:spcAft>
                <a:spcPct val="0"/>
              </a:spcAft>
            </a:pPr>
            <a:r>
              <a:rPr lang="en-US" altLang="ar-SA" sz="3200">
                <a:solidFill>
                  <a:srgbClr val="000000"/>
                </a:solidFill>
              </a:rPr>
              <a:t>-b</a:t>
            </a:r>
            <a:r>
              <a:rPr lang="ar-SA" altLang="ar-SA" sz="3200">
                <a:solidFill>
                  <a:srgbClr val="000000"/>
                </a:solidFill>
              </a:rPr>
              <a:t>وسائدقدمية لزجة     </a:t>
            </a:r>
            <a:r>
              <a:rPr lang="en-US" altLang="ar-SA" sz="3200">
                <a:solidFill>
                  <a:srgbClr val="000000"/>
                </a:solidFill>
              </a:rPr>
              <a:t>-d</a:t>
            </a:r>
            <a:r>
              <a:rPr lang="ar-SA" altLang="ar-SA" sz="3200">
                <a:solidFill>
                  <a:srgbClr val="000000"/>
                </a:solidFill>
              </a:rPr>
              <a:t>اجزاء فم حادة</a:t>
            </a:r>
            <a:endParaRPr lang="en-US" altLang="ar-SA" sz="3200">
              <a:solidFill>
                <a:srgbClr val="000000"/>
              </a:solidFill>
            </a:endParaRPr>
          </a:p>
          <a:p>
            <a:pPr eaLnBrk="1" fontAlgn="base" hangingPunct="1">
              <a:spcBef>
                <a:spcPct val="0"/>
              </a:spcBef>
              <a:spcAft>
                <a:spcPct val="0"/>
              </a:spcAft>
            </a:pPr>
            <a:r>
              <a:rPr lang="ar-SA" altLang="ar-SA" sz="3200">
                <a:solidFill>
                  <a:srgbClr val="FF0000"/>
                </a:solidFill>
              </a:rPr>
              <a:t>الاجابة:</a:t>
            </a:r>
            <a:r>
              <a:rPr lang="en-US" altLang="ar-SA" sz="3200">
                <a:solidFill>
                  <a:srgbClr val="FF0000"/>
                </a:solidFill>
              </a:rPr>
              <a:t>c</a:t>
            </a:r>
          </a:p>
        </p:txBody>
      </p:sp>
      <p:sp>
        <p:nvSpPr>
          <p:cNvPr id="9" name="Rectangle 8"/>
          <p:cNvSpPr>
            <a:spLocks noChangeArrowheads="1"/>
          </p:cNvSpPr>
          <p:nvPr/>
        </p:nvSpPr>
        <p:spPr bwMode="auto">
          <a:xfrm>
            <a:off x="3770313" y="3076575"/>
            <a:ext cx="51847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FF0000"/>
                </a:solidFill>
              </a:rPr>
              <a:t>استعمل الرسم التالي للاجابة عن السؤالين 5  ,  6</a:t>
            </a:r>
            <a:endParaRPr lang="en-US" altLang="ar-SA" sz="2400" b="1">
              <a:solidFill>
                <a:srgbClr val="FF0000"/>
              </a:solidFill>
            </a:endParaRPr>
          </a:p>
        </p:txBody>
      </p:sp>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3076575"/>
            <a:ext cx="1882775"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1447800" y="3690938"/>
            <a:ext cx="7391400" cy="218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ar-SA" sz="2000" b="1">
                <a:solidFill>
                  <a:srgbClr val="000000"/>
                </a:solidFill>
              </a:rPr>
              <a:t>-5</a:t>
            </a:r>
            <a:r>
              <a:rPr lang="ar-SA" altLang="ar-SA" sz="2000" b="1">
                <a:solidFill>
                  <a:srgbClr val="000000"/>
                </a:solidFill>
              </a:rPr>
              <a:t> اي التراكيب حل مكانه عظم او غضروف في الفقاريات الحبلية؟</a:t>
            </a:r>
            <a:endParaRPr lang="en-US" altLang="ar-SA" sz="2000" b="1">
              <a:solidFill>
                <a:srgbClr val="000000"/>
              </a:solidFill>
            </a:endParaRPr>
          </a:p>
          <a:p>
            <a:pPr eaLnBrk="1" fontAlgn="base" hangingPunct="1">
              <a:spcBef>
                <a:spcPct val="0"/>
              </a:spcBef>
              <a:spcAft>
                <a:spcPct val="0"/>
              </a:spcAft>
            </a:pPr>
            <a:r>
              <a:rPr lang="en-US" altLang="ar-SA" sz="2400">
                <a:solidFill>
                  <a:srgbClr val="000000"/>
                </a:solidFill>
              </a:rPr>
              <a:t>1-a	4-c</a:t>
            </a:r>
            <a:r>
              <a:rPr lang="ar-SA" altLang="ar-SA" sz="2400">
                <a:solidFill>
                  <a:srgbClr val="000000"/>
                </a:solidFill>
              </a:rPr>
              <a:t>          </a:t>
            </a:r>
            <a:r>
              <a:rPr lang="en-US" altLang="ar-SA" sz="2400">
                <a:solidFill>
                  <a:srgbClr val="000000"/>
                </a:solidFill>
              </a:rPr>
              <a:t>2-b  	5-d</a:t>
            </a:r>
          </a:p>
          <a:p>
            <a:pPr eaLnBrk="1" fontAlgn="base" hangingPunct="1">
              <a:spcBef>
                <a:spcPct val="0"/>
              </a:spcBef>
              <a:spcAft>
                <a:spcPct val="0"/>
              </a:spcAft>
            </a:pPr>
            <a:r>
              <a:rPr lang="ar-SA" altLang="ar-SA" sz="2400">
                <a:solidFill>
                  <a:srgbClr val="FF0000"/>
                </a:solidFill>
              </a:rPr>
              <a:t>الاجابة:</a:t>
            </a:r>
            <a:r>
              <a:rPr lang="en-US" altLang="ar-SA" sz="2400">
                <a:solidFill>
                  <a:srgbClr val="FF0000"/>
                </a:solidFill>
              </a:rPr>
              <a:t>b</a:t>
            </a:r>
          </a:p>
          <a:p>
            <a:pPr eaLnBrk="1" fontAlgn="base" hangingPunct="1">
              <a:spcBef>
                <a:spcPct val="0"/>
              </a:spcBef>
              <a:spcAft>
                <a:spcPct val="0"/>
              </a:spcAft>
            </a:pPr>
            <a:r>
              <a:rPr lang="en-US" altLang="ar-SA" sz="2400">
                <a:solidFill>
                  <a:srgbClr val="000000"/>
                </a:solidFill>
              </a:rPr>
              <a:t>-6 </a:t>
            </a:r>
            <a:r>
              <a:rPr lang="ar-SA" altLang="ar-SA" sz="2400">
                <a:solidFill>
                  <a:srgbClr val="000000"/>
                </a:solidFill>
              </a:rPr>
              <a:t>اي التراكيب يعد حزمة من الاعصاب محمية بسائل؟</a:t>
            </a:r>
            <a:endParaRPr lang="en-US" altLang="ar-SA" sz="2400">
              <a:solidFill>
                <a:srgbClr val="000000"/>
              </a:solidFill>
            </a:endParaRPr>
          </a:p>
          <a:p>
            <a:pPr eaLnBrk="1" fontAlgn="base" hangingPunct="1">
              <a:spcBef>
                <a:spcPct val="0"/>
              </a:spcBef>
              <a:spcAft>
                <a:spcPct val="0"/>
              </a:spcAft>
            </a:pPr>
            <a:r>
              <a:rPr lang="en-US" altLang="ar-SA" sz="2000">
                <a:solidFill>
                  <a:srgbClr val="000000"/>
                </a:solidFill>
              </a:rPr>
              <a:t>1-a	5-c</a:t>
            </a:r>
            <a:r>
              <a:rPr lang="ar-SA" altLang="ar-SA" sz="2000">
                <a:solidFill>
                  <a:srgbClr val="000000"/>
                </a:solidFill>
              </a:rPr>
              <a:t>          </a:t>
            </a:r>
            <a:r>
              <a:rPr lang="en-US" altLang="ar-SA" sz="2000">
                <a:solidFill>
                  <a:srgbClr val="000000"/>
                </a:solidFill>
              </a:rPr>
              <a:t>3-b	6-d</a:t>
            </a:r>
          </a:p>
          <a:p>
            <a:pPr eaLnBrk="1" fontAlgn="base" hangingPunct="1">
              <a:spcBef>
                <a:spcPct val="0"/>
              </a:spcBef>
              <a:spcAft>
                <a:spcPct val="0"/>
              </a:spcAft>
            </a:pPr>
            <a:r>
              <a:rPr lang="ar-SA" altLang="ar-SA" sz="2400">
                <a:solidFill>
                  <a:srgbClr val="FF0000"/>
                </a:solidFill>
              </a:rPr>
              <a:t>الاجابة:</a:t>
            </a:r>
            <a:r>
              <a:rPr lang="en-US" altLang="ar-SA" sz="2400">
                <a:solidFill>
                  <a:srgbClr val="FF0000"/>
                </a:solidFill>
              </a:rPr>
              <a:t>a</a:t>
            </a:r>
          </a:p>
        </p:txBody>
      </p:sp>
      <p:grpSp>
        <p:nvGrpSpPr>
          <p:cNvPr id="16" name="مجموعة 15"/>
          <p:cNvGrpSpPr/>
          <p:nvPr/>
        </p:nvGrpSpPr>
        <p:grpSpPr>
          <a:xfrm>
            <a:off x="-36512" y="6128748"/>
            <a:ext cx="2082876" cy="756636"/>
            <a:chOff x="179512" y="692696"/>
            <a:chExt cx="2082876" cy="756636"/>
          </a:xfrm>
        </p:grpSpPr>
        <p:pic>
          <p:nvPicPr>
            <p:cNvPr id="17"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مربع نص 17"/>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9" name="مربع نص 18"/>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64988928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80">
                                          <p:stCondLst>
                                            <p:cond delay="0"/>
                                          </p:stCondLst>
                                        </p:cTn>
                                        <p:tgtEl>
                                          <p:spTgt spid="8">
                                            <p:txEl>
                                              <p:pRg st="3" end="3"/>
                                            </p:txEl>
                                          </p:spTgt>
                                        </p:tgtEl>
                                      </p:cBhvr>
                                    </p:animEffect>
                                    <p:anim calcmode="lin" valueType="num">
                                      <p:cBhvr>
                                        <p:cTn id="27"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xEl>
                                              <p:pRg st="3" end="3"/>
                                            </p:txEl>
                                          </p:spTgt>
                                        </p:tgtEl>
                                      </p:cBhvr>
                                      <p:to x="100000" y="60000"/>
                                    </p:animScale>
                                    <p:animScale>
                                      <p:cBhvr>
                                        <p:cTn id="33" dur="166" decel="50000">
                                          <p:stCondLst>
                                            <p:cond delay="676"/>
                                          </p:stCondLst>
                                        </p:cTn>
                                        <p:tgtEl>
                                          <p:spTgt spid="8">
                                            <p:txEl>
                                              <p:pRg st="3" end="3"/>
                                            </p:txEl>
                                          </p:spTgt>
                                        </p:tgtEl>
                                      </p:cBhvr>
                                      <p:to x="100000" y="100000"/>
                                    </p:animScale>
                                    <p:animScale>
                                      <p:cBhvr>
                                        <p:cTn id="34" dur="26">
                                          <p:stCondLst>
                                            <p:cond delay="1312"/>
                                          </p:stCondLst>
                                        </p:cTn>
                                        <p:tgtEl>
                                          <p:spTgt spid="8">
                                            <p:txEl>
                                              <p:pRg st="3" end="3"/>
                                            </p:txEl>
                                          </p:spTgt>
                                        </p:tgtEl>
                                      </p:cBhvr>
                                      <p:to x="100000" y="80000"/>
                                    </p:animScale>
                                    <p:animScale>
                                      <p:cBhvr>
                                        <p:cTn id="35" dur="166" decel="50000">
                                          <p:stCondLst>
                                            <p:cond delay="1338"/>
                                          </p:stCondLst>
                                        </p:cTn>
                                        <p:tgtEl>
                                          <p:spTgt spid="8">
                                            <p:txEl>
                                              <p:pRg st="3" end="3"/>
                                            </p:txEl>
                                          </p:spTgt>
                                        </p:tgtEl>
                                      </p:cBhvr>
                                      <p:to x="100000" y="100000"/>
                                    </p:animScale>
                                    <p:animScale>
                                      <p:cBhvr>
                                        <p:cTn id="36" dur="26">
                                          <p:stCondLst>
                                            <p:cond delay="1642"/>
                                          </p:stCondLst>
                                        </p:cTn>
                                        <p:tgtEl>
                                          <p:spTgt spid="8">
                                            <p:txEl>
                                              <p:pRg st="3" end="3"/>
                                            </p:txEl>
                                          </p:spTgt>
                                        </p:tgtEl>
                                      </p:cBhvr>
                                      <p:to x="100000" y="90000"/>
                                    </p:animScale>
                                    <p:animScale>
                                      <p:cBhvr>
                                        <p:cTn id="37" dur="166" decel="50000">
                                          <p:stCondLst>
                                            <p:cond delay="1668"/>
                                          </p:stCondLst>
                                        </p:cTn>
                                        <p:tgtEl>
                                          <p:spTgt spid="8">
                                            <p:txEl>
                                              <p:pRg st="3" end="3"/>
                                            </p:txEl>
                                          </p:spTgt>
                                        </p:tgtEl>
                                      </p:cBhvr>
                                      <p:to x="100000" y="100000"/>
                                    </p:animScale>
                                    <p:animScale>
                                      <p:cBhvr>
                                        <p:cTn id="38" dur="26">
                                          <p:stCondLst>
                                            <p:cond delay="1808"/>
                                          </p:stCondLst>
                                        </p:cTn>
                                        <p:tgtEl>
                                          <p:spTgt spid="8">
                                            <p:txEl>
                                              <p:pRg st="3" end="3"/>
                                            </p:txEl>
                                          </p:spTgt>
                                        </p:tgtEl>
                                      </p:cBhvr>
                                      <p:to x="100000" y="95000"/>
                                    </p:animScale>
                                    <p:animScale>
                                      <p:cBhvr>
                                        <p:cTn id="39" dur="166" decel="50000">
                                          <p:stCondLst>
                                            <p:cond delay="1834"/>
                                          </p:stCondLst>
                                        </p:cTn>
                                        <p:tgtEl>
                                          <p:spTgt spid="8">
                                            <p:txEl>
                                              <p:pRg st="3" end="3"/>
                                            </p:txEl>
                                          </p:spTgt>
                                        </p:tgtEl>
                                      </p:cBhvr>
                                      <p:to x="100000" y="100000"/>
                                    </p:animScale>
                                  </p:childTnLst>
                                </p:cTn>
                              </p:par>
                            </p:childTnLst>
                          </p:cTn>
                        </p:par>
                      </p:childTnLst>
                    </p:cTn>
                  </p:par>
                  <p:par>
                    <p:cTn id="40" fill="hold" nodeType="clickPar">
                      <p:stCondLst>
                        <p:cond delay="indefinite"/>
                      </p:stCondLst>
                      <p:childTnLst>
                        <p:par>
                          <p:cTn id="41" fill="hold" nodeType="withGroup">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42" presetClass="entr" presetSubtype="0" fill="hold" nodeType="click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fade">
                                      <p:cBhvr>
                                        <p:cTn id="58" dur="1000"/>
                                        <p:tgtEl>
                                          <p:spTgt spid="11">
                                            <p:txEl>
                                              <p:pRg st="0" end="0"/>
                                            </p:txEl>
                                          </p:spTgt>
                                        </p:tgtEl>
                                      </p:cBhvr>
                                    </p:animEffect>
                                    <p:anim calcmode="lin" valueType="num">
                                      <p:cBhvr>
                                        <p:cTn id="5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presetSubtype="0" fill="hold" nodeType="clickEffect">
                                  <p:stCondLst>
                                    <p:cond delay="0"/>
                                  </p:stCondLst>
                                  <p:childTnLst>
                                    <p:set>
                                      <p:cBhvr>
                                        <p:cTn id="64" dur="1" fill="hold">
                                          <p:stCondLst>
                                            <p:cond delay="0"/>
                                          </p:stCondLst>
                                        </p:cTn>
                                        <p:tgtEl>
                                          <p:spTgt spid="11">
                                            <p:txEl>
                                              <p:pRg st="1" end="1"/>
                                            </p:txEl>
                                          </p:spTgt>
                                        </p:tgtEl>
                                        <p:attrNameLst>
                                          <p:attrName>style.visibility</p:attrName>
                                        </p:attrNameLst>
                                      </p:cBhvr>
                                      <p:to>
                                        <p:strVal val="visible"/>
                                      </p:to>
                                    </p:set>
                                    <p:animEffect transition="in" filter="fade">
                                      <p:cBhvr>
                                        <p:cTn id="65" dur="1000"/>
                                        <p:tgtEl>
                                          <p:spTgt spid="11">
                                            <p:txEl>
                                              <p:pRg st="1" end="1"/>
                                            </p:txEl>
                                          </p:spTgt>
                                        </p:tgtEl>
                                      </p:cBhvr>
                                    </p:animEffect>
                                    <p:anim calcmode="lin" valueType="num">
                                      <p:cBhvr>
                                        <p:cTn id="66"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6" presetClass="entr" presetSubtype="0" fill="hold" nodeType="clickEffect">
                                  <p:stCondLst>
                                    <p:cond delay="0"/>
                                  </p:stCondLst>
                                  <p:childTnLst>
                                    <p:set>
                                      <p:cBhvr>
                                        <p:cTn id="71" dur="1" fill="hold">
                                          <p:stCondLst>
                                            <p:cond delay="0"/>
                                          </p:stCondLst>
                                        </p:cTn>
                                        <p:tgtEl>
                                          <p:spTgt spid="11">
                                            <p:txEl>
                                              <p:pRg st="2" end="2"/>
                                            </p:txEl>
                                          </p:spTgt>
                                        </p:tgtEl>
                                        <p:attrNameLst>
                                          <p:attrName>style.visibility</p:attrName>
                                        </p:attrNameLst>
                                      </p:cBhvr>
                                      <p:to>
                                        <p:strVal val="visible"/>
                                      </p:to>
                                    </p:set>
                                    <p:animEffect transition="in" filter="wipe(down)">
                                      <p:cBhvr>
                                        <p:cTn id="72" dur="580">
                                          <p:stCondLst>
                                            <p:cond delay="0"/>
                                          </p:stCondLst>
                                        </p:cTn>
                                        <p:tgtEl>
                                          <p:spTgt spid="11">
                                            <p:txEl>
                                              <p:pRg st="2" end="2"/>
                                            </p:txEl>
                                          </p:spTgt>
                                        </p:tgtEl>
                                      </p:cBhvr>
                                    </p:animEffect>
                                    <p:anim calcmode="lin" valueType="num">
                                      <p:cBhvr>
                                        <p:cTn id="73" dur="1822" tmFilter="0,0; 0.14,0.36; 0.43,0.73; 0.71,0.91; 1.0,1.0">
                                          <p:stCondLst>
                                            <p:cond delay="0"/>
                                          </p:stCondLst>
                                        </p:cTn>
                                        <p:tgtEl>
                                          <p:spTgt spid="11">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11">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11">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11">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11">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11">
                                            <p:txEl>
                                              <p:pRg st="2" end="2"/>
                                            </p:txEl>
                                          </p:spTgt>
                                        </p:tgtEl>
                                      </p:cBhvr>
                                      <p:to x="100000" y="60000"/>
                                    </p:animScale>
                                    <p:animScale>
                                      <p:cBhvr>
                                        <p:cTn id="79" dur="166" decel="50000">
                                          <p:stCondLst>
                                            <p:cond delay="676"/>
                                          </p:stCondLst>
                                        </p:cTn>
                                        <p:tgtEl>
                                          <p:spTgt spid="11">
                                            <p:txEl>
                                              <p:pRg st="2" end="2"/>
                                            </p:txEl>
                                          </p:spTgt>
                                        </p:tgtEl>
                                      </p:cBhvr>
                                      <p:to x="100000" y="100000"/>
                                    </p:animScale>
                                    <p:animScale>
                                      <p:cBhvr>
                                        <p:cTn id="80" dur="26">
                                          <p:stCondLst>
                                            <p:cond delay="1312"/>
                                          </p:stCondLst>
                                        </p:cTn>
                                        <p:tgtEl>
                                          <p:spTgt spid="11">
                                            <p:txEl>
                                              <p:pRg st="2" end="2"/>
                                            </p:txEl>
                                          </p:spTgt>
                                        </p:tgtEl>
                                      </p:cBhvr>
                                      <p:to x="100000" y="80000"/>
                                    </p:animScale>
                                    <p:animScale>
                                      <p:cBhvr>
                                        <p:cTn id="81" dur="166" decel="50000">
                                          <p:stCondLst>
                                            <p:cond delay="1338"/>
                                          </p:stCondLst>
                                        </p:cTn>
                                        <p:tgtEl>
                                          <p:spTgt spid="11">
                                            <p:txEl>
                                              <p:pRg st="2" end="2"/>
                                            </p:txEl>
                                          </p:spTgt>
                                        </p:tgtEl>
                                      </p:cBhvr>
                                      <p:to x="100000" y="100000"/>
                                    </p:animScale>
                                    <p:animScale>
                                      <p:cBhvr>
                                        <p:cTn id="82" dur="26">
                                          <p:stCondLst>
                                            <p:cond delay="1642"/>
                                          </p:stCondLst>
                                        </p:cTn>
                                        <p:tgtEl>
                                          <p:spTgt spid="11">
                                            <p:txEl>
                                              <p:pRg st="2" end="2"/>
                                            </p:txEl>
                                          </p:spTgt>
                                        </p:tgtEl>
                                      </p:cBhvr>
                                      <p:to x="100000" y="90000"/>
                                    </p:animScale>
                                    <p:animScale>
                                      <p:cBhvr>
                                        <p:cTn id="83" dur="166" decel="50000">
                                          <p:stCondLst>
                                            <p:cond delay="1668"/>
                                          </p:stCondLst>
                                        </p:cTn>
                                        <p:tgtEl>
                                          <p:spTgt spid="11">
                                            <p:txEl>
                                              <p:pRg st="2" end="2"/>
                                            </p:txEl>
                                          </p:spTgt>
                                        </p:tgtEl>
                                      </p:cBhvr>
                                      <p:to x="100000" y="100000"/>
                                    </p:animScale>
                                    <p:animScale>
                                      <p:cBhvr>
                                        <p:cTn id="84" dur="26">
                                          <p:stCondLst>
                                            <p:cond delay="1808"/>
                                          </p:stCondLst>
                                        </p:cTn>
                                        <p:tgtEl>
                                          <p:spTgt spid="11">
                                            <p:txEl>
                                              <p:pRg st="2" end="2"/>
                                            </p:txEl>
                                          </p:spTgt>
                                        </p:tgtEl>
                                      </p:cBhvr>
                                      <p:to x="100000" y="95000"/>
                                    </p:animScale>
                                    <p:animScale>
                                      <p:cBhvr>
                                        <p:cTn id="85" dur="166" decel="50000">
                                          <p:stCondLst>
                                            <p:cond delay="1834"/>
                                          </p:stCondLst>
                                        </p:cTn>
                                        <p:tgtEl>
                                          <p:spTgt spid="11">
                                            <p:txEl>
                                              <p:pRg st="2" end="2"/>
                                            </p:txEl>
                                          </p:spTgt>
                                        </p:tgtEl>
                                      </p:cBhvr>
                                      <p:to x="100000" y="100000"/>
                                    </p:animScale>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nodeType="clickEffect">
                                  <p:stCondLst>
                                    <p:cond delay="0"/>
                                  </p:stCondLst>
                                  <p:childTnLst>
                                    <p:set>
                                      <p:cBhvr>
                                        <p:cTn id="89" dur="1" fill="hold">
                                          <p:stCondLst>
                                            <p:cond delay="0"/>
                                          </p:stCondLst>
                                        </p:cTn>
                                        <p:tgtEl>
                                          <p:spTgt spid="11">
                                            <p:txEl>
                                              <p:pRg st="3" end="3"/>
                                            </p:txEl>
                                          </p:spTgt>
                                        </p:tgtEl>
                                        <p:attrNameLst>
                                          <p:attrName>style.visibility</p:attrName>
                                        </p:attrNameLst>
                                      </p:cBhvr>
                                      <p:to>
                                        <p:strVal val="visible"/>
                                      </p:to>
                                    </p:set>
                                    <p:animEffect transition="in" filter="fade">
                                      <p:cBhvr>
                                        <p:cTn id="90" dur="1000"/>
                                        <p:tgtEl>
                                          <p:spTgt spid="11">
                                            <p:txEl>
                                              <p:pRg st="3" end="3"/>
                                            </p:txEl>
                                          </p:spTgt>
                                        </p:tgtEl>
                                      </p:cBhvr>
                                    </p:animEffect>
                                    <p:anim calcmode="lin" valueType="num">
                                      <p:cBhvr>
                                        <p:cTn id="91"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92"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42" presetClass="entr" presetSubtype="0" fill="hold" nodeType="clickEffect">
                                  <p:stCondLst>
                                    <p:cond delay="0"/>
                                  </p:stCondLst>
                                  <p:childTnLst>
                                    <p:set>
                                      <p:cBhvr>
                                        <p:cTn id="96" dur="1" fill="hold">
                                          <p:stCondLst>
                                            <p:cond delay="0"/>
                                          </p:stCondLst>
                                        </p:cTn>
                                        <p:tgtEl>
                                          <p:spTgt spid="11">
                                            <p:txEl>
                                              <p:pRg st="4" end="4"/>
                                            </p:txEl>
                                          </p:spTgt>
                                        </p:tgtEl>
                                        <p:attrNameLst>
                                          <p:attrName>style.visibility</p:attrName>
                                        </p:attrNameLst>
                                      </p:cBhvr>
                                      <p:to>
                                        <p:strVal val="visible"/>
                                      </p:to>
                                    </p:set>
                                    <p:animEffect transition="in" filter="fade">
                                      <p:cBhvr>
                                        <p:cTn id="97" dur="1000"/>
                                        <p:tgtEl>
                                          <p:spTgt spid="11">
                                            <p:txEl>
                                              <p:pRg st="4" end="4"/>
                                            </p:txEl>
                                          </p:spTgt>
                                        </p:tgtEl>
                                      </p:cBhvr>
                                    </p:animEffect>
                                    <p:anim calcmode="lin" valueType="num">
                                      <p:cBhvr>
                                        <p:cTn id="9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9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11">
                                            <p:txEl>
                                              <p:pRg st="5" end="5"/>
                                            </p:txEl>
                                          </p:spTgt>
                                        </p:tgtEl>
                                        <p:attrNameLst>
                                          <p:attrName>style.visibility</p:attrName>
                                        </p:attrNameLst>
                                      </p:cBhvr>
                                      <p:to>
                                        <p:strVal val="visible"/>
                                      </p:to>
                                    </p:set>
                                    <p:animEffect transition="in" filter="wipe(down)">
                                      <p:cBhvr>
                                        <p:cTn id="104" dur="580">
                                          <p:stCondLst>
                                            <p:cond delay="0"/>
                                          </p:stCondLst>
                                        </p:cTn>
                                        <p:tgtEl>
                                          <p:spTgt spid="11">
                                            <p:txEl>
                                              <p:pRg st="5" end="5"/>
                                            </p:txEl>
                                          </p:spTgt>
                                        </p:tgtEl>
                                      </p:cBhvr>
                                    </p:animEffect>
                                    <p:anim calcmode="lin" valueType="num">
                                      <p:cBhvr>
                                        <p:cTn id="105" dur="1822" tmFilter="0,0; 0.14,0.36; 0.43,0.73; 0.71,0.91; 1.0,1.0">
                                          <p:stCondLst>
                                            <p:cond delay="0"/>
                                          </p:stCondLst>
                                        </p:cTn>
                                        <p:tgtEl>
                                          <p:spTgt spid="11">
                                            <p:txEl>
                                              <p:pRg st="5" end="5"/>
                                            </p:txEl>
                                          </p:spTgt>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1">
                                            <p:txEl>
                                              <p:pRg st="5" end="5"/>
                                            </p:txEl>
                                          </p:spTgt>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1">
                                            <p:txEl>
                                              <p:pRg st="5" end="5"/>
                                            </p:txEl>
                                          </p:spTgt>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1">
                                            <p:txEl>
                                              <p:pRg st="5" end="5"/>
                                            </p:txEl>
                                          </p:spTgt>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1">
                                            <p:txEl>
                                              <p:pRg st="5" end="5"/>
                                            </p:txEl>
                                          </p:spTgt>
                                        </p:tgtEl>
                                        <p:attrNameLst>
                                          <p:attrName>ppt_y</p:attrName>
                                        </p:attrNameLst>
                                      </p:cBhvr>
                                      <p:tavLst>
                                        <p:tav tm="0" fmla="#ppt_y-sin(pi*$)/81">
                                          <p:val>
                                            <p:fltVal val="0"/>
                                          </p:val>
                                        </p:tav>
                                        <p:tav tm="100000">
                                          <p:val>
                                            <p:fltVal val="1"/>
                                          </p:val>
                                        </p:tav>
                                      </p:tavLst>
                                    </p:anim>
                                    <p:animScale>
                                      <p:cBhvr>
                                        <p:cTn id="110" dur="26">
                                          <p:stCondLst>
                                            <p:cond delay="650"/>
                                          </p:stCondLst>
                                        </p:cTn>
                                        <p:tgtEl>
                                          <p:spTgt spid="11">
                                            <p:txEl>
                                              <p:pRg st="5" end="5"/>
                                            </p:txEl>
                                          </p:spTgt>
                                        </p:tgtEl>
                                      </p:cBhvr>
                                      <p:to x="100000" y="60000"/>
                                    </p:animScale>
                                    <p:animScale>
                                      <p:cBhvr>
                                        <p:cTn id="111" dur="166" decel="50000">
                                          <p:stCondLst>
                                            <p:cond delay="676"/>
                                          </p:stCondLst>
                                        </p:cTn>
                                        <p:tgtEl>
                                          <p:spTgt spid="11">
                                            <p:txEl>
                                              <p:pRg st="5" end="5"/>
                                            </p:txEl>
                                          </p:spTgt>
                                        </p:tgtEl>
                                      </p:cBhvr>
                                      <p:to x="100000" y="100000"/>
                                    </p:animScale>
                                    <p:animScale>
                                      <p:cBhvr>
                                        <p:cTn id="112" dur="26">
                                          <p:stCondLst>
                                            <p:cond delay="1312"/>
                                          </p:stCondLst>
                                        </p:cTn>
                                        <p:tgtEl>
                                          <p:spTgt spid="11">
                                            <p:txEl>
                                              <p:pRg st="5" end="5"/>
                                            </p:txEl>
                                          </p:spTgt>
                                        </p:tgtEl>
                                      </p:cBhvr>
                                      <p:to x="100000" y="80000"/>
                                    </p:animScale>
                                    <p:animScale>
                                      <p:cBhvr>
                                        <p:cTn id="113" dur="166" decel="50000">
                                          <p:stCondLst>
                                            <p:cond delay="1338"/>
                                          </p:stCondLst>
                                        </p:cTn>
                                        <p:tgtEl>
                                          <p:spTgt spid="11">
                                            <p:txEl>
                                              <p:pRg st="5" end="5"/>
                                            </p:txEl>
                                          </p:spTgt>
                                        </p:tgtEl>
                                      </p:cBhvr>
                                      <p:to x="100000" y="100000"/>
                                    </p:animScale>
                                    <p:animScale>
                                      <p:cBhvr>
                                        <p:cTn id="114" dur="26">
                                          <p:stCondLst>
                                            <p:cond delay="1642"/>
                                          </p:stCondLst>
                                        </p:cTn>
                                        <p:tgtEl>
                                          <p:spTgt spid="11">
                                            <p:txEl>
                                              <p:pRg st="5" end="5"/>
                                            </p:txEl>
                                          </p:spTgt>
                                        </p:tgtEl>
                                      </p:cBhvr>
                                      <p:to x="100000" y="90000"/>
                                    </p:animScale>
                                    <p:animScale>
                                      <p:cBhvr>
                                        <p:cTn id="115" dur="166" decel="50000">
                                          <p:stCondLst>
                                            <p:cond delay="1668"/>
                                          </p:stCondLst>
                                        </p:cTn>
                                        <p:tgtEl>
                                          <p:spTgt spid="11">
                                            <p:txEl>
                                              <p:pRg st="5" end="5"/>
                                            </p:txEl>
                                          </p:spTgt>
                                        </p:tgtEl>
                                      </p:cBhvr>
                                      <p:to x="100000" y="100000"/>
                                    </p:animScale>
                                    <p:animScale>
                                      <p:cBhvr>
                                        <p:cTn id="116" dur="26">
                                          <p:stCondLst>
                                            <p:cond delay="1808"/>
                                          </p:stCondLst>
                                        </p:cTn>
                                        <p:tgtEl>
                                          <p:spTgt spid="11">
                                            <p:txEl>
                                              <p:pRg st="5" end="5"/>
                                            </p:txEl>
                                          </p:spTgt>
                                        </p:tgtEl>
                                      </p:cBhvr>
                                      <p:to x="100000" y="95000"/>
                                    </p:animScale>
                                    <p:animScale>
                                      <p:cBhvr>
                                        <p:cTn id="117" dur="166" decel="50000">
                                          <p:stCondLst>
                                            <p:cond delay="1834"/>
                                          </p:stCondLst>
                                        </p:cTn>
                                        <p:tgtEl>
                                          <p:spTgt spid="1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990600"/>
            <a:ext cx="8382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AutoShape 13"/>
          <p:cNvSpPr>
            <a:spLocks noChangeArrowheads="1"/>
          </p:cNvSpPr>
          <p:nvPr/>
        </p:nvSpPr>
        <p:spPr bwMode="auto">
          <a:xfrm>
            <a:off x="6324600" y="381000"/>
            <a:ext cx="2378480" cy="6096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التغذية والهضم</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261688438"/>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196975" y="914400"/>
            <a:ext cx="771842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800" b="1">
                <a:solidFill>
                  <a:srgbClr val="000000"/>
                </a:solidFill>
              </a:rPr>
              <a:t>7-ما نوع تنظيم او تركيب الجسم الذي يظهر اولا في موالديدان المسطحة؟</a:t>
            </a:r>
            <a:endParaRPr lang="en-US" altLang="ar-SA" sz="2800" b="1">
              <a:solidFill>
                <a:srgbClr val="000000"/>
              </a:solidFill>
            </a:endParaRPr>
          </a:p>
          <a:p>
            <a:pPr eaLnBrk="1" fontAlgn="base" hangingPunct="1">
              <a:spcBef>
                <a:spcPct val="0"/>
              </a:spcBef>
              <a:spcAft>
                <a:spcPct val="0"/>
              </a:spcAft>
            </a:pPr>
            <a:r>
              <a:rPr lang="en-US" altLang="ar-SA" sz="2800">
                <a:solidFill>
                  <a:srgbClr val="000000"/>
                </a:solidFill>
              </a:rPr>
              <a:t>-a</a:t>
            </a:r>
            <a:r>
              <a:rPr lang="ar-SA" altLang="ar-SA" sz="2800">
                <a:solidFill>
                  <a:srgbClr val="000000"/>
                </a:solidFill>
              </a:rPr>
              <a:t>التناظر الجانبي               </a:t>
            </a:r>
            <a:r>
              <a:rPr lang="en-US" altLang="ar-SA" sz="2800">
                <a:solidFill>
                  <a:srgbClr val="000000"/>
                </a:solidFill>
              </a:rPr>
              <a:t>-c</a:t>
            </a:r>
            <a:r>
              <a:rPr lang="ar-SA" altLang="ar-SA" sz="2800">
                <a:solidFill>
                  <a:srgbClr val="000000"/>
                </a:solidFill>
              </a:rPr>
              <a:t>التجويف الجسمي الحقيقي</a:t>
            </a:r>
            <a:endParaRPr lang="en-US" altLang="ar-SA" sz="2800">
              <a:solidFill>
                <a:srgbClr val="000000"/>
              </a:solidFill>
            </a:endParaRPr>
          </a:p>
          <a:p>
            <a:pPr eaLnBrk="1" fontAlgn="base" hangingPunct="1">
              <a:spcBef>
                <a:spcPct val="0"/>
              </a:spcBef>
              <a:spcAft>
                <a:spcPct val="0"/>
              </a:spcAft>
            </a:pPr>
            <a:r>
              <a:rPr lang="en-US" altLang="ar-SA" sz="2800">
                <a:solidFill>
                  <a:srgbClr val="000000"/>
                </a:solidFill>
              </a:rPr>
              <a:t>-b</a:t>
            </a:r>
            <a:r>
              <a:rPr lang="ar-SA" altLang="ar-SA" sz="2800">
                <a:solidFill>
                  <a:srgbClr val="000000"/>
                </a:solidFill>
              </a:rPr>
              <a:t>الجهاز العصبي              </a:t>
            </a:r>
            <a:r>
              <a:rPr lang="en-US" altLang="ar-SA" sz="2800">
                <a:solidFill>
                  <a:srgbClr val="000000"/>
                </a:solidFill>
              </a:rPr>
              <a:t>-d </a:t>
            </a:r>
            <a:r>
              <a:rPr lang="ar-SA" altLang="ar-SA" sz="2800">
                <a:solidFill>
                  <a:srgbClr val="000000"/>
                </a:solidFill>
              </a:rPr>
              <a:t>  التناظر الشعاعي</a:t>
            </a:r>
            <a:endParaRPr lang="en-US" altLang="ar-SA" sz="2800">
              <a:solidFill>
                <a:srgbClr val="000000"/>
              </a:solidFill>
            </a:endParaRPr>
          </a:p>
          <a:p>
            <a:pPr eaLnBrk="1" fontAlgn="base" hangingPunct="1">
              <a:spcBef>
                <a:spcPct val="0"/>
              </a:spcBef>
              <a:spcAft>
                <a:spcPct val="0"/>
              </a:spcAft>
            </a:pPr>
            <a:r>
              <a:rPr lang="ar-SA" altLang="ar-SA" sz="2800" b="1">
                <a:solidFill>
                  <a:srgbClr val="FF0000"/>
                </a:solidFill>
              </a:rPr>
              <a:t>الاجابة:</a:t>
            </a:r>
            <a:r>
              <a:rPr lang="en-US" altLang="ar-SA" sz="2800" b="1">
                <a:solidFill>
                  <a:srgbClr val="FF0000"/>
                </a:solidFill>
              </a:rPr>
              <a:t>a</a:t>
            </a:r>
          </a:p>
        </p:txBody>
      </p:sp>
      <p:grpSp>
        <p:nvGrpSpPr>
          <p:cNvPr id="13" name="مجموعة 12"/>
          <p:cNvGrpSpPr/>
          <p:nvPr/>
        </p:nvGrpSpPr>
        <p:grpSpPr>
          <a:xfrm>
            <a:off x="-36512" y="6128748"/>
            <a:ext cx="2082876" cy="756636"/>
            <a:chOff x="179512" y="692696"/>
            <a:chExt cx="2082876" cy="756636"/>
          </a:xfrm>
        </p:grpSpPr>
        <p:pic>
          <p:nvPicPr>
            <p:cNvPr id="14"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مربع نص 14"/>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6" name="مربع نص 15"/>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87479923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1000"/>
                                        <p:tgtEl>
                                          <p:spTgt spid="8">
                                            <p:txEl>
                                              <p:pRg st="2" end="2"/>
                                            </p:txEl>
                                          </p:spTgt>
                                        </p:tgtEl>
                                      </p:cBhvr>
                                    </p:animEffect>
                                    <p:anim calcmode="lin" valueType="num">
                                      <p:cBhvr>
                                        <p:cTn id="20"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6"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80">
                                          <p:stCondLst>
                                            <p:cond delay="0"/>
                                          </p:stCondLst>
                                        </p:cTn>
                                        <p:tgtEl>
                                          <p:spTgt spid="8">
                                            <p:txEl>
                                              <p:pRg st="3" end="3"/>
                                            </p:txEl>
                                          </p:spTgt>
                                        </p:tgtEl>
                                      </p:cBhvr>
                                    </p:animEffect>
                                    <p:anim calcmode="lin" valueType="num">
                                      <p:cBhvr>
                                        <p:cTn id="27"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xEl>
                                              <p:pRg st="3" end="3"/>
                                            </p:txEl>
                                          </p:spTgt>
                                        </p:tgtEl>
                                      </p:cBhvr>
                                      <p:to x="100000" y="60000"/>
                                    </p:animScale>
                                    <p:animScale>
                                      <p:cBhvr>
                                        <p:cTn id="33" dur="166" decel="50000">
                                          <p:stCondLst>
                                            <p:cond delay="676"/>
                                          </p:stCondLst>
                                        </p:cTn>
                                        <p:tgtEl>
                                          <p:spTgt spid="8">
                                            <p:txEl>
                                              <p:pRg st="3" end="3"/>
                                            </p:txEl>
                                          </p:spTgt>
                                        </p:tgtEl>
                                      </p:cBhvr>
                                      <p:to x="100000" y="100000"/>
                                    </p:animScale>
                                    <p:animScale>
                                      <p:cBhvr>
                                        <p:cTn id="34" dur="26">
                                          <p:stCondLst>
                                            <p:cond delay="1312"/>
                                          </p:stCondLst>
                                        </p:cTn>
                                        <p:tgtEl>
                                          <p:spTgt spid="8">
                                            <p:txEl>
                                              <p:pRg st="3" end="3"/>
                                            </p:txEl>
                                          </p:spTgt>
                                        </p:tgtEl>
                                      </p:cBhvr>
                                      <p:to x="100000" y="80000"/>
                                    </p:animScale>
                                    <p:animScale>
                                      <p:cBhvr>
                                        <p:cTn id="35" dur="166" decel="50000">
                                          <p:stCondLst>
                                            <p:cond delay="1338"/>
                                          </p:stCondLst>
                                        </p:cTn>
                                        <p:tgtEl>
                                          <p:spTgt spid="8">
                                            <p:txEl>
                                              <p:pRg st="3" end="3"/>
                                            </p:txEl>
                                          </p:spTgt>
                                        </p:tgtEl>
                                      </p:cBhvr>
                                      <p:to x="100000" y="100000"/>
                                    </p:animScale>
                                    <p:animScale>
                                      <p:cBhvr>
                                        <p:cTn id="36" dur="26">
                                          <p:stCondLst>
                                            <p:cond delay="1642"/>
                                          </p:stCondLst>
                                        </p:cTn>
                                        <p:tgtEl>
                                          <p:spTgt spid="8">
                                            <p:txEl>
                                              <p:pRg st="3" end="3"/>
                                            </p:txEl>
                                          </p:spTgt>
                                        </p:tgtEl>
                                      </p:cBhvr>
                                      <p:to x="100000" y="90000"/>
                                    </p:animScale>
                                    <p:animScale>
                                      <p:cBhvr>
                                        <p:cTn id="37" dur="166" decel="50000">
                                          <p:stCondLst>
                                            <p:cond delay="1668"/>
                                          </p:stCondLst>
                                        </p:cTn>
                                        <p:tgtEl>
                                          <p:spTgt spid="8">
                                            <p:txEl>
                                              <p:pRg st="3" end="3"/>
                                            </p:txEl>
                                          </p:spTgt>
                                        </p:tgtEl>
                                      </p:cBhvr>
                                      <p:to x="100000" y="100000"/>
                                    </p:animScale>
                                    <p:animScale>
                                      <p:cBhvr>
                                        <p:cTn id="38" dur="26">
                                          <p:stCondLst>
                                            <p:cond delay="1808"/>
                                          </p:stCondLst>
                                        </p:cTn>
                                        <p:tgtEl>
                                          <p:spTgt spid="8">
                                            <p:txEl>
                                              <p:pRg st="3" end="3"/>
                                            </p:txEl>
                                          </p:spTgt>
                                        </p:tgtEl>
                                      </p:cBhvr>
                                      <p:to x="100000" y="95000"/>
                                    </p:animScale>
                                    <p:animScale>
                                      <p:cBhvr>
                                        <p:cTn id="39" dur="166" decel="50000">
                                          <p:stCondLst>
                                            <p:cond delay="1834"/>
                                          </p:stCondLst>
                                        </p:cTn>
                                        <p:tgtEl>
                                          <p:spTgt spid="8">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47800" y="1143000"/>
            <a:ext cx="7467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EG" altLang="ar-SA" sz="2400" dirty="0" smtClean="0">
                <a:solidFill>
                  <a:srgbClr val="000000"/>
                </a:solidFill>
              </a:rPr>
              <a:t>8</a:t>
            </a:r>
            <a:r>
              <a:rPr lang="ar-SA" altLang="ar-SA" sz="2400" dirty="0" smtClean="0">
                <a:solidFill>
                  <a:srgbClr val="000000"/>
                </a:solidFill>
              </a:rPr>
              <a:t>- </a:t>
            </a:r>
            <a:r>
              <a:rPr lang="ar-SA" altLang="ar-SA" sz="2400" dirty="0">
                <a:solidFill>
                  <a:srgbClr val="000000"/>
                </a:solidFill>
              </a:rPr>
              <a:t>نجم البحر من شوكيات الجلد يتغذى على المحارات.لماذا ينبغي على مزارعي المحارات الايقطعوا اذرع نجم البحر ويلقوها مرة اخرى في الماء؟</a:t>
            </a:r>
            <a:endParaRPr lang="en-US" altLang="ar-SA" sz="2400" dirty="0">
              <a:solidFill>
                <a:srgbClr val="000000"/>
              </a:solidFill>
            </a:endParaRPr>
          </a:p>
          <a:p>
            <a:pPr algn="justLow" eaLnBrk="1" fontAlgn="base" hangingPunct="1">
              <a:spcBef>
                <a:spcPct val="0"/>
              </a:spcBef>
              <a:spcAft>
                <a:spcPct val="0"/>
              </a:spcAft>
            </a:pPr>
            <a:r>
              <a:rPr lang="ar-SA" altLang="ar-SA" sz="2400" dirty="0" err="1">
                <a:solidFill>
                  <a:srgbClr val="FF0000"/>
                </a:solidFill>
              </a:rPr>
              <a:t>الاجابة:يستطيع</a:t>
            </a:r>
            <a:r>
              <a:rPr lang="ar-SA" altLang="ar-SA" sz="2400" dirty="0">
                <a:solidFill>
                  <a:srgbClr val="FF0000"/>
                </a:solidFill>
              </a:rPr>
              <a:t> نجم البحر تجديد جسمه كله من اجزائه المقطعة .تقطيعه الى قطع قد يؤدي الى زيادة عدد مجتمع نجم البحر</a:t>
            </a:r>
            <a:endParaRPr lang="en-US" altLang="ar-SA" sz="2400" dirty="0">
              <a:solidFill>
                <a:srgbClr val="FF0000"/>
              </a:solidFill>
            </a:endParaRPr>
          </a:p>
          <a:p>
            <a:pPr algn="justLow" eaLnBrk="1" fontAlgn="base" hangingPunct="1">
              <a:spcBef>
                <a:spcPct val="0"/>
              </a:spcBef>
              <a:spcAft>
                <a:spcPct val="0"/>
              </a:spcAft>
            </a:pPr>
            <a:r>
              <a:rPr lang="ar-EG" altLang="ar-SA" sz="2400" dirty="0" smtClean="0">
                <a:solidFill>
                  <a:srgbClr val="000000"/>
                </a:solidFill>
              </a:rPr>
              <a:t>9</a:t>
            </a:r>
            <a:r>
              <a:rPr lang="ar-SA" altLang="ar-SA" sz="2400" dirty="0" smtClean="0">
                <a:solidFill>
                  <a:srgbClr val="000000"/>
                </a:solidFill>
              </a:rPr>
              <a:t>- </a:t>
            </a:r>
            <a:r>
              <a:rPr lang="ar-SA" altLang="ar-SA" sz="2400" dirty="0">
                <a:solidFill>
                  <a:srgbClr val="000000"/>
                </a:solidFill>
              </a:rPr>
              <a:t>قوم تكفيات الدفاع لمجموعتين من اللافقاريات الحبلية</a:t>
            </a:r>
            <a:endParaRPr lang="en-US" altLang="ar-SA" sz="2400" dirty="0">
              <a:solidFill>
                <a:srgbClr val="000000"/>
              </a:solidFill>
            </a:endParaRPr>
          </a:p>
          <a:p>
            <a:pPr algn="justLow" eaLnBrk="1" fontAlgn="base" hangingPunct="1">
              <a:spcBef>
                <a:spcPct val="0"/>
              </a:spcBef>
              <a:spcAft>
                <a:spcPct val="0"/>
              </a:spcAft>
            </a:pPr>
            <a:r>
              <a:rPr lang="ar-SA" altLang="ar-SA" sz="2400" dirty="0" err="1">
                <a:solidFill>
                  <a:srgbClr val="FF0000"/>
                </a:solidFill>
              </a:rPr>
              <a:t>الاجابة:المجموعتان</a:t>
            </a:r>
            <a:r>
              <a:rPr lang="ar-SA" altLang="ar-SA" sz="2400" dirty="0">
                <a:solidFill>
                  <a:srgbClr val="FF0000"/>
                </a:solidFill>
              </a:rPr>
              <a:t> من اللافقاريات الحبلية لها تكيفات دفاعية مختلفة فالسهيم البالغ </a:t>
            </a:r>
            <a:r>
              <a:rPr lang="ar-SA" altLang="ar-SA" sz="2400" dirty="0" err="1">
                <a:solidFill>
                  <a:srgbClr val="FF0000"/>
                </a:solidFill>
              </a:rPr>
              <a:t>مثلايستطيع</a:t>
            </a:r>
            <a:r>
              <a:rPr lang="ar-SA" altLang="ar-SA" sz="2400" dirty="0">
                <a:solidFill>
                  <a:srgbClr val="FF0000"/>
                </a:solidFill>
              </a:rPr>
              <a:t> السباحة للفرار من المفترس وهو عادة يدفن نفسه في الرمل </a:t>
            </a:r>
            <a:r>
              <a:rPr lang="ar-SA" altLang="ar-SA" sz="2400" dirty="0" err="1">
                <a:solidFill>
                  <a:srgbClr val="FF0000"/>
                </a:solidFill>
              </a:rPr>
              <a:t>ممايحميه</a:t>
            </a:r>
            <a:r>
              <a:rPr lang="ar-SA" altLang="ar-SA" sz="2400" dirty="0">
                <a:solidFill>
                  <a:srgbClr val="FF0000"/>
                </a:solidFill>
              </a:rPr>
              <a:t> من المفترس- الكيسيات جالسة وهى قادرة على دفق تيار من الماء لحماية نفسها من المفترس.</a:t>
            </a:r>
            <a:endParaRPr lang="en-US" altLang="ar-SA" sz="2400" dirty="0">
              <a:solidFill>
                <a:srgbClr val="FF0000"/>
              </a:solidFill>
            </a:endParaRPr>
          </a:p>
          <a:p>
            <a:pPr algn="justLow" eaLnBrk="1" fontAlgn="base" hangingPunct="1">
              <a:spcBef>
                <a:spcPct val="0"/>
              </a:spcBef>
              <a:spcAft>
                <a:spcPct val="0"/>
              </a:spcAft>
            </a:pPr>
            <a:r>
              <a:rPr lang="ar-EG" altLang="ar-SA" sz="2400" dirty="0" smtClean="0">
                <a:solidFill>
                  <a:srgbClr val="000000"/>
                </a:solidFill>
              </a:rPr>
              <a:t>10</a:t>
            </a:r>
            <a:r>
              <a:rPr lang="ar-SA" altLang="ar-SA" sz="2400" dirty="0" smtClean="0">
                <a:solidFill>
                  <a:srgbClr val="000000"/>
                </a:solidFill>
              </a:rPr>
              <a:t>- </a:t>
            </a:r>
            <a:r>
              <a:rPr lang="ar-SA" altLang="ar-SA" sz="2400" dirty="0">
                <a:solidFill>
                  <a:srgbClr val="000000"/>
                </a:solidFill>
              </a:rPr>
              <a:t>قارن بين الصفات الرئيسية لشوكيات الجلد وحيوان اخر تعرفه من الشعبة نفسها</a:t>
            </a:r>
            <a:endParaRPr lang="en-US" altLang="ar-SA" sz="2400" dirty="0">
              <a:solidFill>
                <a:srgbClr val="000000"/>
              </a:solidFill>
            </a:endParaRPr>
          </a:p>
          <a:p>
            <a:pPr algn="justLow" eaLnBrk="1" fontAlgn="base" hangingPunct="1">
              <a:spcBef>
                <a:spcPct val="0"/>
              </a:spcBef>
              <a:spcAft>
                <a:spcPct val="0"/>
              </a:spcAft>
            </a:pPr>
            <a:r>
              <a:rPr lang="ar-SA" altLang="ar-SA" sz="2400" dirty="0" err="1">
                <a:solidFill>
                  <a:srgbClr val="FF0000"/>
                </a:solidFill>
              </a:rPr>
              <a:t>الاجابة:شوكيات</a:t>
            </a:r>
            <a:r>
              <a:rPr lang="ar-SA" altLang="ar-SA" sz="2400" dirty="0">
                <a:solidFill>
                  <a:srgbClr val="FF0000"/>
                </a:solidFill>
              </a:rPr>
              <a:t> الجلد ثانوية الفم في الحيوان البالغ لها تناظر شعاعي وهيكل داخلي وجهاز وعائي مائي.</a:t>
            </a:r>
            <a:endParaRPr lang="en-US" altLang="ar-SA" sz="2400" dirty="0">
              <a:solidFill>
                <a:srgbClr val="FF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323490747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5767388" y="734789"/>
            <a:ext cx="26812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ar-SA" altLang="ar-SA" sz="2400" b="1">
                <a:solidFill>
                  <a:srgbClr val="000000"/>
                </a:solidFill>
              </a:rPr>
              <a:t>اسئلة الإجابات المفتوحة:</a:t>
            </a:r>
            <a:endParaRPr lang="en-US" altLang="ar-SA" sz="2400" b="1">
              <a:solidFill>
                <a:srgbClr val="000000"/>
              </a:solidFill>
            </a:endParaRPr>
          </a:p>
        </p:txBody>
      </p:sp>
      <p:sp>
        <p:nvSpPr>
          <p:cNvPr id="9" name="Rectangle 8"/>
          <p:cNvSpPr>
            <a:spLocks noChangeArrowheads="1"/>
          </p:cNvSpPr>
          <p:nvPr/>
        </p:nvSpPr>
        <p:spPr bwMode="auto">
          <a:xfrm>
            <a:off x="1117600" y="1219200"/>
            <a:ext cx="79248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SA" altLang="ar-SA" sz="2400" b="1" dirty="0" smtClean="0">
                <a:solidFill>
                  <a:srgbClr val="000000"/>
                </a:solidFill>
              </a:rPr>
              <a:t>1</a:t>
            </a:r>
            <a:r>
              <a:rPr lang="ar-EG" altLang="ar-SA" sz="2400" b="1" dirty="0" smtClean="0">
                <a:solidFill>
                  <a:srgbClr val="000000"/>
                </a:solidFill>
              </a:rPr>
              <a:t>1</a:t>
            </a:r>
            <a:r>
              <a:rPr lang="ar-SA" altLang="ar-SA" sz="2400" b="1" dirty="0" smtClean="0">
                <a:solidFill>
                  <a:srgbClr val="000000"/>
                </a:solidFill>
              </a:rPr>
              <a:t>-إشرح </a:t>
            </a:r>
            <a:r>
              <a:rPr lang="ar-SA" altLang="ar-SA" sz="2400" b="1" dirty="0">
                <a:solidFill>
                  <a:srgbClr val="000000"/>
                </a:solidFill>
              </a:rPr>
              <a:t>فيم تتشابه شوكيات الجلد والديدان الحلقية؟</a:t>
            </a:r>
            <a:endParaRPr lang="en-US" altLang="ar-SA" sz="2400" b="1" dirty="0">
              <a:solidFill>
                <a:srgbClr val="FF0000"/>
              </a:solidFill>
            </a:endParaRPr>
          </a:p>
          <a:p>
            <a:pPr algn="justLow" eaLnBrk="1" fontAlgn="base" hangingPunct="1">
              <a:spcBef>
                <a:spcPct val="0"/>
              </a:spcBef>
              <a:spcAft>
                <a:spcPct val="0"/>
              </a:spcAft>
            </a:pPr>
            <a:r>
              <a:rPr lang="ar-SA" altLang="ar-SA" sz="2400" dirty="0">
                <a:solidFill>
                  <a:srgbClr val="FF0000"/>
                </a:solidFill>
              </a:rPr>
              <a:t>الإجابة:كل من شوكيات الجلد والديدان الحلقية لهما صفات جسمية متشابهة – تجويف جسمي حقيقي  -  (تجويف جسمي مملوء بسائل)وهما مختلفان لان الديدان الحلقية من بدائيات الفم في حين ان شوكيات الجلد ثانوية الفم – وكل من بدائيات الفم وثانوية الفم لها تكوين جنيني مختلف.</a:t>
            </a:r>
            <a:endParaRPr lang="en-US" altLang="ar-SA" sz="2400" dirty="0">
              <a:solidFill>
                <a:srgbClr val="FF0000"/>
              </a:solidFill>
            </a:endParaRPr>
          </a:p>
          <a:p>
            <a:pPr algn="justLow" eaLnBrk="1" fontAlgn="base" hangingPunct="1">
              <a:spcBef>
                <a:spcPct val="0"/>
              </a:spcBef>
              <a:spcAft>
                <a:spcPct val="0"/>
              </a:spcAft>
            </a:pPr>
            <a:r>
              <a:rPr lang="ar-SA" altLang="ar-SA" sz="2400" dirty="0">
                <a:solidFill>
                  <a:srgbClr val="FF0000"/>
                </a:solidFill>
              </a:rPr>
              <a:t>سؤال مقالي:صورت لعض افلام الرعب ان مفصليات ضخمة هاجمت المدن الرئيسية وتضمن هذه المفصليات الضخمة نملا  وجنادب وسرطانات وعناكب  الحيقة ان اكبر حشرة حية ليست كبيرة الى الحد الذي تصوره الافلام , حيث ان اطول حشرة هى العصا الماشية وطولها40سم</a:t>
            </a:r>
            <a:endParaRPr lang="en-US" altLang="ar-SA" sz="2400" dirty="0">
              <a:solidFill>
                <a:srgbClr val="FF0000"/>
              </a:solidFill>
            </a:endParaRPr>
          </a:p>
          <a:p>
            <a:pPr algn="justLow" eaLnBrk="1" fontAlgn="base" hangingPunct="1">
              <a:spcBef>
                <a:spcPct val="0"/>
              </a:spcBef>
              <a:spcAft>
                <a:spcPct val="0"/>
              </a:spcAft>
            </a:pPr>
            <a:r>
              <a:rPr lang="ar-SA" altLang="ar-SA" sz="2400" dirty="0">
                <a:solidFill>
                  <a:srgbClr val="FF0000"/>
                </a:solidFill>
              </a:rPr>
              <a:t>بعض المفصليات البحرية تنمو الى احجام اكبر .اضخم المفصليات هى عنكبوت السرطان الياباني الذي ينموالى عرض اربعة متر. بعض احافير المفصليات البحرية تصل الى حجم اكبر.استعمل المعلومات في الفقرة السابقة للاجابة عن السؤال التالي</a:t>
            </a:r>
            <a:endParaRPr lang="en-US" altLang="ar-SA" sz="2400" dirty="0">
              <a:solidFill>
                <a:srgbClr val="FF0000"/>
              </a:solidFill>
            </a:endParaRPr>
          </a:p>
        </p:txBody>
      </p:sp>
      <p:grpSp>
        <p:nvGrpSpPr>
          <p:cNvPr id="10" name="مجموعة 9"/>
          <p:cNvGrpSpPr/>
          <p:nvPr/>
        </p:nvGrpSpPr>
        <p:grpSpPr>
          <a:xfrm>
            <a:off x="-36512" y="6128748"/>
            <a:ext cx="2082876" cy="756636"/>
            <a:chOff x="179512" y="692696"/>
            <a:chExt cx="2082876" cy="756636"/>
          </a:xfrm>
        </p:grpSpPr>
        <p:pic>
          <p:nvPicPr>
            <p:cNvPr id="11"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مربع نص 11"/>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مربع نص 12"/>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108528844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2" end="2"/>
                                            </p:txEl>
                                          </p:spTgt>
                                        </p:tgtEl>
                                        <p:attrNameLst>
                                          <p:attrName>style.visibility</p:attrName>
                                        </p:attrNameLst>
                                      </p:cBhvr>
                                      <p:to>
                                        <p:strVal val="visible"/>
                                      </p:to>
                                    </p:set>
                                    <p:animEffect transition="in" filter="fade">
                                      <p:cBhvr>
                                        <p:cTn id="26" dur="1000"/>
                                        <p:tgtEl>
                                          <p:spTgt spid="9">
                                            <p:txEl>
                                              <p:pRg st="2" end="2"/>
                                            </p:txEl>
                                          </p:spTgt>
                                        </p:tgtEl>
                                      </p:cBhvr>
                                    </p:animEffect>
                                    <p:anim calcmode="lin" valueType="num">
                                      <p:cBhvr>
                                        <p:cTn id="27"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196975" y="1981200"/>
            <a:ext cx="75660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Low" eaLnBrk="1" fontAlgn="base" hangingPunct="1">
              <a:spcBef>
                <a:spcPct val="0"/>
              </a:spcBef>
              <a:spcAft>
                <a:spcPct val="0"/>
              </a:spcAft>
            </a:pPr>
            <a:r>
              <a:rPr lang="ar-SA" altLang="ar-SA" sz="2400" b="1" dirty="0" smtClean="0">
                <a:solidFill>
                  <a:srgbClr val="000000"/>
                </a:solidFill>
              </a:rPr>
              <a:t>1</a:t>
            </a:r>
            <a:r>
              <a:rPr lang="ar-EG" altLang="ar-SA" sz="2400" b="1" dirty="0" smtClean="0">
                <a:solidFill>
                  <a:srgbClr val="000000"/>
                </a:solidFill>
              </a:rPr>
              <a:t>2</a:t>
            </a:r>
            <a:r>
              <a:rPr lang="ar-SA" altLang="ar-SA" sz="2400" b="1" dirty="0" smtClean="0">
                <a:solidFill>
                  <a:srgbClr val="000000"/>
                </a:solidFill>
              </a:rPr>
              <a:t>-اكتب </a:t>
            </a:r>
            <a:r>
              <a:rPr lang="ar-SA" altLang="ar-SA" sz="2400" b="1" dirty="0">
                <a:solidFill>
                  <a:srgbClr val="000000"/>
                </a:solidFill>
              </a:rPr>
              <a:t>مقالا تبين لماذا لاتستطيع المفصليات الحقيقة الحية ان تصبح كبيرة مثل المفصليات الضخمة التي تظهر  في الافلام؟</a:t>
            </a:r>
          </a:p>
          <a:p>
            <a:pPr eaLnBrk="1" fontAlgn="base" hangingPunct="1">
              <a:spcBef>
                <a:spcPct val="0"/>
              </a:spcBef>
              <a:spcAft>
                <a:spcPct val="0"/>
              </a:spcAft>
            </a:pPr>
            <a:endParaRPr lang="en-US" altLang="ar-SA" sz="2400" dirty="0">
              <a:solidFill>
                <a:srgbClr val="FF0000"/>
              </a:solidFill>
            </a:endParaRPr>
          </a:p>
          <a:p>
            <a:pPr eaLnBrk="1" fontAlgn="base" hangingPunct="1">
              <a:spcBef>
                <a:spcPct val="0"/>
              </a:spcBef>
              <a:spcAft>
                <a:spcPct val="0"/>
              </a:spcAft>
            </a:pPr>
            <a:r>
              <a:rPr lang="ar-SA" altLang="ar-SA" sz="2400" dirty="0">
                <a:solidFill>
                  <a:srgbClr val="FF0000"/>
                </a:solidFill>
              </a:rPr>
              <a:t>الإجابة:اقتراح عوامل مثل الهيكل الخاجي فكلما زاد الحجم ازدادت الحاجة الى عضلات اكبر للحركة.</a:t>
            </a:r>
            <a:endParaRPr lang="en-US" altLang="ar-SA" sz="2400" dirty="0">
              <a:solidFill>
                <a:srgbClr val="FF0000"/>
              </a:solidFill>
            </a:endParaRPr>
          </a:p>
          <a:p>
            <a:pPr eaLnBrk="1" fontAlgn="base" hangingPunct="1">
              <a:spcBef>
                <a:spcPct val="0"/>
              </a:spcBef>
              <a:spcAft>
                <a:spcPct val="0"/>
              </a:spcAft>
            </a:pPr>
            <a:r>
              <a:rPr lang="ar-SA" altLang="ar-SA" sz="2400" dirty="0">
                <a:solidFill>
                  <a:srgbClr val="FF0000"/>
                </a:solidFill>
              </a:rPr>
              <a:t>اقتراح اخر:ان الجهاز التنفسي والدوراني غيرفاعلين بكفاءة لدعم جسم حيوان مفصلي كبير. </a:t>
            </a:r>
            <a:endParaRPr lang="en-US" altLang="ar-SA" sz="2400" dirty="0">
              <a:solidFill>
                <a:srgbClr val="FF0000"/>
              </a:solidFill>
            </a:endParaRPr>
          </a:p>
        </p:txBody>
      </p:sp>
      <p:grpSp>
        <p:nvGrpSpPr>
          <p:cNvPr id="9" name="مجموعة 8"/>
          <p:cNvGrpSpPr/>
          <p:nvPr/>
        </p:nvGrpSpPr>
        <p:grpSpPr>
          <a:xfrm>
            <a:off x="-36512" y="6128748"/>
            <a:ext cx="2082876" cy="756636"/>
            <a:chOff x="179512" y="692696"/>
            <a:chExt cx="2082876" cy="756636"/>
          </a:xfrm>
        </p:grpSpPr>
        <p:pic>
          <p:nvPicPr>
            <p:cNvPr id="10" name="Picture 2"/>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مربع نص 1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2" name="مربع نص 1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128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4215358719"/>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رابط خارج الصفحة 1"/>
          <p:cNvSpPr/>
          <p:nvPr/>
        </p:nvSpPr>
        <p:spPr>
          <a:xfrm>
            <a:off x="2209800" y="392548"/>
            <a:ext cx="4343400" cy="762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لها طرق مختلفة منها</a:t>
            </a:r>
            <a:endParaRPr lang="en-US" sz="3200" b="1" dirty="0">
              <a:solidFill>
                <a:srgbClr val="002060"/>
              </a:solidFill>
            </a:endParaRPr>
          </a:p>
        </p:txBody>
      </p:sp>
      <p:sp>
        <p:nvSpPr>
          <p:cNvPr id="10" name="مستطيل مستدير الزوايا 9"/>
          <p:cNvSpPr/>
          <p:nvPr/>
        </p:nvSpPr>
        <p:spPr>
          <a:xfrm>
            <a:off x="6248400" y="1094508"/>
            <a:ext cx="2400300" cy="58189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1) بالأقدام </a:t>
            </a:r>
            <a:r>
              <a:rPr lang="ar-SA" sz="2400" b="1" dirty="0">
                <a:solidFill>
                  <a:schemeClr val="accent1">
                    <a:lumMod val="50000"/>
                  </a:schemeClr>
                </a:solidFill>
                <a:latin typeface="Calibri"/>
                <a:ea typeface="Times New Roman"/>
                <a:cs typeface="Arial"/>
              </a:rPr>
              <a:t>الأنبوبية</a:t>
            </a:r>
            <a:endParaRPr lang="en-US" sz="2400" b="1" dirty="0">
              <a:solidFill>
                <a:schemeClr val="accent1">
                  <a:lumMod val="50000"/>
                </a:schemeClr>
              </a:solidFill>
            </a:endParaRPr>
          </a:p>
        </p:txBody>
      </p:sp>
      <p:sp>
        <p:nvSpPr>
          <p:cNvPr id="11" name="مستطيل مستدير الزوايا 10"/>
          <p:cNvSpPr/>
          <p:nvPr/>
        </p:nvSpPr>
        <p:spPr>
          <a:xfrm>
            <a:off x="1600201" y="1833424"/>
            <a:ext cx="7048500" cy="607288"/>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2) </a:t>
            </a:r>
            <a:r>
              <a:rPr lang="ar-SA" sz="2400" b="1" dirty="0" err="1" smtClean="0">
                <a:solidFill>
                  <a:schemeClr val="accent1">
                    <a:lumMod val="50000"/>
                  </a:schemeClr>
                </a:solidFill>
                <a:latin typeface="Calibri"/>
                <a:ea typeface="Times New Roman"/>
                <a:cs typeface="Arial"/>
              </a:rPr>
              <a:t>الذنابق</a:t>
            </a:r>
            <a:r>
              <a:rPr lang="ar-SA" sz="2400" b="1" dirty="0" smtClean="0">
                <a:solidFill>
                  <a:schemeClr val="accent1">
                    <a:lumMod val="50000"/>
                  </a:schemeClr>
                </a:solidFill>
                <a:latin typeface="Calibri"/>
                <a:ea typeface="Times New Roman"/>
                <a:cs typeface="Arial"/>
              </a:rPr>
              <a:t> </a:t>
            </a:r>
            <a:r>
              <a:rPr lang="ar-SA" sz="2400" b="1" dirty="0">
                <a:solidFill>
                  <a:schemeClr val="accent1">
                    <a:lumMod val="50000"/>
                  </a:schemeClr>
                </a:solidFill>
                <a:latin typeface="Calibri"/>
                <a:ea typeface="Times New Roman"/>
                <a:cs typeface="Arial"/>
              </a:rPr>
              <a:t>البحرية ونجم البحر الريشي تمد أذرعها للإمساك بالغذاء</a:t>
            </a:r>
            <a:endParaRPr lang="en-US" sz="2400" b="1" dirty="0">
              <a:solidFill>
                <a:schemeClr val="accent1">
                  <a:lumMod val="50000"/>
                </a:schemeClr>
              </a:solidFill>
            </a:endParaRPr>
          </a:p>
        </p:txBody>
      </p:sp>
      <p:sp>
        <p:nvSpPr>
          <p:cNvPr id="12" name="مستطيل مستدير الزوايا 11"/>
          <p:cNvSpPr/>
          <p:nvPr/>
        </p:nvSpPr>
        <p:spPr>
          <a:xfrm>
            <a:off x="1600201" y="2613896"/>
            <a:ext cx="7048499" cy="62807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3) نجم </a:t>
            </a:r>
            <a:r>
              <a:rPr lang="ar-SA" sz="2400" b="1" dirty="0">
                <a:solidFill>
                  <a:schemeClr val="accent1">
                    <a:lumMod val="50000"/>
                  </a:schemeClr>
                </a:solidFill>
                <a:latin typeface="Calibri"/>
                <a:ea typeface="Times New Roman"/>
                <a:cs typeface="Arial"/>
              </a:rPr>
              <a:t>البحر يفترس الرخويات والمرجان واللافقاريات </a:t>
            </a:r>
            <a:r>
              <a:rPr lang="ar-SA" sz="2400" b="1" dirty="0" smtClean="0">
                <a:solidFill>
                  <a:schemeClr val="accent1">
                    <a:lumMod val="50000"/>
                  </a:schemeClr>
                </a:solidFill>
                <a:latin typeface="Calibri"/>
                <a:ea typeface="Times New Roman"/>
                <a:cs typeface="Arial"/>
              </a:rPr>
              <a:t>الأخرى</a:t>
            </a:r>
            <a:endParaRPr lang="en-US" sz="2400" b="1" dirty="0">
              <a:solidFill>
                <a:schemeClr val="accent1">
                  <a:lumMod val="50000"/>
                </a:schemeClr>
              </a:solidFill>
            </a:endParaRPr>
          </a:p>
        </p:txBody>
      </p:sp>
      <p:sp>
        <p:nvSpPr>
          <p:cNvPr id="14" name="مستطيل مستدير الزوايا 13"/>
          <p:cNvSpPr/>
          <p:nvPr/>
        </p:nvSpPr>
        <p:spPr>
          <a:xfrm>
            <a:off x="589973" y="3403604"/>
            <a:ext cx="8077200" cy="762000"/>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4) بعض </a:t>
            </a:r>
            <a:r>
              <a:rPr lang="ar-SA" sz="2400" b="1" dirty="0">
                <a:solidFill>
                  <a:schemeClr val="accent1">
                    <a:lumMod val="50000"/>
                  </a:schemeClr>
                </a:solidFill>
                <a:latin typeface="Calibri"/>
                <a:ea typeface="Times New Roman"/>
                <a:cs typeface="Arial"/>
              </a:rPr>
              <a:t>أنواع نجم البحر تقذف معدتها خارج الفم علي الفريسة وتفرز الانزيمات </a:t>
            </a:r>
            <a:r>
              <a:rPr lang="ar-SA" sz="2400" b="1" dirty="0" smtClean="0">
                <a:solidFill>
                  <a:schemeClr val="accent1">
                    <a:lumMod val="50000"/>
                  </a:schemeClr>
                </a:solidFill>
                <a:latin typeface="Calibri"/>
                <a:ea typeface="Times New Roman"/>
                <a:cs typeface="Arial"/>
              </a:rPr>
              <a:t>لهضمها ثم </a:t>
            </a:r>
            <a:r>
              <a:rPr lang="ar-SA" sz="2400" b="1" dirty="0">
                <a:solidFill>
                  <a:schemeClr val="accent1">
                    <a:lumMod val="50000"/>
                  </a:schemeClr>
                </a:solidFill>
                <a:latin typeface="Calibri"/>
                <a:ea typeface="Times New Roman"/>
                <a:cs typeface="Arial"/>
              </a:rPr>
              <a:t>تقرب الطعام المهضوم بأهدابها الي الفم</a:t>
            </a:r>
            <a:endParaRPr lang="en-US" sz="2400" b="1" dirty="0">
              <a:solidFill>
                <a:schemeClr val="accent1">
                  <a:lumMod val="50000"/>
                </a:schemeClr>
              </a:solidFill>
            </a:endParaRPr>
          </a:p>
        </p:txBody>
      </p:sp>
      <p:sp>
        <p:nvSpPr>
          <p:cNvPr id="15" name="مستطيل مستدير الزوايا 14"/>
          <p:cNvSpPr/>
          <p:nvPr/>
        </p:nvSpPr>
        <p:spPr>
          <a:xfrm>
            <a:off x="587665" y="4329552"/>
            <a:ext cx="8077200" cy="674252"/>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5) القنافذ </a:t>
            </a:r>
            <a:r>
              <a:rPr lang="ar-SA" sz="2400" b="1" dirty="0">
                <a:solidFill>
                  <a:schemeClr val="accent1">
                    <a:lumMod val="50000"/>
                  </a:schemeClr>
                </a:solidFill>
                <a:latin typeface="Calibri"/>
                <a:ea typeface="Times New Roman"/>
                <a:cs typeface="Arial"/>
              </a:rPr>
              <a:t>البحرية لها صفائح كالأسنان لكشط الطحالب</a:t>
            </a:r>
            <a:endParaRPr lang="en-US" sz="2400" b="1" dirty="0">
              <a:solidFill>
                <a:schemeClr val="accent1">
                  <a:lumMod val="50000"/>
                </a:schemeClr>
              </a:solidFill>
            </a:endParaRPr>
          </a:p>
        </p:txBody>
      </p:sp>
      <p:sp>
        <p:nvSpPr>
          <p:cNvPr id="16" name="مستطيل مستدير الزوايا 15"/>
          <p:cNvSpPr/>
          <p:nvPr/>
        </p:nvSpPr>
        <p:spPr>
          <a:xfrm>
            <a:off x="589973" y="5229805"/>
            <a:ext cx="8077200" cy="591415"/>
          </a:xfrm>
          <a:prstGeom prst="roundRect">
            <a:avLst/>
          </a:prstGeom>
          <a:solidFill>
            <a:schemeClr val="bg1"/>
          </a:solidFill>
          <a:ln w="50800" cmpd="tri">
            <a:gradFill>
              <a:gsLst>
                <a:gs pos="0">
                  <a:srgbClr val="00B050"/>
                </a:gs>
                <a:gs pos="21001">
                  <a:srgbClr val="0819FB"/>
                </a:gs>
                <a:gs pos="35001">
                  <a:srgbClr val="1A8D48"/>
                </a:gs>
                <a:gs pos="52000">
                  <a:srgbClr val="FFFF00"/>
                </a:gs>
                <a:gs pos="73000">
                  <a:srgbClr val="EE3F17"/>
                </a:gs>
                <a:gs pos="88000">
                  <a:srgbClr val="FFC000"/>
                </a:gs>
                <a:gs pos="100000">
                  <a:srgbClr val="00B050"/>
                </a:gs>
              </a:gsLst>
              <a:lin ang="5400000" scaled="0"/>
            </a:gra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SA" sz="2400" b="1" dirty="0" smtClean="0">
                <a:solidFill>
                  <a:schemeClr val="accent1">
                    <a:lumMod val="50000"/>
                  </a:schemeClr>
                </a:solidFill>
                <a:latin typeface="Calibri"/>
                <a:ea typeface="Times New Roman"/>
                <a:cs typeface="Arial"/>
              </a:rPr>
              <a:t>6) خيار </a:t>
            </a:r>
            <a:r>
              <a:rPr lang="ar-SA" sz="2400" b="1" dirty="0">
                <a:solidFill>
                  <a:schemeClr val="accent1">
                    <a:lumMod val="50000"/>
                  </a:schemeClr>
                </a:solidFill>
                <a:latin typeface="Calibri"/>
                <a:ea typeface="Times New Roman"/>
                <a:cs typeface="Arial"/>
              </a:rPr>
              <a:t>البحار يمسك بغذائه بواسطة لوامسه المغطاة بالمخاط</a:t>
            </a:r>
            <a:endParaRPr lang="en-US" sz="2400" b="1" dirty="0">
              <a:solidFill>
                <a:schemeClr val="accent1">
                  <a:lumMod val="50000"/>
                </a:schemeClr>
              </a:solidFill>
            </a:endParaRPr>
          </a:p>
        </p:txBody>
      </p:sp>
      <p:grpSp>
        <p:nvGrpSpPr>
          <p:cNvPr id="18" name="مجموعة 17"/>
          <p:cNvGrpSpPr/>
          <p:nvPr/>
        </p:nvGrpSpPr>
        <p:grpSpPr>
          <a:xfrm>
            <a:off x="-36512" y="6128748"/>
            <a:ext cx="2082876" cy="756636"/>
            <a:chOff x="179512" y="692696"/>
            <a:chExt cx="2082876" cy="756636"/>
          </a:xfrm>
        </p:grpSpPr>
        <p:pic>
          <p:nvPicPr>
            <p:cNvPr id="19"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مربع نص 20"/>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2" name="مربع نص 21"/>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585668429"/>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2"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3"/>
          <p:cNvSpPr>
            <a:spLocks noChangeArrowheads="1"/>
          </p:cNvSpPr>
          <p:nvPr/>
        </p:nvSpPr>
        <p:spPr bwMode="auto">
          <a:xfrm>
            <a:off x="6705600" y="381000"/>
            <a:ext cx="1997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ar-SA" sz="2000" b="0" i="0" u="none" strike="noStrike" cap="none" normalizeH="0" baseline="0" dirty="0" smtClean="0">
                <a:ln>
                  <a:noFill/>
                </a:ln>
                <a:solidFill>
                  <a:schemeClr val="tx1"/>
                </a:solidFill>
                <a:effectLst/>
                <a:latin typeface="Arial" pitchFamily="34" charset="0"/>
                <a:ea typeface="Arial" pitchFamily="34" charset="0"/>
                <a:cs typeface="Arial" pitchFamily="34" charset="0"/>
              </a:rPr>
              <a:t>التنفس</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مخطط انسيابي: رابط خارج الصفحة 8"/>
          <p:cNvSpPr/>
          <p:nvPr/>
        </p:nvSpPr>
        <p:spPr>
          <a:xfrm>
            <a:off x="1759453" y="392548"/>
            <a:ext cx="4793747" cy="762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يتم تبادل الأكسجين </a:t>
            </a:r>
            <a:r>
              <a:rPr lang="ar-SA" sz="3200" b="1" dirty="0" smtClean="0">
                <a:solidFill>
                  <a:srgbClr val="002060"/>
                </a:solidFill>
              </a:rPr>
              <a:t>بالانتشار </a:t>
            </a:r>
            <a:r>
              <a:rPr lang="ar-SA" sz="3200" b="1" dirty="0">
                <a:solidFill>
                  <a:srgbClr val="002060"/>
                </a:solidFill>
              </a:rPr>
              <a:t>إما</a:t>
            </a:r>
            <a:endParaRPr lang="en-US" sz="3200" b="1" dirty="0">
              <a:solidFill>
                <a:srgbClr val="002060"/>
              </a:solidFill>
            </a:endParaRPr>
          </a:p>
        </p:txBody>
      </p:sp>
      <p:sp>
        <p:nvSpPr>
          <p:cNvPr id="10" name="سحابة 9"/>
          <p:cNvSpPr/>
          <p:nvPr/>
        </p:nvSpPr>
        <p:spPr>
          <a:xfrm>
            <a:off x="6934200" y="1154548"/>
            <a:ext cx="1600200" cy="1524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70C0"/>
                </a:solidFill>
              </a:rPr>
              <a:t>بالأقدام الأنبوبية</a:t>
            </a:r>
            <a:endParaRPr lang="en-US" sz="2400" b="1" dirty="0">
              <a:solidFill>
                <a:srgbClr val="0070C0"/>
              </a:solidFill>
            </a:endParaRPr>
          </a:p>
        </p:txBody>
      </p:sp>
      <p:sp>
        <p:nvSpPr>
          <p:cNvPr id="11" name="سحابة 10"/>
          <p:cNvSpPr/>
          <p:nvPr/>
        </p:nvSpPr>
        <p:spPr>
          <a:xfrm>
            <a:off x="5130442" y="1173021"/>
            <a:ext cx="1777642" cy="1524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70C0"/>
                </a:solidFill>
              </a:rPr>
              <a:t>بالخياشيم الجلدية</a:t>
            </a:r>
            <a:endParaRPr lang="en-US" sz="2400" b="1" dirty="0">
              <a:solidFill>
                <a:srgbClr val="0070C0"/>
              </a:solidFill>
            </a:endParaRPr>
          </a:p>
        </p:txBody>
      </p:sp>
      <p:sp>
        <p:nvSpPr>
          <p:cNvPr id="12" name="سحابة 11"/>
          <p:cNvSpPr/>
          <p:nvPr/>
        </p:nvSpPr>
        <p:spPr>
          <a:xfrm>
            <a:off x="2540797" y="1177639"/>
            <a:ext cx="2589645" cy="1524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sz="2400" b="1" dirty="0">
                <a:solidFill>
                  <a:srgbClr val="0070C0"/>
                </a:solidFill>
              </a:rPr>
              <a:t>عبر أغشية الجسم الرقيقة الملاصقة للماء</a:t>
            </a:r>
            <a:endParaRPr lang="en-US" sz="2400" b="1" dirty="0">
              <a:solidFill>
                <a:srgbClr val="0070C0"/>
              </a:solidFill>
            </a:endParaRPr>
          </a:p>
        </p:txBody>
      </p:sp>
      <p:sp>
        <p:nvSpPr>
          <p:cNvPr id="14" name="سحابة 13"/>
          <p:cNvSpPr/>
          <p:nvPr/>
        </p:nvSpPr>
        <p:spPr>
          <a:xfrm>
            <a:off x="571500" y="1154548"/>
            <a:ext cx="2375906" cy="1524000"/>
          </a:xfrm>
          <a:prstGeom prst="cloud">
            <a:avLst/>
          </a:prstGeom>
          <a:solidFill>
            <a:schemeClr val="bg1"/>
          </a:solidFill>
          <a:ln w="34925" cmpd="thickThin">
            <a:gradFill>
              <a:gsLst>
                <a:gs pos="75000">
                  <a:srgbClr val="00B0F0"/>
                </a:gs>
                <a:gs pos="27500">
                  <a:schemeClr val="bg2">
                    <a:lumMod val="90000"/>
                  </a:schemeClr>
                </a:gs>
                <a:gs pos="0">
                  <a:schemeClr val="accent1">
                    <a:lumMod val="50000"/>
                  </a:schemeClr>
                </a:gs>
                <a:gs pos="50000">
                  <a:srgbClr val="00B050"/>
                </a:gs>
                <a:gs pos="100000">
                  <a:schemeClr val="accent6">
                    <a:lumMod val="75000"/>
                  </a:schemeClr>
                </a:gs>
              </a:gsLst>
              <a:lin ang="54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A" b="1" dirty="0">
                <a:solidFill>
                  <a:srgbClr val="0070C0"/>
                </a:solidFill>
              </a:rPr>
              <a:t>الشجرة</a:t>
            </a:r>
            <a:r>
              <a:rPr lang="ar-SA" sz="2000" b="1" dirty="0">
                <a:solidFill>
                  <a:srgbClr val="0070C0"/>
                </a:solidFill>
              </a:rPr>
              <a:t> التنفسية </a:t>
            </a:r>
            <a:r>
              <a:rPr lang="ar-SA" sz="2000" b="1" dirty="0" smtClean="0">
                <a:solidFill>
                  <a:srgbClr val="0070C0"/>
                </a:solidFill>
              </a:rPr>
              <a:t>(كما </a:t>
            </a:r>
            <a:r>
              <a:rPr lang="ar-SA" sz="2000" b="1" dirty="0">
                <a:solidFill>
                  <a:srgbClr val="0070C0"/>
                </a:solidFill>
              </a:rPr>
              <a:t>في خيار البحر </a:t>
            </a:r>
            <a:r>
              <a:rPr lang="ar-SA" sz="2000" b="1" dirty="0" smtClean="0">
                <a:solidFill>
                  <a:srgbClr val="0070C0"/>
                </a:solidFill>
              </a:rPr>
              <a:t>)</a:t>
            </a:r>
            <a:endParaRPr lang="en-US" sz="2000" b="1" dirty="0">
              <a:solidFill>
                <a:srgbClr val="0070C0"/>
              </a:solidFill>
            </a:endParaRPr>
          </a:p>
        </p:txBody>
      </p:sp>
      <p:sp>
        <p:nvSpPr>
          <p:cNvPr id="15" name="AutoShape 13"/>
          <p:cNvSpPr>
            <a:spLocks noChangeArrowheads="1"/>
          </p:cNvSpPr>
          <p:nvPr/>
        </p:nvSpPr>
        <p:spPr bwMode="auto">
          <a:xfrm>
            <a:off x="6646572" y="3200400"/>
            <a:ext cx="1997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ar-SA" sz="2000" dirty="0" smtClean="0">
                <a:latin typeface="Arial" pitchFamily="34" charset="0"/>
                <a:cs typeface="Arial" pitchFamily="34" charset="0"/>
              </a:rPr>
              <a:t>الدوران</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 name="مخطط انسيابي: رابط خارج الصفحة 15"/>
          <p:cNvSpPr/>
          <p:nvPr/>
        </p:nvSpPr>
        <p:spPr>
          <a:xfrm>
            <a:off x="685800" y="2971800"/>
            <a:ext cx="5715000" cy="1143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002060"/>
                </a:solidFill>
              </a:rPr>
              <a:t>تحدث الدورة الدموية في تجويف الجسم والجهاز الوعائي المائي</a:t>
            </a:r>
            <a:endParaRPr lang="en-US" sz="3200" b="1" dirty="0">
              <a:solidFill>
                <a:srgbClr val="002060"/>
              </a:solidFill>
            </a:endParaRPr>
          </a:p>
        </p:txBody>
      </p:sp>
      <p:sp>
        <p:nvSpPr>
          <p:cNvPr id="17" name="AutoShape 13"/>
          <p:cNvSpPr>
            <a:spLocks noChangeArrowheads="1"/>
          </p:cNvSpPr>
          <p:nvPr/>
        </p:nvSpPr>
        <p:spPr bwMode="auto">
          <a:xfrm>
            <a:off x="6630408" y="4756233"/>
            <a:ext cx="1997480" cy="533400"/>
          </a:xfrm>
          <a:prstGeom prst="doubleWave">
            <a:avLst>
              <a:gd name="adj1" fmla="val 6500"/>
              <a:gd name="adj2" fmla="val 0"/>
            </a:avLst>
          </a:prstGeom>
          <a:solidFill>
            <a:schemeClr val="accent2">
              <a:lumMod val="75000"/>
            </a:schemeClr>
          </a:solidFill>
          <a:ln w="57150" cmpd="thickThin">
            <a:solidFill>
              <a:srgbClr val="00FFFF"/>
            </a:solidFill>
            <a:miter lim="800000"/>
            <a:headEnd/>
            <a:tailEnd/>
          </a:ln>
        </p:spPr>
        <p:txBody>
          <a:bodyPr vert="horz" wrap="square" lIns="91440" tIns="45720" rIns="91440" bIns="45720" numCol="1" anchor="t" anchorCtr="0" compatLnSpc="1">
            <a:prstTxWarp prst="textPlain">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ar-SA" sz="2000" dirty="0" smtClean="0">
                <a:latin typeface="Arial" pitchFamily="34" charset="0"/>
                <a:cs typeface="Arial" pitchFamily="34" charset="0"/>
              </a:rPr>
              <a:t>الاخراج</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مخطط انسيابي: رابط خارج الصفحة 17"/>
          <p:cNvSpPr/>
          <p:nvPr/>
        </p:nvSpPr>
        <p:spPr>
          <a:xfrm>
            <a:off x="669636" y="4267200"/>
            <a:ext cx="5715000" cy="1905000"/>
          </a:xfrm>
          <a:prstGeom prst="flowChartOffpageConnector">
            <a:avLst/>
          </a:prstGeom>
          <a:solidFill>
            <a:schemeClr val="bg1"/>
          </a:solidFill>
          <a:ln w="57150" cmpd="dbl">
            <a:gradFill>
              <a:gsLst>
                <a:gs pos="79150">
                  <a:srgbClr val="FF0000"/>
                </a:gs>
                <a:gs pos="27100">
                  <a:schemeClr val="accent4">
                    <a:lumMod val="50000"/>
                  </a:schemeClr>
                </a:gs>
                <a:gs pos="0">
                  <a:srgbClr val="002060"/>
                </a:gs>
                <a:gs pos="50000">
                  <a:srgbClr val="FFC000"/>
                </a:gs>
                <a:gs pos="100000">
                  <a:srgbClr val="FFFF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1" dirty="0" smtClean="0">
                <a:solidFill>
                  <a:srgbClr val="002060"/>
                </a:solidFill>
              </a:rPr>
              <a:t>الانتشار </a:t>
            </a:r>
            <a:r>
              <a:rPr lang="ar-SA" sz="2800" b="1" dirty="0">
                <a:solidFill>
                  <a:srgbClr val="002060"/>
                </a:solidFill>
              </a:rPr>
              <a:t>عبر أنسجة الجسم الرقيقة .</a:t>
            </a:r>
          </a:p>
          <a:p>
            <a:pPr algn="ctr"/>
            <a:r>
              <a:rPr lang="ar-SA" sz="2800" b="1" dirty="0">
                <a:solidFill>
                  <a:srgbClr val="002060"/>
                </a:solidFill>
              </a:rPr>
              <a:t>أهداب الأقدام الأنبوبية تحرك الماء وسوائل الجسم عبر أجهزة الجسم لإخراج الفضلات</a:t>
            </a:r>
            <a:endParaRPr lang="en-US" sz="2800" b="1" dirty="0">
              <a:solidFill>
                <a:srgbClr val="002060"/>
              </a:solidFill>
            </a:endParaRPr>
          </a:p>
        </p:txBody>
      </p:sp>
      <p:grpSp>
        <p:nvGrpSpPr>
          <p:cNvPr id="21" name="مجموعة 20"/>
          <p:cNvGrpSpPr/>
          <p:nvPr/>
        </p:nvGrpSpPr>
        <p:grpSpPr>
          <a:xfrm>
            <a:off x="-36512" y="6128748"/>
            <a:ext cx="2082876" cy="756636"/>
            <a:chOff x="179512" y="692696"/>
            <a:chExt cx="2082876" cy="756636"/>
          </a:xfrm>
        </p:grpSpPr>
        <p:pic>
          <p:nvPicPr>
            <p:cNvPr id="22" name="Picture 2"/>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79512" y="692696"/>
              <a:ext cx="2082876" cy="75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مربع نص 22"/>
            <p:cNvSpPr txBox="1"/>
            <p:nvPr/>
          </p:nvSpPr>
          <p:spPr>
            <a:xfrm>
              <a:off x="971600" y="899428"/>
              <a:ext cx="1207205" cy="369332"/>
            </a:xfrm>
            <a:prstGeom prst="rect">
              <a:avLst/>
            </a:prstGeom>
            <a:noFill/>
          </p:spPr>
          <p:txBody>
            <a:bodyPr wrap="square" rtlCol="1">
              <a:spAutoFit/>
            </a:bodyPr>
            <a:lstStyle/>
            <a:p>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كتاب الطالب</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5" name="مربع نص 24"/>
            <p:cNvSpPr txBox="1"/>
            <p:nvPr/>
          </p:nvSpPr>
          <p:spPr>
            <a:xfrm>
              <a:off x="179512" y="899428"/>
              <a:ext cx="681435" cy="369332"/>
            </a:xfrm>
            <a:prstGeom prst="rect">
              <a:avLst/>
            </a:prstGeom>
            <a:noFill/>
          </p:spPr>
          <p:txBody>
            <a:bodyPr wrap="square" rtlCol="1">
              <a:spAutoFit/>
            </a:bodyPr>
            <a:lstStyle/>
            <a:p>
              <a:pPr algn="ctr"/>
              <a:r>
                <a:rPr lang="ar-SA"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108</a:t>
              </a:r>
              <a:endParaRPr lang="ar-SA"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Tree>
    <p:custDataLst>
      <p:tags r:id="rId1"/>
    </p:custDataLst>
    <p:extLst>
      <p:ext uri="{BB962C8B-B14F-4D97-AF65-F5344CB8AC3E}">
        <p14:creationId xmlns:p14="http://schemas.microsoft.com/office/powerpoint/2010/main" val="2728956957"/>
      </p:ext>
    </p:extLst>
  </p:cSld>
  <p:clrMapOvr>
    <a:masterClrMapping/>
  </p:clrMapOvr>
  <p:transition spd="slow">
    <p:push dir="u"/>
    <p:sndAc>
      <p:stSnd>
        <p:snd r:embed="rId3" name="las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ircle(in)">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1000" fill="hold"/>
                                        <p:tgtEl>
                                          <p:spTgt spid="16"/>
                                        </p:tgtEl>
                                        <p:attrNameLst>
                                          <p:attrName>ppt_w</p:attrName>
                                        </p:attrNameLst>
                                      </p:cBhvr>
                                      <p:tavLst>
                                        <p:tav tm="0">
                                          <p:val>
                                            <p:fltVal val="0"/>
                                          </p:val>
                                        </p:tav>
                                        <p:tav tm="100000">
                                          <p:val>
                                            <p:strVal val="#ppt_w"/>
                                          </p:val>
                                        </p:tav>
                                      </p:tavLst>
                                    </p:anim>
                                    <p:anim calcmode="lin" valueType="num">
                                      <p:cBhvr>
                                        <p:cTn id="43" dur="1000" fill="hold"/>
                                        <p:tgtEl>
                                          <p:spTgt spid="16"/>
                                        </p:tgtEl>
                                        <p:attrNameLst>
                                          <p:attrName>ppt_h</p:attrName>
                                        </p:attrNameLst>
                                      </p:cBhvr>
                                      <p:tavLst>
                                        <p:tav tm="0">
                                          <p:val>
                                            <p:fltVal val="0"/>
                                          </p:val>
                                        </p:tav>
                                        <p:tav tm="100000">
                                          <p:val>
                                            <p:strVal val="#ppt_h"/>
                                          </p:val>
                                        </p:tav>
                                      </p:tavLst>
                                    </p:anim>
                                    <p:anim calcmode="lin" valueType="num">
                                      <p:cBhvr>
                                        <p:cTn id="44" dur="1000" fill="hold"/>
                                        <p:tgtEl>
                                          <p:spTgt spid="16"/>
                                        </p:tgtEl>
                                        <p:attrNameLst>
                                          <p:attrName>style.rotation</p:attrName>
                                        </p:attrNameLst>
                                      </p:cBhvr>
                                      <p:tavLst>
                                        <p:tav tm="0">
                                          <p:val>
                                            <p:fltVal val="90"/>
                                          </p:val>
                                        </p:tav>
                                        <p:tav tm="100000">
                                          <p:val>
                                            <p:fltVal val="0"/>
                                          </p:val>
                                        </p:tav>
                                      </p:tavLst>
                                    </p:anim>
                                    <p:animEffect transition="in" filter="fade">
                                      <p:cBhvr>
                                        <p:cTn id="45" dur="10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circle(in)">
                                      <p:cBhvr>
                                        <p:cTn id="50" dur="20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6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9582</TotalTime>
  <Words>3746</Words>
  <Application>Microsoft Office PowerPoint</Application>
  <PresentationFormat>عرض على الشاشة (3:4)‏</PresentationFormat>
  <Paragraphs>555</Paragraphs>
  <Slides>73</Slides>
  <Notes>0</Notes>
  <HiddenSlides>0</HiddenSlides>
  <MMClips>0</MMClips>
  <ScaleCrop>false</ScaleCrop>
  <HeadingPairs>
    <vt:vector size="4" baseType="variant">
      <vt:variant>
        <vt:lpstr>نسق</vt:lpstr>
      </vt:variant>
      <vt:variant>
        <vt:i4>1</vt:i4>
      </vt:variant>
      <vt:variant>
        <vt:lpstr>عناوين الشرائح</vt:lpstr>
      </vt:variant>
      <vt:variant>
        <vt:i4>73</vt:i4>
      </vt:variant>
    </vt:vector>
  </HeadingPairs>
  <TitlesOfParts>
    <vt:vector size="74" baseType="lpstr">
      <vt:lpstr>تدفق</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صفات اللافقاريات الحبلية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ZAD</dc:creator>
  <cp:lastModifiedBy>ZAD</cp:lastModifiedBy>
  <cp:revision>1</cp:revision>
  <dcterms:created xsi:type="dcterms:W3CDTF">2015-01-26T14:26:28Z</dcterms:created>
  <dcterms:modified xsi:type="dcterms:W3CDTF">2018-01-01T14:04:47Z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E9EC7C2B-97A7-4FF9-85E1-F46C82355494</vt:lpwstr>
  </property>
  <property fmtid="{D5CDD505-2E9C-101B-9397-08002B2CF9AE}" pid="3" name="ArticulatePath">
    <vt:lpwstr>رياضيات ف1</vt:lpwstr>
  </property>
</Properties>
</file>