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7" r:id="rId2"/>
    <p:sldId id="258" r:id="rId3"/>
    <p:sldId id="259" r:id="rId4"/>
    <p:sldId id="623" r:id="rId5"/>
    <p:sldId id="260" r:id="rId6"/>
    <p:sldId id="622" r:id="rId7"/>
    <p:sldId id="446" r:id="rId8"/>
    <p:sldId id="290" r:id="rId9"/>
    <p:sldId id="624" r:id="rId10"/>
    <p:sldId id="261" r:id="rId11"/>
    <p:sldId id="262" r:id="rId12"/>
    <p:sldId id="263" r:id="rId13"/>
    <p:sldId id="447" r:id="rId14"/>
    <p:sldId id="264" r:id="rId15"/>
    <p:sldId id="625" r:id="rId16"/>
    <p:sldId id="265" r:id="rId17"/>
    <p:sldId id="292" r:id="rId18"/>
    <p:sldId id="626" r:id="rId19"/>
    <p:sldId id="627" r:id="rId20"/>
    <p:sldId id="628" r:id="rId21"/>
    <p:sldId id="296" r:id="rId22"/>
    <p:sldId id="309" r:id="rId23"/>
    <p:sldId id="310" r:id="rId24"/>
    <p:sldId id="629" r:id="rId25"/>
    <p:sldId id="311" r:id="rId26"/>
    <p:sldId id="314" r:id="rId27"/>
    <p:sldId id="315" r:id="rId28"/>
    <p:sldId id="316" r:id="rId29"/>
    <p:sldId id="450" r:id="rId30"/>
    <p:sldId id="630" r:id="rId31"/>
    <p:sldId id="631" r:id="rId32"/>
    <p:sldId id="317" r:id="rId33"/>
    <p:sldId id="449" r:id="rId34"/>
    <p:sldId id="632" r:id="rId35"/>
    <p:sldId id="318" r:id="rId36"/>
    <p:sldId id="452" r:id="rId37"/>
    <p:sldId id="633" r:id="rId38"/>
    <p:sldId id="319" r:id="rId39"/>
    <p:sldId id="320" r:id="rId40"/>
    <p:sldId id="325" r:id="rId41"/>
    <p:sldId id="326" r:id="rId42"/>
    <p:sldId id="327" r:id="rId43"/>
    <p:sldId id="335" r:id="rId44"/>
    <p:sldId id="634" r:id="rId45"/>
    <p:sldId id="336" r:id="rId46"/>
    <p:sldId id="635" r:id="rId47"/>
    <p:sldId id="337" r:id="rId48"/>
    <p:sldId id="453" r:id="rId49"/>
    <p:sldId id="454" r:id="rId50"/>
    <p:sldId id="339" r:id="rId51"/>
    <p:sldId id="341" r:id="rId52"/>
    <p:sldId id="455" r:id="rId53"/>
    <p:sldId id="456" r:id="rId54"/>
    <p:sldId id="342" r:id="rId55"/>
    <p:sldId id="636" r:id="rId56"/>
  </p:sldIdLst>
  <p:sldSz cx="762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0" autoAdjust="0"/>
    <p:restoredTop sz="94660"/>
  </p:normalViewPr>
  <p:slideViewPr>
    <p:cSldViewPr snapToGrid="0">
      <p:cViewPr varScale="1">
        <p:scale>
          <a:sx n="83" d="100"/>
          <a:sy n="83" d="100"/>
        </p:scale>
        <p:origin x="-1506" y="-78"/>
      </p:cViewPr>
      <p:guideLst>
        <p:guide orient="horz" pos="180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63D57-4278-4D37-AE09-D5F3AC9A78F5}" type="datetimeFigureOut">
              <a:rPr lang="en-US" smtClean="0"/>
              <a:t>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1BE7F-0C88-42A2-982B-FC6F5C0A45C9}" type="slidenum">
              <a:rPr lang="en-US" smtClean="0"/>
              <a:t>‹#›</a:t>
            </a:fld>
            <a:endParaRPr lang="en-US"/>
          </a:p>
        </p:txBody>
      </p:sp>
    </p:spTree>
    <p:extLst>
      <p:ext uri="{BB962C8B-B14F-4D97-AF65-F5344CB8AC3E}">
        <p14:creationId xmlns:p14="http://schemas.microsoft.com/office/powerpoint/2010/main" val="262498261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a:t>
            </a:fld>
            <a:endParaRPr lang="en-US"/>
          </a:p>
        </p:txBody>
      </p:sp>
    </p:spTree>
    <p:extLst>
      <p:ext uri="{BB962C8B-B14F-4D97-AF65-F5344CB8AC3E}">
        <p14:creationId xmlns:p14="http://schemas.microsoft.com/office/powerpoint/2010/main" val="358866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10</a:t>
            </a:fld>
            <a:endParaRPr lang="en-US"/>
          </a:p>
        </p:txBody>
      </p:sp>
    </p:spTree>
    <p:extLst>
      <p:ext uri="{BB962C8B-B14F-4D97-AF65-F5344CB8AC3E}">
        <p14:creationId xmlns:p14="http://schemas.microsoft.com/office/powerpoint/2010/main" val="174145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11</a:t>
            </a:fld>
            <a:endParaRPr lang="en-US"/>
          </a:p>
        </p:txBody>
      </p:sp>
    </p:spTree>
    <p:extLst>
      <p:ext uri="{BB962C8B-B14F-4D97-AF65-F5344CB8AC3E}">
        <p14:creationId xmlns:p14="http://schemas.microsoft.com/office/powerpoint/2010/main" val="29831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12</a:t>
            </a:fld>
            <a:endParaRPr lang="en-US"/>
          </a:p>
        </p:txBody>
      </p:sp>
    </p:spTree>
    <p:extLst>
      <p:ext uri="{BB962C8B-B14F-4D97-AF65-F5344CB8AC3E}">
        <p14:creationId xmlns:p14="http://schemas.microsoft.com/office/powerpoint/2010/main" val="275549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13</a:t>
            </a:fld>
            <a:endParaRPr lang="en-US"/>
          </a:p>
        </p:txBody>
      </p:sp>
    </p:spTree>
    <p:extLst>
      <p:ext uri="{BB962C8B-B14F-4D97-AF65-F5344CB8AC3E}">
        <p14:creationId xmlns:p14="http://schemas.microsoft.com/office/powerpoint/2010/main" val="2219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14</a:t>
            </a:fld>
            <a:endParaRPr lang="en-US"/>
          </a:p>
        </p:txBody>
      </p:sp>
    </p:spTree>
    <p:extLst>
      <p:ext uri="{BB962C8B-B14F-4D97-AF65-F5344CB8AC3E}">
        <p14:creationId xmlns:p14="http://schemas.microsoft.com/office/powerpoint/2010/main" val="414618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15</a:t>
            </a:fld>
            <a:endParaRPr lang="en-US"/>
          </a:p>
        </p:txBody>
      </p:sp>
    </p:spTree>
    <p:extLst>
      <p:ext uri="{BB962C8B-B14F-4D97-AF65-F5344CB8AC3E}">
        <p14:creationId xmlns:p14="http://schemas.microsoft.com/office/powerpoint/2010/main" val="73424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16</a:t>
            </a:fld>
            <a:endParaRPr lang="en-US"/>
          </a:p>
        </p:txBody>
      </p:sp>
    </p:spTree>
    <p:extLst>
      <p:ext uri="{BB962C8B-B14F-4D97-AF65-F5344CB8AC3E}">
        <p14:creationId xmlns:p14="http://schemas.microsoft.com/office/powerpoint/2010/main" val="148884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17</a:t>
            </a:fld>
            <a:endParaRPr lang="en-US"/>
          </a:p>
        </p:txBody>
      </p:sp>
    </p:spTree>
    <p:extLst>
      <p:ext uri="{BB962C8B-B14F-4D97-AF65-F5344CB8AC3E}">
        <p14:creationId xmlns:p14="http://schemas.microsoft.com/office/powerpoint/2010/main" val="2754683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18</a:t>
            </a:fld>
            <a:endParaRPr lang="en-US"/>
          </a:p>
        </p:txBody>
      </p:sp>
    </p:spTree>
    <p:extLst>
      <p:ext uri="{BB962C8B-B14F-4D97-AF65-F5344CB8AC3E}">
        <p14:creationId xmlns:p14="http://schemas.microsoft.com/office/powerpoint/2010/main" val="130578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19</a:t>
            </a:fld>
            <a:endParaRPr lang="en-US"/>
          </a:p>
        </p:txBody>
      </p:sp>
    </p:spTree>
    <p:extLst>
      <p:ext uri="{BB962C8B-B14F-4D97-AF65-F5344CB8AC3E}">
        <p14:creationId xmlns:p14="http://schemas.microsoft.com/office/powerpoint/2010/main" val="221344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a:t>
            </a:fld>
            <a:endParaRPr lang="en-US"/>
          </a:p>
        </p:txBody>
      </p:sp>
    </p:spTree>
    <p:extLst>
      <p:ext uri="{BB962C8B-B14F-4D97-AF65-F5344CB8AC3E}">
        <p14:creationId xmlns:p14="http://schemas.microsoft.com/office/powerpoint/2010/main" val="367653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20</a:t>
            </a:fld>
            <a:endParaRPr lang="en-US"/>
          </a:p>
        </p:txBody>
      </p:sp>
    </p:spTree>
    <p:extLst>
      <p:ext uri="{BB962C8B-B14F-4D97-AF65-F5344CB8AC3E}">
        <p14:creationId xmlns:p14="http://schemas.microsoft.com/office/powerpoint/2010/main" val="317108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21</a:t>
            </a:fld>
            <a:endParaRPr lang="en-US"/>
          </a:p>
        </p:txBody>
      </p:sp>
    </p:spTree>
    <p:extLst>
      <p:ext uri="{BB962C8B-B14F-4D97-AF65-F5344CB8AC3E}">
        <p14:creationId xmlns:p14="http://schemas.microsoft.com/office/powerpoint/2010/main" val="373175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22</a:t>
            </a:fld>
            <a:endParaRPr lang="en-US"/>
          </a:p>
        </p:txBody>
      </p:sp>
    </p:spTree>
    <p:extLst>
      <p:ext uri="{BB962C8B-B14F-4D97-AF65-F5344CB8AC3E}">
        <p14:creationId xmlns:p14="http://schemas.microsoft.com/office/powerpoint/2010/main" val="322347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23</a:t>
            </a:fld>
            <a:endParaRPr lang="en-US"/>
          </a:p>
        </p:txBody>
      </p:sp>
    </p:spTree>
    <p:extLst>
      <p:ext uri="{BB962C8B-B14F-4D97-AF65-F5344CB8AC3E}">
        <p14:creationId xmlns:p14="http://schemas.microsoft.com/office/powerpoint/2010/main" val="83560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24</a:t>
            </a:fld>
            <a:endParaRPr lang="en-US"/>
          </a:p>
        </p:txBody>
      </p:sp>
    </p:spTree>
    <p:extLst>
      <p:ext uri="{BB962C8B-B14F-4D97-AF65-F5344CB8AC3E}">
        <p14:creationId xmlns:p14="http://schemas.microsoft.com/office/powerpoint/2010/main" val="247427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25</a:t>
            </a:fld>
            <a:endParaRPr lang="en-US"/>
          </a:p>
        </p:txBody>
      </p:sp>
    </p:spTree>
    <p:extLst>
      <p:ext uri="{BB962C8B-B14F-4D97-AF65-F5344CB8AC3E}">
        <p14:creationId xmlns:p14="http://schemas.microsoft.com/office/powerpoint/2010/main" val="326230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26</a:t>
            </a:fld>
            <a:endParaRPr lang="en-US"/>
          </a:p>
        </p:txBody>
      </p:sp>
    </p:spTree>
    <p:extLst>
      <p:ext uri="{BB962C8B-B14F-4D97-AF65-F5344CB8AC3E}">
        <p14:creationId xmlns:p14="http://schemas.microsoft.com/office/powerpoint/2010/main" val="294330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27</a:t>
            </a:fld>
            <a:endParaRPr lang="en-US"/>
          </a:p>
        </p:txBody>
      </p:sp>
    </p:spTree>
    <p:extLst>
      <p:ext uri="{BB962C8B-B14F-4D97-AF65-F5344CB8AC3E}">
        <p14:creationId xmlns:p14="http://schemas.microsoft.com/office/powerpoint/2010/main" val="216661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28</a:t>
            </a:fld>
            <a:endParaRPr lang="en-US"/>
          </a:p>
        </p:txBody>
      </p:sp>
    </p:spTree>
    <p:extLst>
      <p:ext uri="{BB962C8B-B14F-4D97-AF65-F5344CB8AC3E}">
        <p14:creationId xmlns:p14="http://schemas.microsoft.com/office/powerpoint/2010/main" val="3262989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29</a:t>
            </a:fld>
            <a:endParaRPr lang="en-US"/>
          </a:p>
        </p:txBody>
      </p:sp>
    </p:spTree>
    <p:extLst>
      <p:ext uri="{BB962C8B-B14F-4D97-AF65-F5344CB8AC3E}">
        <p14:creationId xmlns:p14="http://schemas.microsoft.com/office/powerpoint/2010/main" val="71587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a:t>
            </a:fld>
            <a:endParaRPr lang="en-US"/>
          </a:p>
        </p:txBody>
      </p:sp>
    </p:spTree>
    <p:extLst>
      <p:ext uri="{BB962C8B-B14F-4D97-AF65-F5344CB8AC3E}">
        <p14:creationId xmlns:p14="http://schemas.microsoft.com/office/powerpoint/2010/main" val="4185226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30</a:t>
            </a:fld>
            <a:endParaRPr lang="en-US"/>
          </a:p>
        </p:txBody>
      </p:sp>
    </p:spTree>
    <p:extLst>
      <p:ext uri="{BB962C8B-B14F-4D97-AF65-F5344CB8AC3E}">
        <p14:creationId xmlns:p14="http://schemas.microsoft.com/office/powerpoint/2010/main" val="329416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31</a:t>
            </a:fld>
            <a:endParaRPr lang="en-US"/>
          </a:p>
        </p:txBody>
      </p:sp>
    </p:spTree>
    <p:extLst>
      <p:ext uri="{BB962C8B-B14F-4D97-AF65-F5344CB8AC3E}">
        <p14:creationId xmlns:p14="http://schemas.microsoft.com/office/powerpoint/2010/main" val="2835547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32</a:t>
            </a:fld>
            <a:endParaRPr lang="en-US"/>
          </a:p>
        </p:txBody>
      </p:sp>
    </p:spTree>
    <p:extLst>
      <p:ext uri="{BB962C8B-B14F-4D97-AF65-F5344CB8AC3E}">
        <p14:creationId xmlns:p14="http://schemas.microsoft.com/office/powerpoint/2010/main" val="2416838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33</a:t>
            </a:fld>
            <a:endParaRPr lang="en-US"/>
          </a:p>
        </p:txBody>
      </p:sp>
    </p:spTree>
    <p:extLst>
      <p:ext uri="{BB962C8B-B14F-4D97-AF65-F5344CB8AC3E}">
        <p14:creationId xmlns:p14="http://schemas.microsoft.com/office/powerpoint/2010/main" val="495702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34</a:t>
            </a:fld>
            <a:endParaRPr lang="en-US"/>
          </a:p>
        </p:txBody>
      </p:sp>
    </p:spTree>
    <p:extLst>
      <p:ext uri="{BB962C8B-B14F-4D97-AF65-F5344CB8AC3E}">
        <p14:creationId xmlns:p14="http://schemas.microsoft.com/office/powerpoint/2010/main" val="1111707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35</a:t>
            </a:fld>
            <a:endParaRPr lang="en-US"/>
          </a:p>
        </p:txBody>
      </p:sp>
    </p:spTree>
    <p:extLst>
      <p:ext uri="{BB962C8B-B14F-4D97-AF65-F5344CB8AC3E}">
        <p14:creationId xmlns:p14="http://schemas.microsoft.com/office/powerpoint/2010/main" val="1214960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36</a:t>
            </a:fld>
            <a:endParaRPr lang="en-US"/>
          </a:p>
        </p:txBody>
      </p:sp>
    </p:spTree>
    <p:extLst>
      <p:ext uri="{BB962C8B-B14F-4D97-AF65-F5344CB8AC3E}">
        <p14:creationId xmlns:p14="http://schemas.microsoft.com/office/powerpoint/2010/main" val="3910952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37</a:t>
            </a:fld>
            <a:endParaRPr lang="en-US"/>
          </a:p>
        </p:txBody>
      </p:sp>
    </p:spTree>
    <p:extLst>
      <p:ext uri="{BB962C8B-B14F-4D97-AF65-F5344CB8AC3E}">
        <p14:creationId xmlns:p14="http://schemas.microsoft.com/office/powerpoint/2010/main" val="305983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38</a:t>
            </a:fld>
            <a:endParaRPr lang="en-US"/>
          </a:p>
        </p:txBody>
      </p:sp>
    </p:spTree>
    <p:extLst>
      <p:ext uri="{BB962C8B-B14F-4D97-AF65-F5344CB8AC3E}">
        <p14:creationId xmlns:p14="http://schemas.microsoft.com/office/powerpoint/2010/main" val="3025014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39</a:t>
            </a:fld>
            <a:endParaRPr lang="en-US"/>
          </a:p>
        </p:txBody>
      </p:sp>
    </p:spTree>
    <p:extLst>
      <p:ext uri="{BB962C8B-B14F-4D97-AF65-F5344CB8AC3E}">
        <p14:creationId xmlns:p14="http://schemas.microsoft.com/office/powerpoint/2010/main" val="7604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a:t>
            </a:fld>
            <a:endParaRPr lang="en-US"/>
          </a:p>
        </p:txBody>
      </p:sp>
    </p:spTree>
    <p:extLst>
      <p:ext uri="{BB962C8B-B14F-4D97-AF65-F5344CB8AC3E}">
        <p14:creationId xmlns:p14="http://schemas.microsoft.com/office/powerpoint/2010/main" val="3600709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40</a:t>
            </a:fld>
            <a:endParaRPr lang="en-US"/>
          </a:p>
        </p:txBody>
      </p:sp>
    </p:spTree>
    <p:extLst>
      <p:ext uri="{BB962C8B-B14F-4D97-AF65-F5344CB8AC3E}">
        <p14:creationId xmlns:p14="http://schemas.microsoft.com/office/powerpoint/2010/main" val="1432549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41</a:t>
            </a:fld>
            <a:endParaRPr lang="en-US"/>
          </a:p>
        </p:txBody>
      </p:sp>
    </p:spTree>
    <p:extLst>
      <p:ext uri="{BB962C8B-B14F-4D97-AF65-F5344CB8AC3E}">
        <p14:creationId xmlns:p14="http://schemas.microsoft.com/office/powerpoint/2010/main" val="3418468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42</a:t>
            </a:fld>
            <a:endParaRPr lang="en-US"/>
          </a:p>
        </p:txBody>
      </p:sp>
    </p:spTree>
    <p:extLst>
      <p:ext uri="{BB962C8B-B14F-4D97-AF65-F5344CB8AC3E}">
        <p14:creationId xmlns:p14="http://schemas.microsoft.com/office/powerpoint/2010/main" val="2726653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43</a:t>
            </a:fld>
            <a:endParaRPr lang="en-US"/>
          </a:p>
        </p:txBody>
      </p:sp>
    </p:spTree>
    <p:extLst>
      <p:ext uri="{BB962C8B-B14F-4D97-AF65-F5344CB8AC3E}">
        <p14:creationId xmlns:p14="http://schemas.microsoft.com/office/powerpoint/2010/main" val="768910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44</a:t>
            </a:fld>
            <a:endParaRPr lang="en-US"/>
          </a:p>
        </p:txBody>
      </p:sp>
    </p:spTree>
    <p:extLst>
      <p:ext uri="{BB962C8B-B14F-4D97-AF65-F5344CB8AC3E}">
        <p14:creationId xmlns:p14="http://schemas.microsoft.com/office/powerpoint/2010/main" val="3790854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45</a:t>
            </a:fld>
            <a:endParaRPr lang="en-US"/>
          </a:p>
        </p:txBody>
      </p:sp>
    </p:spTree>
    <p:extLst>
      <p:ext uri="{BB962C8B-B14F-4D97-AF65-F5344CB8AC3E}">
        <p14:creationId xmlns:p14="http://schemas.microsoft.com/office/powerpoint/2010/main" val="3727966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46</a:t>
            </a:fld>
            <a:endParaRPr lang="en-US"/>
          </a:p>
        </p:txBody>
      </p:sp>
    </p:spTree>
    <p:extLst>
      <p:ext uri="{BB962C8B-B14F-4D97-AF65-F5344CB8AC3E}">
        <p14:creationId xmlns:p14="http://schemas.microsoft.com/office/powerpoint/2010/main" val="641833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47</a:t>
            </a:fld>
            <a:endParaRPr lang="en-US"/>
          </a:p>
        </p:txBody>
      </p:sp>
    </p:spTree>
    <p:extLst>
      <p:ext uri="{BB962C8B-B14F-4D97-AF65-F5344CB8AC3E}">
        <p14:creationId xmlns:p14="http://schemas.microsoft.com/office/powerpoint/2010/main" val="3476204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48</a:t>
            </a:fld>
            <a:endParaRPr lang="en-US"/>
          </a:p>
        </p:txBody>
      </p:sp>
    </p:spTree>
    <p:extLst>
      <p:ext uri="{BB962C8B-B14F-4D97-AF65-F5344CB8AC3E}">
        <p14:creationId xmlns:p14="http://schemas.microsoft.com/office/powerpoint/2010/main" val="1904660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49</a:t>
            </a:fld>
            <a:endParaRPr lang="en-US"/>
          </a:p>
        </p:txBody>
      </p:sp>
    </p:spTree>
    <p:extLst>
      <p:ext uri="{BB962C8B-B14F-4D97-AF65-F5344CB8AC3E}">
        <p14:creationId xmlns:p14="http://schemas.microsoft.com/office/powerpoint/2010/main" val="340771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a:t>
            </a:fld>
            <a:endParaRPr lang="en-US"/>
          </a:p>
        </p:txBody>
      </p:sp>
    </p:spTree>
    <p:extLst>
      <p:ext uri="{BB962C8B-B14F-4D97-AF65-F5344CB8AC3E}">
        <p14:creationId xmlns:p14="http://schemas.microsoft.com/office/powerpoint/2010/main" val="1950637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50</a:t>
            </a:fld>
            <a:endParaRPr lang="en-US"/>
          </a:p>
        </p:txBody>
      </p:sp>
    </p:spTree>
    <p:extLst>
      <p:ext uri="{BB962C8B-B14F-4D97-AF65-F5344CB8AC3E}">
        <p14:creationId xmlns:p14="http://schemas.microsoft.com/office/powerpoint/2010/main" val="455131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51</a:t>
            </a:fld>
            <a:endParaRPr lang="en-US"/>
          </a:p>
        </p:txBody>
      </p:sp>
    </p:spTree>
    <p:extLst>
      <p:ext uri="{BB962C8B-B14F-4D97-AF65-F5344CB8AC3E}">
        <p14:creationId xmlns:p14="http://schemas.microsoft.com/office/powerpoint/2010/main" val="2878374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52</a:t>
            </a:fld>
            <a:endParaRPr lang="en-US"/>
          </a:p>
        </p:txBody>
      </p:sp>
    </p:spTree>
    <p:extLst>
      <p:ext uri="{BB962C8B-B14F-4D97-AF65-F5344CB8AC3E}">
        <p14:creationId xmlns:p14="http://schemas.microsoft.com/office/powerpoint/2010/main" val="2218819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53</a:t>
            </a:fld>
            <a:endParaRPr lang="en-US"/>
          </a:p>
        </p:txBody>
      </p:sp>
    </p:spTree>
    <p:extLst>
      <p:ext uri="{BB962C8B-B14F-4D97-AF65-F5344CB8AC3E}">
        <p14:creationId xmlns:p14="http://schemas.microsoft.com/office/powerpoint/2010/main" val="281212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54</a:t>
            </a:fld>
            <a:endParaRPr lang="en-US"/>
          </a:p>
        </p:txBody>
      </p:sp>
    </p:spTree>
    <p:extLst>
      <p:ext uri="{BB962C8B-B14F-4D97-AF65-F5344CB8AC3E}">
        <p14:creationId xmlns:p14="http://schemas.microsoft.com/office/powerpoint/2010/main" val="2320789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55</a:t>
            </a:fld>
            <a:endParaRPr lang="en-US"/>
          </a:p>
        </p:txBody>
      </p:sp>
    </p:spTree>
    <p:extLst>
      <p:ext uri="{BB962C8B-B14F-4D97-AF65-F5344CB8AC3E}">
        <p14:creationId xmlns:p14="http://schemas.microsoft.com/office/powerpoint/2010/main" val="222303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6</a:t>
            </a:fld>
            <a:endParaRPr lang="en-US"/>
          </a:p>
        </p:txBody>
      </p:sp>
    </p:spTree>
    <p:extLst>
      <p:ext uri="{BB962C8B-B14F-4D97-AF65-F5344CB8AC3E}">
        <p14:creationId xmlns:p14="http://schemas.microsoft.com/office/powerpoint/2010/main" val="256266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7</a:t>
            </a:fld>
            <a:endParaRPr lang="en-US"/>
          </a:p>
        </p:txBody>
      </p:sp>
    </p:spTree>
    <p:extLst>
      <p:ext uri="{BB962C8B-B14F-4D97-AF65-F5344CB8AC3E}">
        <p14:creationId xmlns:p14="http://schemas.microsoft.com/office/powerpoint/2010/main" val="193264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8</a:t>
            </a:fld>
            <a:endParaRPr lang="en-US"/>
          </a:p>
        </p:txBody>
      </p:sp>
    </p:spTree>
    <p:extLst>
      <p:ext uri="{BB962C8B-B14F-4D97-AF65-F5344CB8AC3E}">
        <p14:creationId xmlns:p14="http://schemas.microsoft.com/office/powerpoint/2010/main" val="44497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1BE7F-0C88-42A2-982B-FC6F5C0A45C9}" type="slidenum">
              <a:rPr lang="en-US" smtClean="0"/>
              <a:t>9</a:t>
            </a:fld>
            <a:endParaRPr lang="en-US"/>
          </a:p>
        </p:txBody>
      </p:sp>
    </p:spTree>
    <p:extLst>
      <p:ext uri="{BB962C8B-B14F-4D97-AF65-F5344CB8AC3E}">
        <p14:creationId xmlns:p14="http://schemas.microsoft.com/office/powerpoint/2010/main" val="27306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935302"/>
            <a:ext cx="6477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952500" y="3001698"/>
            <a:ext cx="5715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D512D-94C2-47B2-9A88-7346DB61D6EA}" type="slidenum">
              <a:rPr lang="en-US" smtClean="0"/>
              <a:t>‹#›</a:t>
            </a:fld>
            <a:endParaRPr lang="en-US"/>
          </a:p>
        </p:txBody>
      </p:sp>
    </p:spTree>
    <p:extLst>
      <p:ext uri="{BB962C8B-B14F-4D97-AF65-F5344CB8AC3E}">
        <p14:creationId xmlns:p14="http://schemas.microsoft.com/office/powerpoint/2010/main" val="37475231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304272"/>
            <a:ext cx="657225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3875" y="1521354"/>
            <a:ext cx="657225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3875" y="5296960"/>
            <a:ext cx="17145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0A94BA5-BA49-47B8-9315-B697F2B6BB71}" type="datetimeFigureOut">
              <a:rPr lang="en-US" smtClean="0"/>
              <a:t>1/10/2018</a:t>
            </a:fld>
            <a:endParaRPr lang="en-US"/>
          </a:p>
        </p:txBody>
      </p:sp>
      <p:sp>
        <p:nvSpPr>
          <p:cNvPr id="5" name="Footer Placeholder 4"/>
          <p:cNvSpPr>
            <a:spLocks noGrp="1"/>
          </p:cNvSpPr>
          <p:nvPr>
            <p:ph type="ftr" sz="quarter" idx="3"/>
          </p:nvPr>
        </p:nvSpPr>
        <p:spPr>
          <a:xfrm>
            <a:off x="2524125" y="5296960"/>
            <a:ext cx="257175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81625" y="5296960"/>
            <a:ext cx="17145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DD512D-94C2-47B2-9A88-7346DB61D6EA}" type="slidenum">
              <a:rPr lang="en-US" smtClean="0"/>
              <a:t>‹#›</a:t>
            </a:fld>
            <a:endParaRPr lang="en-US"/>
          </a:p>
        </p:txBody>
      </p:sp>
    </p:spTree>
    <p:extLst>
      <p:ext uri="{BB962C8B-B14F-4D97-AF65-F5344CB8AC3E}">
        <p14:creationId xmlns:p14="http://schemas.microsoft.com/office/powerpoint/2010/main" val="76032399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الوحدة الأولى</a:t>
            </a:r>
          </a:p>
          <a:p>
            <a:pPr algn="ctr"/>
            <a:r>
              <a:rPr lang="ar-EG"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الوطن العربي</a:t>
            </a:r>
            <a:endParaRPr lang="en-US"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11</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34028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7933"/>
            <a:ext cx="6695100" cy="15343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تتنوع أشكال السطح في الوطن العربي ما بين جبال وهضاب وسهل ولذا فتضاريسه متفاوتة الارتفاع فمن منطقة غور الأردن أخفض منطقة على سطح الأرض (400م دون مستوى سطح البحر) إلى جبل طوبقال في المغرب 4167م فوق مستوى سطح البحر.</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16</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547069" y="475013"/>
            <a:ext cx="370284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أشكال السطح في الوطن العربي</a:t>
            </a:r>
            <a:endParaRPr lang="en-US" sz="2800" dirty="0"/>
          </a:p>
        </p:txBody>
      </p:sp>
      <p:sp>
        <p:nvSpPr>
          <p:cNvPr id="9" name="Rectangle: Rounded Corners 8">
            <a:extLst>
              <a:ext uri="{FF2B5EF4-FFF2-40B4-BE49-F238E27FC236}">
                <a16:creationId xmlns:a16="http://schemas.microsoft.com/office/drawing/2014/main" xmlns="" id="{AE0C7C75-F075-493B-8DFF-B913669C4C2E}"/>
              </a:ext>
            </a:extLst>
          </p:cNvPr>
          <p:cNvSpPr/>
          <p:nvPr/>
        </p:nvSpPr>
        <p:spPr>
          <a:xfrm>
            <a:off x="474958" y="3152621"/>
            <a:ext cx="6695100" cy="15343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وتتوزع في الغالب على هيئة سلاسل جبلية وأشهر هذه السلاسل:</a:t>
            </a:r>
          </a:p>
          <a:p>
            <a:pPr algn="just" rtl="1"/>
            <a:r>
              <a:rPr lang="ar-EG" sz="2400" b="1" dirty="0">
                <a:solidFill>
                  <a:srgbClr val="002060"/>
                </a:solidFill>
                <a:latin typeface="Sakkal Majalla" panose="02000000000000000000" pitchFamily="2" charset="-78"/>
                <a:cs typeface="Sakkal Majalla" panose="02000000000000000000" pitchFamily="2" charset="-78"/>
              </a:rPr>
              <a:t>أ- جبال أطلس وهي سلسلة جبلية ممتدة في كل من تونس والجزائر والمغرب بموازاة البحر المتوسط وبها أعلى قمة في البلاد العربية جبل طوبقال.</a:t>
            </a:r>
          </a:p>
        </p:txBody>
      </p:sp>
      <p:sp>
        <p:nvSpPr>
          <p:cNvPr id="10" name="Rectangle: Rounded Corners 9">
            <a:extLst>
              <a:ext uri="{FF2B5EF4-FFF2-40B4-BE49-F238E27FC236}">
                <a16:creationId xmlns:a16="http://schemas.microsoft.com/office/drawing/2014/main" xmlns="" id="{14DD5E17-1ABA-4B65-A7C1-1819752F4D1A}"/>
              </a:ext>
            </a:extLst>
          </p:cNvPr>
          <p:cNvSpPr/>
          <p:nvPr/>
        </p:nvSpPr>
        <p:spPr>
          <a:xfrm>
            <a:off x="5667269" y="2609701"/>
            <a:ext cx="158263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أولاً: الجبال:</a:t>
            </a:r>
            <a:endParaRPr lang="en-US" sz="2800" dirty="0"/>
          </a:p>
        </p:txBody>
      </p:sp>
    </p:spTree>
    <p:extLst>
      <p:ext uri="{BB962C8B-B14F-4D97-AF65-F5344CB8AC3E}">
        <p14:creationId xmlns:p14="http://schemas.microsoft.com/office/powerpoint/2010/main" val="1041765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Effect transition="in" filter="fade">
                                      <p:cBhvr>
                                        <p:cTn id="35" dur="2000"/>
                                        <p:tgtEl>
                                          <p:spTgt spid="9">
                                            <p:bg/>
                                          </p:spTgt>
                                        </p:tgtEl>
                                      </p:cBhvr>
                                    </p:animEffect>
                                    <p:anim calcmode="lin" valueType="num">
                                      <p:cBhvr>
                                        <p:cTn id="36" dur="2000" fill="hold"/>
                                        <p:tgtEl>
                                          <p:spTgt spid="9">
                                            <p:bg/>
                                          </p:spTgt>
                                        </p:tgtEl>
                                        <p:attrNameLst>
                                          <p:attrName>ppt_w</p:attrName>
                                        </p:attrNameLst>
                                      </p:cBhvr>
                                      <p:tavLst>
                                        <p:tav tm="0" fmla="#ppt_w*sin(2.5*pi*$)">
                                          <p:val>
                                            <p:fltVal val="0"/>
                                          </p:val>
                                        </p:tav>
                                        <p:tav tm="100000">
                                          <p:val>
                                            <p:fltVal val="1"/>
                                          </p:val>
                                        </p:tav>
                                      </p:tavLst>
                                    </p:anim>
                                    <p:anim calcmode="lin" valueType="num">
                                      <p:cBhvr>
                                        <p:cTn id="37" dur="2000" fill="hold"/>
                                        <p:tgtEl>
                                          <p:spTgt spid="9">
                                            <p:bg/>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000"/>
                                        <p:tgtEl>
                                          <p:spTgt spid="9">
                                            <p:txEl>
                                              <p:pRg st="0" end="0"/>
                                            </p:txEl>
                                          </p:spTgt>
                                        </p:tgtEl>
                                      </p:cBhvr>
                                    </p:animEffect>
                                    <p:anim calcmode="lin" valueType="num">
                                      <p:cBhvr>
                                        <p:cTn id="4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2000"/>
                                        <p:tgtEl>
                                          <p:spTgt spid="9">
                                            <p:txEl>
                                              <p:pRg st="1" end="1"/>
                                            </p:txEl>
                                          </p:spTgt>
                                        </p:tgtEl>
                                      </p:cBhvr>
                                    </p:animEffect>
                                    <p:anim calcmode="lin" valueType="num">
                                      <p:cBhvr>
                                        <p:cTn id="50"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51"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P spid="9" grpId="0" build="p"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140402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ب- جبال الحجاز: وتمتد من شمالي شبه الجزيرة العربية إلى جنوبيها بموازاة البحر الأحمر وأغلبها في أراضي المملكة وتتفاوت في ارتفاعها وبها أعلى قمة في شبه الجزيرة العربية جبل النبي شعيب قرب صنعاء 3670م فوق سطح البحر.</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17</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DDB63AB4-086C-4959-B737-14B23C343A6B}"/>
              </a:ext>
            </a:extLst>
          </p:cNvPr>
          <p:cNvSpPr/>
          <p:nvPr/>
        </p:nvSpPr>
        <p:spPr>
          <a:xfrm>
            <a:off x="1229248" y="1953239"/>
            <a:ext cx="5161504" cy="281149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400" b="1" dirty="0">
              <a:solidFill>
                <a:srgbClr val="002060"/>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61467000-D821-43AF-99E9-A0E6A69A6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765" y="1987010"/>
            <a:ext cx="4623486" cy="2757380"/>
          </a:xfrm>
          <a:prstGeom prst="rect">
            <a:avLst/>
          </a:prstGeom>
        </p:spPr>
      </p:pic>
    </p:spTree>
    <p:extLst>
      <p:ext uri="{BB962C8B-B14F-4D97-AF65-F5344CB8AC3E}">
        <p14:creationId xmlns:p14="http://schemas.microsoft.com/office/powerpoint/2010/main" val="3877374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500" fill="hold"/>
                                        <p:tgtEl>
                                          <p:spTgt spid="21">
                                            <p:bg/>
                                          </p:spTgt>
                                        </p:tgtEl>
                                        <p:attrNameLst>
                                          <p:attrName>ppt_w</p:attrName>
                                        </p:attrNameLst>
                                      </p:cBhvr>
                                      <p:tavLst>
                                        <p:tav tm="0">
                                          <p:val>
                                            <p:fltVal val="0"/>
                                          </p:val>
                                        </p:tav>
                                        <p:tav tm="100000">
                                          <p:val>
                                            <p:strVal val="#ppt_w"/>
                                          </p:val>
                                        </p:tav>
                                      </p:tavLst>
                                    </p:anim>
                                    <p:anim calcmode="lin" valueType="num">
                                      <p:cBhvr>
                                        <p:cTn id="8" dur="500" fill="hold"/>
                                        <p:tgtEl>
                                          <p:spTgt spid="21">
                                            <p:bg/>
                                          </p:spTgt>
                                        </p:tgtEl>
                                        <p:attrNameLst>
                                          <p:attrName>ppt_h</p:attrName>
                                        </p:attrNameLst>
                                      </p:cBhvr>
                                      <p:tavLst>
                                        <p:tav tm="0">
                                          <p:val>
                                            <p:fltVal val="0"/>
                                          </p:val>
                                        </p:tav>
                                        <p:tav tm="100000">
                                          <p:val>
                                            <p:strVal val="#ppt_h"/>
                                          </p:val>
                                        </p:tav>
                                      </p:tavLst>
                                    </p:anim>
                                    <p:animEffect transition="in" filter="fade">
                                      <p:cBhvr>
                                        <p:cTn id="9" dur="500"/>
                                        <p:tgtEl>
                                          <p:spTgt spid="2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 calcmode="lin" valueType="num">
                                      <p:cBhvr>
                                        <p:cTn id="21" dur="500" fill="hold"/>
                                        <p:tgtEl>
                                          <p:spTgt spid="9">
                                            <p:bg/>
                                          </p:spTgt>
                                        </p:tgtEl>
                                        <p:attrNameLst>
                                          <p:attrName>ppt_w</p:attrName>
                                        </p:attrNameLst>
                                      </p:cBhvr>
                                      <p:tavLst>
                                        <p:tav tm="0">
                                          <p:val>
                                            <p:fltVal val="0"/>
                                          </p:val>
                                        </p:tav>
                                        <p:tav tm="100000">
                                          <p:val>
                                            <p:strVal val="#ppt_w"/>
                                          </p:val>
                                        </p:tav>
                                      </p:tavLst>
                                    </p:anim>
                                    <p:anim calcmode="lin" valueType="num">
                                      <p:cBhvr>
                                        <p:cTn id="22" dur="500" fill="hold"/>
                                        <p:tgtEl>
                                          <p:spTgt spid="9">
                                            <p:bg/>
                                          </p:spTgt>
                                        </p:tgtEl>
                                        <p:attrNameLst>
                                          <p:attrName>ppt_h</p:attrName>
                                        </p:attrNameLst>
                                      </p:cBhvr>
                                      <p:tavLst>
                                        <p:tav tm="0">
                                          <p:val>
                                            <p:fltVal val="0"/>
                                          </p:val>
                                        </p:tav>
                                        <p:tav tm="100000">
                                          <p:val>
                                            <p:strVal val="#ppt_h"/>
                                          </p:val>
                                        </p:tav>
                                      </p:tavLst>
                                    </p:anim>
                                    <p:animEffect transition="in" filter="fade">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nodePh="1">
                                  <p:stCondLst>
                                    <p:cond delay="0"/>
                                  </p:stCondLst>
                                  <p:endCondLst>
                                    <p:cond evt="begin" delay="0">
                                      <p:tn val="26"/>
                                    </p:cond>
                                  </p:end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595086"/>
            <a:ext cx="6695100" cy="165574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ج- جبال اليمن وعمان بمحاذاة بحر العرب</a:t>
            </a:r>
          </a:p>
          <a:p>
            <a:pPr algn="just" rtl="1"/>
            <a:r>
              <a:rPr lang="ar-EG" sz="2400" b="1" dirty="0">
                <a:solidFill>
                  <a:srgbClr val="002060"/>
                </a:solidFill>
                <a:latin typeface="Sakkal Majalla" panose="02000000000000000000" pitchFamily="2" charset="-78"/>
                <a:cs typeface="Sakkal Majalla" panose="02000000000000000000" pitchFamily="2" charset="-78"/>
              </a:rPr>
              <a:t>د- جبال كردستان في شمالي العراق</a:t>
            </a:r>
          </a:p>
          <a:p>
            <a:pPr algn="just" rtl="1"/>
            <a:r>
              <a:rPr lang="ar-EG" sz="2400" b="1" dirty="0">
                <a:solidFill>
                  <a:srgbClr val="002060"/>
                </a:solidFill>
                <a:latin typeface="Sakkal Majalla" panose="02000000000000000000" pitchFamily="2" charset="-78"/>
                <a:cs typeface="Sakkal Majalla" panose="02000000000000000000" pitchFamily="2" charset="-78"/>
              </a:rPr>
              <a:t>هـ - جبال الشام شرق البحر المتوسط</a:t>
            </a:r>
          </a:p>
          <a:p>
            <a:pPr algn="just" rtl="1"/>
            <a:r>
              <a:rPr lang="ar-EG" sz="2400" b="1" dirty="0">
                <a:solidFill>
                  <a:srgbClr val="002060"/>
                </a:solidFill>
                <a:latin typeface="Sakkal Majalla" panose="02000000000000000000" pitchFamily="2" charset="-78"/>
                <a:cs typeface="Sakkal Majalla" panose="02000000000000000000" pitchFamily="2" charset="-78"/>
              </a:rPr>
              <a:t>و- جبال البحر الأحمر: في شرقي مصر والسودان</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17</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E8C2595F-582A-42B3-A88B-8CD587DA5A7B}"/>
              </a:ext>
            </a:extLst>
          </p:cNvPr>
          <p:cNvSpPr/>
          <p:nvPr/>
        </p:nvSpPr>
        <p:spPr>
          <a:xfrm>
            <a:off x="474958" y="2851172"/>
            <a:ext cx="6695100" cy="189321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وتشكل مساحة كبيرة من أراضي الوطن العربي، ويغلب على سطح هذه الهضاب الأشكال الصحراوية، ويخترقها العديد من الأودية الجافة، ومن أشهر الهضاب في الوطن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أ- هضبة بادية الشام: وتمتد في الأجزاء الداخلية من بلاد الشام وغربي العراق.</a:t>
            </a:r>
          </a:p>
        </p:txBody>
      </p:sp>
      <p:sp>
        <p:nvSpPr>
          <p:cNvPr id="9" name="Rectangle: Rounded Corners 8">
            <a:extLst>
              <a:ext uri="{FF2B5EF4-FFF2-40B4-BE49-F238E27FC236}">
                <a16:creationId xmlns:a16="http://schemas.microsoft.com/office/drawing/2014/main" xmlns="" id="{73E99305-8F73-44C5-A0BC-49687F0C82C3}"/>
              </a:ext>
            </a:extLst>
          </p:cNvPr>
          <p:cNvSpPr/>
          <p:nvPr/>
        </p:nvSpPr>
        <p:spPr>
          <a:xfrm>
            <a:off x="5395965" y="2308252"/>
            <a:ext cx="185394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ثانياً: الهضاب:</a:t>
            </a:r>
            <a:endParaRPr lang="en-US" sz="2800" dirty="0"/>
          </a:p>
        </p:txBody>
      </p:sp>
    </p:spTree>
    <p:extLst>
      <p:ext uri="{BB962C8B-B14F-4D97-AF65-F5344CB8AC3E}">
        <p14:creationId xmlns:p14="http://schemas.microsoft.com/office/powerpoint/2010/main" val="305625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randombar(horizont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2000"/>
                                        <p:tgtEl>
                                          <p:spTgt spid="8">
                                            <p:bg/>
                                          </p:spTgt>
                                        </p:tgtEl>
                                      </p:cBhvr>
                                    </p:animEffect>
                                    <p:anim calcmode="lin" valueType="num">
                                      <p:cBhvr>
                                        <p:cTn id="40" dur="2000" fill="hold"/>
                                        <p:tgtEl>
                                          <p:spTgt spid="8">
                                            <p:bg/>
                                          </p:spTgt>
                                        </p:tgtEl>
                                        <p:attrNameLst>
                                          <p:attrName>ppt_w</p:attrName>
                                        </p:attrNameLst>
                                      </p:cBhvr>
                                      <p:tavLst>
                                        <p:tav tm="0" fmla="#ppt_w*sin(2.5*pi*$)">
                                          <p:val>
                                            <p:fltVal val="0"/>
                                          </p:val>
                                        </p:tav>
                                        <p:tav tm="100000">
                                          <p:val>
                                            <p:fltVal val="1"/>
                                          </p:val>
                                        </p:tav>
                                      </p:tavLst>
                                    </p:anim>
                                    <p:anim calcmode="lin" valueType="num">
                                      <p:cBhvr>
                                        <p:cTn id="41" dur="2000" fill="hold"/>
                                        <p:tgtEl>
                                          <p:spTgt spid="8">
                                            <p:bg/>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2000"/>
                                        <p:tgtEl>
                                          <p:spTgt spid="8">
                                            <p:txEl>
                                              <p:pRg st="0" end="0"/>
                                            </p:txEl>
                                          </p:spTgt>
                                        </p:tgtEl>
                                      </p:cBhvr>
                                    </p:animEffect>
                                    <p:anim calcmode="lin" valueType="num">
                                      <p:cBhvr>
                                        <p:cTn id="47"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48"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2000"/>
                                        <p:tgtEl>
                                          <p:spTgt spid="8">
                                            <p:txEl>
                                              <p:pRg st="1" end="1"/>
                                            </p:txEl>
                                          </p:spTgt>
                                        </p:tgtEl>
                                      </p:cBhvr>
                                    </p:animEffect>
                                    <p:anim calcmode="lin" valueType="num">
                                      <p:cBhvr>
                                        <p:cTn id="54"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55"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build="p"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595086"/>
            <a:ext cx="6695100" cy="41347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ب- هضبة نجد: وتشغل الأجزاء الوسطى من شبه الجزيرة العربية، وتنحدر نحو الشرق وتنتشر الكثير من الأودية الجافة عليها وأشهرها وادي الرمة.</a:t>
            </a:r>
          </a:p>
          <a:p>
            <a:pPr algn="just" rtl="1"/>
            <a:r>
              <a:rPr lang="ar-EG" sz="2400" b="1" dirty="0">
                <a:solidFill>
                  <a:srgbClr val="002060"/>
                </a:solidFill>
                <a:latin typeface="Sakkal Majalla" panose="02000000000000000000" pitchFamily="2" charset="-78"/>
                <a:cs typeface="Sakkal Majalla" panose="02000000000000000000" pitchFamily="2" charset="-78"/>
              </a:rPr>
              <a:t>ج- هضبة حضر موت: وتقع في الطرف الجنوبي لشبه الجزيرة العربية وتنحدر نحو الشرق والشمال الشرقي، ويعتبر وادي حضر موت أهم ظاهرة طبيعية على سطحها.</a:t>
            </a:r>
          </a:p>
          <a:p>
            <a:pPr algn="just" rtl="1"/>
            <a:r>
              <a:rPr lang="ar-EG" sz="2400" b="1" dirty="0">
                <a:solidFill>
                  <a:srgbClr val="002060"/>
                </a:solidFill>
                <a:latin typeface="Sakkal Majalla" panose="02000000000000000000" pitchFamily="2" charset="-78"/>
                <a:cs typeface="Sakkal Majalla" panose="02000000000000000000" pitchFamily="2" charset="-78"/>
              </a:rPr>
              <a:t>د- هضبة إفريقيا الصحراوية: وتتميز بالاستواء العام والانحدار التدريجي، وتوجد بها بعض المنخفضات والواحات.</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17</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63190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randombar(horizont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000" b="1" dirty="0">
                <a:solidFill>
                  <a:srgbClr val="002060"/>
                </a:solidFill>
                <a:latin typeface="Sakkal Majalla" panose="02000000000000000000" pitchFamily="2" charset="-78"/>
                <a:cs typeface="Sakkal Majalla" panose="02000000000000000000" pitchFamily="2" charset="-78"/>
              </a:rPr>
              <a:t>تنقسم السهول في الوطن العربي إلى ثلاثة أقسام هي: </a:t>
            </a:r>
          </a:p>
          <a:p>
            <a:pPr algn="just" rtl="1"/>
            <a:r>
              <a:rPr lang="ar-EG" sz="2000" b="1" dirty="0">
                <a:solidFill>
                  <a:srgbClr val="002060"/>
                </a:solidFill>
                <a:latin typeface="Sakkal Majalla" panose="02000000000000000000" pitchFamily="2" charset="-78"/>
                <a:cs typeface="Sakkal Majalla" panose="02000000000000000000" pitchFamily="2" charset="-78"/>
              </a:rPr>
              <a:t>أ- السهول الساحلية: يمتاز الوطن العربي بسهولة الساحلية الطويلة التي تختلف فيما بينها من حيث الخصائص الطبيعية فبعضها يتسع ليصل إلى عشرات الكيلو مترات مثل السهول الساحلية المحاذية للمحيط الأطلسي في المغرب وتضيق في الأماكن التي تقترب فيها الجبال من الساحل مثل سواحل الجزائر والمغرب المطلة على البحر المتوسط.</a:t>
            </a:r>
          </a:p>
          <a:p>
            <a:pPr algn="just" rtl="1"/>
            <a:r>
              <a:rPr lang="ar-EG" sz="2000" b="1" dirty="0">
                <a:solidFill>
                  <a:srgbClr val="002060"/>
                </a:solidFill>
                <a:latin typeface="Sakkal Majalla" panose="02000000000000000000" pitchFamily="2" charset="-78"/>
                <a:cs typeface="Sakkal Majalla" panose="02000000000000000000" pitchFamily="2" charset="-78"/>
              </a:rPr>
              <a:t>ب- السهول الفيضية: وتوجد على طول مجاري الأنهار كما في مصر والسودان على نهر النيل وكذلك سهول نهري دجلة والفرات بالعراق، وتمتاز هذه السهول بتربتها الخصبة التي تتجدد بما يحمله النهر ويرسبه على جانبيه.</a:t>
            </a:r>
          </a:p>
          <a:p>
            <a:pPr algn="just" rtl="1"/>
            <a:r>
              <a:rPr lang="ar-EG" sz="2000" b="1" dirty="0">
                <a:solidFill>
                  <a:srgbClr val="002060"/>
                </a:solidFill>
                <a:latin typeface="Sakkal Majalla" panose="02000000000000000000" pitchFamily="2" charset="-78"/>
                <a:cs typeface="Sakkal Majalla" panose="02000000000000000000" pitchFamily="2" charset="-78"/>
              </a:rPr>
              <a:t>ج- السهول الداخلية: ومن أهمها سهول حوران وحمص وحماة وسط وشمالي سوريا وسهل مرج ابن عامر في فلسطين وتمثل هذه السهول أراضي زراعية خصبة.</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18</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5184949" y="527800"/>
            <a:ext cx="20885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ثالثاً: السهول:</a:t>
            </a:r>
            <a:endParaRPr lang="en-US" sz="2800" dirty="0"/>
          </a:p>
        </p:txBody>
      </p:sp>
    </p:spTree>
    <p:extLst>
      <p:ext uri="{BB962C8B-B14F-4D97-AF65-F5344CB8AC3E}">
        <p14:creationId xmlns:p14="http://schemas.microsoft.com/office/powerpoint/2010/main" val="2209395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bg/>
                                          </p:spTgt>
                                        </p:tgtEl>
                                        <p:attrNameLst>
                                          <p:attrName>style.visibility</p:attrName>
                                        </p:attrNameLst>
                                      </p:cBhvr>
                                      <p:to>
                                        <p:strVal val="visible"/>
                                      </p:to>
                                    </p:set>
                                    <p:animEffect transition="in" filter="wheel(1)">
                                      <p:cBhvr>
                                        <p:cTn id="12" dur="2000"/>
                                        <p:tgtEl>
                                          <p:spTgt spid="2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heel(1)">
                                      <p:cBhvr>
                                        <p:cTn id="17" dur="20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heel(1)">
                                      <p:cBhvr>
                                        <p:cTn id="22" dur="20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heel(1)">
                                      <p:cBhvr>
                                        <p:cTn id="27" dur="20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wheel(1)">
                                      <p:cBhvr>
                                        <p:cTn id="32"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الثالث</a:t>
            </a:r>
          </a:p>
          <a:p>
            <a:pPr algn="ctr"/>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المناخ في الوطن العربي</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40890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211746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تقع معظم الدول العربية في المنطقة الأكثر جفافاً في العالم، حيث تغطي الصحراء ما يقرب من 80% من أراضي الوطن العربي والذي يمتد من المحيط الأطلسي إلى الخليج العربي. وبالرغم من ذلك تتنوع المناخات في الوطن العربي ما بين إقليم وآخر كما يختلف المناخ من فصل لآخر لوجود بعض العوامل التي تؤثر في مناخ الوطن.</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E74874A1-35BB-4EB0-8D44-66942AEA4DAB}"/>
              </a:ext>
            </a:extLst>
          </p:cNvPr>
          <p:cNvSpPr/>
          <p:nvPr/>
        </p:nvSpPr>
        <p:spPr>
          <a:xfrm>
            <a:off x="474958" y="3192805"/>
            <a:ext cx="6695100" cy="155158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يخضع مناخ الوطن العربي لمجموعة من المؤثرات التي تسهم في تشكيل الفروق المناخية بين أجزائه المترامية الأطراف يمكن تناولها وفقاً لما يلي:</a:t>
            </a:r>
          </a:p>
        </p:txBody>
      </p:sp>
      <p:sp>
        <p:nvSpPr>
          <p:cNvPr id="9" name="Rectangle: Rounded Corners 8">
            <a:extLst>
              <a:ext uri="{FF2B5EF4-FFF2-40B4-BE49-F238E27FC236}">
                <a16:creationId xmlns:a16="http://schemas.microsoft.com/office/drawing/2014/main" xmlns="" id="{21B97D4B-F0F0-4EB0-890D-1C19562173ED}"/>
              </a:ext>
            </a:extLst>
          </p:cNvPr>
          <p:cNvSpPr/>
          <p:nvPr/>
        </p:nvSpPr>
        <p:spPr>
          <a:xfrm>
            <a:off x="2632669" y="2649885"/>
            <a:ext cx="461724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أهم العوامل المؤثر في مناخ الوطن العربي:</a:t>
            </a:r>
            <a:endParaRPr lang="en-US" sz="2800" dirty="0"/>
          </a:p>
        </p:txBody>
      </p:sp>
    </p:spTree>
    <p:extLst>
      <p:ext uri="{BB962C8B-B14F-4D97-AF65-F5344CB8AC3E}">
        <p14:creationId xmlns:p14="http://schemas.microsoft.com/office/powerpoint/2010/main" val="3481756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4)">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4)">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2000"/>
                                        <p:tgtEl>
                                          <p:spTgt spid="8">
                                            <p:bg/>
                                          </p:spTgt>
                                        </p:tgtEl>
                                      </p:cBhvr>
                                    </p:animEffect>
                                    <p:anim calcmode="lin" valueType="num">
                                      <p:cBhvr>
                                        <p:cTn id="25" dur="2000" fill="hold"/>
                                        <p:tgtEl>
                                          <p:spTgt spid="8">
                                            <p:bg/>
                                          </p:spTgt>
                                        </p:tgtEl>
                                        <p:attrNameLst>
                                          <p:attrName>ppt_w</p:attrName>
                                        </p:attrNameLst>
                                      </p:cBhvr>
                                      <p:tavLst>
                                        <p:tav tm="0" fmla="#ppt_w*sin(2.5*pi*$)">
                                          <p:val>
                                            <p:fltVal val="0"/>
                                          </p:val>
                                        </p:tav>
                                        <p:tav tm="100000">
                                          <p:val>
                                            <p:fltVal val="1"/>
                                          </p:val>
                                        </p:tav>
                                      </p:tavLst>
                                    </p:anim>
                                    <p:anim calcmode="lin" valueType="num">
                                      <p:cBhvr>
                                        <p:cTn id="26" dur="2000" fill="hold"/>
                                        <p:tgtEl>
                                          <p:spTgt spid="8">
                                            <p:bg/>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2000"/>
                                        <p:tgtEl>
                                          <p:spTgt spid="8">
                                            <p:txEl>
                                              <p:pRg st="0" end="0"/>
                                            </p:txEl>
                                          </p:spTgt>
                                        </p:tgtEl>
                                      </p:cBhvr>
                                    </p:animEffect>
                                    <p:anim calcmode="lin" valueType="num">
                                      <p:cBhvr>
                                        <p:cTn id="32"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33"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build="p"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2"/>
            <a:ext cx="6695100" cy="24930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ترتب على امتداد الوطن العربي أكثر من 39 درجة عرض (فيما بين 2° جنوباً إلى 37° شمالاً) أن يتدرج المناخ من الشمال والجنوب فينتمي شماله إلى المناخ المعتدل الدافئ، بينما يقع أقصى جنوبه في المنطقة الاستوائية وشبه الاستوائية، وفيما بين الطرفين توجد تدرجات من المناخ المداري الرطب والمداري الجاف (الصحراوي) وشبه الجاف.</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76E21F2-2292-47C2-9AB8-2FFC85524A5A}"/>
              </a:ext>
            </a:extLst>
          </p:cNvPr>
          <p:cNvSpPr/>
          <p:nvPr/>
        </p:nvSpPr>
        <p:spPr>
          <a:xfrm>
            <a:off x="5184949" y="527800"/>
            <a:ext cx="208857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الموقع الفلكي:</a:t>
            </a:r>
            <a:endParaRPr lang="en-US" sz="2800" dirty="0"/>
          </a:p>
        </p:txBody>
      </p:sp>
    </p:spTree>
    <p:extLst>
      <p:ext uri="{BB962C8B-B14F-4D97-AF65-F5344CB8AC3E}">
        <p14:creationId xmlns:p14="http://schemas.microsoft.com/office/powerpoint/2010/main" val="18359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3)">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3)">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2"/>
            <a:ext cx="6695100" cy="36906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أدى وقوع الوطن العربي في قارتين عظيمتين (آسيا وإفريقيا) و اقترابه من قارة أوروبا إلى تعرضه إلى المؤثرات القارية من اليابس المجاور. أما المسطحات المائية المحيطة، فيلاحظ أن تأثيرها ينحصر في المناطق المجاورة وهي المناطق الساحلية وخاصة الشمالية والغربية من الوطن العربي، وتكاد تختفي المسطحات المائية المؤثرة داخل الوطن العربي باستثناء البحر الأحمر الذي يمتاز بمحدودية امتداده وقلة تأثيره ووجود الجبال على جانبيه بحيث يقصر تأثيره البسيط عن التغلغل داخل اليابس.</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76E21F2-2292-47C2-9AB8-2FFC85524A5A}"/>
              </a:ext>
            </a:extLst>
          </p:cNvPr>
          <p:cNvSpPr/>
          <p:nvPr/>
        </p:nvSpPr>
        <p:spPr>
          <a:xfrm>
            <a:off x="3810000" y="527800"/>
            <a:ext cx="346352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الموقع بالنسبة لليابس والماء:</a:t>
            </a:r>
            <a:endParaRPr lang="en-US" sz="2800" dirty="0"/>
          </a:p>
        </p:txBody>
      </p:sp>
    </p:spTree>
    <p:extLst>
      <p:ext uri="{BB962C8B-B14F-4D97-AF65-F5344CB8AC3E}">
        <p14:creationId xmlns:p14="http://schemas.microsoft.com/office/powerpoint/2010/main" val="96193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3)">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3)">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2"/>
            <a:ext cx="6695100" cy="36906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وتوجد مجموعة منها تؤثر على مناخ الوطن العربي وهي:</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منطقة الضغط المرتفع الدائم (الأزوري) شمال مدار السرطان.</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منطقة الضغط المنخفض الاستوائي.</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منطقة الضغط الجوي في وسط آسيا ويكون منخفضاً في الصيف مرتفعاً في الشتاء.</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منطقة الضغط الجوي فوق المحيط الهندي، وينخفض في الشتاء ويرتفع في الصيف.</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76E21F2-2292-47C2-9AB8-2FFC85524A5A}"/>
              </a:ext>
            </a:extLst>
          </p:cNvPr>
          <p:cNvSpPr/>
          <p:nvPr/>
        </p:nvSpPr>
        <p:spPr>
          <a:xfrm>
            <a:off x="3464648" y="527800"/>
            <a:ext cx="380887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3- مناطق الضغط الجوي العامة:</a:t>
            </a:r>
            <a:endParaRPr lang="en-US" sz="2800" dirty="0"/>
          </a:p>
        </p:txBody>
      </p:sp>
    </p:spTree>
    <p:extLst>
      <p:ext uri="{BB962C8B-B14F-4D97-AF65-F5344CB8AC3E}">
        <p14:creationId xmlns:p14="http://schemas.microsoft.com/office/powerpoint/2010/main" val="20756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3)">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3)">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heel(3)">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wheel(3)">
                                      <p:cBhvr>
                                        <p:cTn id="22" dur="2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wheel(3)">
                                      <p:cBhvr>
                                        <p:cTn id="27" dur="2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3"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wheel(3)">
                                      <p:cBhvr>
                                        <p:cTn id="32" dur="2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الأول</a:t>
            </a:r>
          </a:p>
          <a:p>
            <a:pPr algn="ctr"/>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الموقع والحدود</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14</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41714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2"/>
            <a:ext cx="6695100" cy="36906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ويظهر أثر التضاريس في المناطق المرتفعة حيث تنخفض الحرارة في مرتفعات بلاد الشام وبلاد المغرب وجنوب غرب شبه الجزيرة العربية، كما يؤثر اتجاه سلاسل المرتفعات على كمية المطر، فتزيد الأمطار إذا تعامدت الرياح او اقتربت من ذلك على تلك السلاسل كما في جبال بلاد الشام وجبال أطلس والجبل الأخضر في ليبيا وعمان وجبال البحر الأحمر في السودان، وفي المناطق السابقة تسقط الأمطار الشتوية وتكون غزيرة على السفوح المواجهة للرياح، أما السفوح غير المواجهة للرياح فتقع في ظل المطر.</a:t>
            </a:r>
          </a:p>
          <a:p>
            <a:pPr algn="just" rtl="1"/>
            <a:r>
              <a:rPr lang="ar-EG" sz="2400" b="1" dirty="0">
                <a:solidFill>
                  <a:srgbClr val="002060"/>
                </a:solidFill>
                <a:latin typeface="Sakkal Majalla" panose="02000000000000000000" pitchFamily="2" charset="-78"/>
                <a:cs typeface="Sakkal Majalla" panose="02000000000000000000" pitchFamily="2" charset="-78"/>
              </a:rPr>
              <a:t>وبناءاً على ما تقدم فإنه يمكن التمييز بين أربعة أقاليم مناخية في الوطن العربي تتدرج مع امتداد الوطن العربي من الشمال إلى الجنوب</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76E21F2-2292-47C2-9AB8-2FFC85524A5A}"/>
              </a:ext>
            </a:extLst>
          </p:cNvPr>
          <p:cNvSpPr/>
          <p:nvPr/>
        </p:nvSpPr>
        <p:spPr>
          <a:xfrm>
            <a:off x="5556738" y="527800"/>
            <a:ext cx="171678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4- التضاريس:</a:t>
            </a:r>
            <a:endParaRPr lang="en-US" sz="2800" dirty="0"/>
          </a:p>
        </p:txBody>
      </p:sp>
    </p:spTree>
    <p:extLst>
      <p:ext uri="{BB962C8B-B14F-4D97-AF65-F5344CB8AC3E}">
        <p14:creationId xmlns:p14="http://schemas.microsoft.com/office/powerpoint/2010/main" val="341609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3)">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heel(3)">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heel(3)">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616320"/>
            <a:ext cx="6695100" cy="102639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يسود السواحل المطلة والمناطق القريبة من البحر التوسط كبلاد الشام وشمال كل من مصر والمغرب العربي.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20</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125037" y="527800"/>
            <a:ext cx="414848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الأقاليم المناخية في الوطن العربي</a:t>
            </a:r>
            <a:endParaRPr lang="en-US" sz="2800" dirty="0"/>
          </a:p>
        </p:txBody>
      </p:sp>
      <p:sp>
        <p:nvSpPr>
          <p:cNvPr id="10" name="Rectangle: Rounded Corners 9">
            <a:extLst>
              <a:ext uri="{FF2B5EF4-FFF2-40B4-BE49-F238E27FC236}">
                <a16:creationId xmlns:a16="http://schemas.microsoft.com/office/drawing/2014/main" xmlns="" id="{C732E032-CCFC-4FE1-99BE-BF7C24C2889F}"/>
              </a:ext>
            </a:extLst>
          </p:cNvPr>
          <p:cNvSpPr/>
          <p:nvPr/>
        </p:nvSpPr>
        <p:spPr>
          <a:xfrm>
            <a:off x="4561951" y="1072060"/>
            <a:ext cx="2687957"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إقليم البحر المتوسط</a:t>
            </a:r>
            <a:endParaRPr lang="en-US" sz="2800" dirty="0"/>
          </a:p>
        </p:txBody>
      </p:sp>
      <p:sp>
        <p:nvSpPr>
          <p:cNvPr id="11" name="Rectangle: Rounded Corners 10">
            <a:extLst>
              <a:ext uri="{FF2B5EF4-FFF2-40B4-BE49-F238E27FC236}">
                <a16:creationId xmlns:a16="http://schemas.microsoft.com/office/drawing/2014/main" xmlns="" id="{2800961D-7241-4F2D-8809-DE7F137D241D}"/>
              </a:ext>
            </a:extLst>
          </p:cNvPr>
          <p:cNvSpPr/>
          <p:nvPr/>
        </p:nvSpPr>
        <p:spPr>
          <a:xfrm>
            <a:off x="490590" y="3232710"/>
            <a:ext cx="6695100" cy="14971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ويغطي مناطق واسعة من الوطن العربي ويشمل جل مساحة شبه الجزيرة العربية ومعظم مناطق العراق ومصر، وشمال السودان بالإضافة إلى الصحراء الكبرى التي تغطي معظم مساحة المغرب العربي.</a:t>
            </a:r>
          </a:p>
        </p:txBody>
      </p:sp>
      <p:sp>
        <p:nvSpPr>
          <p:cNvPr id="13" name="Rectangle: Rounded Corners 12">
            <a:extLst>
              <a:ext uri="{FF2B5EF4-FFF2-40B4-BE49-F238E27FC236}">
                <a16:creationId xmlns:a16="http://schemas.microsoft.com/office/drawing/2014/main" xmlns="" id="{F5AEA7A6-EA8D-4887-A4F2-D8A749603E0A}"/>
              </a:ext>
            </a:extLst>
          </p:cNvPr>
          <p:cNvSpPr/>
          <p:nvPr/>
        </p:nvSpPr>
        <p:spPr>
          <a:xfrm>
            <a:off x="4577583" y="2688450"/>
            <a:ext cx="2687957"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الإقليم الصحراوي</a:t>
            </a:r>
            <a:endParaRPr lang="en-US" sz="2800" dirty="0"/>
          </a:p>
        </p:txBody>
      </p:sp>
    </p:spTree>
    <p:extLst>
      <p:ext uri="{BB962C8B-B14F-4D97-AF65-F5344CB8AC3E}">
        <p14:creationId xmlns:p14="http://schemas.microsoft.com/office/powerpoint/2010/main" val="4955669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heel(1)">
                                      <p:cBhvr>
                                        <p:cTn id="22" dur="20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1)">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heel(1)">
                                      <p:cBhvr>
                                        <p:cTn id="32" dur="20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wheel(1)">
                                      <p:cBhvr>
                                        <p:cTn id="37" dur="2000"/>
                                        <p:tgtEl>
                                          <p:spTgt spid="13">
                                            <p:bg/>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heel(1)">
                                      <p:cBhvr>
                                        <p:cTn id="4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P spid="10" grpId="0" build="p" animBg="1"/>
      <p:bldP spid="11" grpId="0" build="p" animBg="1"/>
      <p:bldP spid="1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82506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ويشمل جيبوتي، وجزر القمر وجنوب اليمن وغربها وجنوب غربي المملكة العربية السعودية وبعض مناطق سلطنة عمان.</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5123543" y="527800"/>
            <a:ext cx="214998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3- الاقليم المداري:</a:t>
            </a:r>
            <a:endParaRPr lang="en-US" sz="2800" dirty="0"/>
          </a:p>
        </p:txBody>
      </p:sp>
      <p:sp>
        <p:nvSpPr>
          <p:cNvPr id="9" name="Rectangle: Rounded Corners 8">
            <a:extLst>
              <a:ext uri="{FF2B5EF4-FFF2-40B4-BE49-F238E27FC236}">
                <a16:creationId xmlns:a16="http://schemas.microsoft.com/office/drawing/2014/main" xmlns="" id="{DA923C86-4CCB-4DEC-AF38-6E4E14EE7EB7}"/>
              </a:ext>
            </a:extLst>
          </p:cNvPr>
          <p:cNvSpPr/>
          <p:nvPr/>
        </p:nvSpPr>
        <p:spPr>
          <a:xfrm>
            <a:off x="449942" y="2495201"/>
            <a:ext cx="669510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ويسود جنوبي الصومال.</a:t>
            </a:r>
          </a:p>
        </p:txBody>
      </p:sp>
      <p:sp>
        <p:nvSpPr>
          <p:cNvPr id="10" name="Rectangle: Rounded Corners 9">
            <a:extLst>
              <a:ext uri="{FF2B5EF4-FFF2-40B4-BE49-F238E27FC236}">
                <a16:creationId xmlns:a16="http://schemas.microsoft.com/office/drawing/2014/main" xmlns="" id="{B29C0D7C-2769-41D3-8DD1-46DFC9C67676}"/>
              </a:ext>
            </a:extLst>
          </p:cNvPr>
          <p:cNvSpPr/>
          <p:nvPr/>
        </p:nvSpPr>
        <p:spPr>
          <a:xfrm>
            <a:off x="4582048" y="1948927"/>
            <a:ext cx="266645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4- الاقليم الإستوائي:</a:t>
            </a:r>
            <a:endParaRPr lang="en-US" sz="2800" dirty="0"/>
          </a:p>
        </p:txBody>
      </p:sp>
    </p:spTree>
    <p:extLst>
      <p:ext uri="{BB962C8B-B14F-4D97-AF65-F5344CB8AC3E}">
        <p14:creationId xmlns:p14="http://schemas.microsoft.com/office/powerpoint/2010/main" val="35909184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heel(1)">
                                      <p:cBhvr>
                                        <p:cTn id="22" dur="20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1)">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wheel(1)">
                                      <p:cBhvr>
                                        <p:cTn id="32" dur="20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P spid="9" grpId="0" build="p" animBg="1"/>
      <p:bldP spid="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42548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21</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xmlns="" id="{5E40BA2A-0F17-4AB5-A32B-1CB9C5B0A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4" y="738942"/>
            <a:ext cx="6270171" cy="3727003"/>
          </a:xfrm>
          <a:prstGeom prst="rect">
            <a:avLst/>
          </a:prstGeom>
        </p:spPr>
      </p:pic>
    </p:spTree>
    <p:extLst>
      <p:ext uri="{BB962C8B-B14F-4D97-AF65-F5344CB8AC3E}">
        <p14:creationId xmlns:p14="http://schemas.microsoft.com/office/powerpoint/2010/main" val="22352686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الرابع</a:t>
            </a:r>
          </a:p>
          <a:p>
            <a:pPr algn="ctr"/>
            <a:r>
              <a:rPr lang="ar-EG"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السكان في الوطن العربي (1)</a:t>
            </a:r>
            <a:endParaRPr lang="en-US"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22</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651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85521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النمو السكاني: زيادة عدد السكان في منطقة ما بسبب الزيادة الطبيعية أو الزيادة غير الطبيعية.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22</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903596" y="527800"/>
            <a:ext cx="2369927"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مفاهيم ومصطلحات</a:t>
            </a:r>
            <a:endParaRPr lang="en-US" sz="2800" dirty="0"/>
          </a:p>
        </p:txBody>
      </p:sp>
      <p:sp>
        <p:nvSpPr>
          <p:cNvPr id="9" name="Rectangle: Rounded Corners 8">
            <a:extLst>
              <a:ext uri="{FF2B5EF4-FFF2-40B4-BE49-F238E27FC236}">
                <a16:creationId xmlns:a16="http://schemas.microsoft.com/office/drawing/2014/main" xmlns="" id="{742CE13D-AAFB-4B5C-AD46-8045FD4FF23A}"/>
              </a:ext>
            </a:extLst>
          </p:cNvPr>
          <p:cNvSpPr/>
          <p:nvPr/>
        </p:nvSpPr>
        <p:spPr>
          <a:xfrm>
            <a:off x="462450" y="1982071"/>
            <a:ext cx="6695100" cy="27826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يضم الوطن العربي حوالي 4.5% من إجمالي سكان العالم مع أنه يشغل نحو 10% من مساحة اليابس، إذ يبلغ عدد سكان الوطن العربي حسب تقديرات عام 2012م (322.207.000)، ويختلف توزيع السكان بين أقطار الوطن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يشهد الوطن العربي نمواً سكانياً متسارعا وتقدر الزيادة السنوية 3%، أي محو 9.5 مليون نسمة سنوياً، وتختلف معدلات النمو السكاني في الوطن العربي من دولة لأخرى (علل السبب).</a:t>
            </a:r>
            <a:endParaRPr lang="ar-SA" sz="24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49694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wheel(1)">
                                      <p:cBhvr>
                                        <p:cTn id="22" dur="20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P spid="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42812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4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22</a:t>
            </a:r>
            <a:endParaRPr lang="en-US" sz="2400" dirty="0">
              <a:solidFill>
                <a:schemeClr val="tx1"/>
              </a:solidFill>
              <a:latin typeface="Sakkal Majalla" panose="02000000000000000000" pitchFamily="2" charset="-78"/>
              <a:cs typeface="Sakkal Majalla" panose="02000000000000000000" pitchFamily="2" charset="-78"/>
            </a:endParaRPr>
          </a:p>
        </p:txBody>
      </p:sp>
      <p:graphicFrame>
        <p:nvGraphicFramePr>
          <p:cNvPr id="3" name="Table 2">
            <a:extLst>
              <a:ext uri="{FF2B5EF4-FFF2-40B4-BE49-F238E27FC236}">
                <a16:creationId xmlns:a16="http://schemas.microsoft.com/office/drawing/2014/main" xmlns="" id="{7021B486-21B9-4FFC-9EAD-6ADE04AE7FB0}"/>
              </a:ext>
            </a:extLst>
          </p:cNvPr>
          <p:cNvGraphicFramePr>
            <a:graphicFrameLocks noGrp="1"/>
          </p:cNvGraphicFramePr>
          <p:nvPr>
            <p:extLst>
              <p:ext uri="{D42A27DB-BD31-4B8C-83A1-F6EECF244321}">
                <p14:modId xmlns:p14="http://schemas.microsoft.com/office/powerpoint/2010/main" val="1216325677"/>
              </p:ext>
            </p:extLst>
          </p:nvPr>
        </p:nvGraphicFramePr>
        <p:xfrm>
          <a:off x="1756678" y="561266"/>
          <a:ext cx="4352720" cy="4130724"/>
        </p:xfrm>
        <a:graphic>
          <a:graphicData uri="http://schemas.openxmlformats.org/drawingml/2006/table">
            <a:tbl>
              <a:tblPr rtl="1" firstRow="1" bandRow="1">
                <a:tableStyleId>{5940675A-B579-460E-94D1-54222C63F5DA}</a:tableStyleId>
              </a:tblPr>
              <a:tblGrid>
                <a:gridCol w="1088180">
                  <a:extLst>
                    <a:ext uri="{9D8B030D-6E8A-4147-A177-3AD203B41FA5}">
                      <a16:colId xmlns:a16="http://schemas.microsoft.com/office/drawing/2014/main" xmlns="" val="2643747880"/>
                    </a:ext>
                  </a:extLst>
                </a:gridCol>
                <a:gridCol w="1088180">
                  <a:extLst>
                    <a:ext uri="{9D8B030D-6E8A-4147-A177-3AD203B41FA5}">
                      <a16:colId xmlns:a16="http://schemas.microsoft.com/office/drawing/2014/main" xmlns="" val="2438569810"/>
                    </a:ext>
                  </a:extLst>
                </a:gridCol>
                <a:gridCol w="1088180">
                  <a:extLst>
                    <a:ext uri="{9D8B030D-6E8A-4147-A177-3AD203B41FA5}">
                      <a16:colId xmlns:a16="http://schemas.microsoft.com/office/drawing/2014/main" xmlns="" val="571912557"/>
                    </a:ext>
                  </a:extLst>
                </a:gridCol>
                <a:gridCol w="1088180">
                  <a:extLst>
                    <a:ext uri="{9D8B030D-6E8A-4147-A177-3AD203B41FA5}">
                      <a16:colId xmlns:a16="http://schemas.microsoft.com/office/drawing/2014/main" xmlns="" val="2867781607"/>
                    </a:ext>
                  </a:extLst>
                </a:gridCol>
              </a:tblGrid>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الدولة</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عدد السكان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الدولة</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عدد السكان</a:t>
                      </a:r>
                    </a:p>
                  </a:txBody>
                  <a:tcPr marL="78349" marR="78349" marT="39174" marB="39174"/>
                </a:tc>
                <a:extLst>
                  <a:ext uri="{0D108BD9-81ED-4DB2-BD59-A6C34878D82A}">
                    <a16:rowId xmlns:a16="http://schemas.microsoft.com/office/drawing/2014/main" xmlns="" val="2824363109"/>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السعودية</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27.137.000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فلسطين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5.300.000</a:t>
                      </a:r>
                    </a:p>
                  </a:txBody>
                  <a:tcPr marL="78349" marR="78349" marT="39174" marB="39174"/>
                </a:tc>
                <a:extLst>
                  <a:ext uri="{0D108BD9-81ED-4DB2-BD59-A6C34878D82A}">
                    <a16:rowId xmlns:a16="http://schemas.microsoft.com/office/drawing/2014/main" xmlns="" val="54161913"/>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الكويت</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2.646.000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مصر</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83.688.000</a:t>
                      </a:r>
                    </a:p>
                  </a:txBody>
                  <a:tcPr marL="78349" marR="78349" marT="39174" marB="39174"/>
                </a:tc>
                <a:extLst>
                  <a:ext uri="{0D108BD9-81ED-4DB2-BD59-A6C34878D82A}">
                    <a16:rowId xmlns:a16="http://schemas.microsoft.com/office/drawing/2014/main" xmlns="" val="2186758231"/>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البحرين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1.248.000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السودان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34.207.000</a:t>
                      </a:r>
                    </a:p>
                  </a:txBody>
                  <a:tcPr marL="78349" marR="78349" marT="39174" marB="39174"/>
                </a:tc>
                <a:extLst>
                  <a:ext uri="{0D108BD9-81ED-4DB2-BD59-A6C34878D82A}">
                    <a16:rowId xmlns:a16="http://schemas.microsoft.com/office/drawing/2014/main" xmlns="" val="2489054357"/>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قطر</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1.952.000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ليبيا</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5.613.000</a:t>
                      </a:r>
                    </a:p>
                  </a:txBody>
                  <a:tcPr marL="78349" marR="78349" marT="39174" marB="39174"/>
                </a:tc>
                <a:extLst>
                  <a:ext uri="{0D108BD9-81ED-4DB2-BD59-A6C34878D82A}">
                    <a16:rowId xmlns:a16="http://schemas.microsoft.com/office/drawing/2014/main" xmlns="" val="3986421627"/>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الإمارات</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5.314.000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تونس</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10.733.000</a:t>
                      </a:r>
                    </a:p>
                  </a:txBody>
                  <a:tcPr marL="78349" marR="78349" marT="39174" marB="39174"/>
                </a:tc>
                <a:extLst>
                  <a:ext uri="{0D108BD9-81ED-4DB2-BD59-A6C34878D82A}">
                    <a16:rowId xmlns:a16="http://schemas.microsoft.com/office/drawing/2014/main" xmlns="" val="3565773329"/>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عمان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3.090.000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الجزائر</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37.367.000</a:t>
                      </a:r>
                    </a:p>
                  </a:txBody>
                  <a:tcPr marL="78349" marR="78349" marT="39174" marB="39174"/>
                </a:tc>
                <a:extLst>
                  <a:ext uri="{0D108BD9-81ED-4DB2-BD59-A6C34878D82A}">
                    <a16:rowId xmlns:a16="http://schemas.microsoft.com/office/drawing/2014/main" xmlns="" val="3374415212"/>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العراق</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31.129.000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المغرب</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32.309.000</a:t>
                      </a:r>
                    </a:p>
                  </a:txBody>
                  <a:tcPr marL="78349" marR="78349" marT="39174" marB="39174"/>
                </a:tc>
                <a:extLst>
                  <a:ext uri="{0D108BD9-81ED-4DB2-BD59-A6C34878D82A}">
                    <a16:rowId xmlns:a16="http://schemas.microsoft.com/office/drawing/2014/main" xmlns="" val="1186861746"/>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اليمن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24.772.000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موريتانيا</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3.359.000</a:t>
                      </a:r>
                    </a:p>
                  </a:txBody>
                  <a:tcPr marL="78349" marR="78349" marT="39174" marB="39174"/>
                </a:tc>
                <a:extLst>
                  <a:ext uri="{0D108BD9-81ED-4DB2-BD59-A6C34878D82A}">
                    <a16:rowId xmlns:a16="http://schemas.microsoft.com/office/drawing/2014/main" xmlns="" val="3853070063"/>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الأردن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6.509.000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الصومال</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10.089.000</a:t>
                      </a:r>
                    </a:p>
                  </a:txBody>
                  <a:tcPr marL="78349" marR="78349" marT="39174" marB="39174"/>
                </a:tc>
                <a:extLst>
                  <a:ext uri="{0D108BD9-81ED-4DB2-BD59-A6C34878D82A}">
                    <a16:rowId xmlns:a16="http://schemas.microsoft.com/office/drawing/2014/main" xmlns="" val="1943449349"/>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سوريه</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22.531.000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جيبوتي</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774.000</a:t>
                      </a:r>
                    </a:p>
                  </a:txBody>
                  <a:tcPr marL="78349" marR="78349" marT="39174" marB="39174"/>
                </a:tc>
                <a:extLst>
                  <a:ext uri="{0D108BD9-81ED-4DB2-BD59-A6C34878D82A}">
                    <a16:rowId xmlns:a16="http://schemas.microsoft.com/office/drawing/2014/main" xmlns="" val="1493287501"/>
                  </a:ext>
                </a:extLst>
              </a:tr>
              <a:tr h="317748">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لبنان</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4.140.000</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جزرالقمر</a:t>
                      </a:r>
                    </a:p>
                  </a:txBody>
                  <a:tcPr marL="78349" marR="78349" marT="39174" marB="39174"/>
                </a:tc>
                <a:tc>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737.000</a:t>
                      </a:r>
                    </a:p>
                  </a:txBody>
                  <a:tcPr marL="78349" marR="78349" marT="39174" marB="39174"/>
                </a:tc>
                <a:extLst>
                  <a:ext uri="{0D108BD9-81ED-4DB2-BD59-A6C34878D82A}">
                    <a16:rowId xmlns:a16="http://schemas.microsoft.com/office/drawing/2014/main" xmlns="" val="943534970"/>
                  </a:ext>
                </a:extLst>
              </a:tr>
              <a:tr h="317748">
                <a:tc gridSpan="2">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الوطن العربي</a:t>
                      </a:r>
                    </a:p>
                  </a:txBody>
                  <a:tcPr marL="78349" marR="78349" marT="39174" marB="39174"/>
                </a:tc>
                <a:tc hMerge="1">
                  <a:txBody>
                    <a:bodyPr/>
                    <a:lstStyle/>
                    <a:p>
                      <a:pPr algn="ctr" rtl="1"/>
                      <a:endParaRPr lang="ar-EG" sz="1600" b="1" dirty="0">
                        <a:latin typeface="Sakkal Majalla" panose="02000000000000000000" pitchFamily="2" charset="-78"/>
                        <a:cs typeface="Sakkal Majalla" panose="02000000000000000000" pitchFamily="2" charset="-78"/>
                      </a:endParaRPr>
                    </a:p>
                  </a:txBody>
                  <a:tcPr marL="82905" marR="82905" marT="41452" marB="41452"/>
                </a:tc>
                <a:tc gridSpan="2">
                  <a:txBody>
                    <a:bodyPr/>
                    <a:lstStyle/>
                    <a:p>
                      <a:pPr algn="ctr" rtl="1"/>
                      <a:r>
                        <a:rPr lang="ar-EG" sz="1500" b="1" dirty="0">
                          <a:solidFill>
                            <a:srgbClr val="002060"/>
                          </a:solidFill>
                          <a:latin typeface="Sakkal Majalla" panose="02000000000000000000" pitchFamily="2" charset="-78"/>
                          <a:cs typeface="Sakkal Majalla" panose="02000000000000000000" pitchFamily="2" charset="-78"/>
                        </a:rPr>
                        <a:t>322.207.000</a:t>
                      </a:r>
                    </a:p>
                  </a:txBody>
                  <a:tcPr marL="78349" marR="78349" marT="39174" marB="39174"/>
                </a:tc>
                <a:tc hMerge="1">
                  <a:txBody>
                    <a:bodyPr/>
                    <a:lstStyle/>
                    <a:p>
                      <a:pPr algn="ctr" rtl="1"/>
                      <a:endParaRPr lang="ar-EG" sz="1600" b="1" dirty="0">
                        <a:latin typeface="Sakkal Majalla" panose="02000000000000000000" pitchFamily="2" charset="-78"/>
                        <a:cs typeface="Sakkal Majalla" panose="02000000000000000000" pitchFamily="2" charset="-78"/>
                      </a:endParaRPr>
                    </a:p>
                  </a:txBody>
                  <a:tcPr marL="82905" marR="82905" marT="41452" marB="41452"/>
                </a:tc>
                <a:extLst>
                  <a:ext uri="{0D108BD9-81ED-4DB2-BD59-A6C34878D82A}">
                    <a16:rowId xmlns:a16="http://schemas.microsoft.com/office/drawing/2014/main" xmlns="" val="391932736"/>
                  </a:ext>
                </a:extLst>
              </a:tr>
            </a:tbl>
          </a:graphicData>
        </a:graphic>
      </p:graphicFrame>
    </p:spTree>
    <p:extLst>
      <p:ext uri="{BB962C8B-B14F-4D97-AF65-F5344CB8AC3E}">
        <p14:creationId xmlns:p14="http://schemas.microsoft.com/office/powerpoint/2010/main" val="2050163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47768"/>
            <a:ext cx="6695100" cy="36821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يكشف توزيع سكان الوطن العربي عن التخلخل وعدم الانتظام في التوزيع إذ توجد مناطق مزدحمة بالسكان ومناطق قليلة السكان ومناطق أخرى نادرة السكان، وبالنظر إلى خريطة الكثافة السكانية في الوطن العربي.</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يتركز 74% من سكان الوطن العربي في المنطقة الواقعة بين درجتي عرض 30 – 37 درجة شمالاً، وتضم السواحل الشرقية والجنوبية للبحر المتوسط ودلتا نهر النيل ومعظم أراضي الهلال الخصيب، وتشكل هذه المناطق 17% من مساحة الوطن العربي.</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يتركز 16% من سكان الوطن العربي في المنطقة التي يسود فيها المناخ المداري (أين تقع؟)</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22</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924070" y="489527"/>
            <a:ext cx="432583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التوزيع الجغرافي لسكان الوطن العربي</a:t>
            </a:r>
            <a:endParaRPr lang="en-US" sz="2800" dirty="0"/>
          </a:p>
        </p:txBody>
      </p:sp>
    </p:spTree>
    <p:extLst>
      <p:ext uri="{BB962C8B-B14F-4D97-AF65-F5344CB8AC3E}">
        <p14:creationId xmlns:p14="http://schemas.microsoft.com/office/powerpoint/2010/main" val="5870829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barn(inVertic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8312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يتركز 10% من سكان الوطن العربي في الواحات الصحراوية حيث تتوفر المياه فيها، والمناطق التي يستخرج منها النفط.</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23</a:t>
            </a:r>
          </a:p>
        </p:txBody>
      </p:sp>
      <p:sp>
        <p:nvSpPr>
          <p:cNvPr id="8" name="Rectangle: Rounded Corners 7">
            <a:extLst>
              <a:ext uri="{FF2B5EF4-FFF2-40B4-BE49-F238E27FC236}">
                <a16:creationId xmlns:a16="http://schemas.microsoft.com/office/drawing/2014/main" xmlns="" id="{8C00BA68-C3C0-4E9B-8444-BC432B65919D}"/>
              </a:ext>
            </a:extLst>
          </p:cNvPr>
          <p:cNvSpPr/>
          <p:nvPr/>
        </p:nvSpPr>
        <p:spPr>
          <a:xfrm>
            <a:off x="2924070" y="1363729"/>
            <a:ext cx="432583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التوزيع الجغرافي لسكان الوطن العربي</a:t>
            </a:r>
            <a:endParaRPr lang="en-US" sz="2800" dirty="0"/>
          </a:p>
        </p:txBody>
      </p:sp>
      <p:sp>
        <p:nvSpPr>
          <p:cNvPr id="9" name="Rectangle: Rounded Corners 8">
            <a:extLst>
              <a:ext uri="{FF2B5EF4-FFF2-40B4-BE49-F238E27FC236}">
                <a16:creationId xmlns:a16="http://schemas.microsoft.com/office/drawing/2014/main" xmlns="" id="{4C2442A0-47F8-414A-971E-C6B64098EA95}"/>
              </a:ext>
            </a:extLst>
          </p:cNvPr>
          <p:cNvSpPr/>
          <p:nvPr/>
        </p:nvSpPr>
        <p:spPr>
          <a:xfrm>
            <a:off x="462450" y="1914657"/>
            <a:ext cx="6695100" cy="28500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300" b="1" dirty="0">
                <a:solidFill>
                  <a:srgbClr val="002060"/>
                </a:solidFill>
                <a:latin typeface="Sakkal Majalla" panose="02000000000000000000" pitchFamily="2" charset="-78"/>
                <a:cs typeface="Sakkal Majalla" panose="02000000000000000000" pitchFamily="2" charset="-78"/>
              </a:rPr>
              <a:t>تبلغ الكثافة السكانية العامة في الوطن العربي 18 نسمة لكل كيلو متر مربع واحد، وهي كثافة منخفضة إذا قارناها بدول أخرى من العالم كاليابان والمملكة المتحدة حيث تبلغ 330نسمة/كم</a:t>
            </a:r>
            <a:r>
              <a:rPr lang="ar-EG" sz="2300" b="1" baseline="30000" dirty="0">
                <a:solidFill>
                  <a:srgbClr val="002060"/>
                </a:solidFill>
                <a:latin typeface="Sakkal Majalla" panose="02000000000000000000" pitchFamily="2" charset="-78"/>
                <a:cs typeface="Sakkal Majalla" panose="02000000000000000000" pitchFamily="2" charset="-78"/>
              </a:rPr>
              <a:t>2</a:t>
            </a:r>
            <a:r>
              <a:rPr lang="ar-EG" sz="2300" b="1" dirty="0">
                <a:solidFill>
                  <a:srgbClr val="002060"/>
                </a:solidFill>
                <a:latin typeface="Sakkal Majalla" panose="02000000000000000000" pitchFamily="2" charset="-78"/>
                <a:cs typeface="Sakkal Majalla" panose="02000000000000000000" pitchFamily="2" charset="-78"/>
              </a:rPr>
              <a:t>، و230 نسمة/كم</a:t>
            </a:r>
            <a:r>
              <a:rPr lang="ar-EG" sz="2300" b="1" baseline="30000" dirty="0">
                <a:solidFill>
                  <a:srgbClr val="002060"/>
                </a:solidFill>
                <a:latin typeface="Sakkal Majalla" panose="02000000000000000000" pitchFamily="2" charset="-78"/>
                <a:cs typeface="Sakkal Majalla" panose="02000000000000000000" pitchFamily="2" charset="-78"/>
              </a:rPr>
              <a:t>2</a:t>
            </a:r>
            <a:r>
              <a:rPr lang="ar-EG" sz="2300" b="1" dirty="0">
                <a:solidFill>
                  <a:srgbClr val="002060"/>
                </a:solidFill>
                <a:latin typeface="Sakkal Majalla" panose="02000000000000000000" pitchFamily="2" charset="-78"/>
                <a:cs typeface="Sakkal Majalla" panose="02000000000000000000" pitchFamily="2" charset="-78"/>
              </a:rPr>
              <a:t> على التوالي.</a:t>
            </a:r>
          </a:p>
          <a:p>
            <a:pPr algn="just" rtl="1"/>
            <a:r>
              <a:rPr lang="ar-EG" sz="2300" b="1" dirty="0">
                <a:solidFill>
                  <a:srgbClr val="002060"/>
                </a:solidFill>
                <a:latin typeface="Sakkal Majalla" panose="02000000000000000000" pitchFamily="2" charset="-78"/>
                <a:cs typeface="Sakkal Majalla" panose="02000000000000000000" pitchFamily="2" charset="-78"/>
              </a:rPr>
              <a:t>وتتباين الكثافة السكانية العامة بين دول الوطن العربي إذ يمكن تمييز عدد من الأقاليم الجغرافية هي:</a:t>
            </a:r>
          </a:p>
          <a:p>
            <a:pPr algn="just" rtl="1"/>
            <a:r>
              <a:rPr lang="ar-EG" sz="2300" b="1" dirty="0">
                <a:solidFill>
                  <a:srgbClr val="002060"/>
                </a:solidFill>
                <a:latin typeface="Sakkal Majalla" panose="02000000000000000000" pitchFamily="2" charset="-78"/>
                <a:cs typeface="Sakkal Majalla" panose="02000000000000000000" pitchFamily="2" charset="-78"/>
              </a:rPr>
              <a:t>أ- أقاليم ذات كثافة سكانية مرتفعة مثل: دلتا نهر النيل في مصر، إذ تزيد الكثافة السكانية فيها على 1500 نسمة/كم</a:t>
            </a:r>
            <a:r>
              <a:rPr lang="ar-EG" sz="2300" b="1" baseline="30000" dirty="0">
                <a:solidFill>
                  <a:srgbClr val="002060"/>
                </a:solidFill>
                <a:latin typeface="Sakkal Majalla" panose="02000000000000000000" pitchFamily="2" charset="-78"/>
                <a:cs typeface="Sakkal Majalla" panose="02000000000000000000" pitchFamily="2" charset="-78"/>
              </a:rPr>
              <a:t>2</a:t>
            </a:r>
            <a:r>
              <a:rPr lang="ar-EG" sz="2300" b="1" dirty="0">
                <a:solidFill>
                  <a:srgbClr val="002060"/>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08460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p:cTn id="28" dur="1000" fill="hold"/>
                                        <p:tgtEl>
                                          <p:spTgt spid="9">
                                            <p:bg/>
                                          </p:spTgt>
                                        </p:tgtEl>
                                        <p:attrNameLst>
                                          <p:attrName>ppt_w</p:attrName>
                                        </p:attrNameLst>
                                      </p:cBhvr>
                                      <p:tavLst>
                                        <p:tav tm="0">
                                          <p:val>
                                            <p:fltVal val="0"/>
                                          </p:val>
                                        </p:tav>
                                        <p:tav tm="100000">
                                          <p:val>
                                            <p:strVal val="#ppt_w"/>
                                          </p:val>
                                        </p:tav>
                                      </p:tavLst>
                                    </p:anim>
                                    <p:anim calcmode="lin" valueType="num">
                                      <p:cBhvr>
                                        <p:cTn id="29" dur="1000" fill="hold"/>
                                        <p:tgtEl>
                                          <p:spTgt spid="9">
                                            <p:bg/>
                                          </p:spTgt>
                                        </p:tgtEl>
                                        <p:attrNameLst>
                                          <p:attrName>ppt_h</p:attrName>
                                        </p:attrNameLst>
                                      </p:cBhvr>
                                      <p:tavLst>
                                        <p:tav tm="0">
                                          <p:val>
                                            <p:fltVal val="0"/>
                                          </p:val>
                                        </p:tav>
                                        <p:tav tm="100000">
                                          <p:val>
                                            <p:strVal val="#ppt_h"/>
                                          </p:val>
                                        </p:tav>
                                      </p:tavLst>
                                    </p:anim>
                                    <p:anim calcmode="lin" valueType="num">
                                      <p:cBhvr>
                                        <p:cTn id="30" dur="1000" fill="hold"/>
                                        <p:tgtEl>
                                          <p:spTgt spid="9">
                                            <p:bg/>
                                          </p:spTgt>
                                        </p:tgtEl>
                                        <p:attrNameLst>
                                          <p:attrName>style.rotation</p:attrName>
                                        </p:attrNameLst>
                                      </p:cBhvr>
                                      <p:tavLst>
                                        <p:tav tm="0">
                                          <p:val>
                                            <p:fltVal val="90"/>
                                          </p:val>
                                        </p:tav>
                                        <p:tav tm="100000">
                                          <p:val>
                                            <p:fltVal val="0"/>
                                          </p:val>
                                        </p:tav>
                                      </p:tavLst>
                                    </p:anim>
                                    <p:animEffect transition="in" filter="fade">
                                      <p:cBhvr>
                                        <p:cTn id="31" dur="1000"/>
                                        <p:tgtEl>
                                          <p:spTgt spid="9">
                                            <p:bg/>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 calcmode="lin" valueType="num">
                                      <p:cBhvr>
                                        <p:cTn id="44"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 calcmode="lin" valueType="num">
                                      <p:cBhvr>
                                        <p:cTn id="5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5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5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5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ب- أقاليم ذات كثافة سكانية متوسطة مثل: السواحل الشرقية والجنوبية للبحر المتوسط حيث تصل الكثافة السكانية فيها إلى 250نسمة/كم</a:t>
            </a:r>
            <a:r>
              <a:rPr lang="ar-EG" sz="2400" b="1" baseline="30000" dirty="0">
                <a:solidFill>
                  <a:srgbClr val="002060"/>
                </a:solidFill>
                <a:latin typeface="Sakkal Majalla" panose="02000000000000000000" pitchFamily="2" charset="-78"/>
                <a:cs typeface="Sakkal Majalla" panose="02000000000000000000" pitchFamily="2" charset="-78"/>
              </a:rPr>
              <a:t>2</a:t>
            </a:r>
            <a:r>
              <a:rPr lang="ar-EG" sz="2400" b="1" dirty="0">
                <a:solidFill>
                  <a:srgbClr val="002060"/>
                </a:solidFill>
                <a:latin typeface="Sakkal Majalla" panose="02000000000000000000" pitchFamily="2" charset="-78"/>
                <a:cs typeface="Sakkal Majalla" panose="02000000000000000000" pitchFamily="2" charset="-78"/>
              </a:rPr>
              <a:t>.</a:t>
            </a:r>
          </a:p>
          <a:p>
            <a:pPr algn="just" rtl="1"/>
            <a:r>
              <a:rPr lang="ar-EG" sz="2400" b="1" dirty="0">
                <a:solidFill>
                  <a:srgbClr val="002060"/>
                </a:solidFill>
                <a:latin typeface="Sakkal Majalla" panose="02000000000000000000" pitchFamily="2" charset="-78"/>
                <a:cs typeface="Sakkal Majalla" panose="02000000000000000000" pitchFamily="2" charset="-78"/>
              </a:rPr>
              <a:t>ج- أقاليم ذات كثافة سكانية منخفضة مثل: شمالي الجزائر، وشبه الجزيرة العربية حيث تصل الكثافة السكانية فيها إلى 25 نسمة/كم</a:t>
            </a:r>
            <a:r>
              <a:rPr lang="ar-EG" sz="2400" b="1" baseline="30000" dirty="0">
                <a:solidFill>
                  <a:srgbClr val="002060"/>
                </a:solidFill>
                <a:latin typeface="Sakkal Majalla" panose="02000000000000000000" pitchFamily="2" charset="-78"/>
                <a:cs typeface="Sakkal Majalla" panose="02000000000000000000" pitchFamily="2" charset="-78"/>
              </a:rPr>
              <a:t>2</a:t>
            </a:r>
            <a:r>
              <a:rPr lang="ar-EG" sz="2400" b="1" dirty="0">
                <a:solidFill>
                  <a:srgbClr val="002060"/>
                </a:solidFill>
                <a:latin typeface="Sakkal Majalla" panose="02000000000000000000" pitchFamily="2" charset="-78"/>
                <a:cs typeface="Sakkal Majalla" panose="02000000000000000000" pitchFamily="2" charset="-78"/>
              </a:rPr>
              <a:t>.</a:t>
            </a:r>
          </a:p>
          <a:p>
            <a:pPr algn="just" rtl="1"/>
            <a:r>
              <a:rPr lang="ar-EG" sz="2400" b="1" dirty="0">
                <a:solidFill>
                  <a:srgbClr val="002060"/>
                </a:solidFill>
                <a:latin typeface="Sakkal Majalla" panose="02000000000000000000" pitchFamily="2" charset="-78"/>
                <a:cs typeface="Sakkal Majalla" panose="02000000000000000000" pitchFamily="2" charset="-78"/>
              </a:rPr>
              <a:t>د- أقاليم ذات كثافة سكانية منخفضة جداً مثل: صحراء الربع الخالي حيث تصل الكثافة السكانية فيها 1نسمة/كم</a:t>
            </a:r>
            <a:r>
              <a:rPr lang="ar-EG" sz="2400" b="1" baseline="30000" dirty="0">
                <a:solidFill>
                  <a:srgbClr val="002060"/>
                </a:solidFill>
                <a:latin typeface="Sakkal Majalla" panose="02000000000000000000" pitchFamily="2" charset="-78"/>
                <a:cs typeface="Sakkal Majalla" panose="02000000000000000000" pitchFamily="2" charset="-78"/>
              </a:rPr>
              <a:t>2</a:t>
            </a:r>
            <a:r>
              <a:rPr lang="ar-EG" sz="2400" b="1" dirty="0">
                <a:solidFill>
                  <a:srgbClr val="002060"/>
                </a:solidFill>
                <a:latin typeface="Sakkal Majalla" panose="02000000000000000000" pitchFamily="2" charset="-78"/>
                <a:cs typeface="Sakkal Majalla" panose="02000000000000000000" pitchFamily="2" charset="-78"/>
              </a:rPr>
              <a:t>.</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23</a:t>
            </a:r>
          </a:p>
        </p:txBody>
      </p:sp>
    </p:spTree>
    <p:extLst>
      <p:ext uri="{BB962C8B-B14F-4D97-AF65-F5344CB8AC3E}">
        <p14:creationId xmlns:p14="http://schemas.microsoft.com/office/powerpoint/2010/main" val="27752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p:cTn id="23"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p:cTn id="31" dur="1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62450" y="1034247"/>
            <a:ext cx="6695100" cy="15280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الوطن العربي: مصطلح سياسي جغرافي يطلق على المنطقة التي تمتد من المحيط الأطلسي غرباً إلى بحر العرب والخليج العربي شرقا شاملاً الدول التي تنضوي في جامعة الدول العربية ويربطها نسب واحد ولها تاريخ وثقافة ولغة مشتركة.</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14</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722725" y="489527"/>
            <a:ext cx="252718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مفاهيم ومصطلحات</a:t>
            </a:r>
            <a:endParaRPr lang="en-US" sz="2800" dirty="0"/>
          </a:p>
        </p:txBody>
      </p:sp>
      <p:sp>
        <p:nvSpPr>
          <p:cNvPr id="9" name="Rectangle: Rounded Corners 8">
            <a:extLst>
              <a:ext uri="{FF2B5EF4-FFF2-40B4-BE49-F238E27FC236}">
                <a16:creationId xmlns:a16="http://schemas.microsoft.com/office/drawing/2014/main" xmlns="" id="{9CDEE3B3-CF59-4290-A90B-09B4CC29BE50}"/>
              </a:ext>
            </a:extLst>
          </p:cNvPr>
          <p:cNvSpPr/>
          <p:nvPr/>
        </p:nvSpPr>
        <p:spPr>
          <a:xfrm>
            <a:off x="422817" y="3152671"/>
            <a:ext cx="6695100" cy="157720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يقع في جنوب غربي آسيا وشمالي أفريقيا في نطاق جغرافي متصل ويطل على محيطين هما المحيط الأطلسي والمحيط الهندي. أما الموقع الفلكي للوطن العربي فهو يقع بين دائرتي عرض 2° جنوباً و37° شمالاً، وبين خطي طول 60° شرقاً و 17° غرباً.</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AF89D0E5-8F78-4010-9197-BFF04608A627}"/>
              </a:ext>
            </a:extLst>
          </p:cNvPr>
          <p:cNvSpPr/>
          <p:nvPr/>
        </p:nvSpPr>
        <p:spPr>
          <a:xfrm>
            <a:off x="4706312" y="2613564"/>
            <a:ext cx="252718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موقع الوطن العربي</a:t>
            </a:r>
            <a:endParaRPr lang="en-US" sz="2800" dirty="0"/>
          </a:p>
        </p:txBody>
      </p:sp>
    </p:spTree>
    <p:extLst>
      <p:ext uri="{BB962C8B-B14F-4D97-AF65-F5344CB8AC3E}">
        <p14:creationId xmlns:p14="http://schemas.microsoft.com/office/powerpoint/2010/main" val="14569806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barn(inVertic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barn(inVertical)">
                                      <p:cBhvr>
                                        <p:cTn id="22" dur="5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P spid="9" grpId="0" build="p"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23</a:t>
            </a:r>
          </a:p>
        </p:txBody>
      </p:sp>
      <p:pic>
        <p:nvPicPr>
          <p:cNvPr id="4" name="Picture 3">
            <a:extLst>
              <a:ext uri="{FF2B5EF4-FFF2-40B4-BE49-F238E27FC236}">
                <a16:creationId xmlns:a16="http://schemas.microsoft.com/office/drawing/2014/main" xmlns="" id="{3A378618-EA7B-41F0-8B5C-98AC1AF5B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7" y="816442"/>
            <a:ext cx="6498813" cy="3454107"/>
          </a:xfrm>
          <a:prstGeom prst="rect">
            <a:avLst/>
          </a:prstGeom>
        </p:spPr>
      </p:pic>
    </p:spTree>
    <p:extLst>
      <p:ext uri="{BB962C8B-B14F-4D97-AF65-F5344CB8AC3E}">
        <p14:creationId xmlns:p14="http://schemas.microsoft.com/office/powerpoint/2010/main" val="35545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الخامس</a:t>
            </a:r>
          </a:p>
          <a:p>
            <a:pPr algn="ctr"/>
            <a:r>
              <a:rPr lang="ar-EG"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السكان في الوطن </a:t>
            </a:r>
            <a:r>
              <a:rPr lang="ar-EG" sz="7200" b="1">
                <a:ln>
                  <a:solidFill>
                    <a:sysClr val="windowText" lastClr="000000"/>
                  </a:solidFill>
                </a:ln>
                <a:solidFill>
                  <a:srgbClr val="C00000"/>
                </a:solidFill>
                <a:latin typeface="Sakkal Majalla" panose="02000000000000000000" pitchFamily="2" charset="-78"/>
                <a:cs typeface="Sakkal Majalla" panose="02000000000000000000" pitchFamily="2" charset="-78"/>
              </a:rPr>
              <a:t>العربي (2)</a:t>
            </a:r>
            <a:endParaRPr lang="en-US" sz="72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24</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26723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34982"/>
            <a:ext cx="6695100" cy="28939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شهد الوطن العربي خلال سنوات النصف الثاني من القرن العشرين تحولات كبيرة سياسية واقتصادية واجتماعية وكان لهذه التغيرات اثرها على السكان، ولعل أول ما تأثر بها معدلات الوفيات إذ انخفضت معدلات الوفيات السنوية ووفيات الأطفال، وارتفع معدل عمر الإنسان فبلغ (62) عاماً.</a:t>
            </a:r>
          </a:p>
          <a:p>
            <a:pPr algn="just" rtl="1"/>
            <a:r>
              <a:rPr lang="ar-EG" sz="2400" b="1" dirty="0">
                <a:solidFill>
                  <a:srgbClr val="002060"/>
                </a:solidFill>
                <a:latin typeface="Sakkal Majalla" panose="02000000000000000000" pitchFamily="2" charset="-78"/>
                <a:cs typeface="Sakkal Majalla" panose="02000000000000000000" pitchFamily="2" charset="-78"/>
              </a:rPr>
              <a:t>ويمكن دراسة خصائص سكان الوطن العربي من خلال ما يلي: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24</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2371411" y="489527"/>
            <a:ext cx="4878498"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الخصائص السكانية لسكان الوطن العربي</a:t>
            </a:r>
            <a:endParaRPr lang="en-US" sz="2800" dirty="0"/>
          </a:p>
        </p:txBody>
      </p:sp>
    </p:spTree>
    <p:extLst>
      <p:ext uri="{BB962C8B-B14F-4D97-AF65-F5344CB8AC3E}">
        <p14:creationId xmlns:p14="http://schemas.microsoft.com/office/powerpoint/2010/main" val="260412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34983"/>
            <a:ext cx="6695100" cy="20599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يتسم سكان الوطن العربي بارتفاع معدلات المواليد وانخفاض معدلات الوفيات وهذا يعني ارتفاع معدلات الزيادة الطبيعية للسكان والتي قدر متوسطها بنحو 3% سنوياً وإن كانت تتفاوت في معدلاتها من دولة لأخرى تبعاً للتباين الاجتماعي والاقتصادي والثقافي بين دول الوطن العربي.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24</a:t>
            </a: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4049485" y="489527"/>
            <a:ext cx="3200423"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1- الزيادة الطبيعية للسكان:</a:t>
            </a:r>
            <a:endParaRPr lang="en-US" sz="2800" dirty="0"/>
          </a:p>
        </p:txBody>
      </p:sp>
    </p:spTree>
    <p:extLst>
      <p:ext uri="{BB962C8B-B14F-4D97-AF65-F5344CB8AC3E}">
        <p14:creationId xmlns:p14="http://schemas.microsoft.com/office/powerpoint/2010/main" val="3964020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24</a:t>
            </a:r>
          </a:p>
        </p:txBody>
      </p:sp>
      <p:sp>
        <p:nvSpPr>
          <p:cNvPr id="9" name="Rectangle: Rounded Corners 8">
            <a:extLst>
              <a:ext uri="{FF2B5EF4-FFF2-40B4-BE49-F238E27FC236}">
                <a16:creationId xmlns:a16="http://schemas.microsoft.com/office/drawing/2014/main" xmlns="" id="{6DECD7A1-BAB6-41AE-A336-976C51B05E15}"/>
              </a:ext>
            </a:extLst>
          </p:cNvPr>
          <p:cNvSpPr/>
          <p:nvPr/>
        </p:nvSpPr>
        <p:spPr>
          <a:xfrm>
            <a:off x="474958" y="1034869"/>
            <a:ext cx="6695100" cy="344669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تعد الهجرة من العوامل المؤثرة في تغير حجم السكان وتغير التركيب العمري والنوعي للسكان سواء في المجتمع المهاجر إليه أو المهاجر منه فدول الخليج من المجتمعات العربية المهاجر إليها (ما السبب؟).</a:t>
            </a:r>
          </a:p>
          <a:p>
            <a:pPr algn="just" rtl="1"/>
            <a:r>
              <a:rPr lang="ar-EG" sz="2400" b="1" dirty="0">
                <a:solidFill>
                  <a:srgbClr val="002060"/>
                </a:solidFill>
                <a:latin typeface="Sakkal Majalla" panose="02000000000000000000" pitchFamily="2" charset="-78"/>
                <a:cs typeface="Sakkal Majalla" panose="02000000000000000000" pitchFamily="2" charset="-78"/>
              </a:rPr>
              <a:t>في حين تأتي بلاد الشام واليمن ومصر والسودان والجزائر في مقدمة الدول المهاجر منها سواء كانت الهجرة الخارجية للدول العربية أو جهات أخرى من العالم وللعامل السياسي تأثير في حركة السكان من مكان لآخر، فهجرة الفلسطينيين بسبب الاحتلال الاسرائيلي أثرت في عدد السكان في الأقطار المجاورة كالأردن ولبنان.</a:t>
            </a:r>
          </a:p>
        </p:txBody>
      </p:sp>
      <p:sp>
        <p:nvSpPr>
          <p:cNvPr id="10" name="Rectangle: Rounded Corners 9">
            <a:extLst>
              <a:ext uri="{FF2B5EF4-FFF2-40B4-BE49-F238E27FC236}">
                <a16:creationId xmlns:a16="http://schemas.microsoft.com/office/drawing/2014/main" xmlns="" id="{0B3FECBA-3D90-4161-96D0-8BDF275AED7D}"/>
              </a:ext>
            </a:extLst>
          </p:cNvPr>
          <p:cNvSpPr/>
          <p:nvPr/>
        </p:nvSpPr>
        <p:spPr>
          <a:xfrm>
            <a:off x="3577213" y="489527"/>
            <a:ext cx="367269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2- الزيادة غير الطبيعية للسكان:</a:t>
            </a:r>
            <a:endParaRPr lang="en-US" sz="2800" dirty="0"/>
          </a:p>
        </p:txBody>
      </p:sp>
    </p:spTree>
    <p:extLst>
      <p:ext uri="{BB962C8B-B14F-4D97-AF65-F5344CB8AC3E}">
        <p14:creationId xmlns:p14="http://schemas.microsoft.com/office/powerpoint/2010/main" val="871504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42127" y="1038027"/>
            <a:ext cx="6727931" cy="37267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أولاً: التركيب النوعي للسكان:</a:t>
            </a:r>
          </a:p>
          <a:p>
            <a:pPr algn="just" rtl="1"/>
            <a:r>
              <a:rPr lang="ar-EG" sz="2400" b="1" dirty="0">
                <a:solidFill>
                  <a:srgbClr val="002060"/>
                </a:solidFill>
                <a:latin typeface="Sakkal Majalla" panose="02000000000000000000" pitchFamily="2" charset="-78"/>
                <a:cs typeface="Sakkal Majalla" panose="02000000000000000000" pitchFamily="2" charset="-78"/>
              </a:rPr>
              <a:t>يشكل الذكور 50.9% من مجموع السكان بينما تشكل الإناث 49.1% من مجموع السكان في الوطن العربي، وهي نسبة متقاربة لدرجة كبيرة مع زيادة طفيفة لصالح الذكور، وتزيد نسبة الذكور على الإناث في الدول التي تستقبل المهاجرين، بينما تقل في بعض الدول التي تخرج منها الهجرات (لماذا؟).</a:t>
            </a:r>
          </a:p>
          <a:p>
            <a:pPr algn="just" rtl="1"/>
            <a:r>
              <a:rPr lang="ar-EG" sz="2400" b="1" dirty="0">
                <a:solidFill>
                  <a:srgbClr val="002060"/>
                </a:solidFill>
                <a:latin typeface="Sakkal Majalla" panose="02000000000000000000" pitchFamily="2" charset="-78"/>
                <a:cs typeface="Sakkal Majalla" panose="02000000000000000000" pitchFamily="2" charset="-78"/>
              </a:rPr>
              <a:t>ثانيا: التركيب العمري للسكان:</a:t>
            </a:r>
          </a:p>
          <a:p>
            <a:pPr algn="just" rtl="1"/>
            <a:r>
              <a:rPr lang="ar-EG" sz="2400" b="1" dirty="0">
                <a:solidFill>
                  <a:srgbClr val="002060"/>
                </a:solidFill>
                <a:latin typeface="Sakkal Majalla" panose="02000000000000000000" pitchFamily="2" charset="-78"/>
                <a:cs typeface="Sakkal Majalla" panose="02000000000000000000" pitchFamily="2" charset="-78"/>
              </a:rPr>
              <a:t>من خلال قراءة الجدول رقم (56) يمكنك التعرف على فئات السكان في الوطن العربي.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24</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5516545" y="475013"/>
            <a:ext cx="173336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تركيب السكان</a:t>
            </a:r>
            <a:endParaRPr lang="en-US" sz="2800" dirty="0"/>
          </a:p>
        </p:txBody>
      </p:sp>
    </p:spTree>
    <p:extLst>
      <p:ext uri="{BB962C8B-B14F-4D97-AF65-F5344CB8AC3E}">
        <p14:creationId xmlns:p14="http://schemas.microsoft.com/office/powerpoint/2010/main" val="2660278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2000"/>
                                        <p:tgtEl>
                                          <p:spTgt spid="21">
                                            <p:txEl>
                                              <p:pRg st="2" end="2"/>
                                            </p:txEl>
                                          </p:spTgt>
                                        </p:tgtEl>
                                      </p:cBhvr>
                                    </p:animEffect>
                                    <p:anim calcmode="lin" valueType="num">
                                      <p:cBhvr>
                                        <p:cTn id="36"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2000"/>
                                        <p:tgtEl>
                                          <p:spTgt spid="21">
                                            <p:txEl>
                                              <p:pRg st="3" end="3"/>
                                            </p:txEl>
                                          </p:spTgt>
                                        </p:tgtEl>
                                      </p:cBhvr>
                                    </p:animEffect>
                                    <p:anim calcmode="lin" valueType="num">
                                      <p:cBhvr>
                                        <p:cTn id="43"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391886" y="475013"/>
            <a:ext cx="6778172" cy="20471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buFont typeface="Arial" panose="020B0604020202020204" pitchFamily="34" charset="0"/>
              <a:buChar char="•"/>
            </a:pPr>
            <a:r>
              <a:rPr lang="ar-EG" sz="2200" b="1" dirty="0">
                <a:solidFill>
                  <a:srgbClr val="002060"/>
                </a:solidFill>
                <a:latin typeface="Sakkal Majalla" panose="02000000000000000000" pitchFamily="2" charset="-78"/>
                <a:cs typeface="Sakkal Majalla" panose="02000000000000000000" pitchFamily="2" charset="-78"/>
              </a:rPr>
              <a:t>فئة الأطفال والصغار (15) عاماً فما دون، وهم الأفراد المعالون في المجتمع لأنهم دون سن العمل القانوني.</a:t>
            </a:r>
          </a:p>
          <a:p>
            <a:pPr marL="171450" indent="-171450" algn="just" rtl="1">
              <a:buFont typeface="Arial" panose="020B0604020202020204" pitchFamily="34" charset="0"/>
              <a:buChar char="•"/>
            </a:pPr>
            <a:r>
              <a:rPr lang="ar-EG" sz="2200" b="1" dirty="0">
                <a:solidFill>
                  <a:srgbClr val="002060"/>
                </a:solidFill>
                <a:latin typeface="Sakkal Majalla" panose="02000000000000000000" pitchFamily="2" charset="-78"/>
                <a:ea typeface="Calibri"/>
                <a:cs typeface="Sakkal Majalla" panose="02000000000000000000" pitchFamily="2" charset="-78"/>
              </a:rPr>
              <a:t>فئة الشباب والقادرين على العمل (15 – 65) عاماً، وهم الأفراد المعيلون ويتحملون توفير مستلزمات العيش لأنفسهم ولغيرهم من أفرد أسرهم.</a:t>
            </a:r>
          </a:p>
          <a:p>
            <a:pPr marL="171450" indent="-171450" algn="just" rtl="1">
              <a:buFont typeface="Arial" panose="020B0604020202020204" pitchFamily="34" charset="0"/>
              <a:buChar char="•"/>
            </a:pPr>
            <a:r>
              <a:rPr lang="ar-EG" sz="2200" b="1" dirty="0">
                <a:solidFill>
                  <a:srgbClr val="002060"/>
                </a:solidFill>
                <a:latin typeface="Sakkal Majalla" panose="02000000000000000000" pitchFamily="2" charset="-78"/>
                <a:ea typeface="Calibri"/>
                <a:cs typeface="Sakkal Majalla" panose="02000000000000000000" pitchFamily="2" charset="-78"/>
              </a:rPr>
              <a:t>فئة الشيوخ والمسنين (65) عاماً فأكثر وهم الأفراد المتقاعدون والذين تركوا العمل فعل كبر السن، وهم معاون أيضاً في الغالب.</a:t>
            </a:r>
            <a:endParaRPr lang="en-US" sz="2200" dirty="0">
              <a:solidFill>
                <a:prstClr val="black"/>
              </a:solidFill>
              <a:ea typeface="Calibri"/>
              <a:cs typeface="Arial"/>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10">
            <a:extLst>
              <a:ext uri="{FF2B5EF4-FFF2-40B4-BE49-F238E27FC236}">
                <a16:creationId xmlns:a16="http://schemas.microsoft.com/office/drawing/2014/main" xmlns="" id="{F032F9B2-F641-4DD9-8E0A-F8BADC5A8941}"/>
              </a:ext>
            </a:extLst>
          </p:cNvPr>
          <p:cNvSpPr/>
          <p:nvPr/>
        </p:nvSpPr>
        <p:spPr>
          <a:xfrm>
            <a:off x="391886" y="2584494"/>
            <a:ext cx="6778172" cy="21453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EG" dirty="0"/>
          </a:p>
        </p:txBody>
      </p:sp>
      <p:graphicFrame>
        <p:nvGraphicFramePr>
          <p:cNvPr id="5" name="Table 4">
            <a:extLst>
              <a:ext uri="{FF2B5EF4-FFF2-40B4-BE49-F238E27FC236}">
                <a16:creationId xmlns:a16="http://schemas.microsoft.com/office/drawing/2014/main" xmlns="" id="{E3457CD1-5138-4FA4-BCF0-39B82DFAB295}"/>
              </a:ext>
            </a:extLst>
          </p:cNvPr>
          <p:cNvGraphicFramePr>
            <a:graphicFrameLocks noGrp="1"/>
          </p:cNvGraphicFramePr>
          <p:nvPr>
            <p:extLst>
              <p:ext uri="{D42A27DB-BD31-4B8C-83A1-F6EECF244321}">
                <p14:modId xmlns:p14="http://schemas.microsoft.com/office/powerpoint/2010/main" val="610375176"/>
              </p:ext>
            </p:extLst>
          </p:nvPr>
        </p:nvGraphicFramePr>
        <p:xfrm>
          <a:off x="1000875" y="2666585"/>
          <a:ext cx="5643266" cy="1981200"/>
        </p:xfrm>
        <a:graphic>
          <a:graphicData uri="http://schemas.openxmlformats.org/drawingml/2006/table">
            <a:tbl>
              <a:tblPr rtl="1" firstRow="1" bandRow="1">
                <a:tableStyleId>{5940675A-B579-460E-94D1-54222C63F5DA}</a:tableStyleId>
              </a:tblPr>
              <a:tblGrid>
                <a:gridCol w="1707243">
                  <a:extLst>
                    <a:ext uri="{9D8B030D-6E8A-4147-A177-3AD203B41FA5}">
                      <a16:colId xmlns:a16="http://schemas.microsoft.com/office/drawing/2014/main" xmlns="" val="3974638982"/>
                    </a:ext>
                  </a:extLst>
                </a:gridCol>
                <a:gridCol w="1114390">
                  <a:extLst>
                    <a:ext uri="{9D8B030D-6E8A-4147-A177-3AD203B41FA5}">
                      <a16:colId xmlns:a16="http://schemas.microsoft.com/office/drawing/2014/main" xmlns="" val="3122034899"/>
                    </a:ext>
                  </a:extLst>
                </a:gridCol>
                <a:gridCol w="1720886">
                  <a:extLst>
                    <a:ext uri="{9D8B030D-6E8A-4147-A177-3AD203B41FA5}">
                      <a16:colId xmlns:a16="http://schemas.microsoft.com/office/drawing/2014/main" xmlns="" val="1251442996"/>
                    </a:ext>
                  </a:extLst>
                </a:gridCol>
                <a:gridCol w="1100747">
                  <a:extLst>
                    <a:ext uri="{9D8B030D-6E8A-4147-A177-3AD203B41FA5}">
                      <a16:colId xmlns:a16="http://schemas.microsoft.com/office/drawing/2014/main" xmlns="" val="1353807902"/>
                    </a:ext>
                  </a:extLst>
                </a:gridCol>
              </a:tblGrid>
              <a:tr h="370840">
                <a:tc gridSpan="2">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الوطن العربي</a:t>
                      </a:r>
                    </a:p>
                  </a:txBody>
                  <a:tcPr/>
                </a:tc>
                <a:tc hMerge="1">
                  <a:txBody>
                    <a:bodyPr/>
                    <a:lstStyle/>
                    <a:p>
                      <a:pPr algn="ctr" rtl="1"/>
                      <a:endParaRPr lang="ar-EG" sz="1800" b="1" dirty="0">
                        <a:solidFill>
                          <a:srgbClr val="002060"/>
                        </a:solidFill>
                        <a:latin typeface="Sakkal Majalla" panose="02000000000000000000" pitchFamily="2" charset="-78"/>
                        <a:cs typeface="Sakkal Majalla" panose="02000000000000000000" pitchFamily="2" charset="-78"/>
                      </a:endParaRPr>
                    </a:p>
                  </a:txBody>
                  <a:tcPr/>
                </a:tc>
                <a:tc gridSpan="2">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العالم</a:t>
                      </a:r>
                    </a:p>
                  </a:txBody>
                  <a:tcPr/>
                </a:tc>
                <a:tc hMerge="1">
                  <a:txBody>
                    <a:bodyPr/>
                    <a:lstStyle/>
                    <a:p>
                      <a:pPr algn="ctr" rtl="1"/>
                      <a:endParaRPr lang="ar-EG" sz="1800" b="1" dirty="0">
                        <a:solidFill>
                          <a:srgbClr val="002060"/>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4063269068"/>
                  </a:ext>
                </a:extLst>
              </a:tr>
              <a:tr h="370840">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الفئة</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النسبة</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الفئة</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النسبة</a:t>
                      </a:r>
                    </a:p>
                  </a:txBody>
                  <a:tcPr/>
                </a:tc>
                <a:extLst>
                  <a:ext uri="{0D108BD9-81ED-4DB2-BD59-A6C34878D82A}">
                    <a16:rowId xmlns:a16="http://schemas.microsoft.com/office/drawing/2014/main" xmlns="" val="2719415772"/>
                  </a:ext>
                </a:extLst>
              </a:tr>
              <a:tr h="370840">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(15) عاماً فما دون</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39.5%</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(15) عاماً فما دون</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34%</a:t>
                      </a:r>
                    </a:p>
                  </a:txBody>
                  <a:tcPr/>
                </a:tc>
                <a:extLst>
                  <a:ext uri="{0D108BD9-81ED-4DB2-BD59-A6C34878D82A}">
                    <a16:rowId xmlns:a16="http://schemas.microsoft.com/office/drawing/2014/main" xmlns="" val="2290959821"/>
                  </a:ext>
                </a:extLst>
              </a:tr>
              <a:tr h="370840">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(15-65) عاماً</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57%</a:t>
                      </a:r>
                    </a:p>
                  </a:txBody>
                  <a:tcPr/>
                </a:tc>
                <a:tc>
                  <a:txBody>
                    <a:bodyPr/>
                    <a:lstStyle/>
                    <a:p>
                      <a:pPr marL="0" marR="0" lvl="0" indent="0" algn="ctr" defTabSz="761970" rtl="1" eaLnBrk="1" fontAlgn="auto" latinLnBrk="0" hangingPunct="1">
                        <a:lnSpc>
                          <a:spcPct val="100000"/>
                        </a:lnSpc>
                        <a:spcBef>
                          <a:spcPts val="0"/>
                        </a:spcBef>
                        <a:spcAft>
                          <a:spcPts val="0"/>
                        </a:spcAft>
                        <a:buClrTx/>
                        <a:buSzTx/>
                        <a:buFontTx/>
                        <a:buNone/>
                        <a:tabLst/>
                        <a:defRPr/>
                      </a:pPr>
                      <a:r>
                        <a:rPr lang="ar-EG" sz="2000" b="1" dirty="0">
                          <a:solidFill>
                            <a:srgbClr val="002060"/>
                          </a:solidFill>
                          <a:latin typeface="Sakkal Majalla" panose="02000000000000000000" pitchFamily="2" charset="-78"/>
                          <a:cs typeface="Sakkal Majalla" panose="02000000000000000000" pitchFamily="2" charset="-78"/>
                        </a:rPr>
                        <a:t>(15-65) عاماً</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60%</a:t>
                      </a:r>
                    </a:p>
                  </a:txBody>
                  <a:tcPr/>
                </a:tc>
                <a:extLst>
                  <a:ext uri="{0D108BD9-81ED-4DB2-BD59-A6C34878D82A}">
                    <a16:rowId xmlns:a16="http://schemas.microsoft.com/office/drawing/2014/main" xmlns="" val="661032841"/>
                  </a:ext>
                </a:extLst>
              </a:tr>
              <a:tr h="370840">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(65) عاماً فأكثر</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3.5%</a:t>
                      </a:r>
                    </a:p>
                  </a:txBody>
                  <a:tcPr/>
                </a:tc>
                <a:tc>
                  <a:txBody>
                    <a:bodyPr/>
                    <a:lstStyle/>
                    <a:p>
                      <a:pPr marL="0" marR="0" lvl="0" indent="0" algn="ctr" defTabSz="761970" rtl="1" eaLnBrk="1" fontAlgn="auto" latinLnBrk="0" hangingPunct="1">
                        <a:lnSpc>
                          <a:spcPct val="100000"/>
                        </a:lnSpc>
                        <a:spcBef>
                          <a:spcPts val="0"/>
                        </a:spcBef>
                        <a:spcAft>
                          <a:spcPts val="0"/>
                        </a:spcAft>
                        <a:buClrTx/>
                        <a:buSzTx/>
                        <a:buFontTx/>
                        <a:buNone/>
                        <a:tabLst/>
                        <a:defRPr/>
                      </a:pPr>
                      <a:r>
                        <a:rPr lang="ar-EG" sz="2000" b="1" dirty="0">
                          <a:solidFill>
                            <a:srgbClr val="002060"/>
                          </a:solidFill>
                          <a:latin typeface="Sakkal Majalla" panose="02000000000000000000" pitchFamily="2" charset="-78"/>
                          <a:cs typeface="Sakkal Majalla" panose="02000000000000000000" pitchFamily="2" charset="-78"/>
                        </a:rPr>
                        <a:t>(65) عاماً فأكثر</a:t>
                      </a:r>
                    </a:p>
                  </a:txBody>
                  <a:tcPr/>
                </a:tc>
                <a:tc>
                  <a:txBody>
                    <a:bodyPr/>
                    <a:lstStyle/>
                    <a:p>
                      <a:pPr algn="ctr" rtl="1"/>
                      <a:r>
                        <a:rPr lang="ar-EG" sz="2000" b="1" dirty="0">
                          <a:solidFill>
                            <a:srgbClr val="002060"/>
                          </a:solidFill>
                          <a:latin typeface="Sakkal Majalla" panose="02000000000000000000" pitchFamily="2" charset="-78"/>
                          <a:cs typeface="Sakkal Majalla" panose="02000000000000000000" pitchFamily="2" charset="-78"/>
                        </a:rPr>
                        <a:t>6%</a:t>
                      </a:r>
                    </a:p>
                  </a:txBody>
                  <a:tcPr/>
                </a:tc>
                <a:extLst>
                  <a:ext uri="{0D108BD9-81ED-4DB2-BD59-A6C34878D82A}">
                    <a16:rowId xmlns:a16="http://schemas.microsoft.com/office/drawing/2014/main" xmlns="" val="2303431342"/>
                  </a:ext>
                </a:extLst>
              </a:tr>
            </a:tbl>
          </a:graphicData>
        </a:graphic>
      </p:graphicFrame>
    </p:spTree>
    <p:extLst>
      <p:ext uri="{BB962C8B-B14F-4D97-AF65-F5344CB8AC3E}">
        <p14:creationId xmlns:p14="http://schemas.microsoft.com/office/powerpoint/2010/main" val="34629082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2000"/>
                                        <p:tgtEl>
                                          <p:spTgt spid="21">
                                            <p:bg/>
                                          </p:spTgt>
                                        </p:tgtEl>
                                      </p:cBhvr>
                                    </p:animEffect>
                                    <p:anim calcmode="lin" valueType="num">
                                      <p:cBhvr>
                                        <p:cTn id="8" dur="2000" fill="hold"/>
                                        <p:tgtEl>
                                          <p:spTgt spid="21">
                                            <p:bg/>
                                          </p:spTgt>
                                        </p:tgtEl>
                                        <p:attrNameLst>
                                          <p:attrName>ppt_w</p:attrName>
                                        </p:attrNameLst>
                                      </p:cBhvr>
                                      <p:tavLst>
                                        <p:tav tm="0" fmla="#ppt_w*sin(2.5*pi*$)">
                                          <p:val>
                                            <p:fltVal val="0"/>
                                          </p:val>
                                        </p:tav>
                                        <p:tav tm="100000">
                                          <p:val>
                                            <p:fltVal val="1"/>
                                          </p:val>
                                        </p:tav>
                                      </p:tavLst>
                                    </p:anim>
                                    <p:anim calcmode="lin" valueType="num">
                                      <p:cBhvr>
                                        <p:cTn id="9"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0"/>
                                        <p:tgtEl>
                                          <p:spTgt spid="21">
                                            <p:txEl>
                                              <p:pRg st="0" end="0"/>
                                            </p:txEl>
                                          </p:spTgt>
                                        </p:tgtEl>
                                      </p:cBhvr>
                                    </p:animEffect>
                                    <p:anim calcmode="lin" valueType="num">
                                      <p:cBhvr>
                                        <p:cTn id="15"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fade">
                                      <p:cBhvr>
                                        <p:cTn id="21" dur="2000"/>
                                        <p:tgtEl>
                                          <p:spTgt spid="21">
                                            <p:txEl>
                                              <p:pRg st="1" end="1"/>
                                            </p:txEl>
                                          </p:spTgt>
                                        </p:tgtEl>
                                      </p:cBhvr>
                                    </p:animEffect>
                                    <p:anim calcmode="lin" valueType="num">
                                      <p:cBhvr>
                                        <p:cTn id="22"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2000"/>
                                        <p:tgtEl>
                                          <p:spTgt spid="21">
                                            <p:txEl>
                                              <p:pRg st="2" end="2"/>
                                            </p:txEl>
                                          </p:spTgt>
                                        </p:tgtEl>
                                      </p:cBhvr>
                                    </p:animEffect>
                                    <p:anim calcmode="lin" valueType="num">
                                      <p:cBhvr>
                                        <p:cTn id="29"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Effect transition="in" filter="fade">
                                      <p:cBhvr>
                                        <p:cTn id="35" dur="2000"/>
                                        <p:tgtEl>
                                          <p:spTgt spid="11">
                                            <p:bg/>
                                          </p:spTgt>
                                        </p:tgtEl>
                                      </p:cBhvr>
                                    </p:animEffect>
                                    <p:anim calcmode="lin" valueType="num">
                                      <p:cBhvr>
                                        <p:cTn id="36" dur="2000" fill="hold"/>
                                        <p:tgtEl>
                                          <p:spTgt spid="11">
                                            <p:bg/>
                                          </p:spTgt>
                                        </p:tgtEl>
                                        <p:attrNameLst>
                                          <p:attrName>ppt_w</p:attrName>
                                        </p:attrNameLst>
                                      </p:cBhvr>
                                      <p:tavLst>
                                        <p:tav tm="0" fmla="#ppt_w*sin(2.5*pi*$)">
                                          <p:val>
                                            <p:fltVal val="0"/>
                                          </p:val>
                                        </p:tav>
                                        <p:tav tm="100000">
                                          <p:val>
                                            <p:fltVal val="1"/>
                                          </p:val>
                                        </p:tav>
                                      </p:tavLst>
                                    </p:anim>
                                    <p:anim calcmode="lin" valueType="num">
                                      <p:cBhvr>
                                        <p:cTn id="37" dur="2000" fill="hold"/>
                                        <p:tgtEl>
                                          <p:spTgt spid="11">
                                            <p:bg/>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nodePh="1">
                                  <p:stCondLst>
                                    <p:cond delay="0"/>
                                  </p:stCondLst>
                                  <p:endCondLst>
                                    <p:cond evt="begin" delay="0">
                                      <p:tn val="40"/>
                                    </p:cond>
                                  </p:end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2000"/>
                                        <p:tgtEl>
                                          <p:spTgt spid="11">
                                            <p:txEl>
                                              <p:pRg st="0" end="0"/>
                                            </p:txEl>
                                          </p:spTgt>
                                        </p:tgtEl>
                                      </p:cBhvr>
                                    </p:animEffect>
                                    <p:anim calcmode="lin" valueType="num">
                                      <p:cBhvr>
                                        <p:cTn id="43"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11"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السادس</a:t>
            </a:r>
          </a:p>
          <a:p>
            <a:pPr algn="ctr"/>
            <a:r>
              <a:rPr lang="ar-EG"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الاقتصاد في الوطن العربي (1)</a:t>
            </a:r>
          </a:p>
          <a:p>
            <a:pPr algn="ctr"/>
            <a:r>
              <a:rPr lang="ar-EG"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(الثروة الزراعية والحيوانية)</a:t>
            </a:r>
            <a:endParaRPr lang="en-US"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26</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93534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62450" y="475013"/>
            <a:ext cx="6695100" cy="7217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يتمتع الوطن العربي بموارد اقتصادية وفيرة ومتنوعة، تتمثل في ثروات حباها الله لهذا الوطن وأهم هذه الثروات والأنشطة:</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26</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3D3C351F-BB78-4504-B797-58877CA1D710}"/>
              </a:ext>
            </a:extLst>
          </p:cNvPr>
          <p:cNvSpPr/>
          <p:nvPr/>
        </p:nvSpPr>
        <p:spPr>
          <a:xfrm>
            <a:off x="5516545" y="1257185"/>
            <a:ext cx="173336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تركيب السكان</a:t>
            </a:r>
            <a:endParaRPr lang="en-US" sz="2800" dirty="0"/>
          </a:p>
        </p:txBody>
      </p:sp>
      <p:sp>
        <p:nvSpPr>
          <p:cNvPr id="9" name="Rectangle: Rounded Corners 8">
            <a:extLst>
              <a:ext uri="{FF2B5EF4-FFF2-40B4-BE49-F238E27FC236}">
                <a16:creationId xmlns:a16="http://schemas.microsoft.com/office/drawing/2014/main" xmlns="" id="{AB8FC814-4BF9-4D00-AE11-82B361D3932C}"/>
              </a:ext>
            </a:extLst>
          </p:cNvPr>
          <p:cNvSpPr/>
          <p:nvPr/>
        </p:nvSpPr>
        <p:spPr>
          <a:xfrm>
            <a:off x="462450" y="1811055"/>
            <a:ext cx="6695100" cy="295368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يعد الوطن العربي بلداً زراعيا بالدرجة الأولى، وتمثل الزراعة الحرفة الرئيسية من حيث عدد العاملين بقطاع الزراعة الذي يستأثر بنحو 40% من إجمالي القوى العاملة، وإن كانت هذه النسب تتفاوت من دولة إلى أخرى في الوطن العربي لاعتبارات عديدة كتوفر مقومات الزراعة، ومدى تعدد الحرف الإنتاجية الأخرى، وتساهم الزراعة بنصيب كبير في الدخل لمعظم الدول العربية إذ تتراوح نسبة مساهمتها بين 40-70% تقريباً من جملة الدخل العام باستثناء الدول التي تعتمد في دخلها على إيرادات النفط.</a:t>
            </a:r>
          </a:p>
        </p:txBody>
      </p:sp>
    </p:spTree>
    <p:extLst>
      <p:ext uri="{BB962C8B-B14F-4D97-AF65-F5344CB8AC3E}">
        <p14:creationId xmlns:p14="http://schemas.microsoft.com/office/powerpoint/2010/main" val="1012598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P spid="9"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554809" y="1045030"/>
            <a:ext cx="6695100" cy="36848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يمتاز الوطن العربي بتنوع محصولاته الزراعية نظراً لتنوع أقاليمه المناخية مما يمكن من تحقيق التكامل الزراعي بين أقطاره وأشهر المحصولات الزراعية في الوطن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1. الحبوب كالقمح والشعير والذرة والأرز وتزرع في مناطق عديدة كبلاد الشام ومصر ودول المغرب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2. التمور وأشهر مناطق انتاجه المملكة العربية السعودية ومصر والعراق.</a:t>
            </a:r>
          </a:p>
          <a:p>
            <a:pPr algn="just" rtl="1"/>
            <a:r>
              <a:rPr lang="ar-EG" sz="2400" b="1" dirty="0">
                <a:solidFill>
                  <a:srgbClr val="002060"/>
                </a:solidFill>
                <a:latin typeface="Sakkal Majalla" panose="02000000000000000000" pitchFamily="2" charset="-78"/>
                <a:cs typeface="Sakkal Majalla" panose="02000000000000000000" pitchFamily="2" charset="-78"/>
              </a:rPr>
              <a:t>3. الحمضيات وتزرع بكثرة في مصر وبلاد الشام خاصة فلسطين.</a:t>
            </a:r>
          </a:p>
          <a:p>
            <a:pPr algn="just" rtl="1"/>
            <a:r>
              <a:rPr lang="ar-EG" sz="2400" b="1" dirty="0">
                <a:solidFill>
                  <a:srgbClr val="002060"/>
                </a:solidFill>
                <a:latin typeface="Sakkal Majalla" panose="02000000000000000000" pitchFamily="2" charset="-78"/>
                <a:cs typeface="Sakkal Majalla" panose="02000000000000000000" pitchFamily="2" charset="-78"/>
              </a:rPr>
              <a:t>4. الزيتون ويزرع في بلاد الشام ودول المغرب العربي خاصة تونس.</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27</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51CFA667-9ED9-49CF-82FE-BA111B5A5D39}"/>
              </a:ext>
            </a:extLst>
          </p:cNvPr>
          <p:cNvSpPr/>
          <p:nvPr/>
        </p:nvSpPr>
        <p:spPr>
          <a:xfrm>
            <a:off x="3225521" y="489527"/>
            <a:ext cx="4024388"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المحاصيل الزراعية في الوطن العربي</a:t>
            </a:r>
            <a:endParaRPr lang="en-US" sz="2800" dirty="0"/>
          </a:p>
        </p:txBody>
      </p:sp>
    </p:spTree>
    <p:extLst>
      <p:ext uri="{BB962C8B-B14F-4D97-AF65-F5344CB8AC3E}">
        <p14:creationId xmlns:p14="http://schemas.microsoft.com/office/powerpoint/2010/main" val="748487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14</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xmlns="" id="{946CB315-610E-44CC-B7E3-FD8814965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26" y="618441"/>
            <a:ext cx="6722347" cy="4002867"/>
          </a:xfrm>
          <a:prstGeom prst="rect">
            <a:avLst/>
          </a:prstGeom>
        </p:spPr>
      </p:pic>
    </p:spTree>
    <p:extLst>
      <p:ext uri="{BB962C8B-B14F-4D97-AF65-F5344CB8AC3E}">
        <p14:creationId xmlns:p14="http://schemas.microsoft.com/office/powerpoint/2010/main" val="1903226590"/>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62450" y="475014"/>
            <a:ext cx="6695100" cy="169543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250" b="1" dirty="0">
                <a:solidFill>
                  <a:srgbClr val="002060"/>
                </a:solidFill>
                <a:latin typeface="Sakkal Majalla" panose="02000000000000000000" pitchFamily="2" charset="-78"/>
                <a:cs typeface="Sakkal Majalla" panose="02000000000000000000" pitchFamily="2" charset="-78"/>
              </a:rPr>
              <a:t>5. </a:t>
            </a:r>
            <a:r>
              <a:rPr lang="ar-EG" sz="2150" b="1" dirty="0">
                <a:solidFill>
                  <a:srgbClr val="002060"/>
                </a:solidFill>
                <a:latin typeface="Sakkal Majalla" panose="02000000000000000000" pitchFamily="2" charset="-78"/>
                <a:cs typeface="Sakkal Majalla" panose="02000000000000000000" pitchFamily="2" charset="-78"/>
              </a:rPr>
              <a:t>القطن وتعتبر مصر والسودان من أشهر الدول انتاجاً له على مستوى العالم.</a:t>
            </a:r>
          </a:p>
          <a:p>
            <a:pPr algn="just" rtl="1"/>
            <a:r>
              <a:rPr lang="ar-EG" sz="2250" b="1" dirty="0">
                <a:solidFill>
                  <a:srgbClr val="002060"/>
                </a:solidFill>
                <a:latin typeface="Sakkal Majalla" panose="02000000000000000000" pitchFamily="2" charset="-78"/>
                <a:cs typeface="Sakkal Majalla" panose="02000000000000000000" pitchFamily="2" charset="-78"/>
              </a:rPr>
              <a:t>6. البن ويزرع بكثرة على سفوح الجبال واليمن من أشهر المنتجين له.</a:t>
            </a:r>
          </a:p>
          <a:p>
            <a:pPr algn="just" rtl="1"/>
            <a:r>
              <a:rPr lang="ar-EG" sz="2250" b="1" dirty="0">
                <a:solidFill>
                  <a:srgbClr val="002060"/>
                </a:solidFill>
                <a:latin typeface="Sakkal Majalla" panose="02000000000000000000" pitchFamily="2" charset="-78"/>
                <a:cs typeface="Sakkal Majalla" panose="02000000000000000000" pitchFamily="2" charset="-78"/>
              </a:rPr>
              <a:t>7. قصب السكر ويزرع بكثرة في مصر والسودان.</a:t>
            </a:r>
          </a:p>
          <a:p>
            <a:pPr algn="just" rtl="1"/>
            <a:r>
              <a:rPr lang="ar-EG" sz="2250" b="1" dirty="0">
                <a:solidFill>
                  <a:srgbClr val="002060"/>
                </a:solidFill>
                <a:latin typeface="Sakkal Majalla" panose="02000000000000000000" pitchFamily="2" charset="-78"/>
                <a:cs typeface="Sakkal Majalla" panose="02000000000000000000" pitchFamily="2" charset="-78"/>
              </a:rPr>
              <a:t>إضافة إلى ذلك فإن الوطن العربي ينتج محصولات زراعية عديدة كالخضروات والفواكه وتزرع في أغلب الدول العربية.</a:t>
            </a:r>
            <a:endParaRPr lang="ar-SA" sz="225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28</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D11DCB2E-6890-41D5-BBA0-735A16DE9CFD}"/>
              </a:ext>
            </a:extLst>
          </p:cNvPr>
          <p:cNvSpPr/>
          <p:nvPr/>
        </p:nvSpPr>
        <p:spPr>
          <a:xfrm>
            <a:off x="5154804" y="2240384"/>
            <a:ext cx="2095105"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الثروة الحيوانية</a:t>
            </a:r>
            <a:endParaRPr lang="en-US" sz="2800" dirty="0"/>
          </a:p>
        </p:txBody>
      </p:sp>
      <p:sp>
        <p:nvSpPr>
          <p:cNvPr id="10" name="Rectangle: Rounded Corners 9">
            <a:extLst>
              <a:ext uri="{FF2B5EF4-FFF2-40B4-BE49-F238E27FC236}">
                <a16:creationId xmlns:a16="http://schemas.microsoft.com/office/drawing/2014/main" xmlns="" id="{733921DF-C6D3-43C2-B10C-B3930E9394AB}"/>
              </a:ext>
            </a:extLst>
          </p:cNvPr>
          <p:cNvSpPr/>
          <p:nvPr/>
        </p:nvSpPr>
        <p:spPr>
          <a:xfrm>
            <a:off x="462450" y="2803810"/>
            <a:ext cx="6695100" cy="19260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تعد الثروة الحيوانية من الموارد الاقتصادية المهمة في الوطن العربي وتكمن أهميتها في كونهاً مصدراً أساسياً للدخل الوطني في كثير من الدول العربية كالسودان والصومال وموريتانيا، وهي مصدر للغذاء لنسبة كبيرة من سكان الوطن العربي، ومصدر للأسمدة الطبيعية.</a:t>
            </a:r>
          </a:p>
        </p:txBody>
      </p:sp>
    </p:spTree>
    <p:extLst>
      <p:ext uri="{BB962C8B-B14F-4D97-AF65-F5344CB8AC3E}">
        <p14:creationId xmlns:p14="http://schemas.microsoft.com/office/powerpoint/2010/main" val="10426827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barn(inVertical)">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barn(inVertic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animBg="1"/>
      <p:bldP spid="10"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554809" y="550422"/>
            <a:ext cx="6695100" cy="31976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تشغل المراعي نحو % من الموارد الاقتصادية المهمة في الوطن العربي، ويمكن تحديدها كما يلي: </a:t>
            </a:r>
          </a:p>
          <a:p>
            <a:pPr algn="just" rtl="1"/>
            <a:r>
              <a:rPr lang="ar-EG" sz="2400" b="1" dirty="0">
                <a:solidFill>
                  <a:srgbClr val="002060"/>
                </a:solidFill>
                <a:latin typeface="Sakkal Majalla" panose="02000000000000000000" pitchFamily="2" charset="-78"/>
                <a:cs typeface="Sakkal Majalla" panose="02000000000000000000" pitchFamily="2" charset="-78"/>
              </a:rPr>
              <a:t>1- حشائش السافانا (المراعي الحارة): وتمتد في جنوبي الوطن العربي حيث تربي الأبقار والأغنام في المراعي الغنية منها، وتربي الماعز والإبل في المراعي الفقيرة منها.</a:t>
            </a:r>
          </a:p>
          <a:p>
            <a:pPr algn="just" rtl="1"/>
            <a:r>
              <a:rPr lang="ar-EG" sz="2400" b="1" dirty="0">
                <a:solidFill>
                  <a:srgbClr val="002060"/>
                </a:solidFill>
                <a:latin typeface="Sakkal Majalla" panose="02000000000000000000" pitchFamily="2" charset="-78"/>
                <a:cs typeface="Sakkal Majalla" panose="02000000000000000000" pitchFamily="2" charset="-78"/>
              </a:rPr>
              <a:t>2- حشائش الاستبس: (المراعي المعتدلة): وتمتد في شمالي الوطن العربي حيث تربى فيها الأغنام والماعز والأبقار.</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28</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76265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57815"/>
            <a:ext cx="6695100" cy="36865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يمتلك الوطن العربي سواحل بحرية طويلة بالإضافة إلى المياه الداخلية من بحيرات وأنهار تعيش فيها أنواع متعددة من الأسماك تعد مصدراً رئيسياً لسكان السواحل في تلك الدولـ وتكمن أهمية الثروة السمكية كونها تعوض كثيراً في سد النقص الغذائي للشعوب العربية.</a:t>
            </a:r>
          </a:p>
          <a:p>
            <a:pPr algn="just" rtl="1"/>
            <a:r>
              <a:rPr lang="ar-EG" sz="2200" b="1" dirty="0">
                <a:solidFill>
                  <a:srgbClr val="002060"/>
                </a:solidFill>
                <a:latin typeface="Sakkal Majalla" panose="02000000000000000000" pitchFamily="2" charset="-78"/>
                <a:cs typeface="Sakkal Majalla" panose="02000000000000000000" pitchFamily="2" charset="-78"/>
              </a:rPr>
              <a:t>وقد أخذت معظم أقطار الوطن العربي تعمل جاهدة على تحسين انتاجها من الأسماك وتنمية ثروتها السمكية باستخدام الوسائل العلمية الحديثة في الصيد والتعليب والتخزين لسد احتياجات السوق المحلية وتصدير الفائص للاسواق الخارجية. وبالإضافة إلى الأسماك تحتوي البحار على مصادر وثروات طبيعية أخرى ذات أهمية اقتصادية كالإسفنج والمرجان والأملاح.</a:t>
            </a:r>
            <a:endParaRPr lang="en-US" sz="22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29</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0395B720-34C9-46D7-B6A4-ED25B520362F}"/>
              </a:ext>
            </a:extLst>
          </p:cNvPr>
          <p:cNvSpPr/>
          <p:nvPr/>
        </p:nvSpPr>
        <p:spPr>
          <a:xfrm>
            <a:off x="3225521" y="489527"/>
            <a:ext cx="4024388"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المحاصيل الزراعية في الوطن العربي</a:t>
            </a:r>
            <a:endParaRPr lang="en-US" sz="2800" dirty="0"/>
          </a:p>
        </p:txBody>
      </p:sp>
    </p:spTree>
    <p:extLst>
      <p:ext uri="{BB962C8B-B14F-4D97-AF65-F5344CB8AC3E}">
        <p14:creationId xmlns:p14="http://schemas.microsoft.com/office/powerpoint/2010/main" val="3940830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500" fill="hold"/>
                                        <p:tgtEl>
                                          <p:spTgt spid="21">
                                            <p:bg/>
                                          </p:spTgt>
                                        </p:tgtEl>
                                        <p:attrNameLst>
                                          <p:attrName>ppt_w</p:attrName>
                                        </p:attrNameLst>
                                      </p:cBhvr>
                                      <p:tavLst>
                                        <p:tav tm="0">
                                          <p:val>
                                            <p:fltVal val="0"/>
                                          </p:val>
                                        </p:tav>
                                        <p:tav tm="100000">
                                          <p:val>
                                            <p:strVal val="#ppt_w"/>
                                          </p:val>
                                        </p:tav>
                                      </p:tavLst>
                                    </p:anim>
                                    <p:anim calcmode="lin" valueType="num">
                                      <p:cBhvr>
                                        <p:cTn id="8" dur="500" fill="hold"/>
                                        <p:tgtEl>
                                          <p:spTgt spid="21">
                                            <p:bg/>
                                          </p:spTgt>
                                        </p:tgtEl>
                                        <p:attrNameLst>
                                          <p:attrName>ppt_h</p:attrName>
                                        </p:attrNameLst>
                                      </p:cBhvr>
                                      <p:tavLst>
                                        <p:tav tm="0">
                                          <p:val>
                                            <p:fltVal val="0"/>
                                          </p:val>
                                        </p:tav>
                                        <p:tav tm="100000">
                                          <p:val>
                                            <p:strVal val="#ppt_h"/>
                                          </p:val>
                                        </p:tav>
                                      </p:tavLst>
                                    </p:anim>
                                    <p:animEffect transition="in" filter="fade">
                                      <p:cBhvr>
                                        <p:cTn id="9" dur="500"/>
                                        <p:tgtEl>
                                          <p:spTgt spid="2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 calcmode="lin" valueType="num">
                                      <p:cBhvr>
                                        <p:cTn id="21"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323282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وتتوزع مصائد الاسماك في الوطن العربي كما يلي:</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مصائد المحيطات والبحار في المحيط الأطلسي، والبحر المتوسط، والبحر الأحمر، وبحر عمان، والخليج العربي، وبحر العرب.</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مصائد البحيرات في البحيرات المصرية الشمالية، وبحيرة قارون وناصر.</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مصائد الأنهار في نهر النيل ودجلة والفرات.</a:t>
            </a:r>
          </a:p>
          <a:p>
            <a:pPr marL="342900" indent="-342900" algn="just" rtl="1">
              <a:buFont typeface="Arial" panose="020B0604020202020204" pitchFamily="34" charset="0"/>
              <a:buChar char="•"/>
            </a:pPr>
            <a:r>
              <a:rPr lang="ar-EG" sz="2400" b="1" dirty="0">
                <a:solidFill>
                  <a:srgbClr val="002060"/>
                </a:solidFill>
                <a:latin typeface="Sakkal Majalla" panose="02000000000000000000" pitchFamily="2" charset="-78"/>
                <a:cs typeface="Sakkal Majalla" panose="02000000000000000000" pitchFamily="2" charset="-78"/>
              </a:rPr>
              <a:t>مزارع لتربية الاسماك في بعض الدول العربية.</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29</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354089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السابع</a:t>
            </a:r>
          </a:p>
          <a:p>
            <a:pPr algn="ctr"/>
            <a:r>
              <a:rPr lang="ar-EG"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الاقتصاد في الوطن العربي (2)</a:t>
            </a:r>
          </a:p>
          <a:p>
            <a:pPr algn="ctr"/>
            <a:r>
              <a:rPr lang="ar-EG"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(الثروة المعدنية والصناعة)</a:t>
            </a:r>
            <a:endParaRPr lang="en-US" sz="54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30</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08276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تتسم الموارد المعدنية بأهمية استراتيجية متميزة تفوق موارد الثروة الاقتصادية الاخرى لدورها في تطوير النشاط الصناعي، كما تعد مصدراً من مصادر الحصور على الموارد المالية التي تساهم في عملية التطور الاقتصادي ويعد الوطن العربي من الأقاليم الغنية بالمعادن كالنفط والحديد والفوسفات ويمثل النفط أهم ثروة معدنية في الوطن العربي، ومصدراً للطاقة مما أعطى قيمة استراتيجية كبرى للوطن العربي وله أثره الكبير في الحياة الاقتصادية والاجتماعية. ويوضح الشكل أهم مناطق إنتاج النفط في الوطن العربي.</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30</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464647" y="527800"/>
            <a:ext cx="380887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الثروة المعدنية في الوطن العربي</a:t>
            </a:r>
            <a:endParaRPr lang="en-US" sz="2800" dirty="0"/>
          </a:p>
        </p:txBody>
      </p:sp>
    </p:spTree>
    <p:extLst>
      <p:ext uri="{BB962C8B-B14F-4D97-AF65-F5344CB8AC3E}">
        <p14:creationId xmlns:p14="http://schemas.microsoft.com/office/powerpoint/2010/main" val="917844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426937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30</a:t>
            </a:r>
            <a:endParaRPr lang="en-US" sz="2400" dirty="0">
              <a:solidFill>
                <a:schemeClr val="tx1"/>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xmlns="" id="{C724BB11-8352-4F8F-ABCD-3CAEDBD5F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2" y="671367"/>
            <a:ext cx="6342288" cy="3876668"/>
          </a:xfrm>
          <a:prstGeom prst="rect">
            <a:avLst/>
          </a:prstGeom>
        </p:spPr>
      </p:pic>
    </p:spTree>
    <p:extLst>
      <p:ext uri="{BB962C8B-B14F-4D97-AF65-F5344CB8AC3E}">
        <p14:creationId xmlns:p14="http://schemas.microsoft.com/office/powerpoint/2010/main" val="2082404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wheel(1)">
                                      <p:cBhvr>
                                        <p:cTn id="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7031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يحتل الوطن العربي مكانة متقدمة في انتاج النفط، فقد بلغ انتاجه نحو 25 مليون برميل من النفط الخام يومياً وفق احصائيات عام 2011م، وتتصدر دول الخليج دول الوطن العربي في إنتاج النفط، وتعد المملكة العربية السعودية أبرز دول العالم في مجال انتاج وتصدير وإحتياطي النفط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ويختزن الوطن العربي أكبر كمية من احتياطي النفط في العالم، حيث تبلغ نسبة احتياطي الوطن العربي 58% من الاحتياطي العالمي، مما يجعله يحتل المكانة الأولى عالمياً في الانتاج والاحتياطي والتصدير.</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104941" y="527800"/>
            <a:ext cx="4168582"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الانتاج والاحتياطي في الوطن العربي:</a:t>
            </a:r>
            <a:endParaRPr lang="en-US" sz="2800" dirty="0"/>
          </a:p>
        </p:txBody>
      </p:sp>
    </p:spTree>
    <p:extLst>
      <p:ext uri="{BB962C8B-B14F-4D97-AF65-F5344CB8AC3E}">
        <p14:creationId xmlns:p14="http://schemas.microsoft.com/office/powerpoint/2010/main" val="8579410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5"/>
            <a:ext cx="6695100" cy="148209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تقدر نسبة استهلاك الدول العربية من النفط الخام 5% من إجمالي النفط الخام عالمياً، اي ما يمثل 10% من إنتاجه النفطي، وقد يفسر ذلك بكون الصناعة العربية في مراحلها الأولى لذلك يسوق ويصدر إلى دول العالم الصناعية في أوروبا واليابان والولايات المتحدة الأمريكية.</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31</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464647" y="527800"/>
            <a:ext cx="380887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استهلاك النفط في الوطن العربي</a:t>
            </a:r>
            <a:endParaRPr lang="en-US" sz="2800" dirty="0"/>
          </a:p>
        </p:txBody>
      </p:sp>
      <p:sp>
        <p:nvSpPr>
          <p:cNvPr id="9" name="Rectangle: Rounded Corners 8">
            <a:extLst>
              <a:ext uri="{FF2B5EF4-FFF2-40B4-BE49-F238E27FC236}">
                <a16:creationId xmlns:a16="http://schemas.microsoft.com/office/drawing/2014/main" xmlns="" id="{6D3D4CC1-327B-4FFB-93C3-C13B5B58DE5F}"/>
              </a:ext>
            </a:extLst>
          </p:cNvPr>
          <p:cNvSpPr/>
          <p:nvPr/>
        </p:nvSpPr>
        <p:spPr>
          <a:xfrm>
            <a:off x="474958" y="3155227"/>
            <a:ext cx="6695100" cy="15891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200" b="1" dirty="0">
                <a:solidFill>
                  <a:srgbClr val="002060"/>
                </a:solidFill>
                <a:latin typeface="Sakkal Majalla" panose="02000000000000000000" pitchFamily="2" charset="-78"/>
                <a:cs typeface="Sakkal Majalla" panose="02000000000000000000" pitchFamily="2" charset="-78"/>
              </a:rPr>
              <a:t>تعد الصناعة اليوم مظهراً من مظاهر التقدم الاقتصادي، وهدفاً تسعى جميع الدول لتحقيقه لتطوير المستوى الاجتماعي والثقافي ورفع مستوى المعيشة للشعوب وقد اتجهت معظم أقطار الوطن العربي لدعم التصنيع بغرض الوصول إلى حياة أفضل ومع هذا فالصناعة في الوطن العربي متأخرة قياساً بالدول الصناعية الكبرى على الرغم من توفر الكثير من مقومات الصناعة.</a:t>
            </a:r>
            <a:endParaRPr lang="en-US" sz="2200" b="1" dirty="0">
              <a:solidFill>
                <a:srgbClr val="C00000"/>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43F86C84-E449-4368-98BD-9A264002272B}"/>
              </a:ext>
            </a:extLst>
          </p:cNvPr>
          <p:cNvSpPr/>
          <p:nvPr/>
        </p:nvSpPr>
        <p:spPr>
          <a:xfrm>
            <a:off x="4180369" y="2608954"/>
            <a:ext cx="3093154"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الصناعة في الوطن العربي:</a:t>
            </a:r>
            <a:endParaRPr lang="en-US" sz="2800" dirty="0"/>
          </a:p>
        </p:txBody>
      </p:sp>
    </p:spTree>
    <p:extLst>
      <p:ext uri="{BB962C8B-B14F-4D97-AF65-F5344CB8AC3E}">
        <p14:creationId xmlns:p14="http://schemas.microsoft.com/office/powerpoint/2010/main" val="305460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heel(1)">
                                      <p:cBhvr>
                                        <p:cTn id="22" dur="20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1)">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wheel(1)">
                                      <p:cBhvr>
                                        <p:cTn id="32" dur="20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P spid="9" grpId="0" build="p" animBg="1"/>
      <p:bldP spid="10"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4"/>
            <a:ext cx="6695100" cy="36558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1- الصناعات الاستهلاكية: مثل الصناعات النسيجية والصناعات الغذائية كالألبان ومشتقاتها، واستخراج الزيوت النباتية والحيوانية. وتحظى الصناعات الغذائية بأهمية متزايدة، وتنمو بمعدلات عالية في أغلب دول الوطن العربي لأهمية هذه الصناعات، ومساهتمتها في تحقيق الأمن الغذائي.</a:t>
            </a:r>
          </a:p>
          <a:p>
            <a:pPr algn="just" rtl="1"/>
            <a:r>
              <a:rPr lang="ar-EG" sz="2400" b="1" dirty="0">
                <a:solidFill>
                  <a:srgbClr val="002060"/>
                </a:solidFill>
                <a:latin typeface="Sakkal Majalla" panose="02000000000000000000" pitchFamily="2" charset="-78"/>
                <a:cs typeface="Sakkal Majalla" panose="02000000000000000000" pitchFamily="2" charset="-78"/>
              </a:rPr>
              <a:t>2- الصناعات الثقيلة: وتشمل صناعة الحديد والصلب وتكرير النفط والأسمدة والصناعات الكيميائية.</a:t>
            </a:r>
          </a:p>
          <a:p>
            <a:pPr algn="just" rtl="1"/>
            <a:r>
              <a:rPr lang="ar-EG" sz="2400" b="1" dirty="0">
                <a:solidFill>
                  <a:srgbClr val="002060"/>
                </a:solidFill>
                <a:latin typeface="Sakkal Majalla" panose="02000000000000000000" pitchFamily="2" charset="-78"/>
                <a:cs typeface="Sakkal Majalla" panose="02000000000000000000" pitchFamily="2" charset="-78"/>
              </a:rPr>
              <a:t>3- الصناعات التقليدية: وهي الصناعات التي تعتمد على موارد البيئة المحلية وعلى المهارة اليدوية مثل صناعة الأدوات النحاسية والتحف والمصوغات.</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32</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3464647" y="527800"/>
            <a:ext cx="3808876"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أنواع الصناعات في الوطن العربي</a:t>
            </a:r>
            <a:endParaRPr lang="en-US" sz="2800" dirty="0"/>
          </a:p>
        </p:txBody>
      </p:sp>
    </p:spTree>
    <p:extLst>
      <p:ext uri="{BB962C8B-B14F-4D97-AF65-F5344CB8AC3E}">
        <p14:creationId xmlns:p14="http://schemas.microsoft.com/office/powerpoint/2010/main" val="40692476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heel(1)">
                                      <p:cBhvr>
                                        <p:cTn id="17" dur="2000"/>
                                        <p:tgtEl>
                                          <p:spTgt spid="2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2">
            <a:extLst>
              <a:ext uri="{FF2B5EF4-FFF2-40B4-BE49-F238E27FC236}">
                <a16:creationId xmlns:a16="http://schemas.microsoft.com/office/drawing/2014/main" xmlns="" id="{7FB343E5-0AD9-4108-B4A9-4E491A12D57F}"/>
              </a:ext>
            </a:extLst>
          </p:cNvPr>
          <p:cNvSpPr/>
          <p:nvPr/>
        </p:nvSpPr>
        <p:spPr>
          <a:xfrm>
            <a:off x="4535598" y="489527"/>
            <a:ext cx="271682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امتداد الوطن العربي:</a:t>
            </a:r>
            <a:endParaRPr lang="en-US" sz="2800" dirty="0"/>
          </a:p>
        </p:txBody>
      </p:sp>
      <p:sp>
        <p:nvSpPr>
          <p:cNvPr id="10" name="Rectangle: Rounded Corners 20">
            <a:extLst>
              <a:ext uri="{FF2B5EF4-FFF2-40B4-BE49-F238E27FC236}">
                <a16:creationId xmlns:a16="http://schemas.microsoft.com/office/drawing/2014/main" xmlns="" id="{AFC0DFF3-F246-4A1A-8AD6-05150F1134C8}"/>
              </a:ext>
            </a:extLst>
          </p:cNvPr>
          <p:cNvSpPr/>
          <p:nvPr/>
        </p:nvSpPr>
        <p:spPr>
          <a:xfrm>
            <a:off x="528908" y="1065471"/>
            <a:ext cx="6695100" cy="268256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يمتد الوطن العربي من المحيط الأطلسي غرباً إلى الخليج العربي شرقاً لأكثر من ستة آلاف كيلو متر ومن شمالي سوريا إلى أقصى جنوبي الصومال لأكثر من خمسة آلاف كيلومتر بالإضافة إلى جزر القمر في المحيط الهندي. كما تتميز حدود الوطن العربي بأنها واضحة المعالم، لأن أغلبها يتفق مع ظواهر طبيعية كالجبال والهضاب والبحار.</a:t>
            </a:r>
            <a:endParaRPr lang="en-US"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03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p:cTn id="25" dur="1000" fill="hold"/>
                                        <p:tgtEl>
                                          <p:spTgt spid="10">
                                            <p:bg/>
                                          </p:spTgt>
                                        </p:tgtEl>
                                        <p:attrNameLst>
                                          <p:attrName>ppt_w</p:attrName>
                                        </p:attrNameLst>
                                      </p:cBhvr>
                                      <p:tavLst>
                                        <p:tav tm="0">
                                          <p:val>
                                            <p:fltVal val="0"/>
                                          </p:val>
                                        </p:tav>
                                        <p:tav tm="100000">
                                          <p:val>
                                            <p:strVal val="#ppt_w"/>
                                          </p:val>
                                        </p:tav>
                                      </p:tavLst>
                                    </p:anim>
                                    <p:anim calcmode="lin" valueType="num">
                                      <p:cBhvr>
                                        <p:cTn id="26" dur="1000" fill="hold"/>
                                        <p:tgtEl>
                                          <p:spTgt spid="10">
                                            <p:bg/>
                                          </p:spTgt>
                                        </p:tgtEl>
                                        <p:attrNameLst>
                                          <p:attrName>ppt_h</p:attrName>
                                        </p:attrNameLst>
                                      </p:cBhvr>
                                      <p:tavLst>
                                        <p:tav tm="0">
                                          <p:val>
                                            <p:fltVal val="0"/>
                                          </p:val>
                                        </p:tav>
                                        <p:tav tm="100000">
                                          <p:val>
                                            <p:strVal val="#ppt_h"/>
                                          </p:val>
                                        </p:tav>
                                      </p:tavLst>
                                    </p:anim>
                                    <p:anim calcmode="lin" valueType="num">
                                      <p:cBhvr>
                                        <p:cTn id="27" dur="1000" fill="hold"/>
                                        <p:tgtEl>
                                          <p:spTgt spid="10">
                                            <p:bg/>
                                          </p:spTgt>
                                        </p:tgtEl>
                                        <p:attrNameLst>
                                          <p:attrName>style.rotation</p:attrName>
                                        </p:attrNameLst>
                                      </p:cBhvr>
                                      <p:tavLst>
                                        <p:tav tm="0">
                                          <p:val>
                                            <p:fltVal val="90"/>
                                          </p:val>
                                        </p:tav>
                                        <p:tav tm="100000">
                                          <p:val>
                                            <p:fltVal val="0"/>
                                          </p:val>
                                        </p:tav>
                                      </p:tavLst>
                                    </p:anim>
                                    <p:animEffect transition="in" filter="fade">
                                      <p:cBhvr>
                                        <p:cTn id="28" dur="1000"/>
                                        <p:tgtEl>
                                          <p:spTgt spid="10">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الثامن</a:t>
            </a:r>
          </a:p>
          <a:p>
            <a:pPr algn="ctr"/>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التكامل الاقتصادي بين دول الوطن العربي</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33</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34830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74072"/>
            <a:ext cx="6695100" cy="365580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التكامل الاقتصادي: التعاون الاقتصادي بين دولتين أو أكثر يقوم على إزالة كافة الحواجز أمام التبادلات التجارية وانتقال عوامل الانتاج فيما بينها بحيث تقدم كل دولة للأخرى ما تحتاجه من عناصر تنقصها لتعزيز عملية الانتاج الاقتصادي بين تلك الدول.</a:t>
            </a:r>
          </a:p>
          <a:p>
            <a:pPr algn="just" rtl="1"/>
            <a:r>
              <a:rPr lang="ar-EG" sz="2400" b="1" dirty="0">
                <a:solidFill>
                  <a:srgbClr val="002060"/>
                </a:solidFill>
                <a:latin typeface="Sakkal Majalla" panose="02000000000000000000" pitchFamily="2" charset="-78"/>
                <a:cs typeface="Sakkal Majalla" panose="02000000000000000000" pitchFamily="2" charset="-78"/>
              </a:rPr>
              <a:t>سوق مشتركة: شكل متقدم من أشكال التكامل الاقتصادي يقوم على أساس حرية انتقال رؤوس الأموال والأيدي العاملة بين الدول المشاركة في السوق، إضافة إلى حرية تبادل السلع والمنتجات وإقامة اتحاد جمركي فيما بينها.</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xmlns="" id="{7882B884-7CC4-4832-BCF8-2FF0378925E2}"/>
              </a:ext>
            </a:extLst>
          </p:cNvPr>
          <p:cNvSpPr/>
          <p:nvPr/>
        </p:nvSpPr>
        <p:spPr>
          <a:xfrm>
            <a:off x="4672483" y="527800"/>
            <a:ext cx="2601039"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مفاهيم ومصطلحات</a:t>
            </a:r>
            <a:endParaRPr lang="en-US" sz="2800" dirty="0"/>
          </a:p>
        </p:txBody>
      </p:sp>
    </p:spTree>
    <p:extLst>
      <p:ext uri="{BB962C8B-B14F-4D97-AF65-F5344CB8AC3E}">
        <p14:creationId xmlns:p14="http://schemas.microsoft.com/office/powerpoint/2010/main" val="26984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 calcmode="lin" valueType="num">
                                      <p:cBhvr>
                                        <p:cTn id="23"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heel(1)">
                                      <p:cBhvr>
                                        <p:cTn id="31" dur="2000"/>
                                        <p:tgtEl>
                                          <p:spTgt spid="8">
                                            <p:bg/>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heel(1)">
                                      <p:cBhvr>
                                        <p:cTn id="3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8"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1017931"/>
            <a:ext cx="6695100" cy="37468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1. الموقع الاستراتيجي للوطن العربي مما أكسبه أهمية تجارية.</a:t>
            </a:r>
          </a:p>
          <a:p>
            <a:pPr algn="just" rtl="1"/>
            <a:r>
              <a:rPr lang="ar-EG" sz="2400" b="1" dirty="0">
                <a:solidFill>
                  <a:srgbClr val="002060"/>
                </a:solidFill>
                <a:latin typeface="Sakkal Majalla" panose="02000000000000000000" pitchFamily="2" charset="-78"/>
                <a:cs typeface="Sakkal Majalla" panose="02000000000000000000" pitchFamily="2" charset="-78"/>
              </a:rPr>
              <a:t>2. امتداد الوطن العربي على مساحة واسعة أدى إلى إيجاد تباين طبيعي بين أجزائه وتنوع المناخ والحياة النباتية والحيوانية.</a:t>
            </a:r>
          </a:p>
          <a:p>
            <a:pPr algn="just" rtl="1"/>
            <a:r>
              <a:rPr lang="ar-EG" sz="2400" b="1" dirty="0">
                <a:solidFill>
                  <a:srgbClr val="002060"/>
                </a:solidFill>
                <a:latin typeface="Sakkal Majalla" panose="02000000000000000000" pitchFamily="2" charset="-78"/>
                <a:cs typeface="Sakkal Majalla" panose="02000000000000000000" pitchFamily="2" charset="-78"/>
              </a:rPr>
              <a:t>3. تنوع خصائص الوطن العربي الجيولوجية ساهم في تنوع المعادن ومصادر الطاقة.</a:t>
            </a:r>
          </a:p>
          <a:p>
            <a:pPr algn="just" rtl="1"/>
            <a:r>
              <a:rPr lang="ar-EG" sz="2400" b="1" dirty="0">
                <a:solidFill>
                  <a:srgbClr val="002060"/>
                </a:solidFill>
                <a:latin typeface="Sakkal Majalla" panose="02000000000000000000" pitchFamily="2" charset="-78"/>
                <a:cs typeface="Sakkal Majalla" panose="02000000000000000000" pitchFamily="2" charset="-78"/>
              </a:rPr>
              <a:t>4. توفر رؤوس الأموال خاصة في الدول النفطية التي يمكن أن تمول المشاريع المختلفة في دول الوطن العربي وخاصة المشروعات الصناعية.</a:t>
            </a:r>
          </a:p>
          <a:p>
            <a:pPr algn="just" rtl="1"/>
            <a:r>
              <a:rPr lang="ar-EG" sz="2400" b="1" dirty="0">
                <a:solidFill>
                  <a:srgbClr val="002060"/>
                </a:solidFill>
                <a:latin typeface="Sakkal Majalla" panose="02000000000000000000" pitchFamily="2" charset="-78"/>
                <a:cs typeface="Sakkal Majalla" panose="02000000000000000000" pitchFamily="2" charset="-78"/>
              </a:rPr>
              <a:t>5. توفر الأيدي العاملة في الوطن العربي.</a:t>
            </a: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1436914" y="475013"/>
            <a:ext cx="5812995"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مقومات التكامل الاقتصادي بين دول الوطن العربي:</a:t>
            </a:r>
            <a:endParaRPr lang="en-US" sz="2800" dirty="0"/>
          </a:p>
        </p:txBody>
      </p:sp>
    </p:spTree>
    <p:extLst>
      <p:ext uri="{BB962C8B-B14F-4D97-AF65-F5344CB8AC3E}">
        <p14:creationId xmlns:p14="http://schemas.microsoft.com/office/powerpoint/2010/main" val="1342375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2000"/>
                                        <p:tgtEl>
                                          <p:spTgt spid="21">
                                            <p:txEl>
                                              <p:pRg st="2" end="2"/>
                                            </p:txEl>
                                          </p:spTgt>
                                        </p:tgtEl>
                                      </p:cBhvr>
                                    </p:animEffect>
                                    <p:anim calcmode="lin" valueType="num">
                                      <p:cBhvr>
                                        <p:cTn id="36" dur="2000" fill="hold"/>
                                        <p:tgtEl>
                                          <p:spTgt spid="21">
                                            <p:txEl>
                                              <p:pRg st="2" end="2"/>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2000"/>
                                        <p:tgtEl>
                                          <p:spTgt spid="21">
                                            <p:txEl>
                                              <p:pRg st="3" end="3"/>
                                            </p:txEl>
                                          </p:spTgt>
                                        </p:tgtEl>
                                      </p:cBhvr>
                                    </p:animEffect>
                                    <p:anim calcmode="lin" valueType="num">
                                      <p:cBhvr>
                                        <p:cTn id="43" dur="2000" fill="hold"/>
                                        <p:tgtEl>
                                          <p:spTgt spid="21">
                                            <p:txEl>
                                              <p:pRg st="3" end="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1">
                                            <p:txEl>
                                              <p:pRg st="4" end="4"/>
                                            </p:txEl>
                                          </p:spTgt>
                                        </p:tgtEl>
                                        <p:attrNameLst>
                                          <p:attrName>style.visibility</p:attrName>
                                        </p:attrNameLst>
                                      </p:cBhvr>
                                      <p:to>
                                        <p:strVal val="visible"/>
                                      </p:to>
                                    </p:set>
                                    <p:animEffect transition="in" filter="fade">
                                      <p:cBhvr>
                                        <p:cTn id="49" dur="2000"/>
                                        <p:tgtEl>
                                          <p:spTgt spid="21">
                                            <p:txEl>
                                              <p:pRg st="4" end="4"/>
                                            </p:txEl>
                                          </p:spTgt>
                                        </p:tgtEl>
                                      </p:cBhvr>
                                    </p:animEffect>
                                    <p:anim calcmode="lin" valueType="num">
                                      <p:cBhvr>
                                        <p:cTn id="50" dur="2000" fill="hold"/>
                                        <p:tgtEl>
                                          <p:spTgt spid="21">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3"/>
            <a:ext cx="6695100" cy="15748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6. وجود سوق استهلاكية كبيرة في الوطن العربي.</a:t>
            </a:r>
          </a:p>
          <a:p>
            <a:pPr algn="just" rtl="1"/>
            <a:r>
              <a:rPr lang="ar-EG" sz="2400" b="1" dirty="0">
                <a:solidFill>
                  <a:srgbClr val="002060"/>
                </a:solidFill>
                <a:latin typeface="Sakkal Majalla" panose="02000000000000000000" pitchFamily="2" charset="-78"/>
                <a:cs typeface="Sakkal Majalla" panose="02000000000000000000" pitchFamily="2" charset="-78"/>
              </a:rPr>
              <a:t>7. تجانس السكان وانسجامهم ووجود الصلات الوثيقة والروابط المشتركة وأهمها رابطة الدين والعقيدة ووحدة اللغة والتاريخ المشترك لشعوب المنطقة.</a:t>
            </a:r>
            <a:endParaRPr lang="ar-EG" sz="2400" b="1" dirty="0">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33</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xmlns="" id="{7FB343E5-0AD9-4108-B4A9-4E491A12D57F}"/>
              </a:ext>
            </a:extLst>
          </p:cNvPr>
          <p:cNvSpPr/>
          <p:nvPr/>
        </p:nvSpPr>
        <p:spPr>
          <a:xfrm>
            <a:off x="577373" y="2111875"/>
            <a:ext cx="6657488"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2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العوامل المساعدة على نجاح تحقيق التكامل الاقتصادي بين دول الوطن العربي</a:t>
            </a:r>
            <a:endParaRPr lang="en-US" sz="2200" dirty="0"/>
          </a:p>
        </p:txBody>
      </p:sp>
      <p:sp>
        <p:nvSpPr>
          <p:cNvPr id="9" name="Rectangle: Rounded Corners 8">
            <a:extLst>
              <a:ext uri="{FF2B5EF4-FFF2-40B4-BE49-F238E27FC236}">
                <a16:creationId xmlns:a16="http://schemas.microsoft.com/office/drawing/2014/main" xmlns="" id="{38647224-5962-4ADE-A1E1-7FA3E1E80CF2}"/>
              </a:ext>
            </a:extLst>
          </p:cNvPr>
          <p:cNvSpPr/>
          <p:nvPr/>
        </p:nvSpPr>
        <p:spPr>
          <a:xfrm>
            <a:off x="462450" y="2667372"/>
            <a:ext cx="6695100" cy="20625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EG" sz="2400" b="1" dirty="0">
                <a:solidFill>
                  <a:srgbClr val="002060"/>
                </a:solidFill>
                <a:latin typeface="Sakkal Majalla" panose="02000000000000000000" pitchFamily="2" charset="-78"/>
                <a:cs typeface="Sakkal Majalla" panose="02000000000000000000" pitchFamily="2" charset="-78"/>
              </a:rPr>
              <a:t>يمكن القول أن التكامل الاقتصادي بين أجزاء الوطن العربي له استراتيجياته السياسية والاقتصادية، ويمكن تذليل الصعوبات التي تقف في طريق التكامل الاقتصادي عن طريق التخطيط العربي المشترك والرغبة الصادقة في تحقيق التكامل بين الدول العربية وفق المراحل التالية:</a:t>
            </a:r>
            <a:endParaRPr lang="ar-EG" sz="24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4972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2000"/>
                                        <p:tgtEl>
                                          <p:spTgt spid="21">
                                            <p:bg/>
                                          </p:spTgt>
                                        </p:tgtEl>
                                      </p:cBhvr>
                                    </p:animEffect>
                                    <p:anim calcmode="lin" valueType="num">
                                      <p:cBhvr>
                                        <p:cTn id="15" dur="2000" fill="hold"/>
                                        <p:tgtEl>
                                          <p:spTgt spid="21">
                                            <p:bg/>
                                          </p:spTgt>
                                        </p:tgtEl>
                                        <p:attrNameLst>
                                          <p:attrName>ppt_w</p:attrName>
                                        </p:attrNameLst>
                                      </p:cBhvr>
                                      <p:tavLst>
                                        <p:tav tm="0" fmla="#ppt_w*sin(2.5*pi*$)">
                                          <p:val>
                                            <p:fltVal val="0"/>
                                          </p:val>
                                        </p:tav>
                                        <p:tav tm="100000">
                                          <p:val>
                                            <p:fltVal val="1"/>
                                          </p:val>
                                        </p:tav>
                                      </p:tavLst>
                                    </p:anim>
                                    <p:anim calcmode="lin" valueType="num">
                                      <p:cBhvr>
                                        <p:cTn id="16" dur="2000" fill="hold"/>
                                        <p:tgtEl>
                                          <p:spTgt spid="21">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1">
                                            <p:txEl>
                                              <p:pRg st="1" end="1"/>
                                            </p:txEl>
                                          </p:spTgt>
                                        </p:tgtEl>
                                        <p:attrNameLst>
                                          <p:attrName>style.visibility</p:attrName>
                                        </p:attrNameLst>
                                      </p:cBhvr>
                                      <p:to>
                                        <p:strVal val="visible"/>
                                      </p:to>
                                    </p:set>
                                    <p:animEffect transition="in" filter="fade">
                                      <p:cBhvr>
                                        <p:cTn id="28" dur="2000"/>
                                        <p:tgtEl>
                                          <p:spTgt spid="21">
                                            <p:txEl>
                                              <p:pRg st="1" end="1"/>
                                            </p:txEl>
                                          </p:spTgt>
                                        </p:tgtEl>
                                      </p:cBhvr>
                                    </p:animEffect>
                                    <p:anim calcmode="lin" valueType="num">
                                      <p:cBhvr>
                                        <p:cTn id="29" dur="2000" fill="hold"/>
                                        <p:tgtEl>
                                          <p:spTgt spid="21">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Effect transition="in" filter="fade">
                                      <p:cBhvr>
                                        <p:cTn id="35" dur="2000"/>
                                        <p:tgtEl>
                                          <p:spTgt spid="9">
                                            <p:bg/>
                                          </p:spTgt>
                                        </p:tgtEl>
                                      </p:cBhvr>
                                    </p:animEffect>
                                    <p:anim calcmode="lin" valueType="num">
                                      <p:cBhvr>
                                        <p:cTn id="36" dur="2000" fill="hold"/>
                                        <p:tgtEl>
                                          <p:spTgt spid="9">
                                            <p:bg/>
                                          </p:spTgt>
                                        </p:tgtEl>
                                        <p:attrNameLst>
                                          <p:attrName>ppt_w</p:attrName>
                                        </p:attrNameLst>
                                      </p:cBhvr>
                                      <p:tavLst>
                                        <p:tav tm="0" fmla="#ppt_w*sin(2.5*pi*$)">
                                          <p:val>
                                            <p:fltVal val="0"/>
                                          </p:val>
                                        </p:tav>
                                        <p:tav tm="100000">
                                          <p:val>
                                            <p:fltVal val="1"/>
                                          </p:val>
                                        </p:tav>
                                      </p:tavLst>
                                    </p:anim>
                                    <p:anim calcmode="lin" valueType="num">
                                      <p:cBhvr>
                                        <p:cTn id="37" dur="2000" fill="hold"/>
                                        <p:tgtEl>
                                          <p:spTgt spid="9">
                                            <p:bg/>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000"/>
                                        <p:tgtEl>
                                          <p:spTgt spid="9">
                                            <p:txEl>
                                              <p:pRg st="0" end="0"/>
                                            </p:txEl>
                                          </p:spTgt>
                                        </p:tgtEl>
                                      </p:cBhvr>
                                    </p:animEffect>
                                    <p:anim calcmode="lin" valueType="num">
                                      <p:cBhvr>
                                        <p:cTn id="4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3" grpId="0" animBg="1"/>
      <p:bldP spid="9"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1. عقد الاتفاقيات التجارية بين الدول العربية وتشجيع التجارة الحرة بين الدول والأعضاء وذلك بإزالة الرسوم الجمركية المفروضة على السلع المستوردة بين الدول الأعضاء.</a:t>
            </a:r>
          </a:p>
          <a:p>
            <a:pPr algn="just" rtl="1"/>
            <a:r>
              <a:rPr lang="ar-EG" sz="2400" b="1" dirty="0">
                <a:solidFill>
                  <a:srgbClr val="002060"/>
                </a:solidFill>
                <a:latin typeface="Sakkal Majalla" panose="02000000000000000000" pitchFamily="2" charset="-78"/>
                <a:cs typeface="Sakkal Majalla" panose="02000000000000000000" pitchFamily="2" charset="-78"/>
              </a:rPr>
              <a:t>2. إقامة اتحاد جمركي يشمل توحيد التعريفات الجمركية الخارجية المشتركة بين الدول الأعضاء من جانب وبين الدول الأعضاء والدول الأخرى من جانب آخر.</a:t>
            </a:r>
          </a:p>
          <a:p>
            <a:pPr algn="just" rtl="1"/>
            <a:r>
              <a:rPr lang="ar-EG" sz="2400" b="1" dirty="0">
                <a:solidFill>
                  <a:srgbClr val="002060"/>
                </a:solidFill>
                <a:latin typeface="Sakkal Majalla" panose="02000000000000000000" pitchFamily="2" charset="-78"/>
                <a:cs typeface="Sakkal Majalla" panose="02000000000000000000" pitchFamily="2" charset="-78"/>
              </a:rPr>
              <a:t>3. إزالة القيود المفروضة على حركة عناصر الانتاج كالأيدي العاملة ورأس المال، حتى يتحقق استثمارها بشكل افضل ويستفاد من المواد الاقتصادية المتوافرة في دول التكامل وتوفير حرية التنقل بين الدول الأعضاء بإنشاء شركات نقل عربية جوية وبحرية برية.</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34</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01650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4"/>
            <a:ext cx="6695100" cy="4254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4. تشجيع قيام المشروعات العربية المشتركة، وإقامة سوق مشتركة بين أعضاء جامعة الدول العربية.</a:t>
            </a:r>
          </a:p>
          <a:p>
            <a:pPr algn="just" rtl="1"/>
            <a:r>
              <a:rPr lang="ar-EG" sz="2400" b="1" dirty="0">
                <a:solidFill>
                  <a:srgbClr val="002060"/>
                </a:solidFill>
                <a:latin typeface="Sakkal Majalla" panose="02000000000000000000" pitchFamily="2" charset="-78"/>
                <a:cs typeface="Sakkal Majalla" panose="02000000000000000000" pitchFamily="2" charset="-78"/>
              </a:rPr>
              <a:t>5. إقامة اتحاد اقتصادي: يشمل توحيد السياسات النقدية والمالية بين الدول الأعضاء والاتفاق على عملة عربية مشتركة.</a:t>
            </a:r>
          </a:p>
          <a:p>
            <a:pPr algn="just" rtl="1"/>
            <a:r>
              <a:rPr lang="ar-EG" sz="2400" b="1" dirty="0">
                <a:solidFill>
                  <a:srgbClr val="002060"/>
                </a:solidFill>
                <a:latin typeface="Sakkal Majalla" panose="02000000000000000000" pitchFamily="2" charset="-78"/>
                <a:cs typeface="Sakkal Majalla" panose="02000000000000000000" pitchFamily="2" charset="-78"/>
              </a:rPr>
              <a:t>6. إقامة اتحاد سياسي: وذلك بتوحيد وتنسيق السياسات الاقتصادية والاجتماعية وازالة التمييز بين دول التكامل، ولا شك أن وجود جامعة الدول العربية والأجهزة المنبثقة عنها كمجلس الوحدة الاقتصادية العربية وغيره قد يسهم في زيادة التعاون والتضامن بين دول الوطن العربي في المجالات السياسية والاقتصادية.</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34</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70955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15</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9" name="Rectangle: Rounded Corners 2">
            <a:extLst>
              <a:ext uri="{FF2B5EF4-FFF2-40B4-BE49-F238E27FC236}">
                <a16:creationId xmlns:a16="http://schemas.microsoft.com/office/drawing/2014/main" xmlns="" id="{7FB343E5-0AD9-4108-B4A9-4E491A12D57F}"/>
              </a:ext>
            </a:extLst>
          </p:cNvPr>
          <p:cNvSpPr/>
          <p:nvPr/>
        </p:nvSpPr>
        <p:spPr>
          <a:xfrm>
            <a:off x="4535598" y="489527"/>
            <a:ext cx="271682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مساحة الوطن العربي</a:t>
            </a:r>
            <a:endParaRPr lang="en-US" sz="2800" dirty="0"/>
          </a:p>
        </p:txBody>
      </p:sp>
      <p:sp>
        <p:nvSpPr>
          <p:cNvPr id="10" name="Rectangle: Rounded Corners 20">
            <a:extLst>
              <a:ext uri="{FF2B5EF4-FFF2-40B4-BE49-F238E27FC236}">
                <a16:creationId xmlns:a16="http://schemas.microsoft.com/office/drawing/2014/main" xmlns="" id="{AFC0DFF3-F246-4A1A-8AD6-05150F1134C8}"/>
              </a:ext>
            </a:extLst>
          </p:cNvPr>
          <p:cNvSpPr/>
          <p:nvPr/>
        </p:nvSpPr>
        <p:spPr>
          <a:xfrm>
            <a:off x="528908" y="1065470"/>
            <a:ext cx="6695100" cy="366440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تبلغ مساحة الوطن العربي 13.825.000كم</a:t>
            </a:r>
            <a:r>
              <a:rPr lang="ar-EG" sz="2400" b="1" baseline="30000" dirty="0">
                <a:solidFill>
                  <a:srgbClr val="002060"/>
                </a:solidFill>
                <a:latin typeface="Sakkal Majalla" panose="02000000000000000000" pitchFamily="2" charset="-78"/>
                <a:cs typeface="Sakkal Majalla" panose="02000000000000000000" pitchFamily="2" charset="-78"/>
              </a:rPr>
              <a:t>2</a:t>
            </a:r>
            <a:r>
              <a:rPr lang="ar-EG" sz="2400" b="1" dirty="0">
                <a:solidFill>
                  <a:srgbClr val="002060"/>
                </a:solidFill>
                <a:latin typeface="Sakkal Majalla" panose="02000000000000000000" pitchFamily="2" charset="-78"/>
                <a:cs typeface="Sakkal Majalla" panose="02000000000000000000" pitchFamily="2" charset="-78"/>
              </a:rPr>
              <a:t> تتوزع على 22 وحدة أساسية من هذه المساحة (28.6%)في قارة آسيا و(71.4%) في قارة أفريقيا وتمثل هذه المساحة نحو 10% من مساحة اليابس في العالم، وعند مقارنة مساحة الوطن العربي بدول كبيرة المساحة تتكشف لنا حقائق تدل على عظم الرقعة التي يشغلها على أن أهميتها وقابليتها للعمران والاستيطان محكومة بمدى توافر المياه أو وجود معادن قابلة للاستثمار وتتوزع مساحة الوطن العربي على مجموعة من الوحدات الأساسية يمكنك التعرف عليها بالرجوع إلى الخارطة.</a:t>
            </a:r>
            <a:endParaRPr lang="en-US" sz="24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701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p:cTn id="25" dur="1000" fill="hold"/>
                                        <p:tgtEl>
                                          <p:spTgt spid="10">
                                            <p:bg/>
                                          </p:spTgt>
                                        </p:tgtEl>
                                        <p:attrNameLst>
                                          <p:attrName>ppt_w</p:attrName>
                                        </p:attrNameLst>
                                      </p:cBhvr>
                                      <p:tavLst>
                                        <p:tav tm="0">
                                          <p:val>
                                            <p:fltVal val="0"/>
                                          </p:val>
                                        </p:tav>
                                        <p:tav tm="100000">
                                          <p:val>
                                            <p:strVal val="#ppt_w"/>
                                          </p:val>
                                        </p:tav>
                                      </p:tavLst>
                                    </p:anim>
                                    <p:anim calcmode="lin" valueType="num">
                                      <p:cBhvr>
                                        <p:cTn id="26" dur="1000" fill="hold"/>
                                        <p:tgtEl>
                                          <p:spTgt spid="10">
                                            <p:bg/>
                                          </p:spTgt>
                                        </p:tgtEl>
                                        <p:attrNameLst>
                                          <p:attrName>ppt_h</p:attrName>
                                        </p:attrNameLst>
                                      </p:cBhvr>
                                      <p:tavLst>
                                        <p:tav tm="0">
                                          <p:val>
                                            <p:fltVal val="0"/>
                                          </p:val>
                                        </p:tav>
                                        <p:tav tm="100000">
                                          <p:val>
                                            <p:strVal val="#ppt_h"/>
                                          </p:val>
                                        </p:tav>
                                      </p:tavLst>
                                    </p:anim>
                                    <p:anim calcmode="lin" valueType="num">
                                      <p:cBhvr>
                                        <p:cTn id="27" dur="1000" fill="hold"/>
                                        <p:tgtEl>
                                          <p:spTgt spid="10">
                                            <p:bg/>
                                          </p:spTgt>
                                        </p:tgtEl>
                                        <p:attrNameLst>
                                          <p:attrName>style.rotation</p:attrName>
                                        </p:attrNameLst>
                                      </p:cBhvr>
                                      <p:tavLst>
                                        <p:tav tm="0">
                                          <p:val>
                                            <p:fltVal val="90"/>
                                          </p:val>
                                        </p:tav>
                                        <p:tav tm="100000">
                                          <p:val>
                                            <p:fltVal val="0"/>
                                          </p:val>
                                        </p:tav>
                                      </p:tavLst>
                                    </p:anim>
                                    <p:animEffect transition="in" filter="fade">
                                      <p:cBhvr>
                                        <p:cTn id="28" dur="1000"/>
                                        <p:tgtEl>
                                          <p:spTgt spid="10">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475015"/>
            <a:ext cx="6695100" cy="128344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rtl="1"/>
            <a:endParaRPr lang="ar-EG" sz="2400" b="1" dirty="0">
              <a:solidFill>
                <a:srgbClr val="002060"/>
              </a:solidFill>
              <a:latin typeface="Sakkal Majalla" panose="02000000000000000000" pitchFamily="2" charset="-78"/>
              <a:cs typeface="Sakkal Majalla" panose="02000000000000000000" pitchFamily="2" charset="-78"/>
            </a:endParaRPr>
          </a:p>
          <a:p>
            <a:pPr algn="just" rtl="1"/>
            <a:endParaRPr lang="ar-EG" sz="2400" b="1" dirty="0">
              <a:solidFill>
                <a:srgbClr val="002060"/>
              </a:solidFill>
              <a:latin typeface="Sakkal Majalla" panose="02000000000000000000" pitchFamily="2" charset="-78"/>
              <a:cs typeface="Sakkal Majalla" panose="02000000000000000000" pitchFamily="2" charset="-78"/>
            </a:endParaRPr>
          </a:p>
          <a:p>
            <a:pPr algn="just" rtl="1"/>
            <a:endParaRPr lang="ar-EG" sz="2400" b="1" dirty="0">
              <a:solidFill>
                <a:srgbClr val="002060"/>
              </a:solidFill>
              <a:latin typeface="Sakkal Majalla" panose="02000000000000000000" pitchFamily="2" charset="-78"/>
              <a:cs typeface="Sakkal Majalla" panose="02000000000000000000" pitchFamily="2" charset="-78"/>
            </a:endParaRPr>
          </a:p>
          <a:p>
            <a:pPr algn="just" rtl="1"/>
            <a:endParaRPr lang="ar-EG" sz="2400" b="1" dirty="0">
              <a:solidFill>
                <a:srgbClr val="002060"/>
              </a:solidFill>
              <a:latin typeface="Sakkal Majalla" panose="02000000000000000000" pitchFamily="2" charset="-78"/>
              <a:cs typeface="Sakkal Majalla" panose="02000000000000000000" pitchFamily="2" charset="-78"/>
            </a:endParaRPr>
          </a:p>
          <a:p>
            <a:pPr algn="just" rtl="1"/>
            <a:endParaRPr lang="ar-EG"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15</a:t>
            </a:r>
            <a:endParaRPr lang="en-US" sz="2400" dirty="0">
              <a:solidFill>
                <a:schemeClr val="tx1"/>
              </a:solidFill>
              <a:latin typeface="Sakkal Majalla" panose="02000000000000000000" pitchFamily="2" charset="-78"/>
              <a:cs typeface="Sakkal Majalla" panose="02000000000000000000" pitchFamily="2" charset="-78"/>
            </a:endParaRPr>
          </a:p>
        </p:txBody>
      </p:sp>
      <p:graphicFrame>
        <p:nvGraphicFramePr>
          <p:cNvPr id="3" name="Table 2">
            <a:extLst>
              <a:ext uri="{FF2B5EF4-FFF2-40B4-BE49-F238E27FC236}">
                <a16:creationId xmlns:a16="http://schemas.microsoft.com/office/drawing/2014/main" xmlns="" id="{0DDF3FA4-739D-41DC-AEC9-D9E374461000}"/>
              </a:ext>
            </a:extLst>
          </p:cNvPr>
          <p:cNvGraphicFramePr>
            <a:graphicFrameLocks noGrp="1"/>
          </p:cNvGraphicFramePr>
          <p:nvPr>
            <p:extLst>
              <p:ext uri="{D42A27DB-BD31-4B8C-83A1-F6EECF244321}">
                <p14:modId xmlns:p14="http://schemas.microsoft.com/office/powerpoint/2010/main" val="1361385983"/>
              </p:ext>
            </p:extLst>
          </p:nvPr>
        </p:nvGraphicFramePr>
        <p:xfrm>
          <a:off x="588936" y="639015"/>
          <a:ext cx="6442128" cy="914400"/>
        </p:xfrm>
        <a:graphic>
          <a:graphicData uri="http://schemas.openxmlformats.org/drawingml/2006/table">
            <a:tbl>
              <a:tblPr rtl="1" firstRow="1" bandRow="1">
                <a:tableStyleId>{5940675A-B579-460E-94D1-54222C63F5DA}</a:tableStyleId>
              </a:tblPr>
              <a:tblGrid>
                <a:gridCol w="3221064">
                  <a:extLst>
                    <a:ext uri="{9D8B030D-6E8A-4147-A177-3AD203B41FA5}">
                      <a16:colId xmlns:a16="http://schemas.microsoft.com/office/drawing/2014/main" xmlns="" val="2171057612"/>
                    </a:ext>
                  </a:extLst>
                </a:gridCol>
                <a:gridCol w="3221064">
                  <a:extLst>
                    <a:ext uri="{9D8B030D-6E8A-4147-A177-3AD203B41FA5}">
                      <a16:colId xmlns:a16="http://schemas.microsoft.com/office/drawing/2014/main" xmlns="" val="3767778636"/>
                    </a:ext>
                  </a:extLst>
                </a:gridCol>
              </a:tblGrid>
              <a:tr h="370840">
                <a:tc>
                  <a:txBody>
                    <a:bodyPr/>
                    <a:lstStyle/>
                    <a:p>
                      <a:pPr algn="ctr" rtl="1"/>
                      <a:r>
                        <a:rPr lang="ar-EG" sz="2400" b="1" kern="1200" dirty="0">
                          <a:solidFill>
                            <a:srgbClr val="002060"/>
                          </a:solidFill>
                          <a:latin typeface="Sakkal Majalla" panose="02000000000000000000" pitchFamily="2" charset="-78"/>
                          <a:ea typeface="+mn-ea"/>
                          <a:cs typeface="Sakkal Majalla" panose="02000000000000000000" pitchFamily="2" charset="-78"/>
                        </a:rPr>
                        <a:t>الدول العربية في القسم الأسيوي</a:t>
                      </a:r>
                    </a:p>
                  </a:txBody>
                  <a:tcPr/>
                </a:tc>
                <a:tc>
                  <a:txBody>
                    <a:bodyPr/>
                    <a:lstStyle/>
                    <a:p>
                      <a:pPr algn="ctr" rtl="1"/>
                      <a:r>
                        <a:rPr lang="ar-EG" sz="2400" b="1" kern="1200" dirty="0">
                          <a:solidFill>
                            <a:srgbClr val="002060"/>
                          </a:solidFill>
                          <a:latin typeface="Sakkal Majalla" panose="02000000000000000000" pitchFamily="2" charset="-78"/>
                          <a:ea typeface="+mn-ea"/>
                          <a:cs typeface="Sakkal Majalla" panose="02000000000000000000" pitchFamily="2" charset="-78"/>
                        </a:rPr>
                        <a:t>الدول العربية في القسم الأفريقي</a:t>
                      </a:r>
                    </a:p>
                  </a:txBody>
                  <a:tcPr/>
                </a:tc>
                <a:extLst>
                  <a:ext uri="{0D108BD9-81ED-4DB2-BD59-A6C34878D82A}">
                    <a16:rowId xmlns:a16="http://schemas.microsoft.com/office/drawing/2014/main" xmlns="" val="1154149250"/>
                  </a:ext>
                </a:extLst>
              </a:tr>
              <a:tr h="370840">
                <a:tc>
                  <a:txBody>
                    <a:bodyPr/>
                    <a:lstStyle/>
                    <a:p>
                      <a:pPr algn="ctr" rtl="1"/>
                      <a:r>
                        <a:rPr lang="ar-EG" sz="2400" b="1" kern="1200" dirty="0">
                          <a:solidFill>
                            <a:srgbClr val="002060"/>
                          </a:solidFill>
                          <a:latin typeface="Sakkal Majalla" panose="02000000000000000000" pitchFamily="2" charset="-78"/>
                          <a:ea typeface="+mn-ea"/>
                          <a:cs typeface="Sakkal Majalla" panose="02000000000000000000" pitchFamily="2" charset="-78"/>
                        </a:rPr>
                        <a:t>3.952.370كم</a:t>
                      </a:r>
                      <a:r>
                        <a:rPr lang="ar-EG" sz="2400" b="1" kern="1200" baseline="30000" dirty="0">
                          <a:solidFill>
                            <a:srgbClr val="002060"/>
                          </a:solidFill>
                          <a:latin typeface="Sakkal Majalla" panose="02000000000000000000" pitchFamily="2" charset="-78"/>
                          <a:ea typeface="+mn-ea"/>
                          <a:cs typeface="Sakkal Majalla" panose="02000000000000000000" pitchFamily="2" charset="-78"/>
                        </a:rPr>
                        <a:t>2</a:t>
                      </a:r>
                    </a:p>
                  </a:txBody>
                  <a:tcPr/>
                </a:tc>
                <a:tc>
                  <a:txBody>
                    <a:bodyPr/>
                    <a:lstStyle/>
                    <a:p>
                      <a:pPr algn="ctr" rtl="1"/>
                      <a:r>
                        <a:rPr lang="ar-EG" sz="2400" b="1" kern="1200" dirty="0">
                          <a:solidFill>
                            <a:srgbClr val="002060"/>
                          </a:solidFill>
                          <a:latin typeface="Sakkal Majalla" panose="02000000000000000000" pitchFamily="2" charset="-78"/>
                          <a:ea typeface="+mn-ea"/>
                          <a:cs typeface="Sakkal Majalla" panose="02000000000000000000" pitchFamily="2" charset="-78"/>
                        </a:rPr>
                        <a:t>9.872.630كم</a:t>
                      </a:r>
                      <a:r>
                        <a:rPr lang="ar-EG" sz="2400" b="1" kern="1200" baseline="30000" dirty="0">
                          <a:solidFill>
                            <a:srgbClr val="002060"/>
                          </a:solidFill>
                          <a:latin typeface="Sakkal Majalla" panose="02000000000000000000" pitchFamily="2" charset="-78"/>
                          <a:ea typeface="+mn-ea"/>
                          <a:cs typeface="Sakkal Majalla" panose="02000000000000000000" pitchFamily="2" charset="-78"/>
                        </a:rPr>
                        <a:t>2</a:t>
                      </a:r>
                    </a:p>
                  </a:txBody>
                  <a:tcPr/>
                </a:tc>
                <a:extLst>
                  <a:ext uri="{0D108BD9-81ED-4DB2-BD59-A6C34878D82A}">
                    <a16:rowId xmlns:a16="http://schemas.microsoft.com/office/drawing/2014/main" xmlns="" val="701678003"/>
                  </a:ext>
                </a:extLst>
              </a:tr>
            </a:tbl>
          </a:graphicData>
        </a:graphic>
      </p:graphicFrame>
      <p:sp>
        <p:nvSpPr>
          <p:cNvPr id="9" name="Rectangle: Rounded Corners 8">
            <a:extLst>
              <a:ext uri="{FF2B5EF4-FFF2-40B4-BE49-F238E27FC236}">
                <a16:creationId xmlns:a16="http://schemas.microsoft.com/office/drawing/2014/main" xmlns="" id="{13F2E6E9-0DDE-4596-AB90-C83DA46B0817}"/>
              </a:ext>
            </a:extLst>
          </p:cNvPr>
          <p:cNvSpPr/>
          <p:nvPr/>
        </p:nvSpPr>
        <p:spPr>
          <a:xfrm>
            <a:off x="5365819" y="1836000"/>
            <a:ext cx="1884090" cy="4934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معاني الكلمات</a:t>
            </a:r>
            <a:endParaRPr lang="en-US" sz="2800" dirty="0"/>
          </a:p>
        </p:txBody>
      </p:sp>
      <p:sp>
        <p:nvSpPr>
          <p:cNvPr id="10" name="Rectangle: Rounded Corners 9">
            <a:extLst>
              <a:ext uri="{FF2B5EF4-FFF2-40B4-BE49-F238E27FC236}">
                <a16:creationId xmlns:a16="http://schemas.microsoft.com/office/drawing/2014/main" xmlns="" id="{0BD9EC8B-65C7-4488-B637-5E424CF4A49E}"/>
              </a:ext>
            </a:extLst>
          </p:cNvPr>
          <p:cNvSpPr/>
          <p:nvPr/>
        </p:nvSpPr>
        <p:spPr>
          <a:xfrm>
            <a:off x="548997" y="2407023"/>
            <a:ext cx="6695100" cy="23577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rtl="1"/>
            <a:r>
              <a:rPr lang="ar-EG" sz="2200" b="1" dirty="0">
                <a:solidFill>
                  <a:srgbClr val="002060"/>
                </a:solidFill>
                <a:latin typeface="Sakkal Majalla" panose="02000000000000000000" pitchFamily="2" charset="-78"/>
                <a:cs typeface="Sakkal Majalla" panose="02000000000000000000" pitchFamily="2" charset="-78"/>
              </a:rPr>
              <a:t>يتميز الوطن العربي بميزات عديدة أكسبته أهمية استراتيجية عالمية ومن ذلك أنه: </a:t>
            </a:r>
          </a:p>
          <a:p>
            <a:pPr algn="just" rtl="1"/>
            <a:r>
              <a:rPr lang="ar-EG" sz="2200" b="1" dirty="0">
                <a:solidFill>
                  <a:srgbClr val="002060"/>
                </a:solidFill>
                <a:latin typeface="Sakkal Majalla" panose="02000000000000000000" pitchFamily="2" charset="-78"/>
                <a:cs typeface="Sakkal Majalla" panose="02000000000000000000" pitchFamily="2" charset="-78"/>
              </a:rPr>
              <a:t>1. يضم مقدسات المسلمين وهي المسجد الحرام والمسجد النبوي والمسجد الأقصى وهذا يجعل له منزلة ومكانة خاصة في قلوب المسلمين كما أنه موطن الحضارات التاريخية القديمة.</a:t>
            </a:r>
          </a:p>
          <a:p>
            <a:pPr algn="just" rtl="1"/>
            <a:r>
              <a:rPr lang="ar-EG" sz="2200" b="1" dirty="0">
                <a:solidFill>
                  <a:srgbClr val="002060"/>
                </a:solidFill>
                <a:latin typeface="Sakkal Majalla" panose="02000000000000000000" pitchFamily="2" charset="-78"/>
                <a:cs typeface="Sakkal Majalla" panose="02000000000000000000" pitchFamily="2" charset="-78"/>
              </a:rPr>
              <a:t>2. يتوسط العالم ويمثل حلقة اتصال رئيسية تربط قارات العالم القديم الثلاث.</a:t>
            </a:r>
          </a:p>
        </p:txBody>
      </p:sp>
    </p:spTree>
    <p:extLst>
      <p:ext uri="{BB962C8B-B14F-4D97-AF65-F5344CB8AC3E}">
        <p14:creationId xmlns:p14="http://schemas.microsoft.com/office/powerpoint/2010/main" val="128390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 calcmode="lin" valueType="num">
                                      <p:cBhvr>
                                        <p:cTn id="7" dur="1000" fill="hold"/>
                                        <p:tgtEl>
                                          <p:spTgt spid="21">
                                            <p:bg/>
                                          </p:spTgt>
                                        </p:tgtEl>
                                        <p:attrNameLst>
                                          <p:attrName>ppt_w</p:attrName>
                                        </p:attrNameLst>
                                      </p:cBhvr>
                                      <p:tavLst>
                                        <p:tav tm="0">
                                          <p:val>
                                            <p:fltVal val="0"/>
                                          </p:val>
                                        </p:tav>
                                        <p:tav tm="100000">
                                          <p:val>
                                            <p:strVal val="#ppt_w"/>
                                          </p:val>
                                        </p:tav>
                                      </p:tavLst>
                                    </p:anim>
                                    <p:anim calcmode="lin" valueType="num">
                                      <p:cBhvr>
                                        <p:cTn id="8" dur="1000" fill="hold"/>
                                        <p:tgtEl>
                                          <p:spTgt spid="21">
                                            <p:bg/>
                                          </p:spTgt>
                                        </p:tgtEl>
                                        <p:attrNameLst>
                                          <p:attrName>ppt_h</p:attrName>
                                        </p:attrNameLst>
                                      </p:cBhvr>
                                      <p:tavLst>
                                        <p:tav tm="0">
                                          <p:val>
                                            <p:fltVal val="0"/>
                                          </p:val>
                                        </p:tav>
                                        <p:tav tm="100000">
                                          <p:val>
                                            <p:strVal val="#ppt_h"/>
                                          </p:val>
                                        </p:tav>
                                      </p:tavLst>
                                    </p:anim>
                                    <p:anim calcmode="lin" valueType="num">
                                      <p:cBhvr>
                                        <p:cTn id="9" dur="1000" fill="hold"/>
                                        <p:tgtEl>
                                          <p:spTgt spid="21">
                                            <p:bg/>
                                          </p:spTgt>
                                        </p:tgtEl>
                                        <p:attrNameLst>
                                          <p:attrName>style.rotation</p:attrName>
                                        </p:attrNameLst>
                                      </p:cBhvr>
                                      <p:tavLst>
                                        <p:tav tm="0">
                                          <p:val>
                                            <p:fltVal val="90"/>
                                          </p:val>
                                        </p:tav>
                                        <p:tav tm="100000">
                                          <p:val>
                                            <p:fltVal val="0"/>
                                          </p:val>
                                        </p:tav>
                                      </p:tavLst>
                                    </p:anim>
                                    <p:animEffect transition="in" filter="fade">
                                      <p:cBhvr>
                                        <p:cTn id="10" dur="1000"/>
                                        <p:tgtEl>
                                          <p:spTgt spid="21">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anim calcmode="lin" valueType="num">
                                      <p:cBhvr>
                                        <p:cTn id="41" dur="1000" fill="hold"/>
                                        <p:tgtEl>
                                          <p:spTgt spid="10">
                                            <p:bg/>
                                          </p:spTgt>
                                        </p:tgtEl>
                                        <p:attrNameLst>
                                          <p:attrName>ppt_w</p:attrName>
                                        </p:attrNameLst>
                                      </p:cBhvr>
                                      <p:tavLst>
                                        <p:tav tm="0">
                                          <p:val>
                                            <p:fltVal val="0"/>
                                          </p:val>
                                        </p:tav>
                                        <p:tav tm="100000">
                                          <p:val>
                                            <p:strVal val="#ppt_w"/>
                                          </p:val>
                                        </p:tav>
                                      </p:tavLst>
                                    </p:anim>
                                    <p:anim calcmode="lin" valueType="num">
                                      <p:cBhvr>
                                        <p:cTn id="42" dur="1000" fill="hold"/>
                                        <p:tgtEl>
                                          <p:spTgt spid="10">
                                            <p:bg/>
                                          </p:spTgt>
                                        </p:tgtEl>
                                        <p:attrNameLst>
                                          <p:attrName>ppt_h</p:attrName>
                                        </p:attrNameLst>
                                      </p:cBhvr>
                                      <p:tavLst>
                                        <p:tav tm="0">
                                          <p:val>
                                            <p:fltVal val="0"/>
                                          </p:val>
                                        </p:tav>
                                        <p:tav tm="100000">
                                          <p:val>
                                            <p:strVal val="#ppt_h"/>
                                          </p:val>
                                        </p:tav>
                                      </p:tavLst>
                                    </p:anim>
                                    <p:anim calcmode="lin" valueType="num">
                                      <p:cBhvr>
                                        <p:cTn id="43" dur="1000" fill="hold"/>
                                        <p:tgtEl>
                                          <p:spTgt spid="10">
                                            <p:bg/>
                                          </p:spTgt>
                                        </p:tgtEl>
                                        <p:attrNameLst>
                                          <p:attrName>style.rotation</p:attrName>
                                        </p:attrNameLst>
                                      </p:cBhvr>
                                      <p:tavLst>
                                        <p:tav tm="0">
                                          <p:val>
                                            <p:fltVal val="90"/>
                                          </p:val>
                                        </p:tav>
                                        <p:tav tm="100000">
                                          <p:val>
                                            <p:fltVal val="0"/>
                                          </p:val>
                                        </p:tav>
                                      </p:tavLst>
                                    </p:anim>
                                    <p:animEffect transition="in" filter="fade">
                                      <p:cBhvr>
                                        <p:cTn id="44" dur="1000"/>
                                        <p:tgtEl>
                                          <p:spTgt spid="10">
                                            <p:bg/>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2" dur="10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 calcmode="lin" valueType="num">
                                      <p:cBhvr>
                                        <p:cTn id="5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60" dur="1000"/>
                                        <p:tgtEl>
                                          <p:spTgt spid="10">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p:cTn id="65"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68"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9" grpId="0" animBg="1"/>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766417"/>
            <a:ext cx="6695100" cy="286103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rtl="1"/>
            <a:r>
              <a:rPr lang="ar-EG" sz="2400" b="1" dirty="0">
                <a:solidFill>
                  <a:srgbClr val="002060"/>
                </a:solidFill>
                <a:latin typeface="Sakkal Majalla" panose="02000000000000000000" pitchFamily="2" charset="-78"/>
                <a:cs typeface="Sakkal Majalla" panose="02000000000000000000" pitchFamily="2" charset="-78"/>
              </a:rPr>
              <a:t>3. يعد معبراً رئيسياً لأهم طرق المواصلات البحرية والبرية التي تربط بين جهات العالم المختلفة نظراً لموقعه المتوسط.</a:t>
            </a:r>
          </a:p>
          <a:p>
            <a:pPr algn="just" rtl="1"/>
            <a:r>
              <a:rPr lang="ar-EG" sz="2400" b="1" dirty="0">
                <a:solidFill>
                  <a:srgbClr val="002060"/>
                </a:solidFill>
                <a:latin typeface="Sakkal Majalla" panose="02000000000000000000" pitchFamily="2" charset="-78"/>
                <a:cs typeface="Sakkal Majalla" panose="02000000000000000000" pitchFamily="2" charset="-78"/>
              </a:rPr>
              <a:t>4. يتحكم بقناة السويس ويشرف على مضائق تربط البحار والمحيطات كباب المندب وهرمز وجبل طارق.</a:t>
            </a:r>
          </a:p>
          <a:p>
            <a:pPr algn="just" rtl="1"/>
            <a:r>
              <a:rPr lang="ar-EG" sz="2400" b="1" dirty="0">
                <a:solidFill>
                  <a:srgbClr val="002060"/>
                </a:solidFill>
                <a:latin typeface="Sakkal Majalla" panose="02000000000000000000" pitchFamily="2" charset="-78"/>
                <a:cs typeface="Sakkal Majalla" panose="02000000000000000000" pitchFamily="2" charset="-78"/>
              </a:rPr>
              <a:t>5. يمثل أهمية اقتصادية لوجود النفط في أراضيه.</a:t>
            </a:r>
          </a:p>
          <a:p>
            <a:pPr algn="just" rtl="1"/>
            <a:r>
              <a:rPr lang="ar-EG" sz="2400" b="1" dirty="0">
                <a:solidFill>
                  <a:srgbClr val="002060"/>
                </a:solidFill>
                <a:latin typeface="Sakkal Majalla" panose="02000000000000000000" pitchFamily="2" charset="-78"/>
                <a:cs typeface="Sakkal Majalla" panose="02000000000000000000" pitchFamily="2" charset="-78"/>
              </a:rPr>
              <a:t>6. تتنوع على أراضيه البيئات المختلفة بسبب موقعه الفلكي.</a:t>
            </a:r>
            <a:endParaRPr lang="en-US" sz="2400" b="1" dirty="0">
              <a:solidFill>
                <a:srgbClr val="00206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15</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32025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FC0DFF3-F246-4A1A-8AD6-05150F1134C8}"/>
              </a:ext>
            </a:extLst>
          </p:cNvPr>
          <p:cNvSpPr/>
          <p:nvPr/>
        </p:nvSpPr>
        <p:spPr>
          <a:xfrm>
            <a:off x="474958" y="669471"/>
            <a:ext cx="6695100" cy="408679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b="1" dirty="0">
                <a:ln>
                  <a:solidFill>
                    <a:sysClr val="windowText" lastClr="000000"/>
                  </a:solidFill>
                </a:ln>
                <a:solidFill>
                  <a:sysClr val="windowText" lastClr="000000"/>
                </a:solidFill>
                <a:latin typeface="Sakkal Majalla" panose="02000000000000000000" pitchFamily="2" charset="-78"/>
                <a:cs typeface="Sakkal Majalla" panose="02000000000000000000" pitchFamily="2" charset="-78"/>
              </a:rPr>
              <a:t>الدرس الثاني</a:t>
            </a:r>
          </a:p>
          <a:p>
            <a:pPr algn="ctr"/>
            <a:r>
              <a:rPr lang="ar-EG"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rPr>
              <a:t>أشكال سطح الأرض في الوطن العربي</a:t>
            </a:r>
            <a:endParaRPr lang="en-US" sz="6600" b="1" dirty="0">
              <a:ln>
                <a:solidFill>
                  <a:sysClr val="windowText" lastClr="000000"/>
                </a:solidFill>
              </a:ln>
              <a:solidFill>
                <a:srgbClr val="C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70E2ED83-5ADF-4B53-9917-C52B9403175C}"/>
              </a:ext>
            </a:extLst>
          </p:cNvPr>
          <p:cNvSpPr/>
          <p:nvPr/>
        </p:nvSpPr>
        <p:spPr>
          <a:xfrm>
            <a:off x="7019500" y="5336276"/>
            <a:ext cx="600500" cy="365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Sakkal Majalla" panose="02000000000000000000" pitchFamily="2" charset="-78"/>
                <a:cs typeface="Sakkal Majalla" panose="02000000000000000000" pitchFamily="2" charset="-78"/>
              </a:rPr>
              <a:t>16</a:t>
            </a:r>
            <a:endParaRPr lang="en-US" sz="24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6913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5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4714</TotalTime>
  <Words>3560</Words>
  <Application>Microsoft Office PowerPoint</Application>
  <PresentationFormat>مخصص</PresentationFormat>
  <Paragraphs>357</Paragraphs>
  <Slides>55</Slides>
  <Notes>55</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2017-10-03T18:14:01Z</dcterms:created>
  <dcterms:modified xsi:type="dcterms:W3CDTF">2018-01-10T13:22:53Z</dcterms:modified>
</cp:coreProperties>
</file>