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Lst>
  <p:sldSz cx="9144000" cy="6858000" type="screen4x3"/>
  <p:notesSz cx="6858000" cy="9144000"/>
  <p:custDataLst>
    <p:tags r:id="rId73"/>
  </p:custDataLst>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94660"/>
  </p:normalViewPr>
  <p:slideViewPr>
    <p:cSldViewPr>
      <p:cViewPr varScale="1">
        <p:scale>
          <a:sx n="66" d="100"/>
          <a:sy n="66" d="100"/>
        </p:scale>
        <p:origin x="-1506" y="-11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SA"/>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SA"/>
          </a:p>
        </p:txBody>
      </p:sp>
      <p:sp>
        <p:nvSpPr>
          <p:cNvPr id="4" name="عنصر نائب للتاريخ 3"/>
          <p:cNvSpPr>
            <a:spLocks noGrp="1"/>
          </p:cNvSpPr>
          <p:nvPr>
            <p:ph type="dt" sz="half" idx="10"/>
          </p:nvPr>
        </p:nvSpPr>
        <p:spPr/>
        <p:txBody>
          <a:bodyPr/>
          <a:lstStyle/>
          <a:p>
            <a:fld id="{1B8ABB09-4A1D-463E-8065-109CC2B7EFAA}" type="datetimeFigureOut">
              <a:rPr lang="ar-SA" smtClean="0"/>
              <a:t>23/04/1439</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1B8ABB09-4A1D-463E-8065-109CC2B7EFAA}" type="datetimeFigureOut">
              <a:rPr lang="ar-SA" smtClean="0"/>
              <a:t>23/04/1439</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1B8ABB09-4A1D-463E-8065-109CC2B7EFAA}" type="datetimeFigureOut">
              <a:rPr lang="ar-SA" smtClean="0"/>
              <a:t>23/04/1439</a:t>
            </a:fld>
            <a:endParaRPr lang="ar-SA"/>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0B34F065-1154-456A-91E3-76DE8E75E17B}" type="slidenum">
              <a:rPr lang="ar-SA" smtClean="0"/>
              <a:t>‹#›</a:t>
            </a:fld>
            <a:endParaRPr lang="ar-S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11.xml"/><Relationship Id="rId4" Type="http://schemas.microsoft.com/office/2007/relationships/hdphoto" Target="../media/hdphoto11.wdp"/></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12.xml"/><Relationship Id="rId4" Type="http://schemas.microsoft.com/office/2007/relationships/hdphoto" Target="../media/hdphoto12.wdp"/></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13.xml"/><Relationship Id="rId4" Type="http://schemas.microsoft.com/office/2007/relationships/hdphoto" Target="../media/hdphoto13.wdp"/></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14.xml"/><Relationship Id="rId6" Type="http://schemas.microsoft.com/office/2007/relationships/hdphoto" Target="../media/hdphoto15.wdp"/><Relationship Id="rId5" Type="http://schemas.openxmlformats.org/officeDocument/2006/relationships/image" Target="../media/image15.png"/><Relationship Id="rId4" Type="http://schemas.microsoft.com/office/2007/relationships/hdphoto" Target="../media/hdphoto14.wdp"/></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15.xml"/><Relationship Id="rId4" Type="http://schemas.microsoft.com/office/2007/relationships/hdphoto" Target="../media/hdphoto16.wdp"/></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16.xml"/><Relationship Id="rId4" Type="http://schemas.microsoft.com/office/2007/relationships/hdphoto" Target="../media/hdphoto17.wdp"/></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17.xml"/><Relationship Id="rId4" Type="http://schemas.microsoft.com/office/2007/relationships/hdphoto" Target="../media/hdphoto18.wdp"/></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18.xml"/><Relationship Id="rId4" Type="http://schemas.microsoft.com/office/2007/relationships/hdphoto" Target="../media/hdphoto19.wdp"/></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19.xml"/><Relationship Id="rId4" Type="http://schemas.microsoft.com/office/2007/relationships/hdphoto" Target="../media/hdphoto20.wdp"/></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20.xml"/><Relationship Id="rId4" Type="http://schemas.microsoft.com/office/2007/relationships/hdphoto" Target="../media/hdphoto21.wdp"/></Relationships>
</file>

<file path=ppt/slides/_rels/slide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3.xml"/><Relationship Id="rId6" Type="http://schemas.microsoft.com/office/2007/relationships/hdphoto" Target="../media/hdphoto3.wdp"/><Relationship Id="rId5" Type="http://schemas.openxmlformats.org/officeDocument/2006/relationships/image" Target="../media/image3.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21.xml"/><Relationship Id="rId4" Type="http://schemas.microsoft.com/office/2007/relationships/hdphoto" Target="../media/hdphoto22.wdp"/></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tags" Target="../tags/tag22.xml"/><Relationship Id="rId4" Type="http://schemas.microsoft.com/office/2007/relationships/hdphoto" Target="../media/hdphoto23.wdp"/></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xml"/><Relationship Id="rId1" Type="http://schemas.openxmlformats.org/officeDocument/2006/relationships/tags" Target="../tags/tag23.xml"/><Relationship Id="rId6" Type="http://schemas.microsoft.com/office/2007/relationships/hdphoto" Target="../media/hdphoto25.wdp"/><Relationship Id="rId5" Type="http://schemas.openxmlformats.org/officeDocument/2006/relationships/image" Target="../media/image25.png"/><Relationship Id="rId4" Type="http://schemas.microsoft.com/office/2007/relationships/hdphoto" Target="../media/hdphoto24.wdp"/></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25.xml"/><Relationship Id="rId6" Type="http://schemas.openxmlformats.org/officeDocument/2006/relationships/image" Target="../media/image27.png"/><Relationship Id="rId5" Type="http://schemas.openxmlformats.org/officeDocument/2006/relationships/audio" Target="../media/audio1.wav"/><Relationship Id="rId4" Type="http://schemas.microsoft.com/office/2007/relationships/hdphoto" Target="../media/hdphoto26.wdp"/></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tags" Target="../tags/tag26.xml"/><Relationship Id="rId5" Type="http://schemas.openxmlformats.org/officeDocument/2006/relationships/image" Target="../media/image29.png"/><Relationship Id="rId4" Type="http://schemas.microsoft.com/office/2007/relationships/hdphoto" Target="../media/hdphoto27.wdp"/></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xml"/><Relationship Id="rId1" Type="http://schemas.openxmlformats.org/officeDocument/2006/relationships/tags" Target="../tags/tag28.xml"/><Relationship Id="rId4" Type="http://schemas.microsoft.com/office/2007/relationships/hdphoto" Target="../media/hdphoto28.wdp"/></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4.xml"/><Relationship Id="rId4" Type="http://schemas.microsoft.com/office/2007/relationships/hdphoto" Target="../media/hdphoto5.wdp"/></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xml"/><Relationship Id="rId1" Type="http://schemas.openxmlformats.org/officeDocument/2006/relationships/tags" Target="../tags/tag31.xml"/><Relationship Id="rId4" Type="http://schemas.microsoft.com/office/2007/relationships/hdphoto" Target="../media/hdphoto29.wdp"/></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xml"/><Relationship Id="rId1" Type="http://schemas.openxmlformats.org/officeDocument/2006/relationships/tags" Target="../tags/tag32.xml"/><Relationship Id="rId4" Type="http://schemas.microsoft.com/office/2007/relationships/hdphoto" Target="../media/hdphoto30.wdp"/></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xml"/><Relationship Id="rId1" Type="http://schemas.openxmlformats.org/officeDocument/2006/relationships/tags" Target="../tags/tag33.xml"/><Relationship Id="rId4" Type="http://schemas.microsoft.com/office/2007/relationships/hdphoto" Target="../media/hdphoto31.wdp"/></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1.xml"/><Relationship Id="rId1" Type="http://schemas.openxmlformats.org/officeDocument/2006/relationships/tags" Target="../tags/tag34.xml"/><Relationship Id="rId4" Type="http://schemas.microsoft.com/office/2007/relationships/hdphoto" Target="../media/hdphoto32.wdp"/></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xml"/><Relationship Id="rId1" Type="http://schemas.openxmlformats.org/officeDocument/2006/relationships/tags" Target="../tags/tag35.xml"/><Relationship Id="rId4" Type="http://schemas.microsoft.com/office/2007/relationships/hdphoto" Target="../media/hdphoto33.wdp"/></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1.xml"/><Relationship Id="rId1" Type="http://schemas.openxmlformats.org/officeDocument/2006/relationships/tags" Target="../tags/tag36.xml"/><Relationship Id="rId4" Type="http://schemas.microsoft.com/office/2007/relationships/hdphoto" Target="../media/hdphoto34.wdp"/></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tags" Target="../tags/tag37.xml"/><Relationship Id="rId4" Type="http://schemas.microsoft.com/office/2007/relationships/hdphoto" Target="../media/hdphoto35.wdp"/></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1.xml"/><Relationship Id="rId1" Type="http://schemas.openxmlformats.org/officeDocument/2006/relationships/tags" Target="../tags/tag39.xml"/><Relationship Id="rId6" Type="http://schemas.microsoft.com/office/2007/relationships/hdphoto" Target="../media/hdphoto37.wdp"/><Relationship Id="rId5" Type="http://schemas.openxmlformats.org/officeDocument/2006/relationships/image" Target="../media/image39.png"/><Relationship Id="rId4" Type="http://schemas.microsoft.com/office/2007/relationships/hdphoto" Target="../media/hdphoto36.wdp"/></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1.xml"/><Relationship Id="rId1" Type="http://schemas.openxmlformats.org/officeDocument/2006/relationships/tags" Target="../tags/tag40.xml"/><Relationship Id="rId4" Type="http://schemas.microsoft.com/office/2007/relationships/hdphoto" Target="../media/hdphoto38.wdp"/></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5.xml"/><Relationship Id="rId4" Type="http://schemas.microsoft.com/office/2007/relationships/hdphoto" Target="../media/hdphoto6.wdp"/></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1.xml"/><Relationship Id="rId1" Type="http://schemas.openxmlformats.org/officeDocument/2006/relationships/tags" Target="../tags/tag41.xml"/><Relationship Id="rId4" Type="http://schemas.microsoft.com/office/2007/relationships/hdphoto" Target="../media/hdphoto39.wdp"/></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1.xml"/><Relationship Id="rId1" Type="http://schemas.openxmlformats.org/officeDocument/2006/relationships/tags" Target="../tags/tag42.xml"/><Relationship Id="rId4" Type="http://schemas.microsoft.com/office/2007/relationships/hdphoto" Target="../media/hdphoto40.wdp"/></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1.xml"/><Relationship Id="rId1" Type="http://schemas.openxmlformats.org/officeDocument/2006/relationships/tags" Target="../tags/tag43.xml"/><Relationship Id="rId4" Type="http://schemas.microsoft.com/office/2007/relationships/hdphoto" Target="../media/hdphoto41.wdp"/></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4.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1.xml"/><Relationship Id="rId1" Type="http://schemas.openxmlformats.org/officeDocument/2006/relationships/tags" Target="../tags/tag45.xml"/><Relationship Id="rId4" Type="http://schemas.microsoft.com/office/2007/relationships/hdphoto" Target="../media/hdphoto42.wdp"/></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1.xml"/><Relationship Id="rId1" Type="http://schemas.openxmlformats.org/officeDocument/2006/relationships/tags" Target="../tags/tag46.xml"/><Relationship Id="rId4" Type="http://schemas.microsoft.com/office/2007/relationships/hdphoto" Target="../media/hdphoto43.wdp"/></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1.xml"/><Relationship Id="rId1" Type="http://schemas.openxmlformats.org/officeDocument/2006/relationships/tags" Target="../tags/tag47.xml"/><Relationship Id="rId4" Type="http://schemas.microsoft.com/office/2007/relationships/hdphoto" Target="../media/hdphoto44.wdp"/></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1.xml"/><Relationship Id="rId1" Type="http://schemas.openxmlformats.org/officeDocument/2006/relationships/tags" Target="../tags/tag48.xml"/><Relationship Id="rId6" Type="http://schemas.microsoft.com/office/2007/relationships/hdphoto" Target="../media/hdphoto46.wdp"/><Relationship Id="rId5" Type="http://schemas.openxmlformats.org/officeDocument/2006/relationships/image" Target="../media/image48.png"/><Relationship Id="rId4" Type="http://schemas.microsoft.com/office/2007/relationships/hdphoto" Target="../media/hdphoto45.wdp"/></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1.xml"/><Relationship Id="rId1" Type="http://schemas.openxmlformats.org/officeDocument/2006/relationships/tags" Target="../tags/tag49.xml"/><Relationship Id="rId4" Type="http://schemas.microsoft.com/office/2007/relationships/hdphoto" Target="../media/hdphoto47.wdp"/></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1.xml"/><Relationship Id="rId1" Type="http://schemas.openxmlformats.org/officeDocument/2006/relationships/tags" Target="../tags/tag50.xml"/><Relationship Id="rId4" Type="http://schemas.microsoft.com/office/2007/relationships/hdphoto" Target="../media/hdphoto48.wdp"/></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1.xml"/><Relationship Id="rId1" Type="http://schemas.openxmlformats.org/officeDocument/2006/relationships/tags" Target="../tags/tag51.xml"/><Relationship Id="rId4" Type="http://schemas.microsoft.com/office/2007/relationships/hdphoto" Target="../media/hdphoto49.wdp"/></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1.xml"/><Relationship Id="rId1" Type="http://schemas.openxmlformats.org/officeDocument/2006/relationships/tags" Target="../tags/tag52.xml"/><Relationship Id="rId4" Type="http://schemas.microsoft.com/office/2007/relationships/hdphoto" Target="../media/hdphoto50.wdp"/></Relationships>
</file>

<file path=ppt/slides/_rels/slide52.xml.rels><?xml version="1.0" encoding="UTF-8" standalone="yes"?>
<Relationships xmlns="http://schemas.openxmlformats.org/package/2006/relationships"><Relationship Id="rId8" Type="http://schemas.microsoft.com/office/2007/relationships/hdphoto" Target="../media/hdphoto53.wdp"/><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slideLayout" Target="../slideLayouts/slideLayout1.xml"/><Relationship Id="rId1" Type="http://schemas.openxmlformats.org/officeDocument/2006/relationships/tags" Target="../tags/tag53.xml"/><Relationship Id="rId6" Type="http://schemas.microsoft.com/office/2007/relationships/hdphoto" Target="../media/hdphoto52.wdp"/><Relationship Id="rId5" Type="http://schemas.openxmlformats.org/officeDocument/2006/relationships/image" Target="../media/image54.png"/><Relationship Id="rId4" Type="http://schemas.microsoft.com/office/2007/relationships/hdphoto" Target="../media/hdphoto51.wdp"/></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1.xml"/><Relationship Id="rId1" Type="http://schemas.openxmlformats.org/officeDocument/2006/relationships/tags" Target="../tags/tag54.xml"/><Relationship Id="rId4" Type="http://schemas.microsoft.com/office/2007/relationships/hdphoto" Target="../media/hdphoto54.wdp"/></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1.xml"/><Relationship Id="rId1" Type="http://schemas.openxmlformats.org/officeDocument/2006/relationships/tags" Target="../tags/tag55.xml"/><Relationship Id="rId6" Type="http://schemas.microsoft.com/office/2007/relationships/hdphoto" Target="../media/hdphoto56.wdp"/><Relationship Id="rId5" Type="http://schemas.openxmlformats.org/officeDocument/2006/relationships/image" Target="../media/image58.png"/><Relationship Id="rId4" Type="http://schemas.microsoft.com/office/2007/relationships/hdphoto" Target="../media/hdphoto55.wdp"/></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1.xml"/><Relationship Id="rId1" Type="http://schemas.openxmlformats.org/officeDocument/2006/relationships/tags" Target="../tags/tag56.xml"/><Relationship Id="rId4" Type="http://schemas.microsoft.com/office/2007/relationships/hdphoto" Target="../media/hdphoto57.wdp"/></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1.xml"/><Relationship Id="rId1" Type="http://schemas.openxmlformats.org/officeDocument/2006/relationships/tags" Target="../tags/tag57.xml"/><Relationship Id="rId4" Type="http://schemas.microsoft.com/office/2007/relationships/hdphoto" Target="../media/hdphoto58.wdp"/></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1.xml"/><Relationship Id="rId1" Type="http://schemas.openxmlformats.org/officeDocument/2006/relationships/tags" Target="../tags/tag58.xml"/><Relationship Id="rId4" Type="http://schemas.microsoft.com/office/2007/relationships/hdphoto" Target="../media/hdphoto59.wdp"/></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1.xml"/><Relationship Id="rId1" Type="http://schemas.openxmlformats.org/officeDocument/2006/relationships/tags" Target="../tags/tag59.xml"/><Relationship Id="rId4" Type="http://schemas.microsoft.com/office/2007/relationships/hdphoto" Target="../media/hdphoto60.wdp"/></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1.xml"/><Relationship Id="rId1" Type="http://schemas.openxmlformats.org/officeDocument/2006/relationships/tags" Target="../tags/tag60.xml"/><Relationship Id="rId4" Type="http://schemas.microsoft.com/office/2007/relationships/hdphoto" Target="../media/hdphoto61.wdp"/></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4" Type="http://schemas.microsoft.com/office/2007/relationships/hdphoto" Target="../media/hdphoto7.wdp"/></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1.xml"/><Relationship Id="rId1" Type="http://schemas.openxmlformats.org/officeDocument/2006/relationships/tags" Target="../tags/tag61.xml"/><Relationship Id="rId4" Type="http://schemas.microsoft.com/office/2007/relationships/hdphoto" Target="../media/hdphoto62.wdp"/></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1.xml"/><Relationship Id="rId1" Type="http://schemas.openxmlformats.org/officeDocument/2006/relationships/tags" Target="../tags/tag62.xml"/><Relationship Id="rId6" Type="http://schemas.microsoft.com/office/2007/relationships/hdphoto" Target="../media/hdphoto64.wdp"/><Relationship Id="rId5" Type="http://schemas.openxmlformats.org/officeDocument/2006/relationships/image" Target="../media/image66.png"/><Relationship Id="rId4" Type="http://schemas.microsoft.com/office/2007/relationships/hdphoto" Target="../media/hdphoto63.wdp"/></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1.xml"/><Relationship Id="rId1" Type="http://schemas.openxmlformats.org/officeDocument/2006/relationships/tags" Target="../tags/tag63.xml"/><Relationship Id="rId4" Type="http://schemas.microsoft.com/office/2007/relationships/hdphoto" Target="../media/hdphoto65.wdp"/></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7" Type="http://schemas.microsoft.com/office/2007/relationships/hdphoto" Target="../media/hdphoto67.wdp"/><Relationship Id="rId2" Type="http://schemas.openxmlformats.org/officeDocument/2006/relationships/slideLayout" Target="../slideLayouts/slideLayout1.xml"/><Relationship Id="rId1" Type="http://schemas.openxmlformats.org/officeDocument/2006/relationships/tags" Target="../tags/tag64.xml"/><Relationship Id="rId6" Type="http://schemas.openxmlformats.org/officeDocument/2006/relationships/image" Target="../media/image70.png"/><Relationship Id="rId5" Type="http://schemas.microsoft.com/office/2007/relationships/hdphoto" Target="../media/hdphoto66.wdp"/><Relationship Id="rId4" Type="http://schemas.openxmlformats.org/officeDocument/2006/relationships/image" Target="../media/image69.pn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65.xml"/></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1.xml"/><Relationship Id="rId1" Type="http://schemas.openxmlformats.org/officeDocument/2006/relationships/tags" Target="../tags/tag66.xml"/><Relationship Id="rId6" Type="http://schemas.microsoft.com/office/2007/relationships/hdphoto" Target="../media/hdphoto69.wdp"/><Relationship Id="rId5" Type="http://schemas.openxmlformats.org/officeDocument/2006/relationships/image" Target="../media/image72.png"/><Relationship Id="rId4" Type="http://schemas.microsoft.com/office/2007/relationships/hdphoto" Target="../media/hdphoto68.wdp"/></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67.xml"/></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1.xml"/><Relationship Id="rId1" Type="http://schemas.openxmlformats.org/officeDocument/2006/relationships/tags" Target="../tags/tag68.xml"/><Relationship Id="rId6" Type="http://schemas.microsoft.com/office/2007/relationships/hdphoto" Target="../media/hdphoto71.wdp"/><Relationship Id="rId5" Type="http://schemas.openxmlformats.org/officeDocument/2006/relationships/image" Target="../media/image74.png"/><Relationship Id="rId4" Type="http://schemas.microsoft.com/office/2007/relationships/hdphoto" Target="../media/hdphoto70.wdp"/></Relationships>
</file>

<file path=ppt/slides/_rels/slide6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1.xml"/><Relationship Id="rId1" Type="http://schemas.openxmlformats.org/officeDocument/2006/relationships/tags" Target="../tags/tag69.xml"/><Relationship Id="rId4" Type="http://schemas.microsoft.com/office/2007/relationships/hdphoto" Target="../media/hdphoto72.wdp"/></Relationships>
</file>

<file path=ppt/slides/_rels/slide6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1.xml"/><Relationship Id="rId1" Type="http://schemas.openxmlformats.org/officeDocument/2006/relationships/tags" Target="../tags/tag70.xml"/><Relationship Id="rId6" Type="http://schemas.microsoft.com/office/2007/relationships/hdphoto" Target="../media/hdphoto74.wdp"/><Relationship Id="rId5" Type="http://schemas.openxmlformats.org/officeDocument/2006/relationships/image" Target="../media/image77.png"/><Relationship Id="rId4" Type="http://schemas.microsoft.com/office/2007/relationships/hdphoto" Target="../media/hdphoto73.wdp"/></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8.xml"/><Relationship Id="rId4" Type="http://schemas.microsoft.com/office/2007/relationships/hdphoto" Target="../media/hdphoto8.wdp"/></Relationships>
</file>

<file path=ppt/slides/_rels/slide7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1.xml"/><Relationship Id="rId1" Type="http://schemas.openxmlformats.org/officeDocument/2006/relationships/tags" Target="../tags/tag71.xml"/><Relationship Id="rId4" Type="http://schemas.microsoft.com/office/2007/relationships/hdphoto" Target="../media/hdphoto75.wdp"/></Relationships>
</file>

<file path=ppt/slides/_rels/slide7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1.xml"/><Relationship Id="rId1" Type="http://schemas.openxmlformats.org/officeDocument/2006/relationships/tags" Target="../tags/tag72.xml"/><Relationship Id="rId6" Type="http://schemas.microsoft.com/office/2007/relationships/hdphoto" Target="../media/hdphoto77.wdp"/><Relationship Id="rId5" Type="http://schemas.openxmlformats.org/officeDocument/2006/relationships/image" Target="../media/image80.png"/><Relationship Id="rId4" Type="http://schemas.microsoft.com/office/2007/relationships/hdphoto" Target="../media/hdphoto76.wdp"/></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9.xml"/><Relationship Id="rId4" Type="http://schemas.microsoft.com/office/2007/relationships/hdphoto" Target="../media/hdphoto9.wdp"/></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0.xml"/><Relationship Id="rId4" Type="http://schemas.microsoft.com/office/2007/relationships/hdphoto" Target="../media/hdphoto10.wdp"/></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3" cstate="email">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323528" y="260648"/>
            <a:ext cx="8572476" cy="6115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مخطط انسيابي: معالجة متعاقبة 4"/>
          <p:cNvSpPr/>
          <p:nvPr/>
        </p:nvSpPr>
        <p:spPr>
          <a:xfrm>
            <a:off x="6444208" y="44624"/>
            <a:ext cx="2664296" cy="851685"/>
          </a:xfrm>
          <a:prstGeom prst="flowChartAlternateProcess">
            <a:avLst/>
          </a:prstGeom>
          <a:scene3d>
            <a:camera prst="orthographicFront"/>
            <a:lightRig rig="threePt" dir="t"/>
          </a:scene3d>
          <a:sp3d>
            <a:bevelT w="139700" prst="cross"/>
          </a:sp3d>
        </p:spPr>
        <p:style>
          <a:lnRef idx="1">
            <a:schemeClr val="accent2"/>
          </a:lnRef>
          <a:fillRef idx="3">
            <a:schemeClr val="accent2"/>
          </a:fillRef>
          <a:effectRef idx="2">
            <a:schemeClr val="accent2"/>
          </a:effectRef>
          <a:fontRef idx="minor">
            <a:schemeClr val="lt1"/>
          </a:fontRef>
        </p:style>
        <p:txBody>
          <a:bodyPr rtlCol="1" anchor="ctr"/>
          <a:lstStyle/>
          <a:p>
            <a:pPr algn="ctr"/>
            <a:r>
              <a:rPr lang="ar-SA" sz="4400" b="1" dirty="0" smtClean="0">
                <a:effectLst>
                  <a:outerShdw blurRad="38100" dist="38100" dir="2700000" algn="tl">
                    <a:srgbClr val="000000">
                      <a:alpha val="43137"/>
                    </a:srgbClr>
                  </a:outerShdw>
                </a:effectLst>
                <a:latin typeface="Arabic Typesetting" pitchFamily="66" charset="-78"/>
                <a:cs typeface="Arabic Typesetting" pitchFamily="66" charset="-78"/>
              </a:rPr>
              <a:t>الوحدة الثانية</a:t>
            </a:r>
            <a:endParaRPr lang="ar-EG" sz="4400" b="1" dirty="0">
              <a:effectLst>
                <a:outerShdw blurRad="38100" dist="38100" dir="2700000" algn="tl">
                  <a:srgbClr val="000000">
                    <a:alpha val="43137"/>
                  </a:srgbClr>
                </a:outerShdw>
              </a:effectLst>
              <a:latin typeface="Arabic Typesetting" pitchFamily="66" charset="-78"/>
              <a:cs typeface="Arabic Typesetting" pitchFamily="66" charset="-78"/>
            </a:endParaRPr>
          </a:p>
        </p:txBody>
      </p:sp>
    </p:spTree>
    <p:custDataLst>
      <p:tags r:id="rId1"/>
    </p:custDataLst>
    <p:extLst>
      <p:ext uri="{BB962C8B-B14F-4D97-AF65-F5344CB8AC3E}">
        <p14:creationId xmlns:p14="http://schemas.microsoft.com/office/powerpoint/2010/main" val="750487546"/>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2946"/>
                                        </p:tgtEl>
                                        <p:attrNameLst>
                                          <p:attrName>style.visibility</p:attrName>
                                        </p:attrNameLst>
                                      </p:cBhvr>
                                      <p:to>
                                        <p:strVal val="visible"/>
                                      </p:to>
                                    </p:set>
                                    <p:animEffect transition="in" filter="fade">
                                      <p:cBhvr>
                                        <p:cTn id="13" dur="1000"/>
                                        <p:tgtEl>
                                          <p:spTgt spid="82946"/>
                                        </p:tgtEl>
                                      </p:cBhvr>
                                    </p:animEffect>
                                    <p:anim calcmode="lin" valueType="num">
                                      <p:cBhvr>
                                        <p:cTn id="14" dur="1000" fill="hold"/>
                                        <p:tgtEl>
                                          <p:spTgt spid="82946"/>
                                        </p:tgtEl>
                                        <p:attrNameLst>
                                          <p:attrName>ppt_x</p:attrName>
                                        </p:attrNameLst>
                                      </p:cBhvr>
                                      <p:tavLst>
                                        <p:tav tm="0">
                                          <p:val>
                                            <p:strVal val="#ppt_x"/>
                                          </p:val>
                                        </p:tav>
                                        <p:tav tm="100000">
                                          <p:val>
                                            <p:strVal val="#ppt_x"/>
                                          </p:val>
                                        </p:tav>
                                      </p:tavLst>
                                    </p:anim>
                                    <p:anim calcmode="lin" valueType="num">
                                      <p:cBhvr>
                                        <p:cTn id="15" dur="1000" fill="hold"/>
                                        <p:tgtEl>
                                          <p:spTgt spid="829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rot="120000">
            <a:off x="312619" y="441261"/>
            <a:ext cx="8388424" cy="392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3275856" y="2852936"/>
            <a:ext cx="2304256" cy="369332"/>
          </a:xfrm>
          <a:prstGeom prst="rect">
            <a:avLst/>
          </a:prstGeom>
          <a:noFill/>
        </p:spPr>
        <p:txBody>
          <a:bodyPr wrap="square" rtlCol="1">
            <a:spAutoFit/>
          </a:bodyPr>
          <a:lstStyle/>
          <a:p>
            <a:pPr algn="ctr"/>
            <a:r>
              <a:rPr lang="ar-SA" b="1" dirty="0" smtClean="0">
                <a:solidFill>
                  <a:srgbClr val="C00000"/>
                </a:solidFill>
                <a:effectLst>
                  <a:outerShdw blurRad="38100" dist="38100" dir="2700000" algn="tl">
                    <a:srgbClr val="000000">
                      <a:alpha val="43137"/>
                    </a:srgbClr>
                  </a:outerShdw>
                </a:effectLst>
              </a:rPr>
              <a:t>من الشمال إلي الجنوب </a:t>
            </a:r>
            <a:endParaRPr lang="ar-EG" b="1" dirty="0">
              <a:solidFill>
                <a:srgbClr val="C00000"/>
              </a:solidFill>
              <a:effectLst>
                <a:outerShdw blurRad="38100" dist="38100" dir="2700000" algn="tl">
                  <a:srgbClr val="000000">
                    <a:alpha val="43137"/>
                  </a:srgbClr>
                </a:outerShdw>
              </a:effectLst>
            </a:endParaRPr>
          </a:p>
        </p:txBody>
      </p:sp>
      <p:sp>
        <p:nvSpPr>
          <p:cNvPr id="4" name="مربع نص 3"/>
          <p:cNvSpPr txBox="1"/>
          <p:nvPr/>
        </p:nvSpPr>
        <p:spPr>
          <a:xfrm>
            <a:off x="827584" y="2852936"/>
            <a:ext cx="2304256" cy="646331"/>
          </a:xfrm>
          <a:prstGeom prst="rect">
            <a:avLst/>
          </a:prstGeom>
          <a:noFill/>
        </p:spPr>
        <p:txBody>
          <a:bodyPr wrap="square" rtlCol="1">
            <a:spAutoFit/>
          </a:bodyPr>
          <a:lstStyle/>
          <a:p>
            <a:pPr algn="ctr"/>
            <a:r>
              <a:rPr lang="ar-SA" b="1" dirty="0" smtClean="0">
                <a:solidFill>
                  <a:srgbClr val="C00000"/>
                </a:solidFill>
                <a:effectLst>
                  <a:outerShdw blurRad="38100" dist="38100" dir="2700000" algn="tl">
                    <a:srgbClr val="000000">
                      <a:alpha val="43137"/>
                    </a:srgbClr>
                  </a:outerShdw>
                </a:effectLst>
              </a:rPr>
              <a:t>سهل عكاظ في الشمال</a:t>
            </a:r>
          </a:p>
          <a:p>
            <a:pPr algn="ctr"/>
            <a:r>
              <a:rPr lang="ar-SA" b="1" dirty="0" smtClean="0">
                <a:solidFill>
                  <a:srgbClr val="C00000"/>
                </a:solidFill>
                <a:effectLst>
                  <a:outerShdw blurRad="38100" dist="38100" dir="2700000" algn="tl">
                    <a:srgbClr val="000000">
                      <a:alpha val="43137"/>
                    </a:srgbClr>
                  </a:outerShdw>
                </a:effectLst>
              </a:rPr>
              <a:t>سهل غزة في الجنوب </a:t>
            </a:r>
            <a:endParaRPr lang="ar-EG" b="1" dirty="0">
              <a:solidFill>
                <a:srgbClr val="C00000"/>
              </a:solidFill>
              <a:effectLst>
                <a:outerShdw blurRad="38100" dist="38100" dir="2700000" algn="tl">
                  <a:srgbClr val="000000">
                    <a:alpha val="43137"/>
                  </a:srgbClr>
                </a:outerShdw>
              </a:effectLst>
            </a:endParaRPr>
          </a:p>
        </p:txBody>
      </p:sp>
      <p:sp>
        <p:nvSpPr>
          <p:cNvPr id="5" name="مربع نص 4"/>
          <p:cNvSpPr txBox="1"/>
          <p:nvPr/>
        </p:nvSpPr>
        <p:spPr>
          <a:xfrm>
            <a:off x="3244574" y="3645024"/>
            <a:ext cx="2304256" cy="369332"/>
          </a:xfrm>
          <a:prstGeom prst="rect">
            <a:avLst/>
          </a:prstGeom>
          <a:noFill/>
        </p:spPr>
        <p:txBody>
          <a:bodyPr wrap="square" rtlCol="1">
            <a:spAutoFit/>
          </a:bodyPr>
          <a:lstStyle/>
          <a:p>
            <a:pPr algn="ctr"/>
            <a:r>
              <a:rPr lang="ar-SA" b="1" dirty="0" smtClean="0">
                <a:solidFill>
                  <a:srgbClr val="C00000"/>
                </a:solidFill>
                <a:effectLst>
                  <a:outerShdw blurRad="38100" dist="38100" dir="2700000" algn="tl">
                    <a:srgbClr val="000000">
                      <a:alpha val="43137"/>
                    </a:srgbClr>
                  </a:outerShdw>
                </a:effectLst>
              </a:rPr>
              <a:t>من الشمال إلي الجنوب </a:t>
            </a:r>
            <a:endParaRPr lang="ar-EG" b="1" dirty="0">
              <a:solidFill>
                <a:srgbClr val="C00000"/>
              </a:solidFill>
              <a:effectLst>
                <a:outerShdw blurRad="38100" dist="38100" dir="2700000" algn="tl">
                  <a:srgbClr val="000000">
                    <a:alpha val="43137"/>
                  </a:srgbClr>
                </a:outerShdw>
              </a:effectLst>
            </a:endParaRPr>
          </a:p>
        </p:txBody>
      </p:sp>
      <p:sp>
        <p:nvSpPr>
          <p:cNvPr id="6" name="مربع نص 5"/>
          <p:cNvSpPr txBox="1"/>
          <p:nvPr/>
        </p:nvSpPr>
        <p:spPr>
          <a:xfrm>
            <a:off x="827584" y="3645024"/>
            <a:ext cx="2304256" cy="369332"/>
          </a:xfrm>
          <a:prstGeom prst="rect">
            <a:avLst/>
          </a:prstGeom>
          <a:noFill/>
        </p:spPr>
        <p:txBody>
          <a:bodyPr wrap="square" rtlCol="1">
            <a:spAutoFit/>
          </a:bodyPr>
          <a:lstStyle/>
          <a:p>
            <a:pPr algn="ctr"/>
            <a:r>
              <a:rPr lang="ar-SA" b="1" dirty="0" smtClean="0">
                <a:solidFill>
                  <a:srgbClr val="C00000"/>
                </a:solidFill>
                <a:effectLst>
                  <a:outerShdw blurRad="38100" dist="38100" dir="2700000" algn="tl">
                    <a:srgbClr val="000000">
                      <a:alpha val="43137"/>
                    </a:srgbClr>
                  </a:outerShdw>
                </a:effectLst>
              </a:rPr>
              <a:t>جبال الخليل وجبال نابلس</a:t>
            </a:r>
            <a:endParaRPr lang="ar-EG" b="1" dirty="0">
              <a:solidFill>
                <a:srgbClr val="C00000"/>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438955330"/>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0114"/>
                                        </p:tgtEl>
                                        <p:attrNameLst>
                                          <p:attrName>style.visibility</p:attrName>
                                        </p:attrNameLst>
                                      </p:cBhvr>
                                      <p:to>
                                        <p:strVal val="visible"/>
                                      </p:to>
                                    </p:set>
                                    <p:animEffect transition="in" filter="fade">
                                      <p:cBhvr>
                                        <p:cTn id="7" dur="1000"/>
                                        <p:tgtEl>
                                          <p:spTgt spid="90114"/>
                                        </p:tgtEl>
                                      </p:cBhvr>
                                    </p:animEffect>
                                    <p:anim calcmode="lin" valueType="num">
                                      <p:cBhvr>
                                        <p:cTn id="8" dur="1000" fill="hold"/>
                                        <p:tgtEl>
                                          <p:spTgt spid="90114"/>
                                        </p:tgtEl>
                                        <p:attrNameLst>
                                          <p:attrName>ppt_x</p:attrName>
                                        </p:attrNameLst>
                                      </p:cBhvr>
                                      <p:tavLst>
                                        <p:tav tm="0">
                                          <p:val>
                                            <p:strVal val="#ppt_x"/>
                                          </p:val>
                                        </p:tav>
                                        <p:tav tm="100000">
                                          <p:val>
                                            <p:strVal val="#ppt_x"/>
                                          </p:val>
                                        </p:tav>
                                      </p:tavLst>
                                    </p:anim>
                                    <p:anim calcmode="lin" valueType="num">
                                      <p:cBhvr>
                                        <p:cTn id="9" dur="1000" fill="hold"/>
                                        <p:tgtEl>
                                          <p:spTgt spid="901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 calcmode="lin" valueType="num">
                                      <p:cBhvr>
                                        <p:cTn id="22" dur="1000" fill="hold"/>
                                        <p:tgtEl>
                                          <p:spTgt spid="4"/>
                                        </p:tgtEl>
                                        <p:attrNameLst>
                                          <p:attrName>style.rotation</p:attrName>
                                        </p:attrNameLst>
                                      </p:cBhvr>
                                      <p:tavLst>
                                        <p:tav tm="0">
                                          <p:val>
                                            <p:fltVal val="90"/>
                                          </p:val>
                                        </p:tav>
                                        <p:tav tm="100000">
                                          <p:val>
                                            <p:fltVal val="0"/>
                                          </p:val>
                                        </p:tav>
                                      </p:tavLst>
                                    </p:anim>
                                    <p:animEffect transition="in" filter="fade">
                                      <p:cBhvr>
                                        <p:cTn id="23" dur="1000"/>
                                        <p:tgtEl>
                                          <p:spTgt spid="4"/>
                                        </p:tgtEl>
                                      </p:cBhvr>
                                    </p:animEffect>
                                  </p:childTnLst>
                                </p:cTn>
                              </p:par>
                              <p:par>
                                <p:cTn id="24" presetID="31"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1000" fill="hold"/>
                                        <p:tgtEl>
                                          <p:spTgt spid="5"/>
                                        </p:tgtEl>
                                        <p:attrNameLst>
                                          <p:attrName>ppt_w</p:attrName>
                                        </p:attrNameLst>
                                      </p:cBhvr>
                                      <p:tavLst>
                                        <p:tav tm="0">
                                          <p:val>
                                            <p:fltVal val="0"/>
                                          </p:val>
                                        </p:tav>
                                        <p:tav tm="100000">
                                          <p:val>
                                            <p:strVal val="#ppt_w"/>
                                          </p:val>
                                        </p:tav>
                                      </p:tavLst>
                                    </p:anim>
                                    <p:anim calcmode="lin" valueType="num">
                                      <p:cBhvr>
                                        <p:cTn id="27" dur="1000" fill="hold"/>
                                        <p:tgtEl>
                                          <p:spTgt spid="5"/>
                                        </p:tgtEl>
                                        <p:attrNameLst>
                                          <p:attrName>ppt_h</p:attrName>
                                        </p:attrNameLst>
                                      </p:cBhvr>
                                      <p:tavLst>
                                        <p:tav tm="0">
                                          <p:val>
                                            <p:fltVal val="0"/>
                                          </p:val>
                                        </p:tav>
                                        <p:tav tm="100000">
                                          <p:val>
                                            <p:strVal val="#ppt_h"/>
                                          </p:val>
                                        </p:tav>
                                      </p:tavLst>
                                    </p:anim>
                                    <p:anim calcmode="lin" valueType="num">
                                      <p:cBhvr>
                                        <p:cTn id="28" dur="1000" fill="hold"/>
                                        <p:tgtEl>
                                          <p:spTgt spid="5"/>
                                        </p:tgtEl>
                                        <p:attrNameLst>
                                          <p:attrName>style.rotation</p:attrName>
                                        </p:attrNameLst>
                                      </p:cBhvr>
                                      <p:tavLst>
                                        <p:tav tm="0">
                                          <p:val>
                                            <p:fltVal val="90"/>
                                          </p:val>
                                        </p:tav>
                                        <p:tav tm="100000">
                                          <p:val>
                                            <p:fltVal val="0"/>
                                          </p:val>
                                        </p:tav>
                                      </p:tavLst>
                                    </p:anim>
                                    <p:animEffect transition="in" filter="fade">
                                      <p:cBhvr>
                                        <p:cTn id="29" dur="1000"/>
                                        <p:tgtEl>
                                          <p:spTgt spid="5"/>
                                        </p:tgtEl>
                                      </p:cBhvr>
                                    </p:animEffect>
                                  </p:childTnLst>
                                </p:cTn>
                              </p:par>
                              <p:par>
                                <p:cTn id="30" presetID="31"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1000" fill="hold"/>
                                        <p:tgtEl>
                                          <p:spTgt spid="6"/>
                                        </p:tgtEl>
                                        <p:attrNameLst>
                                          <p:attrName>ppt_w</p:attrName>
                                        </p:attrNameLst>
                                      </p:cBhvr>
                                      <p:tavLst>
                                        <p:tav tm="0">
                                          <p:val>
                                            <p:fltVal val="0"/>
                                          </p:val>
                                        </p:tav>
                                        <p:tav tm="100000">
                                          <p:val>
                                            <p:strVal val="#ppt_w"/>
                                          </p:val>
                                        </p:tav>
                                      </p:tavLst>
                                    </p:anim>
                                    <p:anim calcmode="lin" valueType="num">
                                      <p:cBhvr>
                                        <p:cTn id="33" dur="1000" fill="hold"/>
                                        <p:tgtEl>
                                          <p:spTgt spid="6"/>
                                        </p:tgtEl>
                                        <p:attrNameLst>
                                          <p:attrName>ppt_h</p:attrName>
                                        </p:attrNameLst>
                                      </p:cBhvr>
                                      <p:tavLst>
                                        <p:tav tm="0">
                                          <p:val>
                                            <p:fltVal val="0"/>
                                          </p:val>
                                        </p:tav>
                                        <p:tav tm="100000">
                                          <p:val>
                                            <p:strVal val="#ppt_h"/>
                                          </p:val>
                                        </p:tav>
                                      </p:tavLst>
                                    </p:anim>
                                    <p:anim calcmode="lin" valueType="num">
                                      <p:cBhvr>
                                        <p:cTn id="34" dur="1000" fill="hold"/>
                                        <p:tgtEl>
                                          <p:spTgt spid="6"/>
                                        </p:tgtEl>
                                        <p:attrNameLst>
                                          <p:attrName>style.rotation</p:attrName>
                                        </p:attrNameLst>
                                      </p:cBhvr>
                                      <p:tavLst>
                                        <p:tav tm="0">
                                          <p:val>
                                            <p:fltVal val="90"/>
                                          </p:val>
                                        </p:tav>
                                        <p:tav tm="100000">
                                          <p:val>
                                            <p:fltVal val="0"/>
                                          </p:val>
                                        </p:tav>
                                      </p:tavLst>
                                    </p:anim>
                                    <p:animEffect transition="in" filter="fade">
                                      <p:cBhvr>
                                        <p:cTn id="3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3" cstate="email">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rot="120000">
            <a:off x="76200" y="190623"/>
            <a:ext cx="8384232"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539552" y="1772816"/>
            <a:ext cx="7992888" cy="3566492"/>
          </a:xfrm>
          <a:prstGeom prst="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r>
              <a:rPr lang="ar-SA" sz="3200" b="1" dirty="0" smtClean="0">
                <a:solidFill>
                  <a:srgbClr val="C00000"/>
                </a:solidFill>
                <a:effectLst>
                  <a:outerShdw blurRad="38100" dist="38100" dir="2700000" algn="tl">
                    <a:srgbClr val="000000">
                      <a:alpha val="43137"/>
                    </a:srgbClr>
                  </a:outerShdw>
                </a:effectLst>
              </a:rPr>
              <a:t>تقع في قلب الوطن العربي وتطل علي خليج العقبة </a:t>
            </a:r>
            <a:endParaRPr lang="ar-EG" sz="3200" b="1" dirty="0">
              <a:solidFill>
                <a:srgbClr val="C00000"/>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1292013404"/>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1138"/>
                                        </p:tgtEl>
                                        <p:attrNameLst>
                                          <p:attrName>style.visibility</p:attrName>
                                        </p:attrNameLst>
                                      </p:cBhvr>
                                      <p:to>
                                        <p:strVal val="visible"/>
                                      </p:to>
                                    </p:set>
                                    <p:animEffect transition="in" filter="barn(inVertical)">
                                      <p:cBhvr>
                                        <p:cTn id="7" dur="500"/>
                                        <p:tgtEl>
                                          <p:spTgt spid="9113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Effect transition="in" filter="barn(inVertical)">
                                      <p:cBhvr>
                                        <p:cTn id="12" dur="500"/>
                                        <p:tgtEl>
                                          <p:spTgt spid="4">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rot="60000">
            <a:off x="392982" y="764681"/>
            <a:ext cx="8532440" cy="3312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971600" y="1844824"/>
            <a:ext cx="1944216" cy="461665"/>
          </a:xfrm>
          <a:prstGeom prst="rect">
            <a:avLst/>
          </a:prstGeom>
          <a:noFill/>
        </p:spPr>
        <p:txBody>
          <a:bodyPr wrap="square" rtlCol="1">
            <a:spAutoFit/>
          </a:bodyPr>
          <a:lstStyle/>
          <a:p>
            <a:pPr algn="ctr"/>
            <a:r>
              <a:rPr lang="ar-SA" sz="2400" b="1" dirty="0" smtClean="0">
                <a:solidFill>
                  <a:srgbClr val="C00000"/>
                </a:solidFill>
                <a:effectLst>
                  <a:outerShdw blurRad="38100" dist="38100" dir="2700000" algn="tl">
                    <a:srgbClr val="000000">
                      <a:alpha val="43137"/>
                    </a:srgbClr>
                  </a:outerShdw>
                </a:effectLst>
              </a:rPr>
              <a:t>نهر الدان</a:t>
            </a:r>
            <a:endParaRPr lang="ar-EG" sz="2400" b="1" dirty="0">
              <a:solidFill>
                <a:srgbClr val="C00000"/>
              </a:solidFill>
              <a:effectLst>
                <a:outerShdw blurRad="38100" dist="38100" dir="2700000" algn="tl">
                  <a:srgbClr val="000000">
                    <a:alpha val="43137"/>
                  </a:srgbClr>
                </a:outerShdw>
              </a:effectLst>
            </a:endParaRPr>
          </a:p>
        </p:txBody>
      </p:sp>
      <p:sp>
        <p:nvSpPr>
          <p:cNvPr id="4" name="مربع نص 3"/>
          <p:cNvSpPr txBox="1"/>
          <p:nvPr/>
        </p:nvSpPr>
        <p:spPr>
          <a:xfrm>
            <a:off x="971600" y="2381853"/>
            <a:ext cx="1944216" cy="461665"/>
          </a:xfrm>
          <a:prstGeom prst="rect">
            <a:avLst/>
          </a:prstGeom>
          <a:noFill/>
        </p:spPr>
        <p:txBody>
          <a:bodyPr wrap="square" rtlCol="1">
            <a:spAutoFit/>
          </a:bodyPr>
          <a:lstStyle/>
          <a:p>
            <a:pPr algn="ctr"/>
            <a:r>
              <a:rPr lang="ar-SA" sz="2400" b="1" dirty="0" smtClean="0">
                <a:solidFill>
                  <a:srgbClr val="C00000"/>
                </a:solidFill>
                <a:effectLst>
                  <a:outerShdw blurRad="38100" dist="38100" dir="2700000" algn="tl">
                    <a:srgbClr val="000000">
                      <a:alpha val="43137"/>
                    </a:srgbClr>
                  </a:outerShdw>
                </a:effectLst>
              </a:rPr>
              <a:t>غور الأردن </a:t>
            </a:r>
            <a:endParaRPr lang="ar-EG" sz="2400" b="1" dirty="0">
              <a:solidFill>
                <a:srgbClr val="C00000"/>
              </a:solidFill>
              <a:effectLst>
                <a:outerShdw blurRad="38100" dist="38100" dir="2700000" algn="tl">
                  <a:srgbClr val="000000">
                    <a:alpha val="43137"/>
                  </a:srgbClr>
                </a:outerShdw>
              </a:effectLst>
            </a:endParaRPr>
          </a:p>
        </p:txBody>
      </p:sp>
      <p:sp>
        <p:nvSpPr>
          <p:cNvPr id="5" name="مربع نص 4"/>
          <p:cNvSpPr txBox="1"/>
          <p:nvPr/>
        </p:nvSpPr>
        <p:spPr>
          <a:xfrm>
            <a:off x="971600" y="2996952"/>
            <a:ext cx="1944216" cy="461665"/>
          </a:xfrm>
          <a:prstGeom prst="rect">
            <a:avLst/>
          </a:prstGeom>
          <a:noFill/>
        </p:spPr>
        <p:txBody>
          <a:bodyPr wrap="square" rtlCol="1">
            <a:spAutoFit/>
          </a:bodyPr>
          <a:lstStyle/>
          <a:p>
            <a:pPr algn="ctr"/>
            <a:r>
              <a:rPr lang="ar-SA" sz="2400" b="1" dirty="0" smtClean="0">
                <a:solidFill>
                  <a:srgbClr val="C00000"/>
                </a:solidFill>
                <a:effectLst>
                  <a:outerShdw blurRad="38100" dist="38100" dir="2700000" algn="tl">
                    <a:srgbClr val="000000">
                      <a:alpha val="43137"/>
                    </a:srgbClr>
                  </a:outerShdw>
                </a:effectLst>
              </a:rPr>
              <a:t>هضبة النقب</a:t>
            </a:r>
            <a:endParaRPr lang="ar-EG" sz="2400" b="1" dirty="0">
              <a:solidFill>
                <a:srgbClr val="C00000"/>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1495869384"/>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2162"/>
                                        </p:tgtEl>
                                        <p:attrNameLst>
                                          <p:attrName>style.visibility</p:attrName>
                                        </p:attrNameLst>
                                      </p:cBhvr>
                                      <p:to>
                                        <p:strVal val="visible"/>
                                      </p:to>
                                    </p:set>
                                    <p:animEffect transition="in" filter="fade">
                                      <p:cBhvr>
                                        <p:cTn id="7" dur="1000"/>
                                        <p:tgtEl>
                                          <p:spTgt spid="92162"/>
                                        </p:tgtEl>
                                      </p:cBhvr>
                                    </p:animEffect>
                                    <p:anim calcmode="lin" valueType="num">
                                      <p:cBhvr>
                                        <p:cTn id="8" dur="1000" fill="hold"/>
                                        <p:tgtEl>
                                          <p:spTgt spid="92162"/>
                                        </p:tgtEl>
                                        <p:attrNameLst>
                                          <p:attrName>ppt_x</p:attrName>
                                        </p:attrNameLst>
                                      </p:cBhvr>
                                      <p:tavLst>
                                        <p:tav tm="0">
                                          <p:val>
                                            <p:strVal val="#ppt_x"/>
                                          </p:val>
                                        </p:tav>
                                        <p:tav tm="100000">
                                          <p:val>
                                            <p:strVal val="#ppt_x"/>
                                          </p:val>
                                        </p:tav>
                                      </p:tavLst>
                                    </p:anim>
                                    <p:anim calcmode="lin" valueType="num">
                                      <p:cBhvr>
                                        <p:cTn id="9" dur="1000" fill="hold"/>
                                        <p:tgtEl>
                                          <p:spTgt spid="9216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755576" y="0"/>
            <a:ext cx="8388424" cy="1241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87" name="Picture 3"/>
          <p:cNvPicPr>
            <a:picLocks noChangeAspect="1" noChangeArrowheads="1"/>
          </p:cNvPicPr>
          <p:nvPr/>
        </p:nvPicPr>
        <p:blipFill>
          <a:blip r:embed="rId5" cstate="email">
            <a:extLst>
              <a:ext uri="{BEBA8EAE-BF5A-486C-A8C5-ECC9F3942E4B}">
                <a14:imgProps xmlns:a14="http://schemas.microsoft.com/office/drawing/2010/main">
                  <a14:imgLayer r:embed="rId6">
                    <a14:imgEffect>
                      <a14:sharpenSoften amount="5000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rot="-60000">
            <a:off x="2627784" y="1241879"/>
            <a:ext cx="4248472" cy="445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ستطيل مستدير الزوايا 1"/>
          <p:cNvSpPr/>
          <p:nvPr/>
        </p:nvSpPr>
        <p:spPr>
          <a:xfrm>
            <a:off x="3851920" y="3068960"/>
            <a:ext cx="144016"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b="1">
              <a:solidFill>
                <a:srgbClr val="C00000"/>
              </a:solidFill>
            </a:endParaRPr>
          </a:p>
        </p:txBody>
      </p:sp>
      <p:sp>
        <p:nvSpPr>
          <p:cNvPr id="3" name="مربع نص 2"/>
          <p:cNvSpPr txBox="1"/>
          <p:nvPr/>
        </p:nvSpPr>
        <p:spPr>
          <a:xfrm rot="-1860000">
            <a:off x="3437910" y="2793680"/>
            <a:ext cx="576064" cy="369332"/>
          </a:xfrm>
          <a:prstGeom prst="rect">
            <a:avLst/>
          </a:prstGeom>
          <a:noFill/>
        </p:spPr>
        <p:txBody>
          <a:bodyPr wrap="square" rtlCol="1">
            <a:spAutoFit/>
          </a:bodyPr>
          <a:lstStyle/>
          <a:p>
            <a:r>
              <a:rPr lang="ar-SA" b="1" dirty="0" smtClean="0">
                <a:solidFill>
                  <a:srgbClr val="C00000"/>
                </a:solidFill>
              </a:rPr>
              <a:t>غزة</a:t>
            </a:r>
            <a:endParaRPr lang="ar-EG" b="1" dirty="0">
              <a:solidFill>
                <a:srgbClr val="C00000"/>
              </a:solidFill>
            </a:endParaRPr>
          </a:p>
        </p:txBody>
      </p:sp>
      <p:sp>
        <p:nvSpPr>
          <p:cNvPr id="7" name="مربع نص 6"/>
          <p:cNvSpPr txBox="1"/>
          <p:nvPr/>
        </p:nvSpPr>
        <p:spPr>
          <a:xfrm rot="-1860000">
            <a:off x="4326005" y="2946148"/>
            <a:ext cx="744007" cy="369332"/>
          </a:xfrm>
          <a:prstGeom prst="rect">
            <a:avLst/>
          </a:prstGeom>
          <a:noFill/>
        </p:spPr>
        <p:txBody>
          <a:bodyPr wrap="square" rtlCol="1">
            <a:spAutoFit/>
          </a:bodyPr>
          <a:lstStyle/>
          <a:p>
            <a:r>
              <a:rPr lang="ar-SA" b="1" dirty="0" smtClean="0">
                <a:solidFill>
                  <a:srgbClr val="C00000"/>
                </a:solidFill>
              </a:rPr>
              <a:t>القدس </a:t>
            </a:r>
            <a:endParaRPr lang="ar-EG" b="1" dirty="0">
              <a:solidFill>
                <a:srgbClr val="C00000"/>
              </a:solidFill>
            </a:endParaRPr>
          </a:p>
        </p:txBody>
      </p:sp>
      <p:sp>
        <p:nvSpPr>
          <p:cNvPr id="8" name="مربع نص 7"/>
          <p:cNvSpPr txBox="1"/>
          <p:nvPr/>
        </p:nvSpPr>
        <p:spPr>
          <a:xfrm rot="-1860000">
            <a:off x="3797363" y="4031786"/>
            <a:ext cx="744007" cy="646331"/>
          </a:xfrm>
          <a:prstGeom prst="rect">
            <a:avLst/>
          </a:prstGeom>
          <a:noFill/>
        </p:spPr>
        <p:txBody>
          <a:bodyPr wrap="square" rtlCol="1">
            <a:spAutoFit/>
          </a:bodyPr>
          <a:lstStyle/>
          <a:p>
            <a:pPr algn="ctr"/>
            <a:r>
              <a:rPr lang="ar-SA" b="1" dirty="0" smtClean="0">
                <a:solidFill>
                  <a:srgbClr val="C00000"/>
                </a:solidFill>
              </a:rPr>
              <a:t>هضبة النقب</a:t>
            </a:r>
            <a:endParaRPr lang="ar-EG" b="1" dirty="0">
              <a:solidFill>
                <a:srgbClr val="C00000"/>
              </a:solidFill>
            </a:endParaRPr>
          </a:p>
        </p:txBody>
      </p:sp>
      <p:sp>
        <p:nvSpPr>
          <p:cNvPr id="9" name="مربع نص 8"/>
          <p:cNvSpPr txBox="1"/>
          <p:nvPr/>
        </p:nvSpPr>
        <p:spPr>
          <a:xfrm rot="-4440000">
            <a:off x="4577212" y="3363293"/>
            <a:ext cx="1068284" cy="369332"/>
          </a:xfrm>
          <a:prstGeom prst="rect">
            <a:avLst/>
          </a:prstGeom>
          <a:noFill/>
        </p:spPr>
        <p:txBody>
          <a:bodyPr wrap="square" rtlCol="1">
            <a:spAutoFit/>
          </a:bodyPr>
          <a:lstStyle/>
          <a:p>
            <a:r>
              <a:rPr lang="ar-SA" b="1" dirty="0" smtClean="0">
                <a:solidFill>
                  <a:srgbClr val="C00000"/>
                </a:solidFill>
              </a:rPr>
              <a:t>البحر الميت</a:t>
            </a:r>
            <a:endParaRPr lang="ar-EG" b="1" dirty="0">
              <a:solidFill>
                <a:srgbClr val="C00000"/>
              </a:solidFill>
            </a:endParaRPr>
          </a:p>
        </p:txBody>
      </p:sp>
      <p:sp>
        <p:nvSpPr>
          <p:cNvPr id="10" name="مربع نص 9"/>
          <p:cNvSpPr txBox="1"/>
          <p:nvPr/>
        </p:nvSpPr>
        <p:spPr>
          <a:xfrm rot="-1860000">
            <a:off x="4675411" y="1792063"/>
            <a:ext cx="950129" cy="646331"/>
          </a:xfrm>
          <a:prstGeom prst="rect">
            <a:avLst/>
          </a:prstGeom>
          <a:noFill/>
        </p:spPr>
        <p:txBody>
          <a:bodyPr wrap="square" rtlCol="1">
            <a:spAutoFit/>
          </a:bodyPr>
          <a:lstStyle/>
          <a:p>
            <a:r>
              <a:rPr lang="ar-SA" b="1" dirty="0" smtClean="0">
                <a:effectLst>
                  <a:outerShdw blurRad="38100" dist="38100" dir="2700000" algn="tl">
                    <a:srgbClr val="000000">
                      <a:alpha val="43137"/>
                    </a:srgbClr>
                  </a:outerShdw>
                </a:effectLst>
              </a:rPr>
              <a:t>بحيرة طبريا</a:t>
            </a:r>
            <a:endParaRPr lang="ar-EG" b="1" dirty="0">
              <a:effectLst>
                <a:outerShdw blurRad="38100" dist="38100" dir="2700000" algn="tl">
                  <a:srgbClr val="000000">
                    <a:alpha val="43137"/>
                  </a:srgbClr>
                </a:outerShdw>
              </a:effectLst>
            </a:endParaRPr>
          </a:p>
        </p:txBody>
      </p:sp>
      <p:sp>
        <p:nvSpPr>
          <p:cNvPr id="11" name="مربع نص 10"/>
          <p:cNvSpPr txBox="1"/>
          <p:nvPr/>
        </p:nvSpPr>
        <p:spPr>
          <a:xfrm rot="-4440000">
            <a:off x="4650632" y="2584550"/>
            <a:ext cx="1068284" cy="369332"/>
          </a:xfrm>
          <a:prstGeom prst="rect">
            <a:avLst/>
          </a:prstGeom>
          <a:noFill/>
        </p:spPr>
        <p:txBody>
          <a:bodyPr wrap="square" rtlCol="1">
            <a:spAutoFit/>
          </a:bodyPr>
          <a:lstStyle/>
          <a:p>
            <a:r>
              <a:rPr lang="ar-SA" b="1" dirty="0" smtClean="0">
                <a:solidFill>
                  <a:srgbClr val="C00000"/>
                </a:solidFill>
              </a:rPr>
              <a:t>نهر الأردن</a:t>
            </a:r>
            <a:endParaRPr lang="ar-EG" b="1" dirty="0">
              <a:solidFill>
                <a:srgbClr val="C00000"/>
              </a:solidFill>
            </a:endParaRPr>
          </a:p>
        </p:txBody>
      </p:sp>
    </p:spTree>
    <p:custDataLst>
      <p:tags r:id="rId1"/>
    </p:custDataLst>
    <p:extLst>
      <p:ext uri="{BB962C8B-B14F-4D97-AF65-F5344CB8AC3E}">
        <p14:creationId xmlns:p14="http://schemas.microsoft.com/office/powerpoint/2010/main" val="3610809092"/>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3186"/>
                                        </p:tgtEl>
                                        <p:attrNameLst>
                                          <p:attrName>style.visibility</p:attrName>
                                        </p:attrNameLst>
                                      </p:cBhvr>
                                      <p:to>
                                        <p:strVal val="visible"/>
                                      </p:to>
                                    </p:set>
                                    <p:animEffect transition="in" filter="fade">
                                      <p:cBhvr>
                                        <p:cTn id="7" dur="1000"/>
                                        <p:tgtEl>
                                          <p:spTgt spid="93186"/>
                                        </p:tgtEl>
                                      </p:cBhvr>
                                    </p:animEffect>
                                    <p:anim calcmode="lin" valueType="num">
                                      <p:cBhvr>
                                        <p:cTn id="8" dur="1000" fill="hold"/>
                                        <p:tgtEl>
                                          <p:spTgt spid="93186"/>
                                        </p:tgtEl>
                                        <p:attrNameLst>
                                          <p:attrName>ppt_x</p:attrName>
                                        </p:attrNameLst>
                                      </p:cBhvr>
                                      <p:tavLst>
                                        <p:tav tm="0">
                                          <p:val>
                                            <p:strVal val="#ppt_x"/>
                                          </p:val>
                                        </p:tav>
                                        <p:tav tm="100000">
                                          <p:val>
                                            <p:strVal val="#ppt_x"/>
                                          </p:val>
                                        </p:tav>
                                      </p:tavLst>
                                    </p:anim>
                                    <p:anim calcmode="lin" valueType="num">
                                      <p:cBhvr>
                                        <p:cTn id="9" dur="1000" fill="hold"/>
                                        <p:tgtEl>
                                          <p:spTgt spid="9318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3187"/>
                                        </p:tgtEl>
                                        <p:attrNameLst>
                                          <p:attrName>style.visibility</p:attrName>
                                        </p:attrNameLst>
                                      </p:cBhvr>
                                      <p:to>
                                        <p:strVal val="visible"/>
                                      </p:to>
                                    </p:set>
                                    <p:animEffect transition="in" filter="fade">
                                      <p:cBhvr>
                                        <p:cTn id="14" dur="1000"/>
                                        <p:tgtEl>
                                          <p:spTgt spid="93187"/>
                                        </p:tgtEl>
                                      </p:cBhvr>
                                    </p:animEffect>
                                    <p:anim calcmode="lin" valueType="num">
                                      <p:cBhvr>
                                        <p:cTn id="15" dur="1000" fill="hold"/>
                                        <p:tgtEl>
                                          <p:spTgt spid="93187"/>
                                        </p:tgtEl>
                                        <p:attrNameLst>
                                          <p:attrName>ppt_x</p:attrName>
                                        </p:attrNameLst>
                                      </p:cBhvr>
                                      <p:tavLst>
                                        <p:tav tm="0">
                                          <p:val>
                                            <p:strVal val="#ppt_x"/>
                                          </p:val>
                                        </p:tav>
                                        <p:tav tm="100000">
                                          <p:val>
                                            <p:strVal val="#ppt_x"/>
                                          </p:val>
                                        </p:tav>
                                      </p:tavLst>
                                    </p:anim>
                                    <p:anim calcmode="lin" valueType="num">
                                      <p:cBhvr>
                                        <p:cTn id="16" dur="1000" fill="hold"/>
                                        <p:tgtEl>
                                          <p:spTgt spid="9318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par>
                                <p:cTn id="34" presetID="42"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par>
                                <p:cTn id="39" presetID="16" presetClass="entr" presetSubtype="21"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p:bldP spid="8"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rot="-60000">
            <a:off x="403820" y="1230777"/>
            <a:ext cx="8244408" cy="3206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6228184" y="3501008"/>
            <a:ext cx="1224136" cy="369332"/>
          </a:xfrm>
          <a:prstGeom prst="rect">
            <a:avLst/>
          </a:prstGeom>
          <a:noFill/>
        </p:spPr>
        <p:txBody>
          <a:bodyPr wrap="square" rtlCol="1">
            <a:spAutoFit/>
          </a:bodyPr>
          <a:lstStyle/>
          <a:p>
            <a:pPr algn="ctr"/>
            <a:r>
              <a:rPr lang="ar-SA" b="1" dirty="0" smtClean="0">
                <a:solidFill>
                  <a:srgbClr val="C00000"/>
                </a:solidFill>
                <a:effectLst>
                  <a:outerShdw blurRad="38100" dist="38100" dir="2700000" algn="tl">
                    <a:srgbClr val="000000">
                      <a:alpha val="43137"/>
                    </a:srgbClr>
                  </a:outerShdw>
                </a:effectLst>
              </a:rPr>
              <a:t>منخفض</a:t>
            </a:r>
            <a:endParaRPr lang="ar-EG" b="1" dirty="0">
              <a:solidFill>
                <a:srgbClr val="C00000"/>
              </a:solidFill>
              <a:effectLst>
                <a:outerShdw blurRad="38100" dist="38100" dir="2700000" algn="tl">
                  <a:srgbClr val="000000">
                    <a:alpha val="43137"/>
                  </a:srgbClr>
                </a:outerShdw>
              </a:effectLst>
            </a:endParaRPr>
          </a:p>
        </p:txBody>
      </p:sp>
      <p:sp>
        <p:nvSpPr>
          <p:cNvPr id="4" name="مربع نص 3"/>
          <p:cNvSpPr txBox="1"/>
          <p:nvPr/>
        </p:nvSpPr>
        <p:spPr>
          <a:xfrm>
            <a:off x="5148064" y="3501008"/>
            <a:ext cx="1224136" cy="369332"/>
          </a:xfrm>
          <a:prstGeom prst="rect">
            <a:avLst/>
          </a:prstGeom>
          <a:noFill/>
        </p:spPr>
        <p:txBody>
          <a:bodyPr wrap="square" rtlCol="1">
            <a:spAutoFit/>
          </a:bodyPr>
          <a:lstStyle/>
          <a:p>
            <a:pPr algn="ctr"/>
            <a:r>
              <a:rPr lang="ar-SA" b="1" dirty="0" smtClean="0">
                <a:solidFill>
                  <a:srgbClr val="C00000"/>
                </a:solidFill>
                <a:effectLst>
                  <a:outerShdw blurRad="38100" dist="38100" dir="2700000" algn="tl">
                    <a:srgbClr val="000000">
                      <a:alpha val="43137"/>
                    </a:srgbClr>
                  </a:outerShdw>
                </a:effectLst>
              </a:rPr>
              <a:t>جبل</a:t>
            </a:r>
            <a:endParaRPr lang="ar-EG" b="1" dirty="0">
              <a:solidFill>
                <a:srgbClr val="C00000"/>
              </a:solidFill>
              <a:effectLst>
                <a:outerShdw blurRad="38100" dist="38100" dir="2700000" algn="tl">
                  <a:srgbClr val="000000">
                    <a:alpha val="43137"/>
                  </a:srgbClr>
                </a:outerShdw>
              </a:effectLst>
            </a:endParaRPr>
          </a:p>
        </p:txBody>
      </p:sp>
      <p:sp>
        <p:nvSpPr>
          <p:cNvPr id="5" name="مربع نص 4"/>
          <p:cNvSpPr txBox="1"/>
          <p:nvPr/>
        </p:nvSpPr>
        <p:spPr>
          <a:xfrm>
            <a:off x="3851920" y="3491716"/>
            <a:ext cx="1224136" cy="369332"/>
          </a:xfrm>
          <a:prstGeom prst="rect">
            <a:avLst/>
          </a:prstGeom>
          <a:noFill/>
        </p:spPr>
        <p:txBody>
          <a:bodyPr wrap="square" rtlCol="1">
            <a:spAutoFit/>
          </a:bodyPr>
          <a:lstStyle/>
          <a:p>
            <a:pPr algn="ctr"/>
            <a:r>
              <a:rPr lang="ar-SA" b="1" dirty="0" smtClean="0">
                <a:solidFill>
                  <a:srgbClr val="C00000"/>
                </a:solidFill>
                <a:effectLst>
                  <a:outerShdw blurRad="38100" dist="38100" dir="2700000" algn="tl">
                    <a:srgbClr val="000000">
                      <a:alpha val="43137"/>
                    </a:srgbClr>
                  </a:outerShdw>
                </a:effectLst>
              </a:rPr>
              <a:t>بحيرة</a:t>
            </a:r>
            <a:endParaRPr lang="ar-EG" b="1" dirty="0">
              <a:solidFill>
                <a:srgbClr val="C00000"/>
              </a:solidFill>
              <a:effectLst>
                <a:outerShdw blurRad="38100" dist="38100" dir="2700000" algn="tl">
                  <a:srgbClr val="000000">
                    <a:alpha val="43137"/>
                  </a:srgbClr>
                </a:outerShdw>
              </a:effectLst>
            </a:endParaRPr>
          </a:p>
        </p:txBody>
      </p:sp>
      <p:sp>
        <p:nvSpPr>
          <p:cNvPr id="6" name="مربع نص 5"/>
          <p:cNvSpPr txBox="1"/>
          <p:nvPr/>
        </p:nvSpPr>
        <p:spPr>
          <a:xfrm>
            <a:off x="2771800" y="3491716"/>
            <a:ext cx="1224136" cy="369332"/>
          </a:xfrm>
          <a:prstGeom prst="rect">
            <a:avLst/>
          </a:prstGeom>
          <a:noFill/>
        </p:spPr>
        <p:txBody>
          <a:bodyPr wrap="square" rtlCol="1">
            <a:spAutoFit/>
          </a:bodyPr>
          <a:lstStyle/>
          <a:p>
            <a:pPr algn="ctr"/>
            <a:r>
              <a:rPr lang="ar-SA" b="1" dirty="0" smtClean="0">
                <a:solidFill>
                  <a:srgbClr val="C00000"/>
                </a:solidFill>
                <a:effectLst>
                  <a:outerShdw blurRad="38100" dist="38100" dir="2700000" algn="tl">
                    <a:srgbClr val="000000">
                      <a:alpha val="43137"/>
                    </a:srgbClr>
                  </a:outerShdw>
                </a:effectLst>
              </a:rPr>
              <a:t>نهر</a:t>
            </a:r>
            <a:endParaRPr lang="ar-EG" b="1" dirty="0">
              <a:solidFill>
                <a:srgbClr val="C00000"/>
              </a:solidFill>
              <a:effectLst>
                <a:outerShdw blurRad="38100" dist="38100" dir="2700000" algn="tl">
                  <a:srgbClr val="000000">
                    <a:alpha val="43137"/>
                  </a:srgbClr>
                </a:outerShdw>
              </a:effectLst>
            </a:endParaRPr>
          </a:p>
        </p:txBody>
      </p:sp>
      <p:sp>
        <p:nvSpPr>
          <p:cNvPr id="7" name="مربع نص 6"/>
          <p:cNvSpPr txBox="1"/>
          <p:nvPr/>
        </p:nvSpPr>
        <p:spPr>
          <a:xfrm>
            <a:off x="1619672" y="3491716"/>
            <a:ext cx="1224136" cy="369332"/>
          </a:xfrm>
          <a:prstGeom prst="rect">
            <a:avLst/>
          </a:prstGeom>
          <a:noFill/>
        </p:spPr>
        <p:txBody>
          <a:bodyPr wrap="square" rtlCol="1">
            <a:spAutoFit/>
          </a:bodyPr>
          <a:lstStyle/>
          <a:p>
            <a:pPr algn="ctr"/>
            <a:r>
              <a:rPr lang="ar-SA" b="1" dirty="0" smtClean="0">
                <a:solidFill>
                  <a:srgbClr val="C00000"/>
                </a:solidFill>
                <a:effectLst>
                  <a:outerShdw blurRad="38100" dist="38100" dir="2700000" algn="tl">
                    <a:srgbClr val="000000">
                      <a:alpha val="43137"/>
                    </a:srgbClr>
                  </a:outerShdw>
                </a:effectLst>
              </a:rPr>
              <a:t>سهل</a:t>
            </a:r>
            <a:endParaRPr lang="ar-EG" b="1" dirty="0">
              <a:solidFill>
                <a:srgbClr val="C00000"/>
              </a:solidFill>
              <a:effectLst>
                <a:outerShdw blurRad="38100" dist="38100" dir="2700000" algn="tl">
                  <a:srgbClr val="000000">
                    <a:alpha val="43137"/>
                  </a:srgbClr>
                </a:outerShdw>
              </a:effectLst>
            </a:endParaRPr>
          </a:p>
        </p:txBody>
      </p:sp>
      <p:sp>
        <p:nvSpPr>
          <p:cNvPr id="8" name="مربع نص 7"/>
          <p:cNvSpPr txBox="1"/>
          <p:nvPr/>
        </p:nvSpPr>
        <p:spPr>
          <a:xfrm>
            <a:off x="467544" y="3491716"/>
            <a:ext cx="1224136" cy="369332"/>
          </a:xfrm>
          <a:prstGeom prst="rect">
            <a:avLst/>
          </a:prstGeom>
          <a:noFill/>
        </p:spPr>
        <p:txBody>
          <a:bodyPr wrap="square" rtlCol="1">
            <a:spAutoFit/>
          </a:bodyPr>
          <a:lstStyle/>
          <a:p>
            <a:pPr algn="ctr"/>
            <a:r>
              <a:rPr lang="ar-SA" b="1" dirty="0" smtClean="0">
                <a:solidFill>
                  <a:srgbClr val="C00000"/>
                </a:solidFill>
                <a:effectLst>
                  <a:outerShdw blurRad="38100" dist="38100" dir="2700000" algn="tl">
                    <a:srgbClr val="000000">
                      <a:alpha val="43137"/>
                    </a:srgbClr>
                  </a:outerShdw>
                </a:effectLst>
              </a:rPr>
              <a:t>سهل</a:t>
            </a:r>
            <a:endParaRPr lang="ar-EG" b="1" dirty="0">
              <a:solidFill>
                <a:srgbClr val="C00000"/>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4146131616"/>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4210"/>
                                        </p:tgtEl>
                                        <p:attrNameLst>
                                          <p:attrName>style.visibility</p:attrName>
                                        </p:attrNameLst>
                                      </p:cBhvr>
                                      <p:to>
                                        <p:strVal val="visible"/>
                                      </p:to>
                                    </p:set>
                                    <p:animEffect transition="in" filter="barn(inVertical)">
                                      <p:cBhvr>
                                        <p:cTn id="7" dur="500"/>
                                        <p:tgtEl>
                                          <p:spTgt spid="942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1+#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1+#ppt_w/2"/>
                                          </p:val>
                                        </p:tav>
                                        <p:tav tm="100000">
                                          <p:val>
                                            <p:strVal val="#ppt_x"/>
                                          </p:val>
                                        </p:tav>
                                      </p:tavLst>
                                    </p:anim>
                                    <p:anim calcmode="lin" valueType="num">
                                      <p:cBhvr additive="base">
                                        <p:cTn id="25" dur="500" fill="hold"/>
                                        <p:tgtEl>
                                          <p:spTgt spid="6"/>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1+#ppt_w/2"/>
                                          </p:val>
                                        </p:tav>
                                        <p:tav tm="100000">
                                          <p:val>
                                            <p:strVal val="#ppt_x"/>
                                          </p:val>
                                        </p:tav>
                                      </p:tavLst>
                                    </p:anim>
                                    <p:anim calcmode="lin" valueType="num">
                                      <p:cBhvr additive="base">
                                        <p:cTn id="29" dur="500" fill="hold"/>
                                        <p:tgtEl>
                                          <p:spTgt spid="7"/>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1+#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مخطط انسيابي: معالجة متعاقبة 4"/>
          <p:cNvSpPr/>
          <p:nvPr/>
        </p:nvSpPr>
        <p:spPr>
          <a:xfrm>
            <a:off x="2843808" y="44624"/>
            <a:ext cx="2664296" cy="851685"/>
          </a:xfrm>
          <a:prstGeom prst="flowChartAlternateProcess">
            <a:avLst/>
          </a:prstGeom>
          <a:scene3d>
            <a:camera prst="orthographicFront"/>
            <a:lightRig rig="threePt" dir="t"/>
          </a:scene3d>
          <a:sp3d>
            <a:bevelT w="139700" prst="cross"/>
          </a:sp3d>
        </p:spPr>
        <p:style>
          <a:lnRef idx="1">
            <a:schemeClr val="accent2"/>
          </a:lnRef>
          <a:fillRef idx="3">
            <a:schemeClr val="accent2"/>
          </a:fillRef>
          <a:effectRef idx="2">
            <a:schemeClr val="accent2"/>
          </a:effectRef>
          <a:fontRef idx="minor">
            <a:schemeClr val="lt1"/>
          </a:fontRef>
        </p:style>
        <p:txBody>
          <a:bodyPr rtlCol="1" anchor="ctr"/>
          <a:lstStyle/>
          <a:p>
            <a:pPr algn="ctr"/>
            <a:r>
              <a:rPr lang="ar-SA" sz="4400" b="1" dirty="0" smtClean="0">
                <a:effectLst>
                  <a:outerShdw blurRad="38100" dist="38100" dir="2700000" algn="tl">
                    <a:srgbClr val="000000">
                      <a:alpha val="43137"/>
                    </a:srgbClr>
                  </a:outerShdw>
                </a:effectLst>
                <a:latin typeface="Arabic Typesetting" pitchFamily="66" charset="-78"/>
                <a:cs typeface="Arabic Typesetting" pitchFamily="66" charset="-78"/>
              </a:rPr>
              <a:t>المناخ والسكان</a:t>
            </a:r>
            <a:endParaRPr lang="ar-EG" sz="4400" b="1" dirty="0">
              <a:effectLst>
                <a:outerShdw blurRad="38100" dist="38100" dir="2700000" algn="tl">
                  <a:srgbClr val="000000">
                    <a:alpha val="43137"/>
                  </a:srgbClr>
                </a:outerShdw>
              </a:effectLst>
              <a:latin typeface="Arabic Typesetting" pitchFamily="66" charset="-78"/>
              <a:cs typeface="Arabic Typesetting" pitchFamily="66" charset="-78"/>
            </a:endParaRPr>
          </a:p>
        </p:txBody>
      </p:sp>
      <p:sp>
        <p:nvSpPr>
          <p:cNvPr id="3" name="مخطط انسيابي: معالجة متعاقبة 2"/>
          <p:cNvSpPr/>
          <p:nvPr/>
        </p:nvSpPr>
        <p:spPr>
          <a:xfrm>
            <a:off x="5940152" y="332656"/>
            <a:ext cx="3203848" cy="851685"/>
          </a:xfrm>
          <a:prstGeom prst="flowChartAlternateProcess">
            <a:avLst/>
          </a:prstGeom>
          <a:scene3d>
            <a:camera prst="orthographicFront"/>
            <a:lightRig rig="threePt" dir="t"/>
          </a:scene3d>
          <a:sp3d>
            <a:bevelT w="139700" prst="cross"/>
          </a:sp3d>
        </p:spPr>
        <p:style>
          <a:lnRef idx="1">
            <a:schemeClr val="accent2"/>
          </a:lnRef>
          <a:fillRef idx="3">
            <a:schemeClr val="accent2"/>
          </a:fillRef>
          <a:effectRef idx="2">
            <a:schemeClr val="accent2"/>
          </a:effectRef>
          <a:fontRef idx="minor">
            <a:schemeClr val="lt1"/>
          </a:fontRef>
        </p:style>
        <p:txBody>
          <a:bodyPr rtlCol="1" anchor="ctr"/>
          <a:lstStyle/>
          <a:p>
            <a:pPr algn="ctr"/>
            <a:r>
              <a:rPr lang="ar-SA" sz="4400" b="1" dirty="0" smtClean="0">
                <a:effectLst>
                  <a:outerShdw blurRad="38100" dist="38100" dir="2700000" algn="tl">
                    <a:srgbClr val="000000">
                      <a:alpha val="43137"/>
                    </a:srgbClr>
                  </a:outerShdw>
                </a:effectLst>
                <a:latin typeface="Arabic Typesetting" pitchFamily="66" charset="-78"/>
                <a:cs typeface="Arabic Typesetting" pitchFamily="66" charset="-78"/>
              </a:rPr>
              <a:t>قراءة معلومات الخريطة</a:t>
            </a:r>
            <a:endParaRPr lang="ar-EG" sz="4400" b="1" dirty="0">
              <a:effectLst>
                <a:outerShdw blurRad="38100" dist="38100" dir="2700000" algn="tl">
                  <a:srgbClr val="000000">
                    <a:alpha val="43137"/>
                  </a:srgbClr>
                </a:outerShdw>
              </a:effectLst>
              <a:latin typeface="Arabic Typesetting" pitchFamily="66" charset="-78"/>
              <a:cs typeface="Arabic Typesetting" pitchFamily="66" charset="-78"/>
            </a:endParaRPr>
          </a:p>
        </p:txBody>
      </p:sp>
      <p:sp>
        <p:nvSpPr>
          <p:cNvPr id="4" name="مخطط انسيابي: معالجة متعاقبة 3"/>
          <p:cNvSpPr/>
          <p:nvPr/>
        </p:nvSpPr>
        <p:spPr>
          <a:xfrm>
            <a:off x="4572000" y="1268760"/>
            <a:ext cx="1944216" cy="851685"/>
          </a:xfrm>
          <a:prstGeom prst="flowChartAlternateProcess">
            <a:avLst/>
          </a:prstGeom>
          <a:scene3d>
            <a:camera prst="orthographicFront"/>
            <a:lightRig rig="threePt" dir="t"/>
          </a:scene3d>
          <a:sp3d>
            <a:bevelT w="139700" prst="cross"/>
          </a:sp3d>
        </p:spPr>
        <p:style>
          <a:lnRef idx="1">
            <a:schemeClr val="accent2"/>
          </a:lnRef>
          <a:fillRef idx="3">
            <a:schemeClr val="accent2"/>
          </a:fillRef>
          <a:effectRef idx="2">
            <a:schemeClr val="accent2"/>
          </a:effectRef>
          <a:fontRef idx="minor">
            <a:schemeClr val="lt1"/>
          </a:fontRef>
        </p:style>
        <p:txBody>
          <a:bodyPr rtlCol="1" anchor="ctr"/>
          <a:lstStyle/>
          <a:p>
            <a:pPr algn="ctr"/>
            <a:r>
              <a:rPr lang="ar-SA" sz="4400" b="1" dirty="0" smtClean="0">
                <a:effectLst>
                  <a:outerShdw blurRad="38100" dist="38100" dir="2700000" algn="tl">
                    <a:srgbClr val="000000">
                      <a:alpha val="43137"/>
                    </a:srgbClr>
                  </a:outerShdw>
                </a:effectLst>
                <a:latin typeface="Arabic Typesetting" pitchFamily="66" charset="-78"/>
                <a:cs typeface="Arabic Typesetting" pitchFamily="66" charset="-78"/>
              </a:rPr>
              <a:t>المطلوب</a:t>
            </a:r>
            <a:endParaRPr lang="ar-EG" sz="4400" b="1" dirty="0">
              <a:effectLst>
                <a:outerShdw blurRad="38100" dist="38100" dir="2700000" algn="tl">
                  <a:srgbClr val="000000">
                    <a:alpha val="43137"/>
                  </a:srgbClr>
                </a:outerShdw>
              </a:effectLst>
              <a:latin typeface="Arabic Typesetting" pitchFamily="66" charset="-78"/>
              <a:cs typeface="Arabic Typesetting" pitchFamily="66" charset="-78"/>
            </a:endParaRPr>
          </a:p>
        </p:txBody>
      </p:sp>
      <p:pic>
        <p:nvPicPr>
          <p:cNvPr id="1026" name="Picture 2"/>
          <p:cNvPicPr>
            <a:picLocks noChangeAspect="1" noChangeArrowheads="1"/>
          </p:cNvPicPr>
          <p:nvPr/>
        </p:nvPicPr>
        <p:blipFill>
          <a:blip r:embed="rId3" cstate="email">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rot="120000">
            <a:off x="899315" y="2201057"/>
            <a:ext cx="7848872" cy="381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1115616" y="3501008"/>
            <a:ext cx="7488832" cy="1384995"/>
          </a:xfrm>
          <a:prstGeom prst="rect">
            <a:avLst/>
          </a:prstGeom>
          <a:noFill/>
        </p:spPr>
        <p:txBody>
          <a:bodyPr wrap="square" rtlCol="1">
            <a:spAutoFit/>
          </a:bodyPr>
          <a:lstStyle/>
          <a:p>
            <a:pPr algn="ctr"/>
            <a:r>
              <a:rPr lang="ar-SA" sz="2800" b="1" dirty="0" smtClean="0">
                <a:solidFill>
                  <a:srgbClr val="C00000"/>
                </a:solidFill>
                <a:effectLst>
                  <a:outerShdw blurRad="38100" dist="38100" dir="2700000" algn="tl">
                    <a:srgbClr val="000000">
                      <a:alpha val="43137"/>
                    </a:srgbClr>
                  </a:outerShdw>
                </a:effectLst>
              </a:rPr>
              <a:t>أدي وقوع فلسطين علي البحر المتوسط إلي سيادة مناخ البحر المتوسط وكذلك انتشاء النباتات الطبيعية إلي أن الغابات أزيل معظمها </a:t>
            </a:r>
            <a:endParaRPr lang="ar-EG" sz="2800" b="1" dirty="0">
              <a:solidFill>
                <a:srgbClr val="C00000"/>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1783461365"/>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1000"/>
                                        <p:tgtEl>
                                          <p:spTgt spid="1026"/>
                                        </p:tgtEl>
                                      </p:cBhvr>
                                    </p:animEffect>
                                    <p:anim calcmode="lin" valueType="num">
                                      <p:cBhvr>
                                        <p:cTn id="26" dur="1000" fill="hold"/>
                                        <p:tgtEl>
                                          <p:spTgt spid="1026"/>
                                        </p:tgtEl>
                                        <p:attrNameLst>
                                          <p:attrName>ppt_x</p:attrName>
                                        </p:attrNameLst>
                                      </p:cBhvr>
                                      <p:tavLst>
                                        <p:tav tm="0">
                                          <p:val>
                                            <p:strVal val="#ppt_x"/>
                                          </p:val>
                                        </p:tav>
                                        <p:tav tm="100000">
                                          <p:val>
                                            <p:strVal val="#ppt_x"/>
                                          </p:val>
                                        </p:tav>
                                      </p:tavLst>
                                    </p:anim>
                                    <p:anim calcmode="lin" valueType="num">
                                      <p:cBhvr>
                                        <p:cTn id="27"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barn(inVertical)">
                                      <p:cBhvr>
                                        <p:cTn id="3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مخطط انسيابي: معالجة متعاقبة 4"/>
          <p:cNvSpPr/>
          <p:nvPr/>
        </p:nvSpPr>
        <p:spPr>
          <a:xfrm>
            <a:off x="5220072" y="44624"/>
            <a:ext cx="3888432" cy="851685"/>
          </a:xfrm>
          <a:prstGeom prst="flowChartAlternateProcess">
            <a:avLst/>
          </a:prstGeom>
          <a:scene3d>
            <a:camera prst="orthographicFront"/>
            <a:lightRig rig="threePt" dir="t"/>
          </a:scene3d>
          <a:sp3d>
            <a:bevelT w="139700" prst="cross"/>
          </a:sp3d>
        </p:spPr>
        <p:style>
          <a:lnRef idx="1">
            <a:schemeClr val="accent2"/>
          </a:lnRef>
          <a:fillRef idx="3">
            <a:schemeClr val="accent2"/>
          </a:fillRef>
          <a:effectRef idx="2">
            <a:schemeClr val="accent2"/>
          </a:effectRef>
          <a:fontRef idx="minor">
            <a:schemeClr val="lt1"/>
          </a:fontRef>
        </p:style>
        <p:txBody>
          <a:bodyPr rtlCol="1" anchor="ctr"/>
          <a:lstStyle/>
          <a:p>
            <a:pPr algn="ctr"/>
            <a:r>
              <a:rPr lang="ar-SA" sz="4400" b="1" dirty="0" smtClean="0">
                <a:effectLst>
                  <a:outerShdw blurRad="38100" dist="38100" dir="2700000" algn="tl">
                    <a:srgbClr val="000000">
                      <a:alpha val="43137"/>
                    </a:srgbClr>
                  </a:outerShdw>
                </a:effectLst>
                <a:latin typeface="Arabic Typesetting" pitchFamily="66" charset="-78"/>
                <a:cs typeface="Arabic Typesetting" pitchFamily="66" charset="-78"/>
              </a:rPr>
              <a:t>قراءة معطيات الرسم البياني</a:t>
            </a:r>
            <a:endParaRPr lang="ar-EG" sz="4400" b="1" dirty="0">
              <a:effectLst>
                <a:outerShdw blurRad="38100" dist="38100" dir="2700000" algn="tl">
                  <a:srgbClr val="000000">
                    <a:alpha val="43137"/>
                  </a:srgbClr>
                </a:outerShdw>
              </a:effectLst>
              <a:latin typeface="Arabic Typesetting" pitchFamily="66" charset="-78"/>
              <a:cs typeface="Arabic Typesetting" pitchFamily="66" charset="-78"/>
            </a:endParaRPr>
          </a:p>
        </p:txBody>
      </p:sp>
      <p:pic>
        <p:nvPicPr>
          <p:cNvPr id="2050" name="Picture 2"/>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a:stretch/>
        </p:blipFill>
        <p:spPr bwMode="auto">
          <a:xfrm rot="-60000">
            <a:off x="943932" y="1561398"/>
            <a:ext cx="7212627" cy="393194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689275654"/>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barn(inVertical)">
                                      <p:cBhvr>
                                        <p:cTn id="1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مخطط انسيابي: معالجة متعاقبة 4"/>
          <p:cNvSpPr/>
          <p:nvPr/>
        </p:nvSpPr>
        <p:spPr>
          <a:xfrm>
            <a:off x="6444208" y="44624"/>
            <a:ext cx="2664296" cy="851685"/>
          </a:xfrm>
          <a:prstGeom prst="flowChartAlternateProcess">
            <a:avLst/>
          </a:prstGeom>
          <a:scene3d>
            <a:camera prst="orthographicFront"/>
            <a:lightRig rig="threePt" dir="t"/>
          </a:scene3d>
          <a:sp3d>
            <a:bevelT w="139700" prst="cross"/>
          </a:sp3d>
        </p:spPr>
        <p:style>
          <a:lnRef idx="1">
            <a:schemeClr val="accent2"/>
          </a:lnRef>
          <a:fillRef idx="3">
            <a:schemeClr val="accent2"/>
          </a:fillRef>
          <a:effectRef idx="2">
            <a:schemeClr val="accent2"/>
          </a:effectRef>
          <a:fontRef idx="minor">
            <a:schemeClr val="lt1"/>
          </a:fontRef>
        </p:style>
        <p:txBody>
          <a:bodyPr rtlCol="1" anchor="ctr"/>
          <a:lstStyle/>
          <a:p>
            <a:pPr algn="ctr"/>
            <a:r>
              <a:rPr lang="ar-SA" sz="4400" b="1" dirty="0" smtClean="0">
                <a:effectLst>
                  <a:outerShdw blurRad="38100" dist="38100" dir="2700000" algn="tl">
                    <a:srgbClr val="000000">
                      <a:alpha val="43137"/>
                    </a:srgbClr>
                  </a:outerShdw>
                </a:effectLst>
                <a:latin typeface="Arabic Typesetting" pitchFamily="66" charset="-78"/>
                <a:cs typeface="Arabic Typesetting" pitchFamily="66" charset="-78"/>
              </a:rPr>
              <a:t>المطلوب</a:t>
            </a:r>
            <a:endParaRPr lang="ar-EG" sz="4400" b="1" dirty="0">
              <a:effectLst>
                <a:outerShdw blurRad="38100" dist="38100" dir="2700000" algn="tl">
                  <a:srgbClr val="000000">
                    <a:alpha val="43137"/>
                  </a:srgbClr>
                </a:outerShdw>
              </a:effectLst>
              <a:latin typeface="Arabic Typesetting" pitchFamily="66" charset="-78"/>
              <a:cs typeface="Arabic Typesetting" pitchFamily="66" charset="-78"/>
            </a:endParaRPr>
          </a:p>
        </p:txBody>
      </p:sp>
      <p:pic>
        <p:nvPicPr>
          <p:cNvPr id="3074" name="Picture 2"/>
          <p:cNvPicPr>
            <a:picLocks noChangeAspect="1" noChangeArrowheads="1"/>
          </p:cNvPicPr>
          <p:nvPr/>
        </p:nvPicPr>
        <p:blipFill>
          <a:blip r:embed="rId3" cstate="email">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rot="-60000">
            <a:off x="382577" y="1196752"/>
            <a:ext cx="8269237" cy="4403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4427984" y="1844824"/>
            <a:ext cx="3816424" cy="400110"/>
          </a:xfrm>
          <a:prstGeom prst="rect">
            <a:avLst/>
          </a:prstGeom>
          <a:noFill/>
        </p:spPr>
        <p:txBody>
          <a:bodyPr wrap="square" rtlCol="1">
            <a:spAutoFit/>
          </a:bodyPr>
          <a:lstStyle/>
          <a:p>
            <a:pPr algn="ctr"/>
            <a:r>
              <a:rPr lang="ar-SA" sz="2000" b="1" dirty="0" smtClean="0">
                <a:solidFill>
                  <a:srgbClr val="C00000"/>
                </a:solidFill>
                <a:effectLst>
                  <a:outerShdw blurRad="38100" dist="38100" dir="2700000" algn="tl">
                    <a:srgbClr val="000000">
                      <a:alpha val="43137"/>
                    </a:srgbClr>
                  </a:outerShdw>
                </a:effectLst>
              </a:rPr>
              <a:t>69%</a:t>
            </a:r>
            <a:endParaRPr lang="ar-EG" sz="2000" b="1" dirty="0">
              <a:solidFill>
                <a:srgbClr val="C00000"/>
              </a:solidFill>
              <a:effectLst>
                <a:outerShdw blurRad="38100" dist="38100" dir="2700000" algn="tl">
                  <a:srgbClr val="000000">
                    <a:alpha val="43137"/>
                  </a:srgbClr>
                </a:outerShdw>
              </a:effectLst>
            </a:endParaRPr>
          </a:p>
        </p:txBody>
      </p:sp>
      <p:sp>
        <p:nvSpPr>
          <p:cNvPr id="6" name="مربع نص 5"/>
          <p:cNvSpPr txBox="1"/>
          <p:nvPr/>
        </p:nvSpPr>
        <p:spPr>
          <a:xfrm>
            <a:off x="4409954" y="2636912"/>
            <a:ext cx="3816424" cy="400110"/>
          </a:xfrm>
          <a:prstGeom prst="rect">
            <a:avLst/>
          </a:prstGeom>
          <a:noFill/>
        </p:spPr>
        <p:txBody>
          <a:bodyPr wrap="square" rtlCol="1">
            <a:spAutoFit/>
          </a:bodyPr>
          <a:lstStyle/>
          <a:p>
            <a:pPr algn="ctr"/>
            <a:r>
              <a:rPr lang="ar-SA" sz="2000" b="1" dirty="0" smtClean="0">
                <a:solidFill>
                  <a:srgbClr val="C00000"/>
                </a:solidFill>
                <a:effectLst>
                  <a:outerShdw blurRad="38100" dist="38100" dir="2700000" algn="tl">
                    <a:srgbClr val="000000">
                      <a:alpha val="43137"/>
                    </a:srgbClr>
                  </a:outerShdw>
                </a:effectLst>
              </a:rPr>
              <a:t>31%</a:t>
            </a:r>
            <a:endParaRPr lang="ar-EG" sz="2000" b="1" dirty="0">
              <a:solidFill>
                <a:srgbClr val="C00000"/>
              </a:solidFill>
              <a:effectLst>
                <a:outerShdw blurRad="38100" dist="38100" dir="2700000" algn="tl">
                  <a:srgbClr val="000000">
                    <a:alpha val="43137"/>
                  </a:srgbClr>
                </a:outerShdw>
              </a:effectLst>
            </a:endParaRPr>
          </a:p>
        </p:txBody>
      </p:sp>
      <p:sp>
        <p:nvSpPr>
          <p:cNvPr id="7" name="مربع نص 6"/>
          <p:cNvSpPr txBox="1"/>
          <p:nvPr/>
        </p:nvSpPr>
        <p:spPr>
          <a:xfrm>
            <a:off x="2915816" y="3464226"/>
            <a:ext cx="5049305" cy="400110"/>
          </a:xfrm>
          <a:prstGeom prst="rect">
            <a:avLst/>
          </a:prstGeom>
          <a:noFill/>
        </p:spPr>
        <p:txBody>
          <a:bodyPr wrap="square" rtlCol="1">
            <a:spAutoFit/>
          </a:bodyPr>
          <a:lstStyle/>
          <a:p>
            <a:pPr algn="ctr"/>
            <a:r>
              <a:rPr lang="ar-SA" sz="2000" b="1" dirty="0" smtClean="0">
                <a:solidFill>
                  <a:srgbClr val="C00000"/>
                </a:solidFill>
                <a:effectLst>
                  <a:outerShdw blurRad="38100" dist="38100" dir="2700000" algn="tl">
                    <a:srgbClr val="000000">
                      <a:alpha val="43137"/>
                    </a:srgbClr>
                  </a:outerShdw>
                </a:effectLst>
              </a:rPr>
              <a:t>أكثر عام زادت فيه نسبة اليهود في فلسطين عام 1947 م </a:t>
            </a:r>
            <a:endParaRPr lang="ar-EG" sz="2000" b="1" dirty="0">
              <a:solidFill>
                <a:srgbClr val="C00000"/>
              </a:solidFill>
              <a:effectLst>
                <a:outerShdw blurRad="38100" dist="38100" dir="2700000" algn="tl">
                  <a:srgbClr val="000000">
                    <a:alpha val="43137"/>
                  </a:srgbClr>
                </a:outerShdw>
              </a:effectLst>
            </a:endParaRPr>
          </a:p>
        </p:txBody>
      </p:sp>
      <p:sp>
        <p:nvSpPr>
          <p:cNvPr id="8" name="مربع نص 7"/>
          <p:cNvSpPr txBox="1"/>
          <p:nvPr/>
        </p:nvSpPr>
        <p:spPr>
          <a:xfrm>
            <a:off x="2770673" y="4262512"/>
            <a:ext cx="5049305" cy="400110"/>
          </a:xfrm>
          <a:prstGeom prst="rect">
            <a:avLst/>
          </a:prstGeom>
          <a:noFill/>
        </p:spPr>
        <p:txBody>
          <a:bodyPr wrap="square" rtlCol="1">
            <a:spAutoFit/>
          </a:bodyPr>
          <a:lstStyle/>
          <a:p>
            <a:pPr algn="ctr"/>
            <a:r>
              <a:rPr lang="ar-SA" sz="2000" b="1" dirty="0" smtClean="0">
                <a:solidFill>
                  <a:srgbClr val="C00000"/>
                </a:solidFill>
                <a:effectLst>
                  <a:outerShdw blurRad="38100" dist="38100" dir="2700000" algn="tl">
                    <a:srgbClr val="000000">
                      <a:alpha val="43137"/>
                    </a:srgbClr>
                  </a:outerShdw>
                </a:effectLst>
              </a:rPr>
              <a:t>45%</a:t>
            </a:r>
            <a:endParaRPr lang="ar-EG" sz="2000" b="1" dirty="0">
              <a:solidFill>
                <a:srgbClr val="C00000"/>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4224483622"/>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barn(inVertical)">
                                      <p:cBhvr>
                                        <p:cTn id="13" dur="500"/>
                                        <p:tgtEl>
                                          <p:spTgt spid="307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6"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مخطط انسيابي: معالجة متعاقبة 4"/>
          <p:cNvSpPr/>
          <p:nvPr/>
        </p:nvSpPr>
        <p:spPr>
          <a:xfrm>
            <a:off x="6444208" y="44624"/>
            <a:ext cx="2664296" cy="851685"/>
          </a:xfrm>
          <a:prstGeom prst="flowChartAlternateProcess">
            <a:avLst/>
          </a:prstGeom>
          <a:scene3d>
            <a:camera prst="orthographicFront"/>
            <a:lightRig rig="threePt" dir="t"/>
          </a:scene3d>
          <a:sp3d>
            <a:bevelT w="139700" prst="cross"/>
          </a:sp3d>
        </p:spPr>
        <p:style>
          <a:lnRef idx="1">
            <a:schemeClr val="accent2"/>
          </a:lnRef>
          <a:fillRef idx="3">
            <a:schemeClr val="accent2"/>
          </a:fillRef>
          <a:effectRef idx="2">
            <a:schemeClr val="accent2"/>
          </a:effectRef>
          <a:fontRef idx="minor">
            <a:schemeClr val="lt1"/>
          </a:fontRef>
        </p:style>
        <p:txBody>
          <a:bodyPr rtlCol="1" anchor="ctr"/>
          <a:lstStyle/>
          <a:p>
            <a:pPr algn="ctr"/>
            <a:r>
              <a:rPr lang="ar-SA" sz="4400" b="1" dirty="0" smtClean="0">
                <a:effectLst>
                  <a:outerShdw blurRad="38100" dist="38100" dir="2700000" algn="tl">
                    <a:srgbClr val="000000">
                      <a:alpha val="43137"/>
                    </a:srgbClr>
                  </a:outerShdw>
                </a:effectLst>
                <a:latin typeface="Arabic Typesetting" pitchFamily="66" charset="-78"/>
                <a:cs typeface="Arabic Typesetting" pitchFamily="66" charset="-78"/>
              </a:rPr>
              <a:t>أسئلة التقويم</a:t>
            </a:r>
            <a:endParaRPr lang="ar-EG" sz="4400" b="1" dirty="0">
              <a:effectLst>
                <a:outerShdw blurRad="38100" dist="38100" dir="2700000" algn="tl">
                  <a:srgbClr val="000000">
                    <a:alpha val="43137"/>
                  </a:srgbClr>
                </a:outerShdw>
              </a:effectLst>
              <a:latin typeface="Arabic Typesetting" pitchFamily="66" charset="-78"/>
              <a:cs typeface="Arabic Typesetting" pitchFamily="66" charset="-78"/>
            </a:endParaRPr>
          </a:p>
        </p:txBody>
      </p:sp>
      <p:pic>
        <p:nvPicPr>
          <p:cNvPr id="4098"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1403648" y="980728"/>
            <a:ext cx="6991350"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539552" y="1772816"/>
            <a:ext cx="7992888" cy="3566492"/>
          </a:xfrm>
          <a:prstGeom prst="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r>
              <a:rPr lang="ar-SA" sz="2800" b="1" dirty="0" smtClean="0">
                <a:solidFill>
                  <a:srgbClr val="C00000"/>
                </a:solidFill>
                <a:effectLst>
                  <a:outerShdw blurRad="38100" dist="38100" dir="2700000" algn="tl">
                    <a:srgbClr val="000000">
                      <a:alpha val="43137"/>
                    </a:srgbClr>
                  </a:outerShdw>
                </a:effectLst>
              </a:rPr>
              <a:t>المرتفعات الجبلية </a:t>
            </a:r>
          </a:p>
          <a:p>
            <a:pPr algn="ctr"/>
            <a:r>
              <a:rPr lang="ar-SA" sz="2800" b="1" dirty="0" smtClean="0">
                <a:solidFill>
                  <a:srgbClr val="C00000"/>
                </a:solidFill>
                <a:effectLst>
                  <a:outerShdw blurRad="38100" dist="38100" dir="2700000" algn="tl">
                    <a:srgbClr val="000000">
                      <a:alpha val="43137"/>
                    </a:srgbClr>
                  </a:outerShdw>
                </a:effectLst>
              </a:rPr>
              <a:t>البحر المتوسط </a:t>
            </a:r>
            <a:endParaRPr lang="ar-EG" sz="2800" b="1" dirty="0">
              <a:solidFill>
                <a:srgbClr val="C00000"/>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4050517717"/>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fade">
                                      <p:cBhvr>
                                        <p:cTn id="13" dur="1000"/>
                                        <p:tgtEl>
                                          <p:spTgt spid="4098"/>
                                        </p:tgtEl>
                                      </p:cBhvr>
                                    </p:animEffect>
                                    <p:anim calcmode="lin" valueType="num">
                                      <p:cBhvr>
                                        <p:cTn id="14" dur="1000" fill="hold"/>
                                        <p:tgtEl>
                                          <p:spTgt spid="4098"/>
                                        </p:tgtEl>
                                        <p:attrNameLst>
                                          <p:attrName>ppt_x</p:attrName>
                                        </p:attrNameLst>
                                      </p:cBhvr>
                                      <p:tavLst>
                                        <p:tav tm="0">
                                          <p:val>
                                            <p:strVal val="#ppt_x"/>
                                          </p:val>
                                        </p:tav>
                                        <p:tav tm="100000">
                                          <p:val>
                                            <p:strVal val="#ppt_x"/>
                                          </p:val>
                                        </p:tav>
                                      </p:tavLst>
                                    </p:anim>
                                    <p:anim calcmode="lin" valueType="num">
                                      <p:cBhvr>
                                        <p:cTn id="15"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bg/>
                                          </p:spTgt>
                                        </p:tgtEl>
                                        <p:attrNameLst>
                                          <p:attrName>style.visibility</p:attrName>
                                        </p:attrNameLst>
                                      </p:cBhvr>
                                      <p:to>
                                        <p:strVal val="visible"/>
                                      </p:to>
                                    </p:set>
                                    <p:animEffect transition="in" filter="barn(inVertical)">
                                      <p:cBhvr>
                                        <p:cTn id="20" dur="500"/>
                                        <p:tgtEl>
                                          <p:spTgt spid="4">
                                            <p:bg/>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barn(inVertical)">
                                      <p:cBhvr>
                                        <p:cTn id="25" dur="500"/>
                                        <p:tgtEl>
                                          <p:spTgt spid="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barn(inVertical)">
                                      <p:cBhvr>
                                        <p:cTn id="3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1946292" y="0"/>
            <a:ext cx="7191375"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مستطيل مستدير الزوايا 4"/>
          <p:cNvSpPr/>
          <p:nvPr/>
        </p:nvSpPr>
        <p:spPr>
          <a:xfrm>
            <a:off x="2339752" y="1556792"/>
            <a:ext cx="4536504" cy="895463"/>
          </a:xfrm>
          <a:prstGeom prst="roundRect">
            <a:avLst/>
          </a:prstGeom>
          <a:scene3d>
            <a:camera prst="orthographicFront"/>
            <a:lightRig rig="threePt" dir="t"/>
          </a:scene3d>
          <a:sp3d>
            <a:bevelT prst="slope"/>
          </a:sp3d>
        </p:spPr>
        <p:style>
          <a:lnRef idx="1">
            <a:schemeClr val="accent5"/>
          </a:lnRef>
          <a:fillRef idx="2">
            <a:schemeClr val="accent5"/>
          </a:fillRef>
          <a:effectRef idx="1">
            <a:schemeClr val="accent5"/>
          </a:effectRef>
          <a:fontRef idx="minor">
            <a:schemeClr val="dk1"/>
          </a:fontRef>
        </p:style>
        <p:txBody>
          <a:bodyPr rtlCol="1" anchor="ctr"/>
          <a:lstStyle/>
          <a:p>
            <a:pPr algn="ctr"/>
            <a:r>
              <a:rPr lang="ar-SA" sz="2800" b="1" dirty="0" smtClean="0">
                <a:solidFill>
                  <a:srgbClr val="C00000"/>
                </a:solidFill>
              </a:rPr>
              <a:t>المناخات في دولة فلسطين</a:t>
            </a:r>
            <a:endParaRPr lang="ar-EG" sz="2800" b="1" dirty="0">
              <a:solidFill>
                <a:srgbClr val="C00000"/>
              </a:solidFill>
            </a:endParaRPr>
          </a:p>
        </p:txBody>
      </p:sp>
      <p:cxnSp>
        <p:nvCxnSpPr>
          <p:cNvPr id="6" name="رابط مستقيم 5"/>
          <p:cNvCxnSpPr/>
          <p:nvPr/>
        </p:nvCxnSpPr>
        <p:spPr>
          <a:xfrm flipH="1" flipV="1">
            <a:off x="467544" y="3100327"/>
            <a:ext cx="8280920" cy="72008"/>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رابط مستقيم 6"/>
          <p:cNvCxnSpPr>
            <a:stCxn id="5" idx="2"/>
          </p:cNvCxnSpPr>
          <p:nvPr/>
        </p:nvCxnSpPr>
        <p:spPr>
          <a:xfrm>
            <a:off x="4608004" y="2452255"/>
            <a:ext cx="0" cy="648072"/>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رابط مستقيم 7"/>
          <p:cNvCxnSpPr/>
          <p:nvPr/>
        </p:nvCxnSpPr>
        <p:spPr>
          <a:xfrm>
            <a:off x="8748464" y="3172335"/>
            <a:ext cx="0" cy="432048"/>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رابط مستقيم 8"/>
          <p:cNvCxnSpPr/>
          <p:nvPr/>
        </p:nvCxnSpPr>
        <p:spPr>
          <a:xfrm>
            <a:off x="5940152" y="3172335"/>
            <a:ext cx="0" cy="432048"/>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رابط مستقيم 9"/>
          <p:cNvCxnSpPr/>
          <p:nvPr/>
        </p:nvCxnSpPr>
        <p:spPr>
          <a:xfrm>
            <a:off x="3491880" y="3100327"/>
            <a:ext cx="0" cy="432048"/>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رابط مستقيم 10"/>
          <p:cNvCxnSpPr/>
          <p:nvPr/>
        </p:nvCxnSpPr>
        <p:spPr>
          <a:xfrm>
            <a:off x="467544" y="3100327"/>
            <a:ext cx="0" cy="432048"/>
          </a:xfrm>
          <a:prstGeom prst="line">
            <a:avLst/>
          </a:prstGeom>
        </p:spPr>
        <p:style>
          <a:lnRef idx="2">
            <a:schemeClr val="accent1"/>
          </a:lnRef>
          <a:fillRef idx="0">
            <a:schemeClr val="accent1"/>
          </a:fillRef>
          <a:effectRef idx="1">
            <a:schemeClr val="accent1"/>
          </a:effectRef>
          <a:fontRef idx="minor">
            <a:schemeClr val="tx1"/>
          </a:fontRef>
        </p:style>
      </p:cxnSp>
      <p:sp>
        <p:nvSpPr>
          <p:cNvPr id="12" name="مستطيل مستدير الزوايا 11"/>
          <p:cNvSpPr/>
          <p:nvPr/>
        </p:nvSpPr>
        <p:spPr>
          <a:xfrm>
            <a:off x="7452320" y="3604383"/>
            <a:ext cx="1692188" cy="895463"/>
          </a:xfrm>
          <a:prstGeom prst="roundRect">
            <a:avLst/>
          </a:prstGeom>
          <a:scene3d>
            <a:camera prst="orthographicFront"/>
            <a:lightRig rig="threePt" dir="t"/>
          </a:scene3d>
          <a:sp3d>
            <a:bevelT prst="relaxedInset"/>
          </a:sp3d>
        </p:spPr>
        <p:style>
          <a:lnRef idx="1">
            <a:schemeClr val="accent3"/>
          </a:lnRef>
          <a:fillRef idx="2">
            <a:schemeClr val="accent3"/>
          </a:fillRef>
          <a:effectRef idx="1">
            <a:schemeClr val="accent3"/>
          </a:effectRef>
          <a:fontRef idx="minor">
            <a:schemeClr val="dk1"/>
          </a:fontRef>
        </p:style>
        <p:txBody>
          <a:bodyPr rtlCol="1" anchor="ctr"/>
          <a:lstStyle/>
          <a:p>
            <a:pPr algn="ctr"/>
            <a:r>
              <a:rPr lang="ar-SA" sz="2000" b="1" dirty="0" smtClean="0">
                <a:solidFill>
                  <a:srgbClr val="C00000"/>
                </a:solidFill>
                <a:effectLst>
                  <a:outerShdw blurRad="38100" dist="38100" dir="2700000" algn="tl">
                    <a:srgbClr val="000000">
                      <a:alpha val="43137"/>
                    </a:srgbClr>
                  </a:outerShdw>
                </a:effectLst>
                <a:latin typeface="Arabic Typesetting" pitchFamily="66" charset="-78"/>
                <a:cs typeface="Arabic Typesetting" pitchFamily="66" charset="-78"/>
              </a:rPr>
              <a:t>مناخ البحر المتوسط</a:t>
            </a:r>
          </a:p>
          <a:p>
            <a:pPr algn="ctr"/>
            <a:r>
              <a:rPr lang="ar-SA" sz="2000" b="1" dirty="0" smtClean="0">
                <a:solidFill>
                  <a:srgbClr val="C00000"/>
                </a:solidFill>
                <a:effectLst>
                  <a:outerShdw blurRad="38100" dist="38100" dir="2700000" algn="tl">
                    <a:srgbClr val="000000">
                      <a:alpha val="43137"/>
                    </a:srgbClr>
                  </a:outerShdw>
                </a:effectLst>
                <a:latin typeface="Arabic Typesetting" pitchFamily="66" charset="-78"/>
                <a:cs typeface="Arabic Typesetting" pitchFamily="66" charset="-78"/>
              </a:rPr>
              <a:t>السهول الساحلية</a:t>
            </a:r>
            <a:endParaRPr lang="ar-EG" sz="2000" b="1" dirty="0">
              <a:solidFill>
                <a:srgbClr val="C00000"/>
              </a:solidFill>
              <a:effectLst>
                <a:outerShdw blurRad="38100" dist="38100" dir="2700000" algn="tl">
                  <a:srgbClr val="000000">
                    <a:alpha val="43137"/>
                  </a:srgbClr>
                </a:outerShdw>
              </a:effectLst>
              <a:latin typeface="Arabic Typesetting" pitchFamily="66" charset="-78"/>
              <a:cs typeface="Arabic Typesetting" pitchFamily="66" charset="-78"/>
            </a:endParaRPr>
          </a:p>
        </p:txBody>
      </p:sp>
      <p:sp>
        <p:nvSpPr>
          <p:cNvPr id="13" name="مستطيل مستدير الزوايا 12"/>
          <p:cNvSpPr/>
          <p:nvPr/>
        </p:nvSpPr>
        <p:spPr>
          <a:xfrm>
            <a:off x="5004048" y="3604383"/>
            <a:ext cx="1872208" cy="895463"/>
          </a:xfrm>
          <a:prstGeom prst="roundRect">
            <a:avLst/>
          </a:prstGeom>
          <a:scene3d>
            <a:camera prst="orthographicFront"/>
            <a:lightRig rig="threePt" dir="t"/>
          </a:scene3d>
          <a:sp3d>
            <a:bevelT prst="relaxedInset"/>
          </a:sp3d>
        </p:spPr>
        <p:style>
          <a:lnRef idx="1">
            <a:schemeClr val="accent3"/>
          </a:lnRef>
          <a:fillRef idx="2">
            <a:schemeClr val="accent3"/>
          </a:fillRef>
          <a:effectRef idx="1">
            <a:schemeClr val="accent3"/>
          </a:effectRef>
          <a:fontRef idx="minor">
            <a:schemeClr val="dk1"/>
          </a:fontRef>
        </p:style>
        <p:txBody>
          <a:bodyPr rtlCol="1" anchor="ctr"/>
          <a:lstStyle/>
          <a:p>
            <a:pPr algn="ctr"/>
            <a:r>
              <a:rPr lang="ar-SA" sz="2800" b="1" dirty="0" smtClean="0">
                <a:solidFill>
                  <a:srgbClr val="C00000"/>
                </a:solidFill>
                <a:effectLst>
                  <a:outerShdw blurRad="38100" dist="38100" dir="2700000" algn="tl">
                    <a:srgbClr val="000000">
                      <a:alpha val="43137"/>
                    </a:srgbClr>
                  </a:outerShdw>
                </a:effectLst>
                <a:latin typeface="Arabic Typesetting" pitchFamily="66" charset="-78"/>
                <a:cs typeface="Arabic Typesetting" pitchFamily="66" charset="-78"/>
              </a:rPr>
              <a:t>المرتفعات الجبلية</a:t>
            </a:r>
            <a:endParaRPr lang="ar-SA" sz="2800" b="1" dirty="0">
              <a:solidFill>
                <a:srgbClr val="C00000"/>
              </a:solidFill>
              <a:effectLst>
                <a:outerShdw blurRad="38100" dist="38100" dir="2700000" algn="tl">
                  <a:srgbClr val="000000">
                    <a:alpha val="43137"/>
                  </a:srgbClr>
                </a:outerShdw>
              </a:effectLst>
              <a:latin typeface="Arabic Typesetting" pitchFamily="66" charset="-78"/>
              <a:cs typeface="Arabic Typesetting" pitchFamily="66" charset="-78"/>
            </a:endParaRPr>
          </a:p>
        </p:txBody>
      </p:sp>
      <p:sp>
        <p:nvSpPr>
          <p:cNvPr id="14" name="مستطيل مستدير الزوايا 13"/>
          <p:cNvSpPr/>
          <p:nvPr/>
        </p:nvSpPr>
        <p:spPr>
          <a:xfrm>
            <a:off x="2555776" y="3532375"/>
            <a:ext cx="1908212" cy="895463"/>
          </a:xfrm>
          <a:prstGeom prst="roundRect">
            <a:avLst/>
          </a:prstGeom>
          <a:scene3d>
            <a:camera prst="orthographicFront"/>
            <a:lightRig rig="threePt" dir="t"/>
          </a:scene3d>
          <a:sp3d>
            <a:bevelT prst="relaxedInset"/>
          </a:sp3d>
        </p:spPr>
        <p:style>
          <a:lnRef idx="1">
            <a:schemeClr val="accent3"/>
          </a:lnRef>
          <a:fillRef idx="2">
            <a:schemeClr val="accent3"/>
          </a:fillRef>
          <a:effectRef idx="1">
            <a:schemeClr val="accent3"/>
          </a:effectRef>
          <a:fontRef idx="minor">
            <a:schemeClr val="dk1"/>
          </a:fontRef>
        </p:style>
        <p:txBody>
          <a:bodyPr rtlCol="1" anchor="ctr"/>
          <a:lstStyle/>
          <a:p>
            <a:pPr algn="ctr"/>
            <a:r>
              <a:rPr lang="ar-SA" sz="2800" b="1" dirty="0" smtClean="0">
                <a:solidFill>
                  <a:srgbClr val="C00000"/>
                </a:solidFill>
                <a:effectLst>
                  <a:outerShdw blurRad="38100" dist="38100" dir="2700000" algn="tl">
                    <a:srgbClr val="000000">
                      <a:alpha val="43137"/>
                    </a:srgbClr>
                  </a:outerShdw>
                </a:effectLst>
                <a:latin typeface="Arabic Typesetting" pitchFamily="66" charset="-78"/>
                <a:cs typeface="Arabic Typesetting" pitchFamily="66" charset="-78"/>
              </a:rPr>
              <a:t>مناخ صحراوي (هضبة النقب)</a:t>
            </a:r>
            <a:endParaRPr lang="ar-EG" sz="2800" b="1" dirty="0">
              <a:solidFill>
                <a:srgbClr val="C00000"/>
              </a:solidFill>
              <a:effectLst>
                <a:outerShdw blurRad="38100" dist="38100" dir="2700000" algn="tl">
                  <a:srgbClr val="000000">
                    <a:alpha val="43137"/>
                  </a:srgbClr>
                </a:outerShdw>
              </a:effectLst>
              <a:latin typeface="Arabic Typesetting" pitchFamily="66" charset="-78"/>
              <a:cs typeface="Arabic Typesetting" pitchFamily="66" charset="-78"/>
            </a:endParaRPr>
          </a:p>
        </p:txBody>
      </p:sp>
      <p:sp>
        <p:nvSpPr>
          <p:cNvPr id="15" name="مستطيل مستدير الزوايا 14"/>
          <p:cNvSpPr/>
          <p:nvPr/>
        </p:nvSpPr>
        <p:spPr>
          <a:xfrm>
            <a:off x="0" y="3532375"/>
            <a:ext cx="1835696" cy="895463"/>
          </a:xfrm>
          <a:prstGeom prst="roundRect">
            <a:avLst/>
          </a:prstGeom>
          <a:scene3d>
            <a:camera prst="orthographicFront"/>
            <a:lightRig rig="threePt" dir="t"/>
          </a:scene3d>
          <a:sp3d>
            <a:bevelT prst="relaxedInset"/>
          </a:sp3d>
        </p:spPr>
        <p:style>
          <a:lnRef idx="1">
            <a:schemeClr val="accent3"/>
          </a:lnRef>
          <a:fillRef idx="2">
            <a:schemeClr val="accent3"/>
          </a:fillRef>
          <a:effectRef idx="1">
            <a:schemeClr val="accent3"/>
          </a:effectRef>
          <a:fontRef idx="minor">
            <a:schemeClr val="dk1"/>
          </a:fontRef>
        </p:style>
        <p:txBody>
          <a:bodyPr rtlCol="1" anchor="ctr"/>
          <a:lstStyle/>
          <a:p>
            <a:pPr algn="ctr"/>
            <a:r>
              <a:rPr lang="ar-SA" sz="2800" b="1" dirty="0" smtClean="0">
                <a:solidFill>
                  <a:srgbClr val="C00000"/>
                </a:solidFill>
                <a:effectLst>
                  <a:outerShdw blurRad="38100" dist="38100" dir="2700000" algn="tl">
                    <a:srgbClr val="000000">
                      <a:alpha val="43137"/>
                    </a:srgbClr>
                  </a:outerShdw>
                </a:effectLst>
                <a:latin typeface="Arabic Typesetting" pitchFamily="66" charset="-78"/>
                <a:cs typeface="Arabic Typesetting" pitchFamily="66" charset="-78"/>
              </a:rPr>
              <a:t>مناخ شبه صحراوي ( منطقة الغور )</a:t>
            </a:r>
            <a:endParaRPr lang="ar-EG" sz="2800" b="1" dirty="0">
              <a:solidFill>
                <a:srgbClr val="C00000"/>
              </a:solidFill>
              <a:effectLst>
                <a:outerShdw blurRad="38100" dist="38100" dir="2700000" algn="tl">
                  <a:srgbClr val="000000">
                    <a:alpha val="43137"/>
                  </a:srgbClr>
                </a:outerShdw>
              </a:effectLst>
              <a:latin typeface="Arabic Typesetting" pitchFamily="66" charset="-78"/>
              <a:cs typeface="Arabic Typesetting" pitchFamily="66" charset="-78"/>
            </a:endParaRPr>
          </a:p>
        </p:txBody>
      </p:sp>
    </p:spTree>
    <p:custDataLst>
      <p:tags r:id="rId1"/>
    </p:custDataLst>
    <p:extLst>
      <p:ext uri="{BB962C8B-B14F-4D97-AF65-F5344CB8AC3E}">
        <p14:creationId xmlns:p14="http://schemas.microsoft.com/office/powerpoint/2010/main" val="3305437968"/>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barn(inVertical)">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barn(inVertical)">
                                      <p:cBhvr>
                                        <p:cTn id="6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3" grpId="0" animBg="1"/>
      <p:bldP spid="14"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مخطط انسيابي: معالجة متعاقبة 4"/>
          <p:cNvSpPr/>
          <p:nvPr/>
        </p:nvSpPr>
        <p:spPr>
          <a:xfrm>
            <a:off x="2699792" y="44624"/>
            <a:ext cx="4104456" cy="851685"/>
          </a:xfrm>
          <a:prstGeom prst="flowChartAlternateProcess">
            <a:avLst/>
          </a:prstGeom>
          <a:scene3d>
            <a:camera prst="orthographicFront"/>
            <a:lightRig rig="threePt" dir="t"/>
          </a:scene3d>
          <a:sp3d>
            <a:bevelT w="139700" prst="cross"/>
          </a:sp3d>
        </p:spPr>
        <p:style>
          <a:lnRef idx="1">
            <a:schemeClr val="accent2"/>
          </a:lnRef>
          <a:fillRef idx="3">
            <a:schemeClr val="accent2"/>
          </a:fillRef>
          <a:effectRef idx="2">
            <a:schemeClr val="accent2"/>
          </a:effectRef>
          <a:fontRef idx="minor">
            <a:schemeClr val="lt1"/>
          </a:fontRef>
        </p:style>
        <p:txBody>
          <a:bodyPr rtlCol="1" anchor="ctr"/>
          <a:lstStyle/>
          <a:p>
            <a:pPr algn="ctr"/>
            <a:r>
              <a:rPr lang="ar-SA" sz="4400" b="1" dirty="0" smtClean="0">
                <a:effectLst>
                  <a:outerShdw blurRad="38100" dist="38100" dir="2700000" algn="tl">
                    <a:srgbClr val="000000">
                      <a:alpha val="43137"/>
                    </a:srgbClr>
                  </a:outerShdw>
                </a:effectLst>
                <a:latin typeface="Arabic Typesetting" pitchFamily="66" charset="-78"/>
                <a:cs typeface="Arabic Typesetting" pitchFamily="66" charset="-78"/>
              </a:rPr>
              <a:t>الموقع والحدود وأشكال السطح</a:t>
            </a:r>
            <a:endParaRPr lang="ar-EG" sz="4400" b="1" dirty="0">
              <a:effectLst>
                <a:outerShdw blurRad="38100" dist="38100" dir="2700000" algn="tl">
                  <a:srgbClr val="000000">
                    <a:alpha val="43137"/>
                  </a:srgbClr>
                </a:outerShdw>
              </a:effectLst>
              <a:latin typeface="Arabic Typesetting" pitchFamily="66" charset="-78"/>
              <a:cs typeface="Arabic Typesetting" pitchFamily="66" charset="-78"/>
            </a:endParaRPr>
          </a:p>
        </p:txBody>
      </p:sp>
      <p:pic>
        <p:nvPicPr>
          <p:cNvPr id="83970"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2276475" y="896309"/>
            <a:ext cx="6867525"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971" name="Picture 3"/>
          <p:cNvPicPr>
            <a:picLocks noChangeAspect="1" noChangeArrowheads="1"/>
          </p:cNvPicPr>
          <p:nvPr/>
        </p:nvPicPr>
        <p:blipFill>
          <a:blip r:embed="rId5" cstate="email">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rot="60000">
            <a:off x="4824533" y="2124691"/>
            <a:ext cx="4270620" cy="422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مخطط انسيابي: معالجة متعاقبة 5"/>
          <p:cNvSpPr/>
          <p:nvPr/>
        </p:nvSpPr>
        <p:spPr>
          <a:xfrm>
            <a:off x="3059831" y="1686884"/>
            <a:ext cx="1880939" cy="851685"/>
          </a:xfrm>
          <a:prstGeom prst="flowChartAlternateProcess">
            <a:avLst/>
          </a:prstGeom>
          <a:scene3d>
            <a:camera prst="orthographicFront"/>
            <a:lightRig rig="threePt" dir="t"/>
          </a:scene3d>
          <a:sp3d>
            <a:bevelT w="139700" prst="cross"/>
          </a:sp3d>
        </p:spPr>
        <p:style>
          <a:lnRef idx="1">
            <a:schemeClr val="accent2"/>
          </a:lnRef>
          <a:fillRef idx="3">
            <a:schemeClr val="accent2"/>
          </a:fillRef>
          <a:effectRef idx="2">
            <a:schemeClr val="accent2"/>
          </a:effectRef>
          <a:fontRef idx="minor">
            <a:schemeClr val="lt1"/>
          </a:fontRef>
        </p:style>
        <p:txBody>
          <a:bodyPr rtlCol="1" anchor="ctr"/>
          <a:lstStyle/>
          <a:p>
            <a:pPr algn="ctr"/>
            <a:r>
              <a:rPr lang="ar-SA" sz="4400" b="1" dirty="0" smtClean="0">
                <a:effectLst>
                  <a:outerShdw blurRad="38100" dist="38100" dir="2700000" algn="tl">
                    <a:srgbClr val="000000">
                      <a:alpha val="43137"/>
                    </a:srgbClr>
                  </a:outerShdw>
                </a:effectLst>
                <a:latin typeface="Arabic Typesetting" pitchFamily="66" charset="-78"/>
                <a:cs typeface="Arabic Typesetting" pitchFamily="66" charset="-78"/>
              </a:rPr>
              <a:t>المطلوب</a:t>
            </a:r>
            <a:endParaRPr lang="ar-EG" sz="4400" b="1" dirty="0">
              <a:effectLst>
                <a:outerShdw blurRad="38100" dist="38100" dir="2700000" algn="tl">
                  <a:srgbClr val="000000">
                    <a:alpha val="43137"/>
                  </a:srgbClr>
                </a:outerShdw>
              </a:effectLst>
              <a:latin typeface="Arabic Typesetting" pitchFamily="66" charset="-78"/>
              <a:cs typeface="Arabic Typesetting" pitchFamily="66" charset="-78"/>
            </a:endParaRPr>
          </a:p>
        </p:txBody>
      </p:sp>
      <p:pic>
        <p:nvPicPr>
          <p:cNvPr id="83973" name="Picture 5"/>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rot="60000">
            <a:off x="177423" y="2704502"/>
            <a:ext cx="4534278" cy="288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916936249"/>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3970"/>
                                        </p:tgtEl>
                                        <p:attrNameLst>
                                          <p:attrName>style.visibility</p:attrName>
                                        </p:attrNameLst>
                                      </p:cBhvr>
                                      <p:to>
                                        <p:strVal val="visible"/>
                                      </p:to>
                                    </p:set>
                                    <p:animEffect transition="in" filter="fade">
                                      <p:cBhvr>
                                        <p:cTn id="13" dur="1000"/>
                                        <p:tgtEl>
                                          <p:spTgt spid="83970"/>
                                        </p:tgtEl>
                                      </p:cBhvr>
                                    </p:animEffect>
                                    <p:anim calcmode="lin" valueType="num">
                                      <p:cBhvr>
                                        <p:cTn id="14" dur="1000" fill="hold"/>
                                        <p:tgtEl>
                                          <p:spTgt spid="83970"/>
                                        </p:tgtEl>
                                        <p:attrNameLst>
                                          <p:attrName>ppt_x</p:attrName>
                                        </p:attrNameLst>
                                      </p:cBhvr>
                                      <p:tavLst>
                                        <p:tav tm="0">
                                          <p:val>
                                            <p:strVal val="#ppt_x"/>
                                          </p:val>
                                        </p:tav>
                                        <p:tav tm="100000">
                                          <p:val>
                                            <p:strVal val="#ppt_x"/>
                                          </p:val>
                                        </p:tav>
                                      </p:tavLst>
                                    </p:anim>
                                    <p:anim calcmode="lin" valueType="num">
                                      <p:cBhvr>
                                        <p:cTn id="15" dur="1000" fill="hold"/>
                                        <p:tgtEl>
                                          <p:spTgt spid="8397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3971"/>
                                        </p:tgtEl>
                                        <p:attrNameLst>
                                          <p:attrName>style.visibility</p:attrName>
                                        </p:attrNameLst>
                                      </p:cBhvr>
                                      <p:to>
                                        <p:strVal val="visible"/>
                                      </p:to>
                                    </p:set>
                                    <p:anim calcmode="lin" valueType="num">
                                      <p:cBhvr additive="base">
                                        <p:cTn id="20" dur="500" fill="hold"/>
                                        <p:tgtEl>
                                          <p:spTgt spid="83971"/>
                                        </p:tgtEl>
                                        <p:attrNameLst>
                                          <p:attrName>ppt_x</p:attrName>
                                        </p:attrNameLst>
                                      </p:cBhvr>
                                      <p:tavLst>
                                        <p:tav tm="0">
                                          <p:val>
                                            <p:strVal val="#ppt_x"/>
                                          </p:val>
                                        </p:tav>
                                        <p:tav tm="100000">
                                          <p:val>
                                            <p:strVal val="#ppt_x"/>
                                          </p:val>
                                        </p:tav>
                                      </p:tavLst>
                                    </p:anim>
                                    <p:anim calcmode="lin" valueType="num">
                                      <p:cBhvr additive="base">
                                        <p:cTn id="21" dur="500" fill="hold"/>
                                        <p:tgtEl>
                                          <p:spTgt spid="8397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1+#ppt_w/2"/>
                                          </p:val>
                                        </p:tav>
                                        <p:tav tm="100000">
                                          <p:val>
                                            <p:strVal val="#ppt_x"/>
                                          </p:val>
                                        </p:tav>
                                      </p:tavLst>
                                    </p:anim>
                                    <p:anim calcmode="lin" valueType="num">
                                      <p:cBhvr additive="base">
                                        <p:cTn id="27"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83973"/>
                                        </p:tgtEl>
                                        <p:attrNameLst>
                                          <p:attrName>style.visibility</p:attrName>
                                        </p:attrNameLst>
                                      </p:cBhvr>
                                      <p:to>
                                        <p:strVal val="visible"/>
                                      </p:to>
                                    </p:set>
                                    <p:animEffect transition="in" filter="fade">
                                      <p:cBhvr>
                                        <p:cTn id="32" dur="1000"/>
                                        <p:tgtEl>
                                          <p:spTgt spid="83973"/>
                                        </p:tgtEl>
                                      </p:cBhvr>
                                    </p:animEffect>
                                    <p:anim calcmode="lin" valueType="num">
                                      <p:cBhvr>
                                        <p:cTn id="33" dur="1000" fill="hold"/>
                                        <p:tgtEl>
                                          <p:spTgt spid="83973"/>
                                        </p:tgtEl>
                                        <p:attrNameLst>
                                          <p:attrName>ppt_x</p:attrName>
                                        </p:attrNameLst>
                                      </p:cBhvr>
                                      <p:tavLst>
                                        <p:tav tm="0">
                                          <p:val>
                                            <p:strVal val="#ppt_x"/>
                                          </p:val>
                                        </p:tav>
                                        <p:tav tm="100000">
                                          <p:val>
                                            <p:strVal val="#ppt_x"/>
                                          </p:val>
                                        </p:tav>
                                      </p:tavLst>
                                    </p:anim>
                                    <p:anim calcmode="lin" valueType="num">
                                      <p:cBhvr>
                                        <p:cTn id="34" dur="1000" fill="hold"/>
                                        <p:tgtEl>
                                          <p:spTgt spid="839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rot="60000">
            <a:off x="2353006" y="57493"/>
            <a:ext cx="6610350"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991742" y="2610537"/>
            <a:ext cx="7992888" cy="3566492"/>
          </a:xfrm>
          <a:prstGeom prst="rect">
            <a:avLst/>
          </a:prstGeom>
        </p:spPr>
        <p:style>
          <a:lnRef idx="1">
            <a:schemeClr val="accent3"/>
          </a:lnRef>
          <a:fillRef idx="2">
            <a:schemeClr val="accent3"/>
          </a:fillRef>
          <a:effectRef idx="1">
            <a:schemeClr val="accent3"/>
          </a:effectRef>
          <a:fontRef idx="minor">
            <a:schemeClr val="dk1"/>
          </a:fontRef>
        </p:style>
        <p:txBody>
          <a:bodyPr rtlCol="1" anchor="ctr"/>
          <a:lstStyle/>
          <a:p>
            <a:pPr marL="342900" indent="-342900" algn="ctr">
              <a:buFont typeface="+mj-lt"/>
              <a:buAutoNum type="arabicPeriod"/>
            </a:pPr>
            <a:r>
              <a:rPr lang="ar-SA" sz="3200" b="1" dirty="0" smtClean="0">
                <a:solidFill>
                  <a:srgbClr val="C00000"/>
                </a:solidFill>
                <a:effectLst>
                  <a:outerShdw blurRad="38100" dist="38100" dir="2700000" algn="tl">
                    <a:srgbClr val="000000">
                      <a:alpha val="43137"/>
                    </a:srgbClr>
                  </a:outerShdw>
                </a:effectLst>
              </a:rPr>
              <a:t>نظرا لهبوب الرياح الشمالية الشرقية الجافة</a:t>
            </a:r>
          </a:p>
          <a:p>
            <a:pPr marL="342900" indent="-342900" algn="ctr">
              <a:buFont typeface="+mj-lt"/>
              <a:buAutoNum type="arabicPeriod"/>
            </a:pPr>
            <a:r>
              <a:rPr lang="ar-SA" sz="3200" b="1" dirty="0" smtClean="0">
                <a:solidFill>
                  <a:srgbClr val="C00000"/>
                </a:solidFill>
                <a:effectLst>
                  <a:outerShdw blurRad="38100" dist="38100" dir="2700000" algn="tl">
                    <a:srgbClr val="000000">
                      <a:alpha val="43137"/>
                    </a:srgbClr>
                  </a:outerShdw>
                </a:effectLst>
              </a:rPr>
              <a:t>نتيجة استمرار الهجرات اليهودية إلي فلسطين </a:t>
            </a:r>
          </a:p>
          <a:p>
            <a:pPr marL="342900" indent="-342900" algn="ctr">
              <a:buFont typeface="+mj-lt"/>
              <a:buAutoNum type="arabicPeriod"/>
            </a:pPr>
            <a:r>
              <a:rPr lang="ar-SA" sz="3200" b="1" dirty="0" smtClean="0">
                <a:solidFill>
                  <a:srgbClr val="C00000"/>
                </a:solidFill>
                <a:effectLst>
                  <a:outerShdw blurRad="38100" dist="38100" dir="2700000" algn="tl">
                    <a:srgbClr val="000000">
                      <a:alpha val="43137"/>
                    </a:srgbClr>
                  </a:outerShdw>
                </a:effectLst>
              </a:rPr>
              <a:t>بسبب الارتفاع عن سطح البحر  </a:t>
            </a:r>
            <a:endParaRPr lang="ar-EG" sz="3200" b="1" dirty="0">
              <a:solidFill>
                <a:srgbClr val="C00000"/>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851312249"/>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bg/>
                                          </p:spTgt>
                                        </p:tgtEl>
                                        <p:attrNameLst>
                                          <p:attrName>style.visibility</p:attrName>
                                        </p:attrNameLst>
                                      </p:cBhvr>
                                      <p:to>
                                        <p:strVal val="visible"/>
                                      </p:to>
                                    </p:set>
                                    <p:animEffect transition="in" filter="barn(inVertical)">
                                      <p:cBhvr>
                                        <p:cTn id="14" dur="500"/>
                                        <p:tgtEl>
                                          <p:spTgt spid="4">
                                            <p:bg/>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barn(inVertical)">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barn(inVertical)">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barn(inVertical)">
                                      <p:cBhvr>
                                        <p:cTn id="2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email">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rot="120000">
            <a:off x="971601" y="202110"/>
            <a:ext cx="7956376"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562811" y="1484784"/>
            <a:ext cx="7992888" cy="3566492"/>
          </a:xfrm>
          <a:prstGeom prst="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r>
              <a:rPr lang="ar-SA" sz="3200" b="1" dirty="0" smtClean="0">
                <a:effectLst>
                  <a:outerShdw blurRad="38100" dist="38100" dir="2700000" algn="tl">
                    <a:srgbClr val="000000">
                      <a:alpha val="43137"/>
                    </a:srgbClr>
                  </a:outerShdw>
                </a:effectLst>
              </a:rPr>
              <a:t>حيث توجد نباتات صحراوية في صحراء النقب وكذلك توجد نباتات البحر المتوسط </a:t>
            </a:r>
            <a:endParaRPr lang="ar-EG" sz="3200" b="1" dirty="0">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3844159862"/>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arn(inVertical)">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Effect transition="in" filter="barn(inVertical)">
                                      <p:cBhvr>
                                        <p:cTn id="12" dur="500"/>
                                        <p:tgtEl>
                                          <p:spTgt spid="4">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2505075" y="0"/>
            <a:ext cx="6638925"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623888" y="1628800"/>
            <a:ext cx="7896225"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4932040" y="2852936"/>
            <a:ext cx="1296144" cy="369332"/>
          </a:xfrm>
          <a:prstGeom prst="rect">
            <a:avLst/>
          </a:prstGeom>
          <a:noFill/>
        </p:spPr>
        <p:txBody>
          <a:bodyPr wrap="square" rtlCol="1">
            <a:spAutoFit/>
          </a:bodyPr>
          <a:lstStyle/>
          <a:p>
            <a:pPr algn="ctr"/>
            <a:r>
              <a:rPr lang="ar-SA" b="1" dirty="0" smtClean="0">
                <a:solidFill>
                  <a:srgbClr val="C00000"/>
                </a:solidFill>
              </a:rPr>
              <a:t>معتدل </a:t>
            </a:r>
            <a:endParaRPr lang="ar-EG" b="1" dirty="0">
              <a:solidFill>
                <a:srgbClr val="C00000"/>
              </a:solidFill>
            </a:endParaRPr>
          </a:p>
        </p:txBody>
      </p:sp>
      <p:sp>
        <p:nvSpPr>
          <p:cNvPr id="5" name="مربع نص 4"/>
          <p:cNvSpPr txBox="1"/>
          <p:nvPr/>
        </p:nvSpPr>
        <p:spPr>
          <a:xfrm>
            <a:off x="3563888" y="2852936"/>
            <a:ext cx="1296144" cy="369332"/>
          </a:xfrm>
          <a:prstGeom prst="rect">
            <a:avLst/>
          </a:prstGeom>
          <a:noFill/>
        </p:spPr>
        <p:txBody>
          <a:bodyPr wrap="square" rtlCol="1">
            <a:spAutoFit/>
          </a:bodyPr>
          <a:lstStyle/>
          <a:p>
            <a:pPr algn="ctr"/>
            <a:r>
              <a:rPr lang="ar-SA" b="1" dirty="0" smtClean="0">
                <a:solidFill>
                  <a:srgbClr val="C00000"/>
                </a:solidFill>
              </a:rPr>
              <a:t>معتدل </a:t>
            </a:r>
            <a:endParaRPr lang="ar-EG" b="1" dirty="0">
              <a:solidFill>
                <a:srgbClr val="C00000"/>
              </a:solidFill>
            </a:endParaRPr>
          </a:p>
        </p:txBody>
      </p:sp>
      <p:sp>
        <p:nvSpPr>
          <p:cNvPr id="6" name="مربع نص 5"/>
          <p:cNvSpPr txBox="1"/>
          <p:nvPr/>
        </p:nvSpPr>
        <p:spPr>
          <a:xfrm>
            <a:off x="2195736" y="2780928"/>
            <a:ext cx="1296144" cy="369332"/>
          </a:xfrm>
          <a:prstGeom prst="rect">
            <a:avLst/>
          </a:prstGeom>
          <a:noFill/>
        </p:spPr>
        <p:txBody>
          <a:bodyPr wrap="square" rtlCol="1">
            <a:spAutoFit/>
          </a:bodyPr>
          <a:lstStyle/>
          <a:p>
            <a:pPr algn="ctr"/>
            <a:r>
              <a:rPr lang="ar-SA" b="1" dirty="0" smtClean="0">
                <a:solidFill>
                  <a:srgbClr val="C00000"/>
                </a:solidFill>
              </a:rPr>
              <a:t>جاف</a:t>
            </a:r>
            <a:endParaRPr lang="ar-EG" b="1" dirty="0">
              <a:solidFill>
                <a:srgbClr val="C00000"/>
              </a:solidFill>
            </a:endParaRPr>
          </a:p>
        </p:txBody>
      </p:sp>
      <p:sp>
        <p:nvSpPr>
          <p:cNvPr id="7" name="مربع نص 6"/>
          <p:cNvSpPr txBox="1"/>
          <p:nvPr/>
        </p:nvSpPr>
        <p:spPr>
          <a:xfrm>
            <a:off x="827584" y="2780928"/>
            <a:ext cx="1296144" cy="369332"/>
          </a:xfrm>
          <a:prstGeom prst="rect">
            <a:avLst/>
          </a:prstGeom>
          <a:noFill/>
        </p:spPr>
        <p:txBody>
          <a:bodyPr wrap="square" rtlCol="1">
            <a:spAutoFit/>
          </a:bodyPr>
          <a:lstStyle/>
          <a:p>
            <a:pPr algn="ctr"/>
            <a:r>
              <a:rPr lang="ar-SA" b="1" dirty="0" smtClean="0">
                <a:solidFill>
                  <a:srgbClr val="C00000"/>
                </a:solidFill>
              </a:rPr>
              <a:t>ممطر</a:t>
            </a:r>
            <a:endParaRPr lang="ar-EG" b="1" dirty="0">
              <a:solidFill>
                <a:srgbClr val="C00000"/>
              </a:solidFill>
            </a:endParaRPr>
          </a:p>
        </p:txBody>
      </p:sp>
      <p:sp>
        <p:nvSpPr>
          <p:cNvPr id="8" name="مربع نص 7"/>
          <p:cNvSpPr txBox="1"/>
          <p:nvPr/>
        </p:nvSpPr>
        <p:spPr>
          <a:xfrm>
            <a:off x="4860032" y="3328623"/>
            <a:ext cx="1296144" cy="369332"/>
          </a:xfrm>
          <a:prstGeom prst="rect">
            <a:avLst/>
          </a:prstGeom>
          <a:noFill/>
        </p:spPr>
        <p:txBody>
          <a:bodyPr wrap="square" rtlCol="1">
            <a:spAutoFit/>
          </a:bodyPr>
          <a:lstStyle/>
          <a:p>
            <a:pPr algn="ctr"/>
            <a:r>
              <a:rPr lang="ar-SA" b="1" dirty="0" smtClean="0">
                <a:solidFill>
                  <a:srgbClr val="C00000"/>
                </a:solidFill>
              </a:rPr>
              <a:t>معتدلة</a:t>
            </a:r>
            <a:endParaRPr lang="ar-EG" b="1" dirty="0">
              <a:solidFill>
                <a:srgbClr val="C00000"/>
              </a:solidFill>
            </a:endParaRPr>
          </a:p>
        </p:txBody>
      </p:sp>
      <p:sp>
        <p:nvSpPr>
          <p:cNvPr id="9" name="مربع نص 8"/>
          <p:cNvSpPr txBox="1"/>
          <p:nvPr/>
        </p:nvSpPr>
        <p:spPr>
          <a:xfrm>
            <a:off x="3491880" y="3328623"/>
            <a:ext cx="1296144" cy="369332"/>
          </a:xfrm>
          <a:prstGeom prst="rect">
            <a:avLst/>
          </a:prstGeom>
          <a:noFill/>
        </p:spPr>
        <p:txBody>
          <a:bodyPr wrap="square" rtlCol="1">
            <a:spAutoFit/>
          </a:bodyPr>
          <a:lstStyle/>
          <a:p>
            <a:pPr algn="ctr"/>
            <a:r>
              <a:rPr lang="ar-SA" b="1" dirty="0" smtClean="0">
                <a:solidFill>
                  <a:srgbClr val="C00000"/>
                </a:solidFill>
              </a:rPr>
              <a:t>منخفضة</a:t>
            </a:r>
            <a:endParaRPr lang="ar-EG" b="1" dirty="0">
              <a:solidFill>
                <a:srgbClr val="C00000"/>
              </a:solidFill>
            </a:endParaRPr>
          </a:p>
        </p:txBody>
      </p:sp>
      <p:sp>
        <p:nvSpPr>
          <p:cNvPr id="10" name="مربع نص 9"/>
          <p:cNvSpPr txBox="1"/>
          <p:nvPr/>
        </p:nvSpPr>
        <p:spPr>
          <a:xfrm>
            <a:off x="2123728" y="3256615"/>
            <a:ext cx="1296144" cy="369332"/>
          </a:xfrm>
          <a:prstGeom prst="rect">
            <a:avLst/>
          </a:prstGeom>
          <a:noFill/>
        </p:spPr>
        <p:txBody>
          <a:bodyPr wrap="square" rtlCol="1">
            <a:spAutoFit/>
          </a:bodyPr>
          <a:lstStyle/>
          <a:p>
            <a:pPr algn="ctr"/>
            <a:r>
              <a:rPr lang="ar-SA" b="1" dirty="0" smtClean="0">
                <a:solidFill>
                  <a:srgbClr val="C00000"/>
                </a:solidFill>
              </a:rPr>
              <a:t>جاف</a:t>
            </a:r>
            <a:endParaRPr lang="ar-EG" b="1" dirty="0">
              <a:solidFill>
                <a:srgbClr val="C00000"/>
              </a:solidFill>
            </a:endParaRPr>
          </a:p>
        </p:txBody>
      </p:sp>
      <p:sp>
        <p:nvSpPr>
          <p:cNvPr id="11" name="مربع نص 10"/>
          <p:cNvSpPr txBox="1"/>
          <p:nvPr/>
        </p:nvSpPr>
        <p:spPr>
          <a:xfrm>
            <a:off x="755576" y="3256615"/>
            <a:ext cx="1296144" cy="369332"/>
          </a:xfrm>
          <a:prstGeom prst="rect">
            <a:avLst/>
          </a:prstGeom>
          <a:noFill/>
        </p:spPr>
        <p:txBody>
          <a:bodyPr wrap="square" rtlCol="1">
            <a:spAutoFit/>
          </a:bodyPr>
          <a:lstStyle/>
          <a:p>
            <a:pPr algn="ctr"/>
            <a:r>
              <a:rPr lang="ar-SA" b="1" dirty="0" smtClean="0">
                <a:solidFill>
                  <a:srgbClr val="C00000"/>
                </a:solidFill>
              </a:rPr>
              <a:t>ثلوج</a:t>
            </a:r>
            <a:endParaRPr lang="ar-EG" b="1" dirty="0">
              <a:solidFill>
                <a:srgbClr val="C00000"/>
              </a:solidFill>
            </a:endParaRPr>
          </a:p>
        </p:txBody>
      </p:sp>
      <p:sp>
        <p:nvSpPr>
          <p:cNvPr id="12" name="مربع نص 11"/>
          <p:cNvSpPr txBox="1"/>
          <p:nvPr/>
        </p:nvSpPr>
        <p:spPr>
          <a:xfrm>
            <a:off x="4898504" y="3861048"/>
            <a:ext cx="1296144" cy="369332"/>
          </a:xfrm>
          <a:prstGeom prst="rect">
            <a:avLst/>
          </a:prstGeom>
          <a:noFill/>
        </p:spPr>
        <p:txBody>
          <a:bodyPr wrap="square" rtlCol="1">
            <a:spAutoFit/>
          </a:bodyPr>
          <a:lstStyle/>
          <a:p>
            <a:pPr algn="ctr"/>
            <a:r>
              <a:rPr lang="ar-SA" b="1" dirty="0" smtClean="0">
                <a:solidFill>
                  <a:srgbClr val="C00000"/>
                </a:solidFill>
              </a:rPr>
              <a:t>شديد الحرارة</a:t>
            </a:r>
            <a:endParaRPr lang="ar-EG" b="1" dirty="0">
              <a:solidFill>
                <a:srgbClr val="C00000"/>
              </a:solidFill>
            </a:endParaRPr>
          </a:p>
        </p:txBody>
      </p:sp>
      <p:sp>
        <p:nvSpPr>
          <p:cNvPr id="13" name="مربع نص 12"/>
          <p:cNvSpPr txBox="1"/>
          <p:nvPr/>
        </p:nvSpPr>
        <p:spPr>
          <a:xfrm>
            <a:off x="3530352" y="3861048"/>
            <a:ext cx="1296144" cy="369332"/>
          </a:xfrm>
          <a:prstGeom prst="rect">
            <a:avLst/>
          </a:prstGeom>
          <a:noFill/>
        </p:spPr>
        <p:txBody>
          <a:bodyPr wrap="square" rtlCol="1">
            <a:spAutoFit/>
          </a:bodyPr>
          <a:lstStyle/>
          <a:p>
            <a:pPr algn="ctr"/>
            <a:r>
              <a:rPr lang="ar-SA" b="1" dirty="0" smtClean="0">
                <a:solidFill>
                  <a:srgbClr val="C00000"/>
                </a:solidFill>
              </a:rPr>
              <a:t>دافئ</a:t>
            </a:r>
            <a:endParaRPr lang="ar-EG" b="1" dirty="0">
              <a:solidFill>
                <a:srgbClr val="C00000"/>
              </a:solidFill>
            </a:endParaRPr>
          </a:p>
        </p:txBody>
      </p:sp>
      <p:sp>
        <p:nvSpPr>
          <p:cNvPr id="14" name="مربع نص 13"/>
          <p:cNvSpPr txBox="1"/>
          <p:nvPr/>
        </p:nvSpPr>
        <p:spPr>
          <a:xfrm>
            <a:off x="2162200" y="3789040"/>
            <a:ext cx="1296144" cy="369332"/>
          </a:xfrm>
          <a:prstGeom prst="rect">
            <a:avLst/>
          </a:prstGeom>
          <a:noFill/>
        </p:spPr>
        <p:txBody>
          <a:bodyPr wrap="square" rtlCol="1">
            <a:spAutoFit/>
          </a:bodyPr>
          <a:lstStyle/>
          <a:p>
            <a:pPr algn="ctr"/>
            <a:r>
              <a:rPr lang="ar-SA" b="1" dirty="0" smtClean="0">
                <a:solidFill>
                  <a:srgbClr val="C00000"/>
                </a:solidFill>
              </a:rPr>
              <a:t>جاف</a:t>
            </a:r>
            <a:endParaRPr lang="ar-EG" b="1" dirty="0">
              <a:solidFill>
                <a:srgbClr val="C00000"/>
              </a:solidFill>
            </a:endParaRPr>
          </a:p>
        </p:txBody>
      </p:sp>
      <p:sp>
        <p:nvSpPr>
          <p:cNvPr id="15" name="مربع نص 14"/>
          <p:cNvSpPr txBox="1"/>
          <p:nvPr/>
        </p:nvSpPr>
        <p:spPr>
          <a:xfrm>
            <a:off x="794048" y="3789040"/>
            <a:ext cx="1296144" cy="369332"/>
          </a:xfrm>
          <a:prstGeom prst="rect">
            <a:avLst/>
          </a:prstGeom>
          <a:noFill/>
        </p:spPr>
        <p:txBody>
          <a:bodyPr wrap="square" rtlCol="1">
            <a:spAutoFit/>
          </a:bodyPr>
          <a:lstStyle/>
          <a:p>
            <a:pPr algn="ctr"/>
            <a:r>
              <a:rPr lang="ar-SA" b="1" dirty="0" smtClean="0">
                <a:solidFill>
                  <a:srgbClr val="C00000"/>
                </a:solidFill>
              </a:rPr>
              <a:t>أمطار</a:t>
            </a:r>
            <a:endParaRPr lang="ar-EG" b="1" dirty="0">
              <a:solidFill>
                <a:srgbClr val="C00000"/>
              </a:solidFill>
            </a:endParaRPr>
          </a:p>
        </p:txBody>
      </p:sp>
      <p:sp>
        <p:nvSpPr>
          <p:cNvPr id="16" name="مربع نص 15"/>
          <p:cNvSpPr txBox="1"/>
          <p:nvPr/>
        </p:nvSpPr>
        <p:spPr>
          <a:xfrm>
            <a:off x="4893997" y="4323625"/>
            <a:ext cx="1296144" cy="369332"/>
          </a:xfrm>
          <a:prstGeom prst="rect">
            <a:avLst/>
          </a:prstGeom>
          <a:noFill/>
        </p:spPr>
        <p:txBody>
          <a:bodyPr wrap="square" rtlCol="1">
            <a:spAutoFit/>
          </a:bodyPr>
          <a:lstStyle/>
          <a:p>
            <a:pPr algn="ctr"/>
            <a:r>
              <a:rPr lang="ar-SA" b="1" dirty="0" smtClean="0">
                <a:solidFill>
                  <a:srgbClr val="C00000"/>
                </a:solidFill>
              </a:rPr>
              <a:t>التضاريس</a:t>
            </a:r>
            <a:endParaRPr lang="ar-EG" b="1" dirty="0">
              <a:solidFill>
                <a:srgbClr val="C00000"/>
              </a:solidFill>
            </a:endParaRPr>
          </a:p>
        </p:txBody>
      </p:sp>
      <p:sp>
        <p:nvSpPr>
          <p:cNvPr id="17" name="مربع نص 16"/>
          <p:cNvSpPr txBox="1"/>
          <p:nvPr/>
        </p:nvSpPr>
        <p:spPr>
          <a:xfrm>
            <a:off x="3525845" y="4323625"/>
            <a:ext cx="1296144" cy="369332"/>
          </a:xfrm>
          <a:prstGeom prst="rect">
            <a:avLst/>
          </a:prstGeom>
          <a:noFill/>
        </p:spPr>
        <p:txBody>
          <a:bodyPr wrap="square" rtlCol="1">
            <a:spAutoFit/>
          </a:bodyPr>
          <a:lstStyle/>
          <a:p>
            <a:pPr algn="ctr"/>
            <a:r>
              <a:rPr lang="ar-SA" b="1" dirty="0" smtClean="0">
                <a:solidFill>
                  <a:srgbClr val="C00000"/>
                </a:solidFill>
              </a:rPr>
              <a:t>التضاريس</a:t>
            </a:r>
            <a:endParaRPr lang="ar-EG" b="1" dirty="0">
              <a:solidFill>
                <a:srgbClr val="C00000"/>
              </a:solidFill>
            </a:endParaRPr>
          </a:p>
        </p:txBody>
      </p:sp>
      <p:sp>
        <p:nvSpPr>
          <p:cNvPr id="18" name="مربع نص 17"/>
          <p:cNvSpPr txBox="1"/>
          <p:nvPr/>
        </p:nvSpPr>
        <p:spPr>
          <a:xfrm>
            <a:off x="2051720" y="4222829"/>
            <a:ext cx="1512167" cy="646331"/>
          </a:xfrm>
          <a:prstGeom prst="rect">
            <a:avLst/>
          </a:prstGeom>
          <a:noFill/>
        </p:spPr>
        <p:txBody>
          <a:bodyPr wrap="square" rtlCol="1">
            <a:spAutoFit/>
          </a:bodyPr>
          <a:lstStyle/>
          <a:p>
            <a:pPr algn="ctr"/>
            <a:r>
              <a:rPr lang="ar-SA" b="1" dirty="0" smtClean="0">
                <a:solidFill>
                  <a:srgbClr val="C00000"/>
                </a:solidFill>
              </a:rPr>
              <a:t>الرياح الشرقية الجافة</a:t>
            </a:r>
            <a:endParaRPr lang="ar-EG" b="1" dirty="0">
              <a:solidFill>
                <a:srgbClr val="C00000"/>
              </a:solidFill>
            </a:endParaRPr>
          </a:p>
        </p:txBody>
      </p:sp>
      <p:sp>
        <p:nvSpPr>
          <p:cNvPr id="19" name="مربع نص 18"/>
          <p:cNvSpPr txBox="1"/>
          <p:nvPr/>
        </p:nvSpPr>
        <p:spPr>
          <a:xfrm>
            <a:off x="789541" y="4149080"/>
            <a:ext cx="1296144" cy="646331"/>
          </a:xfrm>
          <a:prstGeom prst="rect">
            <a:avLst/>
          </a:prstGeom>
          <a:noFill/>
        </p:spPr>
        <p:txBody>
          <a:bodyPr wrap="square" rtlCol="1">
            <a:spAutoFit/>
          </a:bodyPr>
          <a:lstStyle/>
          <a:p>
            <a:pPr algn="ctr"/>
            <a:r>
              <a:rPr lang="ar-SA" b="1" dirty="0" smtClean="0">
                <a:solidFill>
                  <a:srgbClr val="C00000"/>
                </a:solidFill>
              </a:rPr>
              <a:t>رياح شمالية ممطرة</a:t>
            </a:r>
            <a:endParaRPr lang="ar-EG" b="1" dirty="0">
              <a:solidFill>
                <a:srgbClr val="C00000"/>
              </a:solidFill>
            </a:endParaRPr>
          </a:p>
        </p:txBody>
      </p:sp>
    </p:spTree>
    <p:custDataLst>
      <p:tags r:id="rId1"/>
    </p:custDataLst>
    <p:extLst>
      <p:ext uri="{BB962C8B-B14F-4D97-AF65-F5344CB8AC3E}">
        <p14:creationId xmlns:p14="http://schemas.microsoft.com/office/powerpoint/2010/main" val="4275745170"/>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arn(inVertical)">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fade">
                                      <p:cBhvr>
                                        <p:cTn id="12" dur="1000"/>
                                        <p:tgtEl>
                                          <p:spTgt spid="8196"/>
                                        </p:tgtEl>
                                      </p:cBhvr>
                                    </p:animEffect>
                                    <p:anim calcmode="lin" valueType="num">
                                      <p:cBhvr>
                                        <p:cTn id="13" dur="1000" fill="hold"/>
                                        <p:tgtEl>
                                          <p:spTgt spid="8196"/>
                                        </p:tgtEl>
                                        <p:attrNameLst>
                                          <p:attrName>ppt_x</p:attrName>
                                        </p:attrNameLst>
                                      </p:cBhvr>
                                      <p:tavLst>
                                        <p:tav tm="0">
                                          <p:val>
                                            <p:strVal val="#ppt_x"/>
                                          </p:val>
                                        </p:tav>
                                        <p:tav tm="100000">
                                          <p:val>
                                            <p:strVal val="#ppt_x"/>
                                          </p:val>
                                        </p:tav>
                                      </p:tavLst>
                                    </p:anim>
                                    <p:anim calcmode="lin" valueType="num">
                                      <p:cBhvr>
                                        <p:cTn id="14" dur="1000" fill="hold"/>
                                        <p:tgtEl>
                                          <p:spTgt spid="819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0-#ppt_h/2"/>
                                          </p:val>
                                        </p:tav>
                                        <p:tav tm="100000">
                                          <p:val>
                                            <p:strVal val="#ppt_y"/>
                                          </p:val>
                                        </p:tav>
                                      </p:tavLst>
                                    </p:anim>
                                  </p:childTnLst>
                                </p:cTn>
                              </p:par>
                              <p:par>
                                <p:cTn id="21" presetID="2" presetClass="entr" presetSubtype="9"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0-#ppt_w/2"/>
                                          </p:val>
                                        </p:tav>
                                        <p:tav tm="100000">
                                          <p:val>
                                            <p:strVal val="#ppt_x"/>
                                          </p:val>
                                        </p:tav>
                                      </p:tavLst>
                                    </p:anim>
                                    <p:anim calcmode="lin" valueType="num">
                                      <p:cBhvr additive="base">
                                        <p:cTn id="24" dur="500" fill="hold"/>
                                        <p:tgtEl>
                                          <p:spTgt spid="5"/>
                                        </p:tgtEl>
                                        <p:attrNameLst>
                                          <p:attrName>ppt_y</p:attrName>
                                        </p:attrNameLst>
                                      </p:cBhvr>
                                      <p:tavLst>
                                        <p:tav tm="0">
                                          <p:val>
                                            <p:strVal val="0-#ppt_h/2"/>
                                          </p:val>
                                        </p:tav>
                                        <p:tav tm="100000">
                                          <p:val>
                                            <p:strVal val="#ppt_y"/>
                                          </p:val>
                                        </p:tav>
                                      </p:tavLst>
                                    </p:anim>
                                  </p:childTnLst>
                                </p:cTn>
                              </p:par>
                              <p:par>
                                <p:cTn id="25" presetID="2" presetClass="entr" presetSubtype="9"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0-#ppt_w/2"/>
                                          </p:val>
                                        </p:tav>
                                        <p:tav tm="100000">
                                          <p:val>
                                            <p:strVal val="#ppt_x"/>
                                          </p:val>
                                        </p:tav>
                                      </p:tavLst>
                                    </p:anim>
                                    <p:anim calcmode="lin" valueType="num">
                                      <p:cBhvr additive="base">
                                        <p:cTn id="28" dur="500" fill="hold"/>
                                        <p:tgtEl>
                                          <p:spTgt spid="6"/>
                                        </p:tgtEl>
                                        <p:attrNameLst>
                                          <p:attrName>ppt_y</p:attrName>
                                        </p:attrNameLst>
                                      </p:cBhvr>
                                      <p:tavLst>
                                        <p:tav tm="0">
                                          <p:val>
                                            <p:strVal val="0-#ppt_h/2"/>
                                          </p:val>
                                        </p:tav>
                                        <p:tav tm="100000">
                                          <p:val>
                                            <p:strVal val="#ppt_y"/>
                                          </p:val>
                                        </p:tav>
                                      </p:tavLst>
                                    </p:anim>
                                  </p:childTnLst>
                                </p:cTn>
                              </p:par>
                              <p:par>
                                <p:cTn id="29" presetID="2" presetClass="entr" presetSubtype="9"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0-#ppt_w/2"/>
                                          </p:val>
                                        </p:tav>
                                        <p:tav tm="100000">
                                          <p:val>
                                            <p:strVal val="#ppt_x"/>
                                          </p:val>
                                        </p:tav>
                                      </p:tavLst>
                                    </p:anim>
                                    <p:anim calcmode="lin" valueType="num">
                                      <p:cBhvr additive="base">
                                        <p:cTn id="32" dur="500" fill="hold"/>
                                        <p:tgtEl>
                                          <p:spTgt spid="7"/>
                                        </p:tgtEl>
                                        <p:attrNameLst>
                                          <p:attrName>ppt_y</p:attrName>
                                        </p:attrNameLst>
                                      </p:cBhvr>
                                      <p:tavLst>
                                        <p:tav tm="0">
                                          <p:val>
                                            <p:strVal val="0-#ppt_h/2"/>
                                          </p:val>
                                        </p:tav>
                                        <p:tav tm="100000">
                                          <p:val>
                                            <p:strVal val="#ppt_y"/>
                                          </p:val>
                                        </p:tav>
                                      </p:tavLst>
                                    </p:anim>
                                  </p:childTnLst>
                                </p:cTn>
                              </p:par>
                              <p:par>
                                <p:cTn id="33" presetID="2" presetClass="entr" presetSubtype="9"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0-#ppt_w/2"/>
                                          </p:val>
                                        </p:tav>
                                        <p:tav tm="100000">
                                          <p:val>
                                            <p:strVal val="#ppt_x"/>
                                          </p:val>
                                        </p:tav>
                                      </p:tavLst>
                                    </p:anim>
                                    <p:anim calcmode="lin" valueType="num">
                                      <p:cBhvr additive="base">
                                        <p:cTn id="36" dur="500" fill="hold"/>
                                        <p:tgtEl>
                                          <p:spTgt spid="8"/>
                                        </p:tgtEl>
                                        <p:attrNameLst>
                                          <p:attrName>ppt_y</p:attrName>
                                        </p:attrNameLst>
                                      </p:cBhvr>
                                      <p:tavLst>
                                        <p:tav tm="0">
                                          <p:val>
                                            <p:strVal val="0-#ppt_h/2"/>
                                          </p:val>
                                        </p:tav>
                                        <p:tav tm="100000">
                                          <p:val>
                                            <p:strVal val="#ppt_y"/>
                                          </p:val>
                                        </p:tav>
                                      </p:tavLst>
                                    </p:anim>
                                  </p:childTnLst>
                                </p:cTn>
                              </p:par>
                              <p:par>
                                <p:cTn id="37" presetID="2" presetClass="entr" presetSubtype="9"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0-#ppt_w/2"/>
                                          </p:val>
                                        </p:tav>
                                        <p:tav tm="100000">
                                          <p:val>
                                            <p:strVal val="#ppt_x"/>
                                          </p:val>
                                        </p:tav>
                                      </p:tavLst>
                                    </p:anim>
                                    <p:anim calcmode="lin" valueType="num">
                                      <p:cBhvr additive="base">
                                        <p:cTn id="40" dur="500" fill="hold"/>
                                        <p:tgtEl>
                                          <p:spTgt spid="9"/>
                                        </p:tgtEl>
                                        <p:attrNameLst>
                                          <p:attrName>ppt_y</p:attrName>
                                        </p:attrNameLst>
                                      </p:cBhvr>
                                      <p:tavLst>
                                        <p:tav tm="0">
                                          <p:val>
                                            <p:strVal val="0-#ppt_h/2"/>
                                          </p:val>
                                        </p:tav>
                                        <p:tav tm="100000">
                                          <p:val>
                                            <p:strVal val="#ppt_y"/>
                                          </p:val>
                                        </p:tav>
                                      </p:tavLst>
                                    </p:anim>
                                  </p:childTnLst>
                                </p:cTn>
                              </p:par>
                              <p:par>
                                <p:cTn id="41" presetID="2" presetClass="entr" presetSubtype="9"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0-#ppt_w/2"/>
                                          </p:val>
                                        </p:tav>
                                        <p:tav tm="100000">
                                          <p:val>
                                            <p:strVal val="#ppt_x"/>
                                          </p:val>
                                        </p:tav>
                                      </p:tavLst>
                                    </p:anim>
                                    <p:anim calcmode="lin" valueType="num">
                                      <p:cBhvr additive="base">
                                        <p:cTn id="44" dur="500" fill="hold"/>
                                        <p:tgtEl>
                                          <p:spTgt spid="10"/>
                                        </p:tgtEl>
                                        <p:attrNameLst>
                                          <p:attrName>ppt_y</p:attrName>
                                        </p:attrNameLst>
                                      </p:cBhvr>
                                      <p:tavLst>
                                        <p:tav tm="0">
                                          <p:val>
                                            <p:strVal val="0-#ppt_h/2"/>
                                          </p:val>
                                        </p:tav>
                                        <p:tav tm="100000">
                                          <p:val>
                                            <p:strVal val="#ppt_y"/>
                                          </p:val>
                                        </p:tav>
                                      </p:tavLst>
                                    </p:anim>
                                  </p:childTnLst>
                                </p:cTn>
                              </p:par>
                              <p:par>
                                <p:cTn id="45" presetID="2" presetClass="entr" presetSubtype="9"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0-#ppt_w/2"/>
                                          </p:val>
                                        </p:tav>
                                        <p:tav tm="100000">
                                          <p:val>
                                            <p:strVal val="#ppt_x"/>
                                          </p:val>
                                        </p:tav>
                                      </p:tavLst>
                                    </p:anim>
                                    <p:anim calcmode="lin" valueType="num">
                                      <p:cBhvr additive="base">
                                        <p:cTn id="48" dur="500" fill="hold"/>
                                        <p:tgtEl>
                                          <p:spTgt spid="11"/>
                                        </p:tgtEl>
                                        <p:attrNameLst>
                                          <p:attrName>ppt_y</p:attrName>
                                        </p:attrNameLst>
                                      </p:cBhvr>
                                      <p:tavLst>
                                        <p:tav tm="0">
                                          <p:val>
                                            <p:strVal val="0-#ppt_h/2"/>
                                          </p:val>
                                        </p:tav>
                                        <p:tav tm="100000">
                                          <p:val>
                                            <p:strVal val="#ppt_y"/>
                                          </p:val>
                                        </p:tav>
                                      </p:tavLst>
                                    </p:anim>
                                  </p:childTnLst>
                                </p:cTn>
                              </p:par>
                              <p:par>
                                <p:cTn id="49" presetID="2" presetClass="entr" presetSubtype="9"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0-#ppt_w/2"/>
                                          </p:val>
                                        </p:tav>
                                        <p:tav tm="100000">
                                          <p:val>
                                            <p:strVal val="#ppt_x"/>
                                          </p:val>
                                        </p:tav>
                                      </p:tavLst>
                                    </p:anim>
                                    <p:anim calcmode="lin" valueType="num">
                                      <p:cBhvr additive="base">
                                        <p:cTn id="52" dur="500" fill="hold"/>
                                        <p:tgtEl>
                                          <p:spTgt spid="12"/>
                                        </p:tgtEl>
                                        <p:attrNameLst>
                                          <p:attrName>ppt_y</p:attrName>
                                        </p:attrNameLst>
                                      </p:cBhvr>
                                      <p:tavLst>
                                        <p:tav tm="0">
                                          <p:val>
                                            <p:strVal val="0-#ppt_h/2"/>
                                          </p:val>
                                        </p:tav>
                                        <p:tav tm="100000">
                                          <p:val>
                                            <p:strVal val="#ppt_y"/>
                                          </p:val>
                                        </p:tav>
                                      </p:tavLst>
                                    </p:anim>
                                  </p:childTnLst>
                                </p:cTn>
                              </p:par>
                              <p:par>
                                <p:cTn id="53" presetID="2" presetClass="entr" presetSubtype="9"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0-#ppt_w/2"/>
                                          </p:val>
                                        </p:tav>
                                        <p:tav tm="100000">
                                          <p:val>
                                            <p:strVal val="#ppt_x"/>
                                          </p:val>
                                        </p:tav>
                                      </p:tavLst>
                                    </p:anim>
                                    <p:anim calcmode="lin" valueType="num">
                                      <p:cBhvr additive="base">
                                        <p:cTn id="56" dur="500" fill="hold"/>
                                        <p:tgtEl>
                                          <p:spTgt spid="13"/>
                                        </p:tgtEl>
                                        <p:attrNameLst>
                                          <p:attrName>ppt_y</p:attrName>
                                        </p:attrNameLst>
                                      </p:cBhvr>
                                      <p:tavLst>
                                        <p:tav tm="0">
                                          <p:val>
                                            <p:strVal val="0-#ppt_h/2"/>
                                          </p:val>
                                        </p:tav>
                                        <p:tav tm="100000">
                                          <p:val>
                                            <p:strVal val="#ppt_y"/>
                                          </p:val>
                                        </p:tav>
                                      </p:tavLst>
                                    </p:anim>
                                  </p:childTnLst>
                                </p:cTn>
                              </p:par>
                              <p:par>
                                <p:cTn id="57" presetID="2" presetClass="entr" presetSubtype="9"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500" fill="hold"/>
                                        <p:tgtEl>
                                          <p:spTgt spid="14"/>
                                        </p:tgtEl>
                                        <p:attrNameLst>
                                          <p:attrName>ppt_x</p:attrName>
                                        </p:attrNameLst>
                                      </p:cBhvr>
                                      <p:tavLst>
                                        <p:tav tm="0">
                                          <p:val>
                                            <p:strVal val="0-#ppt_w/2"/>
                                          </p:val>
                                        </p:tav>
                                        <p:tav tm="100000">
                                          <p:val>
                                            <p:strVal val="#ppt_x"/>
                                          </p:val>
                                        </p:tav>
                                      </p:tavLst>
                                    </p:anim>
                                    <p:anim calcmode="lin" valueType="num">
                                      <p:cBhvr additive="base">
                                        <p:cTn id="60" dur="500" fill="hold"/>
                                        <p:tgtEl>
                                          <p:spTgt spid="14"/>
                                        </p:tgtEl>
                                        <p:attrNameLst>
                                          <p:attrName>ppt_y</p:attrName>
                                        </p:attrNameLst>
                                      </p:cBhvr>
                                      <p:tavLst>
                                        <p:tav tm="0">
                                          <p:val>
                                            <p:strVal val="0-#ppt_h/2"/>
                                          </p:val>
                                        </p:tav>
                                        <p:tav tm="100000">
                                          <p:val>
                                            <p:strVal val="#ppt_y"/>
                                          </p:val>
                                        </p:tav>
                                      </p:tavLst>
                                    </p:anim>
                                  </p:childTnLst>
                                </p:cTn>
                              </p:par>
                              <p:par>
                                <p:cTn id="61" presetID="2" presetClass="entr" presetSubtype="9"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500" fill="hold"/>
                                        <p:tgtEl>
                                          <p:spTgt spid="15"/>
                                        </p:tgtEl>
                                        <p:attrNameLst>
                                          <p:attrName>ppt_x</p:attrName>
                                        </p:attrNameLst>
                                      </p:cBhvr>
                                      <p:tavLst>
                                        <p:tav tm="0">
                                          <p:val>
                                            <p:strVal val="0-#ppt_w/2"/>
                                          </p:val>
                                        </p:tav>
                                        <p:tav tm="100000">
                                          <p:val>
                                            <p:strVal val="#ppt_x"/>
                                          </p:val>
                                        </p:tav>
                                      </p:tavLst>
                                    </p:anim>
                                    <p:anim calcmode="lin" valueType="num">
                                      <p:cBhvr additive="base">
                                        <p:cTn id="64" dur="500" fill="hold"/>
                                        <p:tgtEl>
                                          <p:spTgt spid="15"/>
                                        </p:tgtEl>
                                        <p:attrNameLst>
                                          <p:attrName>ppt_y</p:attrName>
                                        </p:attrNameLst>
                                      </p:cBhvr>
                                      <p:tavLst>
                                        <p:tav tm="0">
                                          <p:val>
                                            <p:strVal val="0-#ppt_h/2"/>
                                          </p:val>
                                        </p:tav>
                                        <p:tav tm="100000">
                                          <p:val>
                                            <p:strVal val="#ppt_y"/>
                                          </p:val>
                                        </p:tav>
                                      </p:tavLst>
                                    </p:anim>
                                  </p:childTnLst>
                                </p:cTn>
                              </p:par>
                              <p:par>
                                <p:cTn id="65" presetID="2" presetClass="entr" presetSubtype="9"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500" fill="hold"/>
                                        <p:tgtEl>
                                          <p:spTgt spid="16"/>
                                        </p:tgtEl>
                                        <p:attrNameLst>
                                          <p:attrName>ppt_x</p:attrName>
                                        </p:attrNameLst>
                                      </p:cBhvr>
                                      <p:tavLst>
                                        <p:tav tm="0">
                                          <p:val>
                                            <p:strVal val="0-#ppt_w/2"/>
                                          </p:val>
                                        </p:tav>
                                        <p:tav tm="100000">
                                          <p:val>
                                            <p:strVal val="#ppt_x"/>
                                          </p:val>
                                        </p:tav>
                                      </p:tavLst>
                                    </p:anim>
                                    <p:anim calcmode="lin" valueType="num">
                                      <p:cBhvr additive="base">
                                        <p:cTn id="68" dur="500" fill="hold"/>
                                        <p:tgtEl>
                                          <p:spTgt spid="16"/>
                                        </p:tgtEl>
                                        <p:attrNameLst>
                                          <p:attrName>ppt_y</p:attrName>
                                        </p:attrNameLst>
                                      </p:cBhvr>
                                      <p:tavLst>
                                        <p:tav tm="0">
                                          <p:val>
                                            <p:strVal val="0-#ppt_h/2"/>
                                          </p:val>
                                        </p:tav>
                                        <p:tav tm="100000">
                                          <p:val>
                                            <p:strVal val="#ppt_y"/>
                                          </p:val>
                                        </p:tav>
                                      </p:tavLst>
                                    </p:anim>
                                  </p:childTnLst>
                                </p:cTn>
                              </p:par>
                              <p:par>
                                <p:cTn id="69" presetID="2" presetClass="entr" presetSubtype="9" fill="hold" grpId="0" nodeType="withEffect">
                                  <p:stCondLst>
                                    <p:cond delay="0"/>
                                  </p:stCondLst>
                                  <p:childTnLst>
                                    <p:set>
                                      <p:cBhvr>
                                        <p:cTn id="70" dur="1" fill="hold">
                                          <p:stCondLst>
                                            <p:cond delay="0"/>
                                          </p:stCondLst>
                                        </p:cTn>
                                        <p:tgtEl>
                                          <p:spTgt spid="17"/>
                                        </p:tgtEl>
                                        <p:attrNameLst>
                                          <p:attrName>style.visibility</p:attrName>
                                        </p:attrNameLst>
                                      </p:cBhvr>
                                      <p:to>
                                        <p:strVal val="visible"/>
                                      </p:to>
                                    </p:set>
                                    <p:anim calcmode="lin" valueType="num">
                                      <p:cBhvr additive="base">
                                        <p:cTn id="71" dur="500" fill="hold"/>
                                        <p:tgtEl>
                                          <p:spTgt spid="17"/>
                                        </p:tgtEl>
                                        <p:attrNameLst>
                                          <p:attrName>ppt_x</p:attrName>
                                        </p:attrNameLst>
                                      </p:cBhvr>
                                      <p:tavLst>
                                        <p:tav tm="0">
                                          <p:val>
                                            <p:strVal val="0-#ppt_w/2"/>
                                          </p:val>
                                        </p:tav>
                                        <p:tav tm="100000">
                                          <p:val>
                                            <p:strVal val="#ppt_x"/>
                                          </p:val>
                                        </p:tav>
                                      </p:tavLst>
                                    </p:anim>
                                    <p:anim calcmode="lin" valueType="num">
                                      <p:cBhvr additive="base">
                                        <p:cTn id="72" dur="500" fill="hold"/>
                                        <p:tgtEl>
                                          <p:spTgt spid="17"/>
                                        </p:tgtEl>
                                        <p:attrNameLst>
                                          <p:attrName>ppt_y</p:attrName>
                                        </p:attrNameLst>
                                      </p:cBhvr>
                                      <p:tavLst>
                                        <p:tav tm="0">
                                          <p:val>
                                            <p:strVal val="0-#ppt_h/2"/>
                                          </p:val>
                                        </p:tav>
                                        <p:tav tm="100000">
                                          <p:val>
                                            <p:strVal val="#ppt_y"/>
                                          </p:val>
                                        </p:tav>
                                      </p:tavLst>
                                    </p:anim>
                                  </p:childTnLst>
                                </p:cTn>
                              </p:par>
                              <p:par>
                                <p:cTn id="73" presetID="2" presetClass="entr" presetSubtype="9" fill="hold" grpId="0" nodeType="withEffect">
                                  <p:stCondLst>
                                    <p:cond delay="0"/>
                                  </p:stCondLst>
                                  <p:childTnLst>
                                    <p:set>
                                      <p:cBhvr>
                                        <p:cTn id="74" dur="1" fill="hold">
                                          <p:stCondLst>
                                            <p:cond delay="0"/>
                                          </p:stCondLst>
                                        </p:cTn>
                                        <p:tgtEl>
                                          <p:spTgt spid="18"/>
                                        </p:tgtEl>
                                        <p:attrNameLst>
                                          <p:attrName>style.visibility</p:attrName>
                                        </p:attrNameLst>
                                      </p:cBhvr>
                                      <p:to>
                                        <p:strVal val="visible"/>
                                      </p:to>
                                    </p:set>
                                    <p:anim calcmode="lin" valueType="num">
                                      <p:cBhvr additive="base">
                                        <p:cTn id="75" dur="500" fill="hold"/>
                                        <p:tgtEl>
                                          <p:spTgt spid="18"/>
                                        </p:tgtEl>
                                        <p:attrNameLst>
                                          <p:attrName>ppt_x</p:attrName>
                                        </p:attrNameLst>
                                      </p:cBhvr>
                                      <p:tavLst>
                                        <p:tav tm="0">
                                          <p:val>
                                            <p:strVal val="0-#ppt_w/2"/>
                                          </p:val>
                                        </p:tav>
                                        <p:tav tm="100000">
                                          <p:val>
                                            <p:strVal val="#ppt_x"/>
                                          </p:val>
                                        </p:tav>
                                      </p:tavLst>
                                    </p:anim>
                                    <p:anim calcmode="lin" valueType="num">
                                      <p:cBhvr additive="base">
                                        <p:cTn id="76" dur="500" fill="hold"/>
                                        <p:tgtEl>
                                          <p:spTgt spid="18"/>
                                        </p:tgtEl>
                                        <p:attrNameLst>
                                          <p:attrName>ppt_y</p:attrName>
                                        </p:attrNameLst>
                                      </p:cBhvr>
                                      <p:tavLst>
                                        <p:tav tm="0">
                                          <p:val>
                                            <p:strVal val="0-#ppt_h/2"/>
                                          </p:val>
                                        </p:tav>
                                        <p:tav tm="100000">
                                          <p:val>
                                            <p:strVal val="#ppt_y"/>
                                          </p:val>
                                        </p:tav>
                                      </p:tavLst>
                                    </p:anim>
                                  </p:childTnLst>
                                </p:cTn>
                              </p:par>
                              <p:par>
                                <p:cTn id="77" presetID="2" presetClass="entr" presetSubtype="9" fill="hold" grpId="0" nodeType="with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additive="base">
                                        <p:cTn id="79" dur="500" fill="hold"/>
                                        <p:tgtEl>
                                          <p:spTgt spid="19"/>
                                        </p:tgtEl>
                                        <p:attrNameLst>
                                          <p:attrName>ppt_x</p:attrName>
                                        </p:attrNameLst>
                                      </p:cBhvr>
                                      <p:tavLst>
                                        <p:tav tm="0">
                                          <p:val>
                                            <p:strVal val="0-#ppt_w/2"/>
                                          </p:val>
                                        </p:tav>
                                        <p:tav tm="100000">
                                          <p:val>
                                            <p:strVal val="#ppt_x"/>
                                          </p:val>
                                        </p:tav>
                                      </p:tavLst>
                                    </p:anim>
                                    <p:anim calcmode="lin" valueType="num">
                                      <p:cBhvr additive="base">
                                        <p:cTn id="80"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مخطط انسيابي: معالجة متعاقبة 3"/>
          <p:cNvSpPr/>
          <p:nvPr/>
        </p:nvSpPr>
        <p:spPr>
          <a:xfrm>
            <a:off x="4139952" y="44624"/>
            <a:ext cx="4968552" cy="851685"/>
          </a:xfrm>
          <a:prstGeom prst="flowChartAlternateProcess">
            <a:avLst/>
          </a:prstGeom>
          <a:scene3d>
            <a:camera prst="orthographicFront"/>
            <a:lightRig rig="threePt" dir="t"/>
          </a:scene3d>
          <a:sp3d>
            <a:bevelT w="139700" prst="cross"/>
          </a:sp3d>
        </p:spPr>
        <p:style>
          <a:lnRef idx="1">
            <a:schemeClr val="accent2"/>
          </a:lnRef>
          <a:fillRef idx="3">
            <a:schemeClr val="accent2"/>
          </a:fillRef>
          <a:effectRef idx="2">
            <a:schemeClr val="accent2"/>
          </a:effectRef>
          <a:fontRef idx="minor">
            <a:schemeClr val="lt1"/>
          </a:fontRef>
        </p:style>
        <p:txBody>
          <a:bodyPr rtlCol="1" anchor="ctr"/>
          <a:lstStyle/>
          <a:p>
            <a:pPr algn="ctr"/>
            <a:r>
              <a:rPr lang="ar-SA" sz="4400" b="1" dirty="0" smtClean="0">
                <a:effectLst>
                  <a:outerShdw blurRad="38100" dist="38100" dir="2700000" algn="tl">
                    <a:srgbClr val="000000">
                      <a:alpha val="43137"/>
                    </a:srgbClr>
                  </a:outerShdw>
                </a:effectLst>
                <a:latin typeface="Arabic Typesetting" pitchFamily="66" charset="-78"/>
                <a:cs typeface="Arabic Typesetting" pitchFamily="66" charset="-78"/>
              </a:rPr>
              <a:t>ما السمات المناخية لهضبة النقب ؟</a:t>
            </a:r>
            <a:endParaRPr lang="ar-EG" sz="4400" b="1" dirty="0">
              <a:effectLst>
                <a:outerShdw blurRad="38100" dist="38100" dir="2700000" algn="tl">
                  <a:srgbClr val="000000">
                    <a:alpha val="43137"/>
                  </a:srgbClr>
                </a:outerShdw>
              </a:effectLst>
              <a:latin typeface="Arabic Typesetting" pitchFamily="66" charset="-78"/>
              <a:cs typeface="Arabic Typesetting" pitchFamily="66" charset="-78"/>
            </a:endParaRPr>
          </a:p>
        </p:txBody>
      </p:sp>
      <p:sp>
        <p:nvSpPr>
          <p:cNvPr id="5" name="مستطيل 4"/>
          <p:cNvSpPr/>
          <p:nvPr/>
        </p:nvSpPr>
        <p:spPr>
          <a:xfrm>
            <a:off x="562811" y="1484784"/>
            <a:ext cx="7992888" cy="3566492"/>
          </a:xfrm>
          <a:prstGeom prst="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r>
              <a:rPr lang="ar-SA" sz="3200" b="1" dirty="0" smtClean="0">
                <a:effectLst>
                  <a:outerShdw blurRad="38100" dist="38100" dir="2700000" algn="tl">
                    <a:srgbClr val="000000">
                      <a:alpha val="43137"/>
                    </a:srgbClr>
                  </a:outerShdw>
                </a:effectLst>
              </a:rPr>
              <a:t>يسودها مناخ صحراوي شديد الحرارة صيفا , شديد البرودة شتاء </a:t>
            </a:r>
            <a:endParaRPr lang="ar-EG" sz="3200" b="1" dirty="0">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4028397062"/>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bg/>
                                          </p:spTgt>
                                        </p:tgtEl>
                                        <p:attrNameLst>
                                          <p:attrName>style.visibility</p:attrName>
                                        </p:attrNameLst>
                                      </p:cBhvr>
                                      <p:to>
                                        <p:strVal val="visible"/>
                                      </p:to>
                                    </p:set>
                                    <p:animEffect transition="in" filter="barn(inVertical)">
                                      <p:cBhvr>
                                        <p:cTn id="13" dur="500"/>
                                        <p:tgtEl>
                                          <p:spTgt spid="5">
                                            <p:bg/>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barn(inVertical)">
                                      <p:cBhvr>
                                        <p:cTn id="18"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rot="60000">
            <a:off x="179512" y="188353"/>
            <a:ext cx="8924925" cy="1146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562811" y="1484784"/>
            <a:ext cx="7992888" cy="3566492"/>
          </a:xfrm>
          <a:prstGeom prst="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r>
              <a:rPr lang="ar-SA" sz="2800" b="1" dirty="0" smtClean="0">
                <a:solidFill>
                  <a:srgbClr val="C00000"/>
                </a:solidFill>
                <a:effectLst>
                  <a:outerShdw blurRad="38100" dist="38100" dir="2700000" algn="tl">
                    <a:srgbClr val="000000">
                      <a:alpha val="43137"/>
                    </a:srgbClr>
                  </a:outerShdw>
                </a:effectLst>
              </a:rPr>
              <a:t>حيث تختلف كمية الأمطار علي المناطق الساحلية وتقل بالداخل </a:t>
            </a:r>
            <a:endParaRPr lang="ar-EG" sz="2800" b="1" dirty="0">
              <a:solidFill>
                <a:srgbClr val="C00000"/>
              </a:solidFill>
              <a:effectLst>
                <a:outerShdw blurRad="38100" dist="38100" dir="2700000" algn="tl">
                  <a:srgbClr val="000000">
                    <a:alpha val="43137"/>
                  </a:srgbClr>
                </a:outerShdw>
              </a:effectLst>
            </a:endParaRPr>
          </a:p>
        </p:txBody>
      </p:sp>
      <p:pic>
        <p:nvPicPr>
          <p:cNvPr id="5" name="Picture 8" descr="D:\Work2\exxit.png">
            <a:hlinkClick r:id="" action="ppaction://hlinkshowjump?jump=endshow"/>
            <a:hlinkHover r:id="" action="ppaction://noaction" highlightClick="1">
              <a:snd r:embed="rId5" name="الترجمة من Google_2.wav"/>
            </a:hlinkHover>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7504" y="5796717"/>
            <a:ext cx="981313" cy="980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مجموعة 5"/>
          <p:cNvGrpSpPr/>
          <p:nvPr/>
        </p:nvGrpSpPr>
        <p:grpSpPr>
          <a:xfrm>
            <a:off x="1552334" y="5792496"/>
            <a:ext cx="6443601" cy="1065706"/>
            <a:chOff x="1691680" y="5715517"/>
            <a:chExt cx="6443601" cy="1065706"/>
          </a:xfrm>
        </p:grpSpPr>
        <p:sp>
          <p:nvSpPr>
            <p:cNvPr id="7" name="سهم مسنن إلى اليمين 6">
              <a:hlinkClick r:id="" action="ppaction://hlinkshowjump?jump=previousslide"/>
            </p:cNvPr>
            <p:cNvSpPr/>
            <p:nvPr/>
          </p:nvSpPr>
          <p:spPr>
            <a:xfrm>
              <a:off x="5542993" y="5730239"/>
              <a:ext cx="2592288" cy="1050984"/>
            </a:xfrm>
            <a:prstGeom prst="notchedRightArrow">
              <a:avLst>
                <a:gd name="adj1" fmla="val 50000"/>
                <a:gd name="adj2" fmla="val 37571"/>
              </a:avLst>
            </a:prstGeom>
            <a:scene3d>
              <a:camera prst="orthographicFront">
                <a:rot lat="0" lon="0" rev="0"/>
              </a:camera>
              <a:lightRig rig="threePt" dir="t">
                <a:rot lat="0" lon="0" rev="1200000"/>
              </a:lightRig>
            </a:scene3d>
            <a:sp3d>
              <a:bevelT w="63500" h="25400" prst="softRound"/>
            </a:sp3d>
          </p:spPr>
          <p:style>
            <a:lnRef idx="0">
              <a:schemeClr val="accent2"/>
            </a:lnRef>
            <a:fillRef idx="3">
              <a:schemeClr val="accent2"/>
            </a:fillRef>
            <a:effectRef idx="3">
              <a:schemeClr val="accent2"/>
            </a:effectRef>
            <a:fontRef idx="minor">
              <a:schemeClr val="lt1"/>
            </a:fontRef>
          </p:style>
          <p:txBody>
            <a:bodyPr rtlCol="1" anchor="ctr"/>
            <a:lstStyle/>
            <a:p>
              <a:pPr algn="ctr"/>
              <a:r>
                <a:rPr lang="ar-SA"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Gabriola" pitchFamily="82" charset="0"/>
                  <a:cs typeface="Arabic Typesetting" pitchFamily="66" charset="-78"/>
                </a:rPr>
                <a:t>السابق</a:t>
              </a:r>
              <a:endParaRPr lang="ar-SA"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Gabriola" pitchFamily="82" charset="0"/>
                <a:cs typeface="Arabic Typesetting" pitchFamily="66" charset="-78"/>
              </a:endParaRPr>
            </a:p>
          </p:txBody>
        </p:sp>
        <p:sp>
          <p:nvSpPr>
            <p:cNvPr id="8" name="سهم مسنن إلى اليمين 7">
              <a:hlinkClick r:id="" action="ppaction://hlinkshowjump?jump=nextslide"/>
            </p:cNvPr>
            <p:cNvSpPr/>
            <p:nvPr/>
          </p:nvSpPr>
          <p:spPr>
            <a:xfrm flipH="1">
              <a:off x="1691680" y="5715517"/>
              <a:ext cx="2721452" cy="1050984"/>
            </a:xfrm>
            <a:prstGeom prst="notchedRightArrow">
              <a:avLst>
                <a:gd name="adj1" fmla="val 50000"/>
                <a:gd name="adj2" fmla="val 41714"/>
              </a:avLst>
            </a:prstGeom>
            <a:scene3d>
              <a:camera prst="orthographicFront">
                <a:rot lat="0" lon="0" rev="0"/>
              </a:camera>
              <a:lightRig rig="threePt" dir="t">
                <a:rot lat="0" lon="0" rev="1200000"/>
              </a:lightRig>
            </a:scene3d>
            <a:sp3d>
              <a:bevelT w="63500" h="25400" prst="softRound"/>
            </a:sp3d>
          </p:spPr>
          <p:style>
            <a:lnRef idx="0">
              <a:schemeClr val="accent2"/>
            </a:lnRef>
            <a:fillRef idx="3">
              <a:schemeClr val="accent2"/>
            </a:fillRef>
            <a:effectRef idx="3">
              <a:schemeClr val="accent2"/>
            </a:effectRef>
            <a:fontRef idx="minor">
              <a:schemeClr val="lt1"/>
            </a:fontRef>
          </p:style>
          <p:txBody>
            <a:bodyPr rtlCol="1" anchor="ctr"/>
            <a:lstStyle/>
            <a:p>
              <a:pPr algn="ctr"/>
              <a:r>
                <a:rPr lang="ar-SA"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Gabriola" pitchFamily="82" charset="0"/>
                  <a:cs typeface="Arabic Typesetting" pitchFamily="66" charset="-78"/>
                </a:rPr>
                <a:t>التالي</a:t>
              </a:r>
              <a:endParaRPr lang="ar-SA"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Gabriola" pitchFamily="82" charset="0"/>
                <a:cs typeface="Arabic Typesetting" pitchFamily="66" charset="-78"/>
              </a:endParaRPr>
            </a:p>
          </p:txBody>
        </p:sp>
        <p:sp>
          <p:nvSpPr>
            <p:cNvPr id="9" name="مخطط انسيابي: تحضير 8">
              <a:hlinkClick r:id="" action="ppaction://hlinkshowjump?jump=firstslide"/>
            </p:cNvPr>
            <p:cNvSpPr/>
            <p:nvPr/>
          </p:nvSpPr>
          <p:spPr>
            <a:xfrm>
              <a:off x="3412931" y="5792496"/>
              <a:ext cx="2952328" cy="926470"/>
            </a:xfrm>
            <a:prstGeom prst="flowChartPreparation">
              <a:avLst/>
            </a:prstGeom>
            <a:scene3d>
              <a:camera prst="orthographicFront">
                <a:rot lat="0" lon="0" rev="0"/>
              </a:camera>
              <a:lightRig rig="threePt" dir="t">
                <a:rot lat="0" lon="0" rev="1200000"/>
              </a:lightRig>
            </a:scene3d>
            <a:sp3d>
              <a:bevelT w="63500" h="25400" prst="softRound"/>
            </a:sp3d>
          </p:spPr>
          <p:style>
            <a:lnRef idx="0">
              <a:schemeClr val="accent3"/>
            </a:lnRef>
            <a:fillRef idx="3">
              <a:schemeClr val="accent3"/>
            </a:fillRef>
            <a:effectRef idx="3">
              <a:schemeClr val="accent3"/>
            </a:effectRef>
            <a:fontRef idx="minor">
              <a:schemeClr val="lt1"/>
            </a:fontRef>
          </p:style>
          <p:txBody>
            <a:bodyPr rtlCol="1" anchor="ctr"/>
            <a:lstStyle/>
            <a:p>
              <a:pPr algn="ctr"/>
              <a:r>
                <a:rPr lang="ar-SA"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Gabriola" pitchFamily="82" charset="0"/>
                  <a:cs typeface="Arabic Typesetting" pitchFamily="66" charset="-78"/>
                </a:rPr>
                <a:t>الرئــــيسية</a:t>
              </a:r>
              <a:endParaRPr lang="ar-SA"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Gabriola" pitchFamily="82" charset="0"/>
                <a:cs typeface="Arabic Typesetting" pitchFamily="66" charset="-78"/>
              </a:endParaRPr>
            </a:p>
          </p:txBody>
        </p:sp>
      </p:grpSp>
    </p:spTree>
    <p:custDataLst>
      <p:tags r:id="rId1"/>
    </p:custDataLst>
    <p:extLst>
      <p:ext uri="{BB962C8B-B14F-4D97-AF65-F5344CB8AC3E}">
        <p14:creationId xmlns:p14="http://schemas.microsoft.com/office/powerpoint/2010/main" val="955860637"/>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arn(inVertical)">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Effect transition="in" filter="barn(inVertical)">
                                      <p:cBhvr>
                                        <p:cTn id="12" dur="500"/>
                                        <p:tgtEl>
                                          <p:spTgt spid="4">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barn(inVertical)">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000"/>
                                        <p:tgtEl>
                                          <p:spTgt spid="5"/>
                                        </p:tgtEl>
                                      </p:cBhvr>
                                    </p:animEffect>
                                    <p:anim calcmode="lin" valueType="num">
                                      <p:cBhvr>
                                        <p:cTn id="28" dur="2000" fill="hold"/>
                                        <p:tgtEl>
                                          <p:spTgt spid="5"/>
                                        </p:tgtEl>
                                        <p:attrNameLst>
                                          <p:attrName>ppt_w</p:attrName>
                                        </p:attrNameLst>
                                      </p:cBhvr>
                                      <p:tavLst>
                                        <p:tav tm="0" fmla="#ppt_w*sin(2.5*pi*$)">
                                          <p:val>
                                            <p:fltVal val="0"/>
                                          </p:val>
                                        </p:tav>
                                        <p:tav tm="100000">
                                          <p:val>
                                            <p:fltVal val="1"/>
                                          </p:val>
                                        </p:tav>
                                      </p:tavLst>
                                    </p:anim>
                                    <p:anim calcmode="lin" valueType="num">
                                      <p:cBhvr>
                                        <p:cTn id="29" dur="2000" fill="hold"/>
                                        <p:tgtEl>
                                          <p:spTgt spid="5"/>
                                        </p:tgtEl>
                                        <p:attrNameLst>
                                          <p:attrName>ppt_h</p:attrName>
                                        </p:attrNameLst>
                                      </p:cBhvr>
                                      <p:tavLst>
                                        <p:tav tm="0">
                                          <p:val>
                                            <p:strVal val="#ppt_h"/>
                                          </p:val>
                                        </p:tav>
                                        <p:tav tm="100000">
                                          <p:val>
                                            <p:strVal val="#ppt_h"/>
                                          </p:val>
                                        </p:tav>
                                      </p:tavLst>
                                    </p:anim>
                                  </p:childTnLst>
                                </p:cTn>
                              </p:par>
                              <p:par>
                                <p:cTn id="30" presetID="45"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2000"/>
                                        <p:tgtEl>
                                          <p:spTgt spid="6"/>
                                        </p:tgtEl>
                                      </p:cBhvr>
                                    </p:animEffect>
                                    <p:anim calcmode="lin" valueType="num">
                                      <p:cBhvr>
                                        <p:cTn id="33" dur="2000" fill="hold"/>
                                        <p:tgtEl>
                                          <p:spTgt spid="6"/>
                                        </p:tgtEl>
                                        <p:attrNameLst>
                                          <p:attrName>ppt_w</p:attrName>
                                        </p:attrNameLst>
                                      </p:cBhvr>
                                      <p:tavLst>
                                        <p:tav tm="0" fmla="#ppt_w*sin(2.5*pi*$)">
                                          <p:val>
                                            <p:fltVal val="0"/>
                                          </p:val>
                                        </p:tav>
                                        <p:tav tm="100000">
                                          <p:val>
                                            <p:fltVal val="1"/>
                                          </p:val>
                                        </p:tav>
                                      </p:tavLst>
                                    </p:anim>
                                    <p:anim calcmode="lin" valueType="num">
                                      <p:cBhvr>
                                        <p:cTn id="34"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مخطط انسيابي: معالجة متعاقبة 4"/>
          <p:cNvSpPr/>
          <p:nvPr/>
        </p:nvSpPr>
        <p:spPr>
          <a:xfrm>
            <a:off x="3059832" y="44624"/>
            <a:ext cx="6048672" cy="851685"/>
          </a:xfrm>
          <a:prstGeom prst="flowChartAlternateProcess">
            <a:avLst/>
          </a:prstGeom>
          <a:scene3d>
            <a:camera prst="orthographicFront"/>
            <a:lightRig rig="threePt" dir="t"/>
          </a:scene3d>
          <a:sp3d>
            <a:bevelT w="139700" prst="cross"/>
          </a:sp3d>
        </p:spPr>
        <p:style>
          <a:lnRef idx="1">
            <a:schemeClr val="accent2"/>
          </a:lnRef>
          <a:fillRef idx="3">
            <a:schemeClr val="accent2"/>
          </a:fillRef>
          <a:effectRef idx="2">
            <a:schemeClr val="accent2"/>
          </a:effectRef>
          <a:fontRef idx="minor">
            <a:schemeClr val="lt1"/>
          </a:fontRef>
        </p:style>
        <p:txBody>
          <a:bodyPr rtlCol="1" anchor="ctr"/>
          <a:lstStyle/>
          <a:p>
            <a:pPr algn="ctr"/>
            <a:r>
              <a:rPr lang="ar-SA" sz="4400" b="1" dirty="0" smtClean="0">
                <a:effectLst>
                  <a:outerShdw blurRad="38100" dist="38100" dir="2700000" algn="tl">
                    <a:srgbClr val="000000">
                      <a:alpha val="43137"/>
                    </a:srgbClr>
                  </a:outerShdw>
                </a:effectLst>
                <a:latin typeface="Arabic Typesetting" pitchFamily="66" charset="-78"/>
                <a:cs typeface="Arabic Typesetting" pitchFamily="66" charset="-78"/>
              </a:rPr>
              <a:t>الحركة الصهيونية واطماعها في دولة فلسطين </a:t>
            </a:r>
            <a:endParaRPr lang="ar-EG" sz="4400" b="1" dirty="0">
              <a:effectLst>
                <a:outerShdw blurRad="38100" dist="38100" dir="2700000" algn="tl">
                  <a:srgbClr val="000000">
                    <a:alpha val="43137"/>
                  </a:srgbClr>
                </a:outerShdw>
              </a:effectLst>
              <a:latin typeface="Arabic Typesetting" pitchFamily="66" charset="-78"/>
              <a:cs typeface="Arabic Typesetting" pitchFamily="66" charset="-78"/>
            </a:endParaRPr>
          </a:p>
        </p:txBody>
      </p:sp>
      <p:pic>
        <p:nvPicPr>
          <p:cNvPr id="10242"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5874005" y="957995"/>
            <a:ext cx="3200400"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50313" y="1772815"/>
            <a:ext cx="7993906" cy="397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279069921"/>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242"/>
                                        </p:tgtEl>
                                        <p:attrNameLst>
                                          <p:attrName>style.visibility</p:attrName>
                                        </p:attrNameLst>
                                      </p:cBhvr>
                                      <p:to>
                                        <p:strVal val="visible"/>
                                      </p:to>
                                    </p:set>
                                    <p:animEffect transition="in" filter="fade">
                                      <p:cBhvr>
                                        <p:cTn id="13" dur="1000"/>
                                        <p:tgtEl>
                                          <p:spTgt spid="10242"/>
                                        </p:tgtEl>
                                      </p:cBhvr>
                                    </p:animEffect>
                                    <p:anim calcmode="lin" valueType="num">
                                      <p:cBhvr>
                                        <p:cTn id="14" dur="1000" fill="hold"/>
                                        <p:tgtEl>
                                          <p:spTgt spid="10242"/>
                                        </p:tgtEl>
                                        <p:attrNameLst>
                                          <p:attrName>ppt_x</p:attrName>
                                        </p:attrNameLst>
                                      </p:cBhvr>
                                      <p:tavLst>
                                        <p:tav tm="0">
                                          <p:val>
                                            <p:strVal val="#ppt_x"/>
                                          </p:val>
                                        </p:tav>
                                        <p:tav tm="100000">
                                          <p:val>
                                            <p:strVal val="#ppt_x"/>
                                          </p:val>
                                        </p:tav>
                                      </p:tavLst>
                                    </p:anim>
                                    <p:anim calcmode="lin" valueType="num">
                                      <p:cBhvr>
                                        <p:cTn id="15" dur="1000" fill="hold"/>
                                        <p:tgtEl>
                                          <p:spTgt spid="1024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0244"/>
                                        </p:tgtEl>
                                        <p:attrNameLst>
                                          <p:attrName>style.visibility</p:attrName>
                                        </p:attrNameLst>
                                      </p:cBhvr>
                                      <p:to>
                                        <p:strVal val="visible"/>
                                      </p:to>
                                    </p:set>
                                    <p:animEffect transition="in" filter="fade">
                                      <p:cBhvr>
                                        <p:cTn id="20" dur="1000"/>
                                        <p:tgtEl>
                                          <p:spTgt spid="10244"/>
                                        </p:tgtEl>
                                      </p:cBhvr>
                                    </p:animEffect>
                                    <p:anim calcmode="lin" valueType="num">
                                      <p:cBhvr>
                                        <p:cTn id="21" dur="1000" fill="hold"/>
                                        <p:tgtEl>
                                          <p:spTgt spid="10244"/>
                                        </p:tgtEl>
                                        <p:attrNameLst>
                                          <p:attrName>ppt_x</p:attrName>
                                        </p:attrNameLst>
                                      </p:cBhvr>
                                      <p:tavLst>
                                        <p:tav tm="0">
                                          <p:val>
                                            <p:strVal val="#ppt_x"/>
                                          </p:val>
                                        </p:tav>
                                        <p:tav tm="100000">
                                          <p:val>
                                            <p:strVal val="#ppt_x"/>
                                          </p:val>
                                        </p:tav>
                                      </p:tavLst>
                                    </p:anim>
                                    <p:anim calcmode="lin" valueType="num">
                                      <p:cBhvr>
                                        <p:cTn id="22" dur="1000" fill="hold"/>
                                        <p:tgtEl>
                                          <p:spTgt spid="102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مخطط انسيابي: معالجة متعاقبة 4"/>
          <p:cNvSpPr/>
          <p:nvPr/>
        </p:nvSpPr>
        <p:spPr>
          <a:xfrm>
            <a:off x="6444208" y="44624"/>
            <a:ext cx="2664296" cy="851685"/>
          </a:xfrm>
          <a:prstGeom prst="flowChartAlternateProcess">
            <a:avLst/>
          </a:prstGeom>
          <a:scene3d>
            <a:camera prst="orthographicFront"/>
            <a:lightRig rig="threePt" dir="t"/>
          </a:scene3d>
          <a:sp3d>
            <a:bevelT w="139700" prst="cross"/>
          </a:sp3d>
        </p:spPr>
        <p:style>
          <a:lnRef idx="1">
            <a:schemeClr val="accent2"/>
          </a:lnRef>
          <a:fillRef idx="3">
            <a:schemeClr val="accent2"/>
          </a:fillRef>
          <a:effectRef idx="2">
            <a:schemeClr val="accent2"/>
          </a:effectRef>
          <a:fontRef idx="minor">
            <a:schemeClr val="lt1"/>
          </a:fontRef>
        </p:style>
        <p:txBody>
          <a:bodyPr rtlCol="1" anchor="ctr"/>
          <a:lstStyle/>
          <a:p>
            <a:pPr algn="ctr"/>
            <a:r>
              <a:rPr lang="ar-SA" sz="4400" b="1" dirty="0" smtClean="0">
                <a:effectLst>
                  <a:outerShdw blurRad="38100" dist="38100" dir="2700000" algn="tl">
                    <a:srgbClr val="000000">
                      <a:alpha val="43137"/>
                    </a:srgbClr>
                  </a:outerShdw>
                </a:effectLst>
                <a:latin typeface="Arabic Typesetting" pitchFamily="66" charset="-78"/>
                <a:cs typeface="Arabic Typesetting" pitchFamily="66" charset="-78"/>
              </a:rPr>
              <a:t>الإجابة</a:t>
            </a:r>
            <a:endParaRPr lang="ar-EG" sz="4400" b="1" dirty="0">
              <a:effectLst>
                <a:outerShdw blurRad="38100" dist="38100" dir="2700000" algn="tl">
                  <a:srgbClr val="000000">
                    <a:alpha val="43137"/>
                  </a:srgbClr>
                </a:outerShdw>
              </a:effectLst>
              <a:latin typeface="Arabic Typesetting" pitchFamily="66" charset="-78"/>
              <a:cs typeface="Arabic Typesetting" pitchFamily="66" charset="-78"/>
            </a:endParaRPr>
          </a:p>
        </p:txBody>
      </p:sp>
      <p:sp>
        <p:nvSpPr>
          <p:cNvPr id="3" name="مستطيل 2"/>
          <p:cNvSpPr/>
          <p:nvPr/>
        </p:nvSpPr>
        <p:spPr>
          <a:xfrm>
            <a:off x="562811" y="1484784"/>
            <a:ext cx="7992888" cy="3566492"/>
          </a:xfrm>
          <a:prstGeom prst="rect">
            <a:avLst/>
          </a:prstGeom>
        </p:spPr>
        <p:style>
          <a:lnRef idx="1">
            <a:schemeClr val="accent3"/>
          </a:lnRef>
          <a:fillRef idx="2">
            <a:schemeClr val="accent3"/>
          </a:fillRef>
          <a:effectRef idx="1">
            <a:schemeClr val="accent3"/>
          </a:effectRef>
          <a:fontRef idx="minor">
            <a:schemeClr val="dk1"/>
          </a:fontRef>
        </p:style>
        <p:txBody>
          <a:bodyPr rtlCol="1" anchor="ctr"/>
          <a:lstStyle/>
          <a:p>
            <a:pPr marL="342900" indent="-342900" algn="ctr">
              <a:buFont typeface="+mj-lt"/>
              <a:buAutoNum type="arabicPeriod"/>
            </a:pPr>
            <a:r>
              <a:rPr lang="ar-SA" sz="2400" b="1" dirty="0" smtClean="0">
                <a:solidFill>
                  <a:srgbClr val="C00000"/>
                </a:solidFill>
                <a:effectLst>
                  <a:outerShdw blurRad="38100" dist="38100" dir="2700000" algn="tl">
                    <a:srgbClr val="000000">
                      <a:alpha val="43137"/>
                    </a:srgbClr>
                  </a:outerShdw>
                </a:effectLst>
              </a:rPr>
              <a:t> القائل ( السلطان عبد الحميد الثالث ) </a:t>
            </a:r>
          </a:p>
          <a:p>
            <a:pPr marL="342900" indent="-342900" algn="ctr">
              <a:buFont typeface="+mj-lt"/>
              <a:buAutoNum type="arabicPeriod"/>
            </a:pPr>
            <a:r>
              <a:rPr lang="ar-SA" sz="2400" b="1" dirty="0" smtClean="0">
                <a:solidFill>
                  <a:srgbClr val="C00000"/>
                </a:solidFill>
                <a:effectLst>
                  <a:outerShdw blurRad="38100" dist="38100" dir="2700000" algn="tl">
                    <a:srgbClr val="000000">
                      <a:alpha val="43137"/>
                    </a:srgbClr>
                  </a:outerShdw>
                </a:effectLst>
              </a:rPr>
              <a:t>المناسبة التي قيلت فيها ( عندما عرض عليه اليهود بالسماح بهجرة اليهود إلي فلسطين ) </a:t>
            </a:r>
          </a:p>
          <a:p>
            <a:pPr marL="342900" indent="-342900" algn="ctr">
              <a:buFont typeface="+mj-lt"/>
              <a:buAutoNum type="arabicPeriod"/>
            </a:pPr>
            <a:r>
              <a:rPr lang="ar-SA" sz="2400" b="1" dirty="0" smtClean="0">
                <a:solidFill>
                  <a:srgbClr val="C00000"/>
                </a:solidFill>
                <a:effectLst>
                  <a:outerShdw blurRad="38100" dist="38100" dir="2700000" algn="tl">
                    <a:srgbClr val="000000">
                      <a:alpha val="43137"/>
                    </a:srgbClr>
                  </a:outerShdw>
                </a:effectLst>
              </a:rPr>
              <a:t>ماذا تستنتج من هذا النص ( أمانة وحب السلطان لفلسطين وعدم خيانته لشعب فلسطين </a:t>
            </a:r>
            <a:endParaRPr lang="ar-EG" sz="2400" b="1" dirty="0">
              <a:solidFill>
                <a:srgbClr val="C00000"/>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3318618548"/>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Effect transition="in" filter="barn(inVertical)">
                                      <p:cBhvr>
                                        <p:cTn id="13" dur="500"/>
                                        <p:tgtEl>
                                          <p:spTgt spid="3">
                                            <p:bg/>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barn(inVertical)">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barn(inVertical)">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barn(inVertical)">
                                      <p:cBhvr>
                                        <p:cTn id="2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build="p"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rot="-60000">
            <a:off x="504825" y="691506"/>
            <a:ext cx="8134350"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مخطط انسيابي: معالجة متعاقبة 4"/>
          <p:cNvSpPr/>
          <p:nvPr/>
        </p:nvSpPr>
        <p:spPr>
          <a:xfrm>
            <a:off x="6444208" y="44624"/>
            <a:ext cx="2664296" cy="851685"/>
          </a:xfrm>
          <a:prstGeom prst="flowChartAlternateProcess">
            <a:avLst/>
          </a:prstGeom>
          <a:scene3d>
            <a:camera prst="orthographicFront"/>
            <a:lightRig rig="threePt" dir="t"/>
          </a:scene3d>
          <a:sp3d>
            <a:bevelT w="139700" prst="cross"/>
          </a:sp3d>
        </p:spPr>
        <p:style>
          <a:lnRef idx="1">
            <a:schemeClr val="accent2"/>
          </a:lnRef>
          <a:fillRef idx="3">
            <a:schemeClr val="accent2"/>
          </a:fillRef>
          <a:effectRef idx="2">
            <a:schemeClr val="accent2"/>
          </a:effectRef>
          <a:fontRef idx="minor">
            <a:schemeClr val="lt1"/>
          </a:fontRef>
        </p:style>
        <p:txBody>
          <a:bodyPr rtlCol="1" anchor="ctr"/>
          <a:lstStyle/>
          <a:p>
            <a:pPr algn="ctr"/>
            <a:r>
              <a:rPr lang="ar-SA" sz="4400" b="1" dirty="0" smtClean="0">
                <a:effectLst>
                  <a:outerShdw blurRad="38100" dist="38100" dir="2700000" algn="tl">
                    <a:srgbClr val="000000">
                      <a:alpha val="43137"/>
                    </a:srgbClr>
                  </a:outerShdw>
                </a:effectLst>
                <a:latin typeface="Arabic Typesetting" pitchFamily="66" charset="-78"/>
                <a:cs typeface="Arabic Typesetting" pitchFamily="66" charset="-78"/>
              </a:rPr>
              <a:t>المطلوب</a:t>
            </a:r>
            <a:endParaRPr lang="ar-EG" sz="4400" b="1" dirty="0">
              <a:effectLst>
                <a:outerShdw blurRad="38100" dist="38100" dir="2700000" algn="tl">
                  <a:srgbClr val="000000">
                    <a:alpha val="43137"/>
                  </a:srgbClr>
                </a:outerShdw>
              </a:effectLst>
              <a:latin typeface="Arabic Typesetting" pitchFamily="66" charset="-78"/>
              <a:cs typeface="Arabic Typesetting" pitchFamily="66" charset="-78"/>
            </a:endParaRPr>
          </a:p>
        </p:txBody>
      </p:sp>
      <p:sp>
        <p:nvSpPr>
          <p:cNvPr id="4" name="مستطيل 3"/>
          <p:cNvSpPr/>
          <p:nvPr/>
        </p:nvSpPr>
        <p:spPr>
          <a:xfrm>
            <a:off x="486593" y="2636912"/>
            <a:ext cx="7992888" cy="3566492"/>
          </a:xfrm>
          <a:prstGeom prst="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endParaRPr lang="ar-EG" dirty="0"/>
          </a:p>
        </p:txBody>
      </p:sp>
    </p:spTree>
    <p:custDataLst>
      <p:tags r:id="rId1"/>
    </p:custDataLst>
    <p:extLst>
      <p:ext uri="{BB962C8B-B14F-4D97-AF65-F5344CB8AC3E}">
        <p14:creationId xmlns:p14="http://schemas.microsoft.com/office/powerpoint/2010/main" val="4220087406"/>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266"/>
                                        </p:tgtEl>
                                        <p:attrNameLst>
                                          <p:attrName>style.visibility</p:attrName>
                                        </p:attrNameLst>
                                      </p:cBhvr>
                                      <p:to>
                                        <p:strVal val="visible"/>
                                      </p:to>
                                    </p:set>
                                    <p:animEffect transition="in" filter="fade">
                                      <p:cBhvr>
                                        <p:cTn id="13" dur="500"/>
                                        <p:tgtEl>
                                          <p:spTgt spid="1126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مخطط انسيابي: معالجة متعاقبة 4"/>
          <p:cNvSpPr/>
          <p:nvPr/>
        </p:nvSpPr>
        <p:spPr>
          <a:xfrm>
            <a:off x="6444208" y="44624"/>
            <a:ext cx="2664296" cy="851685"/>
          </a:xfrm>
          <a:prstGeom prst="flowChartAlternateProcess">
            <a:avLst/>
          </a:prstGeom>
          <a:scene3d>
            <a:camera prst="orthographicFront"/>
            <a:lightRig rig="threePt" dir="t"/>
          </a:scene3d>
          <a:sp3d>
            <a:bevelT w="139700" prst="cross"/>
          </a:sp3d>
        </p:spPr>
        <p:style>
          <a:lnRef idx="1">
            <a:schemeClr val="accent2"/>
          </a:lnRef>
          <a:fillRef idx="3">
            <a:schemeClr val="accent2"/>
          </a:fillRef>
          <a:effectRef idx="2">
            <a:schemeClr val="accent2"/>
          </a:effectRef>
          <a:fontRef idx="minor">
            <a:schemeClr val="lt1"/>
          </a:fontRef>
        </p:style>
        <p:txBody>
          <a:bodyPr rtlCol="1" anchor="ctr"/>
          <a:lstStyle/>
          <a:p>
            <a:pPr algn="ctr"/>
            <a:r>
              <a:rPr lang="ar-SA" sz="4400" b="1" dirty="0" smtClean="0">
                <a:effectLst>
                  <a:outerShdw blurRad="38100" dist="38100" dir="2700000" algn="tl">
                    <a:srgbClr val="000000">
                      <a:alpha val="43137"/>
                    </a:srgbClr>
                  </a:outerShdw>
                </a:effectLst>
                <a:latin typeface="Arabic Typesetting" pitchFamily="66" charset="-78"/>
                <a:cs typeface="Arabic Typesetting" pitchFamily="66" charset="-78"/>
              </a:rPr>
              <a:t>المطلوب</a:t>
            </a:r>
            <a:endParaRPr lang="ar-EG" sz="4400" b="1" dirty="0">
              <a:effectLst>
                <a:outerShdw blurRad="38100" dist="38100" dir="2700000" algn="tl">
                  <a:srgbClr val="000000">
                    <a:alpha val="43137"/>
                  </a:srgbClr>
                </a:outerShdw>
              </a:effectLst>
              <a:latin typeface="Arabic Typesetting" pitchFamily="66" charset="-78"/>
              <a:cs typeface="Arabic Typesetting" pitchFamily="66" charset="-78"/>
            </a:endParaRPr>
          </a:p>
        </p:txBody>
      </p:sp>
      <p:sp>
        <p:nvSpPr>
          <p:cNvPr id="4" name="مستطيل 3"/>
          <p:cNvSpPr/>
          <p:nvPr/>
        </p:nvSpPr>
        <p:spPr>
          <a:xfrm>
            <a:off x="251520" y="980728"/>
            <a:ext cx="8856984" cy="4032448"/>
          </a:xfrm>
          <a:prstGeom prst="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r>
              <a:rPr lang="ar-SA" b="1" dirty="0" smtClean="0">
                <a:effectLst>
                  <a:outerShdw blurRad="38100" dist="38100" dir="2700000" algn="tl">
                    <a:srgbClr val="000000">
                      <a:alpha val="43137"/>
                    </a:srgbClr>
                  </a:outerShdw>
                </a:effectLst>
              </a:rPr>
              <a:t>أصدر وزير خارجية بريطانيا بلفور تصريحه المعروف بوعد بلفور وكان التصريح في صورة خطاب وجهه إلي إدموند </a:t>
            </a:r>
            <a:r>
              <a:rPr lang="ar-SA" b="1" dirty="0" err="1" smtClean="0">
                <a:effectLst>
                  <a:outerShdw blurRad="38100" dist="38100" dir="2700000" algn="tl">
                    <a:srgbClr val="000000">
                      <a:alpha val="43137"/>
                    </a:srgbClr>
                  </a:outerShdw>
                </a:effectLst>
              </a:rPr>
              <a:t>روتشيلد</a:t>
            </a:r>
            <a:r>
              <a:rPr lang="ar-SA" b="1" dirty="0" smtClean="0">
                <a:effectLst>
                  <a:outerShdw blurRad="38100" dist="38100" dir="2700000" algn="tl">
                    <a:srgbClr val="000000">
                      <a:alpha val="43137"/>
                    </a:srgbClr>
                  </a:outerShdw>
                </a:effectLst>
              </a:rPr>
              <a:t> أبرز اليهود في رعايته للاستبيان في فلسطين وكان نص التصريح كما يلي : </a:t>
            </a:r>
          </a:p>
          <a:p>
            <a:pPr algn="ctr"/>
            <a:r>
              <a:rPr lang="ar-SA" b="1" dirty="0" smtClean="0">
                <a:effectLst>
                  <a:outerShdw blurRad="38100" dist="38100" dir="2700000" algn="tl">
                    <a:srgbClr val="000000">
                      <a:alpha val="43137"/>
                    </a:srgbClr>
                  </a:outerShdw>
                </a:effectLst>
              </a:rPr>
              <a:t>إن حكومة جلالة الملك تنظر بعين العطف إلي تأسيس وطن قومي للشعب اليهودي في فلسطين وستبذل جهدها لتسهل تحقيق هذه الغاية علي أن يفهم جليا أنه لن يؤتي بعمل من شأنه أن يضر بالحقوق المدنية والدينية التي يتمتع بها الطوائف غير اليهودية المقيمة الأن في فلسطين ولا الحقوق أو الوضع السياسي الذي يتمتع به اليهود في البلدان الأخرى  </a:t>
            </a:r>
          </a:p>
          <a:p>
            <a:pPr algn="ctr"/>
            <a:r>
              <a:rPr lang="ar-SA" b="1" u="sng" dirty="0" smtClean="0">
                <a:solidFill>
                  <a:srgbClr val="C00000"/>
                </a:solidFill>
                <a:effectLst>
                  <a:outerShdw blurRad="38100" dist="38100" dir="2700000" algn="tl">
                    <a:srgbClr val="000000">
                      <a:alpha val="43137"/>
                    </a:srgbClr>
                  </a:outerShdw>
                </a:effectLst>
              </a:rPr>
              <a:t>أقرأ النص السابق ثم أجب عن الفقرات التالية </a:t>
            </a:r>
          </a:p>
          <a:p>
            <a:pPr algn="ctr"/>
            <a:r>
              <a:rPr lang="ar-SA" b="1" dirty="0" smtClean="0">
                <a:solidFill>
                  <a:srgbClr val="C00000"/>
                </a:solidFill>
                <a:effectLst>
                  <a:outerShdw blurRad="38100" dist="38100" dir="2700000" algn="tl">
                    <a:srgbClr val="000000">
                      <a:alpha val="43137"/>
                    </a:srgbClr>
                  </a:outerShdw>
                </a:effectLst>
              </a:rPr>
              <a:t>من هو بلفور ؟ </a:t>
            </a:r>
          </a:p>
          <a:p>
            <a:pPr algn="ctr"/>
            <a:r>
              <a:rPr lang="ar-SA" b="1" dirty="0" smtClean="0">
                <a:solidFill>
                  <a:srgbClr val="C00000"/>
                </a:solidFill>
                <a:effectLst>
                  <a:outerShdw blurRad="38100" dist="38100" dir="2700000" algn="tl">
                    <a:srgbClr val="000000">
                      <a:alpha val="43137"/>
                    </a:srgbClr>
                  </a:outerShdw>
                </a:effectLst>
              </a:rPr>
              <a:t>متي صدر تصريح وعد بلفور ؟</a:t>
            </a:r>
          </a:p>
          <a:p>
            <a:pPr algn="ctr"/>
            <a:r>
              <a:rPr lang="ar-SA" b="1" dirty="0" smtClean="0">
                <a:solidFill>
                  <a:srgbClr val="C00000"/>
                </a:solidFill>
                <a:effectLst>
                  <a:outerShdw blurRad="38100" dist="38100" dir="2700000" algn="tl">
                    <a:srgbClr val="000000">
                      <a:alpha val="43137"/>
                    </a:srgbClr>
                  </a:outerShdw>
                </a:effectLst>
              </a:rPr>
              <a:t>حدد من النص الجملتين اللتين تشيران إلي </a:t>
            </a:r>
          </a:p>
          <a:p>
            <a:pPr marL="342900" indent="-342900" algn="ctr">
              <a:buAutoNum type="arabicParenR"/>
            </a:pPr>
            <a:r>
              <a:rPr lang="ar-SA" b="1" dirty="0" smtClean="0">
                <a:solidFill>
                  <a:srgbClr val="C00000"/>
                </a:solidFill>
                <a:effectLst>
                  <a:outerShdw blurRad="38100" dist="38100" dir="2700000" algn="tl">
                    <a:srgbClr val="000000">
                      <a:alpha val="43137"/>
                    </a:srgbClr>
                  </a:outerShdw>
                </a:effectLst>
              </a:rPr>
              <a:t>وصف الأقلية اليهودية التي تعيش في فلسطين بأنها شعب في فلسطين </a:t>
            </a:r>
          </a:p>
          <a:p>
            <a:pPr marL="342900" indent="-342900" algn="ctr">
              <a:buAutoNum type="arabicParenR"/>
            </a:pPr>
            <a:r>
              <a:rPr lang="ar-SA" b="1" dirty="0" smtClean="0">
                <a:solidFill>
                  <a:srgbClr val="C00000"/>
                </a:solidFill>
                <a:effectLst>
                  <a:outerShdw blurRad="38100" dist="38100" dir="2700000" algn="tl">
                    <a:srgbClr val="000000">
                      <a:alpha val="43137"/>
                    </a:srgbClr>
                  </a:outerShdw>
                </a:effectLst>
              </a:rPr>
              <a:t>جعل عرب فلسطين في عداد الأقليات وتجنب وصفهم ب العرب </a:t>
            </a:r>
          </a:p>
          <a:p>
            <a:pPr marL="342900" indent="-342900" algn="ctr">
              <a:buAutoNum type="arabicParenR"/>
            </a:pPr>
            <a:r>
              <a:rPr lang="ar-SA" b="1" dirty="0" smtClean="0">
                <a:solidFill>
                  <a:srgbClr val="C00000"/>
                </a:solidFill>
                <a:effectLst>
                  <a:outerShdw blurRad="38100" dist="38100" dir="2700000" algn="tl">
                    <a:srgbClr val="000000">
                      <a:alpha val="43137"/>
                    </a:srgbClr>
                  </a:outerShdw>
                </a:effectLst>
              </a:rPr>
              <a:t>لماذا يعد تصريح بلفور تصريحا سياسيا ليس له صفة الإلزام القانوني ؟</a:t>
            </a:r>
            <a:endParaRPr lang="ar-EG" b="1" dirty="0">
              <a:solidFill>
                <a:srgbClr val="C00000"/>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1814343022"/>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bg/>
                                          </p:spTgt>
                                        </p:tgtEl>
                                        <p:attrNameLst>
                                          <p:attrName>style.visibility</p:attrName>
                                        </p:attrNameLst>
                                      </p:cBhvr>
                                      <p:to>
                                        <p:strVal val="visible"/>
                                      </p:to>
                                    </p:set>
                                    <p:animEffect transition="in" filter="barn(inVertical)">
                                      <p:cBhvr>
                                        <p:cTn id="13" dur="500"/>
                                        <p:tgtEl>
                                          <p:spTgt spid="4">
                                            <p:bg/>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barn(inVertical)">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barn(inVertical)">
                                      <p:cBhvr>
                                        <p:cTn id="23" dur="5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barn(inVertical)">
                                      <p:cBhvr>
                                        <p:cTn id="28" dur="500"/>
                                        <p:tgtEl>
                                          <p:spTgt spid="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barn(inVertical)">
                                      <p:cBhvr>
                                        <p:cTn id="33" dur="500"/>
                                        <p:tgtEl>
                                          <p:spTgt spid="4">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4">
                                            <p:txEl>
                                              <p:pRg st="4" end="4"/>
                                            </p:txEl>
                                          </p:spTgt>
                                        </p:tgtEl>
                                        <p:attrNameLst>
                                          <p:attrName>style.visibility</p:attrName>
                                        </p:attrNameLst>
                                      </p:cBhvr>
                                      <p:to>
                                        <p:strVal val="visible"/>
                                      </p:to>
                                    </p:set>
                                    <p:animEffect transition="in" filter="barn(inVertical)">
                                      <p:cBhvr>
                                        <p:cTn id="38" dur="500"/>
                                        <p:tgtEl>
                                          <p:spTgt spid="4">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Effect transition="in" filter="barn(inVertical)">
                                      <p:cBhvr>
                                        <p:cTn id="43" dur="500"/>
                                        <p:tgtEl>
                                          <p:spTgt spid="4">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4">
                                            <p:txEl>
                                              <p:pRg st="6" end="6"/>
                                            </p:txEl>
                                          </p:spTgt>
                                        </p:tgtEl>
                                        <p:attrNameLst>
                                          <p:attrName>style.visibility</p:attrName>
                                        </p:attrNameLst>
                                      </p:cBhvr>
                                      <p:to>
                                        <p:strVal val="visible"/>
                                      </p:to>
                                    </p:set>
                                    <p:animEffect transition="in" filter="barn(inVertical)">
                                      <p:cBhvr>
                                        <p:cTn id="48" dur="500"/>
                                        <p:tgtEl>
                                          <p:spTgt spid="4">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4">
                                            <p:txEl>
                                              <p:pRg st="7" end="7"/>
                                            </p:txEl>
                                          </p:spTgt>
                                        </p:tgtEl>
                                        <p:attrNameLst>
                                          <p:attrName>style.visibility</p:attrName>
                                        </p:attrNameLst>
                                      </p:cBhvr>
                                      <p:to>
                                        <p:strVal val="visible"/>
                                      </p:to>
                                    </p:set>
                                    <p:animEffect transition="in" filter="barn(inVertical)">
                                      <p:cBhvr>
                                        <p:cTn id="53" dur="500"/>
                                        <p:tgtEl>
                                          <p:spTgt spid="4">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4">
                                            <p:txEl>
                                              <p:pRg st="8" end="8"/>
                                            </p:txEl>
                                          </p:spTgt>
                                        </p:tgtEl>
                                        <p:attrNameLst>
                                          <p:attrName>style.visibility</p:attrName>
                                        </p:attrNameLst>
                                      </p:cBhvr>
                                      <p:to>
                                        <p:strVal val="visible"/>
                                      </p:to>
                                    </p:set>
                                    <p:animEffect transition="in" filter="barn(inVertical)">
                                      <p:cBhvr>
                                        <p:cTn id="58"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build="p"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مستطيل 3"/>
          <p:cNvSpPr/>
          <p:nvPr/>
        </p:nvSpPr>
        <p:spPr>
          <a:xfrm>
            <a:off x="611560" y="1124744"/>
            <a:ext cx="7992888" cy="3566492"/>
          </a:xfrm>
          <a:prstGeom prst="rect">
            <a:avLst/>
          </a:prstGeom>
        </p:spPr>
        <p:style>
          <a:lnRef idx="1">
            <a:schemeClr val="accent3"/>
          </a:lnRef>
          <a:fillRef idx="2">
            <a:schemeClr val="accent3"/>
          </a:fillRef>
          <a:effectRef idx="1">
            <a:schemeClr val="accent3"/>
          </a:effectRef>
          <a:fontRef idx="minor">
            <a:schemeClr val="dk1"/>
          </a:fontRef>
        </p:style>
        <p:txBody>
          <a:bodyPr rtlCol="1" anchor="ctr"/>
          <a:lstStyle/>
          <a:p>
            <a:pPr marL="342900" indent="-342900" algn="ctr">
              <a:buAutoNum type="arabicParenBoth"/>
            </a:pPr>
            <a:r>
              <a:rPr lang="ar-SA" sz="2800" b="1" dirty="0" smtClean="0">
                <a:solidFill>
                  <a:srgbClr val="C00000"/>
                </a:solidFill>
                <a:effectLst>
                  <a:outerShdw blurRad="38100" dist="38100" dir="2700000" algn="tl">
                    <a:srgbClr val="000000">
                      <a:alpha val="43137"/>
                    </a:srgbClr>
                  </a:outerShdw>
                </a:effectLst>
              </a:rPr>
              <a:t>وزير خارجية بريطانيا </a:t>
            </a:r>
          </a:p>
          <a:p>
            <a:pPr marL="342900" indent="-342900" algn="ctr">
              <a:buAutoNum type="arabicParenBoth"/>
            </a:pPr>
            <a:r>
              <a:rPr lang="ar-SA" sz="2800" b="1" dirty="0">
                <a:solidFill>
                  <a:srgbClr val="C00000"/>
                </a:solidFill>
                <a:effectLst>
                  <a:outerShdw blurRad="38100" dist="38100" dir="2700000" algn="tl">
                    <a:srgbClr val="000000">
                      <a:alpha val="43137"/>
                    </a:srgbClr>
                  </a:outerShdw>
                </a:effectLst>
              </a:rPr>
              <a:t> </a:t>
            </a:r>
            <a:r>
              <a:rPr lang="ar-SA" sz="2800" b="1" dirty="0" smtClean="0">
                <a:solidFill>
                  <a:srgbClr val="C00000"/>
                </a:solidFill>
                <a:effectLst>
                  <a:outerShdw blurRad="38100" dist="38100" dir="2700000" algn="tl">
                    <a:srgbClr val="000000">
                      <a:alpha val="43137"/>
                    </a:srgbClr>
                  </a:outerShdw>
                </a:effectLst>
              </a:rPr>
              <a:t>1335 – 1917</a:t>
            </a:r>
          </a:p>
          <a:p>
            <a:pPr marL="342900" indent="-342900" algn="ctr">
              <a:buAutoNum type="arabicParenBoth"/>
            </a:pPr>
            <a:r>
              <a:rPr lang="ar-SA" sz="2800" b="1" dirty="0">
                <a:solidFill>
                  <a:srgbClr val="C00000"/>
                </a:solidFill>
                <a:effectLst>
                  <a:outerShdw blurRad="38100" dist="38100" dir="2700000" algn="tl">
                    <a:srgbClr val="000000">
                      <a:alpha val="43137"/>
                    </a:srgbClr>
                  </a:outerShdw>
                </a:effectLst>
              </a:rPr>
              <a:t> </a:t>
            </a:r>
            <a:r>
              <a:rPr lang="ar-SA" sz="2800" b="1" dirty="0" smtClean="0">
                <a:solidFill>
                  <a:srgbClr val="C00000"/>
                </a:solidFill>
                <a:effectLst>
                  <a:outerShdw blurRad="38100" dist="38100" dir="2700000" algn="tl">
                    <a:srgbClr val="000000">
                      <a:alpha val="43137"/>
                    </a:srgbClr>
                  </a:outerShdw>
                </a:effectLst>
              </a:rPr>
              <a:t>تأسيس وطن قومي للشعب اليهودي في فلسطين </a:t>
            </a:r>
          </a:p>
          <a:p>
            <a:pPr marL="342900" indent="-342900" algn="ctr">
              <a:buAutoNum type="arabicParenBoth"/>
            </a:pPr>
            <a:r>
              <a:rPr lang="ar-SA" sz="2800" b="1" dirty="0" smtClean="0">
                <a:solidFill>
                  <a:srgbClr val="C00000"/>
                </a:solidFill>
                <a:effectLst>
                  <a:outerShdw blurRad="38100" dist="38100" dir="2700000" algn="tl">
                    <a:srgbClr val="000000">
                      <a:alpha val="43137"/>
                    </a:srgbClr>
                  </a:outerShdw>
                </a:effectLst>
              </a:rPr>
              <a:t>( الطوائف غير اليهودية المقيمة الأن في فلسطين ) </a:t>
            </a:r>
          </a:p>
          <a:p>
            <a:pPr marL="342900" indent="-342900" algn="ctr">
              <a:buAutoNum type="arabicParenBoth"/>
            </a:pPr>
            <a:r>
              <a:rPr lang="ar-SA" sz="2800" b="1" dirty="0" smtClean="0">
                <a:solidFill>
                  <a:srgbClr val="C00000"/>
                </a:solidFill>
                <a:effectLst>
                  <a:outerShdw blurRad="38100" dist="38100" dir="2700000" algn="tl">
                    <a:srgbClr val="000000">
                      <a:alpha val="43137"/>
                    </a:srgbClr>
                  </a:outerShdw>
                </a:effectLst>
              </a:rPr>
              <a:t>لأنه وعد من لا يملك لمن لا يستحق </a:t>
            </a:r>
            <a:endParaRPr lang="ar-EG" sz="2800" b="1" dirty="0">
              <a:solidFill>
                <a:srgbClr val="C00000"/>
              </a:solidFill>
              <a:effectLst>
                <a:outerShdw blurRad="38100" dist="38100" dir="2700000" algn="tl">
                  <a:srgbClr val="000000">
                    <a:alpha val="43137"/>
                  </a:srgbClr>
                </a:outerShdw>
              </a:effectLst>
            </a:endParaRPr>
          </a:p>
        </p:txBody>
      </p:sp>
      <p:sp>
        <p:nvSpPr>
          <p:cNvPr id="5" name="مخطط انسيابي: معالجة متعاقبة 4"/>
          <p:cNvSpPr/>
          <p:nvPr/>
        </p:nvSpPr>
        <p:spPr>
          <a:xfrm>
            <a:off x="6444208" y="44624"/>
            <a:ext cx="2664296" cy="851685"/>
          </a:xfrm>
          <a:prstGeom prst="flowChartAlternateProcess">
            <a:avLst/>
          </a:prstGeom>
          <a:scene3d>
            <a:camera prst="orthographicFront"/>
            <a:lightRig rig="threePt" dir="t"/>
          </a:scene3d>
          <a:sp3d>
            <a:bevelT w="139700" prst="cross"/>
          </a:sp3d>
        </p:spPr>
        <p:style>
          <a:lnRef idx="1">
            <a:schemeClr val="accent2"/>
          </a:lnRef>
          <a:fillRef idx="3">
            <a:schemeClr val="accent2"/>
          </a:fillRef>
          <a:effectRef idx="2">
            <a:schemeClr val="accent2"/>
          </a:effectRef>
          <a:fontRef idx="minor">
            <a:schemeClr val="lt1"/>
          </a:fontRef>
        </p:style>
        <p:txBody>
          <a:bodyPr rtlCol="1" anchor="ctr"/>
          <a:lstStyle/>
          <a:p>
            <a:pPr algn="ctr"/>
            <a:r>
              <a:rPr lang="ar-SA" sz="4400" b="1" dirty="0" smtClean="0">
                <a:effectLst>
                  <a:outerShdw blurRad="38100" dist="38100" dir="2700000" algn="tl">
                    <a:srgbClr val="000000">
                      <a:alpha val="43137"/>
                    </a:srgbClr>
                  </a:outerShdw>
                </a:effectLst>
                <a:latin typeface="Arabic Typesetting" pitchFamily="66" charset="-78"/>
                <a:cs typeface="Arabic Typesetting" pitchFamily="66" charset="-78"/>
              </a:rPr>
              <a:t>الإجابة</a:t>
            </a:r>
            <a:endParaRPr lang="ar-EG" sz="4400" b="1" dirty="0">
              <a:effectLst>
                <a:outerShdw blurRad="38100" dist="38100" dir="2700000" algn="tl">
                  <a:srgbClr val="000000">
                    <a:alpha val="43137"/>
                  </a:srgbClr>
                </a:outerShdw>
              </a:effectLst>
              <a:latin typeface="Arabic Typesetting" pitchFamily="66" charset="-78"/>
              <a:cs typeface="Arabic Typesetting" pitchFamily="66" charset="-78"/>
            </a:endParaRPr>
          </a:p>
        </p:txBody>
      </p:sp>
    </p:spTree>
    <p:custDataLst>
      <p:tags r:id="rId1"/>
    </p:custDataLst>
    <p:extLst>
      <p:ext uri="{BB962C8B-B14F-4D97-AF65-F5344CB8AC3E}">
        <p14:creationId xmlns:p14="http://schemas.microsoft.com/office/powerpoint/2010/main" val="2305069848"/>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bg/>
                                          </p:spTgt>
                                        </p:tgtEl>
                                        <p:attrNameLst>
                                          <p:attrName>style.visibility</p:attrName>
                                        </p:attrNameLst>
                                      </p:cBhvr>
                                      <p:to>
                                        <p:strVal val="visible"/>
                                      </p:to>
                                    </p:set>
                                    <p:animEffect transition="in" filter="barn(inVertical)">
                                      <p:cBhvr>
                                        <p:cTn id="13" dur="500"/>
                                        <p:tgtEl>
                                          <p:spTgt spid="4">
                                            <p:bg/>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barn(inVertical)">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barn(inVertical)">
                                      <p:cBhvr>
                                        <p:cTn id="23" dur="5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barn(inVertical)">
                                      <p:cBhvr>
                                        <p:cTn id="28" dur="500"/>
                                        <p:tgtEl>
                                          <p:spTgt spid="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barn(inVertical)">
                                      <p:cBhvr>
                                        <p:cTn id="33" dur="500"/>
                                        <p:tgtEl>
                                          <p:spTgt spid="4">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4">
                                            <p:txEl>
                                              <p:pRg st="4" end="4"/>
                                            </p:txEl>
                                          </p:spTgt>
                                        </p:tgtEl>
                                        <p:attrNameLst>
                                          <p:attrName>style.visibility</p:attrName>
                                        </p:attrNameLst>
                                      </p:cBhvr>
                                      <p:to>
                                        <p:strVal val="visible"/>
                                      </p:to>
                                    </p:set>
                                    <p:animEffect transition="in" filter="barn(inVertical)">
                                      <p:cBhvr>
                                        <p:cTn id="38"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cstate="email">
            <a:extLst>
              <a:ext uri="{BEBA8EAE-BF5A-486C-A8C5-ECC9F3942E4B}">
                <a14:imgProps xmlns:a14="http://schemas.microsoft.com/office/drawing/2010/main">
                  <a14:imgLayer r:embed="rId4">
                    <a14:imgEffect>
                      <a14:sharpenSoften amount="50000"/>
                    </a14:imgEffect>
                    <a14:imgEffect>
                      <a14:saturation sat="300000"/>
                    </a14:imgEffect>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2987824" y="268029"/>
            <a:ext cx="3901994" cy="5442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966025141"/>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fade">
                                      <p:cBhvr>
                                        <p:cTn id="7" dur="1000"/>
                                        <p:tgtEl>
                                          <p:spTgt spid="22530"/>
                                        </p:tgtEl>
                                      </p:cBhvr>
                                    </p:animEffect>
                                    <p:anim calcmode="lin" valueType="num">
                                      <p:cBhvr>
                                        <p:cTn id="8" dur="1000" fill="hold"/>
                                        <p:tgtEl>
                                          <p:spTgt spid="22530"/>
                                        </p:tgtEl>
                                        <p:attrNameLst>
                                          <p:attrName>ppt_x</p:attrName>
                                        </p:attrNameLst>
                                      </p:cBhvr>
                                      <p:tavLst>
                                        <p:tav tm="0">
                                          <p:val>
                                            <p:strVal val="#ppt_x"/>
                                          </p:val>
                                        </p:tav>
                                        <p:tav tm="100000">
                                          <p:val>
                                            <p:strVal val="#ppt_x"/>
                                          </p:val>
                                        </p:tav>
                                      </p:tavLst>
                                    </p:anim>
                                    <p:anim calcmode="lin" valueType="num">
                                      <p:cBhvr>
                                        <p:cTn id="9" dur="1000" fill="hold"/>
                                        <p:tgtEl>
                                          <p:spTgt spid="225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مخطط انسيابي: معالجة متعاقبة 4"/>
          <p:cNvSpPr/>
          <p:nvPr/>
        </p:nvSpPr>
        <p:spPr>
          <a:xfrm>
            <a:off x="6444208" y="44624"/>
            <a:ext cx="2664296" cy="851685"/>
          </a:xfrm>
          <a:prstGeom prst="flowChartAlternateProcess">
            <a:avLst/>
          </a:prstGeom>
          <a:scene3d>
            <a:camera prst="orthographicFront"/>
            <a:lightRig rig="threePt" dir="t"/>
          </a:scene3d>
          <a:sp3d>
            <a:bevelT w="139700" prst="cross"/>
          </a:sp3d>
        </p:spPr>
        <p:style>
          <a:lnRef idx="1">
            <a:schemeClr val="accent2"/>
          </a:lnRef>
          <a:fillRef idx="3">
            <a:schemeClr val="accent2"/>
          </a:fillRef>
          <a:effectRef idx="2">
            <a:schemeClr val="accent2"/>
          </a:effectRef>
          <a:fontRef idx="minor">
            <a:schemeClr val="lt1"/>
          </a:fontRef>
        </p:style>
        <p:txBody>
          <a:bodyPr rtlCol="1" anchor="ctr"/>
          <a:lstStyle/>
          <a:p>
            <a:pPr algn="ctr"/>
            <a:r>
              <a:rPr lang="ar-SA" sz="4400" b="1" dirty="0" smtClean="0">
                <a:effectLst>
                  <a:outerShdw blurRad="38100" dist="38100" dir="2700000" algn="tl">
                    <a:srgbClr val="000000">
                      <a:alpha val="43137"/>
                    </a:srgbClr>
                  </a:outerShdw>
                </a:effectLst>
                <a:latin typeface="Arabic Typesetting" pitchFamily="66" charset="-78"/>
                <a:cs typeface="Arabic Typesetting" pitchFamily="66" charset="-78"/>
              </a:rPr>
              <a:t>أسئلة التقويم</a:t>
            </a:r>
            <a:endParaRPr lang="ar-EG" sz="4400" b="1" dirty="0">
              <a:effectLst>
                <a:outerShdw blurRad="38100" dist="38100" dir="2700000" algn="tl">
                  <a:srgbClr val="000000">
                    <a:alpha val="43137"/>
                  </a:srgbClr>
                </a:outerShdw>
              </a:effectLst>
              <a:latin typeface="Arabic Typesetting" pitchFamily="66" charset="-78"/>
              <a:cs typeface="Arabic Typesetting" pitchFamily="66" charset="-78"/>
            </a:endParaRPr>
          </a:p>
        </p:txBody>
      </p:sp>
      <p:pic>
        <p:nvPicPr>
          <p:cNvPr id="13314"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4316702" y="916142"/>
            <a:ext cx="4810125" cy="105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562811" y="1973417"/>
            <a:ext cx="7992888" cy="3566492"/>
          </a:xfrm>
          <a:prstGeom prst="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r>
              <a:rPr lang="ar-SA" sz="2400" b="1" dirty="0" smtClean="0">
                <a:solidFill>
                  <a:srgbClr val="C00000"/>
                </a:solidFill>
                <a:effectLst>
                  <a:outerShdw blurRad="38100" dist="38100" dir="2700000" algn="tl">
                    <a:srgbClr val="000000">
                      <a:alpha val="43137"/>
                    </a:srgbClr>
                  </a:outerShdw>
                </a:effectLst>
              </a:rPr>
              <a:t>هي حركة سياسية يهودية ظهرت في وسط وشرق أوروبا ودعت اليهود إلي العودة إلي دار الآباء وهي ( فلسطين ) أو إسرائيل </a:t>
            </a:r>
            <a:endParaRPr lang="ar-EG" sz="2400" b="1" dirty="0">
              <a:solidFill>
                <a:srgbClr val="C00000"/>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4204987476"/>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3314"/>
                                        </p:tgtEl>
                                        <p:attrNameLst>
                                          <p:attrName>style.visibility</p:attrName>
                                        </p:attrNameLst>
                                      </p:cBhvr>
                                      <p:to>
                                        <p:strVal val="visible"/>
                                      </p:to>
                                    </p:set>
                                    <p:animEffect transition="in" filter="fade">
                                      <p:cBhvr>
                                        <p:cTn id="13" dur="1000"/>
                                        <p:tgtEl>
                                          <p:spTgt spid="13314"/>
                                        </p:tgtEl>
                                      </p:cBhvr>
                                    </p:animEffect>
                                    <p:anim calcmode="lin" valueType="num">
                                      <p:cBhvr>
                                        <p:cTn id="14" dur="1000" fill="hold"/>
                                        <p:tgtEl>
                                          <p:spTgt spid="13314"/>
                                        </p:tgtEl>
                                        <p:attrNameLst>
                                          <p:attrName>ppt_x</p:attrName>
                                        </p:attrNameLst>
                                      </p:cBhvr>
                                      <p:tavLst>
                                        <p:tav tm="0">
                                          <p:val>
                                            <p:strVal val="#ppt_x"/>
                                          </p:val>
                                        </p:tav>
                                        <p:tav tm="100000">
                                          <p:val>
                                            <p:strVal val="#ppt_x"/>
                                          </p:val>
                                        </p:tav>
                                      </p:tavLst>
                                    </p:anim>
                                    <p:anim calcmode="lin" valueType="num">
                                      <p:cBhvr>
                                        <p:cTn id="15" dur="1000" fill="hold"/>
                                        <p:tgtEl>
                                          <p:spTgt spid="1331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bg/>
                                          </p:spTgt>
                                        </p:tgtEl>
                                        <p:attrNameLst>
                                          <p:attrName>style.visibility</p:attrName>
                                        </p:attrNameLst>
                                      </p:cBhvr>
                                      <p:to>
                                        <p:strVal val="visible"/>
                                      </p:to>
                                    </p:set>
                                    <p:animEffect transition="in" filter="barn(inVertical)">
                                      <p:cBhvr>
                                        <p:cTn id="20" dur="500"/>
                                        <p:tgtEl>
                                          <p:spTgt spid="4">
                                            <p:bg/>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barn(inVertical)">
                                      <p:cBhvr>
                                        <p:cTn id="25"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build="p"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cstate="email">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107504" y="0"/>
            <a:ext cx="903649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629308" y="1340768"/>
            <a:ext cx="7992888" cy="3566492"/>
          </a:xfrm>
          <a:prstGeom prst="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r>
              <a:rPr lang="ar-SA" sz="3200" b="1" dirty="0" smtClean="0">
                <a:solidFill>
                  <a:srgbClr val="C00000"/>
                </a:solidFill>
                <a:effectLst>
                  <a:outerShdw blurRad="38100" dist="38100" dir="2700000" algn="tl">
                    <a:srgbClr val="000000">
                      <a:alpha val="43137"/>
                    </a:srgbClr>
                  </a:outerShdw>
                </a:effectLst>
              </a:rPr>
              <a:t>أول من سكن فلسطين الكنعانيون وهم قبائل عربية </a:t>
            </a:r>
            <a:endParaRPr lang="ar-EG" sz="3200" b="1" dirty="0">
              <a:solidFill>
                <a:srgbClr val="C00000"/>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3672431038"/>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barn(inVertical)">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rot="-60000">
            <a:off x="600075" y="0"/>
            <a:ext cx="8543925"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629308" y="2204864"/>
            <a:ext cx="7992888" cy="3566492"/>
          </a:xfrm>
          <a:prstGeom prst="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r>
              <a:rPr lang="ar-SA" sz="2800" b="1" dirty="0" smtClean="0">
                <a:solidFill>
                  <a:srgbClr val="C00000"/>
                </a:solidFill>
                <a:effectLst>
                  <a:outerShdw blurRad="38100" dist="38100" dir="2700000" algn="tl">
                    <a:srgbClr val="000000">
                      <a:alpha val="43137"/>
                    </a:srgbClr>
                  </a:outerShdw>
                </a:effectLst>
              </a:rPr>
              <a:t>(أ)  للوقوف بجانب اليهود لإقامة وطن لهم في فلسطين </a:t>
            </a:r>
          </a:p>
          <a:p>
            <a:pPr algn="ctr"/>
            <a:r>
              <a:rPr lang="ar-SA" sz="2800" b="1" dirty="0" smtClean="0">
                <a:solidFill>
                  <a:srgbClr val="C00000"/>
                </a:solidFill>
                <a:effectLst>
                  <a:outerShdw blurRad="38100" dist="38100" dir="2700000" algn="tl">
                    <a:srgbClr val="000000">
                      <a:alpha val="43137"/>
                    </a:srgbClr>
                  </a:outerShdw>
                </a:effectLst>
              </a:rPr>
              <a:t>(ب) لكي يسمح لهم بالهجرة إلي فلسطين </a:t>
            </a:r>
          </a:p>
          <a:p>
            <a:pPr algn="ctr"/>
            <a:r>
              <a:rPr lang="ar-SA" sz="2800" b="1" dirty="0" smtClean="0">
                <a:solidFill>
                  <a:srgbClr val="C00000"/>
                </a:solidFill>
                <a:effectLst>
                  <a:outerShdw blurRad="38100" dist="38100" dir="2700000" algn="tl">
                    <a:srgbClr val="000000">
                      <a:alpha val="43137"/>
                    </a:srgbClr>
                  </a:outerShdw>
                </a:effectLst>
              </a:rPr>
              <a:t>(ج) حيث قرر اليهود إقامة وطن قومي لهم في فلسطين </a:t>
            </a:r>
            <a:endParaRPr lang="ar-EG" sz="2800" b="1" dirty="0">
              <a:solidFill>
                <a:srgbClr val="C00000"/>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235499285"/>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1000"/>
                                        <p:tgtEl>
                                          <p:spTgt spid="15362"/>
                                        </p:tgtEl>
                                      </p:cBhvr>
                                    </p:animEffect>
                                    <p:anim calcmode="lin" valueType="num">
                                      <p:cBhvr>
                                        <p:cTn id="8" dur="1000" fill="hold"/>
                                        <p:tgtEl>
                                          <p:spTgt spid="15362"/>
                                        </p:tgtEl>
                                        <p:attrNameLst>
                                          <p:attrName>ppt_x</p:attrName>
                                        </p:attrNameLst>
                                      </p:cBhvr>
                                      <p:tavLst>
                                        <p:tav tm="0">
                                          <p:val>
                                            <p:strVal val="#ppt_x"/>
                                          </p:val>
                                        </p:tav>
                                        <p:tav tm="100000">
                                          <p:val>
                                            <p:strVal val="#ppt_x"/>
                                          </p:val>
                                        </p:tav>
                                      </p:tavLst>
                                    </p:anim>
                                    <p:anim calcmode="lin" valueType="num">
                                      <p:cBhvr>
                                        <p:cTn id="9" dur="1000" fill="hold"/>
                                        <p:tgtEl>
                                          <p:spTgt spid="1536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bg/>
                                          </p:spTgt>
                                        </p:tgtEl>
                                        <p:attrNameLst>
                                          <p:attrName>style.visibility</p:attrName>
                                        </p:attrNameLst>
                                      </p:cBhvr>
                                      <p:to>
                                        <p:strVal val="visible"/>
                                      </p:to>
                                    </p:set>
                                    <p:animEffect transition="in" filter="barn(inVertical)">
                                      <p:cBhvr>
                                        <p:cTn id="14" dur="500"/>
                                        <p:tgtEl>
                                          <p:spTgt spid="4">
                                            <p:bg/>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barn(inVertical)">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barn(inVertical)">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barn(inVertical)">
                                      <p:cBhvr>
                                        <p:cTn id="2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rot="-60000">
            <a:off x="197042" y="477072"/>
            <a:ext cx="8784976" cy="3667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683568" y="1484784"/>
            <a:ext cx="2304256" cy="400110"/>
          </a:xfrm>
          <a:prstGeom prst="rect">
            <a:avLst/>
          </a:prstGeom>
          <a:noFill/>
        </p:spPr>
        <p:txBody>
          <a:bodyPr wrap="square" rtlCol="1">
            <a:spAutoFit/>
          </a:bodyPr>
          <a:lstStyle/>
          <a:p>
            <a:pPr algn="ctr"/>
            <a:r>
              <a:rPr lang="ar-SA" sz="2000" b="1" dirty="0" smtClean="0">
                <a:solidFill>
                  <a:srgbClr val="C00000"/>
                </a:solidFill>
                <a:effectLst>
                  <a:outerShdw blurRad="38100" dist="38100" dir="2700000" algn="tl">
                    <a:srgbClr val="000000">
                      <a:alpha val="43137"/>
                    </a:srgbClr>
                  </a:outerShdw>
                </a:effectLst>
              </a:rPr>
              <a:t>ب</a:t>
            </a:r>
            <a:endParaRPr lang="ar-EG" sz="2000" b="1" dirty="0">
              <a:solidFill>
                <a:srgbClr val="C00000"/>
              </a:solidFill>
              <a:effectLst>
                <a:outerShdw blurRad="38100" dist="38100" dir="2700000" algn="tl">
                  <a:srgbClr val="000000">
                    <a:alpha val="43137"/>
                  </a:srgbClr>
                </a:outerShdw>
              </a:effectLst>
            </a:endParaRPr>
          </a:p>
        </p:txBody>
      </p:sp>
      <p:sp>
        <p:nvSpPr>
          <p:cNvPr id="4" name="مربع نص 3"/>
          <p:cNvSpPr txBox="1"/>
          <p:nvPr/>
        </p:nvSpPr>
        <p:spPr>
          <a:xfrm>
            <a:off x="683568" y="2126223"/>
            <a:ext cx="2304256" cy="400110"/>
          </a:xfrm>
          <a:prstGeom prst="rect">
            <a:avLst/>
          </a:prstGeom>
          <a:noFill/>
        </p:spPr>
        <p:txBody>
          <a:bodyPr wrap="square" rtlCol="1">
            <a:spAutoFit/>
          </a:bodyPr>
          <a:lstStyle/>
          <a:p>
            <a:pPr algn="ctr"/>
            <a:r>
              <a:rPr lang="ar-SA" sz="2000" b="1" dirty="0" smtClean="0">
                <a:solidFill>
                  <a:srgbClr val="C00000"/>
                </a:solidFill>
                <a:effectLst>
                  <a:outerShdw blurRad="38100" dist="38100" dir="2700000" algn="tl">
                    <a:srgbClr val="000000">
                      <a:alpha val="43137"/>
                    </a:srgbClr>
                  </a:outerShdw>
                </a:effectLst>
              </a:rPr>
              <a:t>د</a:t>
            </a:r>
            <a:endParaRPr lang="ar-EG" sz="2000" b="1" dirty="0">
              <a:solidFill>
                <a:srgbClr val="C00000"/>
              </a:solidFill>
              <a:effectLst>
                <a:outerShdw blurRad="38100" dist="38100" dir="2700000" algn="tl">
                  <a:srgbClr val="000000">
                    <a:alpha val="43137"/>
                  </a:srgbClr>
                </a:outerShdw>
              </a:effectLst>
            </a:endParaRPr>
          </a:p>
        </p:txBody>
      </p:sp>
      <p:sp>
        <p:nvSpPr>
          <p:cNvPr id="5" name="مربع نص 4"/>
          <p:cNvSpPr txBox="1"/>
          <p:nvPr/>
        </p:nvSpPr>
        <p:spPr>
          <a:xfrm>
            <a:off x="698082" y="2808394"/>
            <a:ext cx="2304256" cy="400110"/>
          </a:xfrm>
          <a:prstGeom prst="rect">
            <a:avLst/>
          </a:prstGeom>
          <a:noFill/>
        </p:spPr>
        <p:txBody>
          <a:bodyPr wrap="square" rtlCol="1">
            <a:spAutoFit/>
          </a:bodyPr>
          <a:lstStyle/>
          <a:p>
            <a:pPr algn="ctr"/>
            <a:r>
              <a:rPr lang="ar-SA" sz="2000" b="1" dirty="0" smtClean="0">
                <a:solidFill>
                  <a:srgbClr val="C00000"/>
                </a:solidFill>
                <a:effectLst>
                  <a:outerShdw blurRad="38100" dist="38100" dir="2700000" algn="tl">
                    <a:srgbClr val="000000">
                      <a:alpha val="43137"/>
                    </a:srgbClr>
                  </a:outerShdw>
                </a:effectLst>
              </a:rPr>
              <a:t>أ</a:t>
            </a:r>
            <a:endParaRPr lang="ar-EG" sz="2000" b="1" dirty="0">
              <a:solidFill>
                <a:srgbClr val="C00000"/>
              </a:solidFill>
              <a:effectLst>
                <a:outerShdw blurRad="38100" dist="38100" dir="2700000" algn="tl">
                  <a:srgbClr val="000000">
                    <a:alpha val="43137"/>
                  </a:srgbClr>
                </a:outerShdw>
              </a:effectLst>
            </a:endParaRPr>
          </a:p>
        </p:txBody>
      </p:sp>
      <p:sp>
        <p:nvSpPr>
          <p:cNvPr id="6" name="مربع نص 5"/>
          <p:cNvSpPr txBox="1"/>
          <p:nvPr/>
        </p:nvSpPr>
        <p:spPr>
          <a:xfrm>
            <a:off x="683568" y="3501008"/>
            <a:ext cx="2304256" cy="400110"/>
          </a:xfrm>
          <a:prstGeom prst="rect">
            <a:avLst/>
          </a:prstGeom>
          <a:noFill/>
        </p:spPr>
        <p:txBody>
          <a:bodyPr wrap="square" rtlCol="1">
            <a:spAutoFit/>
          </a:bodyPr>
          <a:lstStyle/>
          <a:p>
            <a:pPr algn="ctr"/>
            <a:r>
              <a:rPr lang="ar-SA" sz="2000" b="1" dirty="0" smtClean="0">
                <a:solidFill>
                  <a:srgbClr val="C00000"/>
                </a:solidFill>
                <a:effectLst>
                  <a:outerShdw blurRad="38100" dist="38100" dir="2700000" algn="tl">
                    <a:srgbClr val="000000">
                      <a:alpha val="43137"/>
                    </a:srgbClr>
                  </a:outerShdw>
                </a:effectLst>
              </a:rPr>
              <a:t>ج</a:t>
            </a:r>
            <a:endParaRPr lang="ar-EG" sz="2000" b="1" dirty="0">
              <a:solidFill>
                <a:srgbClr val="C00000"/>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1964218100"/>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barn(inVertical)">
                                      <p:cBhvr>
                                        <p:cTn id="7" dur="500"/>
                                        <p:tgtEl>
                                          <p:spTgt spid="1638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1239713" y="116632"/>
            <a:ext cx="772477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644814" y="1556792"/>
            <a:ext cx="7992888" cy="3566492"/>
          </a:xfrm>
          <a:prstGeom prst="rect">
            <a:avLst/>
          </a:prstGeom>
        </p:spPr>
        <p:style>
          <a:lnRef idx="1">
            <a:schemeClr val="accent3"/>
          </a:lnRef>
          <a:fillRef idx="2">
            <a:schemeClr val="accent3"/>
          </a:fillRef>
          <a:effectRef idx="1">
            <a:schemeClr val="accent3"/>
          </a:effectRef>
          <a:fontRef idx="minor">
            <a:schemeClr val="dk1"/>
          </a:fontRef>
        </p:style>
        <p:txBody>
          <a:bodyPr rtlCol="1" anchor="ctr"/>
          <a:lstStyle/>
          <a:p>
            <a:pPr marL="342900" indent="-342900" algn="ctr">
              <a:buAutoNum type="arabicParenBoth"/>
            </a:pPr>
            <a:r>
              <a:rPr lang="ar-SA" sz="2400" b="1" dirty="0" smtClean="0">
                <a:solidFill>
                  <a:srgbClr val="C00000"/>
                </a:solidFill>
                <a:effectLst>
                  <a:outerShdw blurRad="38100" dist="38100" dir="2700000" algn="tl">
                    <a:srgbClr val="000000">
                      <a:alpha val="43137"/>
                    </a:srgbClr>
                  </a:outerShdw>
                </a:effectLst>
              </a:rPr>
              <a:t>وقف بدة وحزم ضد الخطر اليهودي </a:t>
            </a:r>
          </a:p>
          <a:p>
            <a:pPr marL="342900" indent="-342900" algn="ctr">
              <a:buAutoNum type="arabicParenBoth"/>
            </a:pPr>
            <a:r>
              <a:rPr lang="ar-SA" sz="2400" b="1" dirty="0">
                <a:solidFill>
                  <a:srgbClr val="C00000"/>
                </a:solidFill>
                <a:effectLst>
                  <a:outerShdw blurRad="38100" dist="38100" dir="2700000" algn="tl">
                    <a:srgbClr val="000000">
                      <a:alpha val="43137"/>
                    </a:srgbClr>
                  </a:outerShdw>
                </a:effectLst>
              </a:rPr>
              <a:t> </a:t>
            </a:r>
            <a:r>
              <a:rPr lang="ar-SA" sz="2400" b="1" dirty="0" smtClean="0">
                <a:solidFill>
                  <a:srgbClr val="C00000"/>
                </a:solidFill>
                <a:effectLst>
                  <a:outerShdw blurRad="38100" dist="38100" dir="2700000" algn="tl">
                    <a:srgbClr val="000000">
                      <a:alpha val="43137"/>
                    </a:srgbClr>
                  </a:outerShdw>
                </a:effectLst>
              </a:rPr>
              <a:t>عمل علي إقامة وطن لليهود في فلسطين وتهجير أهلها من العرب </a:t>
            </a:r>
            <a:endParaRPr lang="ar-EG" sz="2400" b="1" dirty="0">
              <a:solidFill>
                <a:srgbClr val="C00000"/>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319100153"/>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barn(inVertical)">
                                      <p:cBhvr>
                                        <p:cTn id="7" dur="500"/>
                                        <p:tgtEl>
                                          <p:spTgt spid="174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Effect transition="in" filter="barn(inVertical)">
                                      <p:cBhvr>
                                        <p:cTn id="12" dur="500"/>
                                        <p:tgtEl>
                                          <p:spTgt spid="4">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barn(inVertical)">
                                      <p:cBhvr>
                                        <p:cTn id="2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email">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rot="-60000">
            <a:off x="1331640" y="188640"/>
            <a:ext cx="7308304" cy="105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644814" y="1556792"/>
            <a:ext cx="7992888" cy="3566492"/>
          </a:xfrm>
          <a:prstGeom prst="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r>
              <a:rPr lang="ar-SA" sz="3600" b="1" dirty="0" smtClean="0">
                <a:solidFill>
                  <a:srgbClr val="C00000"/>
                </a:solidFill>
                <a:effectLst>
                  <a:outerShdw blurRad="38100" dist="38100" dir="2700000" algn="tl">
                    <a:srgbClr val="000000">
                      <a:alpha val="43137"/>
                    </a:srgbClr>
                  </a:outerShdw>
                </a:effectLst>
              </a:rPr>
              <a:t>إقامة وطن قومي لليهود في فلسطين </a:t>
            </a:r>
            <a:endParaRPr lang="ar-EG" sz="3600" b="1" dirty="0">
              <a:solidFill>
                <a:srgbClr val="C00000"/>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1405364841"/>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barn(inVertical)">
                                      <p:cBhvr>
                                        <p:cTn id="7" dur="500"/>
                                        <p:tgtEl>
                                          <p:spTgt spid="1843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Effect transition="in" filter="barn(inVertical)">
                                      <p:cBhvr>
                                        <p:cTn id="12" dur="500"/>
                                        <p:tgtEl>
                                          <p:spTgt spid="4">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email">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323528" y="0"/>
            <a:ext cx="8820472"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644814" y="1556792"/>
            <a:ext cx="7992888" cy="3566492"/>
          </a:xfrm>
          <a:prstGeom prst="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r>
              <a:rPr lang="ar-SA" sz="2400" b="1" dirty="0" smtClean="0">
                <a:solidFill>
                  <a:srgbClr val="C00000"/>
                </a:solidFill>
                <a:effectLst>
                  <a:outerShdw blurRad="38100" dist="38100" dir="2700000" algn="tl">
                    <a:srgbClr val="000000">
                      <a:alpha val="43137"/>
                    </a:srgbClr>
                  </a:outerShdw>
                </a:effectLst>
              </a:rPr>
              <a:t>يفصل البلدان العربية ويحدد كل الدول العربية وزريعة للمخاطر والمشكلات </a:t>
            </a:r>
            <a:endParaRPr lang="ar-EG" sz="2400" b="1" dirty="0">
              <a:solidFill>
                <a:srgbClr val="C00000"/>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3736411317"/>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barn(inVertical)">
                                      <p:cBhvr>
                                        <p:cTn id="7" dur="500"/>
                                        <p:tgtEl>
                                          <p:spTgt spid="1945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Effect transition="in" filter="barn(inVertical)">
                                      <p:cBhvr>
                                        <p:cTn id="12" dur="500"/>
                                        <p:tgtEl>
                                          <p:spTgt spid="4">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مستطيل 3"/>
          <p:cNvSpPr/>
          <p:nvPr/>
        </p:nvSpPr>
        <p:spPr>
          <a:xfrm>
            <a:off x="3131840" y="188640"/>
            <a:ext cx="5073814" cy="828092"/>
          </a:xfrm>
          <a:prstGeom prst="rect">
            <a:avLst/>
          </a:prstGeom>
          <a:scene3d>
            <a:camera prst="orthographicFront"/>
            <a:lightRig rig="threePt" dir="t"/>
          </a:scene3d>
          <a:sp3d>
            <a:bevelT w="139700" prst="cross"/>
          </a:sp3d>
        </p:spPr>
        <p:style>
          <a:lnRef idx="1">
            <a:schemeClr val="accent5"/>
          </a:lnRef>
          <a:fillRef idx="2">
            <a:schemeClr val="accent5"/>
          </a:fillRef>
          <a:effectRef idx="1">
            <a:schemeClr val="accent5"/>
          </a:effectRef>
          <a:fontRef idx="minor">
            <a:schemeClr val="dk1"/>
          </a:fontRef>
        </p:style>
        <p:txBody>
          <a:bodyPr rtlCol="1" anchor="ctr"/>
          <a:lstStyle/>
          <a:p>
            <a:pPr algn="ctr"/>
            <a:r>
              <a:rPr lang="ar-SA" sz="3200" b="1" dirty="0" smtClean="0">
                <a:solidFill>
                  <a:schemeClr val="tx1"/>
                </a:solidFill>
                <a:effectLst>
                  <a:outerShdw blurRad="38100" dist="38100" dir="2700000" algn="tl">
                    <a:srgbClr val="000000">
                      <a:alpha val="43137"/>
                    </a:srgbClr>
                  </a:outerShdw>
                </a:effectLst>
              </a:rPr>
              <a:t>توقع أبعاد الخطر الصهيوني </a:t>
            </a:r>
            <a:endParaRPr lang="ar-EG" sz="3200" b="1" dirty="0">
              <a:solidFill>
                <a:schemeClr val="tx1"/>
              </a:solidFill>
              <a:effectLst>
                <a:outerShdw blurRad="38100" dist="38100" dir="2700000" algn="tl">
                  <a:srgbClr val="000000">
                    <a:alpha val="43137"/>
                  </a:srgbClr>
                </a:outerShdw>
              </a:effectLst>
            </a:endParaRPr>
          </a:p>
        </p:txBody>
      </p:sp>
      <p:sp>
        <p:nvSpPr>
          <p:cNvPr id="5" name="مستطيل 4"/>
          <p:cNvSpPr/>
          <p:nvPr/>
        </p:nvSpPr>
        <p:spPr>
          <a:xfrm>
            <a:off x="1835696" y="2708920"/>
            <a:ext cx="5793894" cy="1656184"/>
          </a:xfrm>
          <a:prstGeom prst="rect">
            <a:avLst/>
          </a:prstGeom>
          <a:scene3d>
            <a:camera prst="orthographicFront"/>
            <a:lightRig rig="threePt" dir="t"/>
          </a:scene3d>
          <a:sp3d>
            <a:bevelT prst="relaxedInset"/>
          </a:sp3d>
        </p:spPr>
        <p:style>
          <a:lnRef idx="1">
            <a:schemeClr val="accent3"/>
          </a:lnRef>
          <a:fillRef idx="2">
            <a:schemeClr val="accent3"/>
          </a:fillRef>
          <a:effectRef idx="1">
            <a:schemeClr val="accent3"/>
          </a:effectRef>
          <a:fontRef idx="minor">
            <a:schemeClr val="dk1"/>
          </a:fontRef>
        </p:style>
        <p:txBody>
          <a:bodyPr rtlCol="1" anchor="ctr"/>
          <a:lstStyle/>
          <a:p>
            <a:pPr algn="ctr"/>
            <a:r>
              <a:rPr lang="ar-SA" sz="2000" b="1" dirty="0" smtClean="0">
                <a:solidFill>
                  <a:srgbClr val="C00000"/>
                </a:solidFill>
              </a:rPr>
              <a:t>سيؤثر عل ثقافة ودين العرب والمسلمين إلا إذا اتحدوا ضد هذا الخطر </a:t>
            </a:r>
            <a:endParaRPr lang="ar-EG" sz="2000" b="1" dirty="0">
              <a:solidFill>
                <a:srgbClr val="C00000"/>
              </a:solidFill>
            </a:endParaRPr>
          </a:p>
        </p:txBody>
      </p:sp>
    </p:spTree>
    <p:custDataLst>
      <p:tags r:id="rId1"/>
    </p:custDataLst>
    <p:extLst>
      <p:ext uri="{BB962C8B-B14F-4D97-AF65-F5344CB8AC3E}">
        <p14:creationId xmlns:p14="http://schemas.microsoft.com/office/powerpoint/2010/main" val="2008737738"/>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مخطط انسيابي: معالجة متعاقبة 4"/>
          <p:cNvSpPr/>
          <p:nvPr/>
        </p:nvSpPr>
        <p:spPr>
          <a:xfrm>
            <a:off x="4067944" y="44624"/>
            <a:ext cx="5040560" cy="851685"/>
          </a:xfrm>
          <a:prstGeom prst="flowChartAlternateProcess">
            <a:avLst/>
          </a:prstGeom>
          <a:scene3d>
            <a:camera prst="orthographicFront"/>
            <a:lightRig rig="threePt" dir="t"/>
          </a:scene3d>
          <a:sp3d>
            <a:bevelT w="139700" prst="cross"/>
          </a:sp3d>
        </p:spPr>
        <p:style>
          <a:lnRef idx="1">
            <a:schemeClr val="accent2"/>
          </a:lnRef>
          <a:fillRef idx="3">
            <a:schemeClr val="accent2"/>
          </a:fillRef>
          <a:effectRef idx="2">
            <a:schemeClr val="accent2"/>
          </a:effectRef>
          <a:fontRef idx="minor">
            <a:schemeClr val="lt1"/>
          </a:fontRef>
        </p:style>
        <p:txBody>
          <a:bodyPr rtlCol="1" anchor="ctr"/>
          <a:lstStyle/>
          <a:p>
            <a:pPr algn="ctr"/>
            <a:r>
              <a:rPr lang="ar-SA" sz="4400" b="1" dirty="0" smtClean="0">
                <a:effectLst>
                  <a:outerShdw blurRad="38100" dist="38100" dir="2700000" algn="tl">
                    <a:srgbClr val="000000">
                      <a:alpha val="43137"/>
                    </a:srgbClr>
                  </a:outerShdw>
                </a:effectLst>
                <a:latin typeface="Arabic Typesetting" pitchFamily="66" charset="-78"/>
                <a:cs typeface="Arabic Typesetting" pitchFamily="66" charset="-78"/>
              </a:rPr>
              <a:t>الانتداب البريطاني علي دولة فلسطين</a:t>
            </a:r>
            <a:endParaRPr lang="ar-EG" sz="4400" b="1" dirty="0">
              <a:effectLst>
                <a:outerShdw blurRad="38100" dist="38100" dir="2700000" algn="tl">
                  <a:srgbClr val="000000">
                    <a:alpha val="43137"/>
                  </a:srgbClr>
                </a:outerShdw>
              </a:effectLst>
              <a:latin typeface="Arabic Typesetting" pitchFamily="66" charset="-78"/>
              <a:cs typeface="Arabic Typesetting" pitchFamily="66" charset="-78"/>
            </a:endParaRPr>
          </a:p>
        </p:txBody>
      </p:sp>
      <p:pic>
        <p:nvPicPr>
          <p:cNvPr id="20482"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4736529" y="896309"/>
            <a:ext cx="4371975" cy="590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179512" y="2132856"/>
            <a:ext cx="8677871"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7668344" y="3707740"/>
            <a:ext cx="1026567" cy="369332"/>
          </a:xfrm>
          <a:prstGeom prst="rect">
            <a:avLst/>
          </a:prstGeom>
          <a:noFill/>
        </p:spPr>
        <p:txBody>
          <a:bodyPr wrap="square" rtlCol="1">
            <a:spAutoFit/>
          </a:bodyPr>
          <a:lstStyle/>
          <a:p>
            <a:r>
              <a:rPr lang="ar-SA" b="1" dirty="0" smtClean="0">
                <a:solidFill>
                  <a:srgbClr val="C00000"/>
                </a:solidFill>
                <a:effectLst>
                  <a:outerShdw blurRad="38100" dist="38100" dir="2700000" algn="tl">
                    <a:srgbClr val="000000">
                      <a:alpha val="43137"/>
                    </a:srgbClr>
                  </a:outerShdw>
                </a:effectLst>
              </a:rPr>
              <a:t>62 الف</a:t>
            </a:r>
            <a:endParaRPr lang="ar-EG" b="1" dirty="0">
              <a:solidFill>
                <a:srgbClr val="C00000"/>
              </a:solidFill>
              <a:effectLst>
                <a:outerShdw blurRad="38100" dist="38100" dir="2700000" algn="tl">
                  <a:srgbClr val="000000">
                    <a:alpha val="43137"/>
                  </a:srgbClr>
                </a:outerShdw>
              </a:effectLst>
            </a:endParaRPr>
          </a:p>
        </p:txBody>
      </p:sp>
      <p:sp>
        <p:nvSpPr>
          <p:cNvPr id="6" name="مربع نص 5"/>
          <p:cNvSpPr txBox="1"/>
          <p:nvPr/>
        </p:nvSpPr>
        <p:spPr>
          <a:xfrm>
            <a:off x="3491880" y="4293096"/>
            <a:ext cx="1026567" cy="369332"/>
          </a:xfrm>
          <a:prstGeom prst="rect">
            <a:avLst/>
          </a:prstGeom>
          <a:noFill/>
        </p:spPr>
        <p:txBody>
          <a:bodyPr wrap="square" rtlCol="1">
            <a:spAutoFit/>
          </a:bodyPr>
          <a:lstStyle/>
          <a:p>
            <a:pPr algn="ctr"/>
            <a:r>
              <a:rPr lang="ar-SA" b="1" dirty="0" smtClean="0">
                <a:solidFill>
                  <a:srgbClr val="C00000"/>
                </a:solidFill>
                <a:effectLst>
                  <a:outerShdw blurRad="38100" dist="38100" dir="2700000" algn="tl">
                    <a:srgbClr val="000000">
                      <a:alpha val="43137"/>
                    </a:srgbClr>
                  </a:outerShdw>
                </a:effectLst>
              </a:rPr>
              <a:t>1925</a:t>
            </a:r>
            <a:endParaRPr lang="ar-EG" b="1" dirty="0">
              <a:solidFill>
                <a:srgbClr val="C00000"/>
              </a:solidFill>
              <a:effectLst>
                <a:outerShdw blurRad="38100" dist="38100" dir="2700000" algn="tl">
                  <a:srgbClr val="000000">
                    <a:alpha val="43137"/>
                  </a:srgbClr>
                </a:outerShdw>
              </a:effectLst>
            </a:endParaRPr>
          </a:p>
        </p:txBody>
      </p:sp>
      <p:sp>
        <p:nvSpPr>
          <p:cNvPr id="7" name="مربع نص 6"/>
          <p:cNvSpPr txBox="1"/>
          <p:nvPr/>
        </p:nvSpPr>
        <p:spPr>
          <a:xfrm>
            <a:off x="1691680" y="4256915"/>
            <a:ext cx="1026567" cy="369332"/>
          </a:xfrm>
          <a:prstGeom prst="rect">
            <a:avLst/>
          </a:prstGeom>
          <a:noFill/>
        </p:spPr>
        <p:txBody>
          <a:bodyPr wrap="square" rtlCol="1">
            <a:spAutoFit/>
          </a:bodyPr>
          <a:lstStyle/>
          <a:p>
            <a:pPr algn="ctr"/>
            <a:r>
              <a:rPr lang="ar-SA" b="1" dirty="0" smtClean="0">
                <a:solidFill>
                  <a:srgbClr val="C00000"/>
                </a:solidFill>
                <a:effectLst>
                  <a:outerShdw blurRad="38100" dist="38100" dir="2700000" algn="tl">
                    <a:srgbClr val="000000">
                      <a:alpha val="43137"/>
                    </a:srgbClr>
                  </a:outerShdw>
                </a:effectLst>
              </a:rPr>
              <a:t>33 ألف</a:t>
            </a:r>
            <a:endParaRPr lang="ar-EG" b="1" dirty="0">
              <a:solidFill>
                <a:srgbClr val="C00000"/>
              </a:solidFill>
              <a:effectLst>
                <a:outerShdw blurRad="38100" dist="38100" dir="2700000" algn="tl">
                  <a:srgbClr val="000000">
                    <a:alpha val="43137"/>
                  </a:srgbClr>
                </a:outerShdw>
              </a:effectLst>
            </a:endParaRPr>
          </a:p>
        </p:txBody>
      </p:sp>
      <p:sp>
        <p:nvSpPr>
          <p:cNvPr id="8" name="مربع نص 7"/>
          <p:cNvSpPr txBox="1"/>
          <p:nvPr/>
        </p:nvSpPr>
        <p:spPr>
          <a:xfrm>
            <a:off x="6228184" y="4941168"/>
            <a:ext cx="1026567" cy="369332"/>
          </a:xfrm>
          <a:prstGeom prst="rect">
            <a:avLst/>
          </a:prstGeom>
          <a:noFill/>
        </p:spPr>
        <p:txBody>
          <a:bodyPr wrap="square" rtlCol="1">
            <a:spAutoFit/>
          </a:bodyPr>
          <a:lstStyle/>
          <a:p>
            <a:pPr algn="ctr"/>
            <a:r>
              <a:rPr lang="ar-SA" b="1" dirty="0" smtClean="0">
                <a:solidFill>
                  <a:srgbClr val="C00000"/>
                </a:solidFill>
                <a:effectLst>
                  <a:outerShdw blurRad="38100" dist="38100" dir="2700000" algn="tl">
                    <a:srgbClr val="000000">
                      <a:alpha val="43137"/>
                    </a:srgbClr>
                  </a:outerShdw>
                </a:effectLst>
              </a:rPr>
              <a:t>1931</a:t>
            </a:r>
            <a:endParaRPr lang="ar-EG" b="1" dirty="0">
              <a:solidFill>
                <a:srgbClr val="C00000"/>
              </a:solidFill>
              <a:effectLst>
                <a:outerShdw blurRad="38100" dist="38100" dir="2700000" algn="tl">
                  <a:srgbClr val="000000">
                    <a:alpha val="43137"/>
                  </a:srgbClr>
                </a:outerShdw>
              </a:effectLst>
            </a:endParaRPr>
          </a:p>
        </p:txBody>
      </p:sp>
      <p:sp>
        <p:nvSpPr>
          <p:cNvPr id="9" name="مربع نص 8"/>
          <p:cNvSpPr txBox="1"/>
          <p:nvPr/>
        </p:nvSpPr>
        <p:spPr>
          <a:xfrm>
            <a:off x="4499992" y="4931876"/>
            <a:ext cx="1026567" cy="369332"/>
          </a:xfrm>
          <a:prstGeom prst="rect">
            <a:avLst/>
          </a:prstGeom>
          <a:noFill/>
        </p:spPr>
        <p:txBody>
          <a:bodyPr wrap="square" rtlCol="1">
            <a:spAutoFit/>
          </a:bodyPr>
          <a:lstStyle/>
          <a:p>
            <a:pPr algn="ctr"/>
            <a:r>
              <a:rPr lang="ar-SA" b="1" dirty="0" smtClean="0">
                <a:solidFill>
                  <a:srgbClr val="C00000"/>
                </a:solidFill>
                <a:effectLst>
                  <a:outerShdw blurRad="38100" dist="38100" dir="2700000" algn="tl">
                    <a:srgbClr val="000000">
                      <a:alpha val="43137"/>
                    </a:srgbClr>
                  </a:outerShdw>
                </a:effectLst>
              </a:rPr>
              <a:t>4 الاف</a:t>
            </a:r>
            <a:endParaRPr lang="ar-EG" b="1" dirty="0">
              <a:solidFill>
                <a:srgbClr val="C00000"/>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1746174585"/>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0482"/>
                                        </p:tgtEl>
                                        <p:attrNameLst>
                                          <p:attrName>style.visibility</p:attrName>
                                        </p:attrNameLst>
                                      </p:cBhvr>
                                      <p:to>
                                        <p:strVal val="visible"/>
                                      </p:to>
                                    </p:set>
                                    <p:animEffect transition="in" filter="barn(inVertical)">
                                      <p:cBhvr>
                                        <p:cTn id="13" dur="500"/>
                                        <p:tgtEl>
                                          <p:spTgt spid="2048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6" grpId="0"/>
      <p:bldP spid="7" grpId="0"/>
      <p:bldP spid="8"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email">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267455" y="319607"/>
            <a:ext cx="8568952" cy="4981601"/>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4019682825"/>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barn(inVertical)">
                                      <p:cBhvr>
                                        <p:cTn id="7"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مخطط انسيابي: معالجة متعاقبة 4"/>
          <p:cNvSpPr/>
          <p:nvPr/>
        </p:nvSpPr>
        <p:spPr>
          <a:xfrm>
            <a:off x="2339752" y="44624"/>
            <a:ext cx="6768752" cy="851685"/>
          </a:xfrm>
          <a:prstGeom prst="flowChartAlternateProcess">
            <a:avLst/>
          </a:prstGeom>
          <a:scene3d>
            <a:camera prst="orthographicFront"/>
            <a:lightRig rig="threePt" dir="t"/>
          </a:scene3d>
          <a:sp3d>
            <a:bevelT w="139700" prst="cross"/>
          </a:sp3d>
        </p:spPr>
        <p:style>
          <a:lnRef idx="1">
            <a:schemeClr val="accent2"/>
          </a:lnRef>
          <a:fillRef idx="3">
            <a:schemeClr val="accent2"/>
          </a:fillRef>
          <a:effectRef idx="2">
            <a:schemeClr val="accent2"/>
          </a:effectRef>
          <a:fontRef idx="minor">
            <a:schemeClr val="lt1"/>
          </a:fontRef>
        </p:style>
        <p:txBody>
          <a:bodyPr rtlCol="1" anchor="ctr"/>
          <a:lstStyle/>
          <a:p>
            <a:pPr algn="ctr"/>
            <a:r>
              <a:rPr lang="ar-SA" sz="4400" b="1" dirty="0" smtClean="0">
                <a:effectLst>
                  <a:outerShdw blurRad="38100" dist="38100" dir="2700000" algn="tl">
                    <a:srgbClr val="000000">
                      <a:alpha val="43137"/>
                    </a:srgbClr>
                  </a:outerShdw>
                </a:effectLst>
                <a:latin typeface="Arabic Typesetting" pitchFamily="66" charset="-78"/>
                <a:cs typeface="Arabic Typesetting" pitchFamily="66" charset="-78"/>
              </a:rPr>
              <a:t>بناء خريطة مفهومية لأشكال السطح في فلسطين</a:t>
            </a:r>
            <a:endParaRPr lang="ar-EG" sz="4400" b="1" dirty="0">
              <a:effectLst>
                <a:outerShdw blurRad="38100" dist="38100" dir="2700000" algn="tl">
                  <a:srgbClr val="000000">
                    <a:alpha val="43137"/>
                  </a:srgbClr>
                </a:outerShdw>
              </a:effectLst>
              <a:latin typeface="Arabic Typesetting" pitchFamily="66" charset="-78"/>
              <a:cs typeface="Arabic Typesetting" pitchFamily="66" charset="-78"/>
            </a:endParaRPr>
          </a:p>
        </p:txBody>
      </p:sp>
      <p:sp>
        <p:nvSpPr>
          <p:cNvPr id="3" name="مخطط انسيابي: معالجة متعاقبة 2"/>
          <p:cNvSpPr/>
          <p:nvPr/>
        </p:nvSpPr>
        <p:spPr>
          <a:xfrm>
            <a:off x="7236296" y="993139"/>
            <a:ext cx="1872208" cy="851685"/>
          </a:xfrm>
          <a:prstGeom prst="flowChartAlternateProcess">
            <a:avLst/>
          </a:prstGeom>
          <a:scene3d>
            <a:camera prst="orthographicFront"/>
            <a:lightRig rig="threePt" dir="t"/>
          </a:scene3d>
          <a:sp3d>
            <a:bevelT w="139700" prst="cross"/>
          </a:sp3d>
        </p:spPr>
        <p:style>
          <a:lnRef idx="1">
            <a:schemeClr val="accent2"/>
          </a:lnRef>
          <a:fillRef idx="3">
            <a:schemeClr val="accent2"/>
          </a:fillRef>
          <a:effectRef idx="2">
            <a:schemeClr val="accent2"/>
          </a:effectRef>
          <a:fontRef idx="minor">
            <a:schemeClr val="lt1"/>
          </a:fontRef>
        </p:style>
        <p:txBody>
          <a:bodyPr rtlCol="1" anchor="ctr"/>
          <a:lstStyle/>
          <a:p>
            <a:pPr algn="ctr"/>
            <a:r>
              <a:rPr lang="ar-SA" sz="4400" b="1" dirty="0" smtClean="0">
                <a:effectLst>
                  <a:outerShdw blurRad="38100" dist="38100" dir="2700000" algn="tl">
                    <a:srgbClr val="000000">
                      <a:alpha val="43137"/>
                    </a:srgbClr>
                  </a:outerShdw>
                </a:effectLst>
                <a:latin typeface="Arabic Typesetting" pitchFamily="66" charset="-78"/>
                <a:cs typeface="Arabic Typesetting" pitchFamily="66" charset="-78"/>
              </a:rPr>
              <a:t>المطلوب</a:t>
            </a:r>
            <a:endParaRPr lang="ar-EG" sz="4400" b="1" dirty="0">
              <a:effectLst>
                <a:outerShdw blurRad="38100" dist="38100" dir="2700000" algn="tl">
                  <a:srgbClr val="000000">
                    <a:alpha val="43137"/>
                  </a:srgbClr>
                </a:outerShdw>
              </a:effectLst>
              <a:latin typeface="Arabic Typesetting" pitchFamily="66" charset="-78"/>
              <a:cs typeface="Arabic Typesetting" pitchFamily="66" charset="-78"/>
            </a:endParaRPr>
          </a:p>
        </p:txBody>
      </p:sp>
      <p:pic>
        <p:nvPicPr>
          <p:cNvPr id="84994"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1115616" y="2276872"/>
            <a:ext cx="7515225" cy="334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616055557"/>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4994"/>
                                        </p:tgtEl>
                                        <p:attrNameLst>
                                          <p:attrName>style.visibility</p:attrName>
                                        </p:attrNameLst>
                                      </p:cBhvr>
                                      <p:to>
                                        <p:strVal val="visible"/>
                                      </p:to>
                                    </p:set>
                                    <p:animEffect transition="in" filter="fade">
                                      <p:cBhvr>
                                        <p:cTn id="19" dur="1000"/>
                                        <p:tgtEl>
                                          <p:spTgt spid="84994"/>
                                        </p:tgtEl>
                                      </p:cBhvr>
                                    </p:animEffect>
                                    <p:anim calcmode="lin" valueType="num">
                                      <p:cBhvr>
                                        <p:cTn id="20" dur="1000" fill="hold"/>
                                        <p:tgtEl>
                                          <p:spTgt spid="84994"/>
                                        </p:tgtEl>
                                        <p:attrNameLst>
                                          <p:attrName>ppt_x</p:attrName>
                                        </p:attrNameLst>
                                      </p:cBhvr>
                                      <p:tavLst>
                                        <p:tav tm="0">
                                          <p:val>
                                            <p:strVal val="#ppt_x"/>
                                          </p:val>
                                        </p:tav>
                                        <p:tav tm="100000">
                                          <p:val>
                                            <p:strVal val="#ppt_x"/>
                                          </p:val>
                                        </p:tav>
                                      </p:tavLst>
                                    </p:anim>
                                    <p:anim calcmode="lin" valueType="num">
                                      <p:cBhvr>
                                        <p:cTn id="21" dur="1000" fill="hold"/>
                                        <p:tgtEl>
                                          <p:spTgt spid="849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مخطط انسيابي: معالجة متعاقبة 4"/>
          <p:cNvSpPr/>
          <p:nvPr/>
        </p:nvSpPr>
        <p:spPr>
          <a:xfrm>
            <a:off x="6444208" y="44624"/>
            <a:ext cx="2664296" cy="851685"/>
          </a:xfrm>
          <a:prstGeom prst="flowChartAlternateProcess">
            <a:avLst/>
          </a:prstGeom>
          <a:scene3d>
            <a:camera prst="orthographicFront"/>
            <a:lightRig rig="threePt" dir="t"/>
          </a:scene3d>
          <a:sp3d>
            <a:bevelT w="139700" prst="cross"/>
          </a:sp3d>
        </p:spPr>
        <p:style>
          <a:lnRef idx="1">
            <a:schemeClr val="accent2"/>
          </a:lnRef>
          <a:fillRef idx="3">
            <a:schemeClr val="accent2"/>
          </a:fillRef>
          <a:effectRef idx="2">
            <a:schemeClr val="accent2"/>
          </a:effectRef>
          <a:fontRef idx="minor">
            <a:schemeClr val="lt1"/>
          </a:fontRef>
        </p:style>
        <p:txBody>
          <a:bodyPr rtlCol="1" anchor="ctr"/>
          <a:lstStyle/>
          <a:p>
            <a:pPr algn="ctr"/>
            <a:r>
              <a:rPr lang="ar-SA" sz="4400" b="1" dirty="0" smtClean="0">
                <a:effectLst>
                  <a:outerShdw blurRad="38100" dist="38100" dir="2700000" algn="tl">
                    <a:srgbClr val="000000">
                      <a:alpha val="43137"/>
                    </a:srgbClr>
                  </a:outerShdw>
                </a:effectLst>
                <a:latin typeface="Arabic Typesetting" pitchFamily="66" charset="-78"/>
                <a:cs typeface="Arabic Typesetting" pitchFamily="66" charset="-78"/>
              </a:rPr>
              <a:t>المطلوب</a:t>
            </a:r>
            <a:endParaRPr lang="ar-EG" sz="4400" b="1" dirty="0">
              <a:effectLst>
                <a:outerShdw blurRad="38100" dist="38100" dir="2700000" algn="tl">
                  <a:srgbClr val="000000">
                    <a:alpha val="43137"/>
                  </a:srgbClr>
                </a:outerShdw>
              </a:effectLst>
              <a:latin typeface="Arabic Typesetting" pitchFamily="66" charset="-78"/>
              <a:cs typeface="Arabic Typesetting" pitchFamily="66" charset="-78"/>
            </a:endParaRPr>
          </a:p>
        </p:txBody>
      </p:sp>
      <p:pic>
        <p:nvPicPr>
          <p:cNvPr id="22530" name="Picture 2"/>
          <p:cNvPicPr>
            <a:picLocks noChangeAspect="1" noChangeArrowheads="1"/>
          </p:cNvPicPr>
          <p:nvPr/>
        </p:nvPicPr>
        <p:blipFill>
          <a:blip r:embed="rId3" cstate="email">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611560" y="908720"/>
            <a:ext cx="7884368" cy="13239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539552" y="2348880"/>
            <a:ext cx="7992888" cy="3566492"/>
          </a:xfrm>
          <a:prstGeom prst="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endParaRPr lang="ar-EG" dirty="0"/>
          </a:p>
        </p:txBody>
      </p:sp>
    </p:spTree>
    <p:custDataLst>
      <p:tags r:id="rId1"/>
    </p:custDataLst>
    <p:extLst>
      <p:ext uri="{BB962C8B-B14F-4D97-AF65-F5344CB8AC3E}">
        <p14:creationId xmlns:p14="http://schemas.microsoft.com/office/powerpoint/2010/main" val="645385773"/>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2530"/>
                                        </p:tgtEl>
                                        <p:attrNameLst>
                                          <p:attrName>style.visibility</p:attrName>
                                        </p:attrNameLst>
                                      </p:cBhvr>
                                      <p:to>
                                        <p:strVal val="visible"/>
                                      </p:to>
                                    </p:set>
                                    <p:animEffect transition="in" filter="barn(inVertical)">
                                      <p:cBhvr>
                                        <p:cTn id="13" dur="500"/>
                                        <p:tgtEl>
                                          <p:spTgt spid="2253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مخطط انسيابي: معالجة متعاقبة 4"/>
          <p:cNvSpPr/>
          <p:nvPr/>
        </p:nvSpPr>
        <p:spPr>
          <a:xfrm>
            <a:off x="5940152" y="44624"/>
            <a:ext cx="3096344" cy="851685"/>
          </a:xfrm>
          <a:prstGeom prst="flowChartAlternateProcess">
            <a:avLst/>
          </a:prstGeom>
          <a:scene3d>
            <a:camera prst="orthographicFront"/>
            <a:lightRig rig="threePt" dir="t"/>
          </a:scene3d>
          <a:sp3d>
            <a:bevelT w="139700" prst="cross"/>
          </a:sp3d>
        </p:spPr>
        <p:style>
          <a:lnRef idx="1">
            <a:schemeClr val="accent2"/>
          </a:lnRef>
          <a:fillRef idx="3">
            <a:schemeClr val="accent2"/>
          </a:fillRef>
          <a:effectRef idx="2">
            <a:schemeClr val="accent2"/>
          </a:effectRef>
          <a:fontRef idx="minor">
            <a:schemeClr val="lt1"/>
          </a:fontRef>
        </p:style>
        <p:txBody>
          <a:bodyPr rtlCol="1" anchor="ctr"/>
          <a:lstStyle/>
          <a:p>
            <a:pPr algn="ctr"/>
            <a:r>
              <a:rPr lang="ar-SA" sz="4400" b="1" dirty="0" smtClean="0">
                <a:effectLst>
                  <a:outerShdw blurRad="38100" dist="38100" dir="2700000" algn="tl">
                    <a:srgbClr val="000000">
                      <a:alpha val="43137"/>
                    </a:srgbClr>
                  </a:outerShdw>
                </a:effectLst>
                <a:latin typeface="Arabic Typesetting" pitchFamily="66" charset="-78"/>
                <a:cs typeface="Arabic Typesetting" pitchFamily="66" charset="-78"/>
              </a:rPr>
              <a:t>تنمية مهارة قراءة الخريطة</a:t>
            </a:r>
            <a:endParaRPr lang="ar-EG" sz="4400" b="1" dirty="0">
              <a:effectLst>
                <a:outerShdw blurRad="38100" dist="38100" dir="2700000" algn="tl">
                  <a:srgbClr val="000000">
                    <a:alpha val="43137"/>
                  </a:srgbClr>
                </a:outerShdw>
              </a:effectLst>
              <a:latin typeface="Arabic Typesetting" pitchFamily="66" charset="-78"/>
              <a:cs typeface="Arabic Typesetting" pitchFamily="66" charset="-78"/>
            </a:endParaRPr>
          </a:p>
        </p:txBody>
      </p:sp>
      <p:pic>
        <p:nvPicPr>
          <p:cNvPr id="23555"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2195736" y="548680"/>
            <a:ext cx="3352030" cy="5298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940485924"/>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3555"/>
                                        </p:tgtEl>
                                        <p:attrNameLst>
                                          <p:attrName>style.visibility</p:attrName>
                                        </p:attrNameLst>
                                      </p:cBhvr>
                                      <p:to>
                                        <p:strVal val="visible"/>
                                      </p:to>
                                    </p:set>
                                    <p:animEffect transition="in" filter="fade">
                                      <p:cBhvr>
                                        <p:cTn id="13" dur="500"/>
                                        <p:tgtEl>
                                          <p:spTgt spid="23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cstate="email">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rot="60000">
            <a:off x="251520" y="1544099"/>
            <a:ext cx="8460432"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مخطط انسيابي: معالجة متعاقبة 4"/>
          <p:cNvSpPr/>
          <p:nvPr/>
        </p:nvSpPr>
        <p:spPr>
          <a:xfrm>
            <a:off x="6444208" y="44624"/>
            <a:ext cx="2664296" cy="851685"/>
          </a:xfrm>
          <a:prstGeom prst="flowChartAlternateProcess">
            <a:avLst/>
          </a:prstGeom>
          <a:scene3d>
            <a:camera prst="orthographicFront"/>
            <a:lightRig rig="threePt" dir="t"/>
          </a:scene3d>
          <a:sp3d>
            <a:bevelT w="139700" prst="cross"/>
          </a:sp3d>
        </p:spPr>
        <p:style>
          <a:lnRef idx="1">
            <a:schemeClr val="accent2"/>
          </a:lnRef>
          <a:fillRef idx="3">
            <a:schemeClr val="accent2"/>
          </a:fillRef>
          <a:effectRef idx="2">
            <a:schemeClr val="accent2"/>
          </a:effectRef>
          <a:fontRef idx="minor">
            <a:schemeClr val="lt1"/>
          </a:fontRef>
        </p:style>
        <p:txBody>
          <a:bodyPr rtlCol="1" anchor="ctr"/>
          <a:lstStyle/>
          <a:p>
            <a:pPr algn="ctr"/>
            <a:r>
              <a:rPr lang="ar-SA" sz="4400" b="1" dirty="0" smtClean="0">
                <a:effectLst>
                  <a:outerShdw blurRad="38100" dist="38100" dir="2700000" algn="tl">
                    <a:srgbClr val="000000">
                      <a:alpha val="43137"/>
                    </a:srgbClr>
                  </a:outerShdw>
                </a:effectLst>
                <a:latin typeface="Arabic Typesetting" pitchFamily="66" charset="-78"/>
                <a:cs typeface="Arabic Typesetting" pitchFamily="66" charset="-78"/>
              </a:rPr>
              <a:t>المطلوب</a:t>
            </a:r>
            <a:endParaRPr lang="ar-EG" sz="4400" b="1" dirty="0">
              <a:effectLst>
                <a:outerShdw blurRad="38100" dist="38100" dir="2700000" algn="tl">
                  <a:srgbClr val="000000">
                    <a:alpha val="43137"/>
                  </a:srgbClr>
                </a:outerShdw>
              </a:effectLst>
              <a:latin typeface="Arabic Typesetting" pitchFamily="66" charset="-78"/>
              <a:cs typeface="Arabic Typesetting" pitchFamily="66" charset="-78"/>
            </a:endParaRPr>
          </a:p>
        </p:txBody>
      </p:sp>
    </p:spTree>
    <p:custDataLst>
      <p:tags r:id="rId1"/>
    </p:custDataLst>
    <p:extLst>
      <p:ext uri="{BB962C8B-B14F-4D97-AF65-F5344CB8AC3E}">
        <p14:creationId xmlns:p14="http://schemas.microsoft.com/office/powerpoint/2010/main" val="1948834349"/>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4578"/>
                                        </p:tgtEl>
                                        <p:attrNameLst>
                                          <p:attrName>style.visibility</p:attrName>
                                        </p:attrNameLst>
                                      </p:cBhvr>
                                      <p:to>
                                        <p:strVal val="visible"/>
                                      </p:to>
                                    </p:set>
                                    <p:animEffect transition="in" filter="barn(inVertical)">
                                      <p:cBhvr>
                                        <p:cTn id="13" dur="5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مخطط انسيابي: معالجة متعاقبة 4"/>
          <p:cNvSpPr/>
          <p:nvPr/>
        </p:nvSpPr>
        <p:spPr>
          <a:xfrm>
            <a:off x="6444208" y="44624"/>
            <a:ext cx="2664296" cy="851685"/>
          </a:xfrm>
          <a:prstGeom prst="flowChartAlternateProcess">
            <a:avLst/>
          </a:prstGeom>
          <a:scene3d>
            <a:camera prst="orthographicFront"/>
            <a:lightRig rig="threePt" dir="t"/>
          </a:scene3d>
          <a:sp3d>
            <a:bevelT w="139700" prst="cross"/>
          </a:sp3d>
        </p:spPr>
        <p:style>
          <a:lnRef idx="1">
            <a:schemeClr val="accent2"/>
          </a:lnRef>
          <a:fillRef idx="3">
            <a:schemeClr val="accent2"/>
          </a:fillRef>
          <a:effectRef idx="2">
            <a:schemeClr val="accent2"/>
          </a:effectRef>
          <a:fontRef idx="minor">
            <a:schemeClr val="lt1"/>
          </a:fontRef>
        </p:style>
        <p:txBody>
          <a:bodyPr rtlCol="1" anchor="ctr"/>
          <a:lstStyle/>
          <a:p>
            <a:pPr algn="ctr"/>
            <a:r>
              <a:rPr lang="ar-SA" sz="4400" b="1" dirty="0" smtClean="0">
                <a:effectLst>
                  <a:outerShdw blurRad="38100" dist="38100" dir="2700000" algn="tl">
                    <a:srgbClr val="000000">
                      <a:alpha val="43137"/>
                    </a:srgbClr>
                  </a:outerShdw>
                </a:effectLst>
                <a:latin typeface="Arabic Typesetting" pitchFamily="66" charset="-78"/>
                <a:cs typeface="Arabic Typesetting" pitchFamily="66" charset="-78"/>
              </a:rPr>
              <a:t>الإجابة</a:t>
            </a:r>
            <a:endParaRPr lang="ar-EG" sz="4400" b="1" dirty="0">
              <a:effectLst>
                <a:outerShdw blurRad="38100" dist="38100" dir="2700000" algn="tl">
                  <a:srgbClr val="000000">
                    <a:alpha val="43137"/>
                  </a:srgbClr>
                </a:outerShdw>
              </a:effectLst>
              <a:latin typeface="Arabic Typesetting" pitchFamily="66" charset="-78"/>
              <a:cs typeface="Arabic Typesetting" pitchFamily="66" charset="-78"/>
            </a:endParaRPr>
          </a:p>
        </p:txBody>
      </p:sp>
      <p:sp>
        <p:nvSpPr>
          <p:cNvPr id="3" name="مستطيل 2"/>
          <p:cNvSpPr/>
          <p:nvPr/>
        </p:nvSpPr>
        <p:spPr>
          <a:xfrm>
            <a:off x="539552" y="1268760"/>
            <a:ext cx="7992888" cy="3566492"/>
          </a:xfrm>
          <a:prstGeom prst="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endParaRPr lang="ar-EG" dirty="0"/>
          </a:p>
        </p:txBody>
      </p:sp>
    </p:spTree>
    <p:custDataLst>
      <p:tags r:id="rId1"/>
    </p:custDataLst>
    <p:extLst>
      <p:ext uri="{BB962C8B-B14F-4D97-AF65-F5344CB8AC3E}">
        <p14:creationId xmlns:p14="http://schemas.microsoft.com/office/powerpoint/2010/main" val="3888502680"/>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مخطط انسيابي: معالجة متعاقبة 4"/>
          <p:cNvSpPr/>
          <p:nvPr/>
        </p:nvSpPr>
        <p:spPr>
          <a:xfrm>
            <a:off x="6444208" y="44624"/>
            <a:ext cx="2664296" cy="851685"/>
          </a:xfrm>
          <a:prstGeom prst="flowChartAlternateProcess">
            <a:avLst/>
          </a:prstGeom>
          <a:scene3d>
            <a:camera prst="orthographicFront"/>
            <a:lightRig rig="threePt" dir="t"/>
          </a:scene3d>
          <a:sp3d>
            <a:bevelT w="139700" prst="cross"/>
          </a:sp3d>
        </p:spPr>
        <p:style>
          <a:lnRef idx="1">
            <a:schemeClr val="accent2"/>
          </a:lnRef>
          <a:fillRef idx="3">
            <a:schemeClr val="accent2"/>
          </a:fillRef>
          <a:effectRef idx="2">
            <a:schemeClr val="accent2"/>
          </a:effectRef>
          <a:fontRef idx="minor">
            <a:schemeClr val="lt1"/>
          </a:fontRef>
        </p:style>
        <p:txBody>
          <a:bodyPr rtlCol="1" anchor="ctr"/>
          <a:lstStyle/>
          <a:p>
            <a:pPr algn="ctr"/>
            <a:r>
              <a:rPr lang="ar-SA" sz="4400" b="1" dirty="0" smtClean="0">
                <a:effectLst>
                  <a:outerShdw blurRad="38100" dist="38100" dir="2700000" algn="tl">
                    <a:srgbClr val="000000">
                      <a:alpha val="43137"/>
                    </a:srgbClr>
                  </a:outerShdw>
                </a:effectLst>
                <a:latin typeface="Arabic Typesetting" pitchFamily="66" charset="-78"/>
                <a:cs typeface="Arabic Typesetting" pitchFamily="66" charset="-78"/>
              </a:rPr>
              <a:t>أسئلة التقويم</a:t>
            </a:r>
            <a:endParaRPr lang="ar-EG" sz="4400" b="1" dirty="0">
              <a:effectLst>
                <a:outerShdw blurRad="38100" dist="38100" dir="2700000" algn="tl">
                  <a:srgbClr val="000000">
                    <a:alpha val="43137"/>
                  </a:srgbClr>
                </a:outerShdw>
              </a:effectLst>
              <a:latin typeface="Arabic Typesetting" pitchFamily="66" charset="-78"/>
              <a:cs typeface="Arabic Typesetting" pitchFamily="66" charset="-78"/>
            </a:endParaRPr>
          </a:p>
        </p:txBody>
      </p:sp>
      <p:pic>
        <p:nvPicPr>
          <p:cNvPr id="25602"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467544" y="1052736"/>
            <a:ext cx="8515350" cy="149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990006" y="2348880"/>
            <a:ext cx="7992888" cy="3566492"/>
          </a:xfrm>
          <a:prstGeom prst="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r>
              <a:rPr lang="ar-SA" sz="2400" b="1" dirty="0" smtClean="0">
                <a:solidFill>
                  <a:srgbClr val="C00000"/>
                </a:solidFill>
                <a:effectLst>
                  <a:outerShdw blurRad="38100" dist="38100" dir="2700000" algn="tl">
                    <a:srgbClr val="000000">
                      <a:alpha val="43137"/>
                    </a:srgbClr>
                  </a:outerShdw>
                </a:effectLst>
              </a:rPr>
              <a:t>1 عينت يهودي </a:t>
            </a:r>
            <a:r>
              <a:rPr lang="ar-SA" sz="2400" b="1" dirty="0" err="1" smtClean="0">
                <a:solidFill>
                  <a:srgbClr val="C00000"/>
                </a:solidFill>
                <a:effectLst>
                  <a:outerShdw blurRad="38100" dist="38100" dir="2700000" algn="tl">
                    <a:srgbClr val="000000">
                      <a:alpha val="43137"/>
                    </a:srgbClr>
                  </a:outerShdw>
                </a:effectLst>
              </a:rPr>
              <a:t>مندوبها</a:t>
            </a:r>
            <a:r>
              <a:rPr lang="ar-SA" sz="2400" b="1" dirty="0" smtClean="0">
                <a:solidFill>
                  <a:srgbClr val="C00000"/>
                </a:solidFill>
                <a:effectLst>
                  <a:outerShdw blurRad="38100" dist="38100" dir="2700000" algn="tl">
                    <a:srgbClr val="000000">
                      <a:alpha val="43137"/>
                    </a:srgbClr>
                  </a:outerShdw>
                </a:effectLst>
              </a:rPr>
              <a:t> السامي لها في فلسطين </a:t>
            </a:r>
          </a:p>
          <a:p>
            <a:pPr algn="ctr"/>
            <a:r>
              <a:rPr lang="ar-SA" sz="2400" b="1" dirty="0" smtClean="0">
                <a:solidFill>
                  <a:srgbClr val="C00000"/>
                </a:solidFill>
                <a:effectLst>
                  <a:outerShdw blurRad="38100" dist="38100" dir="2700000" algn="tl">
                    <a:srgbClr val="000000">
                      <a:alpha val="43137"/>
                    </a:srgbClr>
                  </a:outerShdw>
                </a:effectLst>
              </a:rPr>
              <a:t>عينت عدد كبير من اليهود في المناصب </a:t>
            </a:r>
            <a:r>
              <a:rPr lang="ar-SA" sz="2400" b="1" dirty="0" err="1" smtClean="0">
                <a:solidFill>
                  <a:srgbClr val="C00000"/>
                </a:solidFill>
                <a:effectLst>
                  <a:outerShdw blurRad="38100" dist="38100" dir="2700000" algn="tl">
                    <a:srgbClr val="000000">
                      <a:alpha val="43137"/>
                    </a:srgbClr>
                  </a:outerShdw>
                </a:effectLst>
              </a:rPr>
              <a:t>الكبري</a:t>
            </a:r>
            <a:endParaRPr lang="ar-SA" sz="2400" b="1" dirty="0" smtClean="0">
              <a:solidFill>
                <a:srgbClr val="C00000"/>
              </a:solidFill>
              <a:effectLst>
                <a:outerShdw blurRad="38100" dist="38100" dir="2700000" algn="tl">
                  <a:srgbClr val="000000">
                    <a:alpha val="43137"/>
                  </a:srgbClr>
                </a:outerShdw>
              </a:effectLst>
            </a:endParaRPr>
          </a:p>
          <a:p>
            <a:pPr algn="ctr"/>
            <a:r>
              <a:rPr lang="ar-SA" sz="2400" b="1" dirty="0" smtClean="0">
                <a:solidFill>
                  <a:srgbClr val="C00000"/>
                </a:solidFill>
                <a:effectLst>
                  <a:outerShdw blurRad="38100" dist="38100" dir="2700000" algn="tl">
                    <a:srgbClr val="000000">
                      <a:alpha val="43137"/>
                    </a:srgbClr>
                  </a:outerShdw>
                </a:effectLst>
              </a:rPr>
              <a:t>أجبرت الأهالي علي بيع أراضيهم لليهود </a:t>
            </a:r>
          </a:p>
        </p:txBody>
      </p:sp>
    </p:spTree>
    <p:custDataLst>
      <p:tags r:id="rId1"/>
    </p:custDataLst>
    <p:extLst>
      <p:ext uri="{BB962C8B-B14F-4D97-AF65-F5344CB8AC3E}">
        <p14:creationId xmlns:p14="http://schemas.microsoft.com/office/powerpoint/2010/main" val="1745753629"/>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602"/>
                                        </p:tgtEl>
                                        <p:attrNameLst>
                                          <p:attrName>style.visibility</p:attrName>
                                        </p:attrNameLst>
                                      </p:cBhvr>
                                      <p:to>
                                        <p:strVal val="visible"/>
                                      </p:to>
                                    </p:set>
                                    <p:animEffect transition="in" filter="barn(inVertical)">
                                      <p:cBhvr>
                                        <p:cTn id="13" dur="500"/>
                                        <p:tgtEl>
                                          <p:spTgt spid="2560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bg/>
                                          </p:spTgt>
                                        </p:tgtEl>
                                        <p:attrNameLst>
                                          <p:attrName>style.visibility</p:attrName>
                                        </p:attrNameLst>
                                      </p:cBhvr>
                                      <p:to>
                                        <p:strVal val="visible"/>
                                      </p:to>
                                    </p:set>
                                    <p:animEffect transition="in" filter="barn(inVertical)">
                                      <p:cBhvr>
                                        <p:cTn id="18" dur="500"/>
                                        <p:tgtEl>
                                          <p:spTgt spid="4">
                                            <p:bg/>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barn(inVertical)">
                                      <p:cBhvr>
                                        <p:cTn id="23" dur="500"/>
                                        <p:tgtEl>
                                          <p:spTgt spid="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barn(inVertical)">
                                      <p:cBhvr>
                                        <p:cTn id="28" dur="500"/>
                                        <p:tgtEl>
                                          <p:spTgt spid="4">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barn(inVertical)">
                                      <p:cBhvr>
                                        <p:cTn id="3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build="p"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1162050" y="32657"/>
            <a:ext cx="7981950" cy="197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990006" y="2004332"/>
            <a:ext cx="7992888" cy="3566492"/>
          </a:xfrm>
          <a:prstGeom prst="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r>
              <a:rPr lang="ar-SA" sz="2800" b="1" dirty="0" smtClean="0">
                <a:solidFill>
                  <a:srgbClr val="C00000"/>
                </a:solidFill>
                <a:effectLst>
                  <a:outerShdw blurRad="38100" dist="38100" dir="2700000" algn="tl">
                    <a:srgbClr val="000000">
                      <a:alpha val="43137"/>
                    </a:srgbClr>
                  </a:outerShdw>
                </a:effectLst>
              </a:rPr>
              <a:t>(أ) اتضح للفلسطينيين مخططات بريطانيا ولذلك قامت عدد كبير من حركات المقاومة </a:t>
            </a:r>
          </a:p>
          <a:p>
            <a:pPr algn="ctr"/>
            <a:r>
              <a:rPr lang="ar-SA" sz="2800" b="1" dirty="0" smtClean="0">
                <a:solidFill>
                  <a:srgbClr val="C00000"/>
                </a:solidFill>
                <a:effectLst>
                  <a:outerShdw blurRad="38100" dist="38100" dir="2700000" algn="tl">
                    <a:srgbClr val="000000">
                      <a:alpha val="43137"/>
                    </a:srgbClr>
                  </a:outerShdw>
                </a:effectLst>
              </a:rPr>
              <a:t>(ب) انضمام مجاهدين من مختلف الدول العربية إلي المقاومة الفلسطينية </a:t>
            </a:r>
            <a:endParaRPr lang="ar-EG" sz="2800" b="1" dirty="0">
              <a:solidFill>
                <a:srgbClr val="C00000"/>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2992341141"/>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barn(inVertical)">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2190750" y="0"/>
            <a:ext cx="6953250" cy="111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467544" y="1091279"/>
            <a:ext cx="7992888" cy="3566492"/>
          </a:xfrm>
          <a:prstGeom prst="rect">
            <a:avLst/>
          </a:prstGeom>
        </p:spPr>
        <p:style>
          <a:lnRef idx="1">
            <a:schemeClr val="accent3"/>
          </a:lnRef>
          <a:fillRef idx="2">
            <a:schemeClr val="accent3"/>
          </a:fillRef>
          <a:effectRef idx="1">
            <a:schemeClr val="accent3"/>
          </a:effectRef>
          <a:fontRef idx="minor">
            <a:schemeClr val="dk1"/>
          </a:fontRef>
        </p:style>
        <p:txBody>
          <a:bodyPr rtlCol="1" anchor="ctr"/>
          <a:lstStyle/>
          <a:p>
            <a:pPr marL="342900" indent="-342900" algn="ctr">
              <a:buAutoNum type="arabicParenBoth"/>
            </a:pPr>
            <a:r>
              <a:rPr lang="ar-SA" sz="2400" b="1" dirty="0" smtClean="0">
                <a:solidFill>
                  <a:srgbClr val="C00000"/>
                </a:solidFill>
                <a:effectLst>
                  <a:outerShdw blurRad="38100" dist="38100" dir="2700000" algn="tl">
                    <a:srgbClr val="000000">
                      <a:alpha val="43137"/>
                    </a:srgbClr>
                  </a:outerShdw>
                </a:effectLst>
              </a:rPr>
              <a:t>إيقاف الهجرة اليهودية </a:t>
            </a:r>
          </a:p>
          <a:p>
            <a:pPr marL="342900" indent="-342900" algn="ctr">
              <a:buAutoNum type="arabicParenBoth"/>
            </a:pPr>
            <a:r>
              <a:rPr lang="ar-SA" sz="2400" b="1" dirty="0" smtClean="0">
                <a:solidFill>
                  <a:srgbClr val="C00000"/>
                </a:solidFill>
                <a:effectLst>
                  <a:outerShdw blurRad="38100" dist="38100" dir="2700000" algn="tl">
                    <a:srgbClr val="000000">
                      <a:alpha val="43137"/>
                    </a:srgbClr>
                  </a:outerShdw>
                </a:effectLst>
              </a:rPr>
              <a:t>منع نقل الأراضي إلي اليهود </a:t>
            </a:r>
          </a:p>
          <a:p>
            <a:pPr marL="342900" indent="-342900" algn="ctr">
              <a:buAutoNum type="arabicParenBoth"/>
            </a:pPr>
            <a:r>
              <a:rPr lang="ar-SA" sz="2400" b="1" dirty="0" smtClean="0">
                <a:solidFill>
                  <a:srgbClr val="C00000"/>
                </a:solidFill>
                <a:effectLst>
                  <a:outerShdw blurRad="38100" dist="38100" dir="2700000" algn="tl">
                    <a:srgbClr val="000000">
                      <a:alpha val="43137"/>
                    </a:srgbClr>
                  </a:outerShdw>
                </a:effectLst>
              </a:rPr>
              <a:t>إنشاء حكومة فلسطينية </a:t>
            </a:r>
            <a:endParaRPr lang="ar-EG" sz="2400" b="1" dirty="0">
              <a:solidFill>
                <a:srgbClr val="C00000"/>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952428048"/>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barn(inVertical)">
                                      <p:cBhvr>
                                        <p:cTn id="7" dur="500"/>
                                        <p:tgtEl>
                                          <p:spTgt spid="276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Effect transition="in" filter="barn(inVertical)">
                                      <p:cBhvr>
                                        <p:cTn id="12" dur="500"/>
                                        <p:tgtEl>
                                          <p:spTgt spid="4">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barn(inVertical)">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barn(inVertical)">
                                      <p:cBhvr>
                                        <p:cTn id="2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104775" y="2502"/>
            <a:ext cx="9039225" cy="117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322163" y="1556792"/>
            <a:ext cx="8604448"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1331640" y="2060848"/>
            <a:ext cx="2736304" cy="400110"/>
          </a:xfrm>
          <a:prstGeom prst="rect">
            <a:avLst/>
          </a:prstGeom>
          <a:noFill/>
        </p:spPr>
        <p:txBody>
          <a:bodyPr wrap="square" rtlCol="1">
            <a:spAutoFit/>
          </a:bodyPr>
          <a:lstStyle/>
          <a:p>
            <a:pPr algn="ctr"/>
            <a:r>
              <a:rPr lang="ar-SA" sz="2000" b="1" dirty="0" smtClean="0">
                <a:solidFill>
                  <a:srgbClr val="C00000"/>
                </a:solidFill>
                <a:effectLst>
                  <a:outerShdw blurRad="38100" dist="38100" dir="2700000" algn="tl">
                    <a:srgbClr val="000000">
                      <a:alpha val="43137"/>
                    </a:srgbClr>
                  </a:outerShdw>
                </a:effectLst>
              </a:rPr>
              <a:t>بريطانيا </a:t>
            </a:r>
            <a:endParaRPr lang="ar-EG" sz="2000" b="1" dirty="0">
              <a:solidFill>
                <a:srgbClr val="C00000"/>
              </a:solidFill>
              <a:effectLst>
                <a:outerShdw blurRad="38100" dist="38100" dir="2700000" algn="tl">
                  <a:srgbClr val="000000">
                    <a:alpha val="43137"/>
                  </a:srgbClr>
                </a:outerShdw>
              </a:effectLst>
            </a:endParaRPr>
          </a:p>
        </p:txBody>
      </p:sp>
      <p:sp>
        <p:nvSpPr>
          <p:cNvPr id="5" name="مربع نص 4"/>
          <p:cNvSpPr txBox="1"/>
          <p:nvPr/>
        </p:nvSpPr>
        <p:spPr>
          <a:xfrm>
            <a:off x="1331640" y="2852936"/>
            <a:ext cx="2736304" cy="707886"/>
          </a:xfrm>
          <a:prstGeom prst="rect">
            <a:avLst/>
          </a:prstGeom>
          <a:noFill/>
        </p:spPr>
        <p:txBody>
          <a:bodyPr wrap="square" rtlCol="1">
            <a:spAutoFit/>
          </a:bodyPr>
          <a:lstStyle/>
          <a:p>
            <a:pPr algn="ctr"/>
            <a:r>
              <a:rPr lang="ar-SA" sz="2000" b="1" dirty="0" smtClean="0">
                <a:solidFill>
                  <a:srgbClr val="C00000"/>
                </a:solidFill>
                <a:effectLst>
                  <a:outerShdw blurRad="38100" dist="38100" dir="2700000" algn="tl">
                    <a:srgbClr val="000000">
                      <a:alpha val="43137"/>
                    </a:srgbClr>
                  </a:outerShdw>
                </a:effectLst>
              </a:rPr>
              <a:t>استمالة العرب إلي جانبها في الحرب العالمية الثانية </a:t>
            </a:r>
            <a:endParaRPr lang="ar-EG" sz="2000" b="1" dirty="0">
              <a:solidFill>
                <a:srgbClr val="C00000"/>
              </a:solidFill>
              <a:effectLst>
                <a:outerShdw blurRad="38100" dist="38100" dir="2700000" algn="tl">
                  <a:srgbClr val="000000">
                    <a:alpha val="43137"/>
                  </a:srgbClr>
                </a:outerShdw>
              </a:effectLst>
            </a:endParaRPr>
          </a:p>
        </p:txBody>
      </p:sp>
      <p:sp>
        <p:nvSpPr>
          <p:cNvPr id="6" name="مربع نص 5"/>
          <p:cNvSpPr txBox="1"/>
          <p:nvPr/>
        </p:nvSpPr>
        <p:spPr>
          <a:xfrm>
            <a:off x="1259632" y="3877962"/>
            <a:ext cx="2736304" cy="400110"/>
          </a:xfrm>
          <a:prstGeom prst="rect">
            <a:avLst/>
          </a:prstGeom>
          <a:noFill/>
        </p:spPr>
        <p:txBody>
          <a:bodyPr wrap="square" rtlCol="1">
            <a:spAutoFit/>
          </a:bodyPr>
          <a:lstStyle/>
          <a:p>
            <a:pPr algn="ctr"/>
            <a:r>
              <a:rPr lang="ar-SA" sz="2000" b="1" dirty="0" smtClean="0">
                <a:solidFill>
                  <a:srgbClr val="C00000"/>
                </a:solidFill>
                <a:effectLst>
                  <a:outerShdw blurRad="38100" dist="38100" dir="2700000" algn="tl">
                    <a:srgbClr val="000000">
                      <a:alpha val="43137"/>
                    </a:srgbClr>
                  </a:outerShdw>
                </a:effectLst>
              </a:rPr>
              <a:t>إنشاء دولة فلسطينية موحدة </a:t>
            </a:r>
            <a:endParaRPr lang="ar-EG" sz="2000" b="1" dirty="0">
              <a:solidFill>
                <a:srgbClr val="C00000"/>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1589638687"/>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barn(inVertical)">
                                      <p:cBhvr>
                                        <p:cTn id="7" dur="500"/>
                                        <p:tgtEl>
                                          <p:spTgt spid="286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675"/>
                                        </p:tgtEl>
                                        <p:attrNameLst>
                                          <p:attrName>style.visibility</p:attrName>
                                        </p:attrNameLst>
                                      </p:cBhvr>
                                      <p:to>
                                        <p:strVal val="visible"/>
                                      </p:to>
                                    </p:set>
                                    <p:animEffect transition="in" filter="barn(inVertical)">
                                      <p:cBhvr>
                                        <p:cTn id="12" dur="500"/>
                                        <p:tgtEl>
                                          <p:spTgt spid="2867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2843808" y="0"/>
            <a:ext cx="6257925"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3109707" y="1340768"/>
            <a:ext cx="3334501" cy="1152128"/>
          </a:xfrm>
          <a:prstGeom prst="rect">
            <a:avLst/>
          </a:prstGeom>
          <a:scene3d>
            <a:camera prst="orthographicFront"/>
            <a:lightRig rig="threePt" dir="t"/>
          </a:scene3d>
          <a:sp3d>
            <a:bevelT w="139700" prst="cross"/>
          </a:sp3d>
        </p:spPr>
        <p:style>
          <a:lnRef idx="1">
            <a:schemeClr val="accent5"/>
          </a:lnRef>
          <a:fillRef idx="2">
            <a:schemeClr val="accent5"/>
          </a:fillRef>
          <a:effectRef idx="1">
            <a:schemeClr val="accent5"/>
          </a:effectRef>
          <a:fontRef idx="minor">
            <a:schemeClr val="dk1"/>
          </a:fontRef>
        </p:style>
        <p:txBody>
          <a:bodyPr rtlCol="1" anchor="ctr"/>
          <a:lstStyle/>
          <a:p>
            <a:pPr algn="ctr"/>
            <a:r>
              <a:rPr lang="ar-SA" sz="2800" b="1" dirty="0" smtClean="0">
                <a:effectLst>
                  <a:outerShdw blurRad="38100" dist="38100" dir="2700000" algn="tl">
                    <a:srgbClr val="000000">
                      <a:alpha val="43137"/>
                    </a:srgbClr>
                  </a:outerShdw>
                </a:effectLst>
              </a:rPr>
              <a:t>قرار تقسيم فلسطين </a:t>
            </a:r>
            <a:endParaRPr lang="ar-EG" sz="2800" b="1" dirty="0">
              <a:effectLst>
                <a:outerShdw blurRad="38100" dist="38100" dir="2700000" algn="tl">
                  <a:srgbClr val="000000">
                    <a:alpha val="43137"/>
                  </a:srgbClr>
                </a:outerShdw>
              </a:effectLst>
            </a:endParaRPr>
          </a:p>
        </p:txBody>
      </p:sp>
      <p:sp>
        <p:nvSpPr>
          <p:cNvPr id="5" name="مستطيل 4"/>
          <p:cNvSpPr/>
          <p:nvPr/>
        </p:nvSpPr>
        <p:spPr>
          <a:xfrm>
            <a:off x="6601746" y="3140968"/>
            <a:ext cx="2499987" cy="1152128"/>
          </a:xfrm>
          <a:prstGeom prst="rect">
            <a:avLst/>
          </a:prstGeom>
          <a:scene3d>
            <a:camera prst="orthographicFront"/>
            <a:lightRig rig="threePt" dir="t"/>
          </a:scene3d>
          <a:sp3d>
            <a:bevelT prst="relaxedInset"/>
          </a:sp3d>
        </p:spPr>
        <p:style>
          <a:lnRef idx="1">
            <a:schemeClr val="accent3"/>
          </a:lnRef>
          <a:fillRef idx="2">
            <a:schemeClr val="accent3"/>
          </a:fillRef>
          <a:effectRef idx="1">
            <a:schemeClr val="accent3"/>
          </a:effectRef>
          <a:fontRef idx="minor">
            <a:schemeClr val="dk1"/>
          </a:fontRef>
        </p:style>
        <p:txBody>
          <a:bodyPr rtlCol="1" anchor="ctr"/>
          <a:lstStyle/>
          <a:p>
            <a:pPr algn="ctr"/>
            <a:r>
              <a:rPr lang="ar-SA" b="1" dirty="0" smtClean="0">
                <a:solidFill>
                  <a:srgbClr val="C00000"/>
                </a:solidFill>
                <a:effectLst>
                  <a:outerShdw blurRad="38100" dist="38100" dir="2700000" algn="tl">
                    <a:srgbClr val="000000">
                      <a:alpha val="43137"/>
                    </a:srgbClr>
                  </a:outerShdw>
                </a:effectLst>
              </a:rPr>
              <a:t>دولة فلسطينية عربية</a:t>
            </a:r>
            <a:endParaRPr lang="ar-EG" b="1" dirty="0">
              <a:solidFill>
                <a:srgbClr val="C00000"/>
              </a:solidFill>
              <a:effectLst>
                <a:outerShdw blurRad="38100" dist="38100" dir="2700000" algn="tl">
                  <a:srgbClr val="000000">
                    <a:alpha val="43137"/>
                  </a:srgbClr>
                </a:outerShdw>
              </a:effectLst>
            </a:endParaRPr>
          </a:p>
        </p:txBody>
      </p:sp>
      <p:sp>
        <p:nvSpPr>
          <p:cNvPr id="6" name="مستطيل 5"/>
          <p:cNvSpPr/>
          <p:nvPr/>
        </p:nvSpPr>
        <p:spPr>
          <a:xfrm>
            <a:off x="3505402" y="3143470"/>
            <a:ext cx="2520280" cy="1152128"/>
          </a:xfrm>
          <a:prstGeom prst="rect">
            <a:avLst/>
          </a:prstGeom>
          <a:scene3d>
            <a:camera prst="orthographicFront"/>
            <a:lightRig rig="threePt" dir="t"/>
          </a:scene3d>
          <a:sp3d>
            <a:bevelT prst="relaxedInset"/>
          </a:sp3d>
        </p:spPr>
        <p:style>
          <a:lnRef idx="1">
            <a:schemeClr val="accent3"/>
          </a:lnRef>
          <a:fillRef idx="2">
            <a:schemeClr val="accent3"/>
          </a:fillRef>
          <a:effectRef idx="1">
            <a:schemeClr val="accent3"/>
          </a:effectRef>
          <a:fontRef idx="minor">
            <a:schemeClr val="dk1"/>
          </a:fontRef>
        </p:style>
        <p:txBody>
          <a:bodyPr rtlCol="1" anchor="ctr"/>
          <a:lstStyle/>
          <a:p>
            <a:pPr algn="ctr"/>
            <a:r>
              <a:rPr lang="ar-SA" b="1" dirty="0" smtClean="0">
                <a:solidFill>
                  <a:srgbClr val="C00000"/>
                </a:solidFill>
                <a:effectLst>
                  <a:outerShdw blurRad="38100" dist="38100" dir="2700000" algn="tl">
                    <a:srgbClr val="000000">
                      <a:alpha val="43137"/>
                    </a:srgbClr>
                  </a:outerShdw>
                </a:effectLst>
              </a:rPr>
              <a:t>دولة يهودية</a:t>
            </a:r>
            <a:endParaRPr lang="ar-EG" b="1" dirty="0">
              <a:solidFill>
                <a:srgbClr val="C00000"/>
              </a:solidFill>
              <a:effectLst>
                <a:outerShdw blurRad="38100" dist="38100" dir="2700000" algn="tl">
                  <a:srgbClr val="000000">
                    <a:alpha val="43137"/>
                  </a:srgbClr>
                </a:outerShdw>
              </a:effectLst>
            </a:endParaRPr>
          </a:p>
        </p:txBody>
      </p:sp>
      <p:sp>
        <p:nvSpPr>
          <p:cNvPr id="7" name="مستطيل 6"/>
          <p:cNvSpPr/>
          <p:nvPr/>
        </p:nvSpPr>
        <p:spPr>
          <a:xfrm>
            <a:off x="179512" y="3189515"/>
            <a:ext cx="2411760" cy="1152128"/>
          </a:xfrm>
          <a:prstGeom prst="rect">
            <a:avLst/>
          </a:prstGeom>
          <a:scene3d>
            <a:camera prst="orthographicFront"/>
            <a:lightRig rig="threePt" dir="t"/>
          </a:scene3d>
          <a:sp3d>
            <a:bevelT prst="relaxedInset"/>
          </a:sp3d>
        </p:spPr>
        <p:style>
          <a:lnRef idx="1">
            <a:schemeClr val="accent3"/>
          </a:lnRef>
          <a:fillRef idx="2">
            <a:schemeClr val="accent3"/>
          </a:fillRef>
          <a:effectRef idx="1">
            <a:schemeClr val="accent3"/>
          </a:effectRef>
          <a:fontRef idx="minor">
            <a:schemeClr val="dk1"/>
          </a:fontRef>
        </p:style>
        <p:txBody>
          <a:bodyPr rtlCol="1" anchor="ctr"/>
          <a:lstStyle/>
          <a:p>
            <a:pPr algn="ctr"/>
            <a:r>
              <a:rPr lang="ar-SA" b="1" dirty="0" smtClean="0">
                <a:solidFill>
                  <a:srgbClr val="C00000"/>
                </a:solidFill>
                <a:effectLst>
                  <a:outerShdw blurRad="38100" dist="38100" dir="2700000" algn="tl">
                    <a:srgbClr val="000000">
                      <a:alpha val="43137"/>
                    </a:srgbClr>
                  </a:outerShdw>
                </a:effectLst>
              </a:rPr>
              <a:t>القدس إشراف دولي </a:t>
            </a:r>
            <a:endParaRPr lang="ar-EG" b="1" dirty="0">
              <a:solidFill>
                <a:srgbClr val="C00000"/>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1527062962"/>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barn(inVertical)">
                                      <p:cBhvr>
                                        <p:cTn id="7" dur="500"/>
                                        <p:tgtEl>
                                          <p:spTgt spid="2969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2981325" y="29840"/>
            <a:ext cx="6162675" cy="117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467544" y="1232382"/>
            <a:ext cx="7992888" cy="3566492"/>
          </a:xfrm>
          <a:prstGeom prst="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r>
              <a:rPr lang="ar-SA" sz="2400" b="1" dirty="0" smtClean="0">
                <a:solidFill>
                  <a:srgbClr val="C00000"/>
                </a:solidFill>
                <a:effectLst>
                  <a:outerShdw blurRad="38100" dist="38100" dir="2700000" algn="tl">
                    <a:srgbClr val="000000">
                      <a:alpha val="43137"/>
                    </a:srgbClr>
                  </a:outerShdw>
                </a:effectLst>
              </a:rPr>
              <a:t>(1920 ) مؤتمر سان </a:t>
            </a:r>
            <a:r>
              <a:rPr lang="ar-SA" sz="2400" b="1" dirty="0" err="1" smtClean="0">
                <a:solidFill>
                  <a:srgbClr val="C00000"/>
                </a:solidFill>
                <a:effectLst>
                  <a:outerShdw blurRad="38100" dist="38100" dir="2700000" algn="tl">
                    <a:srgbClr val="000000">
                      <a:alpha val="43137"/>
                    </a:srgbClr>
                  </a:outerShdw>
                </a:effectLst>
              </a:rPr>
              <a:t>ريمو</a:t>
            </a:r>
            <a:r>
              <a:rPr lang="ar-SA" sz="2400" b="1" dirty="0" smtClean="0">
                <a:solidFill>
                  <a:srgbClr val="C00000"/>
                </a:solidFill>
                <a:effectLst>
                  <a:outerShdw blurRad="38100" dist="38100" dir="2700000" algn="tl">
                    <a:srgbClr val="000000">
                      <a:alpha val="43137"/>
                    </a:srgbClr>
                  </a:outerShdw>
                </a:effectLst>
              </a:rPr>
              <a:t> </a:t>
            </a:r>
          </a:p>
          <a:p>
            <a:pPr algn="ctr"/>
            <a:r>
              <a:rPr lang="ar-SA" sz="2400" b="1" dirty="0" smtClean="0">
                <a:solidFill>
                  <a:srgbClr val="C00000"/>
                </a:solidFill>
                <a:effectLst>
                  <a:outerShdw blurRad="38100" dist="38100" dir="2700000" algn="tl">
                    <a:srgbClr val="000000">
                      <a:alpha val="43137"/>
                    </a:srgbClr>
                  </a:outerShdw>
                </a:effectLst>
              </a:rPr>
              <a:t>(1921) بداية المقاومة </a:t>
            </a:r>
          </a:p>
          <a:p>
            <a:pPr algn="ctr"/>
            <a:r>
              <a:rPr lang="ar-SA" sz="2400" b="1" dirty="0" smtClean="0">
                <a:solidFill>
                  <a:srgbClr val="C00000"/>
                </a:solidFill>
                <a:effectLst>
                  <a:outerShdw blurRad="38100" dist="38100" dir="2700000" algn="tl">
                    <a:srgbClr val="000000">
                      <a:alpha val="43137"/>
                    </a:srgbClr>
                  </a:outerShdw>
                </a:effectLst>
              </a:rPr>
              <a:t>(1922) إنشاء وكالة يهودية</a:t>
            </a:r>
          </a:p>
          <a:p>
            <a:pPr algn="ctr"/>
            <a:r>
              <a:rPr lang="ar-SA" sz="2400" b="1" dirty="0" smtClean="0">
                <a:solidFill>
                  <a:srgbClr val="C00000"/>
                </a:solidFill>
                <a:effectLst>
                  <a:outerShdw blurRad="38100" dist="38100" dir="2700000" algn="tl">
                    <a:srgbClr val="000000">
                      <a:alpha val="43137"/>
                    </a:srgbClr>
                  </a:outerShdw>
                </a:effectLst>
              </a:rPr>
              <a:t>(1984) الحرب الفلسطينية </a:t>
            </a:r>
            <a:endParaRPr lang="ar-EG" sz="2400" b="1" dirty="0">
              <a:solidFill>
                <a:srgbClr val="C00000"/>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1819936983"/>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fade">
                                      <p:cBhvr>
                                        <p:cTn id="7" dur="1000"/>
                                        <p:tgtEl>
                                          <p:spTgt spid="30722"/>
                                        </p:tgtEl>
                                      </p:cBhvr>
                                    </p:animEffect>
                                    <p:anim calcmode="lin" valueType="num">
                                      <p:cBhvr>
                                        <p:cTn id="8" dur="1000" fill="hold"/>
                                        <p:tgtEl>
                                          <p:spTgt spid="30722"/>
                                        </p:tgtEl>
                                        <p:attrNameLst>
                                          <p:attrName>ppt_x</p:attrName>
                                        </p:attrNameLst>
                                      </p:cBhvr>
                                      <p:tavLst>
                                        <p:tav tm="0">
                                          <p:val>
                                            <p:strVal val="#ppt_x"/>
                                          </p:val>
                                        </p:tav>
                                        <p:tav tm="100000">
                                          <p:val>
                                            <p:strVal val="#ppt_x"/>
                                          </p:val>
                                        </p:tav>
                                      </p:tavLst>
                                    </p:anim>
                                    <p:anim calcmode="lin" valueType="num">
                                      <p:cBhvr>
                                        <p:cTn id="9" dur="1000" fill="hold"/>
                                        <p:tgtEl>
                                          <p:spTgt spid="307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مخطط انسيابي: معالجة متعاقبة 4"/>
          <p:cNvSpPr/>
          <p:nvPr/>
        </p:nvSpPr>
        <p:spPr>
          <a:xfrm>
            <a:off x="6444208" y="44624"/>
            <a:ext cx="2664296" cy="851685"/>
          </a:xfrm>
          <a:prstGeom prst="flowChartAlternateProcess">
            <a:avLst/>
          </a:prstGeom>
          <a:scene3d>
            <a:camera prst="orthographicFront"/>
            <a:lightRig rig="threePt" dir="t"/>
          </a:scene3d>
          <a:sp3d>
            <a:bevelT w="139700" prst="cross"/>
          </a:sp3d>
        </p:spPr>
        <p:style>
          <a:lnRef idx="1">
            <a:schemeClr val="accent2"/>
          </a:lnRef>
          <a:fillRef idx="3">
            <a:schemeClr val="accent2"/>
          </a:fillRef>
          <a:effectRef idx="2">
            <a:schemeClr val="accent2"/>
          </a:effectRef>
          <a:fontRef idx="minor">
            <a:schemeClr val="lt1"/>
          </a:fontRef>
        </p:style>
        <p:txBody>
          <a:bodyPr rtlCol="1" anchor="ctr"/>
          <a:lstStyle/>
          <a:p>
            <a:pPr algn="ctr"/>
            <a:r>
              <a:rPr lang="ar-SA" sz="4400" b="1" dirty="0" smtClean="0">
                <a:effectLst>
                  <a:outerShdw blurRad="38100" dist="38100" dir="2700000" algn="tl">
                    <a:srgbClr val="000000">
                      <a:alpha val="43137"/>
                    </a:srgbClr>
                  </a:outerShdw>
                </a:effectLst>
                <a:latin typeface="Arabic Typesetting" pitchFamily="66" charset="-78"/>
                <a:cs typeface="Arabic Typesetting" pitchFamily="66" charset="-78"/>
              </a:rPr>
              <a:t>الإجابة</a:t>
            </a:r>
            <a:endParaRPr lang="ar-EG" sz="4400" b="1" dirty="0">
              <a:effectLst>
                <a:outerShdw blurRad="38100" dist="38100" dir="2700000" algn="tl">
                  <a:srgbClr val="000000">
                    <a:alpha val="43137"/>
                  </a:srgbClr>
                </a:outerShdw>
              </a:effectLst>
              <a:latin typeface="Arabic Typesetting" pitchFamily="66" charset="-78"/>
              <a:cs typeface="Arabic Typesetting" pitchFamily="66" charset="-78"/>
            </a:endParaRPr>
          </a:p>
        </p:txBody>
      </p:sp>
      <p:sp>
        <p:nvSpPr>
          <p:cNvPr id="4" name="مستطيل مستدير الزوايا 3"/>
          <p:cNvSpPr/>
          <p:nvPr/>
        </p:nvSpPr>
        <p:spPr>
          <a:xfrm>
            <a:off x="2339752" y="1556792"/>
            <a:ext cx="4536504" cy="895463"/>
          </a:xfrm>
          <a:prstGeom prst="roundRect">
            <a:avLst/>
          </a:prstGeom>
          <a:scene3d>
            <a:camera prst="orthographicFront"/>
            <a:lightRig rig="threePt" dir="t"/>
          </a:scene3d>
          <a:sp3d>
            <a:bevelT prst="slope"/>
          </a:sp3d>
        </p:spPr>
        <p:style>
          <a:lnRef idx="1">
            <a:schemeClr val="accent5"/>
          </a:lnRef>
          <a:fillRef idx="2">
            <a:schemeClr val="accent5"/>
          </a:fillRef>
          <a:effectRef idx="1">
            <a:schemeClr val="accent5"/>
          </a:effectRef>
          <a:fontRef idx="minor">
            <a:schemeClr val="dk1"/>
          </a:fontRef>
        </p:style>
        <p:txBody>
          <a:bodyPr rtlCol="1" anchor="ctr"/>
          <a:lstStyle/>
          <a:p>
            <a:pPr algn="ctr"/>
            <a:r>
              <a:rPr lang="ar-SA" sz="2800" b="1" dirty="0" smtClean="0">
                <a:solidFill>
                  <a:srgbClr val="C00000"/>
                </a:solidFill>
              </a:rPr>
              <a:t>أشكال السطح</a:t>
            </a:r>
            <a:endParaRPr lang="ar-EG" sz="2800" b="1" dirty="0">
              <a:solidFill>
                <a:srgbClr val="C00000"/>
              </a:solidFill>
            </a:endParaRPr>
          </a:p>
        </p:txBody>
      </p:sp>
      <p:cxnSp>
        <p:nvCxnSpPr>
          <p:cNvPr id="6" name="رابط مستقيم 5"/>
          <p:cNvCxnSpPr/>
          <p:nvPr/>
        </p:nvCxnSpPr>
        <p:spPr>
          <a:xfrm flipH="1" flipV="1">
            <a:off x="467544" y="3100327"/>
            <a:ext cx="8280920" cy="72008"/>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رابط مستقيم 6"/>
          <p:cNvCxnSpPr>
            <a:stCxn id="4" idx="2"/>
          </p:cNvCxnSpPr>
          <p:nvPr/>
        </p:nvCxnSpPr>
        <p:spPr>
          <a:xfrm>
            <a:off x="4608004" y="2452255"/>
            <a:ext cx="0" cy="648072"/>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رابط مستقيم 7"/>
          <p:cNvCxnSpPr/>
          <p:nvPr/>
        </p:nvCxnSpPr>
        <p:spPr>
          <a:xfrm>
            <a:off x="8748464" y="3172335"/>
            <a:ext cx="0" cy="432048"/>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رابط مستقيم 8"/>
          <p:cNvCxnSpPr/>
          <p:nvPr/>
        </p:nvCxnSpPr>
        <p:spPr>
          <a:xfrm>
            <a:off x="5868144" y="3172335"/>
            <a:ext cx="0" cy="432048"/>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رابط مستقيم 9"/>
          <p:cNvCxnSpPr/>
          <p:nvPr/>
        </p:nvCxnSpPr>
        <p:spPr>
          <a:xfrm>
            <a:off x="3707904" y="3100327"/>
            <a:ext cx="0" cy="432048"/>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رابط مستقيم 10"/>
          <p:cNvCxnSpPr/>
          <p:nvPr/>
        </p:nvCxnSpPr>
        <p:spPr>
          <a:xfrm>
            <a:off x="467544" y="3100327"/>
            <a:ext cx="0" cy="432048"/>
          </a:xfrm>
          <a:prstGeom prst="line">
            <a:avLst/>
          </a:prstGeom>
        </p:spPr>
        <p:style>
          <a:lnRef idx="2">
            <a:schemeClr val="accent1"/>
          </a:lnRef>
          <a:fillRef idx="0">
            <a:schemeClr val="accent1"/>
          </a:fillRef>
          <a:effectRef idx="1">
            <a:schemeClr val="accent1"/>
          </a:effectRef>
          <a:fontRef idx="minor">
            <a:schemeClr val="tx1"/>
          </a:fontRef>
        </p:style>
      </p:cxnSp>
      <p:sp>
        <p:nvSpPr>
          <p:cNvPr id="12" name="مستطيل مستدير الزوايا 11"/>
          <p:cNvSpPr/>
          <p:nvPr/>
        </p:nvSpPr>
        <p:spPr>
          <a:xfrm>
            <a:off x="8172400" y="3604383"/>
            <a:ext cx="972108" cy="895463"/>
          </a:xfrm>
          <a:prstGeom prst="roundRect">
            <a:avLst/>
          </a:prstGeom>
          <a:scene3d>
            <a:camera prst="orthographicFront"/>
            <a:lightRig rig="threePt" dir="t"/>
          </a:scene3d>
          <a:sp3d>
            <a:bevelT prst="relaxedInset"/>
          </a:sp3d>
        </p:spPr>
        <p:style>
          <a:lnRef idx="1">
            <a:schemeClr val="accent3"/>
          </a:lnRef>
          <a:fillRef idx="2">
            <a:schemeClr val="accent3"/>
          </a:fillRef>
          <a:effectRef idx="1">
            <a:schemeClr val="accent3"/>
          </a:effectRef>
          <a:fontRef idx="minor">
            <a:schemeClr val="dk1"/>
          </a:fontRef>
        </p:style>
        <p:txBody>
          <a:bodyPr rtlCol="1" anchor="ctr"/>
          <a:lstStyle/>
          <a:p>
            <a:pPr algn="ctr"/>
            <a:r>
              <a:rPr lang="ar-SA" sz="2800" b="1" dirty="0" smtClean="0">
                <a:solidFill>
                  <a:srgbClr val="C00000"/>
                </a:solidFill>
                <a:effectLst>
                  <a:outerShdw blurRad="38100" dist="38100" dir="2700000" algn="tl">
                    <a:srgbClr val="000000">
                      <a:alpha val="43137"/>
                    </a:srgbClr>
                  </a:outerShdw>
                </a:effectLst>
                <a:latin typeface="Arabic Typesetting" pitchFamily="66" charset="-78"/>
                <a:cs typeface="Arabic Typesetting" pitchFamily="66" charset="-78"/>
              </a:rPr>
              <a:t>السهول الساحلية</a:t>
            </a:r>
            <a:endParaRPr lang="ar-EG" sz="2800" b="1" dirty="0">
              <a:solidFill>
                <a:srgbClr val="C00000"/>
              </a:solidFill>
              <a:effectLst>
                <a:outerShdw blurRad="38100" dist="38100" dir="2700000" algn="tl">
                  <a:srgbClr val="000000">
                    <a:alpha val="43137"/>
                  </a:srgbClr>
                </a:outerShdw>
              </a:effectLst>
              <a:latin typeface="Arabic Typesetting" pitchFamily="66" charset="-78"/>
              <a:cs typeface="Arabic Typesetting" pitchFamily="66" charset="-78"/>
            </a:endParaRPr>
          </a:p>
        </p:txBody>
      </p:sp>
      <p:sp>
        <p:nvSpPr>
          <p:cNvPr id="13" name="مستطيل مستدير الزوايا 12"/>
          <p:cNvSpPr/>
          <p:nvPr/>
        </p:nvSpPr>
        <p:spPr>
          <a:xfrm>
            <a:off x="5220072" y="3604383"/>
            <a:ext cx="1260140" cy="895463"/>
          </a:xfrm>
          <a:prstGeom prst="roundRect">
            <a:avLst/>
          </a:prstGeom>
          <a:scene3d>
            <a:camera prst="orthographicFront"/>
            <a:lightRig rig="threePt" dir="t"/>
          </a:scene3d>
          <a:sp3d>
            <a:bevelT prst="relaxedInset"/>
          </a:sp3d>
        </p:spPr>
        <p:style>
          <a:lnRef idx="1">
            <a:schemeClr val="accent3"/>
          </a:lnRef>
          <a:fillRef idx="2">
            <a:schemeClr val="accent3"/>
          </a:fillRef>
          <a:effectRef idx="1">
            <a:schemeClr val="accent3"/>
          </a:effectRef>
          <a:fontRef idx="minor">
            <a:schemeClr val="dk1"/>
          </a:fontRef>
        </p:style>
        <p:txBody>
          <a:bodyPr rtlCol="1" anchor="ctr"/>
          <a:lstStyle/>
          <a:p>
            <a:pPr algn="ctr"/>
            <a:r>
              <a:rPr lang="ar-SA" sz="2800" b="1" dirty="0">
                <a:solidFill>
                  <a:srgbClr val="C00000"/>
                </a:solidFill>
                <a:effectLst>
                  <a:outerShdw blurRad="38100" dist="38100" dir="2700000" algn="tl">
                    <a:srgbClr val="000000">
                      <a:alpha val="43137"/>
                    </a:srgbClr>
                  </a:outerShdw>
                </a:effectLst>
                <a:latin typeface="Arabic Typesetting" pitchFamily="66" charset="-78"/>
                <a:cs typeface="Arabic Typesetting" pitchFamily="66" charset="-78"/>
              </a:rPr>
              <a:t>منخفض الغور</a:t>
            </a:r>
          </a:p>
        </p:txBody>
      </p:sp>
      <p:sp>
        <p:nvSpPr>
          <p:cNvPr id="14" name="مستطيل مستدير الزوايا 13"/>
          <p:cNvSpPr/>
          <p:nvPr/>
        </p:nvSpPr>
        <p:spPr>
          <a:xfrm>
            <a:off x="3059832" y="3532375"/>
            <a:ext cx="1404156" cy="895463"/>
          </a:xfrm>
          <a:prstGeom prst="roundRect">
            <a:avLst/>
          </a:prstGeom>
          <a:scene3d>
            <a:camera prst="orthographicFront"/>
            <a:lightRig rig="threePt" dir="t"/>
          </a:scene3d>
          <a:sp3d>
            <a:bevelT prst="relaxedInset"/>
          </a:sp3d>
        </p:spPr>
        <p:style>
          <a:lnRef idx="1">
            <a:schemeClr val="accent3"/>
          </a:lnRef>
          <a:fillRef idx="2">
            <a:schemeClr val="accent3"/>
          </a:fillRef>
          <a:effectRef idx="1">
            <a:schemeClr val="accent3"/>
          </a:effectRef>
          <a:fontRef idx="minor">
            <a:schemeClr val="dk1"/>
          </a:fontRef>
        </p:style>
        <p:txBody>
          <a:bodyPr rtlCol="1" anchor="ctr"/>
          <a:lstStyle/>
          <a:p>
            <a:pPr algn="ctr"/>
            <a:r>
              <a:rPr lang="ar-SA" sz="2800" b="1" dirty="0" smtClean="0">
                <a:solidFill>
                  <a:srgbClr val="C00000"/>
                </a:solidFill>
                <a:effectLst>
                  <a:outerShdw blurRad="38100" dist="38100" dir="2700000" algn="tl">
                    <a:srgbClr val="000000">
                      <a:alpha val="43137"/>
                    </a:srgbClr>
                  </a:outerShdw>
                </a:effectLst>
                <a:latin typeface="Arabic Typesetting" pitchFamily="66" charset="-78"/>
                <a:cs typeface="Arabic Typesetting" pitchFamily="66" charset="-78"/>
              </a:rPr>
              <a:t>البحر الميت</a:t>
            </a:r>
            <a:endParaRPr lang="ar-EG" sz="2800" b="1" dirty="0">
              <a:solidFill>
                <a:srgbClr val="C00000"/>
              </a:solidFill>
              <a:effectLst>
                <a:outerShdw blurRad="38100" dist="38100" dir="2700000" algn="tl">
                  <a:srgbClr val="000000">
                    <a:alpha val="43137"/>
                  </a:srgbClr>
                </a:outerShdw>
              </a:effectLst>
              <a:latin typeface="Arabic Typesetting" pitchFamily="66" charset="-78"/>
              <a:cs typeface="Arabic Typesetting" pitchFamily="66" charset="-78"/>
            </a:endParaRPr>
          </a:p>
        </p:txBody>
      </p:sp>
      <p:sp>
        <p:nvSpPr>
          <p:cNvPr id="15" name="مستطيل مستدير الزوايا 14"/>
          <p:cNvSpPr/>
          <p:nvPr/>
        </p:nvSpPr>
        <p:spPr>
          <a:xfrm>
            <a:off x="0" y="3532375"/>
            <a:ext cx="1043608" cy="895463"/>
          </a:xfrm>
          <a:prstGeom prst="roundRect">
            <a:avLst/>
          </a:prstGeom>
          <a:scene3d>
            <a:camera prst="orthographicFront"/>
            <a:lightRig rig="threePt" dir="t"/>
          </a:scene3d>
          <a:sp3d>
            <a:bevelT prst="relaxedInset"/>
          </a:sp3d>
        </p:spPr>
        <p:style>
          <a:lnRef idx="1">
            <a:schemeClr val="accent3"/>
          </a:lnRef>
          <a:fillRef idx="2">
            <a:schemeClr val="accent3"/>
          </a:fillRef>
          <a:effectRef idx="1">
            <a:schemeClr val="accent3"/>
          </a:effectRef>
          <a:fontRef idx="minor">
            <a:schemeClr val="dk1"/>
          </a:fontRef>
        </p:style>
        <p:txBody>
          <a:bodyPr rtlCol="1" anchor="ctr"/>
          <a:lstStyle/>
          <a:p>
            <a:pPr algn="ctr"/>
            <a:r>
              <a:rPr lang="ar-SA" sz="2800" b="1" dirty="0" smtClean="0">
                <a:solidFill>
                  <a:srgbClr val="C00000"/>
                </a:solidFill>
                <a:effectLst>
                  <a:outerShdw blurRad="38100" dist="38100" dir="2700000" algn="tl">
                    <a:srgbClr val="000000">
                      <a:alpha val="43137"/>
                    </a:srgbClr>
                  </a:outerShdw>
                </a:effectLst>
                <a:latin typeface="Arabic Typesetting" pitchFamily="66" charset="-78"/>
                <a:cs typeface="Arabic Typesetting" pitchFamily="66" charset="-78"/>
              </a:rPr>
              <a:t>هضبة النقب</a:t>
            </a:r>
            <a:endParaRPr lang="ar-EG" sz="2800" b="1" dirty="0">
              <a:solidFill>
                <a:srgbClr val="C00000"/>
              </a:solidFill>
              <a:effectLst>
                <a:outerShdw blurRad="38100" dist="38100" dir="2700000" algn="tl">
                  <a:srgbClr val="000000">
                    <a:alpha val="43137"/>
                  </a:srgbClr>
                </a:outerShdw>
              </a:effectLst>
              <a:latin typeface="Arabic Typesetting" pitchFamily="66" charset="-78"/>
              <a:cs typeface="Arabic Typesetting" pitchFamily="66" charset="-78"/>
            </a:endParaRPr>
          </a:p>
        </p:txBody>
      </p:sp>
      <p:cxnSp>
        <p:nvCxnSpPr>
          <p:cNvPr id="16" name="رابط مستقيم 15"/>
          <p:cNvCxnSpPr/>
          <p:nvPr/>
        </p:nvCxnSpPr>
        <p:spPr>
          <a:xfrm>
            <a:off x="7344308" y="3140968"/>
            <a:ext cx="0" cy="432048"/>
          </a:xfrm>
          <a:prstGeom prst="line">
            <a:avLst/>
          </a:prstGeom>
        </p:spPr>
        <p:style>
          <a:lnRef idx="2">
            <a:schemeClr val="accent1"/>
          </a:lnRef>
          <a:fillRef idx="0">
            <a:schemeClr val="accent1"/>
          </a:fillRef>
          <a:effectRef idx="1">
            <a:schemeClr val="accent1"/>
          </a:effectRef>
          <a:fontRef idx="minor">
            <a:schemeClr val="tx1"/>
          </a:fontRef>
        </p:style>
      </p:cxnSp>
      <p:sp>
        <p:nvSpPr>
          <p:cNvPr id="17" name="مستطيل مستدير الزوايا 16"/>
          <p:cNvSpPr/>
          <p:nvPr/>
        </p:nvSpPr>
        <p:spPr>
          <a:xfrm>
            <a:off x="6732240" y="3573016"/>
            <a:ext cx="1224136" cy="895463"/>
          </a:xfrm>
          <a:prstGeom prst="roundRect">
            <a:avLst/>
          </a:prstGeom>
          <a:scene3d>
            <a:camera prst="orthographicFront"/>
            <a:lightRig rig="threePt" dir="t"/>
          </a:scene3d>
          <a:sp3d>
            <a:bevelT prst="relaxedInset"/>
          </a:sp3d>
        </p:spPr>
        <p:style>
          <a:lnRef idx="1">
            <a:schemeClr val="accent3"/>
          </a:lnRef>
          <a:fillRef idx="2">
            <a:schemeClr val="accent3"/>
          </a:fillRef>
          <a:effectRef idx="1">
            <a:schemeClr val="accent3"/>
          </a:effectRef>
          <a:fontRef idx="minor">
            <a:schemeClr val="dk1"/>
          </a:fontRef>
        </p:style>
        <p:txBody>
          <a:bodyPr rtlCol="1" anchor="ctr"/>
          <a:lstStyle/>
          <a:p>
            <a:pPr algn="ctr"/>
            <a:r>
              <a:rPr lang="ar-SA" sz="2800" b="1" dirty="0" smtClean="0">
                <a:solidFill>
                  <a:srgbClr val="C00000"/>
                </a:solidFill>
                <a:effectLst>
                  <a:outerShdw blurRad="38100" dist="38100" dir="2700000" algn="tl">
                    <a:srgbClr val="000000">
                      <a:alpha val="43137"/>
                    </a:srgbClr>
                  </a:outerShdw>
                </a:effectLst>
                <a:latin typeface="Arabic Typesetting" pitchFamily="66" charset="-78"/>
                <a:cs typeface="Arabic Typesetting" pitchFamily="66" charset="-78"/>
              </a:rPr>
              <a:t>المرتفعات الفلسطينية</a:t>
            </a:r>
            <a:endParaRPr lang="ar-EG" sz="2800" b="1" dirty="0">
              <a:solidFill>
                <a:srgbClr val="C00000"/>
              </a:solidFill>
              <a:effectLst>
                <a:outerShdw blurRad="38100" dist="38100" dir="2700000" algn="tl">
                  <a:srgbClr val="000000">
                    <a:alpha val="43137"/>
                  </a:srgbClr>
                </a:outerShdw>
              </a:effectLst>
              <a:latin typeface="Arabic Typesetting" pitchFamily="66" charset="-78"/>
              <a:cs typeface="Arabic Typesetting" pitchFamily="66" charset="-78"/>
            </a:endParaRPr>
          </a:p>
        </p:txBody>
      </p:sp>
      <p:cxnSp>
        <p:nvCxnSpPr>
          <p:cNvPr id="18" name="رابط مستقيم 17"/>
          <p:cNvCxnSpPr/>
          <p:nvPr/>
        </p:nvCxnSpPr>
        <p:spPr>
          <a:xfrm>
            <a:off x="2267744" y="3140968"/>
            <a:ext cx="0" cy="432048"/>
          </a:xfrm>
          <a:prstGeom prst="line">
            <a:avLst/>
          </a:prstGeom>
        </p:spPr>
        <p:style>
          <a:lnRef idx="2">
            <a:schemeClr val="accent1"/>
          </a:lnRef>
          <a:fillRef idx="0">
            <a:schemeClr val="accent1"/>
          </a:fillRef>
          <a:effectRef idx="1">
            <a:schemeClr val="accent1"/>
          </a:effectRef>
          <a:fontRef idx="minor">
            <a:schemeClr val="tx1"/>
          </a:fontRef>
        </p:style>
      </p:cxnSp>
      <p:sp>
        <p:nvSpPr>
          <p:cNvPr id="19" name="مستطيل مستدير الزوايا 18"/>
          <p:cNvSpPr/>
          <p:nvPr/>
        </p:nvSpPr>
        <p:spPr>
          <a:xfrm>
            <a:off x="1691680" y="3573016"/>
            <a:ext cx="1080120" cy="895463"/>
          </a:xfrm>
          <a:prstGeom prst="roundRect">
            <a:avLst/>
          </a:prstGeom>
          <a:scene3d>
            <a:camera prst="orthographicFront"/>
            <a:lightRig rig="threePt" dir="t"/>
          </a:scene3d>
          <a:sp3d>
            <a:bevelT prst="relaxedInset"/>
          </a:sp3d>
        </p:spPr>
        <p:style>
          <a:lnRef idx="1">
            <a:schemeClr val="accent3"/>
          </a:lnRef>
          <a:fillRef idx="2">
            <a:schemeClr val="accent3"/>
          </a:fillRef>
          <a:effectRef idx="1">
            <a:schemeClr val="accent3"/>
          </a:effectRef>
          <a:fontRef idx="minor">
            <a:schemeClr val="dk1"/>
          </a:fontRef>
        </p:style>
        <p:txBody>
          <a:bodyPr rtlCol="1" anchor="ctr"/>
          <a:lstStyle/>
          <a:p>
            <a:pPr algn="ctr"/>
            <a:r>
              <a:rPr lang="ar-SA" sz="2800" b="1" dirty="0" smtClean="0">
                <a:solidFill>
                  <a:srgbClr val="C00000"/>
                </a:solidFill>
                <a:effectLst>
                  <a:outerShdw blurRad="38100" dist="38100" dir="2700000" algn="tl">
                    <a:srgbClr val="000000">
                      <a:alpha val="43137"/>
                    </a:srgbClr>
                  </a:outerShdw>
                </a:effectLst>
                <a:latin typeface="Arabic Typesetting" pitchFamily="66" charset="-78"/>
                <a:cs typeface="Arabic Typesetting" pitchFamily="66" charset="-78"/>
              </a:rPr>
              <a:t>نهر الأردن</a:t>
            </a:r>
            <a:endParaRPr lang="ar-EG" sz="2800" b="1" dirty="0">
              <a:solidFill>
                <a:srgbClr val="C00000"/>
              </a:solidFill>
              <a:effectLst>
                <a:outerShdw blurRad="38100" dist="38100" dir="2700000" algn="tl">
                  <a:srgbClr val="000000">
                    <a:alpha val="43137"/>
                  </a:srgbClr>
                </a:outerShdw>
              </a:effectLst>
              <a:latin typeface="Arabic Typesetting" pitchFamily="66" charset="-78"/>
              <a:cs typeface="Arabic Typesetting" pitchFamily="66" charset="-78"/>
            </a:endParaRPr>
          </a:p>
        </p:txBody>
      </p:sp>
    </p:spTree>
    <p:custDataLst>
      <p:tags r:id="rId1"/>
    </p:custDataLst>
    <p:extLst>
      <p:ext uri="{BB962C8B-B14F-4D97-AF65-F5344CB8AC3E}">
        <p14:creationId xmlns:p14="http://schemas.microsoft.com/office/powerpoint/2010/main" val="716942736"/>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barn(inVertical)">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barn(inVertical)">
                                      <p:cBhvr>
                                        <p:cTn id="66" dur="500"/>
                                        <p:tgtEl>
                                          <p:spTgt spid="15"/>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500"/>
                                        <p:tgtEl>
                                          <p:spTgt spid="16"/>
                                        </p:tgtEl>
                                      </p:cBhvr>
                                    </p:animEffect>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fade">
                                      <p:cBhvr>
                                        <p:cTn id="76" dur="1000"/>
                                        <p:tgtEl>
                                          <p:spTgt spid="17"/>
                                        </p:tgtEl>
                                      </p:cBhvr>
                                    </p:animEffect>
                                    <p:anim calcmode="lin" valueType="num">
                                      <p:cBhvr>
                                        <p:cTn id="77" dur="1000" fill="hold"/>
                                        <p:tgtEl>
                                          <p:spTgt spid="17"/>
                                        </p:tgtEl>
                                        <p:attrNameLst>
                                          <p:attrName>ppt_x</p:attrName>
                                        </p:attrNameLst>
                                      </p:cBhvr>
                                      <p:tavLst>
                                        <p:tav tm="0">
                                          <p:val>
                                            <p:strVal val="#ppt_x"/>
                                          </p:val>
                                        </p:tav>
                                        <p:tav tm="100000">
                                          <p:val>
                                            <p:strVal val="#ppt_x"/>
                                          </p:val>
                                        </p:tav>
                                      </p:tavLst>
                                    </p:anim>
                                    <p:anim calcmode="lin" valueType="num">
                                      <p:cBhvr>
                                        <p:cTn id="7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fade">
                                      <p:cBhvr>
                                        <p:cTn id="83" dur="500"/>
                                        <p:tgtEl>
                                          <p:spTgt spid="18"/>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19"/>
                                        </p:tgtEl>
                                        <p:attrNameLst>
                                          <p:attrName>style.visibility</p:attrName>
                                        </p:attrNameLst>
                                      </p:cBhvr>
                                      <p:to>
                                        <p:strVal val="visible"/>
                                      </p:to>
                                    </p:set>
                                    <p:animEffect transition="in" filter="barn(inVertical)">
                                      <p:cBhvr>
                                        <p:cTn id="8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12" grpId="0" animBg="1"/>
      <p:bldP spid="13" grpId="0" animBg="1"/>
      <p:bldP spid="14" grpId="0" animBg="1"/>
      <p:bldP spid="15" grpId="0" animBg="1"/>
      <p:bldP spid="17" grpId="0" animBg="1"/>
      <p:bldP spid="19"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450329" y="332581"/>
            <a:ext cx="8316416" cy="374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6695728" y="1484784"/>
            <a:ext cx="1656184" cy="523220"/>
          </a:xfrm>
          <a:prstGeom prst="rect">
            <a:avLst/>
          </a:prstGeom>
          <a:noFill/>
        </p:spPr>
        <p:txBody>
          <a:bodyPr wrap="square" rtlCol="1">
            <a:spAutoFit/>
          </a:bodyPr>
          <a:lstStyle/>
          <a:p>
            <a:pPr algn="ctr"/>
            <a:r>
              <a:rPr lang="ar-SA" sz="2800" b="1" dirty="0" smtClean="0">
                <a:solidFill>
                  <a:srgbClr val="C00000"/>
                </a:solidFill>
                <a:effectLst>
                  <a:outerShdw blurRad="38100" dist="38100" dir="2700000" algn="tl">
                    <a:srgbClr val="000000">
                      <a:alpha val="43137"/>
                    </a:srgbClr>
                  </a:outerShdw>
                </a:effectLst>
              </a:rPr>
              <a:t>أصدرت </a:t>
            </a:r>
            <a:endParaRPr lang="ar-EG" sz="2800" b="1" dirty="0">
              <a:solidFill>
                <a:srgbClr val="C00000"/>
              </a:solidFill>
              <a:effectLst>
                <a:outerShdw blurRad="38100" dist="38100" dir="2700000" algn="tl">
                  <a:srgbClr val="000000">
                    <a:alpha val="43137"/>
                  </a:srgbClr>
                </a:outerShdw>
              </a:effectLst>
            </a:endParaRPr>
          </a:p>
        </p:txBody>
      </p:sp>
      <p:sp>
        <p:nvSpPr>
          <p:cNvPr id="4" name="مربع نص 3"/>
          <p:cNvSpPr txBox="1"/>
          <p:nvPr/>
        </p:nvSpPr>
        <p:spPr>
          <a:xfrm>
            <a:off x="4103440" y="1494076"/>
            <a:ext cx="1656184" cy="523220"/>
          </a:xfrm>
          <a:prstGeom prst="rect">
            <a:avLst/>
          </a:prstGeom>
          <a:noFill/>
        </p:spPr>
        <p:txBody>
          <a:bodyPr wrap="square" rtlCol="1">
            <a:spAutoFit/>
          </a:bodyPr>
          <a:lstStyle/>
          <a:p>
            <a:pPr algn="ctr"/>
            <a:r>
              <a:rPr lang="ar-SA" sz="2800" b="1" dirty="0" smtClean="0">
                <a:solidFill>
                  <a:srgbClr val="C00000"/>
                </a:solidFill>
                <a:effectLst>
                  <a:outerShdw blurRad="38100" dist="38100" dir="2700000" algn="tl">
                    <a:srgbClr val="000000">
                      <a:alpha val="43137"/>
                    </a:srgbClr>
                  </a:outerShdw>
                </a:effectLst>
              </a:rPr>
              <a:t>1947 هـ</a:t>
            </a:r>
            <a:endParaRPr lang="ar-EG" sz="2800" b="1" dirty="0">
              <a:solidFill>
                <a:srgbClr val="C00000"/>
              </a:solidFill>
              <a:effectLst>
                <a:outerShdw blurRad="38100" dist="38100" dir="2700000" algn="tl">
                  <a:srgbClr val="000000">
                    <a:alpha val="43137"/>
                  </a:srgbClr>
                </a:outerShdw>
              </a:effectLst>
            </a:endParaRPr>
          </a:p>
        </p:txBody>
      </p:sp>
      <p:sp>
        <p:nvSpPr>
          <p:cNvPr id="5" name="مربع نص 4"/>
          <p:cNvSpPr txBox="1"/>
          <p:nvPr/>
        </p:nvSpPr>
        <p:spPr>
          <a:xfrm>
            <a:off x="6673889" y="2358172"/>
            <a:ext cx="1656184" cy="523220"/>
          </a:xfrm>
          <a:prstGeom prst="rect">
            <a:avLst/>
          </a:prstGeom>
          <a:noFill/>
        </p:spPr>
        <p:txBody>
          <a:bodyPr wrap="square" rtlCol="1">
            <a:spAutoFit/>
          </a:bodyPr>
          <a:lstStyle/>
          <a:p>
            <a:pPr algn="ctr"/>
            <a:r>
              <a:rPr lang="ar-SA" sz="2800" b="1" dirty="0" smtClean="0">
                <a:solidFill>
                  <a:srgbClr val="C00000"/>
                </a:solidFill>
                <a:effectLst>
                  <a:outerShdw blurRad="38100" dist="38100" dir="2700000" algn="tl">
                    <a:srgbClr val="000000">
                      <a:alpha val="43137"/>
                    </a:srgbClr>
                  </a:outerShdw>
                </a:effectLst>
              </a:rPr>
              <a:t>بعد</a:t>
            </a:r>
            <a:endParaRPr lang="ar-EG" sz="2800" b="1" dirty="0">
              <a:solidFill>
                <a:srgbClr val="C00000"/>
              </a:solidFill>
              <a:effectLst>
                <a:outerShdw blurRad="38100" dist="38100" dir="2700000" algn="tl">
                  <a:srgbClr val="000000">
                    <a:alpha val="43137"/>
                  </a:srgbClr>
                </a:outerShdw>
              </a:effectLst>
            </a:endParaRPr>
          </a:p>
        </p:txBody>
      </p:sp>
      <p:sp>
        <p:nvSpPr>
          <p:cNvPr id="6" name="مربع نص 5"/>
          <p:cNvSpPr txBox="1"/>
          <p:nvPr/>
        </p:nvSpPr>
        <p:spPr>
          <a:xfrm>
            <a:off x="4031432" y="2358172"/>
            <a:ext cx="1656184" cy="523220"/>
          </a:xfrm>
          <a:prstGeom prst="rect">
            <a:avLst/>
          </a:prstGeom>
          <a:noFill/>
        </p:spPr>
        <p:txBody>
          <a:bodyPr wrap="square" rtlCol="1">
            <a:spAutoFit/>
          </a:bodyPr>
          <a:lstStyle/>
          <a:p>
            <a:pPr algn="ctr"/>
            <a:r>
              <a:rPr lang="ar-SA" sz="2800" b="1" dirty="0" smtClean="0">
                <a:solidFill>
                  <a:srgbClr val="C00000"/>
                </a:solidFill>
                <a:effectLst>
                  <a:outerShdw blurRad="38100" dist="38100" dir="2700000" algn="tl">
                    <a:srgbClr val="000000">
                      <a:alpha val="43137"/>
                    </a:srgbClr>
                  </a:outerShdw>
                </a:effectLst>
              </a:rPr>
              <a:t>بدأ</a:t>
            </a:r>
            <a:endParaRPr lang="ar-EG" sz="2800" b="1" dirty="0">
              <a:solidFill>
                <a:srgbClr val="C00000"/>
              </a:solidFill>
              <a:effectLst>
                <a:outerShdw blurRad="38100" dist="38100" dir="2700000" algn="tl">
                  <a:srgbClr val="000000">
                    <a:alpha val="43137"/>
                  </a:srgbClr>
                </a:outerShdw>
              </a:effectLst>
            </a:endParaRPr>
          </a:p>
        </p:txBody>
      </p:sp>
      <p:sp>
        <p:nvSpPr>
          <p:cNvPr id="7" name="مربع نص 6"/>
          <p:cNvSpPr txBox="1"/>
          <p:nvPr/>
        </p:nvSpPr>
        <p:spPr>
          <a:xfrm>
            <a:off x="6667691" y="3294276"/>
            <a:ext cx="1656184" cy="523220"/>
          </a:xfrm>
          <a:prstGeom prst="rect">
            <a:avLst/>
          </a:prstGeom>
          <a:noFill/>
        </p:spPr>
        <p:txBody>
          <a:bodyPr wrap="square" rtlCol="1">
            <a:spAutoFit/>
          </a:bodyPr>
          <a:lstStyle/>
          <a:p>
            <a:pPr algn="ctr"/>
            <a:r>
              <a:rPr lang="ar-SA" sz="2800" b="1" dirty="0" smtClean="0">
                <a:solidFill>
                  <a:srgbClr val="C00000"/>
                </a:solidFill>
                <a:effectLst>
                  <a:outerShdw blurRad="38100" dist="38100" dir="2700000" algn="tl">
                    <a:srgbClr val="000000">
                      <a:alpha val="43137"/>
                    </a:srgbClr>
                  </a:outerShdw>
                </a:effectLst>
              </a:rPr>
              <a:t>شكلت</a:t>
            </a:r>
            <a:endParaRPr lang="ar-EG" sz="2800" b="1" dirty="0">
              <a:solidFill>
                <a:srgbClr val="C00000"/>
              </a:solidFill>
              <a:effectLst>
                <a:outerShdw blurRad="38100" dist="38100" dir="2700000" algn="tl">
                  <a:srgbClr val="000000">
                    <a:alpha val="43137"/>
                  </a:srgbClr>
                </a:outerShdw>
              </a:effectLst>
            </a:endParaRPr>
          </a:p>
        </p:txBody>
      </p:sp>
      <p:sp>
        <p:nvSpPr>
          <p:cNvPr id="8" name="مربع نص 7"/>
          <p:cNvSpPr txBox="1"/>
          <p:nvPr/>
        </p:nvSpPr>
        <p:spPr>
          <a:xfrm>
            <a:off x="3851920" y="3337819"/>
            <a:ext cx="1656184" cy="523220"/>
          </a:xfrm>
          <a:prstGeom prst="rect">
            <a:avLst/>
          </a:prstGeom>
          <a:noFill/>
        </p:spPr>
        <p:txBody>
          <a:bodyPr wrap="square" rtlCol="1">
            <a:spAutoFit/>
          </a:bodyPr>
          <a:lstStyle/>
          <a:p>
            <a:pPr algn="ctr"/>
            <a:r>
              <a:rPr lang="ar-SA" sz="2800" b="1" dirty="0" smtClean="0">
                <a:solidFill>
                  <a:srgbClr val="C00000"/>
                </a:solidFill>
                <a:effectLst>
                  <a:outerShdw blurRad="38100" dist="38100" dir="2700000" algn="tl">
                    <a:srgbClr val="000000">
                      <a:alpha val="43137"/>
                    </a:srgbClr>
                  </a:outerShdw>
                </a:effectLst>
              </a:rPr>
              <a:t>لما</a:t>
            </a:r>
            <a:endParaRPr lang="ar-EG" sz="2800" b="1" dirty="0">
              <a:solidFill>
                <a:srgbClr val="C00000"/>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1692921901"/>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746"/>
                                        </p:tgtEl>
                                        <p:attrNameLst>
                                          <p:attrName>style.visibility</p:attrName>
                                        </p:attrNameLst>
                                      </p:cBhvr>
                                      <p:to>
                                        <p:strVal val="visible"/>
                                      </p:to>
                                    </p:set>
                                    <p:animEffect transition="in" filter="fade">
                                      <p:cBhvr>
                                        <p:cTn id="7" dur="1000"/>
                                        <p:tgtEl>
                                          <p:spTgt spid="31746"/>
                                        </p:tgtEl>
                                      </p:cBhvr>
                                    </p:animEffect>
                                    <p:anim calcmode="lin" valueType="num">
                                      <p:cBhvr>
                                        <p:cTn id="8" dur="1000" fill="hold"/>
                                        <p:tgtEl>
                                          <p:spTgt spid="31746"/>
                                        </p:tgtEl>
                                        <p:attrNameLst>
                                          <p:attrName>ppt_x</p:attrName>
                                        </p:attrNameLst>
                                      </p:cBhvr>
                                      <p:tavLst>
                                        <p:tav tm="0">
                                          <p:val>
                                            <p:strVal val="#ppt_x"/>
                                          </p:val>
                                        </p:tav>
                                        <p:tav tm="100000">
                                          <p:val>
                                            <p:strVal val="#ppt_x"/>
                                          </p:val>
                                        </p:tav>
                                      </p:tavLst>
                                    </p:anim>
                                    <p:anim calcmode="lin" valueType="num">
                                      <p:cBhvr>
                                        <p:cTn id="9" dur="1000" fill="hold"/>
                                        <p:tgtEl>
                                          <p:spTgt spid="3174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anim calcmode="lin" valueType="num">
                                      <p:cBhvr>
                                        <p:cTn id="15" dur="2000" fill="hold"/>
                                        <p:tgtEl>
                                          <p:spTgt spid="2"/>
                                        </p:tgtEl>
                                        <p:attrNameLst>
                                          <p:attrName>ppt_w</p:attrName>
                                        </p:attrNameLst>
                                      </p:cBhvr>
                                      <p:tavLst>
                                        <p:tav tm="0" fmla="#ppt_w*sin(2.5*pi*$)">
                                          <p:val>
                                            <p:fltVal val="0"/>
                                          </p:val>
                                        </p:tav>
                                        <p:tav tm="100000">
                                          <p:val>
                                            <p:fltVal val="1"/>
                                          </p:val>
                                        </p:tav>
                                      </p:tavLst>
                                    </p:anim>
                                    <p:anim calcmode="lin" valueType="num">
                                      <p:cBhvr>
                                        <p:cTn id="16" dur="2000" fill="hold"/>
                                        <p:tgtEl>
                                          <p:spTgt spid="2"/>
                                        </p:tgtEl>
                                        <p:attrNameLst>
                                          <p:attrName>ppt_h</p:attrName>
                                        </p:attrNameLst>
                                      </p:cBhvr>
                                      <p:tavLst>
                                        <p:tav tm="0">
                                          <p:val>
                                            <p:strVal val="#ppt_h"/>
                                          </p:val>
                                        </p:tav>
                                        <p:tav tm="100000">
                                          <p:val>
                                            <p:strVal val="#ppt_h"/>
                                          </p:val>
                                        </p:tav>
                                      </p:tavLst>
                                    </p:anim>
                                  </p:childTnLst>
                                </p:cTn>
                              </p:par>
                              <p:par>
                                <p:cTn id="17" presetID="45"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000"/>
                                        <p:tgtEl>
                                          <p:spTgt spid="4"/>
                                        </p:tgtEl>
                                      </p:cBhvr>
                                    </p:animEffect>
                                    <p:anim calcmode="lin" valueType="num">
                                      <p:cBhvr>
                                        <p:cTn id="20" dur="2000" fill="hold"/>
                                        <p:tgtEl>
                                          <p:spTgt spid="4"/>
                                        </p:tgtEl>
                                        <p:attrNameLst>
                                          <p:attrName>ppt_w</p:attrName>
                                        </p:attrNameLst>
                                      </p:cBhvr>
                                      <p:tavLst>
                                        <p:tav tm="0" fmla="#ppt_w*sin(2.5*pi*$)">
                                          <p:val>
                                            <p:fltVal val="0"/>
                                          </p:val>
                                        </p:tav>
                                        <p:tav tm="100000">
                                          <p:val>
                                            <p:fltVal val="1"/>
                                          </p:val>
                                        </p:tav>
                                      </p:tavLst>
                                    </p:anim>
                                    <p:anim calcmode="lin" valueType="num">
                                      <p:cBhvr>
                                        <p:cTn id="21" dur="2000" fill="hold"/>
                                        <p:tgtEl>
                                          <p:spTgt spid="4"/>
                                        </p:tgtEl>
                                        <p:attrNameLst>
                                          <p:attrName>ppt_h</p:attrName>
                                        </p:attrNameLst>
                                      </p:cBhvr>
                                      <p:tavLst>
                                        <p:tav tm="0">
                                          <p:val>
                                            <p:strVal val="#ppt_h"/>
                                          </p:val>
                                        </p:tav>
                                        <p:tav tm="100000">
                                          <p:val>
                                            <p:strVal val="#ppt_h"/>
                                          </p:val>
                                        </p:tav>
                                      </p:tavLst>
                                    </p:anim>
                                  </p:childTnLst>
                                </p:cTn>
                              </p:par>
                              <p:par>
                                <p:cTn id="22" presetID="45"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000"/>
                                        <p:tgtEl>
                                          <p:spTgt spid="5"/>
                                        </p:tgtEl>
                                      </p:cBhvr>
                                    </p:animEffect>
                                    <p:anim calcmode="lin" valueType="num">
                                      <p:cBhvr>
                                        <p:cTn id="25" dur="2000" fill="hold"/>
                                        <p:tgtEl>
                                          <p:spTgt spid="5"/>
                                        </p:tgtEl>
                                        <p:attrNameLst>
                                          <p:attrName>ppt_w</p:attrName>
                                        </p:attrNameLst>
                                      </p:cBhvr>
                                      <p:tavLst>
                                        <p:tav tm="0" fmla="#ppt_w*sin(2.5*pi*$)">
                                          <p:val>
                                            <p:fltVal val="0"/>
                                          </p:val>
                                        </p:tav>
                                        <p:tav tm="100000">
                                          <p:val>
                                            <p:fltVal val="1"/>
                                          </p:val>
                                        </p:tav>
                                      </p:tavLst>
                                    </p:anim>
                                    <p:anim calcmode="lin" valueType="num">
                                      <p:cBhvr>
                                        <p:cTn id="26" dur="2000" fill="hold"/>
                                        <p:tgtEl>
                                          <p:spTgt spid="5"/>
                                        </p:tgtEl>
                                        <p:attrNameLst>
                                          <p:attrName>ppt_h</p:attrName>
                                        </p:attrNameLst>
                                      </p:cBhvr>
                                      <p:tavLst>
                                        <p:tav tm="0">
                                          <p:val>
                                            <p:strVal val="#ppt_h"/>
                                          </p:val>
                                        </p:tav>
                                        <p:tav tm="100000">
                                          <p:val>
                                            <p:strVal val="#ppt_h"/>
                                          </p:val>
                                        </p:tav>
                                      </p:tavLst>
                                    </p:anim>
                                  </p:childTnLst>
                                </p:cTn>
                              </p:par>
                              <p:par>
                                <p:cTn id="27" presetID="45"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2000"/>
                                        <p:tgtEl>
                                          <p:spTgt spid="6"/>
                                        </p:tgtEl>
                                      </p:cBhvr>
                                    </p:animEffect>
                                    <p:anim calcmode="lin" valueType="num">
                                      <p:cBhvr>
                                        <p:cTn id="30" dur="2000" fill="hold"/>
                                        <p:tgtEl>
                                          <p:spTgt spid="6"/>
                                        </p:tgtEl>
                                        <p:attrNameLst>
                                          <p:attrName>ppt_w</p:attrName>
                                        </p:attrNameLst>
                                      </p:cBhvr>
                                      <p:tavLst>
                                        <p:tav tm="0" fmla="#ppt_w*sin(2.5*pi*$)">
                                          <p:val>
                                            <p:fltVal val="0"/>
                                          </p:val>
                                        </p:tav>
                                        <p:tav tm="100000">
                                          <p:val>
                                            <p:fltVal val="1"/>
                                          </p:val>
                                        </p:tav>
                                      </p:tavLst>
                                    </p:anim>
                                    <p:anim calcmode="lin" valueType="num">
                                      <p:cBhvr>
                                        <p:cTn id="31" dur="2000" fill="hold"/>
                                        <p:tgtEl>
                                          <p:spTgt spid="6"/>
                                        </p:tgtEl>
                                        <p:attrNameLst>
                                          <p:attrName>ppt_h</p:attrName>
                                        </p:attrNameLst>
                                      </p:cBhvr>
                                      <p:tavLst>
                                        <p:tav tm="0">
                                          <p:val>
                                            <p:strVal val="#ppt_h"/>
                                          </p:val>
                                        </p:tav>
                                        <p:tav tm="100000">
                                          <p:val>
                                            <p:strVal val="#ppt_h"/>
                                          </p:val>
                                        </p:tav>
                                      </p:tavLst>
                                    </p:anim>
                                  </p:childTnLst>
                                </p:cTn>
                              </p:par>
                              <p:par>
                                <p:cTn id="32" presetID="45"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2000"/>
                                        <p:tgtEl>
                                          <p:spTgt spid="7"/>
                                        </p:tgtEl>
                                      </p:cBhvr>
                                    </p:animEffect>
                                    <p:anim calcmode="lin" valueType="num">
                                      <p:cBhvr>
                                        <p:cTn id="35" dur="2000" fill="hold"/>
                                        <p:tgtEl>
                                          <p:spTgt spid="7"/>
                                        </p:tgtEl>
                                        <p:attrNameLst>
                                          <p:attrName>ppt_w</p:attrName>
                                        </p:attrNameLst>
                                      </p:cBhvr>
                                      <p:tavLst>
                                        <p:tav tm="0" fmla="#ppt_w*sin(2.5*pi*$)">
                                          <p:val>
                                            <p:fltVal val="0"/>
                                          </p:val>
                                        </p:tav>
                                        <p:tav tm="100000">
                                          <p:val>
                                            <p:fltVal val="1"/>
                                          </p:val>
                                        </p:tav>
                                      </p:tavLst>
                                    </p:anim>
                                    <p:anim calcmode="lin" valueType="num">
                                      <p:cBhvr>
                                        <p:cTn id="36" dur="2000" fill="hold"/>
                                        <p:tgtEl>
                                          <p:spTgt spid="7"/>
                                        </p:tgtEl>
                                        <p:attrNameLst>
                                          <p:attrName>ppt_h</p:attrName>
                                        </p:attrNameLst>
                                      </p:cBhvr>
                                      <p:tavLst>
                                        <p:tav tm="0">
                                          <p:val>
                                            <p:strVal val="#ppt_h"/>
                                          </p:val>
                                        </p:tav>
                                        <p:tav tm="100000">
                                          <p:val>
                                            <p:strVal val="#ppt_h"/>
                                          </p:val>
                                        </p:tav>
                                      </p:tavLst>
                                    </p:anim>
                                  </p:childTnLst>
                                </p:cTn>
                              </p:par>
                              <p:par>
                                <p:cTn id="37" presetID="45"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2000"/>
                                        <p:tgtEl>
                                          <p:spTgt spid="8"/>
                                        </p:tgtEl>
                                      </p:cBhvr>
                                    </p:animEffect>
                                    <p:anim calcmode="lin" valueType="num">
                                      <p:cBhvr>
                                        <p:cTn id="40" dur="2000" fill="hold"/>
                                        <p:tgtEl>
                                          <p:spTgt spid="8"/>
                                        </p:tgtEl>
                                        <p:attrNameLst>
                                          <p:attrName>ppt_w</p:attrName>
                                        </p:attrNameLst>
                                      </p:cBhvr>
                                      <p:tavLst>
                                        <p:tav tm="0" fmla="#ppt_w*sin(2.5*pi*$)">
                                          <p:val>
                                            <p:fltVal val="0"/>
                                          </p:val>
                                        </p:tav>
                                        <p:tav tm="100000">
                                          <p:val>
                                            <p:fltVal val="1"/>
                                          </p:val>
                                        </p:tav>
                                      </p:tavLst>
                                    </p:anim>
                                    <p:anim calcmode="lin" valueType="num">
                                      <p:cBhvr>
                                        <p:cTn id="41"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373696" y="260648"/>
            <a:ext cx="8543925"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1187624" y="1331476"/>
            <a:ext cx="2808312" cy="369332"/>
          </a:xfrm>
          <a:prstGeom prst="rect">
            <a:avLst/>
          </a:prstGeom>
          <a:noFill/>
        </p:spPr>
        <p:txBody>
          <a:bodyPr wrap="square" rtlCol="1">
            <a:spAutoFit/>
          </a:bodyPr>
          <a:lstStyle/>
          <a:p>
            <a:pPr algn="ctr"/>
            <a:r>
              <a:rPr lang="ar-SA" b="1" dirty="0" smtClean="0">
                <a:solidFill>
                  <a:srgbClr val="C00000"/>
                </a:solidFill>
                <a:effectLst>
                  <a:outerShdw blurRad="38100" dist="38100" dir="2700000" algn="tl">
                    <a:srgbClr val="000000">
                      <a:alpha val="43137"/>
                    </a:srgbClr>
                  </a:outerShdw>
                </a:effectLst>
              </a:rPr>
              <a:t>هيئة الأمم المتحدة </a:t>
            </a:r>
            <a:endParaRPr lang="ar-EG" b="1" dirty="0">
              <a:solidFill>
                <a:srgbClr val="C00000"/>
              </a:solidFill>
              <a:effectLst>
                <a:outerShdw blurRad="38100" dist="38100" dir="2700000" algn="tl">
                  <a:srgbClr val="000000">
                    <a:alpha val="43137"/>
                  </a:srgbClr>
                </a:outerShdw>
              </a:effectLst>
            </a:endParaRPr>
          </a:p>
        </p:txBody>
      </p:sp>
      <p:sp>
        <p:nvSpPr>
          <p:cNvPr id="4" name="مربع نص 3"/>
          <p:cNvSpPr txBox="1"/>
          <p:nvPr/>
        </p:nvSpPr>
        <p:spPr>
          <a:xfrm>
            <a:off x="1245681" y="2123564"/>
            <a:ext cx="2808312" cy="369332"/>
          </a:xfrm>
          <a:prstGeom prst="rect">
            <a:avLst/>
          </a:prstGeom>
          <a:noFill/>
        </p:spPr>
        <p:txBody>
          <a:bodyPr wrap="square" rtlCol="1">
            <a:spAutoFit/>
          </a:bodyPr>
          <a:lstStyle/>
          <a:p>
            <a:pPr algn="ctr"/>
            <a:r>
              <a:rPr lang="ar-SA" b="1" dirty="0" smtClean="0">
                <a:solidFill>
                  <a:srgbClr val="C00000"/>
                </a:solidFill>
                <a:effectLst>
                  <a:outerShdw blurRad="38100" dist="38100" dir="2700000" algn="tl">
                    <a:srgbClr val="000000">
                      <a:alpha val="43137"/>
                    </a:srgbClr>
                  </a:outerShdw>
                </a:effectLst>
              </a:rPr>
              <a:t>1921</a:t>
            </a:r>
            <a:endParaRPr lang="ar-EG" b="1" dirty="0">
              <a:solidFill>
                <a:srgbClr val="C00000"/>
              </a:solidFill>
              <a:effectLst>
                <a:outerShdw blurRad="38100" dist="38100" dir="2700000" algn="tl">
                  <a:srgbClr val="000000">
                    <a:alpha val="43137"/>
                  </a:srgbClr>
                </a:outerShdw>
              </a:effectLst>
            </a:endParaRPr>
          </a:p>
        </p:txBody>
      </p:sp>
      <p:sp>
        <p:nvSpPr>
          <p:cNvPr id="5" name="مربع نص 4"/>
          <p:cNvSpPr txBox="1"/>
          <p:nvPr/>
        </p:nvSpPr>
        <p:spPr>
          <a:xfrm>
            <a:off x="1216652" y="2836866"/>
            <a:ext cx="2808312" cy="369332"/>
          </a:xfrm>
          <a:prstGeom prst="rect">
            <a:avLst/>
          </a:prstGeom>
          <a:noFill/>
        </p:spPr>
        <p:txBody>
          <a:bodyPr wrap="square" rtlCol="1">
            <a:spAutoFit/>
          </a:bodyPr>
          <a:lstStyle/>
          <a:p>
            <a:pPr algn="ctr"/>
            <a:r>
              <a:rPr lang="ar-SA" b="1" dirty="0" smtClean="0">
                <a:solidFill>
                  <a:srgbClr val="C00000"/>
                </a:solidFill>
                <a:effectLst>
                  <a:outerShdw blurRad="38100" dist="38100" dir="2700000" algn="tl">
                    <a:srgbClr val="000000">
                      <a:alpha val="43137"/>
                    </a:srgbClr>
                  </a:outerShdw>
                </a:effectLst>
              </a:rPr>
              <a:t>هيربرت صموئيل</a:t>
            </a:r>
            <a:endParaRPr lang="ar-EG" b="1" dirty="0">
              <a:solidFill>
                <a:srgbClr val="C00000"/>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1318345023"/>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fade">
                                      <p:cBhvr>
                                        <p:cTn id="7" dur="1000"/>
                                        <p:tgtEl>
                                          <p:spTgt spid="32770"/>
                                        </p:tgtEl>
                                      </p:cBhvr>
                                    </p:animEffect>
                                    <p:anim calcmode="lin" valueType="num">
                                      <p:cBhvr>
                                        <p:cTn id="8" dur="1000" fill="hold"/>
                                        <p:tgtEl>
                                          <p:spTgt spid="32770"/>
                                        </p:tgtEl>
                                        <p:attrNameLst>
                                          <p:attrName>ppt_x</p:attrName>
                                        </p:attrNameLst>
                                      </p:cBhvr>
                                      <p:tavLst>
                                        <p:tav tm="0">
                                          <p:val>
                                            <p:strVal val="#ppt_x"/>
                                          </p:val>
                                        </p:tav>
                                        <p:tav tm="100000">
                                          <p:val>
                                            <p:strVal val="#ppt_x"/>
                                          </p:val>
                                        </p:tav>
                                      </p:tavLst>
                                    </p:anim>
                                    <p:anim calcmode="lin" valueType="num">
                                      <p:cBhvr>
                                        <p:cTn id="9" dur="1000" fill="hold"/>
                                        <p:tgtEl>
                                          <p:spTgt spid="3277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مخطط انسيابي: معالجة متعاقبة 4"/>
          <p:cNvSpPr/>
          <p:nvPr/>
        </p:nvSpPr>
        <p:spPr>
          <a:xfrm>
            <a:off x="6444208" y="44624"/>
            <a:ext cx="2664296" cy="851685"/>
          </a:xfrm>
          <a:prstGeom prst="flowChartAlternateProcess">
            <a:avLst/>
          </a:prstGeom>
          <a:scene3d>
            <a:camera prst="orthographicFront"/>
            <a:lightRig rig="threePt" dir="t"/>
          </a:scene3d>
          <a:sp3d>
            <a:bevelT w="139700" prst="cross"/>
          </a:sp3d>
        </p:spPr>
        <p:style>
          <a:lnRef idx="1">
            <a:schemeClr val="accent2"/>
          </a:lnRef>
          <a:fillRef idx="3">
            <a:schemeClr val="accent2"/>
          </a:fillRef>
          <a:effectRef idx="2">
            <a:schemeClr val="accent2"/>
          </a:effectRef>
          <a:fontRef idx="minor">
            <a:schemeClr val="lt1"/>
          </a:fontRef>
        </p:style>
        <p:txBody>
          <a:bodyPr rtlCol="1" anchor="ctr"/>
          <a:lstStyle/>
          <a:p>
            <a:pPr algn="ctr"/>
            <a:r>
              <a:rPr lang="ar-SA" sz="4400" b="1" dirty="0" smtClean="0">
                <a:effectLst>
                  <a:outerShdw blurRad="38100" dist="38100" dir="2700000" algn="tl">
                    <a:srgbClr val="000000">
                      <a:alpha val="43137"/>
                    </a:srgbClr>
                  </a:outerShdw>
                </a:effectLst>
                <a:latin typeface="Arabic Typesetting" pitchFamily="66" charset="-78"/>
                <a:cs typeface="Arabic Typesetting" pitchFamily="66" charset="-78"/>
              </a:rPr>
              <a:t>الحروب ضد اليهود</a:t>
            </a:r>
            <a:endParaRPr lang="ar-EG" sz="4400" b="1" dirty="0">
              <a:effectLst>
                <a:outerShdw blurRad="38100" dist="38100" dir="2700000" algn="tl">
                  <a:srgbClr val="000000">
                    <a:alpha val="43137"/>
                  </a:srgbClr>
                </a:outerShdw>
              </a:effectLst>
              <a:latin typeface="Arabic Typesetting" pitchFamily="66" charset="-78"/>
              <a:cs typeface="Arabic Typesetting" pitchFamily="66" charset="-78"/>
            </a:endParaRPr>
          </a:p>
        </p:txBody>
      </p:sp>
      <p:pic>
        <p:nvPicPr>
          <p:cNvPr id="33794"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3326829" y="980728"/>
            <a:ext cx="578167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5" name="Picture 3"/>
          <p:cNvPicPr>
            <a:picLocks noChangeAspect="1" noChangeArrowheads="1"/>
          </p:cNvPicPr>
          <p:nvPr/>
        </p:nvPicPr>
        <p:blipFill>
          <a:blip r:embed="rId5" cstate="email">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2159471" y="1657003"/>
            <a:ext cx="6949033" cy="149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7" name="Picture 5"/>
          <p:cNvPicPr>
            <a:picLocks noChangeAspect="1" noChangeArrowheads="1"/>
          </p:cNvPicPr>
          <p:nvPr/>
        </p:nvPicPr>
        <p:blipFill>
          <a:blip r:embed="rId7" cstate="email">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rot="60000">
            <a:off x="1043055" y="3068955"/>
            <a:ext cx="7311283" cy="28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6948264" y="4725144"/>
            <a:ext cx="1224136" cy="646331"/>
          </a:xfrm>
          <a:prstGeom prst="rect">
            <a:avLst/>
          </a:prstGeom>
          <a:noFill/>
        </p:spPr>
        <p:txBody>
          <a:bodyPr wrap="square" rtlCol="1">
            <a:spAutoFit/>
          </a:bodyPr>
          <a:lstStyle/>
          <a:p>
            <a:r>
              <a:rPr lang="ar-SA" b="1" dirty="0" smtClean="0">
                <a:solidFill>
                  <a:srgbClr val="C00000"/>
                </a:solidFill>
                <a:effectLst>
                  <a:outerShdw blurRad="38100" dist="38100" dir="2700000" algn="tl">
                    <a:srgbClr val="000000">
                      <a:alpha val="43137"/>
                    </a:srgbClr>
                  </a:outerShdw>
                </a:effectLst>
              </a:rPr>
              <a:t>1366 هـ</a:t>
            </a:r>
          </a:p>
          <a:p>
            <a:r>
              <a:rPr lang="ar-SA" b="1" dirty="0" smtClean="0">
                <a:solidFill>
                  <a:srgbClr val="C00000"/>
                </a:solidFill>
                <a:effectLst>
                  <a:outerShdw blurRad="38100" dist="38100" dir="2700000" algn="tl">
                    <a:srgbClr val="000000">
                      <a:alpha val="43137"/>
                    </a:srgbClr>
                  </a:outerShdw>
                </a:effectLst>
              </a:rPr>
              <a:t>1947 م</a:t>
            </a:r>
          </a:p>
        </p:txBody>
      </p:sp>
      <p:sp>
        <p:nvSpPr>
          <p:cNvPr id="7" name="مربع نص 6"/>
          <p:cNvSpPr txBox="1"/>
          <p:nvPr/>
        </p:nvSpPr>
        <p:spPr>
          <a:xfrm>
            <a:off x="6084168" y="4725144"/>
            <a:ext cx="1224136" cy="646331"/>
          </a:xfrm>
          <a:prstGeom prst="rect">
            <a:avLst/>
          </a:prstGeom>
          <a:noFill/>
        </p:spPr>
        <p:txBody>
          <a:bodyPr wrap="square" rtlCol="1">
            <a:spAutoFit/>
          </a:bodyPr>
          <a:lstStyle/>
          <a:p>
            <a:r>
              <a:rPr lang="ar-SA" b="1" dirty="0" smtClean="0">
                <a:solidFill>
                  <a:srgbClr val="C00000"/>
                </a:solidFill>
                <a:effectLst>
                  <a:outerShdw blurRad="38100" dist="38100" dir="2700000" algn="tl">
                    <a:srgbClr val="000000">
                      <a:alpha val="43137"/>
                    </a:srgbClr>
                  </a:outerShdw>
                </a:effectLst>
              </a:rPr>
              <a:t>1367 هـ</a:t>
            </a:r>
          </a:p>
          <a:p>
            <a:r>
              <a:rPr lang="ar-SA" b="1" dirty="0" smtClean="0">
                <a:solidFill>
                  <a:srgbClr val="C00000"/>
                </a:solidFill>
                <a:effectLst>
                  <a:outerShdw blurRad="38100" dist="38100" dir="2700000" algn="tl">
                    <a:srgbClr val="000000">
                      <a:alpha val="43137"/>
                    </a:srgbClr>
                  </a:outerShdw>
                </a:effectLst>
              </a:rPr>
              <a:t>1948 م</a:t>
            </a:r>
          </a:p>
        </p:txBody>
      </p:sp>
      <p:sp>
        <p:nvSpPr>
          <p:cNvPr id="8" name="مربع نص 7"/>
          <p:cNvSpPr txBox="1"/>
          <p:nvPr/>
        </p:nvSpPr>
        <p:spPr>
          <a:xfrm>
            <a:off x="4788024" y="4725144"/>
            <a:ext cx="1224136" cy="646331"/>
          </a:xfrm>
          <a:prstGeom prst="rect">
            <a:avLst/>
          </a:prstGeom>
          <a:noFill/>
        </p:spPr>
        <p:txBody>
          <a:bodyPr wrap="square" rtlCol="1">
            <a:spAutoFit/>
          </a:bodyPr>
          <a:lstStyle/>
          <a:p>
            <a:r>
              <a:rPr lang="ar-SA" b="1" dirty="0" smtClean="0">
                <a:solidFill>
                  <a:srgbClr val="C00000"/>
                </a:solidFill>
                <a:effectLst>
                  <a:outerShdw blurRad="38100" dist="38100" dir="2700000" algn="tl">
                    <a:srgbClr val="000000">
                      <a:alpha val="43137"/>
                    </a:srgbClr>
                  </a:outerShdw>
                </a:effectLst>
              </a:rPr>
              <a:t>1375 هـ</a:t>
            </a:r>
          </a:p>
          <a:p>
            <a:r>
              <a:rPr lang="ar-SA" b="1" dirty="0" smtClean="0">
                <a:solidFill>
                  <a:srgbClr val="C00000"/>
                </a:solidFill>
                <a:effectLst>
                  <a:outerShdw blurRad="38100" dist="38100" dir="2700000" algn="tl">
                    <a:srgbClr val="000000">
                      <a:alpha val="43137"/>
                    </a:srgbClr>
                  </a:outerShdw>
                </a:effectLst>
              </a:rPr>
              <a:t>1956 م</a:t>
            </a:r>
          </a:p>
        </p:txBody>
      </p:sp>
      <p:sp>
        <p:nvSpPr>
          <p:cNvPr id="9" name="مربع نص 8"/>
          <p:cNvSpPr txBox="1"/>
          <p:nvPr/>
        </p:nvSpPr>
        <p:spPr>
          <a:xfrm>
            <a:off x="3491880" y="4653136"/>
            <a:ext cx="1224136" cy="646331"/>
          </a:xfrm>
          <a:prstGeom prst="rect">
            <a:avLst/>
          </a:prstGeom>
          <a:noFill/>
        </p:spPr>
        <p:txBody>
          <a:bodyPr wrap="square" rtlCol="1">
            <a:spAutoFit/>
          </a:bodyPr>
          <a:lstStyle/>
          <a:p>
            <a:r>
              <a:rPr lang="ar-SA" b="1" dirty="0" smtClean="0">
                <a:solidFill>
                  <a:srgbClr val="C00000"/>
                </a:solidFill>
                <a:effectLst>
                  <a:outerShdw blurRad="38100" dist="38100" dir="2700000" algn="tl">
                    <a:srgbClr val="000000">
                      <a:alpha val="43137"/>
                    </a:srgbClr>
                  </a:outerShdw>
                </a:effectLst>
              </a:rPr>
              <a:t>1387 هـ</a:t>
            </a:r>
          </a:p>
          <a:p>
            <a:r>
              <a:rPr lang="ar-SA" b="1" dirty="0" smtClean="0">
                <a:solidFill>
                  <a:srgbClr val="C00000"/>
                </a:solidFill>
                <a:effectLst>
                  <a:outerShdw blurRad="38100" dist="38100" dir="2700000" algn="tl">
                    <a:srgbClr val="000000">
                      <a:alpha val="43137"/>
                    </a:srgbClr>
                  </a:outerShdw>
                </a:effectLst>
              </a:rPr>
              <a:t>1967 م</a:t>
            </a:r>
          </a:p>
        </p:txBody>
      </p:sp>
      <p:sp>
        <p:nvSpPr>
          <p:cNvPr id="10" name="مربع نص 9"/>
          <p:cNvSpPr txBox="1"/>
          <p:nvPr/>
        </p:nvSpPr>
        <p:spPr>
          <a:xfrm>
            <a:off x="2267744" y="4653136"/>
            <a:ext cx="1224136" cy="646331"/>
          </a:xfrm>
          <a:prstGeom prst="rect">
            <a:avLst/>
          </a:prstGeom>
          <a:noFill/>
        </p:spPr>
        <p:txBody>
          <a:bodyPr wrap="square" rtlCol="1">
            <a:spAutoFit/>
          </a:bodyPr>
          <a:lstStyle/>
          <a:p>
            <a:r>
              <a:rPr lang="ar-SA" b="1" dirty="0" smtClean="0">
                <a:solidFill>
                  <a:srgbClr val="C00000"/>
                </a:solidFill>
                <a:effectLst>
                  <a:outerShdw blurRad="38100" dist="38100" dir="2700000" algn="tl">
                    <a:srgbClr val="000000">
                      <a:alpha val="43137"/>
                    </a:srgbClr>
                  </a:outerShdw>
                </a:effectLst>
              </a:rPr>
              <a:t>1393 هـ</a:t>
            </a:r>
          </a:p>
          <a:p>
            <a:r>
              <a:rPr lang="ar-SA" b="1" dirty="0" smtClean="0">
                <a:solidFill>
                  <a:srgbClr val="C00000"/>
                </a:solidFill>
                <a:effectLst>
                  <a:outerShdw blurRad="38100" dist="38100" dir="2700000" algn="tl">
                    <a:srgbClr val="000000">
                      <a:alpha val="43137"/>
                    </a:srgbClr>
                  </a:outerShdw>
                </a:effectLst>
              </a:rPr>
              <a:t>1973 م</a:t>
            </a:r>
          </a:p>
        </p:txBody>
      </p:sp>
    </p:spTree>
    <p:custDataLst>
      <p:tags r:id="rId1"/>
    </p:custDataLst>
    <p:extLst>
      <p:ext uri="{BB962C8B-B14F-4D97-AF65-F5344CB8AC3E}">
        <p14:creationId xmlns:p14="http://schemas.microsoft.com/office/powerpoint/2010/main" val="3175366114"/>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3794"/>
                                        </p:tgtEl>
                                        <p:attrNameLst>
                                          <p:attrName>style.visibility</p:attrName>
                                        </p:attrNameLst>
                                      </p:cBhvr>
                                      <p:to>
                                        <p:strVal val="visible"/>
                                      </p:to>
                                    </p:set>
                                    <p:animEffect transition="in" filter="barn(inVertical)">
                                      <p:cBhvr>
                                        <p:cTn id="13" dur="500"/>
                                        <p:tgtEl>
                                          <p:spTgt spid="3379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3795"/>
                                        </p:tgtEl>
                                        <p:attrNameLst>
                                          <p:attrName>style.visibility</p:attrName>
                                        </p:attrNameLst>
                                      </p:cBhvr>
                                      <p:to>
                                        <p:strVal val="visible"/>
                                      </p:to>
                                    </p:set>
                                    <p:animEffect transition="in" filter="fade">
                                      <p:cBhvr>
                                        <p:cTn id="18" dur="1000"/>
                                        <p:tgtEl>
                                          <p:spTgt spid="33795"/>
                                        </p:tgtEl>
                                      </p:cBhvr>
                                    </p:animEffect>
                                    <p:anim calcmode="lin" valueType="num">
                                      <p:cBhvr>
                                        <p:cTn id="19" dur="1000" fill="hold"/>
                                        <p:tgtEl>
                                          <p:spTgt spid="33795"/>
                                        </p:tgtEl>
                                        <p:attrNameLst>
                                          <p:attrName>ppt_x</p:attrName>
                                        </p:attrNameLst>
                                      </p:cBhvr>
                                      <p:tavLst>
                                        <p:tav tm="0">
                                          <p:val>
                                            <p:strVal val="#ppt_x"/>
                                          </p:val>
                                        </p:tav>
                                        <p:tav tm="100000">
                                          <p:val>
                                            <p:strVal val="#ppt_x"/>
                                          </p:val>
                                        </p:tav>
                                      </p:tavLst>
                                    </p:anim>
                                    <p:anim calcmode="lin" valueType="num">
                                      <p:cBhvr>
                                        <p:cTn id="20" dur="1000" fill="hold"/>
                                        <p:tgtEl>
                                          <p:spTgt spid="3379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3797"/>
                                        </p:tgtEl>
                                        <p:attrNameLst>
                                          <p:attrName>style.visibility</p:attrName>
                                        </p:attrNameLst>
                                      </p:cBhvr>
                                      <p:to>
                                        <p:strVal val="visible"/>
                                      </p:to>
                                    </p:set>
                                    <p:animEffect transition="in" filter="barn(inVertical)">
                                      <p:cBhvr>
                                        <p:cTn id="25" dur="500"/>
                                        <p:tgtEl>
                                          <p:spTgt spid="3379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inVertical)">
                                      <p:cBhvr>
                                        <p:cTn id="39" dur="500"/>
                                        <p:tgtEl>
                                          <p:spTgt spid="9"/>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7" grpId="0"/>
      <p:bldP spid="8" grpId="0"/>
      <p:bldP spid="9" grpId="0"/>
      <p:bldP spid="10" grpId="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مخطط انسيابي: معالجة متعاقبة 4"/>
          <p:cNvSpPr/>
          <p:nvPr/>
        </p:nvSpPr>
        <p:spPr>
          <a:xfrm>
            <a:off x="6444208" y="44624"/>
            <a:ext cx="2664296" cy="851685"/>
          </a:xfrm>
          <a:prstGeom prst="flowChartAlternateProcess">
            <a:avLst/>
          </a:prstGeom>
          <a:scene3d>
            <a:camera prst="orthographicFront"/>
            <a:lightRig rig="threePt" dir="t"/>
          </a:scene3d>
          <a:sp3d>
            <a:bevelT w="139700" prst="cross"/>
          </a:sp3d>
        </p:spPr>
        <p:style>
          <a:lnRef idx="1">
            <a:schemeClr val="accent2"/>
          </a:lnRef>
          <a:fillRef idx="3">
            <a:schemeClr val="accent2"/>
          </a:fillRef>
          <a:effectRef idx="2">
            <a:schemeClr val="accent2"/>
          </a:effectRef>
          <a:fontRef idx="minor">
            <a:schemeClr val="lt1"/>
          </a:fontRef>
        </p:style>
        <p:txBody>
          <a:bodyPr rtlCol="1" anchor="ctr"/>
          <a:lstStyle/>
          <a:p>
            <a:pPr algn="ctr"/>
            <a:r>
              <a:rPr lang="ar-SA" sz="4400" b="1" dirty="0" smtClean="0">
                <a:effectLst>
                  <a:outerShdw blurRad="38100" dist="38100" dir="2700000" algn="tl">
                    <a:srgbClr val="000000">
                      <a:alpha val="43137"/>
                    </a:srgbClr>
                  </a:outerShdw>
                </a:effectLst>
                <a:latin typeface="Arabic Typesetting" pitchFamily="66" charset="-78"/>
                <a:cs typeface="Arabic Typesetting" pitchFamily="66" charset="-78"/>
              </a:rPr>
              <a:t>المطلوب</a:t>
            </a:r>
            <a:endParaRPr lang="ar-EG" sz="4400" b="1" dirty="0">
              <a:effectLst>
                <a:outerShdw blurRad="38100" dist="38100" dir="2700000" algn="tl">
                  <a:srgbClr val="000000">
                    <a:alpha val="43137"/>
                  </a:srgbClr>
                </a:outerShdw>
              </a:effectLst>
              <a:latin typeface="Arabic Typesetting" pitchFamily="66" charset="-78"/>
              <a:cs typeface="Arabic Typesetting" pitchFamily="66" charset="-78"/>
            </a:endParaRPr>
          </a:p>
        </p:txBody>
      </p:sp>
      <p:pic>
        <p:nvPicPr>
          <p:cNvPr id="34818"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235537" y="1196752"/>
            <a:ext cx="8601075" cy="117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860921" y="2361949"/>
            <a:ext cx="7992888" cy="3566492"/>
          </a:xfrm>
          <a:prstGeom prst="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endParaRPr lang="ar-EG" dirty="0"/>
          </a:p>
        </p:txBody>
      </p:sp>
    </p:spTree>
    <p:custDataLst>
      <p:tags r:id="rId1"/>
    </p:custDataLst>
    <p:extLst>
      <p:ext uri="{BB962C8B-B14F-4D97-AF65-F5344CB8AC3E}">
        <p14:creationId xmlns:p14="http://schemas.microsoft.com/office/powerpoint/2010/main" val="430873739"/>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4818"/>
                                        </p:tgtEl>
                                        <p:attrNameLst>
                                          <p:attrName>style.visibility</p:attrName>
                                        </p:attrNameLst>
                                      </p:cBhvr>
                                      <p:to>
                                        <p:strVal val="visible"/>
                                      </p:to>
                                    </p:set>
                                    <p:animEffect transition="in" filter="barn(inVertical)">
                                      <p:cBhvr>
                                        <p:cTn id="13" dur="500"/>
                                        <p:tgtEl>
                                          <p:spTgt spid="348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مخطط انسيابي: معالجة متعاقبة 4"/>
          <p:cNvSpPr/>
          <p:nvPr/>
        </p:nvSpPr>
        <p:spPr>
          <a:xfrm>
            <a:off x="4572000" y="44624"/>
            <a:ext cx="4536504" cy="851685"/>
          </a:xfrm>
          <a:prstGeom prst="flowChartAlternateProcess">
            <a:avLst/>
          </a:prstGeom>
          <a:scene3d>
            <a:camera prst="orthographicFront"/>
            <a:lightRig rig="threePt" dir="t"/>
          </a:scene3d>
          <a:sp3d>
            <a:bevelT w="139700" prst="cross"/>
          </a:sp3d>
        </p:spPr>
        <p:style>
          <a:lnRef idx="1">
            <a:schemeClr val="accent2"/>
          </a:lnRef>
          <a:fillRef idx="3">
            <a:schemeClr val="accent2"/>
          </a:fillRef>
          <a:effectRef idx="2">
            <a:schemeClr val="accent2"/>
          </a:effectRef>
          <a:fontRef idx="minor">
            <a:schemeClr val="lt1"/>
          </a:fontRef>
        </p:style>
        <p:txBody>
          <a:bodyPr rtlCol="1" anchor="ctr"/>
          <a:lstStyle/>
          <a:p>
            <a:pPr algn="ctr"/>
            <a:r>
              <a:rPr lang="ar-SA" sz="4400" b="1" dirty="0" smtClean="0">
                <a:effectLst>
                  <a:outerShdw blurRad="38100" dist="38100" dir="2700000" algn="tl">
                    <a:srgbClr val="000000">
                      <a:alpha val="43137"/>
                    </a:srgbClr>
                  </a:outerShdw>
                </a:effectLst>
                <a:latin typeface="Arabic Typesetting" pitchFamily="66" charset="-78"/>
                <a:cs typeface="Arabic Typesetting" pitchFamily="66" charset="-78"/>
              </a:rPr>
              <a:t>تنمية مهارات إكمال بيانات الخريطة </a:t>
            </a:r>
            <a:endParaRPr lang="ar-EG" sz="4400" b="1" dirty="0">
              <a:effectLst>
                <a:outerShdw blurRad="38100" dist="38100" dir="2700000" algn="tl">
                  <a:srgbClr val="000000">
                    <a:alpha val="43137"/>
                  </a:srgbClr>
                </a:outerShdw>
              </a:effectLst>
              <a:latin typeface="Arabic Typesetting" pitchFamily="66" charset="-78"/>
              <a:cs typeface="Arabic Typesetting" pitchFamily="66" charset="-78"/>
            </a:endParaRPr>
          </a:p>
        </p:txBody>
      </p:sp>
      <p:pic>
        <p:nvPicPr>
          <p:cNvPr id="35842" name="Picture 2"/>
          <p:cNvPicPr>
            <a:picLocks noChangeAspect="1" noChangeArrowheads="1"/>
          </p:cNvPicPr>
          <p:nvPr/>
        </p:nvPicPr>
        <p:blipFill>
          <a:blip r:embed="rId3" cstate="email">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92797" y="188640"/>
            <a:ext cx="4275868" cy="5354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مخطط انسيابي: معالجة متعاقبة 5"/>
          <p:cNvSpPr/>
          <p:nvPr/>
        </p:nvSpPr>
        <p:spPr>
          <a:xfrm>
            <a:off x="6479704" y="896309"/>
            <a:ext cx="2664296" cy="851685"/>
          </a:xfrm>
          <a:prstGeom prst="flowChartAlternateProcess">
            <a:avLst/>
          </a:prstGeom>
          <a:scene3d>
            <a:camera prst="orthographicFront"/>
            <a:lightRig rig="threePt" dir="t"/>
          </a:scene3d>
          <a:sp3d>
            <a:bevelT w="139700" prst="cross"/>
          </a:sp3d>
        </p:spPr>
        <p:style>
          <a:lnRef idx="1">
            <a:schemeClr val="accent2"/>
          </a:lnRef>
          <a:fillRef idx="3">
            <a:schemeClr val="accent2"/>
          </a:fillRef>
          <a:effectRef idx="2">
            <a:schemeClr val="accent2"/>
          </a:effectRef>
          <a:fontRef idx="minor">
            <a:schemeClr val="lt1"/>
          </a:fontRef>
        </p:style>
        <p:txBody>
          <a:bodyPr rtlCol="1" anchor="ctr"/>
          <a:lstStyle/>
          <a:p>
            <a:pPr algn="ctr"/>
            <a:r>
              <a:rPr lang="ar-SA" sz="4400" b="1" dirty="0" smtClean="0">
                <a:effectLst>
                  <a:outerShdw blurRad="38100" dist="38100" dir="2700000" algn="tl">
                    <a:srgbClr val="000000">
                      <a:alpha val="43137"/>
                    </a:srgbClr>
                  </a:outerShdw>
                </a:effectLst>
                <a:latin typeface="Arabic Typesetting" pitchFamily="66" charset="-78"/>
                <a:cs typeface="Arabic Typesetting" pitchFamily="66" charset="-78"/>
              </a:rPr>
              <a:t>المطلوب</a:t>
            </a:r>
            <a:endParaRPr lang="ar-EG" sz="4400" b="1" dirty="0">
              <a:effectLst>
                <a:outerShdw blurRad="38100" dist="38100" dir="2700000" algn="tl">
                  <a:srgbClr val="000000">
                    <a:alpha val="43137"/>
                  </a:srgbClr>
                </a:outerShdw>
              </a:effectLst>
              <a:latin typeface="Arabic Typesetting" pitchFamily="66" charset="-78"/>
              <a:cs typeface="Arabic Typesetting" pitchFamily="66" charset="-78"/>
            </a:endParaRPr>
          </a:p>
        </p:txBody>
      </p:sp>
      <p:pic>
        <p:nvPicPr>
          <p:cNvPr id="35843"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rot="60000">
            <a:off x="4444403" y="2105025"/>
            <a:ext cx="4396780" cy="2404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رابط كسهم مستقيم 2"/>
          <p:cNvCxnSpPr/>
          <p:nvPr/>
        </p:nvCxnSpPr>
        <p:spPr>
          <a:xfrm>
            <a:off x="3923928" y="5085184"/>
            <a:ext cx="936104" cy="2880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مربع نص 3"/>
          <p:cNvSpPr txBox="1"/>
          <p:nvPr/>
        </p:nvSpPr>
        <p:spPr>
          <a:xfrm>
            <a:off x="4572000" y="5229200"/>
            <a:ext cx="936104" cy="369332"/>
          </a:xfrm>
          <a:prstGeom prst="rect">
            <a:avLst/>
          </a:prstGeom>
          <a:noFill/>
        </p:spPr>
        <p:txBody>
          <a:bodyPr wrap="square" rtlCol="1">
            <a:spAutoFit/>
          </a:bodyPr>
          <a:lstStyle/>
          <a:p>
            <a:r>
              <a:rPr lang="ar-SA" b="1" dirty="0" smtClean="0"/>
              <a:t>القدس</a:t>
            </a:r>
            <a:endParaRPr lang="ar-EG" b="1" dirty="0"/>
          </a:p>
        </p:txBody>
      </p:sp>
    </p:spTree>
    <p:custDataLst>
      <p:tags r:id="rId1"/>
    </p:custDataLst>
    <p:extLst>
      <p:ext uri="{BB962C8B-B14F-4D97-AF65-F5344CB8AC3E}">
        <p14:creationId xmlns:p14="http://schemas.microsoft.com/office/powerpoint/2010/main" val="2624100502"/>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5842"/>
                                        </p:tgtEl>
                                        <p:attrNameLst>
                                          <p:attrName>style.visibility</p:attrName>
                                        </p:attrNameLst>
                                      </p:cBhvr>
                                      <p:to>
                                        <p:strVal val="visible"/>
                                      </p:to>
                                    </p:set>
                                    <p:animEffect transition="in" filter="barn(inVertical)">
                                      <p:cBhvr>
                                        <p:cTn id="13" dur="500"/>
                                        <p:tgtEl>
                                          <p:spTgt spid="3584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1+#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5843"/>
                                        </p:tgtEl>
                                        <p:attrNameLst>
                                          <p:attrName>style.visibility</p:attrName>
                                        </p:attrNameLst>
                                      </p:cBhvr>
                                      <p:to>
                                        <p:strVal val="visible"/>
                                      </p:to>
                                    </p:set>
                                    <p:animEffect transition="in" filter="fade">
                                      <p:cBhvr>
                                        <p:cTn id="24" dur="1000"/>
                                        <p:tgtEl>
                                          <p:spTgt spid="35843"/>
                                        </p:tgtEl>
                                      </p:cBhvr>
                                    </p:animEffect>
                                    <p:anim calcmode="lin" valueType="num">
                                      <p:cBhvr>
                                        <p:cTn id="25" dur="1000" fill="hold"/>
                                        <p:tgtEl>
                                          <p:spTgt spid="35843"/>
                                        </p:tgtEl>
                                        <p:attrNameLst>
                                          <p:attrName>ppt_x</p:attrName>
                                        </p:attrNameLst>
                                      </p:cBhvr>
                                      <p:tavLst>
                                        <p:tav tm="0">
                                          <p:val>
                                            <p:strVal val="#ppt_x"/>
                                          </p:val>
                                        </p:tav>
                                        <p:tav tm="100000">
                                          <p:val>
                                            <p:strVal val="#ppt_x"/>
                                          </p:val>
                                        </p:tav>
                                      </p:tavLst>
                                    </p:anim>
                                    <p:anim calcmode="lin" valueType="num">
                                      <p:cBhvr>
                                        <p:cTn id="26" dur="1000" fill="hold"/>
                                        <p:tgtEl>
                                          <p:spTgt spid="3584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مخطط انسيابي: معالجة متعاقبة 4"/>
          <p:cNvSpPr/>
          <p:nvPr/>
        </p:nvSpPr>
        <p:spPr>
          <a:xfrm>
            <a:off x="6444208" y="44624"/>
            <a:ext cx="2664296" cy="851685"/>
          </a:xfrm>
          <a:prstGeom prst="flowChartAlternateProcess">
            <a:avLst/>
          </a:prstGeom>
          <a:scene3d>
            <a:camera prst="orthographicFront"/>
            <a:lightRig rig="threePt" dir="t"/>
          </a:scene3d>
          <a:sp3d>
            <a:bevelT w="139700" prst="cross"/>
          </a:sp3d>
        </p:spPr>
        <p:style>
          <a:lnRef idx="1">
            <a:schemeClr val="accent2"/>
          </a:lnRef>
          <a:fillRef idx="3">
            <a:schemeClr val="accent2"/>
          </a:fillRef>
          <a:effectRef idx="2">
            <a:schemeClr val="accent2"/>
          </a:effectRef>
          <a:fontRef idx="minor">
            <a:schemeClr val="lt1"/>
          </a:fontRef>
        </p:style>
        <p:txBody>
          <a:bodyPr rtlCol="1" anchor="ctr"/>
          <a:lstStyle/>
          <a:p>
            <a:pPr algn="ctr"/>
            <a:r>
              <a:rPr lang="ar-SA" sz="4400" b="1" dirty="0" smtClean="0">
                <a:effectLst>
                  <a:outerShdw blurRad="38100" dist="38100" dir="2700000" algn="tl">
                    <a:srgbClr val="000000">
                      <a:alpha val="43137"/>
                    </a:srgbClr>
                  </a:outerShdw>
                </a:effectLst>
                <a:latin typeface="Arabic Typesetting" pitchFamily="66" charset="-78"/>
                <a:cs typeface="Arabic Typesetting" pitchFamily="66" charset="-78"/>
              </a:rPr>
              <a:t>أسئلة التقويم</a:t>
            </a:r>
            <a:endParaRPr lang="ar-EG" sz="4400" b="1" dirty="0">
              <a:effectLst>
                <a:outerShdw blurRad="38100" dist="38100" dir="2700000" algn="tl">
                  <a:srgbClr val="000000">
                    <a:alpha val="43137"/>
                  </a:srgbClr>
                </a:outerShdw>
              </a:effectLst>
              <a:latin typeface="Arabic Typesetting" pitchFamily="66" charset="-78"/>
              <a:cs typeface="Arabic Typesetting" pitchFamily="66" charset="-78"/>
            </a:endParaRPr>
          </a:p>
        </p:txBody>
      </p:sp>
      <p:pic>
        <p:nvPicPr>
          <p:cNvPr id="36866" name="Picture 2"/>
          <p:cNvPicPr>
            <a:picLocks noChangeAspect="1" noChangeArrowheads="1"/>
          </p:cNvPicPr>
          <p:nvPr/>
        </p:nvPicPr>
        <p:blipFill>
          <a:blip r:embed="rId3" cstate="email">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rot="-120000">
            <a:off x="179512" y="1166813"/>
            <a:ext cx="8604448"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2267744" y="1988840"/>
            <a:ext cx="1008112" cy="369332"/>
          </a:xfrm>
          <a:prstGeom prst="rect">
            <a:avLst/>
          </a:prstGeom>
          <a:noFill/>
        </p:spPr>
        <p:txBody>
          <a:bodyPr wrap="square" rtlCol="1">
            <a:spAutoFit/>
          </a:bodyPr>
          <a:lstStyle/>
          <a:p>
            <a:pPr algn="ctr"/>
            <a:r>
              <a:rPr lang="ar-SA" b="1" dirty="0" smtClean="0">
                <a:solidFill>
                  <a:srgbClr val="C00000"/>
                </a:solidFill>
                <a:effectLst>
                  <a:outerShdw blurRad="38100" dist="38100" dir="2700000" algn="tl">
                    <a:srgbClr val="000000">
                      <a:alpha val="43137"/>
                    </a:srgbClr>
                  </a:outerShdw>
                </a:effectLst>
              </a:rPr>
              <a:t>مصر</a:t>
            </a:r>
            <a:endParaRPr lang="ar-EG" b="1" dirty="0">
              <a:solidFill>
                <a:srgbClr val="C00000"/>
              </a:solidFill>
              <a:effectLst>
                <a:outerShdw blurRad="38100" dist="38100" dir="2700000" algn="tl">
                  <a:srgbClr val="000000">
                    <a:alpha val="43137"/>
                  </a:srgbClr>
                </a:outerShdw>
              </a:effectLst>
            </a:endParaRPr>
          </a:p>
        </p:txBody>
      </p:sp>
      <p:sp>
        <p:nvSpPr>
          <p:cNvPr id="6" name="مربع نص 5"/>
          <p:cNvSpPr txBox="1"/>
          <p:nvPr/>
        </p:nvSpPr>
        <p:spPr>
          <a:xfrm>
            <a:off x="1331640" y="1979548"/>
            <a:ext cx="1008112" cy="369332"/>
          </a:xfrm>
          <a:prstGeom prst="rect">
            <a:avLst/>
          </a:prstGeom>
          <a:noFill/>
        </p:spPr>
        <p:txBody>
          <a:bodyPr wrap="square" rtlCol="1">
            <a:spAutoFit/>
          </a:bodyPr>
          <a:lstStyle/>
          <a:p>
            <a:pPr algn="ctr"/>
            <a:r>
              <a:rPr lang="ar-SA" b="1" dirty="0" smtClean="0">
                <a:solidFill>
                  <a:srgbClr val="C00000"/>
                </a:solidFill>
                <a:effectLst>
                  <a:outerShdw blurRad="38100" dist="38100" dir="2700000" algn="tl">
                    <a:srgbClr val="000000">
                      <a:alpha val="43137"/>
                    </a:srgbClr>
                  </a:outerShdw>
                </a:effectLst>
              </a:rPr>
              <a:t>الأردن</a:t>
            </a:r>
            <a:endParaRPr lang="ar-EG" b="1" dirty="0">
              <a:solidFill>
                <a:srgbClr val="C00000"/>
              </a:solidFill>
              <a:effectLst>
                <a:outerShdw blurRad="38100" dist="38100" dir="2700000" algn="tl">
                  <a:srgbClr val="000000">
                    <a:alpha val="43137"/>
                  </a:srgbClr>
                </a:outerShdw>
              </a:effectLst>
            </a:endParaRPr>
          </a:p>
        </p:txBody>
      </p:sp>
      <p:sp>
        <p:nvSpPr>
          <p:cNvPr id="7" name="مربع نص 6"/>
          <p:cNvSpPr txBox="1"/>
          <p:nvPr/>
        </p:nvSpPr>
        <p:spPr>
          <a:xfrm>
            <a:off x="395536" y="1988840"/>
            <a:ext cx="1008112" cy="369332"/>
          </a:xfrm>
          <a:prstGeom prst="rect">
            <a:avLst/>
          </a:prstGeom>
          <a:noFill/>
        </p:spPr>
        <p:txBody>
          <a:bodyPr wrap="square" rtlCol="1">
            <a:spAutoFit/>
          </a:bodyPr>
          <a:lstStyle/>
          <a:p>
            <a:pPr algn="ctr"/>
            <a:r>
              <a:rPr lang="ar-SA" b="1" dirty="0" smtClean="0">
                <a:solidFill>
                  <a:srgbClr val="C00000"/>
                </a:solidFill>
                <a:effectLst>
                  <a:outerShdw blurRad="38100" dist="38100" dir="2700000" algn="tl">
                    <a:srgbClr val="000000">
                      <a:alpha val="43137"/>
                    </a:srgbClr>
                  </a:outerShdw>
                </a:effectLst>
              </a:rPr>
              <a:t>لبنان</a:t>
            </a:r>
            <a:endParaRPr lang="ar-EG" b="1" dirty="0">
              <a:solidFill>
                <a:srgbClr val="C00000"/>
              </a:solidFill>
              <a:effectLst>
                <a:outerShdw blurRad="38100" dist="38100" dir="2700000" algn="tl">
                  <a:srgbClr val="000000">
                    <a:alpha val="43137"/>
                  </a:srgbClr>
                </a:outerShdw>
              </a:effectLst>
            </a:endParaRPr>
          </a:p>
        </p:txBody>
      </p:sp>
      <p:sp>
        <p:nvSpPr>
          <p:cNvPr id="8" name="مربع نص 7"/>
          <p:cNvSpPr txBox="1"/>
          <p:nvPr/>
        </p:nvSpPr>
        <p:spPr>
          <a:xfrm>
            <a:off x="6948264" y="2420888"/>
            <a:ext cx="1008112" cy="369332"/>
          </a:xfrm>
          <a:prstGeom prst="rect">
            <a:avLst/>
          </a:prstGeom>
          <a:noFill/>
        </p:spPr>
        <p:txBody>
          <a:bodyPr wrap="square" rtlCol="1">
            <a:spAutoFit/>
          </a:bodyPr>
          <a:lstStyle/>
          <a:p>
            <a:pPr algn="ctr"/>
            <a:r>
              <a:rPr lang="ar-SA" b="1" dirty="0" smtClean="0">
                <a:solidFill>
                  <a:srgbClr val="C00000"/>
                </a:solidFill>
                <a:effectLst>
                  <a:outerShdw blurRad="38100" dist="38100" dir="2700000" algn="tl">
                    <a:srgbClr val="000000">
                      <a:alpha val="43137"/>
                    </a:srgbClr>
                  </a:outerShdw>
                </a:effectLst>
              </a:rPr>
              <a:t>سوريا</a:t>
            </a:r>
            <a:endParaRPr lang="ar-EG" b="1" dirty="0">
              <a:solidFill>
                <a:srgbClr val="C00000"/>
              </a:solidFill>
              <a:effectLst>
                <a:outerShdw blurRad="38100" dist="38100" dir="2700000" algn="tl">
                  <a:srgbClr val="000000">
                    <a:alpha val="43137"/>
                  </a:srgbClr>
                </a:outerShdw>
              </a:effectLst>
            </a:endParaRPr>
          </a:p>
        </p:txBody>
      </p:sp>
      <p:sp>
        <p:nvSpPr>
          <p:cNvPr id="9" name="مربع نص 8"/>
          <p:cNvSpPr txBox="1"/>
          <p:nvPr/>
        </p:nvSpPr>
        <p:spPr>
          <a:xfrm>
            <a:off x="5724128" y="2420888"/>
            <a:ext cx="1008112" cy="369332"/>
          </a:xfrm>
          <a:prstGeom prst="rect">
            <a:avLst/>
          </a:prstGeom>
          <a:noFill/>
        </p:spPr>
        <p:txBody>
          <a:bodyPr wrap="square" rtlCol="1">
            <a:spAutoFit/>
          </a:bodyPr>
          <a:lstStyle/>
          <a:p>
            <a:pPr algn="ctr"/>
            <a:r>
              <a:rPr lang="ar-SA" b="1" dirty="0" smtClean="0">
                <a:solidFill>
                  <a:srgbClr val="C00000"/>
                </a:solidFill>
                <a:effectLst>
                  <a:outerShdw blurRad="38100" dist="38100" dir="2700000" algn="tl">
                    <a:srgbClr val="000000">
                      <a:alpha val="43137"/>
                    </a:srgbClr>
                  </a:outerShdw>
                </a:effectLst>
              </a:rPr>
              <a:t>العراق</a:t>
            </a:r>
            <a:endParaRPr lang="ar-EG" b="1" dirty="0">
              <a:solidFill>
                <a:srgbClr val="C00000"/>
              </a:solidFill>
              <a:effectLst>
                <a:outerShdw blurRad="38100" dist="38100" dir="2700000" algn="tl">
                  <a:srgbClr val="000000">
                    <a:alpha val="43137"/>
                  </a:srgbClr>
                </a:outerShdw>
              </a:effectLst>
            </a:endParaRPr>
          </a:p>
        </p:txBody>
      </p:sp>
      <p:sp>
        <p:nvSpPr>
          <p:cNvPr id="10" name="مربع نص 9"/>
          <p:cNvSpPr txBox="1"/>
          <p:nvPr/>
        </p:nvSpPr>
        <p:spPr>
          <a:xfrm>
            <a:off x="2699792" y="2420888"/>
            <a:ext cx="1008112" cy="369332"/>
          </a:xfrm>
          <a:prstGeom prst="rect">
            <a:avLst/>
          </a:prstGeom>
          <a:noFill/>
        </p:spPr>
        <p:txBody>
          <a:bodyPr wrap="square" rtlCol="1">
            <a:spAutoFit/>
          </a:bodyPr>
          <a:lstStyle/>
          <a:p>
            <a:pPr algn="ctr"/>
            <a:r>
              <a:rPr lang="ar-SA" b="1" dirty="0" smtClean="0">
                <a:solidFill>
                  <a:srgbClr val="C00000"/>
                </a:solidFill>
                <a:effectLst>
                  <a:outerShdw blurRad="38100" dist="38100" dir="2700000" algn="tl">
                    <a:srgbClr val="000000">
                      <a:alpha val="43137"/>
                    </a:srgbClr>
                  </a:outerShdw>
                </a:effectLst>
              </a:rPr>
              <a:t>السعودية</a:t>
            </a:r>
            <a:endParaRPr lang="ar-EG" b="1" dirty="0">
              <a:solidFill>
                <a:srgbClr val="C00000"/>
              </a:solidFill>
              <a:effectLst>
                <a:outerShdw blurRad="38100" dist="38100" dir="2700000" algn="tl">
                  <a:srgbClr val="000000">
                    <a:alpha val="43137"/>
                  </a:srgbClr>
                </a:outerShdw>
              </a:effectLst>
            </a:endParaRPr>
          </a:p>
        </p:txBody>
      </p:sp>
      <p:sp>
        <p:nvSpPr>
          <p:cNvPr id="11" name="مربع نص 10"/>
          <p:cNvSpPr txBox="1"/>
          <p:nvPr/>
        </p:nvSpPr>
        <p:spPr>
          <a:xfrm>
            <a:off x="395536" y="2942620"/>
            <a:ext cx="2304256" cy="369332"/>
          </a:xfrm>
          <a:prstGeom prst="rect">
            <a:avLst/>
          </a:prstGeom>
          <a:noFill/>
        </p:spPr>
        <p:txBody>
          <a:bodyPr wrap="square" rtlCol="1">
            <a:spAutoFit/>
          </a:bodyPr>
          <a:lstStyle/>
          <a:p>
            <a:pPr algn="ctr"/>
            <a:r>
              <a:rPr lang="ar-SA" b="1" dirty="0" smtClean="0">
                <a:solidFill>
                  <a:srgbClr val="C00000"/>
                </a:solidFill>
                <a:effectLst>
                  <a:outerShdw blurRad="38100" dist="38100" dir="2700000" algn="tl">
                    <a:srgbClr val="000000">
                      <a:alpha val="43137"/>
                    </a:srgbClr>
                  </a:outerShdw>
                </a:effectLst>
              </a:rPr>
              <a:t>غزة        سيناء</a:t>
            </a:r>
            <a:endParaRPr lang="ar-EG" b="1" dirty="0">
              <a:solidFill>
                <a:srgbClr val="C00000"/>
              </a:solidFill>
              <a:effectLst>
                <a:outerShdw blurRad="38100" dist="38100" dir="2700000" algn="tl">
                  <a:srgbClr val="000000">
                    <a:alpha val="43137"/>
                  </a:srgbClr>
                </a:outerShdw>
              </a:effectLst>
            </a:endParaRPr>
          </a:p>
        </p:txBody>
      </p:sp>
      <p:sp>
        <p:nvSpPr>
          <p:cNvPr id="12" name="مربع نص 11"/>
          <p:cNvSpPr txBox="1"/>
          <p:nvPr/>
        </p:nvSpPr>
        <p:spPr>
          <a:xfrm>
            <a:off x="-324544" y="4005064"/>
            <a:ext cx="2304256" cy="369332"/>
          </a:xfrm>
          <a:prstGeom prst="rect">
            <a:avLst/>
          </a:prstGeom>
          <a:noFill/>
        </p:spPr>
        <p:txBody>
          <a:bodyPr wrap="square" rtlCol="1">
            <a:spAutoFit/>
          </a:bodyPr>
          <a:lstStyle/>
          <a:p>
            <a:pPr algn="ctr"/>
            <a:r>
              <a:rPr lang="ar-SA" b="1" dirty="0" smtClean="0">
                <a:solidFill>
                  <a:srgbClr val="C00000"/>
                </a:solidFill>
                <a:effectLst>
                  <a:outerShdw blurRad="38100" dist="38100" dir="2700000" algn="tl">
                    <a:srgbClr val="000000">
                      <a:alpha val="43137"/>
                    </a:srgbClr>
                  </a:outerShdw>
                </a:effectLst>
              </a:rPr>
              <a:t>قناة السويس </a:t>
            </a:r>
            <a:endParaRPr lang="ar-EG" b="1" dirty="0">
              <a:solidFill>
                <a:srgbClr val="C00000"/>
              </a:solidFill>
              <a:effectLst>
                <a:outerShdw blurRad="38100" dist="38100" dir="2700000" algn="tl">
                  <a:srgbClr val="000000">
                    <a:alpha val="43137"/>
                  </a:srgbClr>
                </a:outerShdw>
              </a:effectLst>
            </a:endParaRPr>
          </a:p>
        </p:txBody>
      </p:sp>
      <p:sp>
        <p:nvSpPr>
          <p:cNvPr id="13" name="مربع نص 12"/>
          <p:cNvSpPr txBox="1"/>
          <p:nvPr/>
        </p:nvSpPr>
        <p:spPr>
          <a:xfrm>
            <a:off x="6588224" y="4499828"/>
            <a:ext cx="2304256" cy="369332"/>
          </a:xfrm>
          <a:prstGeom prst="rect">
            <a:avLst/>
          </a:prstGeom>
          <a:noFill/>
        </p:spPr>
        <p:txBody>
          <a:bodyPr wrap="square" rtlCol="1">
            <a:spAutoFit/>
          </a:bodyPr>
          <a:lstStyle/>
          <a:p>
            <a:pPr algn="ctr"/>
            <a:r>
              <a:rPr lang="ar-SA" b="1" dirty="0" smtClean="0">
                <a:solidFill>
                  <a:srgbClr val="C00000"/>
                </a:solidFill>
                <a:effectLst>
                  <a:outerShdw blurRad="38100" dist="38100" dir="2700000" algn="tl">
                    <a:srgbClr val="000000">
                      <a:alpha val="43137"/>
                    </a:srgbClr>
                  </a:outerShdw>
                </a:effectLst>
              </a:rPr>
              <a:t>خليج العقبة</a:t>
            </a:r>
            <a:endParaRPr lang="ar-EG" b="1" dirty="0">
              <a:solidFill>
                <a:srgbClr val="C00000"/>
              </a:solidFill>
              <a:effectLst>
                <a:outerShdw blurRad="38100" dist="38100" dir="2700000" algn="tl">
                  <a:srgbClr val="000000">
                    <a:alpha val="43137"/>
                  </a:srgbClr>
                </a:outerShdw>
              </a:effectLst>
            </a:endParaRPr>
          </a:p>
        </p:txBody>
      </p:sp>
      <p:sp>
        <p:nvSpPr>
          <p:cNvPr id="14" name="مربع نص 13"/>
          <p:cNvSpPr txBox="1"/>
          <p:nvPr/>
        </p:nvSpPr>
        <p:spPr>
          <a:xfrm>
            <a:off x="103183" y="5003884"/>
            <a:ext cx="3604721" cy="369332"/>
          </a:xfrm>
          <a:prstGeom prst="rect">
            <a:avLst/>
          </a:prstGeom>
          <a:noFill/>
        </p:spPr>
        <p:txBody>
          <a:bodyPr wrap="square" rtlCol="1">
            <a:spAutoFit/>
          </a:bodyPr>
          <a:lstStyle/>
          <a:p>
            <a:pPr algn="ctr"/>
            <a:r>
              <a:rPr lang="ar-SA" b="1" dirty="0" smtClean="0">
                <a:solidFill>
                  <a:srgbClr val="C00000"/>
                </a:solidFill>
                <a:effectLst>
                  <a:outerShdw blurRad="38100" dist="38100" dir="2700000" algn="tl">
                    <a:srgbClr val="000000">
                      <a:alpha val="43137"/>
                    </a:srgbClr>
                  </a:outerShdw>
                </a:effectLst>
              </a:rPr>
              <a:t>غزة          سيناء و </a:t>
            </a:r>
            <a:r>
              <a:rPr lang="ar-SA" b="1" dirty="0" err="1" smtClean="0">
                <a:solidFill>
                  <a:srgbClr val="C00000"/>
                </a:solidFill>
                <a:effectLst>
                  <a:outerShdw blurRad="38100" dist="38100" dir="2700000" algn="tl">
                    <a:srgbClr val="000000">
                      <a:alpha val="43137"/>
                    </a:srgbClr>
                  </a:outerShdw>
                </a:effectLst>
              </a:rPr>
              <a:t>مرتفاعت</a:t>
            </a:r>
            <a:r>
              <a:rPr lang="ar-SA" b="1" dirty="0" smtClean="0">
                <a:solidFill>
                  <a:srgbClr val="C00000"/>
                </a:solidFill>
                <a:effectLst>
                  <a:outerShdw blurRad="38100" dist="38100" dir="2700000" algn="tl">
                    <a:srgbClr val="000000">
                      <a:alpha val="43137"/>
                    </a:srgbClr>
                  </a:outerShdw>
                </a:effectLst>
              </a:rPr>
              <a:t> الجولان</a:t>
            </a:r>
            <a:endParaRPr lang="ar-EG" b="1" dirty="0">
              <a:solidFill>
                <a:srgbClr val="C00000"/>
              </a:solidFill>
              <a:effectLst>
                <a:outerShdw blurRad="38100" dist="38100" dir="2700000" algn="tl">
                  <a:srgbClr val="000000">
                    <a:alpha val="43137"/>
                  </a:srgbClr>
                </a:outerShdw>
              </a:effectLst>
            </a:endParaRPr>
          </a:p>
        </p:txBody>
      </p:sp>
      <p:sp>
        <p:nvSpPr>
          <p:cNvPr id="15" name="مربع نص 14"/>
          <p:cNvSpPr txBox="1"/>
          <p:nvPr/>
        </p:nvSpPr>
        <p:spPr>
          <a:xfrm>
            <a:off x="6012160" y="3460723"/>
            <a:ext cx="2304256" cy="369332"/>
          </a:xfrm>
          <a:prstGeom prst="rect">
            <a:avLst/>
          </a:prstGeom>
          <a:noFill/>
        </p:spPr>
        <p:txBody>
          <a:bodyPr wrap="square" rtlCol="1">
            <a:spAutoFit/>
          </a:bodyPr>
          <a:lstStyle/>
          <a:p>
            <a:pPr algn="ctr"/>
            <a:r>
              <a:rPr lang="ar-SA" b="1" dirty="0" smtClean="0">
                <a:solidFill>
                  <a:srgbClr val="C00000"/>
                </a:solidFill>
                <a:effectLst>
                  <a:outerShdw blurRad="38100" dist="38100" dir="2700000" algn="tl">
                    <a:srgbClr val="000000">
                      <a:alpha val="43137"/>
                    </a:srgbClr>
                  </a:outerShdw>
                </a:effectLst>
              </a:rPr>
              <a:t>شرم الشيخ   قناة السويس </a:t>
            </a:r>
            <a:endParaRPr lang="ar-EG" b="1" dirty="0">
              <a:solidFill>
                <a:srgbClr val="C00000"/>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1396230106"/>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6866"/>
                                        </p:tgtEl>
                                        <p:attrNameLst>
                                          <p:attrName>style.visibility</p:attrName>
                                        </p:attrNameLst>
                                      </p:cBhvr>
                                      <p:to>
                                        <p:strVal val="visible"/>
                                      </p:to>
                                    </p:set>
                                    <p:animEffect transition="in" filter="barn(inVertical)">
                                      <p:cBhvr>
                                        <p:cTn id="13" dur="500"/>
                                        <p:tgtEl>
                                          <p:spTgt spid="36866"/>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80">
                                          <p:stCondLst>
                                            <p:cond delay="0"/>
                                          </p:stCondLst>
                                        </p:cTn>
                                        <p:tgtEl>
                                          <p:spTgt spid="2"/>
                                        </p:tgtEl>
                                      </p:cBhvr>
                                    </p:animEffect>
                                    <p:anim calcmode="lin" valueType="num">
                                      <p:cBhvr>
                                        <p:cTn id="19"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4" dur="26">
                                          <p:stCondLst>
                                            <p:cond delay="650"/>
                                          </p:stCondLst>
                                        </p:cTn>
                                        <p:tgtEl>
                                          <p:spTgt spid="2"/>
                                        </p:tgtEl>
                                      </p:cBhvr>
                                      <p:to x="100000" y="60000"/>
                                    </p:animScale>
                                    <p:animScale>
                                      <p:cBhvr>
                                        <p:cTn id="25" dur="166" decel="50000">
                                          <p:stCondLst>
                                            <p:cond delay="676"/>
                                          </p:stCondLst>
                                        </p:cTn>
                                        <p:tgtEl>
                                          <p:spTgt spid="2"/>
                                        </p:tgtEl>
                                      </p:cBhvr>
                                      <p:to x="100000" y="100000"/>
                                    </p:animScale>
                                    <p:animScale>
                                      <p:cBhvr>
                                        <p:cTn id="26" dur="26">
                                          <p:stCondLst>
                                            <p:cond delay="1312"/>
                                          </p:stCondLst>
                                        </p:cTn>
                                        <p:tgtEl>
                                          <p:spTgt spid="2"/>
                                        </p:tgtEl>
                                      </p:cBhvr>
                                      <p:to x="100000" y="80000"/>
                                    </p:animScale>
                                    <p:animScale>
                                      <p:cBhvr>
                                        <p:cTn id="27" dur="166" decel="50000">
                                          <p:stCondLst>
                                            <p:cond delay="1338"/>
                                          </p:stCondLst>
                                        </p:cTn>
                                        <p:tgtEl>
                                          <p:spTgt spid="2"/>
                                        </p:tgtEl>
                                      </p:cBhvr>
                                      <p:to x="100000" y="100000"/>
                                    </p:animScale>
                                    <p:animScale>
                                      <p:cBhvr>
                                        <p:cTn id="28" dur="26">
                                          <p:stCondLst>
                                            <p:cond delay="1642"/>
                                          </p:stCondLst>
                                        </p:cTn>
                                        <p:tgtEl>
                                          <p:spTgt spid="2"/>
                                        </p:tgtEl>
                                      </p:cBhvr>
                                      <p:to x="100000" y="90000"/>
                                    </p:animScale>
                                    <p:animScale>
                                      <p:cBhvr>
                                        <p:cTn id="29" dur="166" decel="50000">
                                          <p:stCondLst>
                                            <p:cond delay="1668"/>
                                          </p:stCondLst>
                                        </p:cTn>
                                        <p:tgtEl>
                                          <p:spTgt spid="2"/>
                                        </p:tgtEl>
                                      </p:cBhvr>
                                      <p:to x="100000" y="100000"/>
                                    </p:animScale>
                                    <p:animScale>
                                      <p:cBhvr>
                                        <p:cTn id="30" dur="26">
                                          <p:stCondLst>
                                            <p:cond delay="1808"/>
                                          </p:stCondLst>
                                        </p:cTn>
                                        <p:tgtEl>
                                          <p:spTgt spid="2"/>
                                        </p:tgtEl>
                                      </p:cBhvr>
                                      <p:to x="100000" y="95000"/>
                                    </p:animScale>
                                    <p:animScale>
                                      <p:cBhvr>
                                        <p:cTn id="31" dur="166" decel="50000">
                                          <p:stCondLst>
                                            <p:cond delay="1834"/>
                                          </p:stCondLst>
                                        </p:cTn>
                                        <p:tgtEl>
                                          <p:spTgt spid="2"/>
                                        </p:tgtEl>
                                      </p:cBhvr>
                                      <p:to x="100000" y="100000"/>
                                    </p:animScale>
                                  </p:childTnLst>
                                </p:cTn>
                              </p:par>
                              <p:par>
                                <p:cTn id="32" presetID="26"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down)">
                                      <p:cBhvr>
                                        <p:cTn id="34" dur="580">
                                          <p:stCondLst>
                                            <p:cond delay="0"/>
                                          </p:stCondLst>
                                        </p:cTn>
                                        <p:tgtEl>
                                          <p:spTgt spid="6"/>
                                        </p:tgtEl>
                                      </p:cBhvr>
                                    </p:animEffect>
                                    <p:anim calcmode="lin" valueType="num">
                                      <p:cBhvr>
                                        <p:cTn id="3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0" dur="26">
                                          <p:stCondLst>
                                            <p:cond delay="650"/>
                                          </p:stCondLst>
                                        </p:cTn>
                                        <p:tgtEl>
                                          <p:spTgt spid="6"/>
                                        </p:tgtEl>
                                      </p:cBhvr>
                                      <p:to x="100000" y="60000"/>
                                    </p:animScale>
                                    <p:animScale>
                                      <p:cBhvr>
                                        <p:cTn id="41" dur="166" decel="50000">
                                          <p:stCondLst>
                                            <p:cond delay="676"/>
                                          </p:stCondLst>
                                        </p:cTn>
                                        <p:tgtEl>
                                          <p:spTgt spid="6"/>
                                        </p:tgtEl>
                                      </p:cBhvr>
                                      <p:to x="100000" y="100000"/>
                                    </p:animScale>
                                    <p:animScale>
                                      <p:cBhvr>
                                        <p:cTn id="42" dur="26">
                                          <p:stCondLst>
                                            <p:cond delay="1312"/>
                                          </p:stCondLst>
                                        </p:cTn>
                                        <p:tgtEl>
                                          <p:spTgt spid="6"/>
                                        </p:tgtEl>
                                      </p:cBhvr>
                                      <p:to x="100000" y="80000"/>
                                    </p:animScale>
                                    <p:animScale>
                                      <p:cBhvr>
                                        <p:cTn id="43" dur="166" decel="50000">
                                          <p:stCondLst>
                                            <p:cond delay="1338"/>
                                          </p:stCondLst>
                                        </p:cTn>
                                        <p:tgtEl>
                                          <p:spTgt spid="6"/>
                                        </p:tgtEl>
                                      </p:cBhvr>
                                      <p:to x="100000" y="100000"/>
                                    </p:animScale>
                                    <p:animScale>
                                      <p:cBhvr>
                                        <p:cTn id="44" dur="26">
                                          <p:stCondLst>
                                            <p:cond delay="1642"/>
                                          </p:stCondLst>
                                        </p:cTn>
                                        <p:tgtEl>
                                          <p:spTgt spid="6"/>
                                        </p:tgtEl>
                                      </p:cBhvr>
                                      <p:to x="100000" y="90000"/>
                                    </p:animScale>
                                    <p:animScale>
                                      <p:cBhvr>
                                        <p:cTn id="45" dur="166" decel="50000">
                                          <p:stCondLst>
                                            <p:cond delay="1668"/>
                                          </p:stCondLst>
                                        </p:cTn>
                                        <p:tgtEl>
                                          <p:spTgt spid="6"/>
                                        </p:tgtEl>
                                      </p:cBhvr>
                                      <p:to x="100000" y="100000"/>
                                    </p:animScale>
                                    <p:animScale>
                                      <p:cBhvr>
                                        <p:cTn id="46" dur="26">
                                          <p:stCondLst>
                                            <p:cond delay="1808"/>
                                          </p:stCondLst>
                                        </p:cTn>
                                        <p:tgtEl>
                                          <p:spTgt spid="6"/>
                                        </p:tgtEl>
                                      </p:cBhvr>
                                      <p:to x="100000" y="95000"/>
                                    </p:animScale>
                                    <p:animScale>
                                      <p:cBhvr>
                                        <p:cTn id="47" dur="166" decel="50000">
                                          <p:stCondLst>
                                            <p:cond delay="1834"/>
                                          </p:stCondLst>
                                        </p:cTn>
                                        <p:tgtEl>
                                          <p:spTgt spid="6"/>
                                        </p:tgtEl>
                                      </p:cBhvr>
                                      <p:to x="100000" y="100000"/>
                                    </p:animScale>
                                  </p:childTnLst>
                                </p:cTn>
                              </p:par>
                              <p:par>
                                <p:cTn id="48" presetID="26" presetClass="entr" presetSubtype="0"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down)">
                                      <p:cBhvr>
                                        <p:cTn id="50" dur="580">
                                          <p:stCondLst>
                                            <p:cond delay="0"/>
                                          </p:stCondLst>
                                        </p:cTn>
                                        <p:tgtEl>
                                          <p:spTgt spid="7"/>
                                        </p:tgtEl>
                                      </p:cBhvr>
                                    </p:animEffect>
                                    <p:anim calcmode="lin" valueType="num">
                                      <p:cBhvr>
                                        <p:cTn id="5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6" dur="26">
                                          <p:stCondLst>
                                            <p:cond delay="650"/>
                                          </p:stCondLst>
                                        </p:cTn>
                                        <p:tgtEl>
                                          <p:spTgt spid="7"/>
                                        </p:tgtEl>
                                      </p:cBhvr>
                                      <p:to x="100000" y="60000"/>
                                    </p:animScale>
                                    <p:animScale>
                                      <p:cBhvr>
                                        <p:cTn id="57" dur="166" decel="50000">
                                          <p:stCondLst>
                                            <p:cond delay="676"/>
                                          </p:stCondLst>
                                        </p:cTn>
                                        <p:tgtEl>
                                          <p:spTgt spid="7"/>
                                        </p:tgtEl>
                                      </p:cBhvr>
                                      <p:to x="100000" y="100000"/>
                                    </p:animScale>
                                    <p:animScale>
                                      <p:cBhvr>
                                        <p:cTn id="58" dur="26">
                                          <p:stCondLst>
                                            <p:cond delay="1312"/>
                                          </p:stCondLst>
                                        </p:cTn>
                                        <p:tgtEl>
                                          <p:spTgt spid="7"/>
                                        </p:tgtEl>
                                      </p:cBhvr>
                                      <p:to x="100000" y="80000"/>
                                    </p:animScale>
                                    <p:animScale>
                                      <p:cBhvr>
                                        <p:cTn id="59" dur="166" decel="50000">
                                          <p:stCondLst>
                                            <p:cond delay="1338"/>
                                          </p:stCondLst>
                                        </p:cTn>
                                        <p:tgtEl>
                                          <p:spTgt spid="7"/>
                                        </p:tgtEl>
                                      </p:cBhvr>
                                      <p:to x="100000" y="100000"/>
                                    </p:animScale>
                                    <p:animScale>
                                      <p:cBhvr>
                                        <p:cTn id="60" dur="26">
                                          <p:stCondLst>
                                            <p:cond delay="1642"/>
                                          </p:stCondLst>
                                        </p:cTn>
                                        <p:tgtEl>
                                          <p:spTgt spid="7"/>
                                        </p:tgtEl>
                                      </p:cBhvr>
                                      <p:to x="100000" y="90000"/>
                                    </p:animScale>
                                    <p:animScale>
                                      <p:cBhvr>
                                        <p:cTn id="61" dur="166" decel="50000">
                                          <p:stCondLst>
                                            <p:cond delay="1668"/>
                                          </p:stCondLst>
                                        </p:cTn>
                                        <p:tgtEl>
                                          <p:spTgt spid="7"/>
                                        </p:tgtEl>
                                      </p:cBhvr>
                                      <p:to x="100000" y="100000"/>
                                    </p:animScale>
                                    <p:animScale>
                                      <p:cBhvr>
                                        <p:cTn id="62" dur="26">
                                          <p:stCondLst>
                                            <p:cond delay="1808"/>
                                          </p:stCondLst>
                                        </p:cTn>
                                        <p:tgtEl>
                                          <p:spTgt spid="7"/>
                                        </p:tgtEl>
                                      </p:cBhvr>
                                      <p:to x="100000" y="95000"/>
                                    </p:animScale>
                                    <p:animScale>
                                      <p:cBhvr>
                                        <p:cTn id="63" dur="166" decel="50000">
                                          <p:stCondLst>
                                            <p:cond delay="1834"/>
                                          </p:stCondLst>
                                        </p:cTn>
                                        <p:tgtEl>
                                          <p:spTgt spid="7"/>
                                        </p:tgtEl>
                                      </p:cBhvr>
                                      <p:to x="100000" y="100000"/>
                                    </p:animScale>
                                  </p:childTnLst>
                                </p:cTn>
                              </p:par>
                              <p:par>
                                <p:cTn id="64" presetID="26" presetClass="entr" presetSubtype="0" fill="hold" grpId="0" nodeType="with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wipe(down)">
                                      <p:cBhvr>
                                        <p:cTn id="66" dur="580">
                                          <p:stCondLst>
                                            <p:cond delay="0"/>
                                          </p:stCondLst>
                                        </p:cTn>
                                        <p:tgtEl>
                                          <p:spTgt spid="8"/>
                                        </p:tgtEl>
                                      </p:cBhvr>
                                    </p:animEffect>
                                    <p:anim calcmode="lin" valueType="num">
                                      <p:cBhvr>
                                        <p:cTn id="67"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72" dur="26">
                                          <p:stCondLst>
                                            <p:cond delay="650"/>
                                          </p:stCondLst>
                                        </p:cTn>
                                        <p:tgtEl>
                                          <p:spTgt spid="8"/>
                                        </p:tgtEl>
                                      </p:cBhvr>
                                      <p:to x="100000" y="60000"/>
                                    </p:animScale>
                                    <p:animScale>
                                      <p:cBhvr>
                                        <p:cTn id="73" dur="166" decel="50000">
                                          <p:stCondLst>
                                            <p:cond delay="676"/>
                                          </p:stCondLst>
                                        </p:cTn>
                                        <p:tgtEl>
                                          <p:spTgt spid="8"/>
                                        </p:tgtEl>
                                      </p:cBhvr>
                                      <p:to x="100000" y="100000"/>
                                    </p:animScale>
                                    <p:animScale>
                                      <p:cBhvr>
                                        <p:cTn id="74" dur="26">
                                          <p:stCondLst>
                                            <p:cond delay="1312"/>
                                          </p:stCondLst>
                                        </p:cTn>
                                        <p:tgtEl>
                                          <p:spTgt spid="8"/>
                                        </p:tgtEl>
                                      </p:cBhvr>
                                      <p:to x="100000" y="80000"/>
                                    </p:animScale>
                                    <p:animScale>
                                      <p:cBhvr>
                                        <p:cTn id="75" dur="166" decel="50000">
                                          <p:stCondLst>
                                            <p:cond delay="1338"/>
                                          </p:stCondLst>
                                        </p:cTn>
                                        <p:tgtEl>
                                          <p:spTgt spid="8"/>
                                        </p:tgtEl>
                                      </p:cBhvr>
                                      <p:to x="100000" y="100000"/>
                                    </p:animScale>
                                    <p:animScale>
                                      <p:cBhvr>
                                        <p:cTn id="76" dur="26">
                                          <p:stCondLst>
                                            <p:cond delay="1642"/>
                                          </p:stCondLst>
                                        </p:cTn>
                                        <p:tgtEl>
                                          <p:spTgt spid="8"/>
                                        </p:tgtEl>
                                      </p:cBhvr>
                                      <p:to x="100000" y="90000"/>
                                    </p:animScale>
                                    <p:animScale>
                                      <p:cBhvr>
                                        <p:cTn id="77" dur="166" decel="50000">
                                          <p:stCondLst>
                                            <p:cond delay="1668"/>
                                          </p:stCondLst>
                                        </p:cTn>
                                        <p:tgtEl>
                                          <p:spTgt spid="8"/>
                                        </p:tgtEl>
                                      </p:cBhvr>
                                      <p:to x="100000" y="100000"/>
                                    </p:animScale>
                                    <p:animScale>
                                      <p:cBhvr>
                                        <p:cTn id="78" dur="26">
                                          <p:stCondLst>
                                            <p:cond delay="1808"/>
                                          </p:stCondLst>
                                        </p:cTn>
                                        <p:tgtEl>
                                          <p:spTgt spid="8"/>
                                        </p:tgtEl>
                                      </p:cBhvr>
                                      <p:to x="100000" y="95000"/>
                                    </p:animScale>
                                    <p:animScale>
                                      <p:cBhvr>
                                        <p:cTn id="79" dur="166" decel="50000">
                                          <p:stCondLst>
                                            <p:cond delay="1834"/>
                                          </p:stCondLst>
                                        </p:cTn>
                                        <p:tgtEl>
                                          <p:spTgt spid="8"/>
                                        </p:tgtEl>
                                      </p:cBhvr>
                                      <p:to x="100000" y="100000"/>
                                    </p:animScale>
                                  </p:childTnLst>
                                </p:cTn>
                              </p:par>
                              <p:par>
                                <p:cTn id="80" presetID="26" presetClass="entr" presetSubtype="0" fill="hold" grpId="0" nodeType="with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wipe(down)">
                                      <p:cBhvr>
                                        <p:cTn id="82" dur="580">
                                          <p:stCondLst>
                                            <p:cond delay="0"/>
                                          </p:stCondLst>
                                        </p:cTn>
                                        <p:tgtEl>
                                          <p:spTgt spid="9"/>
                                        </p:tgtEl>
                                      </p:cBhvr>
                                    </p:animEffect>
                                    <p:anim calcmode="lin" valueType="num">
                                      <p:cBhvr>
                                        <p:cTn id="8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8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8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8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8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88" dur="26">
                                          <p:stCondLst>
                                            <p:cond delay="650"/>
                                          </p:stCondLst>
                                        </p:cTn>
                                        <p:tgtEl>
                                          <p:spTgt spid="9"/>
                                        </p:tgtEl>
                                      </p:cBhvr>
                                      <p:to x="100000" y="60000"/>
                                    </p:animScale>
                                    <p:animScale>
                                      <p:cBhvr>
                                        <p:cTn id="89" dur="166" decel="50000">
                                          <p:stCondLst>
                                            <p:cond delay="676"/>
                                          </p:stCondLst>
                                        </p:cTn>
                                        <p:tgtEl>
                                          <p:spTgt spid="9"/>
                                        </p:tgtEl>
                                      </p:cBhvr>
                                      <p:to x="100000" y="100000"/>
                                    </p:animScale>
                                    <p:animScale>
                                      <p:cBhvr>
                                        <p:cTn id="90" dur="26">
                                          <p:stCondLst>
                                            <p:cond delay="1312"/>
                                          </p:stCondLst>
                                        </p:cTn>
                                        <p:tgtEl>
                                          <p:spTgt spid="9"/>
                                        </p:tgtEl>
                                      </p:cBhvr>
                                      <p:to x="100000" y="80000"/>
                                    </p:animScale>
                                    <p:animScale>
                                      <p:cBhvr>
                                        <p:cTn id="91" dur="166" decel="50000">
                                          <p:stCondLst>
                                            <p:cond delay="1338"/>
                                          </p:stCondLst>
                                        </p:cTn>
                                        <p:tgtEl>
                                          <p:spTgt spid="9"/>
                                        </p:tgtEl>
                                      </p:cBhvr>
                                      <p:to x="100000" y="100000"/>
                                    </p:animScale>
                                    <p:animScale>
                                      <p:cBhvr>
                                        <p:cTn id="92" dur="26">
                                          <p:stCondLst>
                                            <p:cond delay="1642"/>
                                          </p:stCondLst>
                                        </p:cTn>
                                        <p:tgtEl>
                                          <p:spTgt spid="9"/>
                                        </p:tgtEl>
                                      </p:cBhvr>
                                      <p:to x="100000" y="90000"/>
                                    </p:animScale>
                                    <p:animScale>
                                      <p:cBhvr>
                                        <p:cTn id="93" dur="166" decel="50000">
                                          <p:stCondLst>
                                            <p:cond delay="1668"/>
                                          </p:stCondLst>
                                        </p:cTn>
                                        <p:tgtEl>
                                          <p:spTgt spid="9"/>
                                        </p:tgtEl>
                                      </p:cBhvr>
                                      <p:to x="100000" y="100000"/>
                                    </p:animScale>
                                    <p:animScale>
                                      <p:cBhvr>
                                        <p:cTn id="94" dur="26">
                                          <p:stCondLst>
                                            <p:cond delay="1808"/>
                                          </p:stCondLst>
                                        </p:cTn>
                                        <p:tgtEl>
                                          <p:spTgt spid="9"/>
                                        </p:tgtEl>
                                      </p:cBhvr>
                                      <p:to x="100000" y="95000"/>
                                    </p:animScale>
                                    <p:animScale>
                                      <p:cBhvr>
                                        <p:cTn id="95" dur="166" decel="50000">
                                          <p:stCondLst>
                                            <p:cond delay="1834"/>
                                          </p:stCondLst>
                                        </p:cTn>
                                        <p:tgtEl>
                                          <p:spTgt spid="9"/>
                                        </p:tgtEl>
                                      </p:cBhvr>
                                      <p:to x="100000" y="100000"/>
                                    </p:animScale>
                                  </p:childTnLst>
                                </p:cTn>
                              </p:par>
                              <p:par>
                                <p:cTn id="96" presetID="26" presetClass="entr" presetSubtype="0" fill="hold" grpId="0" nodeType="withEffect">
                                  <p:stCondLst>
                                    <p:cond delay="0"/>
                                  </p:stCondLst>
                                  <p:childTnLst>
                                    <p:set>
                                      <p:cBhvr>
                                        <p:cTn id="97" dur="1" fill="hold">
                                          <p:stCondLst>
                                            <p:cond delay="0"/>
                                          </p:stCondLst>
                                        </p:cTn>
                                        <p:tgtEl>
                                          <p:spTgt spid="10"/>
                                        </p:tgtEl>
                                        <p:attrNameLst>
                                          <p:attrName>style.visibility</p:attrName>
                                        </p:attrNameLst>
                                      </p:cBhvr>
                                      <p:to>
                                        <p:strVal val="visible"/>
                                      </p:to>
                                    </p:set>
                                    <p:animEffect transition="in" filter="wipe(down)">
                                      <p:cBhvr>
                                        <p:cTn id="98" dur="580">
                                          <p:stCondLst>
                                            <p:cond delay="0"/>
                                          </p:stCondLst>
                                        </p:cTn>
                                        <p:tgtEl>
                                          <p:spTgt spid="10"/>
                                        </p:tgtEl>
                                      </p:cBhvr>
                                    </p:animEffect>
                                    <p:anim calcmode="lin" valueType="num">
                                      <p:cBhvr>
                                        <p:cTn id="99"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00"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1"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02"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03"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04" dur="26">
                                          <p:stCondLst>
                                            <p:cond delay="650"/>
                                          </p:stCondLst>
                                        </p:cTn>
                                        <p:tgtEl>
                                          <p:spTgt spid="10"/>
                                        </p:tgtEl>
                                      </p:cBhvr>
                                      <p:to x="100000" y="60000"/>
                                    </p:animScale>
                                    <p:animScale>
                                      <p:cBhvr>
                                        <p:cTn id="105" dur="166" decel="50000">
                                          <p:stCondLst>
                                            <p:cond delay="676"/>
                                          </p:stCondLst>
                                        </p:cTn>
                                        <p:tgtEl>
                                          <p:spTgt spid="10"/>
                                        </p:tgtEl>
                                      </p:cBhvr>
                                      <p:to x="100000" y="100000"/>
                                    </p:animScale>
                                    <p:animScale>
                                      <p:cBhvr>
                                        <p:cTn id="106" dur="26">
                                          <p:stCondLst>
                                            <p:cond delay="1312"/>
                                          </p:stCondLst>
                                        </p:cTn>
                                        <p:tgtEl>
                                          <p:spTgt spid="10"/>
                                        </p:tgtEl>
                                      </p:cBhvr>
                                      <p:to x="100000" y="80000"/>
                                    </p:animScale>
                                    <p:animScale>
                                      <p:cBhvr>
                                        <p:cTn id="107" dur="166" decel="50000">
                                          <p:stCondLst>
                                            <p:cond delay="1338"/>
                                          </p:stCondLst>
                                        </p:cTn>
                                        <p:tgtEl>
                                          <p:spTgt spid="10"/>
                                        </p:tgtEl>
                                      </p:cBhvr>
                                      <p:to x="100000" y="100000"/>
                                    </p:animScale>
                                    <p:animScale>
                                      <p:cBhvr>
                                        <p:cTn id="108" dur="26">
                                          <p:stCondLst>
                                            <p:cond delay="1642"/>
                                          </p:stCondLst>
                                        </p:cTn>
                                        <p:tgtEl>
                                          <p:spTgt spid="10"/>
                                        </p:tgtEl>
                                      </p:cBhvr>
                                      <p:to x="100000" y="90000"/>
                                    </p:animScale>
                                    <p:animScale>
                                      <p:cBhvr>
                                        <p:cTn id="109" dur="166" decel="50000">
                                          <p:stCondLst>
                                            <p:cond delay="1668"/>
                                          </p:stCondLst>
                                        </p:cTn>
                                        <p:tgtEl>
                                          <p:spTgt spid="10"/>
                                        </p:tgtEl>
                                      </p:cBhvr>
                                      <p:to x="100000" y="100000"/>
                                    </p:animScale>
                                    <p:animScale>
                                      <p:cBhvr>
                                        <p:cTn id="110" dur="26">
                                          <p:stCondLst>
                                            <p:cond delay="1808"/>
                                          </p:stCondLst>
                                        </p:cTn>
                                        <p:tgtEl>
                                          <p:spTgt spid="10"/>
                                        </p:tgtEl>
                                      </p:cBhvr>
                                      <p:to x="100000" y="95000"/>
                                    </p:animScale>
                                    <p:animScale>
                                      <p:cBhvr>
                                        <p:cTn id="111" dur="166" decel="50000">
                                          <p:stCondLst>
                                            <p:cond delay="1834"/>
                                          </p:stCondLst>
                                        </p:cTn>
                                        <p:tgtEl>
                                          <p:spTgt spid="10"/>
                                        </p:tgtEl>
                                      </p:cBhvr>
                                      <p:to x="100000" y="100000"/>
                                    </p:animScale>
                                  </p:childTnLst>
                                </p:cTn>
                              </p:par>
                              <p:par>
                                <p:cTn id="112" presetID="26" presetClass="entr" presetSubtype="0" fill="hold" grpId="0" nodeType="withEffect">
                                  <p:stCondLst>
                                    <p:cond delay="0"/>
                                  </p:stCondLst>
                                  <p:childTnLst>
                                    <p:set>
                                      <p:cBhvr>
                                        <p:cTn id="113" dur="1" fill="hold">
                                          <p:stCondLst>
                                            <p:cond delay="0"/>
                                          </p:stCondLst>
                                        </p:cTn>
                                        <p:tgtEl>
                                          <p:spTgt spid="11"/>
                                        </p:tgtEl>
                                        <p:attrNameLst>
                                          <p:attrName>style.visibility</p:attrName>
                                        </p:attrNameLst>
                                      </p:cBhvr>
                                      <p:to>
                                        <p:strVal val="visible"/>
                                      </p:to>
                                    </p:set>
                                    <p:animEffect transition="in" filter="wipe(down)">
                                      <p:cBhvr>
                                        <p:cTn id="114" dur="580">
                                          <p:stCondLst>
                                            <p:cond delay="0"/>
                                          </p:stCondLst>
                                        </p:cTn>
                                        <p:tgtEl>
                                          <p:spTgt spid="11"/>
                                        </p:tgtEl>
                                      </p:cBhvr>
                                    </p:animEffect>
                                    <p:anim calcmode="lin" valueType="num">
                                      <p:cBhvr>
                                        <p:cTn id="115"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16"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17"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8"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19"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20" dur="26">
                                          <p:stCondLst>
                                            <p:cond delay="650"/>
                                          </p:stCondLst>
                                        </p:cTn>
                                        <p:tgtEl>
                                          <p:spTgt spid="11"/>
                                        </p:tgtEl>
                                      </p:cBhvr>
                                      <p:to x="100000" y="60000"/>
                                    </p:animScale>
                                    <p:animScale>
                                      <p:cBhvr>
                                        <p:cTn id="121" dur="166" decel="50000">
                                          <p:stCondLst>
                                            <p:cond delay="676"/>
                                          </p:stCondLst>
                                        </p:cTn>
                                        <p:tgtEl>
                                          <p:spTgt spid="11"/>
                                        </p:tgtEl>
                                      </p:cBhvr>
                                      <p:to x="100000" y="100000"/>
                                    </p:animScale>
                                    <p:animScale>
                                      <p:cBhvr>
                                        <p:cTn id="122" dur="26">
                                          <p:stCondLst>
                                            <p:cond delay="1312"/>
                                          </p:stCondLst>
                                        </p:cTn>
                                        <p:tgtEl>
                                          <p:spTgt spid="11"/>
                                        </p:tgtEl>
                                      </p:cBhvr>
                                      <p:to x="100000" y="80000"/>
                                    </p:animScale>
                                    <p:animScale>
                                      <p:cBhvr>
                                        <p:cTn id="123" dur="166" decel="50000">
                                          <p:stCondLst>
                                            <p:cond delay="1338"/>
                                          </p:stCondLst>
                                        </p:cTn>
                                        <p:tgtEl>
                                          <p:spTgt spid="11"/>
                                        </p:tgtEl>
                                      </p:cBhvr>
                                      <p:to x="100000" y="100000"/>
                                    </p:animScale>
                                    <p:animScale>
                                      <p:cBhvr>
                                        <p:cTn id="124" dur="26">
                                          <p:stCondLst>
                                            <p:cond delay="1642"/>
                                          </p:stCondLst>
                                        </p:cTn>
                                        <p:tgtEl>
                                          <p:spTgt spid="11"/>
                                        </p:tgtEl>
                                      </p:cBhvr>
                                      <p:to x="100000" y="90000"/>
                                    </p:animScale>
                                    <p:animScale>
                                      <p:cBhvr>
                                        <p:cTn id="125" dur="166" decel="50000">
                                          <p:stCondLst>
                                            <p:cond delay="1668"/>
                                          </p:stCondLst>
                                        </p:cTn>
                                        <p:tgtEl>
                                          <p:spTgt spid="11"/>
                                        </p:tgtEl>
                                      </p:cBhvr>
                                      <p:to x="100000" y="100000"/>
                                    </p:animScale>
                                    <p:animScale>
                                      <p:cBhvr>
                                        <p:cTn id="126" dur="26">
                                          <p:stCondLst>
                                            <p:cond delay="1808"/>
                                          </p:stCondLst>
                                        </p:cTn>
                                        <p:tgtEl>
                                          <p:spTgt spid="11"/>
                                        </p:tgtEl>
                                      </p:cBhvr>
                                      <p:to x="100000" y="95000"/>
                                    </p:animScale>
                                    <p:animScale>
                                      <p:cBhvr>
                                        <p:cTn id="127" dur="166" decel="50000">
                                          <p:stCondLst>
                                            <p:cond delay="1834"/>
                                          </p:stCondLst>
                                        </p:cTn>
                                        <p:tgtEl>
                                          <p:spTgt spid="11"/>
                                        </p:tgtEl>
                                      </p:cBhvr>
                                      <p:to x="100000" y="100000"/>
                                    </p:animScale>
                                  </p:childTnLst>
                                </p:cTn>
                              </p:par>
                              <p:par>
                                <p:cTn id="128" presetID="26" presetClass="entr" presetSubtype="0" fill="hold" grpId="0" nodeType="withEffect">
                                  <p:stCondLst>
                                    <p:cond delay="0"/>
                                  </p:stCondLst>
                                  <p:childTnLst>
                                    <p:set>
                                      <p:cBhvr>
                                        <p:cTn id="129" dur="1" fill="hold">
                                          <p:stCondLst>
                                            <p:cond delay="0"/>
                                          </p:stCondLst>
                                        </p:cTn>
                                        <p:tgtEl>
                                          <p:spTgt spid="12"/>
                                        </p:tgtEl>
                                        <p:attrNameLst>
                                          <p:attrName>style.visibility</p:attrName>
                                        </p:attrNameLst>
                                      </p:cBhvr>
                                      <p:to>
                                        <p:strVal val="visible"/>
                                      </p:to>
                                    </p:set>
                                    <p:animEffect transition="in" filter="wipe(down)">
                                      <p:cBhvr>
                                        <p:cTn id="130" dur="580">
                                          <p:stCondLst>
                                            <p:cond delay="0"/>
                                          </p:stCondLst>
                                        </p:cTn>
                                        <p:tgtEl>
                                          <p:spTgt spid="12"/>
                                        </p:tgtEl>
                                      </p:cBhvr>
                                    </p:animEffect>
                                    <p:anim calcmode="lin" valueType="num">
                                      <p:cBhvr>
                                        <p:cTn id="131"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2"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33"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34"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35"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6" dur="26">
                                          <p:stCondLst>
                                            <p:cond delay="650"/>
                                          </p:stCondLst>
                                        </p:cTn>
                                        <p:tgtEl>
                                          <p:spTgt spid="12"/>
                                        </p:tgtEl>
                                      </p:cBhvr>
                                      <p:to x="100000" y="60000"/>
                                    </p:animScale>
                                    <p:animScale>
                                      <p:cBhvr>
                                        <p:cTn id="137" dur="166" decel="50000">
                                          <p:stCondLst>
                                            <p:cond delay="676"/>
                                          </p:stCondLst>
                                        </p:cTn>
                                        <p:tgtEl>
                                          <p:spTgt spid="12"/>
                                        </p:tgtEl>
                                      </p:cBhvr>
                                      <p:to x="100000" y="100000"/>
                                    </p:animScale>
                                    <p:animScale>
                                      <p:cBhvr>
                                        <p:cTn id="138" dur="26">
                                          <p:stCondLst>
                                            <p:cond delay="1312"/>
                                          </p:stCondLst>
                                        </p:cTn>
                                        <p:tgtEl>
                                          <p:spTgt spid="12"/>
                                        </p:tgtEl>
                                      </p:cBhvr>
                                      <p:to x="100000" y="80000"/>
                                    </p:animScale>
                                    <p:animScale>
                                      <p:cBhvr>
                                        <p:cTn id="139" dur="166" decel="50000">
                                          <p:stCondLst>
                                            <p:cond delay="1338"/>
                                          </p:stCondLst>
                                        </p:cTn>
                                        <p:tgtEl>
                                          <p:spTgt spid="12"/>
                                        </p:tgtEl>
                                      </p:cBhvr>
                                      <p:to x="100000" y="100000"/>
                                    </p:animScale>
                                    <p:animScale>
                                      <p:cBhvr>
                                        <p:cTn id="140" dur="26">
                                          <p:stCondLst>
                                            <p:cond delay="1642"/>
                                          </p:stCondLst>
                                        </p:cTn>
                                        <p:tgtEl>
                                          <p:spTgt spid="12"/>
                                        </p:tgtEl>
                                      </p:cBhvr>
                                      <p:to x="100000" y="90000"/>
                                    </p:animScale>
                                    <p:animScale>
                                      <p:cBhvr>
                                        <p:cTn id="141" dur="166" decel="50000">
                                          <p:stCondLst>
                                            <p:cond delay="1668"/>
                                          </p:stCondLst>
                                        </p:cTn>
                                        <p:tgtEl>
                                          <p:spTgt spid="12"/>
                                        </p:tgtEl>
                                      </p:cBhvr>
                                      <p:to x="100000" y="100000"/>
                                    </p:animScale>
                                    <p:animScale>
                                      <p:cBhvr>
                                        <p:cTn id="142" dur="26">
                                          <p:stCondLst>
                                            <p:cond delay="1808"/>
                                          </p:stCondLst>
                                        </p:cTn>
                                        <p:tgtEl>
                                          <p:spTgt spid="12"/>
                                        </p:tgtEl>
                                      </p:cBhvr>
                                      <p:to x="100000" y="95000"/>
                                    </p:animScale>
                                    <p:animScale>
                                      <p:cBhvr>
                                        <p:cTn id="143" dur="166" decel="50000">
                                          <p:stCondLst>
                                            <p:cond delay="1834"/>
                                          </p:stCondLst>
                                        </p:cTn>
                                        <p:tgtEl>
                                          <p:spTgt spid="12"/>
                                        </p:tgtEl>
                                      </p:cBhvr>
                                      <p:to x="100000" y="100000"/>
                                    </p:animScale>
                                  </p:childTnLst>
                                </p:cTn>
                              </p:par>
                              <p:par>
                                <p:cTn id="144" presetID="26" presetClass="entr" presetSubtype="0" fill="hold" grpId="0" nodeType="withEffect">
                                  <p:stCondLst>
                                    <p:cond delay="0"/>
                                  </p:stCondLst>
                                  <p:childTnLst>
                                    <p:set>
                                      <p:cBhvr>
                                        <p:cTn id="145" dur="1" fill="hold">
                                          <p:stCondLst>
                                            <p:cond delay="0"/>
                                          </p:stCondLst>
                                        </p:cTn>
                                        <p:tgtEl>
                                          <p:spTgt spid="13"/>
                                        </p:tgtEl>
                                        <p:attrNameLst>
                                          <p:attrName>style.visibility</p:attrName>
                                        </p:attrNameLst>
                                      </p:cBhvr>
                                      <p:to>
                                        <p:strVal val="visible"/>
                                      </p:to>
                                    </p:set>
                                    <p:animEffect transition="in" filter="wipe(down)">
                                      <p:cBhvr>
                                        <p:cTn id="146" dur="580">
                                          <p:stCondLst>
                                            <p:cond delay="0"/>
                                          </p:stCondLst>
                                        </p:cTn>
                                        <p:tgtEl>
                                          <p:spTgt spid="13"/>
                                        </p:tgtEl>
                                      </p:cBhvr>
                                    </p:animEffect>
                                    <p:anim calcmode="lin" valueType="num">
                                      <p:cBhvr>
                                        <p:cTn id="147"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48"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49"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50"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51"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52" dur="26">
                                          <p:stCondLst>
                                            <p:cond delay="650"/>
                                          </p:stCondLst>
                                        </p:cTn>
                                        <p:tgtEl>
                                          <p:spTgt spid="13"/>
                                        </p:tgtEl>
                                      </p:cBhvr>
                                      <p:to x="100000" y="60000"/>
                                    </p:animScale>
                                    <p:animScale>
                                      <p:cBhvr>
                                        <p:cTn id="153" dur="166" decel="50000">
                                          <p:stCondLst>
                                            <p:cond delay="676"/>
                                          </p:stCondLst>
                                        </p:cTn>
                                        <p:tgtEl>
                                          <p:spTgt spid="13"/>
                                        </p:tgtEl>
                                      </p:cBhvr>
                                      <p:to x="100000" y="100000"/>
                                    </p:animScale>
                                    <p:animScale>
                                      <p:cBhvr>
                                        <p:cTn id="154" dur="26">
                                          <p:stCondLst>
                                            <p:cond delay="1312"/>
                                          </p:stCondLst>
                                        </p:cTn>
                                        <p:tgtEl>
                                          <p:spTgt spid="13"/>
                                        </p:tgtEl>
                                      </p:cBhvr>
                                      <p:to x="100000" y="80000"/>
                                    </p:animScale>
                                    <p:animScale>
                                      <p:cBhvr>
                                        <p:cTn id="155" dur="166" decel="50000">
                                          <p:stCondLst>
                                            <p:cond delay="1338"/>
                                          </p:stCondLst>
                                        </p:cTn>
                                        <p:tgtEl>
                                          <p:spTgt spid="13"/>
                                        </p:tgtEl>
                                      </p:cBhvr>
                                      <p:to x="100000" y="100000"/>
                                    </p:animScale>
                                    <p:animScale>
                                      <p:cBhvr>
                                        <p:cTn id="156" dur="26">
                                          <p:stCondLst>
                                            <p:cond delay="1642"/>
                                          </p:stCondLst>
                                        </p:cTn>
                                        <p:tgtEl>
                                          <p:spTgt spid="13"/>
                                        </p:tgtEl>
                                      </p:cBhvr>
                                      <p:to x="100000" y="90000"/>
                                    </p:animScale>
                                    <p:animScale>
                                      <p:cBhvr>
                                        <p:cTn id="157" dur="166" decel="50000">
                                          <p:stCondLst>
                                            <p:cond delay="1668"/>
                                          </p:stCondLst>
                                        </p:cTn>
                                        <p:tgtEl>
                                          <p:spTgt spid="13"/>
                                        </p:tgtEl>
                                      </p:cBhvr>
                                      <p:to x="100000" y="100000"/>
                                    </p:animScale>
                                    <p:animScale>
                                      <p:cBhvr>
                                        <p:cTn id="158" dur="26">
                                          <p:stCondLst>
                                            <p:cond delay="1808"/>
                                          </p:stCondLst>
                                        </p:cTn>
                                        <p:tgtEl>
                                          <p:spTgt spid="13"/>
                                        </p:tgtEl>
                                      </p:cBhvr>
                                      <p:to x="100000" y="95000"/>
                                    </p:animScale>
                                    <p:animScale>
                                      <p:cBhvr>
                                        <p:cTn id="159" dur="166" decel="50000">
                                          <p:stCondLst>
                                            <p:cond delay="1834"/>
                                          </p:stCondLst>
                                        </p:cTn>
                                        <p:tgtEl>
                                          <p:spTgt spid="13"/>
                                        </p:tgtEl>
                                      </p:cBhvr>
                                      <p:to x="100000" y="100000"/>
                                    </p:animScale>
                                  </p:childTnLst>
                                </p:cTn>
                              </p:par>
                              <p:par>
                                <p:cTn id="160" presetID="26" presetClass="entr" presetSubtype="0" fill="hold" grpId="0" nodeType="withEffect">
                                  <p:stCondLst>
                                    <p:cond delay="0"/>
                                  </p:stCondLst>
                                  <p:childTnLst>
                                    <p:set>
                                      <p:cBhvr>
                                        <p:cTn id="161" dur="1" fill="hold">
                                          <p:stCondLst>
                                            <p:cond delay="0"/>
                                          </p:stCondLst>
                                        </p:cTn>
                                        <p:tgtEl>
                                          <p:spTgt spid="14"/>
                                        </p:tgtEl>
                                        <p:attrNameLst>
                                          <p:attrName>style.visibility</p:attrName>
                                        </p:attrNameLst>
                                      </p:cBhvr>
                                      <p:to>
                                        <p:strVal val="visible"/>
                                      </p:to>
                                    </p:set>
                                    <p:animEffect transition="in" filter="wipe(down)">
                                      <p:cBhvr>
                                        <p:cTn id="162" dur="580">
                                          <p:stCondLst>
                                            <p:cond delay="0"/>
                                          </p:stCondLst>
                                        </p:cTn>
                                        <p:tgtEl>
                                          <p:spTgt spid="14"/>
                                        </p:tgtEl>
                                      </p:cBhvr>
                                    </p:animEffect>
                                    <p:anim calcmode="lin" valueType="num">
                                      <p:cBhvr>
                                        <p:cTn id="163"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64"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65"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66"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67"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68" dur="26">
                                          <p:stCondLst>
                                            <p:cond delay="650"/>
                                          </p:stCondLst>
                                        </p:cTn>
                                        <p:tgtEl>
                                          <p:spTgt spid="14"/>
                                        </p:tgtEl>
                                      </p:cBhvr>
                                      <p:to x="100000" y="60000"/>
                                    </p:animScale>
                                    <p:animScale>
                                      <p:cBhvr>
                                        <p:cTn id="169" dur="166" decel="50000">
                                          <p:stCondLst>
                                            <p:cond delay="676"/>
                                          </p:stCondLst>
                                        </p:cTn>
                                        <p:tgtEl>
                                          <p:spTgt spid="14"/>
                                        </p:tgtEl>
                                      </p:cBhvr>
                                      <p:to x="100000" y="100000"/>
                                    </p:animScale>
                                    <p:animScale>
                                      <p:cBhvr>
                                        <p:cTn id="170" dur="26">
                                          <p:stCondLst>
                                            <p:cond delay="1312"/>
                                          </p:stCondLst>
                                        </p:cTn>
                                        <p:tgtEl>
                                          <p:spTgt spid="14"/>
                                        </p:tgtEl>
                                      </p:cBhvr>
                                      <p:to x="100000" y="80000"/>
                                    </p:animScale>
                                    <p:animScale>
                                      <p:cBhvr>
                                        <p:cTn id="171" dur="166" decel="50000">
                                          <p:stCondLst>
                                            <p:cond delay="1338"/>
                                          </p:stCondLst>
                                        </p:cTn>
                                        <p:tgtEl>
                                          <p:spTgt spid="14"/>
                                        </p:tgtEl>
                                      </p:cBhvr>
                                      <p:to x="100000" y="100000"/>
                                    </p:animScale>
                                    <p:animScale>
                                      <p:cBhvr>
                                        <p:cTn id="172" dur="26">
                                          <p:stCondLst>
                                            <p:cond delay="1642"/>
                                          </p:stCondLst>
                                        </p:cTn>
                                        <p:tgtEl>
                                          <p:spTgt spid="14"/>
                                        </p:tgtEl>
                                      </p:cBhvr>
                                      <p:to x="100000" y="90000"/>
                                    </p:animScale>
                                    <p:animScale>
                                      <p:cBhvr>
                                        <p:cTn id="173" dur="166" decel="50000">
                                          <p:stCondLst>
                                            <p:cond delay="1668"/>
                                          </p:stCondLst>
                                        </p:cTn>
                                        <p:tgtEl>
                                          <p:spTgt spid="14"/>
                                        </p:tgtEl>
                                      </p:cBhvr>
                                      <p:to x="100000" y="100000"/>
                                    </p:animScale>
                                    <p:animScale>
                                      <p:cBhvr>
                                        <p:cTn id="174" dur="26">
                                          <p:stCondLst>
                                            <p:cond delay="1808"/>
                                          </p:stCondLst>
                                        </p:cTn>
                                        <p:tgtEl>
                                          <p:spTgt spid="14"/>
                                        </p:tgtEl>
                                      </p:cBhvr>
                                      <p:to x="100000" y="95000"/>
                                    </p:animScale>
                                    <p:animScale>
                                      <p:cBhvr>
                                        <p:cTn id="175" dur="166" decel="50000">
                                          <p:stCondLst>
                                            <p:cond delay="1834"/>
                                          </p:stCondLst>
                                        </p:cTn>
                                        <p:tgtEl>
                                          <p:spTgt spid="14"/>
                                        </p:tgtEl>
                                      </p:cBhvr>
                                      <p:to x="100000" y="100000"/>
                                    </p:animScale>
                                  </p:childTnLst>
                                </p:cTn>
                              </p:par>
                              <p:par>
                                <p:cTn id="176" presetID="26" presetClass="entr" presetSubtype="0" fill="hold" grpId="0" nodeType="withEffect">
                                  <p:stCondLst>
                                    <p:cond delay="0"/>
                                  </p:stCondLst>
                                  <p:childTnLst>
                                    <p:set>
                                      <p:cBhvr>
                                        <p:cTn id="177" dur="1" fill="hold">
                                          <p:stCondLst>
                                            <p:cond delay="0"/>
                                          </p:stCondLst>
                                        </p:cTn>
                                        <p:tgtEl>
                                          <p:spTgt spid="15"/>
                                        </p:tgtEl>
                                        <p:attrNameLst>
                                          <p:attrName>style.visibility</p:attrName>
                                        </p:attrNameLst>
                                      </p:cBhvr>
                                      <p:to>
                                        <p:strVal val="visible"/>
                                      </p:to>
                                    </p:set>
                                    <p:animEffect transition="in" filter="wipe(down)">
                                      <p:cBhvr>
                                        <p:cTn id="178" dur="580">
                                          <p:stCondLst>
                                            <p:cond delay="0"/>
                                          </p:stCondLst>
                                        </p:cTn>
                                        <p:tgtEl>
                                          <p:spTgt spid="15"/>
                                        </p:tgtEl>
                                      </p:cBhvr>
                                    </p:animEffect>
                                    <p:anim calcmode="lin" valueType="num">
                                      <p:cBhvr>
                                        <p:cTn id="179"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80"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81"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82"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83"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84" dur="26">
                                          <p:stCondLst>
                                            <p:cond delay="650"/>
                                          </p:stCondLst>
                                        </p:cTn>
                                        <p:tgtEl>
                                          <p:spTgt spid="15"/>
                                        </p:tgtEl>
                                      </p:cBhvr>
                                      <p:to x="100000" y="60000"/>
                                    </p:animScale>
                                    <p:animScale>
                                      <p:cBhvr>
                                        <p:cTn id="185" dur="166" decel="50000">
                                          <p:stCondLst>
                                            <p:cond delay="676"/>
                                          </p:stCondLst>
                                        </p:cTn>
                                        <p:tgtEl>
                                          <p:spTgt spid="15"/>
                                        </p:tgtEl>
                                      </p:cBhvr>
                                      <p:to x="100000" y="100000"/>
                                    </p:animScale>
                                    <p:animScale>
                                      <p:cBhvr>
                                        <p:cTn id="186" dur="26">
                                          <p:stCondLst>
                                            <p:cond delay="1312"/>
                                          </p:stCondLst>
                                        </p:cTn>
                                        <p:tgtEl>
                                          <p:spTgt spid="15"/>
                                        </p:tgtEl>
                                      </p:cBhvr>
                                      <p:to x="100000" y="80000"/>
                                    </p:animScale>
                                    <p:animScale>
                                      <p:cBhvr>
                                        <p:cTn id="187" dur="166" decel="50000">
                                          <p:stCondLst>
                                            <p:cond delay="1338"/>
                                          </p:stCondLst>
                                        </p:cTn>
                                        <p:tgtEl>
                                          <p:spTgt spid="15"/>
                                        </p:tgtEl>
                                      </p:cBhvr>
                                      <p:to x="100000" y="100000"/>
                                    </p:animScale>
                                    <p:animScale>
                                      <p:cBhvr>
                                        <p:cTn id="188" dur="26">
                                          <p:stCondLst>
                                            <p:cond delay="1642"/>
                                          </p:stCondLst>
                                        </p:cTn>
                                        <p:tgtEl>
                                          <p:spTgt spid="15"/>
                                        </p:tgtEl>
                                      </p:cBhvr>
                                      <p:to x="100000" y="90000"/>
                                    </p:animScale>
                                    <p:animScale>
                                      <p:cBhvr>
                                        <p:cTn id="189" dur="166" decel="50000">
                                          <p:stCondLst>
                                            <p:cond delay="1668"/>
                                          </p:stCondLst>
                                        </p:cTn>
                                        <p:tgtEl>
                                          <p:spTgt spid="15"/>
                                        </p:tgtEl>
                                      </p:cBhvr>
                                      <p:to x="100000" y="100000"/>
                                    </p:animScale>
                                    <p:animScale>
                                      <p:cBhvr>
                                        <p:cTn id="190" dur="26">
                                          <p:stCondLst>
                                            <p:cond delay="1808"/>
                                          </p:stCondLst>
                                        </p:cTn>
                                        <p:tgtEl>
                                          <p:spTgt spid="15"/>
                                        </p:tgtEl>
                                      </p:cBhvr>
                                      <p:to x="100000" y="95000"/>
                                    </p:animScale>
                                    <p:animScale>
                                      <p:cBhvr>
                                        <p:cTn id="191"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6" grpId="0"/>
      <p:bldP spid="7" grpId="0"/>
      <p:bldP spid="8" grpId="0"/>
      <p:bldP spid="9" grpId="0"/>
      <p:bldP spid="10" grpId="0"/>
      <p:bldP spid="11" grpId="0"/>
      <p:bldP spid="12" grpId="0"/>
      <p:bldP spid="13" grpId="0"/>
      <p:bldP spid="14" grpId="0"/>
      <p:bldP spid="15" grpId="0"/>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email">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rot="-120000">
            <a:off x="914621" y="311897"/>
            <a:ext cx="7956376"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467544" y="1628800"/>
            <a:ext cx="7992888" cy="3566492"/>
          </a:xfrm>
          <a:prstGeom prst="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r>
              <a:rPr lang="ar-SA" sz="2800" b="1" dirty="0" smtClean="0">
                <a:solidFill>
                  <a:srgbClr val="C00000"/>
                </a:solidFill>
                <a:effectLst>
                  <a:outerShdw blurRad="38100" dist="38100" dir="2700000" algn="tl">
                    <a:srgbClr val="000000">
                      <a:alpha val="43137"/>
                    </a:srgbClr>
                  </a:outerShdw>
                </a:effectLst>
              </a:rPr>
              <a:t>تدخل مجلس الأمن </a:t>
            </a:r>
          </a:p>
          <a:p>
            <a:pPr algn="ctr"/>
            <a:r>
              <a:rPr lang="ar-SA" sz="2800" b="1" dirty="0" smtClean="0">
                <a:solidFill>
                  <a:srgbClr val="C00000"/>
                </a:solidFill>
                <a:effectLst>
                  <a:outerShdw blurRad="38100" dist="38100" dir="2700000" algn="tl">
                    <a:srgbClr val="000000">
                      <a:alpha val="43137"/>
                    </a:srgbClr>
                  </a:outerShdw>
                </a:effectLst>
              </a:rPr>
              <a:t>مساعدة أمريكا والغرب لإسرائيل</a:t>
            </a:r>
            <a:endParaRPr lang="ar-EG" sz="2800" b="1" dirty="0">
              <a:solidFill>
                <a:srgbClr val="C00000"/>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263153187"/>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barn(inVertical)">
                                      <p:cBhvr>
                                        <p:cTn id="7" dur="500"/>
                                        <p:tgtEl>
                                          <p:spTgt spid="3789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Effect transition="in" filter="barn(inVertical)">
                                      <p:cBhvr>
                                        <p:cTn id="12" dur="500"/>
                                        <p:tgtEl>
                                          <p:spTgt spid="4">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barn(inVertical)">
                                      <p:cBhvr>
                                        <p:cTn id="2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cstate="email">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rot="-60000">
            <a:off x="107504" y="188640"/>
            <a:ext cx="8676456"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611560" y="1292975"/>
            <a:ext cx="7992888" cy="3566492"/>
          </a:xfrm>
          <a:prstGeom prst="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r>
              <a:rPr lang="ar-SA" sz="2800" b="1" dirty="0" smtClean="0">
                <a:solidFill>
                  <a:srgbClr val="C00000"/>
                </a:solidFill>
                <a:effectLst>
                  <a:outerShdw blurRad="38100" dist="38100" dir="2700000" algn="tl">
                    <a:srgbClr val="000000">
                      <a:alpha val="43137"/>
                    </a:srgbClr>
                  </a:outerShdw>
                </a:effectLst>
              </a:rPr>
              <a:t>حيث احتل اليهود ثلاثة أرباع فلسطين وشرد اكثر من مليون فلسطيني </a:t>
            </a:r>
          </a:p>
          <a:p>
            <a:pPr algn="ctr"/>
            <a:endParaRPr lang="ar-EG" sz="2800" b="1" dirty="0">
              <a:solidFill>
                <a:srgbClr val="C00000"/>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2159934331"/>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barn(inVertical)">
                                      <p:cBhvr>
                                        <p:cTn id="7" dur="500"/>
                                        <p:tgtEl>
                                          <p:spTgt spid="389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Effect transition="in" filter="barn(inVertical)">
                                      <p:cBhvr>
                                        <p:cTn id="12" dur="500"/>
                                        <p:tgtEl>
                                          <p:spTgt spid="4">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مخطط انسيابي: معالجة متعاقبة 4"/>
          <p:cNvSpPr/>
          <p:nvPr/>
        </p:nvSpPr>
        <p:spPr>
          <a:xfrm>
            <a:off x="6444208" y="44624"/>
            <a:ext cx="2664296" cy="851685"/>
          </a:xfrm>
          <a:prstGeom prst="flowChartAlternateProcess">
            <a:avLst/>
          </a:prstGeom>
          <a:scene3d>
            <a:camera prst="orthographicFront"/>
            <a:lightRig rig="threePt" dir="t"/>
          </a:scene3d>
          <a:sp3d>
            <a:bevelT w="139700" prst="cross"/>
          </a:sp3d>
        </p:spPr>
        <p:style>
          <a:lnRef idx="1">
            <a:schemeClr val="accent2"/>
          </a:lnRef>
          <a:fillRef idx="3">
            <a:schemeClr val="accent2"/>
          </a:fillRef>
          <a:effectRef idx="2">
            <a:schemeClr val="accent2"/>
          </a:effectRef>
          <a:fontRef idx="minor">
            <a:schemeClr val="lt1"/>
          </a:fontRef>
        </p:style>
        <p:txBody>
          <a:bodyPr rtlCol="1" anchor="ctr"/>
          <a:lstStyle/>
          <a:p>
            <a:pPr algn="ctr"/>
            <a:r>
              <a:rPr lang="ar-SA" sz="4400" b="1" dirty="0" smtClean="0">
                <a:effectLst>
                  <a:outerShdw blurRad="38100" dist="38100" dir="2700000" algn="tl">
                    <a:srgbClr val="000000">
                      <a:alpha val="43137"/>
                    </a:srgbClr>
                  </a:outerShdw>
                </a:effectLst>
                <a:latin typeface="Arabic Typesetting" pitchFamily="66" charset="-78"/>
                <a:cs typeface="Arabic Typesetting" pitchFamily="66" charset="-78"/>
              </a:rPr>
              <a:t>علل ما يأتي </a:t>
            </a:r>
            <a:endParaRPr lang="ar-EG" sz="4400" b="1" dirty="0">
              <a:effectLst>
                <a:outerShdw blurRad="38100" dist="38100" dir="2700000" algn="tl">
                  <a:srgbClr val="000000">
                    <a:alpha val="43137"/>
                  </a:srgbClr>
                </a:outerShdw>
              </a:effectLst>
              <a:latin typeface="Arabic Typesetting" pitchFamily="66" charset="-78"/>
              <a:cs typeface="Arabic Typesetting" pitchFamily="66" charset="-78"/>
            </a:endParaRPr>
          </a:p>
        </p:txBody>
      </p:sp>
      <p:pic>
        <p:nvPicPr>
          <p:cNvPr id="39938"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rot="-120000">
            <a:off x="1475656" y="1268760"/>
            <a:ext cx="7048500" cy="105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323528" y="2238823"/>
            <a:ext cx="7992888" cy="3566492"/>
          </a:xfrm>
          <a:prstGeom prst="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r>
              <a:rPr lang="ar-SA" sz="2800" b="1" dirty="0" smtClean="0">
                <a:solidFill>
                  <a:srgbClr val="C00000"/>
                </a:solidFill>
                <a:effectLst>
                  <a:outerShdw blurRad="38100" dist="38100" dir="2700000" algn="tl">
                    <a:srgbClr val="000000">
                      <a:alpha val="43137"/>
                    </a:srgbClr>
                  </a:outerShdw>
                </a:effectLst>
              </a:rPr>
              <a:t>(أ) بسبب اعلان اليهود قيام دولتهم</a:t>
            </a:r>
          </a:p>
          <a:p>
            <a:pPr algn="ctr"/>
            <a:r>
              <a:rPr lang="ar-SA" sz="2800" b="1" dirty="0" smtClean="0">
                <a:solidFill>
                  <a:srgbClr val="C00000"/>
                </a:solidFill>
                <a:effectLst>
                  <a:outerShdw blurRad="38100" dist="38100" dir="2700000" algn="tl">
                    <a:srgbClr val="000000">
                      <a:alpha val="43137"/>
                    </a:srgbClr>
                  </a:outerShdw>
                </a:effectLst>
              </a:rPr>
              <a:t>(ب) بسبب إعلان مصر تأميم قناة السويس </a:t>
            </a:r>
            <a:endParaRPr lang="ar-EG" sz="2800" b="1" dirty="0">
              <a:solidFill>
                <a:srgbClr val="C00000"/>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2517095018"/>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9938"/>
                                        </p:tgtEl>
                                        <p:attrNameLst>
                                          <p:attrName>style.visibility</p:attrName>
                                        </p:attrNameLst>
                                      </p:cBhvr>
                                      <p:to>
                                        <p:strVal val="visible"/>
                                      </p:to>
                                    </p:set>
                                    <p:animEffect transition="in" filter="barn(inVertical)">
                                      <p:cBhvr>
                                        <p:cTn id="13" dur="500"/>
                                        <p:tgtEl>
                                          <p:spTgt spid="3993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bg/>
                                          </p:spTgt>
                                        </p:tgtEl>
                                        <p:attrNameLst>
                                          <p:attrName>style.visibility</p:attrName>
                                        </p:attrNameLst>
                                      </p:cBhvr>
                                      <p:to>
                                        <p:strVal val="visible"/>
                                      </p:to>
                                    </p:set>
                                    <p:animEffect transition="in" filter="barn(inVertical)">
                                      <p:cBhvr>
                                        <p:cTn id="18" dur="500"/>
                                        <p:tgtEl>
                                          <p:spTgt spid="4">
                                            <p:bg/>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barn(inVertical)">
                                      <p:cBhvr>
                                        <p:cTn id="23" dur="500"/>
                                        <p:tgtEl>
                                          <p:spTgt spid="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barn(inVertical)">
                                      <p:cBhvr>
                                        <p:cTn id="28"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build="p" animBg="1"/>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rot="-120000">
            <a:off x="1710896" y="200959"/>
            <a:ext cx="7305675" cy="122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539552" y="1700808"/>
            <a:ext cx="7992888" cy="3566492"/>
          </a:xfrm>
          <a:prstGeom prst="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r>
              <a:rPr lang="ar-SA" sz="2800" b="1" dirty="0" smtClean="0">
                <a:solidFill>
                  <a:srgbClr val="C00000"/>
                </a:solidFill>
                <a:effectLst>
                  <a:outerShdw blurRad="38100" dist="38100" dir="2700000" algn="tl">
                    <a:srgbClr val="000000">
                      <a:alpha val="43137"/>
                    </a:srgbClr>
                  </a:outerShdw>
                </a:effectLst>
              </a:rPr>
              <a:t>انزعاج اليهود من الفدائيين </a:t>
            </a:r>
          </a:p>
          <a:p>
            <a:pPr algn="ctr"/>
            <a:r>
              <a:rPr lang="ar-SA" sz="2800" b="1" dirty="0" smtClean="0">
                <a:solidFill>
                  <a:srgbClr val="C00000"/>
                </a:solidFill>
                <a:effectLst>
                  <a:outerShdw blurRad="38100" dist="38100" dir="2700000" algn="tl">
                    <a:srgbClr val="000000">
                      <a:alpha val="43137"/>
                    </a:srgbClr>
                  </a:outerShdw>
                </a:effectLst>
              </a:rPr>
              <a:t>الاستلاء علي المقدسات في القدس</a:t>
            </a:r>
          </a:p>
          <a:p>
            <a:pPr algn="ctr"/>
            <a:r>
              <a:rPr lang="ar-SA" sz="2800" b="1" dirty="0" smtClean="0">
                <a:solidFill>
                  <a:srgbClr val="C00000"/>
                </a:solidFill>
                <a:effectLst>
                  <a:outerShdw blurRad="38100" dist="38100" dir="2700000" algn="tl">
                    <a:srgbClr val="000000">
                      <a:alpha val="43137"/>
                    </a:srgbClr>
                  </a:outerShdw>
                </a:effectLst>
              </a:rPr>
              <a:t>توسيع مساحة أراضي فلسطين </a:t>
            </a:r>
            <a:endParaRPr lang="ar-EG" sz="2800" b="1" dirty="0">
              <a:solidFill>
                <a:srgbClr val="C00000"/>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1598196530"/>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62"/>
                                        </p:tgtEl>
                                        <p:attrNameLst>
                                          <p:attrName>style.visibility</p:attrName>
                                        </p:attrNameLst>
                                      </p:cBhvr>
                                      <p:to>
                                        <p:strVal val="visible"/>
                                      </p:to>
                                    </p:set>
                                    <p:animEffect transition="in" filter="barn(inVertical)">
                                      <p:cBhvr>
                                        <p:cTn id="7" dur="500"/>
                                        <p:tgtEl>
                                          <p:spTgt spid="4096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Effect transition="in" filter="barn(inVertical)">
                                      <p:cBhvr>
                                        <p:cTn id="12" dur="500"/>
                                        <p:tgtEl>
                                          <p:spTgt spid="4">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barn(inVertical)">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barn(inVertical)">
                                      <p:cBhvr>
                                        <p:cTn id="2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مخطط انسيابي: معالجة متعاقبة 4"/>
          <p:cNvSpPr/>
          <p:nvPr/>
        </p:nvSpPr>
        <p:spPr>
          <a:xfrm>
            <a:off x="6444208" y="44624"/>
            <a:ext cx="2664296" cy="851685"/>
          </a:xfrm>
          <a:prstGeom prst="flowChartAlternateProcess">
            <a:avLst/>
          </a:prstGeom>
          <a:scene3d>
            <a:camera prst="orthographicFront"/>
            <a:lightRig rig="threePt" dir="t"/>
          </a:scene3d>
          <a:sp3d>
            <a:bevelT w="139700" prst="cross"/>
          </a:sp3d>
        </p:spPr>
        <p:style>
          <a:lnRef idx="1">
            <a:schemeClr val="accent2"/>
          </a:lnRef>
          <a:fillRef idx="3">
            <a:schemeClr val="accent2"/>
          </a:fillRef>
          <a:effectRef idx="2">
            <a:schemeClr val="accent2"/>
          </a:effectRef>
          <a:fontRef idx="minor">
            <a:schemeClr val="lt1"/>
          </a:fontRef>
        </p:style>
        <p:txBody>
          <a:bodyPr rtlCol="1" anchor="ctr"/>
          <a:lstStyle/>
          <a:p>
            <a:pPr algn="ctr"/>
            <a:r>
              <a:rPr lang="ar-SA" sz="4400" b="1" dirty="0" smtClean="0">
                <a:effectLst>
                  <a:outerShdw blurRad="38100" dist="38100" dir="2700000" algn="tl">
                    <a:srgbClr val="000000">
                      <a:alpha val="43137"/>
                    </a:srgbClr>
                  </a:outerShdw>
                </a:effectLst>
                <a:latin typeface="Arabic Typesetting" pitchFamily="66" charset="-78"/>
                <a:cs typeface="Arabic Typesetting" pitchFamily="66" charset="-78"/>
              </a:rPr>
              <a:t>أسئلة التقويم</a:t>
            </a:r>
            <a:endParaRPr lang="ar-EG" sz="4400" b="1" dirty="0">
              <a:effectLst>
                <a:outerShdw blurRad="38100" dist="38100" dir="2700000" algn="tl">
                  <a:srgbClr val="000000">
                    <a:alpha val="43137"/>
                  </a:srgbClr>
                </a:outerShdw>
              </a:effectLst>
              <a:latin typeface="Arabic Typesetting" pitchFamily="66" charset="-78"/>
              <a:cs typeface="Arabic Typesetting" pitchFamily="66" charset="-78"/>
            </a:endParaRPr>
          </a:p>
        </p:txBody>
      </p:sp>
      <p:pic>
        <p:nvPicPr>
          <p:cNvPr id="86018" name="Picture 2"/>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rot="60000">
            <a:off x="1183704" y="929101"/>
            <a:ext cx="7924800" cy="833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395536" y="1798339"/>
            <a:ext cx="7992888" cy="3566492"/>
          </a:xfrm>
          <a:prstGeom prst="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r>
              <a:rPr lang="ar-SA" sz="2400" b="1" dirty="0" smtClean="0">
                <a:effectLst>
                  <a:outerShdw blurRad="38100" dist="38100" dir="2700000" algn="tl">
                    <a:srgbClr val="000000">
                      <a:alpha val="43137"/>
                    </a:srgbClr>
                  </a:outerShdw>
                </a:effectLst>
              </a:rPr>
              <a:t>قول الله </a:t>
            </a:r>
            <a:r>
              <a:rPr lang="ar-SA" sz="2400" b="1" dirty="0">
                <a:effectLst>
                  <a:outerShdw blurRad="38100" dist="38100" dir="2700000" algn="tl">
                    <a:srgbClr val="000000">
                      <a:alpha val="43137"/>
                    </a:srgbClr>
                  </a:outerShdw>
                </a:effectLst>
              </a:rPr>
              <a:t>تعالي (</a:t>
            </a:r>
            <a:r>
              <a:rPr lang="ar-SA" sz="2400" b="1" dirty="0">
                <a:solidFill>
                  <a:srgbClr val="C00000"/>
                </a:solidFill>
                <a:effectLst>
                  <a:outerShdw blurRad="38100" dist="38100" dir="2700000" algn="tl">
                    <a:srgbClr val="000000">
                      <a:alpha val="43137"/>
                    </a:srgbClr>
                  </a:outerShdw>
                </a:effectLst>
              </a:rPr>
              <a:t>سُبْحَانَ الَّذِي </a:t>
            </a:r>
            <a:r>
              <a:rPr lang="ar-SA" sz="2400" b="1" dirty="0" err="1">
                <a:solidFill>
                  <a:srgbClr val="C00000"/>
                </a:solidFill>
                <a:effectLst>
                  <a:outerShdw blurRad="38100" dist="38100" dir="2700000" algn="tl">
                    <a:srgbClr val="000000">
                      <a:alpha val="43137"/>
                    </a:srgbClr>
                  </a:outerShdw>
                </a:effectLst>
              </a:rPr>
              <a:t>أَسْرَىٰ</a:t>
            </a:r>
            <a:r>
              <a:rPr lang="ar-SA" sz="2400" b="1" dirty="0">
                <a:solidFill>
                  <a:srgbClr val="C00000"/>
                </a:solidFill>
                <a:effectLst>
                  <a:outerShdw blurRad="38100" dist="38100" dir="2700000" algn="tl">
                    <a:srgbClr val="000000">
                      <a:alpha val="43137"/>
                    </a:srgbClr>
                  </a:outerShdw>
                </a:effectLst>
              </a:rPr>
              <a:t> بِعَبْدِهِ لَيْلًا مِنَ الْمَسْجِدِ الْحَرَامِ إِلَى الْمَسْجِدِ الْأَقْصَى الَّذِي بَارَكْنَا حَوْلَهُ لِنُرِيَهُ مِنْ آيَاتِنَا ۚ إِنَّهُ هُوَ السَّمِيعُ الْبَصِيرُ</a:t>
            </a:r>
            <a:r>
              <a:rPr lang="ar-SA" sz="2400" b="1" dirty="0" smtClean="0">
                <a:effectLst>
                  <a:outerShdw blurRad="38100" dist="38100" dir="2700000" algn="tl">
                    <a:srgbClr val="000000">
                      <a:alpha val="43137"/>
                    </a:srgbClr>
                  </a:outerShdw>
                </a:effectLst>
              </a:rPr>
              <a:t>) </a:t>
            </a:r>
            <a:endParaRPr lang="ar-EG" sz="2400" b="1" dirty="0">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578893179"/>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6018"/>
                                        </p:tgtEl>
                                        <p:attrNameLst>
                                          <p:attrName>style.visibility</p:attrName>
                                        </p:attrNameLst>
                                      </p:cBhvr>
                                      <p:to>
                                        <p:strVal val="visible"/>
                                      </p:to>
                                    </p:set>
                                    <p:animEffect transition="in" filter="fade">
                                      <p:cBhvr>
                                        <p:cTn id="13" dur="1000"/>
                                        <p:tgtEl>
                                          <p:spTgt spid="86018"/>
                                        </p:tgtEl>
                                      </p:cBhvr>
                                    </p:animEffect>
                                    <p:anim calcmode="lin" valueType="num">
                                      <p:cBhvr>
                                        <p:cTn id="14" dur="1000" fill="hold"/>
                                        <p:tgtEl>
                                          <p:spTgt spid="86018"/>
                                        </p:tgtEl>
                                        <p:attrNameLst>
                                          <p:attrName>ppt_x</p:attrName>
                                        </p:attrNameLst>
                                      </p:cBhvr>
                                      <p:tavLst>
                                        <p:tav tm="0">
                                          <p:val>
                                            <p:strVal val="#ppt_x"/>
                                          </p:val>
                                        </p:tav>
                                        <p:tav tm="100000">
                                          <p:val>
                                            <p:strVal val="#ppt_x"/>
                                          </p:val>
                                        </p:tav>
                                      </p:tavLst>
                                    </p:anim>
                                    <p:anim calcmode="lin" valueType="num">
                                      <p:cBhvr>
                                        <p:cTn id="15" dur="1000" fill="hold"/>
                                        <p:tgtEl>
                                          <p:spTgt spid="8601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bg/>
                                          </p:spTgt>
                                        </p:tgtEl>
                                        <p:attrNameLst>
                                          <p:attrName>style.visibility</p:attrName>
                                        </p:attrNameLst>
                                      </p:cBhvr>
                                      <p:to>
                                        <p:strVal val="visible"/>
                                      </p:to>
                                    </p:set>
                                    <p:animEffect transition="in" filter="fade">
                                      <p:cBhvr>
                                        <p:cTn id="20" dur="1000"/>
                                        <p:tgtEl>
                                          <p:spTgt spid="4">
                                            <p:bg/>
                                          </p:spTgt>
                                        </p:tgtEl>
                                      </p:cBhvr>
                                    </p:animEffect>
                                    <p:anim calcmode="lin" valueType="num">
                                      <p:cBhvr>
                                        <p:cTn id="21" dur="1000" fill="hold"/>
                                        <p:tgtEl>
                                          <p:spTgt spid="4">
                                            <p:bg/>
                                          </p:spTgt>
                                        </p:tgtEl>
                                        <p:attrNameLst>
                                          <p:attrName>ppt_x</p:attrName>
                                        </p:attrNameLst>
                                      </p:cBhvr>
                                      <p:tavLst>
                                        <p:tav tm="0">
                                          <p:val>
                                            <p:strVal val="#ppt_x"/>
                                          </p:val>
                                        </p:tav>
                                        <p:tav tm="100000">
                                          <p:val>
                                            <p:strVal val="#ppt_x"/>
                                          </p:val>
                                        </p:tav>
                                      </p:tavLst>
                                    </p:anim>
                                    <p:anim calcmode="lin" valueType="num">
                                      <p:cBhvr>
                                        <p:cTn id="22" dur="1000" fill="hold"/>
                                        <p:tgtEl>
                                          <p:spTgt spid="4">
                                            <p:bg/>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fade">
                                      <p:cBhvr>
                                        <p:cTn id="27" dur="1000"/>
                                        <p:tgtEl>
                                          <p:spTgt spid="4">
                                            <p:txEl>
                                              <p:pRg st="0" end="0"/>
                                            </p:txEl>
                                          </p:spTgt>
                                        </p:tgtEl>
                                      </p:cBhvr>
                                    </p:animEffect>
                                    <p:anim calcmode="lin" valueType="num">
                                      <p:cBhvr>
                                        <p:cTn id="2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build="p" animBg="1"/>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cstate="email">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rot="-120000">
            <a:off x="922223" y="193629"/>
            <a:ext cx="8100392"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755576" y="1340768"/>
            <a:ext cx="7992888" cy="3566492"/>
          </a:xfrm>
          <a:prstGeom prst="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r>
              <a:rPr lang="ar-SA" sz="2800" b="1" dirty="0" smtClean="0">
                <a:solidFill>
                  <a:srgbClr val="C00000"/>
                </a:solidFill>
                <a:effectLst>
                  <a:outerShdw blurRad="38100" dist="38100" dir="2700000" algn="tl">
                    <a:srgbClr val="000000">
                      <a:alpha val="43137"/>
                    </a:srgbClr>
                  </a:outerShdw>
                </a:effectLst>
              </a:rPr>
              <a:t>حيث أعادت للعرب كرامتهم بعد النكبة </a:t>
            </a:r>
            <a:r>
              <a:rPr lang="ar-SA" sz="2800" b="1" dirty="0" err="1" smtClean="0">
                <a:solidFill>
                  <a:srgbClr val="C00000"/>
                </a:solidFill>
                <a:effectLst>
                  <a:outerShdw blurRad="38100" dist="38100" dir="2700000" algn="tl">
                    <a:srgbClr val="000000">
                      <a:alpha val="43137"/>
                    </a:srgbClr>
                  </a:outerShdw>
                </a:effectLst>
              </a:rPr>
              <a:t>الكبري</a:t>
            </a:r>
            <a:r>
              <a:rPr lang="ar-SA" sz="2800" b="1" dirty="0" smtClean="0">
                <a:solidFill>
                  <a:srgbClr val="C00000"/>
                </a:solidFill>
                <a:effectLst>
                  <a:outerShdw blurRad="38100" dist="38100" dir="2700000" algn="tl">
                    <a:srgbClr val="000000">
                      <a:alpha val="43137"/>
                    </a:srgbClr>
                  </a:outerShdw>
                </a:effectLst>
              </a:rPr>
              <a:t> وهزم اليهود هزيمة كبيرة</a:t>
            </a:r>
            <a:endParaRPr lang="ar-EG" sz="2800" b="1" dirty="0">
              <a:solidFill>
                <a:srgbClr val="C00000"/>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4043680399"/>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barn(inVertical)">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cstate="email">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rot="-120000">
            <a:off x="1137293" y="183041"/>
            <a:ext cx="7956376" cy="138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1" name="Picture 3"/>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rot="60000">
            <a:off x="335756" y="1377684"/>
            <a:ext cx="8630027" cy="3048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4316551" y="2276872"/>
            <a:ext cx="687497" cy="369332"/>
          </a:xfrm>
          <a:prstGeom prst="rect">
            <a:avLst/>
          </a:prstGeom>
          <a:noFill/>
        </p:spPr>
        <p:txBody>
          <a:bodyPr wrap="square" rtlCol="1">
            <a:spAutoFit/>
          </a:bodyPr>
          <a:lstStyle/>
          <a:p>
            <a:pPr algn="ctr"/>
            <a:r>
              <a:rPr lang="ar-SA" b="1" dirty="0" smtClean="0">
                <a:solidFill>
                  <a:srgbClr val="C00000"/>
                </a:solidFill>
                <a:effectLst>
                  <a:outerShdw blurRad="38100" dist="38100" dir="2700000" algn="tl">
                    <a:srgbClr val="000000">
                      <a:alpha val="43137"/>
                    </a:srgbClr>
                  </a:outerShdw>
                </a:effectLst>
              </a:rPr>
              <a:t>3</a:t>
            </a:r>
            <a:endParaRPr lang="ar-EG" b="1" dirty="0">
              <a:solidFill>
                <a:srgbClr val="C00000"/>
              </a:solidFill>
              <a:effectLst>
                <a:outerShdw blurRad="38100" dist="38100" dir="2700000" algn="tl">
                  <a:srgbClr val="000000">
                    <a:alpha val="43137"/>
                  </a:srgbClr>
                </a:outerShdw>
              </a:effectLst>
            </a:endParaRPr>
          </a:p>
        </p:txBody>
      </p:sp>
      <p:sp>
        <p:nvSpPr>
          <p:cNvPr id="5" name="مربع نص 4"/>
          <p:cNvSpPr txBox="1"/>
          <p:nvPr/>
        </p:nvSpPr>
        <p:spPr>
          <a:xfrm>
            <a:off x="4307020" y="2717500"/>
            <a:ext cx="687497" cy="369332"/>
          </a:xfrm>
          <a:prstGeom prst="rect">
            <a:avLst/>
          </a:prstGeom>
          <a:noFill/>
        </p:spPr>
        <p:txBody>
          <a:bodyPr wrap="square" rtlCol="1">
            <a:spAutoFit/>
          </a:bodyPr>
          <a:lstStyle/>
          <a:p>
            <a:pPr algn="ctr"/>
            <a:r>
              <a:rPr lang="ar-SA" b="1" dirty="0" smtClean="0">
                <a:solidFill>
                  <a:srgbClr val="C00000"/>
                </a:solidFill>
                <a:effectLst>
                  <a:outerShdw blurRad="38100" dist="38100" dir="2700000" algn="tl">
                    <a:srgbClr val="000000">
                      <a:alpha val="43137"/>
                    </a:srgbClr>
                  </a:outerShdw>
                </a:effectLst>
              </a:rPr>
              <a:t>1</a:t>
            </a:r>
            <a:endParaRPr lang="ar-EG" b="1" dirty="0">
              <a:solidFill>
                <a:srgbClr val="C00000"/>
              </a:solidFill>
              <a:effectLst>
                <a:outerShdw blurRad="38100" dist="38100" dir="2700000" algn="tl">
                  <a:srgbClr val="000000">
                    <a:alpha val="43137"/>
                  </a:srgbClr>
                </a:outerShdw>
              </a:effectLst>
            </a:endParaRPr>
          </a:p>
        </p:txBody>
      </p:sp>
      <p:sp>
        <p:nvSpPr>
          <p:cNvPr id="6" name="مربع نص 5"/>
          <p:cNvSpPr txBox="1"/>
          <p:nvPr/>
        </p:nvSpPr>
        <p:spPr>
          <a:xfrm>
            <a:off x="4355976" y="3152929"/>
            <a:ext cx="687497" cy="369332"/>
          </a:xfrm>
          <a:prstGeom prst="rect">
            <a:avLst/>
          </a:prstGeom>
          <a:noFill/>
        </p:spPr>
        <p:txBody>
          <a:bodyPr wrap="square" rtlCol="1">
            <a:spAutoFit/>
          </a:bodyPr>
          <a:lstStyle/>
          <a:p>
            <a:pPr algn="ctr"/>
            <a:r>
              <a:rPr lang="ar-SA" b="1" dirty="0" smtClean="0">
                <a:solidFill>
                  <a:srgbClr val="C00000"/>
                </a:solidFill>
                <a:effectLst>
                  <a:outerShdw blurRad="38100" dist="38100" dir="2700000" algn="tl">
                    <a:srgbClr val="000000">
                      <a:alpha val="43137"/>
                    </a:srgbClr>
                  </a:outerShdw>
                </a:effectLst>
              </a:rPr>
              <a:t>2</a:t>
            </a:r>
            <a:endParaRPr lang="ar-EG" b="1" dirty="0">
              <a:solidFill>
                <a:srgbClr val="C00000"/>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2017991608"/>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010"/>
                                        </p:tgtEl>
                                        <p:attrNameLst>
                                          <p:attrName>style.visibility</p:attrName>
                                        </p:attrNameLst>
                                      </p:cBhvr>
                                      <p:to>
                                        <p:strVal val="visible"/>
                                      </p:to>
                                    </p:set>
                                    <p:animEffect transition="in" filter="barn(inVertical)">
                                      <p:cBhvr>
                                        <p:cTn id="7" dur="500"/>
                                        <p:tgtEl>
                                          <p:spTgt spid="430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3011"/>
                                        </p:tgtEl>
                                        <p:attrNameLst>
                                          <p:attrName>style.visibility</p:attrName>
                                        </p:attrNameLst>
                                      </p:cBhvr>
                                      <p:to>
                                        <p:strVal val="visible"/>
                                      </p:to>
                                    </p:set>
                                    <p:animEffect transition="in" filter="fade">
                                      <p:cBhvr>
                                        <p:cTn id="12" dur="1000"/>
                                        <p:tgtEl>
                                          <p:spTgt spid="43011"/>
                                        </p:tgtEl>
                                      </p:cBhvr>
                                    </p:animEffect>
                                    <p:anim calcmode="lin" valueType="num">
                                      <p:cBhvr>
                                        <p:cTn id="13" dur="1000" fill="hold"/>
                                        <p:tgtEl>
                                          <p:spTgt spid="43011"/>
                                        </p:tgtEl>
                                        <p:attrNameLst>
                                          <p:attrName>ppt_x</p:attrName>
                                        </p:attrNameLst>
                                      </p:cBhvr>
                                      <p:tavLst>
                                        <p:tav tm="0">
                                          <p:val>
                                            <p:strVal val="#ppt_x"/>
                                          </p:val>
                                        </p:tav>
                                        <p:tav tm="100000">
                                          <p:val>
                                            <p:strVal val="#ppt_x"/>
                                          </p:val>
                                        </p:tav>
                                      </p:tavLst>
                                    </p:anim>
                                    <p:anim calcmode="lin" valueType="num">
                                      <p:cBhvr>
                                        <p:cTn id="14" dur="1000" fill="hold"/>
                                        <p:tgtEl>
                                          <p:spTgt spid="430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1514475" y="5319"/>
            <a:ext cx="7629525" cy="202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772209" y="1556792"/>
            <a:ext cx="7992888" cy="3566492"/>
          </a:xfrm>
          <a:prstGeom prst="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r>
              <a:rPr lang="ar-SA" sz="2800" b="1" dirty="0" smtClean="0">
                <a:solidFill>
                  <a:srgbClr val="C00000"/>
                </a:solidFill>
                <a:effectLst>
                  <a:outerShdw blurRad="38100" dist="38100" dir="2700000" algn="tl">
                    <a:srgbClr val="000000">
                      <a:alpha val="43137"/>
                    </a:srgbClr>
                  </a:outerShdw>
                </a:effectLst>
              </a:rPr>
              <a:t>اتخذت إسرائيل من ذلك زريعة وهاجمت مصر و سوريا والأردن واحتلت مساحات كبيرة منهم </a:t>
            </a:r>
            <a:endParaRPr lang="ar-EG" sz="2800" b="1" dirty="0">
              <a:solidFill>
                <a:srgbClr val="C00000"/>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3190810279"/>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4034"/>
                                        </p:tgtEl>
                                        <p:attrNameLst>
                                          <p:attrName>style.visibility</p:attrName>
                                        </p:attrNameLst>
                                      </p:cBhvr>
                                      <p:to>
                                        <p:strVal val="visible"/>
                                      </p:to>
                                    </p:set>
                                    <p:animEffect transition="in" filter="barn(inVertical)">
                                      <p:cBhvr>
                                        <p:cTn id="7" dur="500"/>
                                        <p:tgtEl>
                                          <p:spTgt spid="4403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Effect transition="in" filter="barn(inVertical)">
                                      <p:cBhvr>
                                        <p:cTn id="12" dur="500"/>
                                        <p:tgtEl>
                                          <p:spTgt spid="4">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مخطط انسيابي: معالجة متعاقبة 4"/>
          <p:cNvSpPr/>
          <p:nvPr/>
        </p:nvSpPr>
        <p:spPr>
          <a:xfrm>
            <a:off x="1043608" y="44624"/>
            <a:ext cx="6624736" cy="851685"/>
          </a:xfrm>
          <a:prstGeom prst="flowChartAlternateProcess">
            <a:avLst/>
          </a:prstGeom>
          <a:scene3d>
            <a:camera prst="orthographicFront"/>
            <a:lightRig rig="threePt" dir="t"/>
          </a:scene3d>
          <a:sp3d>
            <a:bevelT w="139700" prst="cross"/>
          </a:sp3d>
        </p:spPr>
        <p:style>
          <a:lnRef idx="1">
            <a:schemeClr val="accent2"/>
          </a:lnRef>
          <a:fillRef idx="3">
            <a:schemeClr val="accent2"/>
          </a:fillRef>
          <a:effectRef idx="2">
            <a:schemeClr val="accent2"/>
          </a:effectRef>
          <a:fontRef idx="minor">
            <a:schemeClr val="lt1"/>
          </a:fontRef>
        </p:style>
        <p:txBody>
          <a:bodyPr rtlCol="1" anchor="ctr"/>
          <a:lstStyle/>
          <a:p>
            <a:pPr algn="ctr"/>
            <a:r>
              <a:rPr lang="ar-SA" sz="4400" b="1" dirty="0" smtClean="0">
                <a:effectLst>
                  <a:outerShdw blurRad="38100" dist="38100" dir="2700000" algn="tl">
                    <a:srgbClr val="000000">
                      <a:alpha val="43137"/>
                    </a:srgbClr>
                  </a:outerShdw>
                </a:effectLst>
                <a:latin typeface="Arabic Typesetting" pitchFamily="66" charset="-78"/>
                <a:cs typeface="Arabic Typesetting" pitchFamily="66" charset="-78"/>
              </a:rPr>
              <a:t>موقف المملكة العربية السعودية من قضية فلسطين</a:t>
            </a:r>
            <a:endParaRPr lang="ar-EG" sz="4400" b="1" dirty="0">
              <a:effectLst>
                <a:outerShdw blurRad="38100" dist="38100" dir="2700000" algn="tl">
                  <a:srgbClr val="000000">
                    <a:alpha val="43137"/>
                  </a:srgbClr>
                </a:outerShdw>
              </a:effectLst>
              <a:latin typeface="Arabic Typesetting" pitchFamily="66" charset="-78"/>
              <a:cs typeface="Arabic Typesetting" pitchFamily="66" charset="-78"/>
            </a:endParaRPr>
          </a:p>
        </p:txBody>
      </p:sp>
      <p:pic>
        <p:nvPicPr>
          <p:cNvPr id="4505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14500" y="899938"/>
            <a:ext cx="742950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59" name="Picture 3"/>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107504" y="1844824"/>
            <a:ext cx="8810735" cy="731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مخطط انسيابي: معالجة متعاقبة 5"/>
          <p:cNvSpPr/>
          <p:nvPr/>
        </p:nvSpPr>
        <p:spPr>
          <a:xfrm>
            <a:off x="7092280" y="2420888"/>
            <a:ext cx="2016224" cy="851685"/>
          </a:xfrm>
          <a:prstGeom prst="flowChartAlternateProcess">
            <a:avLst/>
          </a:prstGeom>
          <a:scene3d>
            <a:camera prst="orthographicFront"/>
            <a:lightRig rig="threePt" dir="t"/>
          </a:scene3d>
          <a:sp3d>
            <a:bevelT w="139700" prst="cross"/>
          </a:sp3d>
        </p:spPr>
        <p:style>
          <a:lnRef idx="1">
            <a:schemeClr val="accent2"/>
          </a:lnRef>
          <a:fillRef idx="3">
            <a:schemeClr val="accent2"/>
          </a:fillRef>
          <a:effectRef idx="2">
            <a:schemeClr val="accent2"/>
          </a:effectRef>
          <a:fontRef idx="minor">
            <a:schemeClr val="lt1"/>
          </a:fontRef>
        </p:style>
        <p:txBody>
          <a:bodyPr rtlCol="1" anchor="ctr"/>
          <a:lstStyle/>
          <a:p>
            <a:pPr algn="ctr"/>
            <a:r>
              <a:rPr lang="ar-SA" sz="4400" b="1" dirty="0" smtClean="0">
                <a:effectLst>
                  <a:outerShdw blurRad="38100" dist="38100" dir="2700000" algn="tl">
                    <a:srgbClr val="000000">
                      <a:alpha val="43137"/>
                    </a:srgbClr>
                  </a:outerShdw>
                </a:effectLst>
                <a:latin typeface="Arabic Typesetting" pitchFamily="66" charset="-78"/>
                <a:cs typeface="Arabic Typesetting" pitchFamily="66" charset="-78"/>
              </a:rPr>
              <a:t>المطلوب</a:t>
            </a:r>
            <a:endParaRPr lang="ar-EG" sz="4400" b="1" dirty="0">
              <a:effectLst>
                <a:outerShdw blurRad="38100" dist="38100" dir="2700000" algn="tl">
                  <a:srgbClr val="000000">
                    <a:alpha val="43137"/>
                  </a:srgbClr>
                </a:outerShdw>
              </a:effectLst>
              <a:latin typeface="Arabic Typesetting" pitchFamily="66" charset="-78"/>
              <a:cs typeface="Arabic Typesetting" pitchFamily="66" charset="-78"/>
            </a:endParaRPr>
          </a:p>
        </p:txBody>
      </p:sp>
      <p:pic>
        <p:nvPicPr>
          <p:cNvPr id="45060" name="Picture 4"/>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2411760" y="3501008"/>
            <a:ext cx="6429375" cy="220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917303423"/>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5058"/>
                                        </p:tgtEl>
                                        <p:attrNameLst>
                                          <p:attrName>style.visibility</p:attrName>
                                        </p:attrNameLst>
                                      </p:cBhvr>
                                      <p:to>
                                        <p:strVal val="visible"/>
                                      </p:to>
                                    </p:set>
                                    <p:animEffect transition="in" filter="fade">
                                      <p:cBhvr>
                                        <p:cTn id="13" dur="1000"/>
                                        <p:tgtEl>
                                          <p:spTgt spid="45058"/>
                                        </p:tgtEl>
                                      </p:cBhvr>
                                    </p:animEffect>
                                    <p:anim calcmode="lin" valueType="num">
                                      <p:cBhvr>
                                        <p:cTn id="14" dur="1000" fill="hold"/>
                                        <p:tgtEl>
                                          <p:spTgt spid="45058"/>
                                        </p:tgtEl>
                                        <p:attrNameLst>
                                          <p:attrName>ppt_x</p:attrName>
                                        </p:attrNameLst>
                                      </p:cBhvr>
                                      <p:tavLst>
                                        <p:tav tm="0">
                                          <p:val>
                                            <p:strVal val="#ppt_x"/>
                                          </p:val>
                                        </p:tav>
                                        <p:tav tm="100000">
                                          <p:val>
                                            <p:strVal val="#ppt_x"/>
                                          </p:val>
                                        </p:tav>
                                      </p:tavLst>
                                    </p:anim>
                                    <p:anim calcmode="lin" valueType="num">
                                      <p:cBhvr>
                                        <p:cTn id="15" dur="1000" fill="hold"/>
                                        <p:tgtEl>
                                          <p:spTgt spid="4505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5059"/>
                                        </p:tgtEl>
                                        <p:attrNameLst>
                                          <p:attrName>style.visibility</p:attrName>
                                        </p:attrNameLst>
                                      </p:cBhvr>
                                      <p:to>
                                        <p:strVal val="visible"/>
                                      </p:to>
                                    </p:set>
                                    <p:animEffect transition="in" filter="fade">
                                      <p:cBhvr>
                                        <p:cTn id="20" dur="1000"/>
                                        <p:tgtEl>
                                          <p:spTgt spid="45059"/>
                                        </p:tgtEl>
                                      </p:cBhvr>
                                    </p:animEffect>
                                    <p:anim calcmode="lin" valueType="num">
                                      <p:cBhvr>
                                        <p:cTn id="21" dur="1000" fill="hold"/>
                                        <p:tgtEl>
                                          <p:spTgt spid="45059"/>
                                        </p:tgtEl>
                                        <p:attrNameLst>
                                          <p:attrName>ppt_x</p:attrName>
                                        </p:attrNameLst>
                                      </p:cBhvr>
                                      <p:tavLst>
                                        <p:tav tm="0">
                                          <p:val>
                                            <p:strVal val="#ppt_x"/>
                                          </p:val>
                                        </p:tav>
                                        <p:tav tm="100000">
                                          <p:val>
                                            <p:strVal val="#ppt_x"/>
                                          </p:val>
                                        </p:tav>
                                      </p:tavLst>
                                    </p:anim>
                                    <p:anim calcmode="lin" valueType="num">
                                      <p:cBhvr>
                                        <p:cTn id="22" dur="1000" fill="hold"/>
                                        <p:tgtEl>
                                          <p:spTgt spid="4505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1+#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5060"/>
                                        </p:tgtEl>
                                        <p:attrNameLst>
                                          <p:attrName>style.visibility</p:attrName>
                                        </p:attrNameLst>
                                      </p:cBhvr>
                                      <p:to>
                                        <p:strVal val="visible"/>
                                      </p:to>
                                    </p:set>
                                    <p:animEffect transition="in" filter="barn(inVertical)">
                                      <p:cBhvr>
                                        <p:cTn id="33" dur="500"/>
                                        <p:tgtEl>
                                          <p:spTgt spid="45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مخطط انسيابي: معالجة متعاقبة 4"/>
          <p:cNvSpPr/>
          <p:nvPr/>
        </p:nvSpPr>
        <p:spPr>
          <a:xfrm>
            <a:off x="6444208" y="44624"/>
            <a:ext cx="2664296" cy="851685"/>
          </a:xfrm>
          <a:prstGeom prst="flowChartAlternateProcess">
            <a:avLst/>
          </a:prstGeom>
          <a:scene3d>
            <a:camera prst="orthographicFront"/>
            <a:lightRig rig="threePt" dir="t"/>
          </a:scene3d>
          <a:sp3d>
            <a:bevelT w="139700" prst="cross"/>
          </a:sp3d>
        </p:spPr>
        <p:style>
          <a:lnRef idx="1">
            <a:schemeClr val="accent2"/>
          </a:lnRef>
          <a:fillRef idx="3">
            <a:schemeClr val="accent2"/>
          </a:fillRef>
          <a:effectRef idx="2">
            <a:schemeClr val="accent2"/>
          </a:effectRef>
          <a:fontRef idx="minor">
            <a:schemeClr val="lt1"/>
          </a:fontRef>
        </p:style>
        <p:txBody>
          <a:bodyPr rtlCol="1" anchor="ctr"/>
          <a:lstStyle/>
          <a:p>
            <a:pPr algn="ctr"/>
            <a:r>
              <a:rPr lang="ar-SA" sz="4400" b="1" dirty="0" smtClean="0">
                <a:effectLst>
                  <a:outerShdw blurRad="38100" dist="38100" dir="2700000" algn="tl">
                    <a:srgbClr val="000000">
                      <a:alpha val="43137"/>
                    </a:srgbClr>
                  </a:outerShdw>
                </a:effectLst>
                <a:latin typeface="Arabic Typesetting" pitchFamily="66" charset="-78"/>
                <a:cs typeface="Arabic Typesetting" pitchFamily="66" charset="-78"/>
              </a:rPr>
              <a:t>الإجابة</a:t>
            </a:r>
            <a:endParaRPr lang="ar-EG" sz="4400" b="1" dirty="0">
              <a:effectLst>
                <a:outerShdw blurRad="38100" dist="38100" dir="2700000" algn="tl">
                  <a:srgbClr val="000000">
                    <a:alpha val="43137"/>
                  </a:srgbClr>
                </a:outerShdw>
              </a:effectLst>
              <a:latin typeface="Arabic Typesetting" pitchFamily="66" charset="-78"/>
              <a:cs typeface="Arabic Typesetting" pitchFamily="66" charset="-78"/>
            </a:endParaRPr>
          </a:p>
        </p:txBody>
      </p:sp>
      <p:sp>
        <p:nvSpPr>
          <p:cNvPr id="3" name="مستطيل 2"/>
          <p:cNvSpPr/>
          <p:nvPr/>
        </p:nvSpPr>
        <p:spPr>
          <a:xfrm>
            <a:off x="767003" y="1124744"/>
            <a:ext cx="7992888" cy="3566492"/>
          </a:xfrm>
          <a:prstGeom prst="rect">
            <a:avLst/>
          </a:prstGeom>
        </p:spPr>
        <p:style>
          <a:lnRef idx="1">
            <a:schemeClr val="accent3"/>
          </a:lnRef>
          <a:fillRef idx="2">
            <a:schemeClr val="accent3"/>
          </a:fillRef>
          <a:effectRef idx="1">
            <a:schemeClr val="accent3"/>
          </a:effectRef>
          <a:fontRef idx="minor">
            <a:schemeClr val="dk1"/>
          </a:fontRef>
        </p:style>
        <p:txBody>
          <a:bodyPr rtlCol="1" anchor="ctr"/>
          <a:lstStyle/>
          <a:p>
            <a:pPr marL="342900" indent="-342900" algn="ctr">
              <a:buAutoNum type="arabicParenBoth"/>
            </a:pPr>
            <a:r>
              <a:rPr lang="ar-SA" sz="2800" b="1" dirty="0" smtClean="0">
                <a:solidFill>
                  <a:srgbClr val="C00000"/>
                </a:solidFill>
                <a:effectLst>
                  <a:outerShdw blurRad="38100" dist="38100" dir="2700000" algn="tl">
                    <a:srgbClr val="000000">
                      <a:alpha val="43137"/>
                    </a:srgbClr>
                  </a:outerShdw>
                </a:effectLst>
              </a:rPr>
              <a:t>أري  ان المسلمين والعرب تهاونوا كثير في قضية فلسطين ويجب الوحدة مرة ثانية </a:t>
            </a:r>
          </a:p>
          <a:p>
            <a:pPr marL="342900" indent="-342900" algn="ctr">
              <a:buAutoNum type="arabicParenBoth"/>
            </a:pPr>
            <a:r>
              <a:rPr lang="ar-SA" sz="2800" b="1" dirty="0" smtClean="0">
                <a:solidFill>
                  <a:srgbClr val="C00000"/>
                </a:solidFill>
                <a:effectLst>
                  <a:outerShdw blurRad="38100" dist="38100" dir="2700000" algn="tl">
                    <a:srgbClr val="000000">
                      <a:alpha val="43137"/>
                    </a:srgbClr>
                  </a:outerShdw>
                </a:effectLst>
              </a:rPr>
              <a:t>ان تحل بإذن الله عز وجل  بعد اتحاد العرب والمسلمين </a:t>
            </a:r>
          </a:p>
          <a:p>
            <a:pPr marL="342900" indent="-342900" algn="ctr">
              <a:buAutoNum type="arabicParenBoth"/>
            </a:pPr>
            <a:r>
              <a:rPr lang="ar-SA" sz="2800" b="1" dirty="0" smtClean="0">
                <a:solidFill>
                  <a:srgbClr val="C00000"/>
                </a:solidFill>
                <a:effectLst>
                  <a:outerShdw blurRad="38100" dist="38100" dir="2700000" algn="tl">
                    <a:srgbClr val="000000">
                      <a:alpha val="43137"/>
                    </a:srgbClr>
                  </a:outerShdw>
                </a:effectLst>
              </a:rPr>
              <a:t>اتحاد المسلمين والعرب والعودة للتمسك بالدين والعودة للتقدم العلمي والتقني</a:t>
            </a:r>
            <a:endParaRPr lang="ar-EG" sz="2800" b="1" dirty="0">
              <a:solidFill>
                <a:srgbClr val="C00000"/>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1406614955"/>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Effect transition="in" filter="barn(inVertical)">
                                      <p:cBhvr>
                                        <p:cTn id="13" dur="500"/>
                                        <p:tgtEl>
                                          <p:spTgt spid="3">
                                            <p:bg/>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barn(inVertical)">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barn(inVertical)">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barn(inVertical)">
                                      <p:cBhvr>
                                        <p:cTn id="2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build="p" animBg="1"/>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مخطط انسيابي: معالجة متعاقبة 4"/>
          <p:cNvSpPr/>
          <p:nvPr/>
        </p:nvSpPr>
        <p:spPr>
          <a:xfrm>
            <a:off x="4932040" y="44624"/>
            <a:ext cx="4176464" cy="851685"/>
          </a:xfrm>
          <a:prstGeom prst="flowChartAlternateProcess">
            <a:avLst/>
          </a:prstGeom>
          <a:scene3d>
            <a:camera prst="orthographicFront"/>
            <a:lightRig rig="threePt" dir="t"/>
          </a:scene3d>
          <a:sp3d>
            <a:bevelT w="139700" prst="cross"/>
          </a:sp3d>
        </p:spPr>
        <p:style>
          <a:lnRef idx="1">
            <a:schemeClr val="accent2"/>
          </a:lnRef>
          <a:fillRef idx="3">
            <a:schemeClr val="accent2"/>
          </a:fillRef>
          <a:effectRef idx="2">
            <a:schemeClr val="accent2"/>
          </a:effectRef>
          <a:fontRef idx="minor">
            <a:schemeClr val="lt1"/>
          </a:fontRef>
        </p:style>
        <p:txBody>
          <a:bodyPr rtlCol="1" anchor="ctr"/>
          <a:lstStyle/>
          <a:p>
            <a:pPr algn="ctr"/>
            <a:r>
              <a:rPr lang="ar-SA" sz="4400" b="1" dirty="0" smtClean="0">
                <a:effectLst>
                  <a:outerShdw blurRad="38100" dist="38100" dir="2700000" algn="tl">
                    <a:srgbClr val="000000">
                      <a:alpha val="43137"/>
                    </a:srgbClr>
                  </a:outerShdw>
                </a:effectLst>
                <a:latin typeface="Arabic Typesetting" pitchFamily="66" charset="-78"/>
                <a:cs typeface="Arabic Typesetting" pitchFamily="66" charset="-78"/>
              </a:rPr>
              <a:t>تنمية مهارات البحث والاستنتاج</a:t>
            </a:r>
            <a:endParaRPr lang="ar-EG" sz="4400" b="1" dirty="0">
              <a:effectLst>
                <a:outerShdw blurRad="38100" dist="38100" dir="2700000" algn="tl">
                  <a:srgbClr val="000000">
                    <a:alpha val="43137"/>
                  </a:srgbClr>
                </a:outerShdw>
              </a:effectLst>
              <a:latin typeface="Arabic Typesetting" pitchFamily="66" charset="-78"/>
              <a:cs typeface="Arabic Typesetting" pitchFamily="66" charset="-78"/>
            </a:endParaRPr>
          </a:p>
        </p:txBody>
      </p:sp>
      <p:pic>
        <p:nvPicPr>
          <p:cNvPr id="46082" name="Picture 2"/>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rot="60000">
            <a:off x="1476061" y="983361"/>
            <a:ext cx="6941847" cy="194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خطط انسيابي: معالجة متعاقبة 3"/>
          <p:cNvSpPr/>
          <p:nvPr/>
        </p:nvSpPr>
        <p:spPr>
          <a:xfrm>
            <a:off x="7092280" y="2846730"/>
            <a:ext cx="2016224" cy="851685"/>
          </a:xfrm>
          <a:prstGeom prst="flowChartAlternateProcess">
            <a:avLst/>
          </a:prstGeom>
          <a:scene3d>
            <a:camera prst="orthographicFront"/>
            <a:lightRig rig="threePt" dir="t"/>
          </a:scene3d>
          <a:sp3d>
            <a:bevelT w="139700" prst="cross"/>
          </a:sp3d>
        </p:spPr>
        <p:style>
          <a:lnRef idx="1">
            <a:schemeClr val="accent2"/>
          </a:lnRef>
          <a:fillRef idx="3">
            <a:schemeClr val="accent2"/>
          </a:fillRef>
          <a:effectRef idx="2">
            <a:schemeClr val="accent2"/>
          </a:effectRef>
          <a:fontRef idx="minor">
            <a:schemeClr val="lt1"/>
          </a:fontRef>
        </p:style>
        <p:txBody>
          <a:bodyPr rtlCol="1" anchor="ctr"/>
          <a:lstStyle/>
          <a:p>
            <a:pPr algn="ctr"/>
            <a:r>
              <a:rPr lang="ar-SA" sz="4400" b="1" dirty="0" smtClean="0">
                <a:effectLst>
                  <a:outerShdw blurRad="38100" dist="38100" dir="2700000" algn="tl">
                    <a:srgbClr val="000000">
                      <a:alpha val="43137"/>
                    </a:srgbClr>
                  </a:outerShdw>
                </a:effectLst>
                <a:latin typeface="Arabic Typesetting" pitchFamily="66" charset="-78"/>
                <a:cs typeface="Arabic Typesetting" pitchFamily="66" charset="-78"/>
              </a:rPr>
              <a:t>المطلوب</a:t>
            </a:r>
            <a:endParaRPr lang="ar-EG" sz="4400" b="1" dirty="0">
              <a:effectLst>
                <a:outerShdw blurRad="38100" dist="38100" dir="2700000" algn="tl">
                  <a:srgbClr val="000000">
                    <a:alpha val="43137"/>
                  </a:srgbClr>
                </a:outerShdw>
              </a:effectLst>
              <a:latin typeface="Arabic Typesetting" pitchFamily="66" charset="-78"/>
              <a:cs typeface="Arabic Typesetting" pitchFamily="66" charset="-78"/>
            </a:endParaRPr>
          </a:p>
        </p:txBody>
      </p:sp>
      <p:pic>
        <p:nvPicPr>
          <p:cNvPr id="46083" name="Picture 3"/>
          <p:cNvPicPr>
            <a:picLocks noChangeAspect="1" noChangeArrowheads="1"/>
          </p:cNvPicPr>
          <p:nvPr/>
        </p:nvPicPr>
        <p:blipFill>
          <a:blip r:embed="rId5" cstate="email">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385756" y="2939932"/>
            <a:ext cx="6634515" cy="193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32732722"/>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6082"/>
                                        </p:tgtEl>
                                        <p:attrNameLst>
                                          <p:attrName>style.visibility</p:attrName>
                                        </p:attrNameLst>
                                      </p:cBhvr>
                                      <p:to>
                                        <p:strVal val="visible"/>
                                      </p:to>
                                    </p:set>
                                    <p:animEffect transition="in" filter="barn(inVertical)">
                                      <p:cBhvr>
                                        <p:cTn id="13" dur="500"/>
                                        <p:tgtEl>
                                          <p:spTgt spid="4608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1+#ppt_w/2"/>
                                          </p:val>
                                        </p:tav>
                                        <p:tav tm="100000">
                                          <p:val>
                                            <p:strVal val="#ppt_x"/>
                                          </p:val>
                                        </p:tav>
                                      </p:tavLst>
                                    </p:anim>
                                    <p:anim calcmode="lin" valueType="num">
                                      <p:cBhvr additive="base">
                                        <p:cTn id="19"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6083"/>
                                        </p:tgtEl>
                                        <p:attrNameLst>
                                          <p:attrName>style.visibility</p:attrName>
                                        </p:attrNameLst>
                                      </p:cBhvr>
                                      <p:to>
                                        <p:strVal val="visible"/>
                                      </p:to>
                                    </p:set>
                                    <p:animEffect transition="in" filter="barn(inVertical)">
                                      <p:cBhvr>
                                        <p:cTn id="24" dur="500"/>
                                        <p:tgtEl>
                                          <p:spTgt spid="460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مخطط انسيابي: معالجة متعاقبة 2"/>
          <p:cNvSpPr/>
          <p:nvPr/>
        </p:nvSpPr>
        <p:spPr>
          <a:xfrm>
            <a:off x="6444208" y="44624"/>
            <a:ext cx="2664296" cy="851685"/>
          </a:xfrm>
          <a:prstGeom prst="flowChartAlternateProcess">
            <a:avLst/>
          </a:prstGeom>
          <a:scene3d>
            <a:camera prst="orthographicFront"/>
            <a:lightRig rig="threePt" dir="t"/>
          </a:scene3d>
          <a:sp3d>
            <a:bevelT w="139700" prst="cross"/>
          </a:sp3d>
        </p:spPr>
        <p:style>
          <a:lnRef idx="1">
            <a:schemeClr val="accent2"/>
          </a:lnRef>
          <a:fillRef idx="3">
            <a:schemeClr val="accent2"/>
          </a:fillRef>
          <a:effectRef idx="2">
            <a:schemeClr val="accent2"/>
          </a:effectRef>
          <a:fontRef idx="minor">
            <a:schemeClr val="lt1"/>
          </a:fontRef>
        </p:style>
        <p:txBody>
          <a:bodyPr rtlCol="1" anchor="ctr"/>
          <a:lstStyle/>
          <a:p>
            <a:pPr algn="ctr"/>
            <a:r>
              <a:rPr lang="ar-SA" sz="4400" b="1" dirty="0" smtClean="0">
                <a:effectLst>
                  <a:outerShdw blurRad="38100" dist="38100" dir="2700000" algn="tl">
                    <a:srgbClr val="000000">
                      <a:alpha val="43137"/>
                    </a:srgbClr>
                  </a:outerShdw>
                </a:effectLst>
                <a:latin typeface="Arabic Typesetting" pitchFamily="66" charset="-78"/>
                <a:cs typeface="Arabic Typesetting" pitchFamily="66" charset="-78"/>
              </a:rPr>
              <a:t>الإجابة</a:t>
            </a:r>
            <a:endParaRPr lang="ar-EG" sz="4400" b="1" dirty="0">
              <a:effectLst>
                <a:outerShdw blurRad="38100" dist="38100" dir="2700000" algn="tl">
                  <a:srgbClr val="000000">
                    <a:alpha val="43137"/>
                  </a:srgbClr>
                </a:outerShdw>
              </a:effectLst>
              <a:latin typeface="Arabic Typesetting" pitchFamily="66" charset="-78"/>
              <a:cs typeface="Arabic Typesetting" pitchFamily="66" charset="-78"/>
            </a:endParaRPr>
          </a:p>
        </p:txBody>
      </p:sp>
      <p:sp>
        <p:nvSpPr>
          <p:cNvPr id="4" name="مستطيل 3"/>
          <p:cNvSpPr/>
          <p:nvPr/>
        </p:nvSpPr>
        <p:spPr>
          <a:xfrm>
            <a:off x="767003" y="1124744"/>
            <a:ext cx="7992888" cy="3566492"/>
          </a:xfrm>
          <a:prstGeom prst="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r>
              <a:rPr lang="ar-SA" sz="2800" b="1" dirty="0" smtClean="0">
                <a:solidFill>
                  <a:srgbClr val="C00000"/>
                </a:solidFill>
                <a:effectLst>
                  <a:outerShdw blurRad="38100" dist="38100" dir="2700000" algn="tl">
                    <a:srgbClr val="000000">
                      <a:alpha val="43137"/>
                    </a:srgbClr>
                  </a:outerShdw>
                </a:effectLst>
              </a:rPr>
              <a:t>أن الله تعالي فرض علي بني اسرائيل انهم سيعصونه مرتين ويعلون في الأرض ويستكبرون ويتجبرون ويتجرؤون علي الله ورسوله ثم يرسل الله عز وجل عليهم من يعذبهم ويشردهم ويقتلهم </a:t>
            </a:r>
            <a:endParaRPr lang="ar-EG" sz="2800" b="1" dirty="0">
              <a:solidFill>
                <a:srgbClr val="C00000"/>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3292467867"/>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bg/>
                                          </p:spTgt>
                                        </p:tgtEl>
                                        <p:attrNameLst>
                                          <p:attrName>style.visibility</p:attrName>
                                        </p:attrNameLst>
                                      </p:cBhvr>
                                      <p:to>
                                        <p:strVal val="visible"/>
                                      </p:to>
                                    </p:set>
                                    <p:animEffect transition="in" filter="barn(inVertical)">
                                      <p:cBhvr>
                                        <p:cTn id="13" dur="500"/>
                                        <p:tgtEl>
                                          <p:spTgt spid="4">
                                            <p:bg/>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barn(inVertical)">
                                      <p:cBhvr>
                                        <p:cTn id="1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animBg="1"/>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مخطط انسيابي: معالجة متعاقبة 4"/>
          <p:cNvSpPr/>
          <p:nvPr/>
        </p:nvSpPr>
        <p:spPr>
          <a:xfrm>
            <a:off x="6444208" y="44624"/>
            <a:ext cx="2664296" cy="851685"/>
          </a:xfrm>
          <a:prstGeom prst="flowChartAlternateProcess">
            <a:avLst/>
          </a:prstGeom>
          <a:scene3d>
            <a:camera prst="orthographicFront"/>
            <a:lightRig rig="threePt" dir="t"/>
          </a:scene3d>
          <a:sp3d>
            <a:bevelT w="139700" prst="cross"/>
          </a:sp3d>
        </p:spPr>
        <p:style>
          <a:lnRef idx="1">
            <a:schemeClr val="accent2"/>
          </a:lnRef>
          <a:fillRef idx="3">
            <a:schemeClr val="accent2"/>
          </a:fillRef>
          <a:effectRef idx="2">
            <a:schemeClr val="accent2"/>
          </a:effectRef>
          <a:fontRef idx="minor">
            <a:schemeClr val="lt1"/>
          </a:fontRef>
        </p:style>
        <p:txBody>
          <a:bodyPr rtlCol="1" anchor="ctr"/>
          <a:lstStyle/>
          <a:p>
            <a:pPr algn="ctr"/>
            <a:r>
              <a:rPr lang="ar-SA" sz="4400" b="1" dirty="0" smtClean="0">
                <a:effectLst>
                  <a:outerShdw blurRad="38100" dist="38100" dir="2700000" algn="tl">
                    <a:srgbClr val="000000">
                      <a:alpha val="43137"/>
                    </a:srgbClr>
                  </a:outerShdw>
                </a:effectLst>
                <a:latin typeface="Arabic Typesetting" pitchFamily="66" charset="-78"/>
                <a:cs typeface="Arabic Typesetting" pitchFamily="66" charset="-78"/>
              </a:rPr>
              <a:t>أسئلة التقويم</a:t>
            </a:r>
            <a:endParaRPr lang="ar-EG" sz="4400" b="1" dirty="0">
              <a:effectLst>
                <a:outerShdw blurRad="38100" dist="38100" dir="2700000" algn="tl">
                  <a:srgbClr val="000000">
                    <a:alpha val="43137"/>
                  </a:srgbClr>
                </a:outerShdw>
              </a:effectLst>
              <a:latin typeface="Arabic Typesetting" pitchFamily="66" charset="-78"/>
              <a:cs typeface="Arabic Typesetting" pitchFamily="66" charset="-78"/>
            </a:endParaRPr>
          </a:p>
        </p:txBody>
      </p:sp>
      <p:pic>
        <p:nvPicPr>
          <p:cNvPr id="47106"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4572000" y="901628"/>
            <a:ext cx="45243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500736" y="2132856"/>
            <a:ext cx="8142527"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6834187" y="3861048"/>
            <a:ext cx="1626245" cy="369332"/>
          </a:xfrm>
          <a:prstGeom prst="rect">
            <a:avLst/>
          </a:prstGeom>
          <a:noFill/>
        </p:spPr>
        <p:txBody>
          <a:bodyPr wrap="square" rtlCol="1">
            <a:spAutoFit/>
          </a:bodyPr>
          <a:lstStyle/>
          <a:p>
            <a:pPr algn="ctr"/>
            <a:r>
              <a:rPr lang="ar-SA" b="1" dirty="0" smtClean="0">
                <a:solidFill>
                  <a:srgbClr val="C00000"/>
                </a:solidFill>
                <a:effectLst>
                  <a:outerShdw blurRad="38100" dist="38100" dir="2700000" algn="tl">
                    <a:srgbClr val="000000">
                      <a:alpha val="43137"/>
                    </a:srgbClr>
                  </a:outerShdw>
                </a:effectLst>
              </a:rPr>
              <a:t>1381 هـ </a:t>
            </a:r>
            <a:endParaRPr lang="ar-EG" b="1" dirty="0">
              <a:solidFill>
                <a:srgbClr val="C00000"/>
              </a:solidFill>
              <a:effectLst>
                <a:outerShdw blurRad="38100" dist="38100" dir="2700000" algn="tl">
                  <a:srgbClr val="000000">
                    <a:alpha val="43137"/>
                  </a:srgbClr>
                </a:outerShdw>
              </a:effectLst>
            </a:endParaRPr>
          </a:p>
        </p:txBody>
      </p:sp>
      <p:sp>
        <p:nvSpPr>
          <p:cNvPr id="6" name="مربع نص 5"/>
          <p:cNvSpPr txBox="1"/>
          <p:nvPr/>
        </p:nvSpPr>
        <p:spPr>
          <a:xfrm>
            <a:off x="4579618" y="3717032"/>
            <a:ext cx="1626245" cy="646331"/>
          </a:xfrm>
          <a:prstGeom prst="rect">
            <a:avLst/>
          </a:prstGeom>
          <a:noFill/>
        </p:spPr>
        <p:txBody>
          <a:bodyPr wrap="square" rtlCol="1">
            <a:spAutoFit/>
          </a:bodyPr>
          <a:lstStyle/>
          <a:p>
            <a:pPr algn="ctr"/>
            <a:r>
              <a:rPr lang="ar-SA" b="1" dirty="0" smtClean="0">
                <a:solidFill>
                  <a:srgbClr val="C00000"/>
                </a:solidFill>
                <a:effectLst>
                  <a:outerShdw blurRad="38100" dist="38100" dir="2700000" algn="tl">
                    <a:srgbClr val="000000">
                      <a:alpha val="43137"/>
                    </a:srgbClr>
                  </a:outerShdw>
                </a:effectLst>
              </a:rPr>
              <a:t>إحراق اليهود للمسجد </a:t>
            </a:r>
            <a:r>
              <a:rPr lang="ar-SA" b="1" dirty="0" err="1" smtClean="0">
                <a:solidFill>
                  <a:srgbClr val="C00000"/>
                </a:solidFill>
                <a:effectLst>
                  <a:outerShdw blurRad="38100" dist="38100" dir="2700000" algn="tl">
                    <a:srgbClr val="000000">
                      <a:alpha val="43137"/>
                    </a:srgbClr>
                  </a:outerShdw>
                </a:effectLst>
              </a:rPr>
              <a:t>الأقصي</a:t>
            </a:r>
            <a:r>
              <a:rPr lang="ar-SA" b="1" dirty="0" smtClean="0">
                <a:solidFill>
                  <a:srgbClr val="C00000"/>
                </a:solidFill>
                <a:effectLst>
                  <a:outerShdw blurRad="38100" dist="38100" dir="2700000" algn="tl">
                    <a:srgbClr val="000000">
                      <a:alpha val="43137"/>
                    </a:srgbClr>
                  </a:outerShdw>
                </a:effectLst>
              </a:rPr>
              <a:t> </a:t>
            </a:r>
            <a:endParaRPr lang="ar-EG" b="1" dirty="0">
              <a:solidFill>
                <a:srgbClr val="C00000"/>
              </a:solidFill>
              <a:effectLst>
                <a:outerShdw blurRad="38100" dist="38100" dir="2700000" algn="tl">
                  <a:srgbClr val="000000">
                    <a:alpha val="43137"/>
                  </a:srgbClr>
                </a:outerShdw>
              </a:effectLst>
            </a:endParaRPr>
          </a:p>
        </p:txBody>
      </p:sp>
      <p:sp>
        <p:nvSpPr>
          <p:cNvPr id="7" name="مربع نص 6"/>
          <p:cNvSpPr txBox="1"/>
          <p:nvPr/>
        </p:nvSpPr>
        <p:spPr>
          <a:xfrm>
            <a:off x="2613270" y="3856738"/>
            <a:ext cx="1626245" cy="369332"/>
          </a:xfrm>
          <a:prstGeom prst="rect">
            <a:avLst/>
          </a:prstGeom>
          <a:noFill/>
        </p:spPr>
        <p:txBody>
          <a:bodyPr wrap="square" rtlCol="1">
            <a:spAutoFit/>
          </a:bodyPr>
          <a:lstStyle/>
          <a:p>
            <a:pPr algn="ctr"/>
            <a:r>
              <a:rPr lang="ar-SA" b="1" dirty="0" smtClean="0">
                <a:solidFill>
                  <a:srgbClr val="C00000"/>
                </a:solidFill>
                <a:effectLst>
                  <a:outerShdw blurRad="38100" dist="38100" dir="2700000" algn="tl">
                    <a:srgbClr val="000000">
                      <a:alpha val="43137"/>
                    </a:srgbClr>
                  </a:outerShdw>
                </a:effectLst>
              </a:rPr>
              <a:t>الرباط </a:t>
            </a:r>
            <a:endParaRPr lang="ar-EG" b="1" dirty="0">
              <a:solidFill>
                <a:srgbClr val="C00000"/>
              </a:solidFill>
              <a:effectLst>
                <a:outerShdw blurRad="38100" dist="38100" dir="2700000" algn="tl">
                  <a:srgbClr val="000000">
                    <a:alpha val="43137"/>
                  </a:srgbClr>
                </a:outerShdw>
              </a:effectLst>
            </a:endParaRPr>
          </a:p>
        </p:txBody>
      </p:sp>
      <p:sp>
        <p:nvSpPr>
          <p:cNvPr id="10" name="مربع نص 9"/>
          <p:cNvSpPr txBox="1"/>
          <p:nvPr/>
        </p:nvSpPr>
        <p:spPr>
          <a:xfrm>
            <a:off x="683568" y="3717032"/>
            <a:ext cx="1626245" cy="646331"/>
          </a:xfrm>
          <a:prstGeom prst="rect">
            <a:avLst/>
          </a:prstGeom>
          <a:noFill/>
        </p:spPr>
        <p:txBody>
          <a:bodyPr wrap="square" rtlCol="1">
            <a:spAutoFit/>
          </a:bodyPr>
          <a:lstStyle/>
          <a:p>
            <a:pPr algn="ctr"/>
            <a:r>
              <a:rPr lang="ar-SA" b="1" dirty="0" smtClean="0">
                <a:solidFill>
                  <a:srgbClr val="C00000"/>
                </a:solidFill>
                <a:effectLst>
                  <a:outerShdw blurRad="38100" dist="38100" dir="2700000" algn="tl">
                    <a:srgbClr val="000000">
                      <a:alpha val="43137"/>
                    </a:srgbClr>
                  </a:outerShdw>
                </a:effectLst>
              </a:rPr>
              <a:t>إنشاء منظمة التعاون الإسلامي </a:t>
            </a:r>
            <a:endParaRPr lang="ar-EG" b="1" dirty="0">
              <a:solidFill>
                <a:srgbClr val="C00000"/>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36166552"/>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7106"/>
                                        </p:tgtEl>
                                        <p:attrNameLst>
                                          <p:attrName>style.visibility</p:attrName>
                                        </p:attrNameLst>
                                      </p:cBhvr>
                                      <p:to>
                                        <p:strVal val="visible"/>
                                      </p:to>
                                    </p:set>
                                    <p:animEffect transition="in" filter="barn(inVertical)">
                                      <p:cBhvr>
                                        <p:cTn id="13" dur="500"/>
                                        <p:tgtEl>
                                          <p:spTgt spid="4710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7107"/>
                                        </p:tgtEl>
                                        <p:attrNameLst>
                                          <p:attrName>style.visibility</p:attrName>
                                        </p:attrNameLst>
                                      </p:cBhvr>
                                      <p:to>
                                        <p:strVal val="visible"/>
                                      </p:to>
                                    </p:set>
                                    <p:animEffect transition="in" filter="fade">
                                      <p:cBhvr>
                                        <p:cTn id="18" dur="1000"/>
                                        <p:tgtEl>
                                          <p:spTgt spid="47107"/>
                                        </p:tgtEl>
                                      </p:cBhvr>
                                    </p:animEffect>
                                    <p:anim calcmode="lin" valueType="num">
                                      <p:cBhvr>
                                        <p:cTn id="19" dur="1000" fill="hold"/>
                                        <p:tgtEl>
                                          <p:spTgt spid="47107"/>
                                        </p:tgtEl>
                                        <p:attrNameLst>
                                          <p:attrName>ppt_x</p:attrName>
                                        </p:attrNameLst>
                                      </p:cBhvr>
                                      <p:tavLst>
                                        <p:tav tm="0">
                                          <p:val>
                                            <p:strVal val="#ppt_x"/>
                                          </p:val>
                                        </p:tav>
                                        <p:tav tm="100000">
                                          <p:val>
                                            <p:strVal val="#ppt_x"/>
                                          </p:val>
                                        </p:tav>
                                      </p:tavLst>
                                    </p:anim>
                                    <p:anim calcmode="lin" valueType="num">
                                      <p:cBhvr>
                                        <p:cTn id="20" dur="1000" fill="hold"/>
                                        <p:tgtEl>
                                          <p:spTgt spid="4710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6" grpId="0"/>
      <p:bldP spid="7" grpId="0"/>
      <p:bldP spid="10" grpId="0"/>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مخطط انسيابي: معالجة متعاقبة 4"/>
          <p:cNvSpPr/>
          <p:nvPr/>
        </p:nvSpPr>
        <p:spPr>
          <a:xfrm>
            <a:off x="6444208" y="44624"/>
            <a:ext cx="2664296" cy="851685"/>
          </a:xfrm>
          <a:prstGeom prst="flowChartAlternateProcess">
            <a:avLst/>
          </a:prstGeom>
          <a:scene3d>
            <a:camera prst="orthographicFront"/>
            <a:lightRig rig="threePt" dir="t"/>
          </a:scene3d>
          <a:sp3d>
            <a:bevelT w="139700" prst="cross"/>
          </a:sp3d>
        </p:spPr>
        <p:style>
          <a:lnRef idx="1">
            <a:schemeClr val="accent2"/>
          </a:lnRef>
          <a:fillRef idx="3">
            <a:schemeClr val="accent2"/>
          </a:fillRef>
          <a:effectRef idx="2">
            <a:schemeClr val="accent2"/>
          </a:effectRef>
          <a:fontRef idx="minor">
            <a:schemeClr val="lt1"/>
          </a:fontRef>
        </p:style>
        <p:txBody>
          <a:bodyPr rtlCol="1" anchor="ctr"/>
          <a:lstStyle/>
          <a:p>
            <a:pPr algn="ctr"/>
            <a:r>
              <a:rPr lang="ar-SA" sz="4400" b="1" dirty="0" smtClean="0">
                <a:effectLst>
                  <a:outerShdw blurRad="38100" dist="38100" dir="2700000" algn="tl">
                    <a:srgbClr val="000000">
                      <a:alpha val="43137"/>
                    </a:srgbClr>
                  </a:outerShdw>
                </a:effectLst>
                <a:latin typeface="Arabic Typesetting" pitchFamily="66" charset="-78"/>
                <a:cs typeface="Arabic Typesetting" pitchFamily="66" charset="-78"/>
              </a:rPr>
              <a:t>بم تفسر</a:t>
            </a:r>
            <a:endParaRPr lang="ar-EG" sz="4400" b="1" dirty="0">
              <a:effectLst>
                <a:outerShdw blurRad="38100" dist="38100" dir="2700000" algn="tl">
                  <a:srgbClr val="000000">
                    <a:alpha val="43137"/>
                  </a:srgbClr>
                </a:outerShdw>
              </a:effectLst>
              <a:latin typeface="Arabic Typesetting" pitchFamily="66" charset="-78"/>
              <a:cs typeface="Arabic Typesetting" pitchFamily="66" charset="-78"/>
            </a:endParaRPr>
          </a:p>
        </p:txBody>
      </p:sp>
      <p:pic>
        <p:nvPicPr>
          <p:cNvPr id="48130" name="Picture 2"/>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1331640" y="1268760"/>
            <a:ext cx="6924675" cy="1201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754044" y="2348880"/>
            <a:ext cx="7992888" cy="3566492"/>
          </a:xfrm>
          <a:prstGeom prst="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r>
              <a:rPr lang="ar-SA" sz="3200" b="1" dirty="0" smtClean="0">
                <a:solidFill>
                  <a:srgbClr val="C00000"/>
                </a:solidFill>
                <a:effectLst>
                  <a:outerShdw blurRad="38100" dist="38100" dir="2700000" algn="tl">
                    <a:srgbClr val="000000">
                      <a:alpha val="43137"/>
                    </a:srgbClr>
                  </a:outerShdw>
                </a:effectLst>
              </a:rPr>
              <a:t> (1) لمكانته وأهميته الدينية </a:t>
            </a:r>
          </a:p>
          <a:p>
            <a:pPr algn="ctr"/>
            <a:r>
              <a:rPr lang="ar-SA" sz="3200" b="1" dirty="0" smtClean="0">
                <a:solidFill>
                  <a:srgbClr val="C00000"/>
                </a:solidFill>
                <a:effectLst>
                  <a:outerShdw blurRad="38100" dist="38100" dir="2700000" algn="tl">
                    <a:srgbClr val="000000">
                      <a:alpha val="43137"/>
                    </a:srgbClr>
                  </a:outerShdw>
                </a:effectLst>
              </a:rPr>
              <a:t>(2) للتصدي لخطر اليهود </a:t>
            </a:r>
            <a:endParaRPr lang="ar-EG" sz="3200" b="1" dirty="0">
              <a:solidFill>
                <a:srgbClr val="C00000"/>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3449172032"/>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8130"/>
                                        </p:tgtEl>
                                        <p:attrNameLst>
                                          <p:attrName>style.visibility</p:attrName>
                                        </p:attrNameLst>
                                      </p:cBhvr>
                                      <p:to>
                                        <p:strVal val="visible"/>
                                      </p:to>
                                    </p:set>
                                    <p:animEffect transition="in" filter="barn(inVertical)">
                                      <p:cBhvr>
                                        <p:cTn id="13" dur="500"/>
                                        <p:tgtEl>
                                          <p:spTgt spid="4813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bg/>
                                          </p:spTgt>
                                        </p:tgtEl>
                                        <p:attrNameLst>
                                          <p:attrName>style.visibility</p:attrName>
                                        </p:attrNameLst>
                                      </p:cBhvr>
                                      <p:to>
                                        <p:strVal val="visible"/>
                                      </p:to>
                                    </p:set>
                                    <p:animEffect transition="in" filter="barn(inVertical)">
                                      <p:cBhvr>
                                        <p:cTn id="18" dur="500"/>
                                        <p:tgtEl>
                                          <p:spTgt spid="4">
                                            <p:bg/>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barn(inVertical)">
                                      <p:cBhvr>
                                        <p:cTn id="23" dur="500"/>
                                        <p:tgtEl>
                                          <p:spTgt spid="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barn(inVertical)">
                                      <p:cBhvr>
                                        <p:cTn id="28"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build="p" animBg="1"/>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2112697" y="0"/>
            <a:ext cx="7048500"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5"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251520" y="1262288"/>
            <a:ext cx="8783034" cy="3102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1043608" y="2339588"/>
            <a:ext cx="2880320" cy="369332"/>
          </a:xfrm>
          <a:prstGeom prst="rect">
            <a:avLst/>
          </a:prstGeom>
          <a:noFill/>
        </p:spPr>
        <p:txBody>
          <a:bodyPr wrap="square" rtlCol="1">
            <a:spAutoFit/>
          </a:bodyPr>
          <a:lstStyle/>
          <a:p>
            <a:pPr algn="ctr"/>
            <a:r>
              <a:rPr lang="ar-SA" b="1" dirty="0" smtClean="0">
                <a:solidFill>
                  <a:srgbClr val="C00000"/>
                </a:solidFill>
                <a:effectLst>
                  <a:outerShdw blurRad="38100" dist="38100" dir="2700000" algn="tl">
                    <a:srgbClr val="000000">
                      <a:alpha val="43137"/>
                    </a:srgbClr>
                  </a:outerShdw>
                </a:effectLst>
              </a:rPr>
              <a:t>ساهمت بجيشها </a:t>
            </a:r>
            <a:endParaRPr lang="ar-EG" b="1" dirty="0">
              <a:solidFill>
                <a:srgbClr val="C00000"/>
              </a:solidFill>
              <a:effectLst>
                <a:outerShdw blurRad="38100" dist="38100" dir="2700000" algn="tl">
                  <a:srgbClr val="000000">
                    <a:alpha val="43137"/>
                  </a:srgbClr>
                </a:outerShdw>
              </a:effectLst>
            </a:endParaRPr>
          </a:p>
        </p:txBody>
      </p:sp>
      <p:sp>
        <p:nvSpPr>
          <p:cNvPr id="5" name="مربع نص 4"/>
          <p:cNvSpPr txBox="1"/>
          <p:nvPr/>
        </p:nvSpPr>
        <p:spPr>
          <a:xfrm>
            <a:off x="1115616" y="2843492"/>
            <a:ext cx="2880320" cy="646331"/>
          </a:xfrm>
          <a:prstGeom prst="rect">
            <a:avLst/>
          </a:prstGeom>
          <a:noFill/>
        </p:spPr>
        <p:txBody>
          <a:bodyPr wrap="square" rtlCol="1">
            <a:spAutoFit/>
          </a:bodyPr>
          <a:lstStyle/>
          <a:p>
            <a:pPr algn="ctr"/>
            <a:r>
              <a:rPr lang="ar-SA" b="1" dirty="0" smtClean="0">
                <a:solidFill>
                  <a:srgbClr val="C00000"/>
                </a:solidFill>
                <a:effectLst>
                  <a:outerShdw blurRad="38100" dist="38100" dir="2700000" algn="tl">
                    <a:srgbClr val="000000">
                      <a:alpha val="43137"/>
                    </a:srgbClr>
                  </a:outerShdw>
                </a:effectLst>
              </a:rPr>
              <a:t>رحبت بألاف الفلسطينيين علي أراضيها </a:t>
            </a:r>
            <a:endParaRPr lang="ar-EG" b="1" dirty="0">
              <a:solidFill>
                <a:srgbClr val="C00000"/>
              </a:solidFill>
              <a:effectLst>
                <a:outerShdw blurRad="38100" dist="38100" dir="2700000" algn="tl">
                  <a:srgbClr val="000000">
                    <a:alpha val="43137"/>
                  </a:srgbClr>
                </a:outerShdw>
              </a:effectLst>
            </a:endParaRPr>
          </a:p>
        </p:txBody>
      </p:sp>
      <p:sp>
        <p:nvSpPr>
          <p:cNvPr id="6" name="مربع نص 5"/>
          <p:cNvSpPr txBox="1"/>
          <p:nvPr/>
        </p:nvSpPr>
        <p:spPr>
          <a:xfrm>
            <a:off x="1136891" y="3491716"/>
            <a:ext cx="2880320" cy="369332"/>
          </a:xfrm>
          <a:prstGeom prst="rect">
            <a:avLst/>
          </a:prstGeom>
          <a:noFill/>
        </p:spPr>
        <p:txBody>
          <a:bodyPr wrap="square" rtlCol="1">
            <a:spAutoFit/>
          </a:bodyPr>
          <a:lstStyle/>
          <a:p>
            <a:pPr algn="ctr"/>
            <a:r>
              <a:rPr lang="ar-SA" b="1" dirty="0" smtClean="0">
                <a:solidFill>
                  <a:srgbClr val="C00000"/>
                </a:solidFill>
                <a:effectLst>
                  <a:outerShdw blurRad="38100" dist="38100" dir="2700000" algn="tl">
                    <a:srgbClr val="000000">
                      <a:alpha val="43137"/>
                    </a:srgbClr>
                  </a:outerShdw>
                </a:effectLst>
              </a:rPr>
              <a:t>إعادة تعمير القري والمساجد</a:t>
            </a:r>
            <a:endParaRPr lang="ar-EG" b="1" dirty="0">
              <a:solidFill>
                <a:srgbClr val="C00000"/>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2557725628"/>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9154"/>
                                        </p:tgtEl>
                                        <p:attrNameLst>
                                          <p:attrName>style.visibility</p:attrName>
                                        </p:attrNameLst>
                                      </p:cBhvr>
                                      <p:to>
                                        <p:strVal val="visible"/>
                                      </p:to>
                                    </p:set>
                                    <p:animEffect transition="in" filter="barn(inVertical)">
                                      <p:cBhvr>
                                        <p:cTn id="7" dur="500"/>
                                        <p:tgtEl>
                                          <p:spTgt spid="4915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9155"/>
                                        </p:tgtEl>
                                        <p:attrNameLst>
                                          <p:attrName>style.visibility</p:attrName>
                                        </p:attrNameLst>
                                      </p:cBhvr>
                                      <p:to>
                                        <p:strVal val="visible"/>
                                      </p:to>
                                    </p:set>
                                    <p:animEffect transition="in" filter="fade">
                                      <p:cBhvr>
                                        <p:cTn id="12" dur="1000"/>
                                        <p:tgtEl>
                                          <p:spTgt spid="49155"/>
                                        </p:tgtEl>
                                      </p:cBhvr>
                                    </p:animEffect>
                                    <p:anim calcmode="lin" valueType="num">
                                      <p:cBhvr>
                                        <p:cTn id="13" dur="1000" fill="hold"/>
                                        <p:tgtEl>
                                          <p:spTgt spid="49155"/>
                                        </p:tgtEl>
                                        <p:attrNameLst>
                                          <p:attrName>ppt_x</p:attrName>
                                        </p:attrNameLst>
                                      </p:cBhvr>
                                      <p:tavLst>
                                        <p:tav tm="0">
                                          <p:val>
                                            <p:strVal val="#ppt_x"/>
                                          </p:val>
                                        </p:tav>
                                        <p:tav tm="100000">
                                          <p:val>
                                            <p:strVal val="#ppt_x"/>
                                          </p:val>
                                        </p:tav>
                                      </p:tavLst>
                                    </p:anim>
                                    <p:anim calcmode="lin" valueType="num">
                                      <p:cBhvr>
                                        <p:cTn id="14" dur="1000" fill="hold"/>
                                        <p:tgtEl>
                                          <p:spTgt spid="4915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مخطط انسيابي: معالجة متعاقبة 4"/>
          <p:cNvSpPr/>
          <p:nvPr/>
        </p:nvSpPr>
        <p:spPr>
          <a:xfrm>
            <a:off x="6444208" y="44624"/>
            <a:ext cx="2664296" cy="851685"/>
          </a:xfrm>
          <a:prstGeom prst="flowChartAlternateProcess">
            <a:avLst/>
          </a:prstGeom>
          <a:scene3d>
            <a:camera prst="orthographicFront"/>
            <a:lightRig rig="threePt" dir="t"/>
          </a:scene3d>
          <a:sp3d>
            <a:bevelT w="139700" prst="cross"/>
          </a:sp3d>
        </p:spPr>
        <p:style>
          <a:lnRef idx="1">
            <a:schemeClr val="accent2"/>
          </a:lnRef>
          <a:fillRef idx="3">
            <a:schemeClr val="accent2"/>
          </a:fillRef>
          <a:effectRef idx="2">
            <a:schemeClr val="accent2"/>
          </a:effectRef>
          <a:fontRef idx="minor">
            <a:schemeClr val="lt1"/>
          </a:fontRef>
        </p:style>
        <p:txBody>
          <a:bodyPr rtlCol="1" anchor="ctr"/>
          <a:lstStyle/>
          <a:p>
            <a:pPr algn="ctr"/>
            <a:r>
              <a:rPr lang="ar-SA" sz="4400" b="1" dirty="0" smtClean="0">
                <a:effectLst>
                  <a:outerShdw blurRad="38100" dist="38100" dir="2700000" algn="tl">
                    <a:srgbClr val="000000">
                      <a:alpha val="43137"/>
                    </a:srgbClr>
                  </a:outerShdw>
                </a:effectLst>
                <a:latin typeface="Arabic Typesetting" pitchFamily="66" charset="-78"/>
                <a:cs typeface="Arabic Typesetting" pitchFamily="66" charset="-78"/>
              </a:rPr>
              <a:t>الإجابة</a:t>
            </a:r>
            <a:endParaRPr lang="ar-EG" sz="4400" b="1" dirty="0">
              <a:effectLst>
                <a:outerShdw blurRad="38100" dist="38100" dir="2700000" algn="tl">
                  <a:srgbClr val="000000">
                    <a:alpha val="43137"/>
                  </a:srgbClr>
                </a:outerShdw>
              </a:effectLst>
              <a:latin typeface="Arabic Typesetting" pitchFamily="66" charset="-78"/>
              <a:cs typeface="Arabic Typesetting" pitchFamily="66" charset="-78"/>
            </a:endParaRPr>
          </a:p>
        </p:txBody>
      </p:sp>
      <p:pic>
        <p:nvPicPr>
          <p:cNvPr id="87042" name="Picture 2"/>
          <p:cNvPicPr>
            <a:picLocks noChangeAspect="1" noChangeArrowheads="1"/>
          </p:cNvPicPr>
          <p:nvPr/>
        </p:nvPicPr>
        <p:blipFill>
          <a:blip r:embed="rId3" cstate="email">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rot="120000">
            <a:off x="395536" y="1124744"/>
            <a:ext cx="8568952" cy="311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4752020" y="2132856"/>
            <a:ext cx="1476164" cy="400110"/>
          </a:xfrm>
          <a:prstGeom prst="rect">
            <a:avLst/>
          </a:prstGeom>
          <a:noFill/>
        </p:spPr>
        <p:txBody>
          <a:bodyPr wrap="square" rtlCol="1">
            <a:spAutoFit/>
          </a:bodyPr>
          <a:lstStyle/>
          <a:p>
            <a:pPr algn="ctr"/>
            <a:r>
              <a:rPr lang="ar-SA" sz="2000" b="1" dirty="0" smtClean="0">
                <a:solidFill>
                  <a:srgbClr val="C00000"/>
                </a:solidFill>
                <a:effectLst>
                  <a:outerShdw blurRad="38100" dist="38100" dir="2700000" algn="tl">
                    <a:srgbClr val="000000">
                      <a:alpha val="43137"/>
                    </a:srgbClr>
                  </a:outerShdw>
                </a:effectLst>
              </a:rPr>
              <a:t>المتوسط</a:t>
            </a:r>
            <a:endParaRPr lang="ar-EG" sz="2000" b="1" dirty="0">
              <a:solidFill>
                <a:srgbClr val="C00000"/>
              </a:solidFill>
              <a:effectLst>
                <a:outerShdw blurRad="38100" dist="38100" dir="2700000" algn="tl">
                  <a:srgbClr val="000000">
                    <a:alpha val="43137"/>
                  </a:srgbClr>
                </a:outerShdw>
              </a:effectLst>
            </a:endParaRPr>
          </a:p>
        </p:txBody>
      </p:sp>
      <p:sp>
        <p:nvSpPr>
          <p:cNvPr id="6" name="مربع نص 5"/>
          <p:cNvSpPr txBox="1"/>
          <p:nvPr/>
        </p:nvSpPr>
        <p:spPr>
          <a:xfrm>
            <a:off x="2771800" y="2132856"/>
            <a:ext cx="1476164" cy="400110"/>
          </a:xfrm>
          <a:prstGeom prst="rect">
            <a:avLst/>
          </a:prstGeom>
          <a:noFill/>
        </p:spPr>
        <p:txBody>
          <a:bodyPr wrap="square" rtlCol="1">
            <a:spAutoFit/>
          </a:bodyPr>
          <a:lstStyle/>
          <a:p>
            <a:pPr algn="ctr"/>
            <a:r>
              <a:rPr lang="ar-SA" sz="2000" b="1" dirty="0" smtClean="0">
                <a:solidFill>
                  <a:srgbClr val="C00000"/>
                </a:solidFill>
                <a:effectLst>
                  <a:outerShdw blurRad="38100" dist="38100" dir="2700000" algn="tl">
                    <a:srgbClr val="000000">
                      <a:alpha val="43137"/>
                    </a:srgbClr>
                  </a:outerShdw>
                </a:effectLst>
              </a:rPr>
              <a:t>العقبة</a:t>
            </a:r>
            <a:endParaRPr lang="ar-EG" sz="2000" b="1" dirty="0">
              <a:solidFill>
                <a:srgbClr val="C00000"/>
              </a:solidFill>
              <a:effectLst>
                <a:outerShdw blurRad="38100" dist="38100" dir="2700000" algn="tl">
                  <a:srgbClr val="000000">
                    <a:alpha val="43137"/>
                  </a:srgbClr>
                </a:outerShdw>
              </a:effectLst>
            </a:endParaRPr>
          </a:p>
        </p:txBody>
      </p:sp>
      <p:sp>
        <p:nvSpPr>
          <p:cNvPr id="7" name="مربع نص 6"/>
          <p:cNvSpPr txBox="1"/>
          <p:nvPr/>
        </p:nvSpPr>
        <p:spPr>
          <a:xfrm>
            <a:off x="2924200" y="2699628"/>
            <a:ext cx="1476164" cy="400110"/>
          </a:xfrm>
          <a:prstGeom prst="rect">
            <a:avLst/>
          </a:prstGeom>
          <a:noFill/>
        </p:spPr>
        <p:txBody>
          <a:bodyPr wrap="square" rtlCol="1">
            <a:spAutoFit/>
          </a:bodyPr>
          <a:lstStyle/>
          <a:p>
            <a:pPr algn="ctr"/>
            <a:r>
              <a:rPr lang="ar-SA" sz="2000" b="1" dirty="0" smtClean="0">
                <a:solidFill>
                  <a:srgbClr val="C00000"/>
                </a:solidFill>
                <a:effectLst>
                  <a:outerShdw blurRad="38100" dist="38100" dir="2700000" algn="tl">
                    <a:srgbClr val="000000">
                      <a:alpha val="43137"/>
                    </a:srgbClr>
                  </a:outerShdw>
                </a:effectLst>
              </a:rPr>
              <a:t>شدة ملوحته</a:t>
            </a:r>
            <a:endParaRPr lang="ar-EG" sz="2000" b="1" dirty="0">
              <a:solidFill>
                <a:srgbClr val="C00000"/>
              </a:solidFill>
              <a:effectLst>
                <a:outerShdw blurRad="38100" dist="38100" dir="2700000" algn="tl">
                  <a:srgbClr val="000000">
                    <a:alpha val="43137"/>
                  </a:srgbClr>
                </a:outerShdw>
              </a:effectLst>
            </a:endParaRPr>
          </a:p>
        </p:txBody>
      </p:sp>
      <p:sp>
        <p:nvSpPr>
          <p:cNvPr id="8" name="مربع نص 7"/>
          <p:cNvSpPr txBox="1"/>
          <p:nvPr/>
        </p:nvSpPr>
        <p:spPr>
          <a:xfrm>
            <a:off x="5328084" y="3070701"/>
            <a:ext cx="1476164" cy="707886"/>
          </a:xfrm>
          <a:prstGeom prst="rect">
            <a:avLst/>
          </a:prstGeom>
          <a:noFill/>
        </p:spPr>
        <p:txBody>
          <a:bodyPr wrap="square" rtlCol="1">
            <a:spAutoFit/>
          </a:bodyPr>
          <a:lstStyle/>
          <a:p>
            <a:pPr algn="ctr"/>
            <a:r>
              <a:rPr lang="ar-SA" sz="2000" b="1" dirty="0" smtClean="0">
                <a:solidFill>
                  <a:srgbClr val="C00000"/>
                </a:solidFill>
                <a:effectLst>
                  <a:outerShdw blurRad="38100" dist="38100" dir="2700000" algn="tl">
                    <a:srgbClr val="000000">
                      <a:alpha val="43137"/>
                    </a:srgbClr>
                  </a:outerShdw>
                </a:effectLst>
              </a:rPr>
              <a:t>شمال شرقي فلسطين</a:t>
            </a:r>
            <a:endParaRPr lang="ar-EG" sz="2000" b="1" dirty="0">
              <a:solidFill>
                <a:srgbClr val="C00000"/>
              </a:solidFill>
              <a:effectLst>
                <a:outerShdw blurRad="38100" dist="38100" dir="2700000" algn="tl">
                  <a:srgbClr val="000000">
                    <a:alpha val="43137"/>
                  </a:srgbClr>
                </a:outerShdw>
              </a:effectLst>
            </a:endParaRPr>
          </a:p>
        </p:txBody>
      </p:sp>
      <p:sp>
        <p:nvSpPr>
          <p:cNvPr id="9" name="مربع نص 8"/>
          <p:cNvSpPr txBox="1"/>
          <p:nvPr/>
        </p:nvSpPr>
        <p:spPr>
          <a:xfrm>
            <a:off x="3131840" y="3209200"/>
            <a:ext cx="1476164" cy="400110"/>
          </a:xfrm>
          <a:prstGeom prst="rect">
            <a:avLst/>
          </a:prstGeom>
          <a:noFill/>
        </p:spPr>
        <p:txBody>
          <a:bodyPr wrap="square" rtlCol="1">
            <a:spAutoFit/>
          </a:bodyPr>
          <a:lstStyle/>
          <a:p>
            <a:pPr algn="ctr"/>
            <a:r>
              <a:rPr lang="ar-SA" sz="2000" b="1" dirty="0" smtClean="0">
                <a:solidFill>
                  <a:srgbClr val="C00000"/>
                </a:solidFill>
                <a:effectLst>
                  <a:outerShdw blurRad="38100" dist="38100" dir="2700000" algn="tl">
                    <a:srgbClr val="000000">
                      <a:alpha val="43137"/>
                    </a:srgbClr>
                  </a:outerShdw>
                </a:effectLst>
              </a:rPr>
              <a:t>جبل الشيخ</a:t>
            </a:r>
            <a:endParaRPr lang="ar-EG" sz="2000" b="1" dirty="0">
              <a:solidFill>
                <a:srgbClr val="C00000"/>
              </a:solidFill>
              <a:effectLst>
                <a:outerShdw blurRad="38100" dist="38100" dir="2700000" algn="tl">
                  <a:srgbClr val="000000">
                    <a:alpha val="43137"/>
                  </a:srgbClr>
                </a:outerShdw>
              </a:effectLst>
            </a:endParaRPr>
          </a:p>
        </p:txBody>
      </p:sp>
      <p:sp>
        <p:nvSpPr>
          <p:cNvPr id="10" name="مربع نص 9"/>
          <p:cNvSpPr txBox="1"/>
          <p:nvPr/>
        </p:nvSpPr>
        <p:spPr>
          <a:xfrm>
            <a:off x="1187624" y="3203684"/>
            <a:ext cx="1476164" cy="400110"/>
          </a:xfrm>
          <a:prstGeom prst="rect">
            <a:avLst/>
          </a:prstGeom>
          <a:noFill/>
        </p:spPr>
        <p:txBody>
          <a:bodyPr wrap="square" rtlCol="1">
            <a:spAutoFit/>
          </a:bodyPr>
          <a:lstStyle/>
          <a:p>
            <a:pPr algn="ctr"/>
            <a:r>
              <a:rPr lang="ar-SA" sz="2000" b="1" dirty="0" smtClean="0">
                <a:solidFill>
                  <a:srgbClr val="C00000"/>
                </a:solidFill>
                <a:effectLst>
                  <a:outerShdw blurRad="38100" dist="38100" dir="2700000" algn="tl">
                    <a:srgbClr val="000000">
                      <a:alpha val="43137"/>
                    </a:srgbClr>
                  </a:outerShdw>
                </a:effectLst>
              </a:rPr>
              <a:t>البحر الميت</a:t>
            </a:r>
            <a:endParaRPr lang="ar-EG" sz="2000" b="1" dirty="0">
              <a:solidFill>
                <a:srgbClr val="C00000"/>
              </a:solidFill>
              <a:effectLst>
                <a:outerShdw blurRad="38100" dist="38100" dir="2700000" algn="tl">
                  <a:srgbClr val="000000">
                    <a:alpha val="43137"/>
                  </a:srgbClr>
                </a:outerShdw>
              </a:effectLst>
            </a:endParaRPr>
          </a:p>
        </p:txBody>
      </p:sp>
      <p:sp>
        <p:nvSpPr>
          <p:cNvPr id="11" name="مربع نص 10"/>
          <p:cNvSpPr txBox="1"/>
          <p:nvPr/>
        </p:nvSpPr>
        <p:spPr>
          <a:xfrm>
            <a:off x="2771800" y="3733485"/>
            <a:ext cx="1476164" cy="400110"/>
          </a:xfrm>
          <a:prstGeom prst="rect">
            <a:avLst/>
          </a:prstGeom>
          <a:noFill/>
        </p:spPr>
        <p:txBody>
          <a:bodyPr wrap="square" rtlCol="1">
            <a:spAutoFit/>
          </a:bodyPr>
          <a:lstStyle/>
          <a:p>
            <a:pPr algn="ctr"/>
            <a:r>
              <a:rPr lang="ar-SA" sz="2000" b="1" dirty="0" smtClean="0">
                <a:solidFill>
                  <a:srgbClr val="C00000"/>
                </a:solidFill>
                <a:effectLst>
                  <a:outerShdw blurRad="38100" dist="38100" dir="2700000" algn="tl">
                    <a:srgbClr val="000000">
                      <a:alpha val="43137"/>
                    </a:srgbClr>
                  </a:outerShdw>
                </a:effectLst>
              </a:rPr>
              <a:t>مصر</a:t>
            </a:r>
            <a:endParaRPr lang="ar-EG" sz="2000" b="1" dirty="0">
              <a:solidFill>
                <a:srgbClr val="C00000"/>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3294432845"/>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7042"/>
                                        </p:tgtEl>
                                        <p:attrNameLst>
                                          <p:attrName>style.visibility</p:attrName>
                                        </p:attrNameLst>
                                      </p:cBhvr>
                                      <p:to>
                                        <p:strVal val="visible"/>
                                      </p:to>
                                    </p:set>
                                    <p:animEffect transition="in" filter="barn(inVertical)">
                                      <p:cBhvr>
                                        <p:cTn id="13" dur="500"/>
                                        <p:tgtEl>
                                          <p:spTgt spid="87042"/>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 calcmode="lin" valueType="num">
                                      <p:cBhvr>
                                        <p:cTn id="20" dur="1000" fill="hold"/>
                                        <p:tgtEl>
                                          <p:spTgt spid="2"/>
                                        </p:tgtEl>
                                        <p:attrNameLst>
                                          <p:attrName>style.rotation</p:attrName>
                                        </p:attrNameLst>
                                      </p:cBhvr>
                                      <p:tavLst>
                                        <p:tav tm="0">
                                          <p:val>
                                            <p:fltVal val="90"/>
                                          </p:val>
                                        </p:tav>
                                        <p:tav tm="100000">
                                          <p:val>
                                            <p:fltVal val="0"/>
                                          </p:val>
                                        </p:tav>
                                      </p:tavLst>
                                    </p:anim>
                                    <p:animEffect transition="in" filter="fade">
                                      <p:cBhvr>
                                        <p:cTn id="21" dur="1000"/>
                                        <p:tgtEl>
                                          <p:spTgt spid="2"/>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fltVal val="0"/>
                                          </p:val>
                                        </p:tav>
                                        <p:tav tm="100000">
                                          <p:val>
                                            <p:strVal val="#ppt_w"/>
                                          </p:val>
                                        </p:tav>
                                      </p:tavLst>
                                    </p:anim>
                                    <p:anim calcmode="lin" valueType="num">
                                      <p:cBhvr>
                                        <p:cTn id="25" dur="1000" fill="hold"/>
                                        <p:tgtEl>
                                          <p:spTgt spid="6"/>
                                        </p:tgtEl>
                                        <p:attrNameLst>
                                          <p:attrName>ppt_h</p:attrName>
                                        </p:attrNameLst>
                                      </p:cBhvr>
                                      <p:tavLst>
                                        <p:tav tm="0">
                                          <p:val>
                                            <p:fltVal val="0"/>
                                          </p:val>
                                        </p:tav>
                                        <p:tav tm="100000">
                                          <p:val>
                                            <p:strVal val="#ppt_h"/>
                                          </p:val>
                                        </p:tav>
                                      </p:tavLst>
                                    </p:anim>
                                    <p:anim calcmode="lin" valueType="num">
                                      <p:cBhvr>
                                        <p:cTn id="26" dur="1000" fill="hold"/>
                                        <p:tgtEl>
                                          <p:spTgt spid="6"/>
                                        </p:tgtEl>
                                        <p:attrNameLst>
                                          <p:attrName>style.rotation</p:attrName>
                                        </p:attrNameLst>
                                      </p:cBhvr>
                                      <p:tavLst>
                                        <p:tav tm="0">
                                          <p:val>
                                            <p:fltVal val="90"/>
                                          </p:val>
                                        </p:tav>
                                        <p:tav tm="100000">
                                          <p:val>
                                            <p:fltVal val="0"/>
                                          </p:val>
                                        </p:tav>
                                      </p:tavLst>
                                    </p:anim>
                                    <p:animEffect transition="in" filter="fade">
                                      <p:cBhvr>
                                        <p:cTn id="27" dur="1000"/>
                                        <p:tgtEl>
                                          <p:spTgt spid="6"/>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1000" fill="hold"/>
                                        <p:tgtEl>
                                          <p:spTgt spid="7"/>
                                        </p:tgtEl>
                                        <p:attrNameLst>
                                          <p:attrName>ppt_w</p:attrName>
                                        </p:attrNameLst>
                                      </p:cBhvr>
                                      <p:tavLst>
                                        <p:tav tm="0">
                                          <p:val>
                                            <p:fltVal val="0"/>
                                          </p:val>
                                        </p:tav>
                                        <p:tav tm="100000">
                                          <p:val>
                                            <p:strVal val="#ppt_w"/>
                                          </p:val>
                                        </p:tav>
                                      </p:tavLst>
                                    </p:anim>
                                    <p:anim calcmode="lin" valueType="num">
                                      <p:cBhvr>
                                        <p:cTn id="31" dur="1000" fill="hold"/>
                                        <p:tgtEl>
                                          <p:spTgt spid="7"/>
                                        </p:tgtEl>
                                        <p:attrNameLst>
                                          <p:attrName>ppt_h</p:attrName>
                                        </p:attrNameLst>
                                      </p:cBhvr>
                                      <p:tavLst>
                                        <p:tav tm="0">
                                          <p:val>
                                            <p:fltVal val="0"/>
                                          </p:val>
                                        </p:tav>
                                        <p:tav tm="100000">
                                          <p:val>
                                            <p:strVal val="#ppt_h"/>
                                          </p:val>
                                        </p:tav>
                                      </p:tavLst>
                                    </p:anim>
                                    <p:anim calcmode="lin" valueType="num">
                                      <p:cBhvr>
                                        <p:cTn id="32" dur="1000" fill="hold"/>
                                        <p:tgtEl>
                                          <p:spTgt spid="7"/>
                                        </p:tgtEl>
                                        <p:attrNameLst>
                                          <p:attrName>style.rotation</p:attrName>
                                        </p:attrNameLst>
                                      </p:cBhvr>
                                      <p:tavLst>
                                        <p:tav tm="0">
                                          <p:val>
                                            <p:fltVal val="90"/>
                                          </p:val>
                                        </p:tav>
                                        <p:tav tm="100000">
                                          <p:val>
                                            <p:fltVal val="0"/>
                                          </p:val>
                                        </p:tav>
                                      </p:tavLst>
                                    </p:anim>
                                    <p:animEffect transition="in" filter="fade">
                                      <p:cBhvr>
                                        <p:cTn id="33" dur="1000"/>
                                        <p:tgtEl>
                                          <p:spTgt spid="7"/>
                                        </p:tgtEl>
                                      </p:cBhvr>
                                    </p:animEffect>
                                  </p:childTnLst>
                                </p:cTn>
                              </p:par>
                              <p:par>
                                <p:cTn id="34" presetID="31"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1000" fill="hold"/>
                                        <p:tgtEl>
                                          <p:spTgt spid="8"/>
                                        </p:tgtEl>
                                        <p:attrNameLst>
                                          <p:attrName>ppt_w</p:attrName>
                                        </p:attrNameLst>
                                      </p:cBhvr>
                                      <p:tavLst>
                                        <p:tav tm="0">
                                          <p:val>
                                            <p:fltVal val="0"/>
                                          </p:val>
                                        </p:tav>
                                        <p:tav tm="100000">
                                          <p:val>
                                            <p:strVal val="#ppt_w"/>
                                          </p:val>
                                        </p:tav>
                                      </p:tavLst>
                                    </p:anim>
                                    <p:anim calcmode="lin" valueType="num">
                                      <p:cBhvr>
                                        <p:cTn id="37" dur="1000" fill="hold"/>
                                        <p:tgtEl>
                                          <p:spTgt spid="8"/>
                                        </p:tgtEl>
                                        <p:attrNameLst>
                                          <p:attrName>ppt_h</p:attrName>
                                        </p:attrNameLst>
                                      </p:cBhvr>
                                      <p:tavLst>
                                        <p:tav tm="0">
                                          <p:val>
                                            <p:fltVal val="0"/>
                                          </p:val>
                                        </p:tav>
                                        <p:tav tm="100000">
                                          <p:val>
                                            <p:strVal val="#ppt_h"/>
                                          </p:val>
                                        </p:tav>
                                      </p:tavLst>
                                    </p:anim>
                                    <p:anim calcmode="lin" valueType="num">
                                      <p:cBhvr>
                                        <p:cTn id="38" dur="1000" fill="hold"/>
                                        <p:tgtEl>
                                          <p:spTgt spid="8"/>
                                        </p:tgtEl>
                                        <p:attrNameLst>
                                          <p:attrName>style.rotation</p:attrName>
                                        </p:attrNameLst>
                                      </p:cBhvr>
                                      <p:tavLst>
                                        <p:tav tm="0">
                                          <p:val>
                                            <p:fltVal val="90"/>
                                          </p:val>
                                        </p:tav>
                                        <p:tav tm="100000">
                                          <p:val>
                                            <p:fltVal val="0"/>
                                          </p:val>
                                        </p:tav>
                                      </p:tavLst>
                                    </p:anim>
                                    <p:animEffect transition="in" filter="fade">
                                      <p:cBhvr>
                                        <p:cTn id="39" dur="1000"/>
                                        <p:tgtEl>
                                          <p:spTgt spid="8"/>
                                        </p:tgtEl>
                                      </p:cBhvr>
                                    </p:animEffect>
                                  </p:childTnLst>
                                </p:cTn>
                              </p:par>
                              <p:par>
                                <p:cTn id="40" presetID="31"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1000" fill="hold"/>
                                        <p:tgtEl>
                                          <p:spTgt spid="9"/>
                                        </p:tgtEl>
                                        <p:attrNameLst>
                                          <p:attrName>ppt_w</p:attrName>
                                        </p:attrNameLst>
                                      </p:cBhvr>
                                      <p:tavLst>
                                        <p:tav tm="0">
                                          <p:val>
                                            <p:fltVal val="0"/>
                                          </p:val>
                                        </p:tav>
                                        <p:tav tm="100000">
                                          <p:val>
                                            <p:strVal val="#ppt_w"/>
                                          </p:val>
                                        </p:tav>
                                      </p:tavLst>
                                    </p:anim>
                                    <p:anim calcmode="lin" valueType="num">
                                      <p:cBhvr>
                                        <p:cTn id="43" dur="1000" fill="hold"/>
                                        <p:tgtEl>
                                          <p:spTgt spid="9"/>
                                        </p:tgtEl>
                                        <p:attrNameLst>
                                          <p:attrName>ppt_h</p:attrName>
                                        </p:attrNameLst>
                                      </p:cBhvr>
                                      <p:tavLst>
                                        <p:tav tm="0">
                                          <p:val>
                                            <p:fltVal val="0"/>
                                          </p:val>
                                        </p:tav>
                                        <p:tav tm="100000">
                                          <p:val>
                                            <p:strVal val="#ppt_h"/>
                                          </p:val>
                                        </p:tav>
                                      </p:tavLst>
                                    </p:anim>
                                    <p:anim calcmode="lin" valueType="num">
                                      <p:cBhvr>
                                        <p:cTn id="44" dur="1000" fill="hold"/>
                                        <p:tgtEl>
                                          <p:spTgt spid="9"/>
                                        </p:tgtEl>
                                        <p:attrNameLst>
                                          <p:attrName>style.rotation</p:attrName>
                                        </p:attrNameLst>
                                      </p:cBhvr>
                                      <p:tavLst>
                                        <p:tav tm="0">
                                          <p:val>
                                            <p:fltVal val="90"/>
                                          </p:val>
                                        </p:tav>
                                        <p:tav tm="100000">
                                          <p:val>
                                            <p:fltVal val="0"/>
                                          </p:val>
                                        </p:tav>
                                      </p:tavLst>
                                    </p:anim>
                                    <p:animEffect transition="in" filter="fade">
                                      <p:cBhvr>
                                        <p:cTn id="45" dur="1000"/>
                                        <p:tgtEl>
                                          <p:spTgt spid="9"/>
                                        </p:tgtEl>
                                      </p:cBhvr>
                                    </p:animEffect>
                                  </p:childTnLst>
                                </p:cTn>
                              </p:par>
                              <p:par>
                                <p:cTn id="46" presetID="31" presetClass="entr" presetSubtype="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1000" fill="hold"/>
                                        <p:tgtEl>
                                          <p:spTgt spid="10"/>
                                        </p:tgtEl>
                                        <p:attrNameLst>
                                          <p:attrName>ppt_w</p:attrName>
                                        </p:attrNameLst>
                                      </p:cBhvr>
                                      <p:tavLst>
                                        <p:tav tm="0">
                                          <p:val>
                                            <p:fltVal val="0"/>
                                          </p:val>
                                        </p:tav>
                                        <p:tav tm="100000">
                                          <p:val>
                                            <p:strVal val="#ppt_w"/>
                                          </p:val>
                                        </p:tav>
                                      </p:tavLst>
                                    </p:anim>
                                    <p:anim calcmode="lin" valueType="num">
                                      <p:cBhvr>
                                        <p:cTn id="49" dur="1000" fill="hold"/>
                                        <p:tgtEl>
                                          <p:spTgt spid="10"/>
                                        </p:tgtEl>
                                        <p:attrNameLst>
                                          <p:attrName>ppt_h</p:attrName>
                                        </p:attrNameLst>
                                      </p:cBhvr>
                                      <p:tavLst>
                                        <p:tav tm="0">
                                          <p:val>
                                            <p:fltVal val="0"/>
                                          </p:val>
                                        </p:tav>
                                        <p:tav tm="100000">
                                          <p:val>
                                            <p:strVal val="#ppt_h"/>
                                          </p:val>
                                        </p:tav>
                                      </p:tavLst>
                                    </p:anim>
                                    <p:anim calcmode="lin" valueType="num">
                                      <p:cBhvr>
                                        <p:cTn id="50" dur="1000" fill="hold"/>
                                        <p:tgtEl>
                                          <p:spTgt spid="10"/>
                                        </p:tgtEl>
                                        <p:attrNameLst>
                                          <p:attrName>style.rotation</p:attrName>
                                        </p:attrNameLst>
                                      </p:cBhvr>
                                      <p:tavLst>
                                        <p:tav tm="0">
                                          <p:val>
                                            <p:fltVal val="90"/>
                                          </p:val>
                                        </p:tav>
                                        <p:tav tm="100000">
                                          <p:val>
                                            <p:fltVal val="0"/>
                                          </p:val>
                                        </p:tav>
                                      </p:tavLst>
                                    </p:anim>
                                    <p:animEffect transition="in" filter="fade">
                                      <p:cBhvr>
                                        <p:cTn id="51" dur="1000"/>
                                        <p:tgtEl>
                                          <p:spTgt spid="10"/>
                                        </p:tgtEl>
                                      </p:cBhvr>
                                    </p:animEffect>
                                  </p:childTnLst>
                                </p:cTn>
                              </p:par>
                              <p:par>
                                <p:cTn id="52" presetID="31" presetClass="entr" presetSubtype="0"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1000" fill="hold"/>
                                        <p:tgtEl>
                                          <p:spTgt spid="11"/>
                                        </p:tgtEl>
                                        <p:attrNameLst>
                                          <p:attrName>ppt_w</p:attrName>
                                        </p:attrNameLst>
                                      </p:cBhvr>
                                      <p:tavLst>
                                        <p:tav tm="0">
                                          <p:val>
                                            <p:fltVal val="0"/>
                                          </p:val>
                                        </p:tav>
                                        <p:tav tm="100000">
                                          <p:val>
                                            <p:strVal val="#ppt_w"/>
                                          </p:val>
                                        </p:tav>
                                      </p:tavLst>
                                    </p:anim>
                                    <p:anim calcmode="lin" valueType="num">
                                      <p:cBhvr>
                                        <p:cTn id="55" dur="1000" fill="hold"/>
                                        <p:tgtEl>
                                          <p:spTgt spid="11"/>
                                        </p:tgtEl>
                                        <p:attrNameLst>
                                          <p:attrName>ppt_h</p:attrName>
                                        </p:attrNameLst>
                                      </p:cBhvr>
                                      <p:tavLst>
                                        <p:tav tm="0">
                                          <p:val>
                                            <p:fltVal val="0"/>
                                          </p:val>
                                        </p:tav>
                                        <p:tav tm="100000">
                                          <p:val>
                                            <p:strVal val="#ppt_h"/>
                                          </p:val>
                                        </p:tav>
                                      </p:tavLst>
                                    </p:anim>
                                    <p:anim calcmode="lin" valueType="num">
                                      <p:cBhvr>
                                        <p:cTn id="56" dur="1000" fill="hold"/>
                                        <p:tgtEl>
                                          <p:spTgt spid="11"/>
                                        </p:tgtEl>
                                        <p:attrNameLst>
                                          <p:attrName>style.rotation</p:attrName>
                                        </p:attrNameLst>
                                      </p:cBhvr>
                                      <p:tavLst>
                                        <p:tav tm="0">
                                          <p:val>
                                            <p:fltVal val="90"/>
                                          </p:val>
                                        </p:tav>
                                        <p:tav tm="100000">
                                          <p:val>
                                            <p:fltVal val="0"/>
                                          </p:val>
                                        </p:tav>
                                      </p:tavLst>
                                    </p:anim>
                                    <p:animEffect transition="in" filter="fade">
                                      <p:cBhvr>
                                        <p:cTn id="5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6" grpId="0"/>
      <p:bldP spid="7" grpId="0"/>
      <p:bldP spid="8" grpId="0"/>
      <p:bldP spid="9" grpId="0"/>
      <p:bldP spid="10" grpId="0"/>
      <p:bldP spid="11" grpId="0"/>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مخطط انسيابي: معالجة متعاقبة 4"/>
          <p:cNvSpPr/>
          <p:nvPr/>
        </p:nvSpPr>
        <p:spPr>
          <a:xfrm>
            <a:off x="5148064" y="44624"/>
            <a:ext cx="3960440" cy="851685"/>
          </a:xfrm>
          <a:prstGeom prst="flowChartAlternateProcess">
            <a:avLst/>
          </a:prstGeom>
          <a:scene3d>
            <a:camera prst="orthographicFront"/>
            <a:lightRig rig="threePt" dir="t"/>
          </a:scene3d>
          <a:sp3d>
            <a:bevelT w="139700" prst="cross"/>
          </a:sp3d>
        </p:spPr>
        <p:style>
          <a:lnRef idx="1">
            <a:schemeClr val="accent2"/>
          </a:lnRef>
          <a:fillRef idx="3">
            <a:schemeClr val="accent2"/>
          </a:fillRef>
          <a:effectRef idx="2">
            <a:schemeClr val="accent2"/>
          </a:effectRef>
          <a:fontRef idx="minor">
            <a:schemeClr val="lt1"/>
          </a:fontRef>
        </p:style>
        <p:txBody>
          <a:bodyPr rtlCol="1" anchor="ctr"/>
          <a:lstStyle/>
          <a:p>
            <a:pPr algn="ctr"/>
            <a:r>
              <a:rPr lang="ar-SA" sz="4400" b="1" dirty="0" smtClean="0">
                <a:effectLst>
                  <a:outerShdw blurRad="38100" dist="38100" dir="2700000" algn="tl">
                    <a:srgbClr val="000000">
                      <a:alpha val="43137"/>
                    </a:srgbClr>
                  </a:outerShdw>
                </a:effectLst>
                <a:latin typeface="Arabic Typesetting" pitchFamily="66" charset="-78"/>
                <a:cs typeface="Arabic Typesetting" pitchFamily="66" charset="-78"/>
              </a:rPr>
              <a:t>وضح الغرض من إنشاء كل من </a:t>
            </a:r>
            <a:endParaRPr lang="ar-EG" sz="4400" b="1" dirty="0">
              <a:effectLst>
                <a:outerShdw blurRad="38100" dist="38100" dir="2700000" algn="tl">
                  <a:srgbClr val="000000">
                    <a:alpha val="43137"/>
                  </a:srgbClr>
                </a:outerShdw>
              </a:effectLst>
              <a:latin typeface="Arabic Typesetting" pitchFamily="66" charset="-78"/>
              <a:cs typeface="Arabic Typesetting" pitchFamily="66" charset="-78"/>
            </a:endParaRPr>
          </a:p>
        </p:txBody>
      </p:sp>
      <p:pic>
        <p:nvPicPr>
          <p:cNvPr id="50178" name="Picture 2"/>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3085752" y="1306286"/>
            <a:ext cx="6019800" cy="709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754044" y="2348880"/>
            <a:ext cx="7992888" cy="3566492"/>
          </a:xfrm>
          <a:prstGeom prst="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r>
              <a:rPr lang="ar-SA" sz="2800" b="1" dirty="0" smtClean="0">
                <a:solidFill>
                  <a:srgbClr val="C00000"/>
                </a:solidFill>
                <a:effectLst>
                  <a:outerShdw blurRad="38100" dist="38100" dir="2700000" algn="tl">
                    <a:srgbClr val="000000">
                      <a:alpha val="43137"/>
                    </a:srgbClr>
                  </a:outerShdw>
                </a:effectLst>
              </a:rPr>
              <a:t>لدعم الانتفاضة الفلسطينية </a:t>
            </a:r>
          </a:p>
          <a:p>
            <a:pPr algn="ctr"/>
            <a:r>
              <a:rPr lang="ar-SA" sz="2800" b="1" dirty="0" smtClean="0">
                <a:solidFill>
                  <a:srgbClr val="C00000"/>
                </a:solidFill>
                <a:effectLst>
                  <a:outerShdw blurRad="38100" dist="38100" dir="2700000" algn="tl">
                    <a:srgbClr val="000000">
                      <a:alpha val="43137"/>
                    </a:srgbClr>
                  </a:outerShdw>
                </a:effectLst>
              </a:rPr>
              <a:t>تمويل مشاريع تحافظ علي الهوية الإسلامية في القدس </a:t>
            </a:r>
            <a:endParaRPr lang="ar-EG" sz="2800" b="1" dirty="0">
              <a:solidFill>
                <a:srgbClr val="C00000"/>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2217276014"/>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bg/>
                                          </p:spTgt>
                                        </p:tgtEl>
                                        <p:attrNameLst>
                                          <p:attrName>style.visibility</p:attrName>
                                        </p:attrNameLst>
                                      </p:cBhvr>
                                      <p:to>
                                        <p:strVal val="visible"/>
                                      </p:to>
                                    </p:set>
                                    <p:animEffect transition="in" filter="barn(inVertical)">
                                      <p:cBhvr>
                                        <p:cTn id="13" dur="500"/>
                                        <p:tgtEl>
                                          <p:spTgt spid="4">
                                            <p:bg/>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barn(inVertical)">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barn(inVertical)">
                                      <p:cBhvr>
                                        <p:cTn id="23"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build="p" animBg="1"/>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cstate="email">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107504" y="19270"/>
            <a:ext cx="9036496" cy="111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3"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107504" y="1772816"/>
            <a:ext cx="9036496"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1403648" y="2267580"/>
            <a:ext cx="2808312" cy="369332"/>
          </a:xfrm>
          <a:prstGeom prst="rect">
            <a:avLst/>
          </a:prstGeom>
          <a:noFill/>
        </p:spPr>
        <p:txBody>
          <a:bodyPr wrap="square" rtlCol="1">
            <a:spAutoFit/>
          </a:bodyPr>
          <a:lstStyle/>
          <a:p>
            <a:pPr algn="ctr"/>
            <a:r>
              <a:rPr lang="ar-SA" b="1" dirty="0" smtClean="0">
                <a:solidFill>
                  <a:srgbClr val="C00000"/>
                </a:solidFill>
                <a:effectLst>
                  <a:outerShdw blurRad="38100" dist="38100" dir="2700000" algn="tl">
                    <a:srgbClr val="000000">
                      <a:alpha val="43137"/>
                    </a:srgbClr>
                  </a:outerShdw>
                </a:effectLst>
              </a:rPr>
              <a:t>الملك عبد الله بن عبد العزيز</a:t>
            </a:r>
            <a:endParaRPr lang="ar-EG" b="1" dirty="0">
              <a:solidFill>
                <a:srgbClr val="C00000"/>
              </a:solidFill>
              <a:effectLst>
                <a:outerShdw blurRad="38100" dist="38100" dir="2700000" algn="tl">
                  <a:srgbClr val="000000">
                    <a:alpha val="43137"/>
                  </a:srgbClr>
                </a:outerShdw>
              </a:effectLst>
            </a:endParaRPr>
          </a:p>
        </p:txBody>
      </p:sp>
      <p:sp>
        <p:nvSpPr>
          <p:cNvPr id="5" name="مربع نص 4"/>
          <p:cNvSpPr txBox="1"/>
          <p:nvPr/>
        </p:nvSpPr>
        <p:spPr>
          <a:xfrm>
            <a:off x="1331640" y="3059668"/>
            <a:ext cx="2808312" cy="369332"/>
          </a:xfrm>
          <a:prstGeom prst="rect">
            <a:avLst/>
          </a:prstGeom>
          <a:noFill/>
        </p:spPr>
        <p:txBody>
          <a:bodyPr wrap="square" rtlCol="1">
            <a:spAutoFit/>
          </a:bodyPr>
          <a:lstStyle/>
          <a:p>
            <a:pPr algn="ctr"/>
            <a:r>
              <a:rPr lang="ar-SA" b="1" dirty="0" smtClean="0">
                <a:solidFill>
                  <a:srgbClr val="C00000"/>
                </a:solidFill>
                <a:effectLst>
                  <a:outerShdw blurRad="38100" dist="38100" dir="2700000" algn="tl">
                    <a:srgbClr val="000000">
                      <a:alpha val="43137"/>
                    </a:srgbClr>
                  </a:outerShdw>
                </a:effectLst>
              </a:rPr>
              <a:t>القمة العربية في بيروت</a:t>
            </a:r>
            <a:endParaRPr lang="ar-EG" b="1" dirty="0">
              <a:solidFill>
                <a:srgbClr val="C00000"/>
              </a:solidFill>
              <a:effectLst>
                <a:outerShdw blurRad="38100" dist="38100" dir="2700000" algn="tl">
                  <a:srgbClr val="000000">
                    <a:alpha val="43137"/>
                  </a:srgbClr>
                </a:outerShdw>
              </a:effectLst>
            </a:endParaRPr>
          </a:p>
        </p:txBody>
      </p:sp>
      <p:sp>
        <p:nvSpPr>
          <p:cNvPr id="6" name="مربع نص 5"/>
          <p:cNvSpPr txBox="1"/>
          <p:nvPr/>
        </p:nvSpPr>
        <p:spPr>
          <a:xfrm>
            <a:off x="1331640" y="3779748"/>
            <a:ext cx="2808312" cy="369332"/>
          </a:xfrm>
          <a:prstGeom prst="rect">
            <a:avLst/>
          </a:prstGeom>
          <a:noFill/>
        </p:spPr>
        <p:txBody>
          <a:bodyPr wrap="square" rtlCol="1">
            <a:spAutoFit/>
          </a:bodyPr>
          <a:lstStyle/>
          <a:p>
            <a:pPr algn="ctr"/>
            <a:r>
              <a:rPr lang="ar-SA" b="1" dirty="0" smtClean="0">
                <a:solidFill>
                  <a:srgbClr val="C00000"/>
                </a:solidFill>
                <a:effectLst>
                  <a:outerShdw blurRad="38100" dist="38100" dir="2700000" algn="tl">
                    <a:srgbClr val="000000">
                      <a:alpha val="43137"/>
                    </a:srgbClr>
                  </a:outerShdw>
                </a:effectLst>
              </a:rPr>
              <a:t>الإشادة بهذه المبادرة</a:t>
            </a:r>
            <a:endParaRPr lang="ar-EG" b="1" dirty="0">
              <a:solidFill>
                <a:srgbClr val="C00000"/>
              </a:solidFill>
              <a:effectLst>
                <a:outerShdw blurRad="38100" dist="38100" dir="2700000" algn="tl">
                  <a:srgbClr val="000000">
                    <a:alpha val="43137"/>
                  </a:srgbClr>
                </a:outerShdw>
              </a:effectLst>
            </a:endParaRPr>
          </a:p>
        </p:txBody>
      </p:sp>
      <p:sp>
        <p:nvSpPr>
          <p:cNvPr id="7" name="مربع نص 6"/>
          <p:cNvSpPr txBox="1"/>
          <p:nvPr/>
        </p:nvSpPr>
        <p:spPr>
          <a:xfrm>
            <a:off x="539552" y="4294837"/>
            <a:ext cx="4176464" cy="646331"/>
          </a:xfrm>
          <a:prstGeom prst="rect">
            <a:avLst/>
          </a:prstGeom>
          <a:noFill/>
        </p:spPr>
        <p:txBody>
          <a:bodyPr wrap="square" rtlCol="1">
            <a:spAutoFit/>
          </a:bodyPr>
          <a:lstStyle/>
          <a:p>
            <a:pPr algn="ctr"/>
            <a:r>
              <a:rPr lang="ar-SA" b="1" dirty="0" smtClean="0">
                <a:solidFill>
                  <a:srgbClr val="C00000"/>
                </a:solidFill>
                <a:effectLst>
                  <a:outerShdw blurRad="38100" dist="38100" dir="2700000" algn="tl">
                    <a:srgbClr val="000000">
                      <a:alpha val="43137"/>
                    </a:srgbClr>
                  </a:outerShdw>
                </a:effectLst>
              </a:rPr>
              <a:t>إقامة دولة فلسطينية للفلسطينيين , عودة اللاجئين , الانسحاب من الجولان</a:t>
            </a:r>
            <a:endParaRPr lang="ar-EG" b="1" dirty="0">
              <a:solidFill>
                <a:srgbClr val="C00000"/>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3645675691"/>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02"/>
                                        </p:tgtEl>
                                        <p:attrNameLst>
                                          <p:attrName>style.visibility</p:attrName>
                                        </p:attrNameLst>
                                      </p:cBhvr>
                                      <p:to>
                                        <p:strVal val="visible"/>
                                      </p:to>
                                    </p:set>
                                    <p:animEffect transition="in" filter="barn(inVertical)">
                                      <p:cBhvr>
                                        <p:cTn id="7" dur="500"/>
                                        <p:tgtEl>
                                          <p:spTgt spid="5120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1203"/>
                                        </p:tgtEl>
                                        <p:attrNameLst>
                                          <p:attrName>style.visibility</p:attrName>
                                        </p:attrNameLst>
                                      </p:cBhvr>
                                      <p:to>
                                        <p:strVal val="visible"/>
                                      </p:to>
                                    </p:set>
                                    <p:animEffect transition="in" filter="fade">
                                      <p:cBhvr>
                                        <p:cTn id="12" dur="1000"/>
                                        <p:tgtEl>
                                          <p:spTgt spid="51203"/>
                                        </p:tgtEl>
                                      </p:cBhvr>
                                    </p:animEffect>
                                    <p:anim calcmode="lin" valueType="num">
                                      <p:cBhvr>
                                        <p:cTn id="13" dur="1000" fill="hold"/>
                                        <p:tgtEl>
                                          <p:spTgt spid="51203"/>
                                        </p:tgtEl>
                                        <p:attrNameLst>
                                          <p:attrName>ppt_x</p:attrName>
                                        </p:attrNameLst>
                                      </p:cBhvr>
                                      <p:tavLst>
                                        <p:tav tm="0">
                                          <p:val>
                                            <p:strVal val="#ppt_x"/>
                                          </p:val>
                                        </p:tav>
                                        <p:tav tm="100000">
                                          <p:val>
                                            <p:strVal val="#ppt_x"/>
                                          </p:val>
                                        </p:tav>
                                      </p:tavLst>
                                    </p:anim>
                                    <p:anim calcmode="lin" valueType="num">
                                      <p:cBhvr>
                                        <p:cTn id="14" dur="1000" fill="hold"/>
                                        <p:tgtEl>
                                          <p:spTgt spid="5120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rot="60000">
            <a:off x="1907704" y="116632"/>
            <a:ext cx="7048500" cy="111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مستطيل 5"/>
          <p:cNvSpPr/>
          <p:nvPr/>
        </p:nvSpPr>
        <p:spPr>
          <a:xfrm>
            <a:off x="539552" y="1412776"/>
            <a:ext cx="7992888" cy="3566492"/>
          </a:xfrm>
          <a:prstGeom prst="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r>
              <a:rPr lang="ar-SA" sz="2800" b="1" dirty="0" smtClean="0">
                <a:solidFill>
                  <a:srgbClr val="C00000"/>
                </a:solidFill>
                <a:effectLst>
                  <a:outerShdw blurRad="38100" dist="38100" dir="2700000" algn="tl">
                    <a:srgbClr val="000000">
                      <a:alpha val="43137"/>
                    </a:srgbClr>
                  </a:outerShdw>
                </a:effectLst>
              </a:rPr>
              <a:t>بحيرة طبريا , نهر الأردن , البحر الميت , وادي عربة , خليج العقبة</a:t>
            </a:r>
            <a:endParaRPr lang="ar-EG" sz="2800" b="1" dirty="0">
              <a:solidFill>
                <a:srgbClr val="C00000"/>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2846728259"/>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8066"/>
                                        </p:tgtEl>
                                        <p:attrNameLst>
                                          <p:attrName>style.visibility</p:attrName>
                                        </p:attrNameLst>
                                      </p:cBhvr>
                                      <p:to>
                                        <p:strVal val="visible"/>
                                      </p:to>
                                    </p:set>
                                    <p:animEffect transition="in" filter="barn(inVertical)">
                                      <p:cBhvr>
                                        <p:cTn id="7" dur="500"/>
                                        <p:tgtEl>
                                          <p:spTgt spid="8806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bg/>
                                          </p:spTgt>
                                        </p:tgtEl>
                                        <p:attrNameLst>
                                          <p:attrName>style.visibility</p:attrName>
                                        </p:attrNameLst>
                                      </p:cBhvr>
                                      <p:to>
                                        <p:strVal val="visible"/>
                                      </p:to>
                                    </p:set>
                                    <p:animEffect transition="in" filter="barn(inVertical)">
                                      <p:cBhvr>
                                        <p:cTn id="12" dur="500"/>
                                        <p:tgtEl>
                                          <p:spTgt spid="6">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rot="60000">
            <a:off x="2195736" y="99276"/>
            <a:ext cx="6286500"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مستطيل 2"/>
          <p:cNvSpPr/>
          <p:nvPr/>
        </p:nvSpPr>
        <p:spPr>
          <a:xfrm>
            <a:off x="1043608" y="2598812"/>
            <a:ext cx="7344816" cy="3134444"/>
          </a:xfrm>
          <a:prstGeom prst="rect">
            <a:avLst/>
          </a:prstGeom>
        </p:spPr>
        <p:style>
          <a:lnRef idx="1">
            <a:schemeClr val="accent3"/>
          </a:lnRef>
          <a:fillRef idx="2">
            <a:schemeClr val="accent3"/>
          </a:fillRef>
          <a:effectRef idx="1">
            <a:schemeClr val="accent3"/>
          </a:effectRef>
          <a:fontRef idx="minor">
            <a:schemeClr val="dk1"/>
          </a:fontRef>
        </p:style>
        <p:txBody>
          <a:bodyPr rtlCol="1" anchor="ctr"/>
          <a:lstStyle/>
          <a:p>
            <a:pPr marL="514350" indent="-514350" algn="ctr">
              <a:buFont typeface="+mj-lt"/>
              <a:buAutoNum type="arabicPeriod"/>
            </a:pPr>
            <a:r>
              <a:rPr lang="ar-SA" sz="2800" b="1" dirty="0" smtClean="0">
                <a:solidFill>
                  <a:srgbClr val="C00000"/>
                </a:solidFill>
                <a:effectLst>
                  <a:outerShdw blurRad="38100" dist="38100" dir="2700000" algn="tl">
                    <a:srgbClr val="000000">
                      <a:alpha val="43137"/>
                    </a:srgbClr>
                  </a:outerShdw>
                </a:effectLst>
              </a:rPr>
              <a:t>نظرا لأهمية موقعها </a:t>
            </a:r>
          </a:p>
          <a:p>
            <a:pPr marL="514350" indent="-514350" algn="ctr">
              <a:buFont typeface="+mj-lt"/>
              <a:buAutoNum type="arabicPeriod"/>
            </a:pPr>
            <a:r>
              <a:rPr lang="ar-SA" sz="2800" b="1" dirty="0">
                <a:solidFill>
                  <a:srgbClr val="C00000"/>
                </a:solidFill>
                <a:effectLst>
                  <a:outerShdw blurRad="38100" dist="38100" dir="2700000" algn="tl">
                    <a:srgbClr val="000000">
                      <a:alpha val="43137"/>
                    </a:srgbClr>
                  </a:outerShdw>
                </a:effectLst>
              </a:rPr>
              <a:t> </a:t>
            </a:r>
            <a:endParaRPr lang="ar-SA" sz="2800" b="1" dirty="0" smtClean="0">
              <a:solidFill>
                <a:srgbClr val="C00000"/>
              </a:solidFill>
              <a:effectLst>
                <a:outerShdw blurRad="38100" dist="38100" dir="2700000" algn="tl">
                  <a:srgbClr val="000000">
                    <a:alpha val="43137"/>
                  </a:srgbClr>
                </a:outerShdw>
              </a:effectLst>
            </a:endParaRPr>
          </a:p>
          <a:p>
            <a:pPr marL="514350" indent="-514350" algn="ctr">
              <a:buFont typeface="+mj-lt"/>
              <a:buAutoNum type="arabicPeriod"/>
            </a:pPr>
            <a:r>
              <a:rPr lang="ar-SA" sz="2800" b="1" dirty="0">
                <a:solidFill>
                  <a:srgbClr val="C00000"/>
                </a:solidFill>
                <a:effectLst>
                  <a:outerShdw blurRad="38100" dist="38100" dir="2700000" algn="tl">
                    <a:srgbClr val="000000">
                      <a:alpha val="43137"/>
                    </a:srgbClr>
                  </a:outerShdw>
                </a:effectLst>
              </a:rPr>
              <a:t> </a:t>
            </a:r>
            <a:r>
              <a:rPr lang="ar-SA" sz="2800" b="1" dirty="0" smtClean="0">
                <a:solidFill>
                  <a:srgbClr val="C00000"/>
                </a:solidFill>
                <a:effectLst>
                  <a:outerShdw blurRad="38100" dist="38100" dir="2700000" algn="tl">
                    <a:srgbClr val="000000">
                      <a:alpha val="43137"/>
                    </a:srgbClr>
                  </a:outerShdw>
                </a:effectLst>
              </a:rPr>
              <a:t>أولي القبلتين وثالث الحرمين ومسري رسول الله صلي الله عليه وسلم </a:t>
            </a:r>
            <a:endParaRPr lang="ar-EG" sz="2800" b="1" dirty="0">
              <a:solidFill>
                <a:srgbClr val="C00000"/>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2098394211"/>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9090"/>
                                        </p:tgtEl>
                                        <p:attrNameLst>
                                          <p:attrName>style.visibility</p:attrName>
                                        </p:attrNameLst>
                                      </p:cBhvr>
                                      <p:to>
                                        <p:strVal val="visible"/>
                                      </p:to>
                                    </p:set>
                                    <p:animEffect transition="in" filter="fade">
                                      <p:cBhvr>
                                        <p:cTn id="7" dur="1000"/>
                                        <p:tgtEl>
                                          <p:spTgt spid="89090"/>
                                        </p:tgtEl>
                                      </p:cBhvr>
                                    </p:animEffect>
                                    <p:anim calcmode="lin" valueType="num">
                                      <p:cBhvr>
                                        <p:cTn id="8" dur="1000" fill="hold"/>
                                        <p:tgtEl>
                                          <p:spTgt spid="89090"/>
                                        </p:tgtEl>
                                        <p:attrNameLst>
                                          <p:attrName>ppt_x</p:attrName>
                                        </p:attrNameLst>
                                      </p:cBhvr>
                                      <p:tavLst>
                                        <p:tav tm="0">
                                          <p:val>
                                            <p:strVal val="#ppt_x"/>
                                          </p:val>
                                        </p:tav>
                                        <p:tav tm="100000">
                                          <p:val>
                                            <p:strVal val="#ppt_x"/>
                                          </p:val>
                                        </p:tav>
                                      </p:tavLst>
                                    </p:anim>
                                    <p:anim calcmode="lin" valueType="num">
                                      <p:cBhvr>
                                        <p:cTn id="9" dur="1000" fill="hold"/>
                                        <p:tgtEl>
                                          <p:spTgt spid="8909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barn(inVertical)">
                                      <p:cBhvr>
                                        <p:cTn id="14" dur="500"/>
                                        <p:tgtEl>
                                          <p:spTgt spid="3">
                                            <p:bg/>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barn(inVertical)">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barn(inVertical)">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barn(inVertical)">
                                      <p:cBhvr>
                                        <p:cTn id="2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72"/>
  <p:tag name="ARTICULATE_SLIDE_THUMBNAIL_REFRESH" val="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TotalTime>
  <Words>1083</Words>
  <Application>Microsoft Office PowerPoint</Application>
  <PresentationFormat>عرض على الشاشة (3:4)‏</PresentationFormat>
  <Paragraphs>239</Paragraphs>
  <Slides>71</Slides>
  <Notes>0</Notes>
  <HiddenSlides>0</HiddenSlides>
  <MMClips>0</MMClips>
  <ScaleCrop>false</ScaleCrop>
  <HeadingPairs>
    <vt:vector size="4" baseType="variant">
      <vt:variant>
        <vt:lpstr>نسق</vt:lpstr>
      </vt:variant>
      <vt:variant>
        <vt:i4>1</vt:i4>
      </vt:variant>
      <vt:variant>
        <vt:lpstr>عناوين الشرائح</vt:lpstr>
      </vt:variant>
      <vt:variant>
        <vt:i4>71</vt:i4>
      </vt:variant>
    </vt:vector>
  </HeadingPairs>
  <TitlesOfParts>
    <vt:vector size="72" baseType="lpstr">
      <vt:lpstr>سمة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2015-01-12T18:34:28Z</dcterms:created>
  <dcterms:modified xsi:type="dcterms:W3CDTF">2018-01-10T17:20:55Z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79F4CF1B-916F-40E0-8F98-974747CED8B0</vt:lpwstr>
  </property>
  <property fmtid="{D5CDD505-2E9C-101B-9397-08002B2CF9AE}" pid="3" name="ArticulatePath">
    <vt:lpwstr>الوحدة الثانية</vt:lpwstr>
  </property>
</Properties>
</file>