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36"/>
  </p:notesMasterIdLst>
  <p:handoutMasterIdLst>
    <p:handoutMasterId r:id="rId37"/>
  </p:handoutMasterIdLst>
  <p:sldIdLst>
    <p:sldId id="257" r:id="rId2"/>
    <p:sldId id="258" r:id="rId3"/>
    <p:sldId id="259" r:id="rId4"/>
    <p:sldId id="260" r:id="rId5"/>
    <p:sldId id="446" r:id="rId6"/>
    <p:sldId id="622" r:id="rId7"/>
    <p:sldId id="290" r:id="rId8"/>
    <p:sldId id="623" r:id="rId9"/>
    <p:sldId id="261" r:id="rId10"/>
    <p:sldId id="263" r:id="rId11"/>
    <p:sldId id="262" r:id="rId12"/>
    <p:sldId id="447" r:id="rId13"/>
    <p:sldId id="624" r:id="rId14"/>
    <p:sldId id="264" r:id="rId15"/>
    <p:sldId id="265" r:id="rId16"/>
    <p:sldId id="625" r:id="rId17"/>
    <p:sldId id="296" r:id="rId18"/>
    <p:sldId id="448" r:id="rId19"/>
    <p:sldId id="626" r:id="rId20"/>
    <p:sldId id="627" r:id="rId21"/>
    <p:sldId id="628" r:id="rId22"/>
    <p:sldId id="309" r:id="rId23"/>
    <p:sldId id="310" r:id="rId24"/>
    <p:sldId id="311" r:id="rId25"/>
    <p:sldId id="314" r:id="rId26"/>
    <p:sldId id="315" r:id="rId27"/>
    <p:sldId id="316" r:id="rId28"/>
    <p:sldId id="317" r:id="rId29"/>
    <p:sldId id="450" r:id="rId30"/>
    <p:sldId id="449" r:id="rId31"/>
    <p:sldId id="451" r:id="rId32"/>
    <p:sldId id="629" r:id="rId33"/>
    <p:sldId id="318" r:id="rId34"/>
    <p:sldId id="452" r:id="rId35"/>
  </p:sldIdLst>
  <p:sldSz cx="7620000" cy="5715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20" autoAdjust="0"/>
    <p:restoredTop sz="94660"/>
  </p:normalViewPr>
  <p:slideViewPr>
    <p:cSldViewPr snapToGrid="0">
      <p:cViewPr varScale="1">
        <p:scale>
          <a:sx n="83" d="100"/>
          <a:sy n="83" d="100"/>
        </p:scale>
        <p:origin x="-1506" y="-78"/>
      </p:cViewPr>
      <p:guideLst>
        <p:guide orient="horz" pos="1800"/>
        <p:guide pos="2400"/>
      </p:guideLst>
    </p:cSldViewPr>
  </p:slideViewPr>
  <p:notesTextViewPr>
    <p:cViewPr>
      <p:scale>
        <a:sx n="1" d="1"/>
        <a:sy n="1" d="1"/>
      </p:scale>
      <p:origin x="0" y="0"/>
    </p:cViewPr>
  </p:notesTextViewPr>
  <p:notesViewPr>
    <p:cSldViewPr snapToGrid="0">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2E6F9A94-F50E-4430-BC0D-22B51B7BEA54}" type="datetimeFigureOut">
              <a:rPr lang="ar-SA" smtClean="0"/>
              <a:t>23/04/1439</a:t>
            </a:fld>
            <a:endParaRPr lang="ar-SA"/>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BEAB5251-63AA-4966-AEC9-B5FCCB56B089}" type="slidenum">
              <a:rPr lang="ar-SA" smtClean="0"/>
              <a:t>‹#›</a:t>
            </a:fld>
            <a:endParaRPr lang="ar-SA"/>
          </a:p>
        </p:txBody>
      </p:sp>
    </p:spTree>
    <p:extLst>
      <p:ext uri="{BB962C8B-B14F-4D97-AF65-F5344CB8AC3E}">
        <p14:creationId xmlns:p14="http://schemas.microsoft.com/office/powerpoint/2010/main" val="1358588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E63D57-4278-4D37-AE09-D5F3AC9A78F5}" type="datetimeFigureOut">
              <a:rPr lang="en-US" smtClean="0"/>
              <a:t>1/10/2018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1BE7F-0C88-42A2-982B-FC6F5C0A45C9}" type="slidenum">
              <a:rPr lang="en-US" smtClean="0"/>
              <a:t>‹#›</a:t>
            </a:fld>
            <a:endParaRPr lang="en-US"/>
          </a:p>
        </p:txBody>
      </p:sp>
    </p:spTree>
    <p:extLst>
      <p:ext uri="{BB962C8B-B14F-4D97-AF65-F5344CB8AC3E}">
        <p14:creationId xmlns:p14="http://schemas.microsoft.com/office/powerpoint/2010/main" val="2624982613"/>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1</a:t>
            </a:fld>
            <a:endParaRPr lang="en-US"/>
          </a:p>
        </p:txBody>
      </p:sp>
    </p:spTree>
    <p:extLst>
      <p:ext uri="{BB962C8B-B14F-4D97-AF65-F5344CB8AC3E}">
        <p14:creationId xmlns:p14="http://schemas.microsoft.com/office/powerpoint/2010/main" val="3588665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10</a:t>
            </a:fld>
            <a:endParaRPr lang="en-US"/>
          </a:p>
        </p:txBody>
      </p:sp>
    </p:spTree>
    <p:extLst>
      <p:ext uri="{BB962C8B-B14F-4D97-AF65-F5344CB8AC3E}">
        <p14:creationId xmlns:p14="http://schemas.microsoft.com/office/powerpoint/2010/main" val="2755490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11</a:t>
            </a:fld>
            <a:endParaRPr lang="en-US"/>
          </a:p>
        </p:txBody>
      </p:sp>
    </p:spTree>
    <p:extLst>
      <p:ext uri="{BB962C8B-B14F-4D97-AF65-F5344CB8AC3E}">
        <p14:creationId xmlns:p14="http://schemas.microsoft.com/office/powerpoint/2010/main" val="298318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12</a:t>
            </a:fld>
            <a:endParaRPr lang="en-US"/>
          </a:p>
        </p:txBody>
      </p:sp>
    </p:spTree>
    <p:extLst>
      <p:ext uri="{BB962C8B-B14F-4D97-AF65-F5344CB8AC3E}">
        <p14:creationId xmlns:p14="http://schemas.microsoft.com/office/powerpoint/2010/main" val="22190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13</a:t>
            </a:fld>
            <a:endParaRPr lang="en-US"/>
          </a:p>
        </p:txBody>
      </p:sp>
    </p:spTree>
    <p:extLst>
      <p:ext uri="{BB962C8B-B14F-4D97-AF65-F5344CB8AC3E}">
        <p14:creationId xmlns:p14="http://schemas.microsoft.com/office/powerpoint/2010/main" val="31702001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14</a:t>
            </a:fld>
            <a:endParaRPr lang="en-US"/>
          </a:p>
        </p:txBody>
      </p:sp>
    </p:spTree>
    <p:extLst>
      <p:ext uri="{BB962C8B-B14F-4D97-AF65-F5344CB8AC3E}">
        <p14:creationId xmlns:p14="http://schemas.microsoft.com/office/powerpoint/2010/main" val="41461855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15</a:t>
            </a:fld>
            <a:endParaRPr lang="en-US"/>
          </a:p>
        </p:txBody>
      </p:sp>
    </p:spTree>
    <p:extLst>
      <p:ext uri="{BB962C8B-B14F-4D97-AF65-F5344CB8AC3E}">
        <p14:creationId xmlns:p14="http://schemas.microsoft.com/office/powerpoint/2010/main" val="14888420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16</a:t>
            </a:fld>
            <a:endParaRPr lang="en-US"/>
          </a:p>
        </p:txBody>
      </p:sp>
    </p:spTree>
    <p:extLst>
      <p:ext uri="{BB962C8B-B14F-4D97-AF65-F5344CB8AC3E}">
        <p14:creationId xmlns:p14="http://schemas.microsoft.com/office/powerpoint/2010/main" val="10820077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17</a:t>
            </a:fld>
            <a:endParaRPr lang="en-US"/>
          </a:p>
        </p:txBody>
      </p:sp>
    </p:spTree>
    <p:extLst>
      <p:ext uri="{BB962C8B-B14F-4D97-AF65-F5344CB8AC3E}">
        <p14:creationId xmlns:p14="http://schemas.microsoft.com/office/powerpoint/2010/main" val="37317507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18</a:t>
            </a:fld>
            <a:endParaRPr lang="en-US"/>
          </a:p>
        </p:txBody>
      </p:sp>
    </p:spTree>
    <p:extLst>
      <p:ext uri="{BB962C8B-B14F-4D97-AF65-F5344CB8AC3E}">
        <p14:creationId xmlns:p14="http://schemas.microsoft.com/office/powerpoint/2010/main" val="35305959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19</a:t>
            </a:fld>
            <a:endParaRPr lang="en-US"/>
          </a:p>
        </p:txBody>
      </p:sp>
    </p:spTree>
    <p:extLst>
      <p:ext uri="{BB962C8B-B14F-4D97-AF65-F5344CB8AC3E}">
        <p14:creationId xmlns:p14="http://schemas.microsoft.com/office/powerpoint/2010/main" val="628707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2</a:t>
            </a:fld>
            <a:endParaRPr lang="en-US"/>
          </a:p>
        </p:txBody>
      </p:sp>
    </p:spTree>
    <p:extLst>
      <p:ext uri="{BB962C8B-B14F-4D97-AF65-F5344CB8AC3E}">
        <p14:creationId xmlns:p14="http://schemas.microsoft.com/office/powerpoint/2010/main" val="3676533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20</a:t>
            </a:fld>
            <a:endParaRPr lang="en-US"/>
          </a:p>
        </p:txBody>
      </p:sp>
    </p:spTree>
    <p:extLst>
      <p:ext uri="{BB962C8B-B14F-4D97-AF65-F5344CB8AC3E}">
        <p14:creationId xmlns:p14="http://schemas.microsoft.com/office/powerpoint/2010/main" val="4454010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21</a:t>
            </a:fld>
            <a:endParaRPr lang="en-US"/>
          </a:p>
        </p:txBody>
      </p:sp>
    </p:spTree>
    <p:extLst>
      <p:ext uri="{BB962C8B-B14F-4D97-AF65-F5344CB8AC3E}">
        <p14:creationId xmlns:p14="http://schemas.microsoft.com/office/powerpoint/2010/main" val="6139703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22</a:t>
            </a:fld>
            <a:endParaRPr lang="en-US"/>
          </a:p>
        </p:txBody>
      </p:sp>
    </p:spTree>
    <p:extLst>
      <p:ext uri="{BB962C8B-B14F-4D97-AF65-F5344CB8AC3E}">
        <p14:creationId xmlns:p14="http://schemas.microsoft.com/office/powerpoint/2010/main" val="3223474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23</a:t>
            </a:fld>
            <a:endParaRPr lang="en-US"/>
          </a:p>
        </p:txBody>
      </p:sp>
    </p:spTree>
    <p:extLst>
      <p:ext uri="{BB962C8B-B14F-4D97-AF65-F5344CB8AC3E}">
        <p14:creationId xmlns:p14="http://schemas.microsoft.com/office/powerpoint/2010/main" val="8356088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24</a:t>
            </a:fld>
            <a:endParaRPr lang="en-US"/>
          </a:p>
        </p:txBody>
      </p:sp>
    </p:spTree>
    <p:extLst>
      <p:ext uri="{BB962C8B-B14F-4D97-AF65-F5344CB8AC3E}">
        <p14:creationId xmlns:p14="http://schemas.microsoft.com/office/powerpoint/2010/main" val="32623049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25</a:t>
            </a:fld>
            <a:endParaRPr lang="en-US"/>
          </a:p>
        </p:txBody>
      </p:sp>
    </p:spTree>
    <p:extLst>
      <p:ext uri="{BB962C8B-B14F-4D97-AF65-F5344CB8AC3E}">
        <p14:creationId xmlns:p14="http://schemas.microsoft.com/office/powerpoint/2010/main" val="29433070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26</a:t>
            </a:fld>
            <a:endParaRPr lang="en-US"/>
          </a:p>
        </p:txBody>
      </p:sp>
    </p:spTree>
    <p:extLst>
      <p:ext uri="{BB962C8B-B14F-4D97-AF65-F5344CB8AC3E}">
        <p14:creationId xmlns:p14="http://schemas.microsoft.com/office/powerpoint/2010/main" val="21666136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27</a:t>
            </a:fld>
            <a:endParaRPr lang="en-US"/>
          </a:p>
        </p:txBody>
      </p:sp>
    </p:spTree>
    <p:extLst>
      <p:ext uri="{BB962C8B-B14F-4D97-AF65-F5344CB8AC3E}">
        <p14:creationId xmlns:p14="http://schemas.microsoft.com/office/powerpoint/2010/main" val="32629896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28</a:t>
            </a:fld>
            <a:endParaRPr lang="en-US"/>
          </a:p>
        </p:txBody>
      </p:sp>
    </p:spTree>
    <p:extLst>
      <p:ext uri="{BB962C8B-B14F-4D97-AF65-F5344CB8AC3E}">
        <p14:creationId xmlns:p14="http://schemas.microsoft.com/office/powerpoint/2010/main" val="24168388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29</a:t>
            </a:fld>
            <a:endParaRPr lang="en-US"/>
          </a:p>
        </p:txBody>
      </p:sp>
    </p:spTree>
    <p:extLst>
      <p:ext uri="{BB962C8B-B14F-4D97-AF65-F5344CB8AC3E}">
        <p14:creationId xmlns:p14="http://schemas.microsoft.com/office/powerpoint/2010/main" val="715879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3</a:t>
            </a:fld>
            <a:endParaRPr lang="en-US"/>
          </a:p>
        </p:txBody>
      </p:sp>
    </p:spTree>
    <p:extLst>
      <p:ext uri="{BB962C8B-B14F-4D97-AF65-F5344CB8AC3E}">
        <p14:creationId xmlns:p14="http://schemas.microsoft.com/office/powerpoint/2010/main" val="41852265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30</a:t>
            </a:fld>
            <a:endParaRPr lang="en-US"/>
          </a:p>
        </p:txBody>
      </p:sp>
    </p:spTree>
    <p:extLst>
      <p:ext uri="{BB962C8B-B14F-4D97-AF65-F5344CB8AC3E}">
        <p14:creationId xmlns:p14="http://schemas.microsoft.com/office/powerpoint/2010/main" val="4957022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31</a:t>
            </a:fld>
            <a:endParaRPr lang="en-US"/>
          </a:p>
        </p:txBody>
      </p:sp>
    </p:spTree>
    <p:extLst>
      <p:ext uri="{BB962C8B-B14F-4D97-AF65-F5344CB8AC3E}">
        <p14:creationId xmlns:p14="http://schemas.microsoft.com/office/powerpoint/2010/main" val="11591340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32</a:t>
            </a:fld>
            <a:endParaRPr lang="en-US"/>
          </a:p>
        </p:txBody>
      </p:sp>
    </p:spTree>
    <p:extLst>
      <p:ext uri="{BB962C8B-B14F-4D97-AF65-F5344CB8AC3E}">
        <p14:creationId xmlns:p14="http://schemas.microsoft.com/office/powerpoint/2010/main" val="25677921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33</a:t>
            </a:fld>
            <a:endParaRPr lang="en-US"/>
          </a:p>
        </p:txBody>
      </p:sp>
    </p:spTree>
    <p:extLst>
      <p:ext uri="{BB962C8B-B14F-4D97-AF65-F5344CB8AC3E}">
        <p14:creationId xmlns:p14="http://schemas.microsoft.com/office/powerpoint/2010/main" val="12149600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34</a:t>
            </a:fld>
            <a:endParaRPr lang="en-US"/>
          </a:p>
        </p:txBody>
      </p:sp>
    </p:spTree>
    <p:extLst>
      <p:ext uri="{BB962C8B-B14F-4D97-AF65-F5344CB8AC3E}">
        <p14:creationId xmlns:p14="http://schemas.microsoft.com/office/powerpoint/2010/main" val="3910952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4</a:t>
            </a:fld>
            <a:endParaRPr lang="en-US"/>
          </a:p>
        </p:txBody>
      </p:sp>
    </p:spTree>
    <p:extLst>
      <p:ext uri="{BB962C8B-B14F-4D97-AF65-F5344CB8AC3E}">
        <p14:creationId xmlns:p14="http://schemas.microsoft.com/office/powerpoint/2010/main" val="1950637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5</a:t>
            </a:fld>
            <a:endParaRPr lang="en-US"/>
          </a:p>
        </p:txBody>
      </p:sp>
    </p:spTree>
    <p:extLst>
      <p:ext uri="{BB962C8B-B14F-4D97-AF65-F5344CB8AC3E}">
        <p14:creationId xmlns:p14="http://schemas.microsoft.com/office/powerpoint/2010/main" val="1932644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6</a:t>
            </a:fld>
            <a:endParaRPr lang="en-US"/>
          </a:p>
        </p:txBody>
      </p:sp>
    </p:spTree>
    <p:extLst>
      <p:ext uri="{BB962C8B-B14F-4D97-AF65-F5344CB8AC3E}">
        <p14:creationId xmlns:p14="http://schemas.microsoft.com/office/powerpoint/2010/main" val="2807249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7</a:t>
            </a:fld>
            <a:endParaRPr lang="en-US"/>
          </a:p>
        </p:txBody>
      </p:sp>
    </p:spTree>
    <p:extLst>
      <p:ext uri="{BB962C8B-B14F-4D97-AF65-F5344CB8AC3E}">
        <p14:creationId xmlns:p14="http://schemas.microsoft.com/office/powerpoint/2010/main" val="444972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8</a:t>
            </a:fld>
            <a:endParaRPr lang="en-US"/>
          </a:p>
        </p:txBody>
      </p:sp>
    </p:spTree>
    <p:extLst>
      <p:ext uri="{BB962C8B-B14F-4D97-AF65-F5344CB8AC3E}">
        <p14:creationId xmlns:p14="http://schemas.microsoft.com/office/powerpoint/2010/main" val="841462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1BE7F-0C88-42A2-982B-FC6F5C0A45C9}" type="slidenum">
              <a:rPr lang="en-US" smtClean="0"/>
              <a:t>9</a:t>
            </a:fld>
            <a:endParaRPr lang="en-US"/>
          </a:p>
        </p:txBody>
      </p:sp>
    </p:spTree>
    <p:extLst>
      <p:ext uri="{BB962C8B-B14F-4D97-AF65-F5344CB8AC3E}">
        <p14:creationId xmlns:p14="http://schemas.microsoft.com/office/powerpoint/2010/main" val="1741458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571500" y="1775356"/>
            <a:ext cx="6477000" cy="1225021"/>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143000" y="3238500"/>
            <a:ext cx="5334000" cy="1460500"/>
          </a:xfrm>
        </p:spPr>
        <p:txBody>
          <a:bodyPr/>
          <a:lstStyle>
            <a:lvl1pPr marL="0" indent="0" algn="ctr">
              <a:buNone/>
              <a:defRPr>
                <a:solidFill>
                  <a:schemeClr val="tx1">
                    <a:tint val="75000"/>
                  </a:schemeClr>
                </a:solidFill>
              </a:defRPr>
            </a:lvl1pPr>
            <a:lvl2pPr marL="380970" indent="0" algn="ctr">
              <a:buNone/>
              <a:defRPr>
                <a:solidFill>
                  <a:schemeClr val="tx1">
                    <a:tint val="75000"/>
                  </a:schemeClr>
                </a:solidFill>
              </a:defRPr>
            </a:lvl2pPr>
            <a:lvl3pPr marL="761940" indent="0" algn="ctr">
              <a:buNone/>
              <a:defRPr>
                <a:solidFill>
                  <a:schemeClr val="tx1">
                    <a:tint val="75000"/>
                  </a:schemeClr>
                </a:solidFill>
              </a:defRPr>
            </a:lvl3pPr>
            <a:lvl4pPr marL="1142908" indent="0" algn="ctr">
              <a:buNone/>
              <a:defRPr>
                <a:solidFill>
                  <a:schemeClr val="tx1">
                    <a:tint val="75000"/>
                  </a:schemeClr>
                </a:solidFill>
              </a:defRPr>
            </a:lvl4pPr>
            <a:lvl5pPr marL="1523878" indent="0" algn="ctr">
              <a:buNone/>
              <a:defRPr>
                <a:solidFill>
                  <a:schemeClr val="tx1">
                    <a:tint val="75000"/>
                  </a:schemeClr>
                </a:solidFill>
              </a:defRPr>
            </a:lvl5pPr>
            <a:lvl6pPr marL="1904848" indent="0" algn="ctr">
              <a:buNone/>
              <a:defRPr>
                <a:solidFill>
                  <a:schemeClr val="tx1">
                    <a:tint val="75000"/>
                  </a:schemeClr>
                </a:solidFill>
              </a:defRPr>
            </a:lvl6pPr>
            <a:lvl7pPr marL="2285818" indent="0" algn="ctr">
              <a:buNone/>
              <a:defRPr>
                <a:solidFill>
                  <a:schemeClr val="tx1">
                    <a:tint val="75000"/>
                  </a:schemeClr>
                </a:solidFill>
              </a:defRPr>
            </a:lvl7pPr>
            <a:lvl8pPr marL="2666787" indent="0" algn="ctr">
              <a:buNone/>
              <a:defRPr>
                <a:solidFill>
                  <a:schemeClr val="tx1">
                    <a:tint val="75000"/>
                  </a:schemeClr>
                </a:solidFill>
              </a:defRPr>
            </a:lvl8pPr>
            <a:lvl9pPr marL="3047756"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0A94BA5-BA49-47B8-9315-B697F2B6BB71}" type="datetimeFigureOut">
              <a:rPr lang="en-US" smtClean="0"/>
              <a:t>1/10/2018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FDD512D-94C2-47B2-9A88-7346DB61D6EA}" type="slidenum">
              <a:rPr lang="en-US" smtClean="0"/>
              <a:t>‹#›</a:t>
            </a:fld>
            <a:endParaRPr lang="en-US"/>
          </a:p>
        </p:txBody>
      </p:sp>
    </p:spTree>
    <p:extLst>
      <p:ext uri="{BB962C8B-B14F-4D97-AF65-F5344CB8AC3E}">
        <p14:creationId xmlns:p14="http://schemas.microsoft.com/office/powerpoint/2010/main" val="35421841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0A94BA5-BA49-47B8-9315-B697F2B6BB71}" type="datetimeFigureOut">
              <a:rPr lang="en-US" smtClean="0"/>
              <a:t>1/10/2018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FDD512D-94C2-47B2-9A88-7346DB61D6EA}" type="slidenum">
              <a:rPr lang="en-US" smtClean="0"/>
              <a:t>‹#›</a:t>
            </a:fld>
            <a:endParaRPr lang="en-US"/>
          </a:p>
        </p:txBody>
      </p:sp>
    </p:spTree>
    <p:extLst>
      <p:ext uri="{BB962C8B-B14F-4D97-AF65-F5344CB8AC3E}">
        <p14:creationId xmlns:p14="http://schemas.microsoft.com/office/powerpoint/2010/main" val="28461807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4603750" y="190500"/>
            <a:ext cx="1428750" cy="4064000"/>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317500" y="190500"/>
            <a:ext cx="4159250" cy="40640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0A94BA5-BA49-47B8-9315-B697F2B6BB71}" type="datetimeFigureOut">
              <a:rPr lang="en-US" smtClean="0"/>
              <a:t>1/10/2018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FDD512D-94C2-47B2-9A88-7346DB61D6EA}" type="slidenum">
              <a:rPr lang="en-US" smtClean="0"/>
              <a:t>‹#›</a:t>
            </a:fld>
            <a:endParaRPr lang="en-US"/>
          </a:p>
        </p:txBody>
      </p:sp>
    </p:spTree>
    <p:extLst>
      <p:ext uri="{BB962C8B-B14F-4D97-AF65-F5344CB8AC3E}">
        <p14:creationId xmlns:p14="http://schemas.microsoft.com/office/powerpoint/2010/main" val="8528291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0A94BA5-BA49-47B8-9315-B697F2B6BB71}" type="datetimeFigureOut">
              <a:rPr lang="en-US" smtClean="0"/>
              <a:t>1/10/2018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FDD512D-94C2-47B2-9A88-7346DB61D6EA}" type="slidenum">
              <a:rPr lang="en-US" smtClean="0"/>
              <a:t>‹#›</a:t>
            </a:fld>
            <a:endParaRPr lang="en-US"/>
          </a:p>
        </p:txBody>
      </p:sp>
    </p:spTree>
    <p:extLst>
      <p:ext uri="{BB962C8B-B14F-4D97-AF65-F5344CB8AC3E}">
        <p14:creationId xmlns:p14="http://schemas.microsoft.com/office/powerpoint/2010/main" val="7060482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01928" y="3672418"/>
            <a:ext cx="6477000" cy="1135063"/>
          </a:xfrm>
        </p:spPr>
        <p:txBody>
          <a:bodyPr anchor="t"/>
          <a:lstStyle>
            <a:lvl1pPr algn="r">
              <a:defRPr sz="33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01928" y="2422261"/>
            <a:ext cx="6477000" cy="1250156"/>
          </a:xfrm>
        </p:spPr>
        <p:txBody>
          <a:bodyPr anchor="b"/>
          <a:lstStyle>
            <a:lvl1pPr marL="0" indent="0">
              <a:buNone/>
              <a:defRPr sz="1700">
                <a:solidFill>
                  <a:schemeClr val="tx1">
                    <a:tint val="75000"/>
                  </a:schemeClr>
                </a:solidFill>
              </a:defRPr>
            </a:lvl1pPr>
            <a:lvl2pPr marL="380970" indent="0">
              <a:buNone/>
              <a:defRPr sz="1500">
                <a:solidFill>
                  <a:schemeClr val="tx1">
                    <a:tint val="75000"/>
                  </a:schemeClr>
                </a:solidFill>
              </a:defRPr>
            </a:lvl2pPr>
            <a:lvl3pPr marL="761940" indent="0">
              <a:buNone/>
              <a:defRPr sz="1300">
                <a:solidFill>
                  <a:schemeClr val="tx1">
                    <a:tint val="75000"/>
                  </a:schemeClr>
                </a:solidFill>
              </a:defRPr>
            </a:lvl3pPr>
            <a:lvl4pPr marL="1142908" indent="0">
              <a:buNone/>
              <a:defRPr sz="1200">
                <a:solidFill>
                  <a:schemeClr val="tx1">
                    <a:tint val="75000"/>
                  </a:schemeClr>
                </a:solidFill>
              </a:defRPr>
            </a:lvl4pPr>
            <a:lvl5pPr marL="1523878" indent="0">
              <a:buNone/>
              <a:defRPr sz="1200">
                <a:solidFill>
                  <a:schemeClr val="tx1">
                    <a:tint val="75000"/>
                  </a:schemeClr>
                </a:solidFill>
              </a:defRPr>
            </a:lvl5pPr>
            <a:lvl6pPr marL="1904848" indent="0">
              <a:buNone/>
              <a:defRPr sz="1200">
                <a:solidFill>
                  <a:schemeClr val="tx1">
                    <a:tint val="75000"/>
                  </a:schemeClr>
                </a:solidFill>
              </a:defRPr>
            </a:lvl6pPr>
            <a:lvl7pPr marL="2285818" indent="0">
              <a:buNone/>
              <a:defRPr sz="1200">
                <a:solidFill>
                  <a:schemeClr val="tx1">
                    <a:tint val="75000"/>
                  </a:schemeClr>
                </a:solidFill>
              </a:defRPr>
            </a:lvl7pPr>
            <a:lvl8pPr marL="2666787" indent="0">
              <a:buNone/>
              <a:defRPr sz="1200">
                <a:solidFill>
                  <a:schemeClr val="tx1">
                    <a:tint val="75000"/>
                  </a:schemeClr>
                </a:solidFill>
              </a:defRPr>
            </a:lvl8pPr>
            <a:lvl9pPr marL="3047756" indent="0">
              <a:buNone/>
              <a:defRPr sz="12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0A94BA5-BA49-47B8-9315-B697F2B6BB71}" type="datetimeFigureOut">
              <a:rPr lang="en-US" smtClean="0"/>
              <a:t>1/10/2018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FDD512D-94C2-47B2-9A88-7346DB61D6EA}" type="slidenum">
              <a:rPr lang="en-US" smtClean="0"/>
              <a:t>‹#›</a:t>
            </a:fld>
            <a:endParaRPr lang="en-US"/>
          </a:p>
        </p:txBody>
      </p:sp>
    </p:spTree>
    <p:extLst>
      <p:ext uri="{BB962C8B-B14F-4D97-AF65-F5344CB8AC3E}">
        <p14:creationId xmlns:p14="http://schemas.microsoft.com/office/powerpoint/2010/main" val="16095094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317500" y="1111250"/>
            <a:ext cx="2794000" cy="3143250"/>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3238500" y="1111250"/>
            <a:ext cx="2794000" cy="3143250"/>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0A94BA5-BA49-47B8-9315-B697F2B6BB71}" type="datetimeFigureOut">
              <a:rPr lang="en-US" smtClean="0"/>
              <a:t>1/10/2018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FDD512D-94C2-47B2-9A88-7346DB61D6EA}" type="slidenum">
              <a:rPr lang="en-US" smtClean="0"/>
              <a:t>‹#›</a:t>
            </a:fld>
            <a:endParaRPr lang="en-US"/>
          </a:p>
        </p:txBody>
      </p:sp>
    </p:spTree>
    <p:extLst>
      <p:ext uri="{BB962C8B-B14F-4D97-AF65-F5344CB8AC3E}">
        <p14:creationId xmlns:p14="http://schemas.microsoft.com/office/powerpoint/2010/main" val="27475959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228865"/>
            <a:ext cx="6858000" cy="95250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381000" y="1279262"/>
            <a:ext cx="3366823" cy="533135"/>
          </a:xfrm>
        </p:spPr>
        <p:txBody>
          <a:bodyPr anchor="b"/>
          <a:lstStyle>
            <a:lvl1pPr marL="0" indent="0">
              <a:buNone/>
              <a:defRPr sz="2000" b="1"/>
            </a:lvl1pPr>
            <a:lvl2pPr marL="380970" indent="0">
              <a:buNone/>
              <a:defRPr sz="1700" b="1"/>
            </a:lvl2pPr>
            <a:lvl3pPr marL="761940" indent="0">
              <a:buNone/>
              <a:defRPr sz="1500" b="1"/>
            </a:lvl3pPr>
            <a:lvl4pPr marL="1142908" indent="0">
              <a:buNone/>
              <a:defRPr sz="1300" b="1"/>
            </a:lvl4pPr>
            <a:lvl5pPr marL="1523878" indent="0">
              <a:buNone/>
              <a:defRPr sz="1300" b="1"/>
            </a:lvl5pPr>
            <a:lvl6pPr marL="1904848" indent="0">
              <a:buNone/>
              <a:defRPr sz="1300" b="1"/>
            </a:lvl6pPr>
            <a:lvl7pPr marL="2285818" indent="0">
              <a:buNone/>
              <a:defRPr sz="1300" b="1"/>
            </a:lvl7pPr>
            <a:lvl8pPr marL="2666787" indent="0">
              <a:buNone/>
              <a:defRPr sz="1300" b="1"/>
            </a:lvl8pPr>
            <a:lvl9pPr marL="3047756" indent="0">
              <a:buNone/>
              <a:defRPr sz="13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381000" y="1812396"/>
            <a:ext cx="3366823" cy="3292740"/>
          </a:xfrm>
        </p:spPr>
        <p:txBody>
          <a:bodyPr/>
          <a:lstStyle>
            <a:lvl1pPr>
              <a:defRPr sz="20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3870855" y="1279262"/>
            <a:ext cx="3368146" cy="533135"/>
          </a:xfrm>
        </p:spPr>
        <p:txBody>
          <a:bodyPr anchor="b"/>
          <a:lstStyle>
            <a:lvl1pPr marL="0" indent="0">
              <a:buNone/>
              <a:defRPr sz="2000" b="1"/>
            </a:lvl1pPr>
            <a:lvl2pPr marL="380970" indent="0">
              <a:buNone/>
              <a:defRPr sz="1700" b="1"/>
            </a:lvl2pPr>
            <a:lvl3pPr marL="761940" indent="0">
              <a:buNone/>
              <a:defRPr sz="1500" b="1"/>
            </a:lvl3pPr>
            <a:lvl4pPr marL="1142908" indent="0">
              <a:buNone/>
              <a:defRPr sz="1300" b="1"/>
            </a:lvl4pPr>
            <a:lvl5pPr marL="1523878" indent="0">
              <a:buNone/>
              <a:defRPr sz="1300" b="1"/>
            </a:lvl5pPr>
            <a:lvl6pPr marL="1904848" indent="0">
              <a:buNone/>
              <a:defRPr sz="1300" b="1"/>
            </a:lvl6pPr>
            <a:lvl7pPr marL="2285818" indent="0">
              <a:buNone/>
              <a:defRPr sz="1300" b="1"/>
            </a:lvl7pPr>
            <a:lvl8pPr marL="2666787" indent="0">
              <a:buNone/>
              <a:defRPr sz="1300" b="1"/>
            </a:lvl8pPr>
            <a:lvl9pPr marL="3047756" indent="0">
              <a:buNone/>
              <a:defRPr sz="13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3870855" y="1812396"/>
            <a:ext cx="3368146" cy="3292740"/>
          </a:xfrm>
        </p:spPr>
        <p:txBody>
          <a:bodyPr/>
          <a:lstStyle>
            <a:lvl1pPr>
              <a:defRPr sz="20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0A94BA5-BA49-47B8-9315-B697F2B6BB71}" type="datetimeFigureOut">
              <a:rPr lang="en-US" smtClean="0"/>
              <a:t>1/10/2018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5FDD512D-94C2-47B2-9A88-7346DB61D6EA}" type="slidenum">
              <a:rPr lang="en-US" smtClean="0"/>
              <a:t>‹#›</a:t>
            </a:fld>
            <a:endParaRPr lang="en-US"/>
          </a:p>
        </p:txBody>
      </p:sp>
    </p:spTree>
    <p:extLst>
      <p:ext uri="{BB962C8B-B14F-4D97-AF65-F5344CB8AC3E}">
        <p14:creationId xmlns:p14="http://schemas.microsoft.com/office/powerpoint/2010/main" val="422516669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0A94BA5-BA49-47B8-9315-B697F2B6BB71}" type="datetimeFigureOut">
              <a:rPr lang="en-US" smtClean="0"/>
              <a:t>1/10/2018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5FDD512D-94C2-47B2-9A88-7346DB61D6EA}" type="slidenum">
              <a:rPr lang="en-US" smtClean="0"/>
              <a:t>‹#›</a:t>
            </a:fld>
            <a:endParaRPr lang="en-US"/>
          </a:p>
        </p:txBody>
      </p:sp>
    </p:spTree>
    <p:extLst>
      <p:ext uri="{BB962C8B-B14F-4D97-AF65-F5344CB8AC3E}">
        <p14:creationId xmlns:p14="http://schemas.microsoft.com/office/powerpoint/2010/main" val="21728970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0A94BA5-BA49-47B8-9315-B697F2B6BB71}" type="datetimeFigureOut">
              <a:rPr lang="en-US" smtClean="0"/>
              <a:t>1/10/2018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5FDD512D-94C2-47B2-9A88-7346DB61D6EA}" type="slidenum">
              <a:rPr lang="en-US" smtClean="0"/>
              <a:t>‹#›</a:t>
            </a:fld>
            <a:endParaRPr lang="en-US"/>
          </a:p>
        </p:txBody>
      </p:sp>
    </p:spTree>
    <p:extLst>
      <p:ext uri="{BB962C8B-B14F-4D97-AF65-F5344CB8AC3E}">
        <p14:creationId xmlns:p14="http://schemas.microsoft.com/office/powerpoint/2010/main" val="15489904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227543"/>
            <a:ext cx="2506928" cy="968375"/>
          </a:xfrm>
        </p:spPr>
        <p:txBody>
          <a:bodyPr anchor="b"/>
          <a:lstStyle>
            <a:lvl1pPr algn="r">
              <a:defRPr sz="17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2979208" y="227542"/>
            <a:ext cx="4259792" cy="4877594"/>
          </a:xfrm>
        </p:spPr>
        <p:txBody>
          <a:bodyPr/>
          <a:lstStyle>
            <a:lvl1pPr>
              <a:defRPr sz="2700"/>
            </a:lvl1pPr>
            <a:lvl2pPr>
              <a:defRPr sz="2300"/>
            </a:lvl2pPr>
            <a:lvl3pPr>
              <a:defRPr sz="2000"/>
            </a:lvl3pPr>
            <a:lvl4pPr>
              <a:defRPr sz="1700"/>
            </a:lvl4pPr>
            <a:lvl5pPr>
              <a:defRPr sz="1700"/>
            </a:lvl5pPr>
            <a:lvl6pPr>
              <a:defRPr sz="1700"/>
            </a:lvl6pPr>
            <a:lvl7pPr>
              <a:defRPr sz="1700"/>
            </a:lvl7pPr>
            <a:lvl8pPr>
              <a:defRPr sz="1700"/>
            </a:lvl8pPr>
            <a:lvl9pPr>
              <a:defRPr sz="17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381000" y="1195918"/>
            <a:ext cx="2506928" cy="3909219"/>
          </a:xfrm>
        </p:spPr>
        <p:txBody>
          <a:bodyPr/>
          <a:lstStyle>
            <a:lvl1pPr marL="0" indent="0">
              <a:buNone/>
              <a:defRPr sz="1200"/>
            </a:lvl1pPr>
            <a:lvl2pPr marL="380970" indent="0">
              <a:buNone/>
              <a:defRPr sz="1000"/>
            </a:lvl2pPr>
            <a:lvl3pPr marL="761940" indent="0">
              <a:buNone/>
              <a:defRPr sz="800"/>
            </a:lvl3pPr>
            <a:lvl4pPr marL="1142908" indent="0">
              <a:buNone/>
              <a:defRPr sz="700"/>
            </a:lvl4pPr>
            <a:lvl5pPr marL="1523878" indent="0">
              <a:buNone/>
              <a:defRPr sz="700"/>
            </a:lvl5pPr>
            <a:lvl6pPr marL="1904848" indent="0">
              <a:buNone/>
              <a:defRPr sz="700"/>
            </a:lvl6pPr>
            <a:lvl7pPr marL="2285818" indent="0">
              <a:buNone/>
              <a:defRPr sz="700"/>
            </a:lvl7pPr>
            <a:lvl8pPr marL="2666787" indent="0">
              <a:buNone/>
              <a:defRPr sz="700"/>
            </a:lvl8pPr>
            <a:lvl9pPr marL="3047756" indent="0">
              <a:buNone/>
              <a:defRPr sz="7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0A94BA5-BA49-47B8-9315-B697F2B6BB71}" type="datetimeFigureOut">
              <a:rPr lang="en-US" smtClean="0"/>
              <a:t>1/10/2018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FDD512D-94C2-47B2-9A88-7346DB61D6EA}" type="slidenum">
              <a:rPr lang="en-US" smtClean="0"/>
              <a:t>‹#›</a:t>
            </a:fld>
            <a:endParaRPr lang="en-US"/>
          </a:p>
        </p:txBody>
      </p:sp>
    </p:spTree>
    <p:extLst>
      <p:ext uri="{BB962C8B-B14F-4D97-AF65-F5344CB8AC3E}">
        <p14:creationId xmlns:p14="http://schemas.microsoft.com/office/powerpoint/2010/main" val="162619076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493573" y="4000500"/>
            <a:ext cx="4572000" cy="472282"/>
          </a:xfrm>
        </p:spPr>
        <p:txBody>
          <a:bodyPr anchor="b"/>
          <a:lstStyle>
            <a:lvl1pPr algn="r">
              <a:defRPr sz="17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493573" y="510646"/>
            <a:ext cx="4572000" cy="3429000"/>
          </a:xfrm>
        </p:spPr>
        <p:txBody>
          <a:bodyPr/>
          <a:lstStyle>
            <a:lvl1pPr marL="0" indent="0">
              <a:buNone/>
              <a:defRPr sz="2700"/>
            </a:lvl1pPr>
            <a:lvl2pPr marL="380970" indent="0">
              <a:buNone/>
              <a:defRPr sz="2300"/>
            </a:lvl2pPr>
            <a:lvl3pPr marL="761940" indent="0">
              <a:buNone/>
              <a:defRPr sz="2000"/>
            </a:lvl3pPr>
            <a:lvl4pPr marL="1142908" indent="0">
              <a:buNone/>
              <a:defRPr sz="1700"/>
            </a:lvl4pPr>
            <a:lvl5pPr marL="1523878" indent="0">
              <a:buNone/>
              <a:defRPr sz="1700"/>
            </a:lvl5pPr>
            <a:lvl6pPr marL="1904848" indent="0">
              <a:buNone/>
              <a:defRPr sz="1700"/>
            </a:lvl6pPr>
            <a:lvl7pPr marL="2285818" indent="0">
              <a:buNone/>
              <a:defRPr sz="1700"/>
            </a:lvl7pPr>
            <a:lvl8pPr marL="2666787" indent="0">
              <a:buNone/>
              <a:defRPr sz="1700"/>
            </a:lvl8pPr>
            <a:lvl9pPr marL="3047756" indent="0">
              <a:buNone/>
              <a:defRPr sz="1700"/>
            </a:lvl9pPr>
          </a:lstStyle>
          <a:p>
            <a:endParaRPr lang="ar-SA"/>
          </a:p>
        </p:txBody>
      </p:sp>
      <p:sp>
        <p:nvSpPr>
          <p:cNvPr id="4" name="عنصر نائب للنص 3"/>
          <p:cNvSpPr>
            <a:spLocks noGrp="1"/>
          </p:cNvSpPr>
          <p:nvPr>
            <p:ph type="body" sz="half" idx="2"/>
          </p:nvPr>
        </p:nvSpPr>
        <p:spPr>
          <a:xfrm>
            <a:off x="1493573" y="4472782"/>
            <a:ext cx="4572000" cy="670718"/>
          </a:xfrm>
        </p:spPr>
        <p:txBody>
          <a:bodyPr/>
          <a:lstStyle>
            <a:lvl1pPr marL="0" indent="0">
              <a:buNone/>
              <a:defRPr sz="1200"/>
            </a:lvl1pPr>
            <a:lvl2pPr marL="380970" indent="0">
              <a:buNone/>
              <a:defRPr sz="1000"/>
            </a:lvl2pPr>
            <a:lvl3pPr marL="761940" indent="0">
              <a:buNone/>
              <a:defRPr sz="800"/>
            </a:lvl3pPr>
            <a:lvl4pPr marL="1142908" indent="0">
              <a:buNone/>
              <a:defRPr sz="700"/>
            </a:lvl4pPr>
            <a:lvl5pPr marL="1523878" indent="0">
              <a:buNone/>
              <a:defRPr sz="700"/>
            </a:lvl5pPr>
            <a:lvl6pPr marL="1904848" indent="0">
              <a:buNone/>
              <a:defRPr sz="700"/>
            </a:lvl6pPr>
            <a:lvl7pPr marL="2285818" indent="0">
              <a:buNone/>
              <a:defRPr sz="700"/>
            </a:lvl7pPr>
            <a:lvl8pPr marL="2666787" indent="0">
              <a:buNone/>
              <a:defRPr sz="700"/>
            </a:lvl8pPr>
            <a:lvl9pPr marL="3047756" indent="0">
              <a:buNone/>
              <a:defRPr sz="7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0A94BA5-BA49-47B8-9315-B697F2B6BB71}" type="datetimeFigureOut">
              <a:rPr lang="en-US" smtClean="0"/>
              <a:t>1/10/2018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FDD512D-94C2-47B2-9A88-7346DB61D6EA}" type="slidenum">
              <a:rPr lang="en-US" smtClean="0"/>
              <a:t>‹#›</a:t>
            </a:fld>
            <a:endParaRPr lang="en-US"/>
          </a:p>
        </p:txBody>
      </p:sp>
    </p:spTree>
    <p:extLst>
      <p:ext uri="{BB962C8B-B14F-4D97-AF65-F5344CB8AC3E}">
        <p14:creationId xmlns:p14="http://schemas.microsoft.com/office/powerpoint/2010/main" val="29429966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381000" y="228865"/>
            <a:ext cx="6858000" cy="952500"/>
          </a:xfrm>
          <a:prstGeom prst="rect">
            <a:avLst/>
          </a:prstGeom>
        </p:spPr>
        <p:txBody>
          <a:bodyPr vert="horz" lIns="76194" tIns="38097" rIns="76194" bIns="38097"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381000" y="1333500"/>
            <a:ext cx="6858000" cy="3771636"/>
          </a:xfrm>
          <a:prstGeom prst="rect">
            <a:avLst/>
          </a:prstGeom>
        </p:spPr>
        <p:txBody>
          <a:bodyPr vert="horz" lIns="76194" tIns="38097" rIns="76194" bIns="38097"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5461000" y="5296960"/>
            <a:ext cx="1778000" cy="304271"/>
          </a:xfrm>
          <a:prstGeom prst="rect">
            <a:avLst/>
          </a:prstGeom>
        </p:spPr>
        <p:txBody>
          <a:bodyPr vert="horz" lIns="76194" tIns="38097" rIns="76194" bIns="38097" rtlCol="1" anchor="ctr"/>
          <a:lstStyle>
            <a:lvl1pPr algn="r">
              <a:defRPr sz="1000">
                <a:solidFill>
                  <a:schemeClr val="tx1">
                    <a:tint val="75000"/>
                  </a:schemeClr>
                </a:solidFill>
              </a:defRPr>
            </a:lvl1pPr>
          </a:lstStyle>
          <a:p>
            <a:fld id="{E0A94BA5-BA49-47B8-9315-B697F2B6BB71}" type="datetimeFigureOut">
              <a:rPr lang="en-US" smtClean="0"/>
              <a:t>1/10/2018</a:t>
            </a:fld>
            <a:endParaRPr lang="en-US"/>
          </a:p>
        </p:txBody>
      </p:sp>
      <p:sp>
        <p:nvSpPr>
          <p:cNvPr id="5" name="عنصر نائب للتذييل 4"/>
          <p:cNvSpPr>
            <a:spLocks noGrp="1"/>
          </p:cNvSpPr>
          <p:nvPr>
            <p:ph type="ftr" sz="quarter" idx="3"/>
          </p:nvPr>
        </p:nvSpPr>
        <p:spPr>
          <a:xfrm>
            <a:off x="2603500" y="5296960"/>
            <a:ext cx="2413000" cy="304271"/>
          </a:xfrm>
          <a:prstGeom prst="rect">
            <a:avLst/>
          </a:prstGeom>
        </p:spPr>
        <p:txBody>
          <a:bodyPr vert="horz" lIns="76194" tIns="38097" rIns="76194" bIns="38097" rtlCol="1" anchor="ctr"/>
          <a:lstStyle>
            <a:lvl1pPr algn="ctr">
              <a:defRPr sz="10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381000" y="5296960"/>
            <a:ext cx="1778000" cy="304271"/>
          </a:xfrm>
          <a:prstGeom prst="rect">
            <a:avLst/>
          </a:prstGeom>
        </p:spPr>
        <p:txBody>
          <a:bodyPr vert="horz" lIns="76194" tIns="38097" rIns="76194" bIns="38097" rtlCol="1" anchor="ctr"/>
          <a:lstStyle>
            <a:lvl1pPr algn="l">
              <a:defRPr sz="1000">
                <a:solidFill>
                  <a:schemeClr val="tx1">
                    <a:tint val="75000"/>
                  </a:schemeClr>
                </a:solidFill>
              </a:defRPr>
            </a:lvl1pPr>
          </a:lstStyle>
          <a:p>
            <a:fld id="{5FDD512D-94C2-47B2-9A88-7346DB61D6EA}" type="slidenum">
              <a:rPr lang="en-US" smtClean="0"/>
              <a:t>‹#›</a:t>
            </a:fld>
            <a:endParaRPr lang="en-US"/>
          </a:p>
        </p:txBody>
      </p:sp>
    </p:spTree>
    <p:extLst>
      <p:ext uri="{BB962C8B-B14F-4D97-AF65-F5344CB8AC3E}">
        <p14:creationId xmlns:p14="http://schemas.microsoft.com/office/powerpoint/2010/main" val="2416300293"/>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iming>
    <p:tnLst>
      <p:par>
        <p:cTn id="1" dur="indefinite" restart="never" nodeType="tmRoot"/>
      </p:par>
    </p:tnLst>
  </p:timing>
  <p:txStyles>
    <p:titleStyle>
      <a:lvl1pPr algn="ctr" defTabSz="761940" rtl="1" eaLnBrk="1" latinLnBrk="0" hangingPunct="1">
        <a:spcBef>
          <a:spcPct val="0"/>
        </a:spcBef>
        <a:buNone/>
        <a:defRPr sz="3700" kern="1200">
          <a:solidFill>
            <a:schemeClr val="tx1"/>
          </a:solidFill>
          <a:latin typeface="+mj-lt"/>
          <a:ea typeface="+mj-ea"/>
          <a:cs typeface="+mj-cs"/>
        </a:defRPr>
      </a:lvl1pPr>
    </p:titleStyle>
    <p:bodyStyle>
      <a:lvl1pPr marL="285728" indent="-285728" algn="r" defTabSz="761940" rtl="1" eaLnBrk="1" latinLnBrk="0" hangingPunct="1">
        <a:spcBef>
          <a:spcPct val="20000"/>
        </a:spcBef>
        <a:buFont typeface="Arial" pitchFamily="34" charset="0"/>
        <a:buChar char="•"/>
        <a:defRPr sz="2700" kern="1200">
          <a:solidFill>
            <a:schemeClr val="tx1"/>
          </a:solidFill>
          <a:latin typeface="+mn-lt"/>
          <a:ea typeface="+mn-ea"/>
          <a:cs typeface="+mn-cs"/>
        </a:defRPr>
      </a:lvl1pPr>
      <a:lvl2pPr marL="619075" indent="-238105" algn="r" defTabSz="761940" rtl="1" eaLnBrk="1" latinLnBrk="0" hangingPunct="1">
        <a:spcBef>
          <a:spcPct val="20000"/>
        </a:spcBef>
        <a:buFont typeface="Arial" pitchFamily="34" charset="0"/>
        <a:buChar char="–"/>
        <a:defRPr sz="2300" kern="1200">
          <a:solidFill>
            <a:schemeClr val="tx1"/>
          </a:solidFill>
          <a:latin typeface="+mn-lt"/>
          <a:ea typeface="+mn-ea"/>
          <a:cs typeface="+mn-cs"/>
        </a:defRPr>
      </a:lvl2pPr>
      <a:lvl3pPr marL="952424" indent="-190484" algn="r" defTabSz="761940" rtl="1" eaLnBrk="1" latinLnBrk="0" hangingPunct="1">
        <a:spcBef>
          <a:spcPct val="20000"/>
        </a:spcBef>
        <a:buFont typeface="Arial" pitchFamily="34" charset="0"/>
        <a:buChar char="•"/>
        <a:defRPr sz="2000" kern="1200">
          <a:solidFill>
            <a:schemeClr val="tx1"/>
          </a:solidFill>
          <a:latin typeface="+mn-lt"/>
          <a:ea typeface="+mn-ea"/>
          <a:cs typeface="+mn-cs"/>
        </a:defRPr>
      </a:lvl3pPr>
      <a:lvl4pPr marL="1333393" indent="-190484" algn="r" defTabSz="761940" rtl="1" eaLnBrk="1" latinLnBrk="0" hangingPunct="1">
        <a:spcBef>
          <a:spcPct val="20000"/>
        </a:spcBef>
        <a:buFont typeface="Arial" pitchFamily="34" charset="0"/>
        <a:buChar char="–"/>
        <a:defRPr sz="1700" kern="1200">
          <a:solidFill>
            <a:schemeClr val="tx1"/>
          </a:solidFill>
          <a:latin typeface="+mn-lt"/>
          <a:ea typeface="+mn-ea"/>
          <a:cs typeface="+mn-cs"/>
        </a:defRPr>
      </a:lvl4pPr>
      <a:lvl5pPr marL="1714362" indent="-190484" algn="r" defTabSz="761940" rtl="1" eaLnBrk="1" latinLnBrk="0" hangingPunct="1">
        <a:spcBef>
          <a:spcPct val="20000"/>
        </a:spcBef>
        <a:buFont typeface="Arial" pitchFamily="34" charset="0"/>
        <a:buChar char="»"/>
        <a:defRPr sz="1700" kern="1200">
          <a:solidFill>
            <a:schemeClr val="tx1"/>
          </a:solidFill>
          <a:latin typeface="+mn-lt"/>
          <a:ea typeface="+mn-ea"/>
          <a:cs typeface="+mn-cs"/>
        </a:defRPr>
      </a:lvl5pPr>
      <a:lvl6pPr marL="2095332" indent="-190484" algn="r" defTabSz="761940" rtl="1" eaLnBrk="1" latinLnBrk="0" hangingPunct="1">
        <a:spcBef>
          <a:spcPct val="20000"/>
        </a:spcBef>
        <a:buFont typeface="Arial" pitchFamily="34" charset="0"/>
        <a:buChar char="•"/>
        <a:defRPr sz="1700" kern="1200">
          <a:solidFill>
            <a:schemeClr val="tx1"/>
          </a:solidFill>
          <a:latin typeface="+mn-lt"/>
          <a:ea typeface="+mn-ea"/>
          <a:cs typeface="+mn-cs"/>
        </a:defRPr>
      </a:lvl6pPr>
      <a:lvl7pPr marL="2476302" indent="-190484" algn="r" defTabSz="761940" rtl="1" eaLnBrk="1" latinLnBrk="0" hangingPunct="1">
        <a:spcBef>
          <a:spcPct val="20000"/>
        </a:spcBef>
        <a:buFont typeface="Arial" pitchFamily="34" charset="0"/>
        <a:buChar char="•"/>
        <a:defRPr sz="1700" kern="1200">
          <a:solidFill>
            <a:schemeClr val="tx1"/>
          </a:solidFill>
          <a:latin typeface="+mn-lt"/>
          <a:ea typeface="+mn-ea"/>
          <a:cs typeface="+mn-cs"/>
        </a:defRPr>
      </a:lvl7pPr>
      <a:lvl8pPr marL="2857272" indent="-190484" algn="r" defTabSz="761940" rtl="1" eaLnBrk="1" latinLnBrk="0" hangingPunct="1">
        <a:spcBef>
          <a:spcPct val="20000"/>
        </a:spcBef>
        <a:buFont typeface="Arial" pitchFamily="34" charset="0"/>
        <a:buChar char="•"/>
        <a:defRPr sz="1700" kern="1200">
          <a:solidFill>
            <a:schemeClr val="tx1"/>
          </a:solidFill>
          <a:latin typeface="+mn-lt"/>
          <a:ea typeface="+mn-ea"/>
          <a:cs typeface="+mn-cs"/>
        </a:defRPr>
      </a:lvl8pPr>
      <a:lvl9pPr marL="3238240" indent="-190484" algn="r" defTabSz="761940" rtl="1" eaLnBrk="1" latinLnBrk="0" hangingPunct="1">
        <a:spcBef>
          <a:spcPct val="20000"/>
        </a:spcBef>
        <a:buFont typeface="Arial" pitchFamily="34" charset="0"/>
        <a:buChar char="•"/>
        <a:defRPr sz="1700" kern="1200">
          <a:solidFill>
            <a:schemeClr val="tx1"/>
          </a:solidFill>
          <a:latin typeface="+mn-lt"/>
          <a:ea typeface="+mn-ea"/>
          <a:cs typeface="+mn-cs"/>
        </a:defRPr>
      </a:lvl9pPr>
    </p:bodyStyle>
    <p:otherStyle>
      <a:defPPr>
        <a:defRPr lang="ar-SA"/>
      </a:defPPr>
      <a:lvl1pPr marL="0" algn="r" defTabSz="761940" rtl="1" eaLnBrk="1" latinLnBrk="0" hangingPunct="1">
        <a:defRPr sz="1500" kern="1200">
          <a:solidFill>
            <a:schemeClr val="tx1"/>
          </a:solidFill>
          <a:latin typeface="+mn-lt"/>
          <a:ea typeface="+mn-ea"/>
          <a:cs typeface="+mn-cs"/>
        </a:defRPr>
      </a:lvl1pPr>
      <a:lvl2pPr marL="380970" algn="r" defTabSz="761940" rtl="1" eaLnBrk="1" latinLnBrk="0" hangingPunct="1">
        <a:defRPr sz="1500" kern="1200">
          <a:solidFill>
            <a:schemeClr val="tx1"/>
          </a:solidFill>
          <a:latin typeface="+mn-lt"/>
          <a:ea typeface="+mn-ea"/>
          <a:cs typeface="+mn-cs"/>
        </a:defRPr>
      </a:lvl2pPr>
      <a:lvl3pPr marL="761940" algn="r" defTabSz="761940" rtl="1" eaLnBrk="1" latinLnBrk="0" hangingPunct="1">
        <a:defRPr sz="1500" kern="1200">
          <a:solidFill>
            <a:schemeClr val="tx1"/>
          </a:solidFill>
          <a:latin typeface="+mn-lt"/>
          <a:ea typeface="+mn-ea"/>
          <a:cs typeface="+mn-cs"/>
        </a:defRPr>
      </a:lvl3pPr>
      <a:lvl4pPr marL="1142908" algn="r" defTabSz="761940" rtl="1" eaLnBrk="1" latinLnBrk="0" hangingPunct="1">
        <a:defRPr sz="1500" kern="1200">
          <a:solidFill>
            <a:schemeClr val="tx1"/>
          </a:solidFill>
          <a:latin typeface="+mn-lt"/>
          <a:ea typeface="+mn-ea"/>
          <a:cs typeface="+mn-cs"/>
        </a:defRPr>
      </a:lvl4pPr>
      <a:lvl5pPr marL="1523878" algn="r" defTabSz="761940" rtl="1" eaLnBrk="1" latinLnBrk="0" hangingPunct="1">
        <a:defRPr sz="1500" kern="1200">
          <a:solidFill>
            <a:schemeClr val="tx1"/>
          </a:solidFill>
          <a:latin typeface="+mn-lt"/>
          <a:ea typeface="+mn-ea"/>
          <a:cs typeface="+mn-cs"/>
        </a:defRPr>
      </a:lvl5pPr>
      <a:lvl6pPr marL="1904848" algn="r" defTabSz="761940" rtl="1" eaLnBrk="1" latinLnBrk="0" hangingPunct="1">
        <a:defRPr sz="1500" kern="1200">
          <a:solidFill>
            <a:schemeClr val="tx1"/>
          </a:solidFill>
          <a:latin typeface="+mn-lt"/>
          <a:ea typeface="+mn-ea"/>
          <a:cs typeface="+mn-cs"/>
        </a:defRPr>
      </a:lvl6pPr>
      <a:lvl7pPr marL="2285818" algn="r" defTabSz="761940" rtl="1" eaLnBrk="1" latinLnBrk="0" hangingPunct="1">
        <a:defRPr sz="1500" kern="1200">
          <a:solidFill>
            <a:schemeClr val="tx1"/>
          </a:solidFill>
          <a:latin typeface="+mn-lt"/>
          <a:ea typeface="+mn-ea"/>
          <a:cs typeface="+mn-cs"/>
        </a:defRPr>
      </a:lvl7pPr>
      <a:lvl8pPr marL="2666787" algn="r" defTabSz="761940" rtl="1" eaLnBrk="1" latinLnBrk="0" hangingPunct="1">
        <a:defRPr sz="1500" kern="1200">
          <a:solidFill>
            <a:schemeClr val="tx1"/>
          </a:solidFill>
          <a:latin typeface="+mn-lt"/>
          <a:ea typeface="+mn-ea"/>
          <a:cs typeface="+mn-cs"/>
        </a:defRPr>
      </a:lvl8pPr>
      <a:lvl9pPr marL="3047756" algn="r" defTabSz="761940" rtl="1"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669471"/>
            <a:ext cx="6695100" cy="40867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7200" b="1" dirty="0">
                <a:ln>
                  <a:solidFill>
                    <a:sysClr val="windowText" lastClr="000000"/>
                  </a:solidFill>
                </a:ln>
                <a:solidFill>
                  <a:sysClr val="windowText" lastClr="000000"/>
                </a:solidFill>
                <a:latin typeface="Sakkal Majalla" panose="02000000000000000000" pitchFamily="2" charset="-78"/>
                <a:cs typeface="Sakkal Majalla" panose="02000000000000000000" pitchFamily="2" charset="-78"/>
              </a:rPr>
              <a:t>الوحدة الخامسة</a:t>
            </a:r>
          </a:p>
          <a:p>
            <a:pPr algn="ctr"/>
            <a:r>
              <a:rPr lang="ar-EG" sz="72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قضايا وطنية</a:t>
            </a:r>
          </a:p>
          <a:p>
            <a:pPr algn="ctr"/>
            <a:r>
              <a:rPr lang="ar-EG" sz="72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(حقوق الإنسان)</a:t>
            </a:r>
            <a:endParaRPr lang="en-US" sz="7200" b="1" dirty="0">
              <a:ln>
                <a:solidFill>
                  <a:sysClr val="windowText" lastClr="000000"/>
                </a:solidFill>
              </a:ln>
              <a:solidFill>
                <a:srgbClr val="C0000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109</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0340287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595086"/>
            <a:ext cx="6695100" cy="413479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وتعديا على حدود وخرجا على سنة الله في خلقه, من أجل ذلك، كان حق الفرد والمجتمع في الإسلام حقا لله تعالى، وسمي ذلك لشمول نفعه وعظيم خطره وبالغ تأثيره على الحياة الإنسانية كلها.</a:t>
            </a:r>
          </a:p>
          <a:p>
            <a:pPr algn="just" rtl="1"/>
            <a:r>
              <a:rPr lang="ar-EG" sz="2400" b="1" dirty="0">
                <a:solidFill>
                  <a:srgbClr val="002060"/>
                </a:solidFill>
                <a:latin typeface="Sakkal Majalla" panose="02000000000000000000" pitchFamily="2" charset="-78"/>
                <a:cs typeface="Sakkal Majalla" panose="02000000000000000000" pitchFamily="2" charset="-78"/>
              </a:rPr>
              <a:t>وإذا كان المقصد الكلي للشريعة الإسلامية هو تحقيق مصالح العباد في المعاش والمعاد فإن هذه المصالح هي تجمع حقوق الانسان التي تنحصر على اختلاف مسمياتها وتنوع مقتضياتها في حفظ المصالح الخمس الكبرى وهي حفظ الدين والنفس والعقل والعرض والمال وحفظ ما يخدمها ويكملها من الحاجيات والتحسينيات فحقوق الانسان في الاسلام هي من الثوابت التي يقوم عليها المجتمع فهي واجبات شرعية يكلف بها الفرد والمجتمع.</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114</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0562553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randombar(horizontal)">
                                      <p:cBhvr>
                                        <p:cTn id="7" dur="5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randombar(horizontal)">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1">
                                            <p:txEl>
                                              <p:pRg st="1" end="1"/>
                                            </p:txEl>
                                          </p:spTgt>
                                        </p:tgtEl>
                                        <p:attrNameLst>
                                          <p:attrName>style.visibility</p:attrName>
                                        </p:attrNameLst>
                                      </p:cBhvr>
                                      <p:to>
                                        <p:strVal val="visible"/>
                                      </p:to>
                                    </p:set>
                                    <p:animEffect transition="in" filter="randombar(horizontal)">
                                      <p:cBhvr>
                                        <p:cTn id="17"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029209"/>
            <a:ext cx="6695100" cy="373552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شهدالنبي عليه الصلاة والسلام حلف الفضول وأثنى عليه فقال: لقد شهدت في دار عبد الله بن جدعان حلفا ما أحب أن لي به حمر النعم، ولو ادعى به في الاسلام لأجبت وهذا الحلف صورة مبكرة جدا في تاريخ البشرية من صور التعاقد على نصر المظلوم ورعاية الحقوق وردها إلى أصحابها بغض النظر عن الدين أو العرق او الجنس.</a:t>
            </a:r>
          </a:p>
          <a:p>
            <a:pPr algn="just" rtl="1"/>
            <a:r>
              <a:rPr lang="ar-EG" sz="2400" b="1" dirty="0">
                <a:solidFill>
                  <a:srgbClr val="002060"/>
                </a:solidFill>
                <a:latin typeface="Sakkal Majalla" panose="02000000000000000000" pitchFamily="2" charset="-78"/>
                <a:cs typeface="Sakkal Majalla" panose="02000000000000000000" pitchFamily="2" charset="-78"/>
              </a:rPr>
              <a:t>ولقد تضمن القرآن الكريم والسنة النبوية نصوصاً كثيرة تحفظ الحقوق، وبرزت بعض المواثيق الاسلامية التي تناولت حقوق الانسان، ومنها:</a:t>
            </a: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114</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8" name="Rectangle: Rounded Corners 2">
            <a:extLst>
              <a:ext uri="{FF2B5EF4-FFF2-40B4-BE49-F238E27FC236}">
                <a16:creationId xmlns:a16="http://schemas.microsoft.com/office/drawing/2014/main" xmlns="" id="{7FB343E5-0AD9-4108-B4A9-4E491A12D57F}"/>
              </a:ext>
            </a:extLst>
          </p:cNvPr>
          <p:cNvSpPr/>
          <p:nvPr/>
        </p:nvSpPr>
        <p:spPr>
          <a:xfrm>
            <a:off x="2512088" y="475013"/>
            <a:ext cx="4737821"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أهم المواثيق الاسلامية في حقوق الانسان:</a:t>
            </a:r>
            <a:endParaRPr lang="en-US" sz="2800" dirty="0"/>
          </a:p>
        </p:txBody>
      </p:sp>
    </p:spTree>
    <p:extLst>
      <p:ext uri="{BB962C8B-B14F-4D97-AF65-F5344CB8AC3E}">
        <p14:creationId xmlns:p14="http://schemas.microsoft.com/office/powerpoint/2010/main" val="387737457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 calcmode="lin" valueType="num">
                                      <p:cBhvr>
                                        <p:cTn id="7" dur="500" fill="hold"/>
                                        <p:tgtEl>
                                          <p:spTgt spid="21">
                                            <p:bg/>
                                          </p:spTgt>
                                        </p:tgtEl>
                                        <p:attrNameLst>
                                          <p:attrName>ppt_w</p:attrName>
                                        </p:attrNameLst>
                                      </p:cBhvr>
                                      <p:tavLst>
                                        <p:tav tm="0">
                                          <p:val>
                                            <p:fltVal val="0"/>
                                          </p:val>
                                        </p:tav>
                                        <p:tav tm="100000">
                                          <p:val>
                                            <p:strVal val="#ppt_w"/>
                                          </p:val>
                                        </p:tav>
                                      </p:tavLst>
                                    </p:anim>
                                    <p:anim calcmode="lin" valueType="num">
                                      <p:cBhvr>
                                        <p:cTn id="8" dur="500" fill="hold"/>
                                        <p:tgtEl>
                                          <p:spTgt spid="21">
                                            <p:bg/>
                                          </p:spTgt>
                                        </p:tgtEl>
                                        <p:attrNameLst>
                                          <p:attrName>ppt_h</p:attrName>
                                        </p:attrNameLst>
                                      </p:cBhvr>
                                      <p:tavLst>
                                        <p:tav tm="0">
                                          <p:val>
                                            <p:fltVal val="0"/>
                                          </p:val>
                                        </p:tav>
                                        <p:tav tm="100000">
                                          <p:val>
                                            <p:strVal val="#ppt_h"/>
                                          </p:val>
                                        </p:tav>
                                      </p:tavLst>
                                    </p:anim>
                                    <p:animEffect transition="in" filter="fade">
                                      <p:cBhvr>
                                        <p:cTn id="9" dur="500"/>
                                        <p:tgtEl>
                                          <p:spTgt spid="21">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1">
                                            <p:txEl>
                                              <p:pRg st="0" end="0"/>
                                            </p:txEl>
                                          </p:spTgt>
                                        </p:tgtEl>
                                        <p:attrNameLst>
                                          <p:attrName>style.visibility</p:attrName>
                                        </p:attrNameLst>
                                      </p:cBhvr>
                                      <p:to>
                                        <p:strVal val="visible"/>
                                      </p:to>
                                    </p:set>
                                    <p:anim calcmode="lin" valueType="num">
                                      <p:cBhvr>
                                        <p:cTn id="14" dur="5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1">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1">
                                            <p:txEl>
                                              <p:pRg st="1" end="1"/>
                                            </p:txEl>
                                          </p:spTgt>
                                        </p:tgtEl>
                                        <p:attrNameLst>
                                          <p:attrName>style.visibility</p:attrName>
                                        </p:attrNameLst>
                                      </p:cBhvr>
                                      <p:to>
                                        <p:strVal val="visible"/>
                                      </p:to>
                                    </p:set>
                                    <p:anim calcmode="lin" valueType="num">
                                      <p:cBhvr>
                                        <p:cTn id="21" dur="500" fill="hold"/>
                                        <p:tgtEl>
                                          <p:spTgt spid="21">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21">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21">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2000"/>
                                        <p:tgtEl>
                                          <p:spTgt spid="8"/>
                                        </p:tgtEl>
                                      </p:cBhvr>
                                    </p:animEffect>
                                    <p:anim calcmode="lin" valueType="num">
                                      <p:cBhvr>
                                        <p:cTn id="29" dur="2000" fill="hold"/>
                                        <p:tgtEl>
                                          <p:spTgt spid="8"/>
                                        </p:tgtEl>
                                        <p:attrNameLst>
                                          <p:attrName>ppt_w</p:attrName>
                                        </p:attrNameLst>
                                      </p:cBhvr>
                                      <p:tavLst>
                                        <p:tav tm="0" fmla="#ppt_w*sin(2.5*pi*$)">
                                          <p:val>
                                            <p:fltVal val="0"/>
                                          </p:val>
                                        </p:tav>
                                        <p:tav tm="100000">
                                          <p:val>
                                            <p:fltVal val="1"/>
                                          </p:val>
                                        </p:tav>
                                      </p:tavLst>
                                    </p:anim>
                                    <p:anim calcmode="lin" valueType="num">
                                      <p:cBhvr>
                                        <p:cTn id="30"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595086"/>
            <a:ext cx="6695100" cy="413479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1. وثيقة المدينة المنورة: وثيقة المدينة المنورة أو الصحيفة كتبها الرسول بينه وبين أهل المدينة المنورة من مسلمين ويهود في السنة الأولى، والهدف منها صيانة حقوق جميع سكان المدينة المنورة، وتحديد المرجعية في حفظ الحقوق وتحديد طبيعة العلاقة بين سكان المدينة المنورة من المؤمنين واليهود فيما بينهم.</a:t>
            </a:r>
          </a:p>
          <a:p>
            <a:pPr algn="just" rtl="1"/>
            <a:r>
              <a:rPr lang="ar-EG" sz="2400" b="1" dirty="0">
                <a:solidFill>
                  <a:srgbClr val="002060"/>
                </a:solidFill>
                <a:latin typeface="Sakkal Majalla" panose="02000000000000000000" pitchFamily="2" charset="-78"/>
                <a:cs typeface="Sakkal Majalla" panose="02000000000000000000" pitchFamily="2" charset="-78"/>
              </a:rPr>
              <a:t>2. خطبة حجة الوداع: ألقى الرسول "هذه الخطبة في السنة العاشرة من الهجرة في حجة الوداع، وفيها أعلن صيانة الحقوق وحرمه الدماء، وأن المؤمنين أخوة، وألغى أحكام الجاهلية وما نتج عنها من حقوق.</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115</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9631904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randombar(horizontal)">
                                      <p:cBhvr>
                                        <p:cTn id="7" dur="5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randombar(horizontal)">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1">
                                            <p:txEl>
                                              <p:pRg st="1" end="1"/>
                                            </p:txEl>
                                          </p:spTgt>
                                        </p:tgtEl>
                                        <p:attrNameLst>
                                          <p:attrName>style.visibility</p:attrName>
                                        </p:attrNameLst>
                                      </p:cBhvr>
                                      <p:to>
                                        <p:strVal val="visible"/>
                                      </p:to>
                                    </p:set>
                                    <p:animEffect transition="in" filter="randombar(horizontal)">
                                      <p:cBhvr>
                                        <p:cTn id="17"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595086"/>
            <a:ext cx="6695100" cy="413479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3. عهد عمر بن الخطاب لأبى موسى الأشعري رضي الله عنها: هذا العهد كتبه عمر إلى أبي موسى رضي الله عنهما لما ولاه القضاء وبين له طريقة القضاء، وحقوق المتخاصمين، وما يجب على القاضي في قضائه بينهم.</a:t>
            </a:r>
          </a:p>
          <a:p>
            <a:pPr algn="just" rtl="1"/>
            <a:r>
              <a:rPr lang="ar-EG" sz="2400" b="1" dirty="0">
                <a:solidFill>
                  <a:srgbClr val="002060"/>
                </a:solidFill>
                <a:latin typeface="Sakkal Majalla" panose="02000000000000000000" pitchFamily="2" charset="-78"/>
                <a:cs typeface="Sakkal Majalla" panose="02000000000000000000" pitchFamily="2" charset="-78"/>
              </a:rPr>
              <a:t>4. الإعلان الإسلامي العالمي لحقوق الانسان (ميثاق القاهرة): عندما صدر ميثاق حقوق الانسان في الاسلام جمع مع تفرق في المصادر الإسلامية في وثيقة واحدة عرفت بالإعلان الإسلامي العالمي لحقوق الانسان أو ميثاق القاهرة، وسيأتي الحديث عنه مفصلاً في درس قادم.</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115</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0340277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randombar(horizontal)">
                                      <p:cBhvr>
                                        <p:cTn id="7" dur="5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randombar(horizontal)">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1">
                                            <p:txEl>
                                              <p:pRg st="1" end="1"/>
                                            </p:txEl>
                                          </p:spTgt>
                                        </p:tgtEl>
                                        <p:attrNameLst>
                                          <p:attrName>style.visibility</p:attrName>
                                        </p:attrNameLst>
                                      </p:cBhvr>
                                      <p:to>
                                        <p:strVal val="visible"/>
                                      </p:to>
                                    </p:set>
                                    <p:animEffect transition="in" filter="randombar(horizontal)">
                                      <p:cBhvr>
                                        <p:cTn id="17"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074074"/>
            <a:ext cx="6695100" cy="365580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جاء الإسلام ليرسخ أساس مبدأ الوحدة الانسانية فهي في نظر الاسلام جاءت من نفس واحدة، يقول الله تعالى: (يا أيها الناس اتقوا ربكم الذي خلقكم من نفس واحدة وخلق منها زوجها وبث منهما رجالاً كثيرا ونساء واتقوا الله الذي تساءلون به والأرحام إن الله كان عليكم رقيباً).</a:t>
            </a:r>
          </a:p>
          <a:p>
            <a:pPr algn="just" rtl="1"/>
            <a:r>
              <a:rPr lang="ar-EG" sz="2400" b="1" dirty="0">
                <a:solidFill>
                  <a:srgbClr val="002060"/>
                </a:solidFill>
                <a:latin typeface="Sakkal Majalla" panose="02000000000000000000" pitchFamily="2" charset="-78"/>
                <a:cs typeface="Sakkal Majalla" panose="02000000000000000000" pitchFamily="2" charset="-78"/>
              </a:rPr>
              <a:t>وينظر الإسلام إلى الانسان نظرة راقية فيها تكريم وتهظيم فهو لم يحافظ على حقوق الانسان فحسب، بل تجاوزتها إلى ما هو أهم وأسمى وأعظم إكراماً للإنسان وأكثر إعزازاً له، ألا وهو تقرير كرامة الانسان وتفضيله على سائر المخلوقات، قال تعالى: (لقد كرمنا بني آدم وحملناهم في البر والبحر ورزقناهم من الطيبات وفضلناهم على كثير ممن خلقنا تفضيلا).</a:t>
            </a: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712299" y="5336276"/>
            <a:ext cx="907701"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116</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3464648" y="527800"/>
            <a:ext cx="3808876"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مميزات حقوق الانسان في الاسلام:</a:t>
            </a:r>
            <a:endParaRPr lang="en-US" sz="2800" dirty="0"/>
          </a:p>
        </p:txBody>
      </p:sp>
    </p:spTree>
    <p:extLst>
      <p:ext uri="{BB962C8B-B14F-4D97-AF65-F5344CB8AC3E}">
        <p14:creationId xmlns:p14="http://schemas.microsoft.com/office/powerpoint/2010/main" val="220939577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1">
                                            <p:bg/>
                                          </p:spTgt>
                                        </p:tgtEl>
                                        <p:attrNameLst>
                                          <p:attrName>style.visibility</p:attrName>
                                        </p:attrNameLst>
                                      </p:cBhvr>
                                      <p:to>
                                        <p:strVal val="visible"/>
                                      </p:to>
                                    </p:set>
                                    <p:animEffect transition="in" filter="wheel(1)">
                                      <p:cBhvr>
                                        <p:cTn id="12" dur="2000"/>
                                        <p:tgtEl>
                                          <p:spTgt spid="21">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1">
                                            <p:txEl>
                                              <p:pRg st="0" end="0"/>
                                            </p:txEl>
                                          </p:spTgt>
                                        </p:tgtEl>
                                        <p:attrNameLst>
                                          <p:attrName>style.visibility</p:attrName>
                                        </p:attrNameLst>
                                      </p:cBhvr>
                                      <p:to>
                                        <p:strVal val="visible"/>
                                      </p:to>
                                    </p:set>
                                    <p:animEffect transition="in" filter="wheel(1)">
                                      <p:cBhvr>
                                        <p:cTn id="17" dur="2000"/>
                                        <p:tgtEl>
                                          <p:spTgt spid="2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1">
                                            <p:txEl>
                                              <p:pRg st="1" end="1"/>
                                            </p:txEl>
                                          </p:spTgt>
                                        </p:tgtEl>
                                        <p:attrNameLst>
                                          <p:attrName>style.visibility</p:attrName>
                                        </p:attrNameLst>
                                      </p:cBhvr>
                                      <p:to>
                                        <p:strVal val="visible"/>
                                      </p:to>
                                    </p:set>
                                    <p:animEffect transition="in" filter="wheel(1)">
                                      <p:cBhvr>
                                        <p:cTn id="22" dur="20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4"/>
            <a:ext cx="6695100" cy="426937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ولا تمييز في هذه الكرامة ما بين انسان وآخر بسبب العرق والجنس أو النسب أو المال قال: (يا أيها الناس، ألا إن ربكم واحد، وإن أباكم واحد، ألا لا فضل لعربي على عجمي، ولا لعجمي على عربي، ولا أحمر على أسود، ولا أسود على أحمر، إلا بالتقوى) فالكرامة التي وهبها الله لبني آدم ليست شعاراً ولكنها بناء أصيل في الإسلام إنها كرامة الانسان حين يولد وكرامته في العيش وكرامته حين يموت وهذه النظرة الراقية جعلت لحقوق الانسان في الإسلام مميزات خاصة، من أهمها أنها:</a:t>
            </a:r>
          </a:p>
          <a:p>
            <a:pPr algn="just" rtl="1"/>
            <a:r>
              <a:rPr lang="ar-EG" sz="2400" b="1" dirty="0">
                <a:solidFill>
                  <a:srgbClr val="002060"/>
                </a:solidFill>
                <a:latin typeface="Sakkal Majalla" panose="02000000000000000000" pitchFamily="2" charset="-78"/>
                <a:cs typeface="Sakkal Majalla" panose="02000000000000000000" pitchFamily="2" charset="-78"/>
              </a:rPr>
              <a:t>1. شاملة لكل أنواع الحقوق الدينية والمدنية والسياسية والاقتصادية والاجتماعية والثقافية والفكرية.</a:t>
            </a:r>
          </a:p>
          <a:p>
            <a:pPr algn="just" rtl="1"/>
            <a:r>
              <a:rPr lang="ar-EG" sz="2400" b="1" dirty="0">
                <a:solidFill>
                  <a:srgbClr val="002060"/>
                </a:solidFill>
                <a:latin typeface="Sakkal Majalla" panose="02000000000000000000" pitchFamily="2" charset="-78"/>
                <a:cs typeface="Sakkal Majalla" panose="02000000000000000000" pitchFamily="2" charset="-78"/>
              </a:rPr>
              <a:t>2. قطيعة ثابتة لا تقبل التغيير والتبديل، أو الإلغاء والتعطيل فهي من ثوابت الشريعة ومسلمات الدين ومصدرها من الله تعالى.</a:t>
            </a:r>
          </a:p>
          <a:p>
            <a:pPr algn="just" rtl="1"/>
            <a:r>
              <a:rPr lang="ar-EG" sz="2400" b="1" dirty="0">
                <a:solidFill>
                  <a:srgbClr val="002060"/>
                </a:solidFill>
                <a:latin typeface="Sakkal Majalla" panose="02000000000000000000" pitchFamily="2" charset="-78"/>
                <a:cs typeface="Sakkal Majalla" panose="02000000000000000000" pitchFamily="2" charset="-78"/>
              </a:rPr>
              <a:t>3. عامة لكل الأفراد مسلمين كانوا أو غير مسلمين دون تمييز بين لون أو جنس أو لغة وكلها قائمة على العدل والحكمة والمصلحة والرحمة.</a:t>
            </a: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116</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48175643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wheel(4)">
                                      <p:cBhvr>
                                        <p:cTn id="7" dur="20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wheel(4)">
                                      <p:cBhvr>
                                        <p:cTn id="12" dur="20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21">
                                            <p:txEl>
                                              <p:pRg st="1" end="1"/>
                                            </p:txEl>
                                          </p:spTgt>
                                        </p:tgtEl>
                                        <p:attrNameLst>
                                          <p:attrName>style.visibility</p:attrName>
                                        </p:attrNameLst>
                                      </p:cBhvr>
                                      <p:to>
                                        <p:strVal val="visible"/>
                                      </p:to>
                                    </p:set>
                                    <p:animEffect transition="in" filter="wheel(4)">
                                      <p:cBhvr>
                                        <p:cTn id="17" dur="2000"/>
                                        <p:tgtEl>
                                          <p:spTgt spid="2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21">
                                            <p:txEl>
                                              <p:pRg st="2" end="2"/>
                                            </p:txEl>
                                          </p:spTgt>
                                        </p:tgtEl>
                                        <p:attrNameLst>
                                          <p:attrName>style.visibility</p:attrName>
                                        </p:attrNameLst>
                                      </p:cBhvr>
                                      <p:to>
                                        <p:strVal val="visible"/>
                                      </p:to>
                                    </p:set>
                                    <p:animEffect transition="in" filter="wheel(4)">
                                      <p:cBhvr>
                                        <p:cTn id="22" dur="2000"/>
                                        <p:tgtEl>
                                          <p:spTgt spid="2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21">
                                            <p:txEl>
                                              <p:pRg st="3" end="3"/>
                                            </p:txEl>
                                          </p:spTgt>
                                        </p:tgtEl>
                                        <p:attrNameLst>
                                          <p:attrName>style.visibility</p:attrName>
                                        </p:attrNameLst>
                                      </p:cBhvr>
                                      <p:to>
                                        <p:strVal val="visible"/>
                                      </p:to>
                                    </p:set>
                                    <p:animEffect transition="in" filter="wheel(4)">
                                      <p:cBhvr>
                                        <p:cTn id="27" dur="2000"/>
                                        <p:tgtEl>
                                          <p:spTgt spid="2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669471"/>
            <a:ext cx="6695100" cy="40867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7200" b="1" dirty="0">
                <a:ln>
                  <a:solidFill>
                    <a:sysClr val="windowText" lastClr="000000"/>
                  </a:solidFill>
                </a:ln>
                <a:solidFill>
                  <a:sysClr val="windowText" lastClr="000000"/>
                </a:solidFill>
                <a:latin typeface="Sakkal Majalla" panose="02000000000000000000" pitchFamily="2" charset="-78"/>
                <a:cs typeface="Sakkal Majalla" panose="02000000000000000000" pitchFamily="2" charset="-78"/>
              </a:rPr>
              <a:t>الدرس الثالث</a:t>
            </a:r>
          </a:p>
          <a:p>
            <a:pPr algn="ctr"/>
            <a:r>
              <a:rPr lang="ar-EG" sz="66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حقوق الإنسان في الإسلام (2)</a:t>
            </a:r>
            <a:endParaRPr lang="en-US" sz="6600" b="1" dirty="0">
              <a:ln>
                <a:solidFill>
                  <a:sysClr val="windowText" lastClr="000000"/>
                </a:solidFill>
              </a:ln>
              <a:solidFill>
                <a:srgbClr val="C0000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114</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9947489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fade">
                                      <p:cBhvr>
                                        <p:cTn id="7" dur="5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fade">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xEl>
                                              <p:pRg st="1" end="1"/>
                                            </p:txEl>
                                          </p:spTgt>
                                        </p:tgtEl>
                                        <p:attrNameLst>
                                          <p:attrName>style.visibility</p:attrName>
                                        </p:attrNameLst>
                                      </p:cBhvr>
                                      <p:to>
                                        <p:strVal val="visible"/>
                                      </p:to>
                                    </p:set>
                                    <p:animEffect transition="in" filter="fade">
                                      <p:cBhvr>
                                        <p:cTn id="17"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074074"/>
            <a:ext cx="6695100" cy="365580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من ضوابط حقوق الإنسان في الإسلام أنها:</a:t>
            </a:r>
          </a:p>
          <a:p>
            <a:pPr algn="just" rtl="1"/>
            <a:r>
              <a:rPr lang="ar-EG" sz="2400" b="1" dirty="0">
                <a:solidFill>
                  <a:srgbClr val="002060"/>
                </a:solidFill>
                <a:latin typeface="Sakkal Majalla" panose="02000000000000000000" pitchFamily="2" charset="-78"/>
                <a:cs typeface="Sakkal Majalla" panose="02000000000000000000" pitchFamily="2" charset="-78"/>
              </a:rPr>
              <a:t>1. مقيدة ومحمية بضمانات تشريعية وتنفيذية: فهي ليست مجرد توصيات أدبية فللسلطة العامة في الإسلام حق الاجبار على تنفيذها وحمايتها وعقاب الممتنعين عن تنفيذها ومثال ذلك (حق الحرية في التعبير عن الرأي) فيجب أن تمارس حرية الرأي بأسلوب سلمي قائم على الدعوة بالحكمة والموعظة الحسنة دون اللجوء إلى الإكراه أو العنف، كما يجب حظر الإفصاح عن الرأي فيما يضر الناس أو يعتدي على حرماتهم لا سيما إذا كان في ذلك الخوض في الأغراض أو انتهاك الحرمات أو إفشاء الأسرار وألا تتضمن ممارسة حرية التعبير عن الرأي والإضرار بالإسلام وأهله.</a:t>
            </a:r>
            <a:endParaRPr lang="ar-EG" sz="2400" b="1" dirty="0">
              <a:solidFill>
                <a:srgbClr val="FF000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117</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3464647" y="527800"/>
            <a:ext cx="3808876"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ضوابط حقوق الإنسان في الإسلام:</a:t>
            </a:r>
            <a:endParaRPr lang="en-US" sz="2800" dirty="0"/>
          </a:p>
        </p:txBody>
      </p:sp>
    </p:spTree>
    <p:extLst>
      <p:ext uri="{BB962C8B-B14F-4D97-AF65-F5344CB8AC3E}">
        <p14:creationId xmlns:p14="http://schemas.microsoft.com/office/powerpoint/2010/main" val="49556691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1">
                                            <p:bg/>
                                          </p:spTgt>
                                        </p:tgtEl>
                                        <p:attrNameLst>
                                          <p:attrName>style.visibility</p:attrName>
                                        </p:attrNameLst>
                                      </p:cBhvr>
                                      <p:to>
                                        <p:strVal val="visible"/>
                                      </p:to>
                                    </p:set>
                                    <p:animEffect transition="in" filter="wheel(1)">
                                      <p:cBhvr>
                                        <p:cTn id="17" dur="2000"/>
                                        <p:tgtEl>
                                          <p:spTgt spid="21">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3"/>
            <a:ext cx="6695100" cy="425486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2. مقيدة بضوابط مصلحة الجماعة وعدم الاضرار بهم: فليس للفرد أن يستخدم مصلحته فيما يؤذي الجماعة، ومثال ذلك تحريم الغش حتى لا يلحق الضرر بالناس فمصلحة الفرد إذا تعارضت مع حق الجماعةـ فإن حق الجماعة أولى بالتقديم.</a:t>
            </a:r>
          </a:p>
          <a:p>
            <a:pPr algn="just" rtl="1"/>
            <a:r>
              <a:rPr lang="ar-EG" sz="2400" b="1" dirty="0">
                <a:solidFill>
                  <a:srgbClr val="002060"/>
                </a:solidFill>
                <a:latin typeface="Sakkal Majalla" panose="02000000000000000000" pitchFamily="2" charset="-78"/>
                <a:cs typeface="Sakkal Majalla" panose="02000000000000000000" pitchFamily="2" charset="-78"/>
              </a:rPr>
              <a:t>3. مقيدة بضوابط المصالح والمفاسد: فإذا تعارضت المفسدة مع المصلحة رجح بينهما ويؤخذ بالأكبر ومثال ذلك عقوبة القتل فقتل القاتل مفسدة على ذلك الجاني ولكن المصلحة المترتبة على قتله أكبر من حيث إعطاء المجني عليه حقه، وإقامة العدل، وإرساء الأمن، وإطفاء نار الثأر.</a:t>
            </a: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73556" y="5336276"/>
            <a:ext cx="646444"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117</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19233806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wheel(1)">
                                      <p:cBhvr>
                                        <p:cTn id="7" dur="2000"/>
                                        <p:tgtEl>
                                          <p:spTgt spid="21">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4"/>
            <a:ext cx="6695100" cy="165523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4. مقيدة بضوابط الأخلاق: فالحقوق في الاسلام كلها مقيدة برعاية أخلاق المجتمع وعقائده ومثله العليا فليس معنى الحرية الاعتقاد مثلا أو الرأي إباحة الطعن على الاسلام وأهله أو إذاعة الكفر بالله ورسوله وكتابه أو نشر الخلاعة والفجور فهذا لا يقره عقل ولا شرع.</a:t>
            </a: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73556" y="5336276"/>
            <a:ext cx="646444"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117</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8" name="Rectangle: Rounded Corners 7">
            <a:extLst>
              <a:ext uri="{FF2B5EF4-FFF2-40B4-BE49-F238E27FC236}">
                <a16:creationId xmlns:a16="http://schemas.microsoft.com/office/drawing/2014/main" xmlns="" id="{EEAAF26C-4B71-40DA-A93B-AD00C6EDD6FD}"/>
              </a:ext>
            </a:extLst>
          </p:cNvPr>
          <p:cNvSpPr/>
          <p:nvPr/>
        </p:nvSpPr>
        <p:spPr>
          <a:xfrm>
            <a:off x="4089679" y="2185773"/>
            <a:ext cx="3183844"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حقوق الإنسان في الإسلام:</a:t>
            </a:r>
            <a:endParaRPr lang="en-US" sz="2800" dirty="0"/>
          </a:p>
        </p:txBody>
      </p:sp>
      <p:sp>
        <p:nvSpPr>
          <p:cNvPr id="9" name="Rectangle: Rounded Corners 8">
            <a:extLst>
              <a:ext uri="{FF2B5EF4-FFF2-40B4-BE49-F238E27FC236}">
                <a16:creationId xmlns:a16="http://schemas.microsoft.com/office/drawing/2014/main" xmlns="" id="{39C0A63B-F652-449E-9CE9-88DE603A22CC}"/>
              </a:ext>
            </a:extLst>
          </p:cNvPr>
          <p:cNvSpPr/>
          <p:nvPr/>
        </p:nvSpPr>
        <p:spPr>
          <a:xfrm>
            <a:off x="500102" y="2757130"/>
            <a:ext cx="6695100" cy="197274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200" b="1" dirty="0">
                <a:solidFill>
                  <a:srgbClr val="002060"/>
                </a:solidFill>
                <a:latin typeface="Sakkal Majalla" panose="02000000000000000000" pitchFamily="2" charset="-78"/>
                <a:cs typeface="Sakkal Majalla" panose="02000000000000000000" pitchFamily="2" charset="-78"/>
              </a:rPr>
              <a:t>1. حق الحياة وسلامة البدن والعقل والعرض والمال والأهل: حيث اعتبر هذا الحق هو القيمة الأولى التي بها تقام أو تفندالحقوق الاخرى وعند وجوده تطبق بقية الحقوق وعند انتهاكه تنعدم الحقوق كونه مقدساً لا يجوز لأحد الاعتداء عليه، فلكل فرد حق صيانة نفسه، وحماية ذاته فلا يحل الاعتداء عليها إلا إذا قتل، أو أفسد في الأرض فساداً يستوجب القتل لقوله تعالى: </a:t>
            </a:r>
          </a:p>
        </p:txBody>
      </p:sp>
    </p:spTree>
    <p:extLst>
      <p:ext uri="{BB962C8B-B14F-4D97-AF65-F5344CB8AC3E}">
        <p14:creationId xmlns:p14="http://schemas.microsoft.com/office/powerpoint/2010/main" val="324711140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wheel(1)">
                                      <p:cBhvr>
                                        <p:cTn id="7" dur="20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8">
                                            <p:bg/>
                                          </p:spTgt>
                                        </p:tgtEl>
                                        <p:attrNameLst>
                                          <p:attrName>style.visibility</p:attrName>
                                        </p:attrNameLst>
                                      </p:cBhvr>
                                      <p:to>
                                        <p:strVal val="visible"/>
                                      </p:to>
                                    </p:set>
                                    <p:animEffect transition="in" filter="wheel(1)">
                                      <p:cBhvr>
                                        <p:cTn id="12" dur="2000"/>
                                        <p:tgtEl>
                                          <p:spTgt spid="8">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wheel(1)">
                                      <p:cBhvr>
                                        <p:cTn id="17" dur="20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9">
                                            <p:bg/>
                                          </p:spTgt>
                                        </p:tgtEl>
                                        <p:attrNameLst>
                                          <p:attrName>style.visibility</p:attrName>
                                        </p:attrNameLst>
                                      </p:cBhvr>
                                      <p:to>
                                        <p:strVal val="visible"/>
                                      </p:to>
                                    </p:set>
                                    <p:animEffect transition="in" filter="wheel(1)">
                                      <p:cBhvr>
                                        <p:cTn id="22" dur="2000"/>
                                        <p:tgtEl>
                                          <p:spTgt spid="9">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8" grpId="0" build="p" animBg="1"/>
      <p:bldP spid="9"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669471"/>
            <a:ext cx="6695100" cy="40867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7200" b="1" dirty="0">
                <a:ln>
                  <a:solidFill>
                    <a:sysClr val="windowText" lastClr="000000"/>
                  </a:solidFill>
                </a:ln>
                <a:solidFill>
                  <a:sysClr val="windowText" lastClr="000000"/>
                </a:solidFill>
                <a:latin typeface="Sakkal Majalla" panose="02000000000000000000" pitchFamily="2" charset="-78"/>
                <a:cs typeface="Sakkal Majalla" panose="02000000000000000000" pitchFamily="2" charset="-78"/>
              </a:rPr>
              <a:t>الدرس الأول</a:t>
            </a:r>
          </a:p>
          <a:p>
            <a:pPr algn="ctr"/>
            <a:r>
              <a:rPr lang="ar-EG" sz="66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مفهوم حقوق الإنسان وخصائصها</a:t>
            </a:r>
            <a:endParaRPr lang="en-US" sz="6600" b="1" dirty="0">
              <a:ln>
                <a:solidFill>
                  <a:sysClr val="windowText" lastClr="000000"/>
                </a:solidFill>
              </a:ln>
              <a:solidFill>
                <a:srgbClr val="C0000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112</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04171456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fade">
                                      <p:cBhvr>
                                        <p:cTn id="7" dur="5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fade">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xEl>
                                              <p:pRg st="1" end="1"/>
                                            </p:txEl>
                                          </p:spTgt>
                                        </p:tgtEl>
                                        <p:attrNameLst>
                                          <p:attrName>style.visibility</p:attrName>
                                        </p:attrNameLst>
                                      </p:cBhvr>
                                      <p:to>
                                        <p:strVal val="visible"/>
                                      </p:to>
                                    </p:set>
                                    <p:animEffect transition="in" filter="fade">
                                      <p:cBhvr>
                                        <p:cTn id="17"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3"/>
            <a:ext cx="6695100" cy="425486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(مِنْ أَجْلِ ذَٰلِكَ كَتَبْنَا عَلَىٰ بَنِي إِسْرَائِيلَ أَنَّهُ مَن قَتَلَ نَفْسًا بِغَيْرِ نَفْسٍ أَوْ فَسَادٍ فِي الْأَرْضِ فَكَأَنَّمَا قَتَلَ النَّاسَ جَمِيعًا وَمَنْ أَحْيَاهَا فَكَأَنَّمَا أَحْيَا النَّاسَ جَمِيعًا ۚ وَلَقَدْ جَاءَتْهُمْ رُسُلُنَا بِالْبَيِّنَاتِ ثُمَّ إِنَّ كَثِيرًا مِّنْهُم بَعْدَ ذَٰلِكَ فِي الْأَرْضِ لَمُسْرِفُونَ (32)</a:t>
            </a:r>
          </a:p>
          <a:p>
            <a:pPr algn="just" rtl="1"/>
            <a:r>
              <a:rPr lang="ar-EG" sz="2400" b="1" dirty="0">
                <a:solidFill>
                  <a:srgbClr val="002060"/>
                </a:solidFill>
                <a:latin typeface="Sakkal Majalla" panose="02000000000000000000" pitchFamily="2" charset="-78"/>
                <a:cs typeface="Sakkal Majalla" panose="02000000000000000000" pitchFamily="2" charset="-78"/>
              </a:rPr>
              <a:t>2. حق المساواة بين الناس على اختلاف اجناسهم وألوانهم ولغاتهم: وهو حق أصيل في الشريعة الإسلامية بخلاف ما كان عليه الحال في المجتمعات القديمة التي كانت تقيمه على اللون أو الجنس أو المعتقد، وهي مساواة شاملة في إقامة الحدود بدون تمييز، قال تعالى: (يَا أَيُّهَا النَّاسُ إِنَّا خَلَقْنَاكُم مِّن ذَكَرٍ وَأُنثَىٰ وَجَعَلْنَاكُمْ شُعُوبًا وَقَبَائِلَ لِتَعَارَفُوا ۚ إِنَّ أَكْرَمَكُمْ عِندَ اللَّهِ أَتْقَاكُمْ ۚ إِنَّ اللَّهَ عَلِيمٌ خَبِيرٌ (13)</a:t>
            </a: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73556" y="5336276"/>
            <a:ext cx="646444"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118</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47184016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wheel(1)">
                                      <p:cBhvr>
                                        <p:cTn id="7" dur="2000"/>
                                        <p:tgtEl>
                                          <p:spTgt spid="21">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3"/>
            <a:ext cx="6695100" cy="357447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3. حق الحرية: أقر الإسلام بضوابط حرية العبادة وحرية الفكر وحرية اختيار المهنة التي يمارسها الانسان لكسب عيشه وحرية الاستفادة من جميع مؤسسات الدولة.</a:t>
            </a:r>
          </a:p>
          <a:p>
            <a:pPr algn="just" rtl="1"/>
            <a:r>
              <a:rPr lang="ar-EG" sz="2400" b="1" dirty="0">
                <a:solidFill>
                  <a:srgbClr val="002060"/>
                </a:solidFill>
                <a:latin typeface="Sakkal Majalla" panose="02000000000000000000" pitchFamily="2" charset="-78"/>
                <a:cs typeface="Sakkal Majalla" panose="02000000000000000000" pitchFamily="2" charset="-78"/>
              </a:rPr>
              <a:t>4. حق التكافل الاجتماعي: الذي عد بمثابة النظام المتكامل والشامل الذي لم يسبق معرفته من قبل لقوله تعالى: (وَالْمُؤْمِنُونَ وَالْمُؤْمِنَاتُ بَعْضُهُمْ أَوْلِيَاءُ بَعْضٍ ۚ يَأْمُرُونَ بِالْمَعْرُوفِ وَيَنْهَوْنَ عَنِ الْمُنكَرِ وَيُقِيمُونَ الصَّلَاةَ وَيُؤْتُونَ الزَّكَاةَ وَيُطِيعُونَ اللَّهَ وَرَسُولَهُ ۚ أُولَٰئِكَ سَيَرْحَمُهُمُ اللَّهُ ۗ إِنَّ اللَّهَ عَزِيزٌ حَكِيمٌ (71)</a:t>
            </a: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73556" y="5336276"/>
            <a:ext cx="646444"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118</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669475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wheel(1)">
                                      <p:cBhvr>
                                        <p:cTn id="7" dur="2000"/>
                                        <p:tgtEl>
                                          <p:spTgt spid="21">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074074"/>
            <a:ext cx="6695100" cy="365580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200" b="1" dirty="0">
                <a:solidFill>
                  <a:srgbClr val="002060"/>
                </a:solidFill>
                <a:latin typeface="Sakkal Majalla" panose="02000000000000000000" pitchFamily="2" charset="-78"/>
                <a:cs typeface="Sakkal Majalla" panose="02000000000000000000" pitchFamily="2" charset="-78"/>
              </a:rPr>
              <a:t>1. حفظ كرامتهم الإنسانية: فمن المحافظة على كرامة غير المسلمين حقهم في مراعاة مشاعرهم والتأكيد على أن ديننا امتداد للأديان السماوية السابقة وأننا نؤمن بجميع الرسل والأنبياء والكتب السماوية التي يؤمنون بها. ومن تكريم الاسلام لهم ما ثبت في صحيح البخاري أن النبي صلى الله عليه وسلم مرت به جنازة فقام، فقيل له: إنها جنازة يهودي! فقال: أليست نفساً؟</a:t>
            </a:r>
            <a:endParaRPr lang="ar-EG" sz="2200" b="1" dirty="0">
              <a:solidFill>
                <a:srgbClr val="C00000"/>
              </a:solidFill>
              <a:latin typeface="Sakkal Majalla" panose="02000000000000000000" pitchFamily="2" charset="-78"/>
              <a:cs typeface="Sakkal Majalla" panose="02000000000000000000" pitchFamily="2" charset="-78"/>
            </a:endParaRPr>
          </a:p>
          <a:p>
            <a:pPr algn="just" rtl="1"/>
            <a:r>
              <a:rPr lang="ar-EG" sz="2200" b="1" dirty="0">
                <a:solidFill>
                  <a:srgbClr val="002060"/>
                </a:solidFill>
                <a:latin typeface="Sakkal Majalla" panose="02000000000000000000" pitchFamily="2" charset="-78"/>
                <a:cs typeface="Sakkal Majalla" panose="02000000000000000000" pitchFamily="2" charset="-78"/>
              </a:rPr>
              <a:t>2. التعاون معهم على البر والتقوى لتحقيق المصالح الإنسانية النبيلة فيما يحقق التعايش السلمي والأمن العالمي. قال النبي صلى الله عليه وسلم "شهدت حلف المطيبين مع عمومتي وأنا غلام فما أحب أن لي حمر النعم وأني أنكثه". وفيه تحالفوا على التناصر والأخذ للمظلوم من الظالم فسموا المطيبين.</a:t>
            </a: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118</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3464647" y="527800"/>
            <a:ext cx="3808876"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حقوق غير المسلمين في الإسلام:</a:t>
            </a:r>
            <a:endParaRPr lang="en-US" sz="2800" dirty="0"/>
          </a:p>
        </p:txBody>
      </p:sp>
    </p:spTree>
    <p:extLst>
      <p:ext uri="{BB962C8B-B14F-4D97-AF65-F5344CB8AC3E}">
        <p14:creationId xmlns:p14="http://schemas.microsoft.com/office/powerpoint/2010/main" val="359091846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1">
                                            <p:bg/>
                                          </p:spTgt>
                                        </p:tgtEl>
                                        <p:attrNameLst>
                                          <p:attrName>style.visibility</p:attrName>
                                        </p:attrNameLst>
                                      </p:cBhvr>
                                      <p:to>
                                        <p:strVal val="visible"/>
                                      </p:to>
                                    </p:set>
                                    <p:animEffect transition="in" filter="wheel(1)">
                                      <p:cBhvr>
                                        <p:cTn id="17" dur="2000"/>
                                        <p:tgtEl>
                                          <p:spTgt spid="21">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3"/>
            <a:ext cx="6695100" cy="425486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3. مجالدتهم بالتي هي أحسن: وذلك لإقناعهم بالحق بأدلة عقلية ومنطقية مقنعة، وبأسلوب لين ومعاملة حسنة قال الله تعالى: (ولا تجادلوا أهل الكتاب إلا بالتي هي أحسن).</a:t>
            </a:r>
          </a:p>
          <a:p>
            <a:pPr algn="just" rtl="1"/>
            <a:r>
              <a:rPr lang="ar-EG" sz="2400" b="1" dirty="0">
                <a:solidFill>
                  <a:srgbClr val="002060"/>
                </a:solidFill>
                <a:latin typeface="Sakkal Majalla" panose="02000000000000000000" pitchFamily="2" charset="-78"/>
                <a:cs typeface="Sakkal Majalla" panose="02000000000000000000" pitchFamily="2" charset="-78"/>
              </a:rPr>
              <a:t>4. العدل معهم في كل الأمور وفي جميع الأحوال: أوجب الإسلام العدل في حال الحرب مع الكفار المحاربين ونهى عن ظلمهم والعدوان عليهم فإن كانوا من المسالمين الذين بيننا وبينهم ذمة وعهد فإن الله شرع في التعامل معهم مرتبة فوق العدل وهي مرتبة البر بهم والإحسان إليهم، حفظاً لحقوقهم ووفاء بعهدهم وترغيباً لهم في الإسلام وتأليفا لقلوبهم عليه.</a:t>
            </a:r>
            <a:endParaRPr lang="en-US" sz="2400" b="1" dirty="0">
              <a:solidFill>
                <a:srgbClr val="C0000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118</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3526860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wheel(1)">
                                      <p:cBhvr>
                                        <p:cTn id="7" dur="2000"/>
                                        <p:tgtEl>
                                          <p:spTgt spid="21">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3"/>
            <a:ext cx="6695100" cy="425486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100" b="1" dirty="0">
                <a:solidFill>
                  <a:srgbClr val="002060"/>
                </a:solidFill>
                <a:latin typeface="Sakkal Majalla" panose="02000000000000000000" pitchFamily="2" charset="-78"/>
                <a:cs typeface="Sakkal Majalla" panose="02000000000000000000" pitchFamily="2" charset="-78"/>
              </a:rPr>
              <a:t>5. البر بهم والإحسان إليهم وحسن التعامل معهم كإعانة محتاجهم وتحيتهم ولين الجانب معهم وتهنئتهم بمناسباتهم غير الدينية وإجابة دعوتهم والأكل معهم وعيادة مريضهم وتفقد أحوالهم وإهدائهم وقبول هداياهم.</a:t>
            </a:r>
          </a:p>
          <a:p>
            <a:pPr algn="just" rtl="1"/>
            <a:r>
              <a:rPr lang="ar-EG" sz="2100" b="1" dirty="0">
                <a:solidFill>
                  <a:srgbClr val="002060"/>
                </a:solidFill>
                <a:latin typeface="Sakkal Majalla" panose="02000000000000000000" pitchFamily="2" charset="-78"/>
                <a:cs typeface="Sakkal Majalla" panose="02000000000000000000" pitchFamily="2" charset="-78"/>
              </a:rPr>
              <a:t>6. الحرية الدينية، وتشمل ثلاثة أمور:</a:t>
            </a:r>
          </a:p>
          <a:p>
            <a:pPr algn="just" rtl="1"/>
            <a:r>
              <a:rPr lang="ar-EG" sz="2100" b="1" dirty="0">
                <a:solidFill>
                  <a:srgbClr val="002060"/>
                </a:solidFill>
                <a:latin typeface="Sakkal Majalla" panose="02000000000000000000" pitchFamily="2" charset="-78"/>
                <a:cs typeface="Sakkal Majalla" panose="02000000000000000000" pitchFamily="2" charset="-78"/>
              </a:rPr>
              <a:t>أ. عدم إكراههم على الإسلام.</a:t>
            </a:r>
          </a:p>
          <a:p>
            <a:pPr algn="just" rtl="1"/>
            <a:r>
              <a:rPr lang="ar-EG" sz="2100" b="1" dirty="0">
                <a:solidFill>
                  <a:srgbClr val="002060"/>
                </a:solidFill>
                <a:latin typeface="Sakkal Majalla" panose="02000000000000000000" pitchFamily="2" charset="-78"/>
                <a:cs typeface="Sakkal Majalla" panose="02000000000000000000" pitchFamily="2" charset="-78"/>
              </a:rPr>
              <a:t>ب. إقرارهم على دينهم وممارسة شعائرهم في معابدهم وفي دورهم وأماكنهم الخاصة.</a:t>
            </a:r>
          </a:p>
          <a:p>
            <a:pPr algn="just" rtl="1"/>
            <a:r>
              <a:rPr lang="ar-EG" sz="2100" b="1" dirty="0">
                <a:solidFill>
                  <a:srgbClr val="002060"/>
                </a:solidFill>
                <a:latin typeface="Sakkal Majalla" panose="02000000000000000000" pitchFamily="2" charset="-78"/>
                <a:cs typeface="Sakkal Majalla" panose="02000000000000000000" pitchFamily="2" charset="-78"/>
              </a:rPr>
              <a:t>ج. حقهم في التزامهم بشرعهم والتحاكم إلى ائمتهم وعلمائهم.</a:t>
            </a:r>
          </a:p>
          <a:p>
            <a:pPr algn="just" rtl="1"/>
            <a:r>
              <a:rPr lang="ar-EG" sz="2100" b="1" dirty="0">
                <a:solidFill>
                  <a:srgbClr val="002060"/>
                </a:solidFill>
                <a:latin typeface="Sakkal Majalla" panose="02000000000000000000" pitchFamily="2" charset="-78"/>
                <a:cs typeface="Sakkal Majalla" panose="02000000000000000000" pitchFamily="2" charset="-78"/>
              </a:rPr>
              <a:t>7. حفظ دمائهم وأعراضهم وأموالهم فهذه الحقوق محفوظة لهم كحقوق المسلمين فيها.</a:t>
            </a:r>
          </a:p>
          <a:p>
            <a:pPr algn="just" rtl="1"/>
            <a:r>
              <a:rPr lang="ar-EG" sz="2100" b="1" dirty="0">
                <a:solidFill>
                  <a:srgbClr val="002060"/>
                </a:solidFill>
                <a:latin typeface="Sakkal Majalla" panose="02000000000000000000" pitchFamily="2" charset="-78"/>
                <a:cs typeface="Sakkal Majalla" panose="02000000000000000000" pitchFamily="2" charset="-78"/>
              </a:rPr>
              <a:t>8. حفظ حقوقهم المدنية والسياسية والاقتصادية والثقافية ويشمل ذلك حقهم في الأمن والحرية والعدل وفي التعلم والتعليم، وفي التكسب وطلب الرزق.</a:t>
            </a:r>
            <a:endParaRPr lang="ar-SA" sz="2100" b="1" dirty="0">
              <a:solidFill>
                <a:srgbClr val="C0000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119</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51496943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wheel(1)">
                                      <p:cBhvr>
                                        <p:cTn id="7" dur="2000"/>
                                        <p:tgtEl>
                                          <p:spTgt spid="21">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669471"/>
            <a:ext cx="6695100" cy="40867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7200" b="1" dirty="0">
                <a:ln>
                  <a:solidFill>
                    <a:sysClr val="windowText" lastClr="000000"/>
                  </a:solidFill>
                </a:ln>
                <a:solidFill>
                  <a:sysClr val="windowText" lastClr="000000"/>
                </a:solidFill>
                <a:latin typeface="Sakkal Majalla" panose="02000000000000000000" pitchFamily="2" charset="-78"/>
                <a:cs typeface="Sakkal Majalla" panose="02000000000000000000" pitchFamily="2" charset="-78"/>
              </a:rPr>
              <a:t>الدرس الرابع</a:t>
            </a:r>
          </a:p>
          <a:p>
            <a:pPr algn="ctr"/>
            <a:r>
              <a:rPr lang="ar-EG" sz="66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الإعلان الإسلامي والإعلان العالمي لحقوق الإنسان</a:t>
            </a:r>
            <a:endParaRPr lang="en-US" sz="6600" b="1" dirty="0">
              <a:ln>
                <a:solidFill>
                  <a:sysClr val="windowText" lastClr="000000"/>
                </a:solidFill>
              </a:ln>
              <a:solidFill>
                <a:srgbClr val="C0000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120</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0501632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fade">
                                      <p:cBhvr>
                                        <p:cTn id="7" dur="5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fade">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xEl>
                                              <p:pRg st="1" end="1"/>
                                            </p:txEl>
                                          </p:spTgt>
                                        </p:tgtEl>
                                        <p:attrNameLst>
                                          <p:attrName>style.visibility</p:attrName>
                                        </p:attrNameLst>
                                      </p:cBhvr>
                                      <p:to>
                                        <p:strVal val="visible"/>
                                      </p:to>
                                    </p:set>
                                    <p:animEffect transition="in" filter="fade">
                                      <p:cBhvr>
                                        <p:cTn id="17"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057816"/>
            <a:ext cx="6695100" cy="306200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يطلق عليه إعلان القاهرة لحقوق الانسان في الإسلام وأجيز هذا الميثاق من قبل مجلس وزراء خارجية منظمة التعاون الاسلامي بالقاهرة في محرم 1411ه / الموافق أغسطس 1990م.</a:t>
            </a:r>
          </a:p>
          <a:p>
            <a:pPr algn="just" rtl="1"/>
            <a:r>
              <a:rPr lang="ar-EG" sz="2400" b="1" dirty="0">
                <a:solidFill>
                  <a:srgbClr val="002060"/>
                </a:solidFill>
                <a:latin typeface="Sakkal Majalla" panose="02000000000000000000" pitchFamily="2" charset="-78"/>
                <a:cs typeface="Sakkal Majalla" panose="02000000000000000000" pitchFamily="2" charset="-78"/>
              </a:rPr>
              <a:t>وقد تضمن الإعلان الاسلامي لحقوق الانسان الحقوق والحريات المكفولة للإنسان في الإسلام، وبين أنها مقيدة بأحكام الشريعة الإسلامية، التي هي المرجع الوحيد لتفسير هذه الحقوق التي وردت على شكل مواد في هذا الإعلان.</a:t>
            </a: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792686" y="5336276"/>
            <a:ext cx="827314"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120</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3464648" y="489527"/>
            <a:ext cx="3785262"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الإعلان الإسلامي لحقوق الإنسان:</a:t>
            </a:r>
            <a:endParaRPr lang="en-US" sz="2800" dirty="0"/>
          </a:p>
        </p:txBody>
      </p:sp>
    </p:spTree>
    <p:extLst>
      <p:ext uri="{BB962C8B-B14F-4D97-AF65-F5344CB8AC3E}">
        <p14:creationId xmlns:p14="http://schemas.microsoft.com/office/powerpoint/2010/main" val="58708291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barn(inVertical)">
                                      <p:cBhvr>
                                        <p:cTn id="7" dur="5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barn(inVertical)">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1">
                                            <p:txEl>
                                              <p:pRg st="1" end="1"/>
                                            </p:txEl>
                                          </p:spTgt>
                                        </p:tgtEl>
                                        <p:attrNameLst>
                                          <p:attrName>style.visibility</p:attrName>
                                        </p:attrNameLst>
                                      </p:cBhvr>
                                      <p:to>
                                        <p:strVal val="visible"/>
                                      </p:to>
                                    </p:set>
                                    <p:animEffect transition="in" filter="barn(inVertical)">
                                      <p:cBhvr>
                                        <p:cTn id="17" dur="500"/>
                                        <p:tgtEl>
                                          <p:spTgt spid="2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arn(inVertical)">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4"/>
            <a:ext cx="6695100" cy="425486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بدأ الإعلان بمقدمة تناولت الأسس التي بني عليها الإعلان فالإعلان جاء تصديقا لرسالة نبينا محمد، وانطلاقا من عقيدة التوحيد وتحقيقا لما جاءت به الشريعة الإسلامية ثم تتالت مواد الإعلان وعددها خمس وعشرون مادة مؤكدة حقوق الإنسان وتناولت حقوق الفرد حيا وميتاً وحقوق الطفل والمرأة وحماية البيئة وحقوق الاسرى، كما تناول الإعلان حقوق الوالدين القرابة، وقد جعل شعاره الآية الكريمة: (يَا أَيُّهَا النَّاسُ إِنَّا خَلَقْنَاكُم مِّن ذَكَرٍ وَأُنثَىٰ وَجَعَلْنَاكُمْ شُعُوبًا وَقَبَائِلَ لِتَعَارَفُوا ۚ إِنَّ أَكْرَمَكُمْ عِندَ اللَّهِ أَتْقَاكُمْ ۚ )</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822831" y="5336276"/>
            <a:ext cx="797169"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120</a:t>
            </a:r>
          </a:p>
        </p:txBody>
      </p:sp>
    </p:spTree>
    <p:extLst>
      <p:ext uri="{BB962C8B-B14F-4D97-AF65-F5344CB8AC3E}">
        <p14:creationId xmlns:p14="http://schemas.microsoft.com/office/powerpoint/2010/main" val="2084602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 calcmode="lin" valueType="num">
                                      <p:cBhvr>
                                        <p:cTn id="7" dur="1000" fill="hold"/>
                                        <p:tgtEl>
                                          <p:spTgt spid="21">
                                            <p:bg/>
                                          </p:spTgt>
                                        </p:tgtEl>
                                        <p:attrNameLst>
                                          <p:attrName>ppt_w</p:attrName>
                                        </p:attrNameLst>
                                      </p:cBhvr>
                                      <p:tavLst>
                                        <p:tav tm="0">
                                          <p:val>
                                            <p:fltVal val="0"/>
                                          </p:val>
                                        </p:tav>
                                        <p:tav tm="100000">
                                          <p:val>
                                            <p:strVal val="#ppt_w"/>
                                          </p:val>
                                        </p:tav>
                                      </p:tavLst>
                                    </p:anim>
                                    <p:anim calcmode="lin" valueType="num">
                                      <p:cBhvr>
                                        <p:cTn id="8" dur="1000" fill="hold"/>
                                        <p:tgtEl>
                                          <p:spTgt spid="21">
                                            <p:bg/>
                                          </p:spTgt>
                                        </p:tgtEl>
                                        <p:attrNameLst>
                                          <p:attrName>ppt_h</p:attrName>
                                        </p:attrNameLst>
                                      </p:cBhvr>
                                      <p:tavLst>
                                        <p:tav tm="0">
                                          <p:val>
                                            <p:fltVal val="0"/>
                                          </p:val>
                                        </p:tav>
                                        <p:tav tm="100000">
                                          <p:val>
                                            <p:strVal val="#ppt_h"/>
                                          </p:val>
                                        </p:tav>
                                      </p:tavLst>
                                    </p:anim>
                                    <p:anim calcmode="lin" valueType="num">
                                      <p:cBhvr>
                                        <p:cTn id="9" dur="1000" fill="hold"/>
                                        <p:tgtEl>
                                          <p:spTgt spid="21">
                                            <p:bg/>
                                          </p:spTgt>
                                        </p:tgtEl>
                                        <p:attrNameLst>
                                          <p:attrName>style.rotation</p:attrName>
                                        </p:attrNameLst>
                                      </p:cBhvr>
                                      <p:tavLst>
                                        <p:tav tm="0">
                                          <p:val>
                                            <p:fltVal val="90"/>
                                          </p:val>
                                        </p:tav>
                                        <p:tav tm="100000">
                                          <p:val>
                                            <p:fltVal val="0"/>
                                          </p:val>
                                        </p:tav>
                                      </p:tavLst>
                                    </p:anim>
                                    <p:animEffect transition="in" filter="fade">
                                      <p:cBhvr>
                                        <p:cTn id="10" dur="1000"/>
                                        <p:tgtEl>
                                          <p:spTgt spid="21">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1">
                                            <p:txEl>
                                              <p:pRg st="0" end="0"/>
                                            </p:txEl>
                                          </p:spTgt>
                                        </p:tgtEl>
                                        <p:attrNameLst>
                                          <p:attrName>style.visibility</p:attrName>
                                        </p:attrNameLst>
                                      </p:cBhvr>
                                      <p:to>
                                        <p:strVal val="visible"/>
                                      </p:to>
                                    </p:set>
                                    <p:anim calcmode="lin" valueType="num">
                                      <p:cBhvr>
                                        <p:cTn id="15" dur="10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21">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21">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xmlns="" id="{70E2ED83-5ADF-4B53-9917-C52B9403175C}"/>
              </a:ext>
            </a:extLst>
          </p:cNvPr>
          <p:cNvSpPr/>
          <p:nvPr/>
        </p:nvSpPr>
        <p:spPr>
          <a:xfrm>
            <a:off x="6722347" y="5336276"/>
            <a:ext cx="897653"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121</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3245618" y="489527"/>
            <a:ext cx="4004291"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الإعلان العالمي لحقوق الإنسان:</a:t>
            </a:r>
            <a:endParaRPr lang="en-US" sz="2800" dirty="0"/>
          </a:p>
        </p:txBody>
      </p:sp>
      <p:sp>
        <p:nvSpPr>
          <p:cNvPr id="11" name="Rectangle: Rounded Corners 20">
            <a:extLst>
              <a:ext uri="{FF2B5EF4-FFF2-40B4-BE49-F238E27FC236}">
                <a16:creationId xmlns:a16="http://schemas.microsoft.com/office/drawing/2014/main" xmlns="" id="{AFC0DFF3-F246-4A1A-8AD6-05150F1134C8}"/>
              </a:ext>
            </a:extLst>
          </p:cNvPr>
          <p:cNvSpPr/>
          <p:nvPr/>
        </p:nvSpPr>
        <p:spPr>
          <a:xfrm>
            <a:off x="474958" y="1038629"/>
            <a:ext cx="6695100" cy="369124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إن الإعلان العالمي لحقوق الانسان هو الإعلان الدولي الاساسي لما لجميع أعضاء الأسرة البشرية من حقوق غير قابلة للتصرف ولها حرمتها، والمقصود به أن يكون هو المعيار المشترك الذي تقيس به كافة الشعوب والأمم منجزاتها فيما يبذل لها من حقوق وحريات ومراعاتها عالمياً وعملياً.</a:t>
            </a:r>
          </a:p>
          <a:p>
            <a:pPr algn="just" rtl="1"/>
            <a:r>
              <a:rPr lang="ar-EG" sz="2400" b="1" dirty="0">
                <a:solidFill>
                  <a:srgbClr val="002060"/>
                </a:solidFill>
                <a:latin typeface="Sakkal Majalla" panose="02000000000000000000" pitchFamily="2" charset="-78"/>
                <a:cs typeface="Sakkal Majalla" panose="02000000000000000000" pitchFamily="2" charset="-78"/>
              </a:rPr>
              <a:t>ففي عام 1368ه الموافق 1948م أقرت الجمعية العامة للأمم المتحدة الإعلان العالمي لحقوق الإنسان على أنه المستوى المشترك الذي ينبغي أن تستهدفه كافة الشعوب والأمم حتى يسعى كل فرد وهيئة في المجتمع إلى توطيد احترام هذه الحقوق والحريات عن طريق التعليم والتربية، واتخاذ اجراءات مطردة وطنية وعالمية لضمان الاعتراف بها ومراعاتها بصورة عالمية وفعالة بين الدول الأعضاء.</a:t>
            </a:r>
          </a:p>
        </p:txBody>
      </p:sp>
    </p:spTree>
    <p:extLst>
      <p:ext uri="{BB962C8B-B14F-4D97-AF65-F5344CB8AC3E}">
        <p14:creationId xmlns:p14="http://schemas.microsoft.com/office/powerpoint/2010/main" val="26041216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80">
                                          <p:stCondLst>
                                            <p:cond delay="0"/>
                                          </p:stCondLst>
                                        </p:cTn>
                                        <p:tgtEl>
                                          <p:spTgt spid="11"/>
                                        </p:tgtEl>
                                      </p:cBhvr>
                                    </p:animEffect>
                                    <p:anim calcmode="lin" valueType="num">
                                      <p:cBhvr>
                                        <p:cTn id="2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1" dur="26">
                                          <p:stCondLst>
                                            <p:cond delay="650"/>
                                          </p:stCondLst>
                                        </p:cTn>
                                        <p:tgtEl>
                                          <p:spTgt spid="11"/>
                                        </p:tgtEl>
                                      </p:cBhvr>
                                      <p:to x="100000" y="60000"/>
                                    </p:animScale>
                                    <p:animScale>
                                      <p:cBhvr>
                                        <p:cTn id="32" dur="166" decel="50000">
                                          <p:stCondLst>
                                            <p:cond delay="676"/>
                                          </p:stCondLst>
                                        </p:cTn>
                                        <p:tgtEl>
                                          <p:spTgt spid="11"/>
                                        </p:tgtEl>
                                      </p:cBhvr>
                                      <p:to x="100000" y="100000"/>
                                    </p:animScale>
                                    <p:animScale>
                                      <p:cBhvr>
                                        <p:cTn id="33" dur="26">
                                          <p:stCondLst>
                                            <p:cond delay="1312"/>
                                          </p:stCondLst>
                                        </p:cTn>
                                        <p:tgtEl>
                                          <p:spTgt spid="11"/>
                                        </p:tgtEl>
                                      </p:cBhvr>
                                      <p:to x="100000" y="80000"/>
                                    </p:animScale>
                                    <p:animScale>
                                      <p:cBhvr>
                                        <p:cTn id="34" dur="166" decel="50000">
                                          <p:stCondLst>
                                            <p:cond delay="1338"/>
                                          </p:stCondLst>
                                        </p:cTn>
                                        <p:tgtEl>
                                          <p:spTgt spid="11"/>
                                        </p:tgtEl>
                                      </p:cBhvr>
                                      <p:to x="100000" y="100000"/>
                                    </p:animScale>
                                    <p:animScale>
                                      <p:cBhvr>
                                        <p:cTn id="35" dur="26">
                                          <p:stCondLst>
                                            <p:cond delay="1642"/>
                                          </p:stCondLst>
                                        </p:cTn>
                                        <p:tgtEl>
                                          <p:spTgt spid="11"/>
                                        </p:tgtEl>
                                      </p:cBhvr>
                                      <p:to x="100000" y="90000"/>
                                    </p:animScale>
                                    <p:animScale>
                                      <p:cBhvr>
                                        <p:cTn id="36" dur="166" decel="50000">
                                          <p:stCondLst>
                                            <p:cond delay="1668"/>
                                          </p:stCondLst>
                                        </p:cTn>
                                        <p:tgtEl>
                                          <p:spTgt spid="11"/>
                                        </p:tgtEl>
                                      </p:cBhvr>
                                      <p:to x="100000" y="100000"/>
                                    </p:animScale>
                                    <p:animScale>
                                      <p:cBhvr>
                                        <p:cTn id="37" dur="26">
                                          <p:stCondLst>
                                            <p:cond delay="1808"/>
                                          </p:stCondLst>
                                        </p:cTn>
                                        <p:tgtEl>
                                          <p:spTgt spid="11"/>
                                        </p:tgtEl>
                                      </p:cBhvr>
                                      <p:to x="100000" y="95000"/>
                                    </p:animScale>
                                    <p:animScale>
                                      <p:cBhvr>
                                        <p:cTn id="38"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4"/>
            <a:ext cx="6695100" cy="425486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ويتضمن الإعلان العالمي لحقوق الإنسان مقدمة وثلاثين مادة، تحدد مجمل الحقوق والحريات الأساسية للانسان دون تمييز، فبعد المقدمة ينتقل الإعلان إلى مواد غير مسلسلة يمكن ردها إلى أربع فئات:</a:t>
            </a:r>
          </a:p>
          <a:p>
            <a:pPr marL="457200" indent="-457200" algn="just" rtl="1">
              <a:buAutoNum type="arabicPeriod"/>
            </a:pPr>
            <a:r>
              <a:rPr lang="ar-EG" sz="2400" b="1" dirty="0">
                <a:solidFill>
                  <a:srgbClr val="002060"/>
                </a:solidFill>
                <a:latin typeface="Sakkal Majalla" panose="02000000000000000000" pitchFamily="2" charset="-78"/>
                <a:cs typeface="Sakkal Majalla" panose="02000000000000000000" pitchFamily="2" charset="-78"/>
              </a:rPr>
              <a:t>الفئة الأولى: وتتناول الحقوق الفردية الشخصية.</a:t>
            </a:r>
          </a:p>
          <a:p>
            <a:pPr marL="457200" indent="-457200" algn="just" rtl="1">
              <a:buAutoNum type="arabicPeriod"/>
            </a:pPr>
            <a:r>
              <a:rPr lang="ar-EG" sz="2400" b="1" dirty="0">
                <a:solidFill>
                  <a:srgbClr val="002060"/>
                </a:solidFill>
                <a:latin typeface="Sakkal Majalla" panose="02000000000000000000" pitchFamily="2" charset="-78"/>
                <a:cs typeface="Sakkal Majalla" panose="02000000000000000000" pitchFamily="2" charset="-78"/>
              </a:rPr>
              <a:t>الفئة الثانية: وتتناول علاقات الفرد بالمجتمع أو بالدولة.</a:t>
            </a:r>
          </a:p>
          <a:p>
            <a:pPr marL="457200" indent="-457200" algn="just" rtl="1">
              <a:buAutoNum type="arabicPeriod"/>
            </a:pPr>
            <a:r>
              <a:rPr lang="ar-EG" sz="2400" b="1" dirty="0">
                <a:solidFill>
                  <a:srgbClr val="002060"/>
                </a:solidFill>
                <a:latin typeface="Sakkal Majalla" panose="02000000000000000000" pitchFamily="2" charset="-78"/>
                <a:cs typeface="Sakkal Majalla" panose="02000000000000000000" pitchFamily="2" charset="-78"/>
              </a:rPr>
              <a:t>الفئة الثالثة: وتشمل الحريات العامة والحقوق الأساسية.</a:t>
            </a:r>
          </a:p>
          <a:p>
            <a:pPr marL="457200" indent="-457200" algn="just" rtl="1">
              <a:buAutoNum type="arabicPeriod"/>
            </a:pPr>
            <a:r>
              <a:rPr lang="ar-EG" sz="2400" b="1" dirty="0">
                <a:solidFill>
                  <a:srgbClr val="002060"/>
                </a:solidFill>
                <a:latin typeface="Sakkal Majalla" panose="02000000000000000000" pitchFamily="2" charset="-78"/>
                <a:cs typeface="Sakkal Majalla" panose="02000000000000000000" pitchFamily="2" charset="-78"/>
              </a:rPr>
              <a:t>الفئة الرابعة، وتشمل الحقوق الاقتصادية والاجتماعية.</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33363" y="5336276"/>
            <a:ext cx="686637"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121</a:t>
            </a:r>
          </a:p>
        </p:txBody>
      </p:sp>
    </p:spTree>
    <p:extLst>
      <p:ext uri="{BB962C8B-B14F-4D97-AF65-F5344CB8AC3E}">
        <p14:creationId xmlns:p14="http://schemas.microsoft.com/office/powerpoint/2010/main" val="2775200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 calcmode="lin" valueType="num">
                                      <p:cBhvr>
                                        <p:cTn id="7" dur="1000" fill="hold"/>
                                        <p:tgtEl>
                                          <p:spTgt spid="21">
                                            <p:bg/>
                                          </p:spTgt>
                                        </p:tgtEl>
                                        <p:attrNameLst>
                                          <p:attrName>ppt_w</p:attrName>
                                        </p:attrNameLst>
                                      </p:cBhvr>
                                      <p:tavLst>
                                        <p:tav tm="0">
                                          <p:val>
                                            <p:fltVal val="0"/>
                                          </p:val>
                                        </p:tav>
                                        <p:tav tm="100000">
                                          <p:val>
                                            <p:strVal val="#ppt_w"/>
                                          </p:val>
                                        </p:tav>
                                      </p:tavLst>
                                    </p:anim>
                                    <p:anim calcmode="lin" valueType="num">
                                      <p:cBhvr>
                                        <p:cTn id="8" dur="1000" fill="hold"/>
                                        <p:tgtEl>
                                          <p:spTgt spid="21">
                                            <p:bg/>
                                          </p:spTgt>
                                        </p:tgtEl>
                                        <p:attrNameLst>
                                          <p:attrName>ppt_h</p:attrName>
                                        </p:attrNameLst>
                                      </p:cBhvr>
                                      <p:tavLst>
                                        <p:tav tm="0">
                                          <p:val>
                                            <p:fltVal val="0"/>
                                          </p:val>
                                        </p:tav>
                                        <p:tav tm="100000">
                                          <p:val>
                                            <p:strVal val="#ppt_h"/>
                                          </p:val>
                                        </p:tav>
                                      </p:tavLst>
                                    </p:anim>
                                    <p:anim calcmode="lin" valueType="num">
                                      <p:cBhvr>
                                        <p:cTn id="9" dur="1000" fill="hold"/>
                                        <p:tgtEl>
                                          <p:spTgt spid="21">
                                            <p:bg/>
                                          </p:spTgt>
                                        </p:tgtEl>
                                        <p:attrNameLst>
                                          <p:attrName>style.rotation</p:attrName>
                                        </p:attrNameLst>
                                      </p:cBhvr>
                                      <p:tavLst>
                                        <p:tav tm="0">
                                          <p:val>
                                            <p:fltVal val="90"/>
                                          </p:val>
                                        </p:tav>
                                        <p:tav tm="100000">
                                          <p:val>
                                            <p:fltVal val="0"/>
                                          </p:val>
                                        </p:tav>
                                      </p:tavLst>
                                    </p:anim>
                                    <p:animEffect transition="in" filter="fade">
                                      <p:cBhvr>
                                        <p:cTn id="10" dur="1000"/>
                                        <p:tgtEl>
                                          <p:spTgt spid="21">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1">
                                            <p:txEl>
                                              <p:pRg st="0" end="0"/>
                                            </p:txEl>
                                          </p:spTgt>
                                        </p:tgtEl>
                                        <p:attrNameLst>
                                          <p:attrName>style.visibility</p:attrName>
                                        </p:attrNameLst>
                                      </p:cBhvr>
                                      <p:to>
                                        <p:strVal val="visible"/>
                                      </p:to>
                                    </p:set>
                                    <p:anim calcmode="lin" valueType="num">
                                      <p:cBhvr>
                                        <p:cTn id="15" dur="10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21">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21">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2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1">
                                            <p:txEl>
                                              <p:pRg st="1" end="1"/>
                                            </p:txEl>
                                          </p:spTgt>
                                        </p:tgtEl>
                                        <p:attrNameLst>
                                          <p:attrName>style.visibility</p:attrName>
                                        </p:attrNameLst>
                                      </p:cBhvr>
                                      <p:to>
                                        <p:strVal val="visible"/>
                                      </p:to>
                                    </p:set>
                                    <p:anim calcmode="lin" valueType="num">
                                      <p:cBhvr>
                                        <p:cTn id="23" dur="1000" fill="hold"/>
                                        <p:tgtEl>
                                          <p:spTgt spid="21">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21">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21">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21">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1">
                                            <p:txEl>
                                              <p:pRg st="2" end="2"/>
                                            </p:txEl>
                                          </p:spTgt>
                                        </p:tgtEl>
                                        <p:attrNameLst>
                                          <p:attrName>style.visibility</p:attrName>
                                        </p:attrNameLst>
                                      </p:cBhvr>
                                      <p:to>
                                        <p:strVal val="visible"/>
                                      </p:to>
                                    </p:set>
                                    <p:anim calcmode="lin" valueType="num">
                                      <p:cBhvr>
                                        <p:cTn id="31" dur="1000" fill="hold"/>
                                        <p:tgtEl>
                                          <p:spTgt spid="21">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21">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21">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21">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1">
                                            <p:txEl>
                                              <p:pRg st="3" end="3"/>
                                            </p:txEl>
                                          </p:spTgt>
                                        </p:tgtEl>
                                        <p:attrNameLst>
                                          <p:attrName>style.visibility</p:attrName>
                                        </p:attrNameLst>
                                      </p:cBhvr>
                                      <p:to>
                                        <p:strVal val="visible"/>
                                      </p:to>
                                    </p:set>
                                    <p:anim calcmode="lin" valueType="num">
                                      <p:cBhvr>
                                        <p:cTn id="39" dur="1000" fill="hold"/>
                                        <p:tgtEl>
                                          <p:spTgt spid="21">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21">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21">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21">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1">
                                            <p:txEl>
                                              <p:pRg st="4" end="4"/>
                                            </p:txEl>
                                          </p:spTgt>
                                        </p:tgtEl>
                                        <p:attrNameLst>
                                          <p:attrName>style.visibility</p:attrName>
                                        </p:attrNameLst>
                                      </p:cBhvr>
                                      <p:to>
                                        <p:strVal val="visible"/>
                                      </p:to>
                                    </p:set>
                                    <p:anim calcmode="lin" valueType="num">
                                      <p:cBhvr>
                                        <p:cTn id="47" dur="1000" fill="hold"/>
                                        <p:tgtEl>
                                          <p:spTgt spid="21">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21">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21">
                                            <p:txEl>
                                              <p:pRg st="4" end="4"/>
                                            </p:txEl>
                                          </p:spTgt>
                                        </p:tgtEl>
                                        <p:attrNameLst>
                                          <p:attrName>style.rotation</p:attrName>
                                        </p:attrNameLst>
                                      </p:cBhvr>
                                      <p:tavLst>
                                        <p:tav tm="0">
                                          <p:val>
                                            <p:fltVal val="90"/>
                                          </p:val>
                                        </p:tav>
                                        <p:tav tm="100000">
                                          <p:val>
                                            <p:fltVal val="0"/>
                                          </p:val>
                                        </p:tav>
                                      </p:tavLst>
                                    </p:anim>
                                    <p:animEffect transition="in" filter="fade">
                                      <p:cBhvr>
                                        <p:cTn id="50" dur="1000"/>
                                        <p:tgtEl>
                                          <p:spTgt spid="2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037718"/>
            <a:ext cx="6695100" cy="121311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الحق: نقيض الباطل وهو ما يثبت على وجه الاختصاص.</a:t>
            </a:r>
          </a:p>
          <a:p>
            <a:pPr algn="just" rtl="1"/>
            <a:r>
              <a:rPr lang="ar-EG" sz="2400" b="1" dirty="0">
                <a:solidFill>
                  <a:srgbClr val="002060"/>
                </a:solidFill>
                <a:latin typeface="Sakkal Majalla" panose="02000000000000000000" pitchFamily="2" charset="-78"/>
                <a:cs typeface="Sakkal Majalla" panose="02000000000000000000" pitchFamily="2" charset="-78"/>
              </a:rPr>
              <a:t>الانسان: في صيغة المفرد من الإنس أو البشر هو كائن حي خلقه الله من روح وجسد وعقل.</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112</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4762920" y="489527"/>
            <a:ext cx="2486990"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مفاهيم ومصطلحات</a:t>
            </a:r>
            <a:endParaRPr lang="en-US" sz="2800" dirty="0"/>
          </a:p>
        </p:txBody>
      </p:sp>
      <p:sp>
        <p:nvSpPr>
          <p:cNvPr id="9" name="Rectangle: Rounded Corners 8">
            <a:extLst>
              <a:ext uri="{FF2B5EF4-FFF2-40B4-BE49-F238E27FC236}">
                <a16:creationId xmlns:a16="http://schemas.microsoft.com/office/drawing/2014/main" xmlns="" id="{6334A023-0DCF-4029-9CC9-15EF5B610D6E}"/>
              </a:ext>
            </a:extLst>
          </p:cNvPr>
          <p:cNvSpPr/>
          <p:nvPr/>
        </p:nvSpPr>
        <p:spPr>
          <a:xfrm>
            <a:off x="474958" y="2853727"/>
            <a:ext cx="6695100" cy="191100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مفهوم الحقوق ارتبط بوجود الإنسان على هذه الأرض فأينما وجد الإنسان فله حق وعليه واجب. والشرائع جاءت بحفظ الحقوق وعدت أي انتقاص لها من الظلم الذي يجب ازالته. وتاريخ البشرية الطويل على هذه الأرض هو صراع من أجل حفظ حق أو رفع ظلم واستعادة حق مسلوب.</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10" name="Rectangle: Rounded Corners 9">
            <a:extLst>
              <a:ext uri="{FF2B5EF4-FFF2-40B4-BE49-F238E27FC236}">
                <a16:creationId xmlns:a16="http://schemas.microsoft.com/office/drawing/2014/main" xmlns="" id="{188FE00B-EC3D-497D-9F42-661D1660450B}"/>
              </a:ext>
            </a:extLst>
          </p:cNvPr>
          <p:cNvSpPr/>
          <p:nvPr/>
        </p:nvSpPr>
        <p:spPr>
          <a:xfrm>
            <a:off x="5245240" y="2305536"/>
            <a:ext cx="2004670"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مفهوم الحقوق:</a:t>
            </a:r>
            <a:endParaRPr lang="en-US" sz="2800" dirty="0"/>
          </a:p>
        </p:txBody>
      </p:sp>
    </p:spTree>
    <p:extLst>
      <p:ext uri="{BB962C8B-B14F-4D97-AF65-F5344CB8AC3E}">
        <p14:creationId xmlns:p14="http://schemas.microsoft.com/office/powerpoint/2010/main" val="145698061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barn(inVertical)">
                                      <p:cBhvr>
                                        <p:cTn id="7" dur="5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barn(inVertical)">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1">
                                            <p:txEl>
                                              <p:pRg st="1" end="1"/>
                                            </p:txEl>
                                          </p:spTgt>
                                        </p:tgtEl>
                                        <p:attrNameLst>
                                          <p:attrName>style.visibility</p:attrName>
                                        </p:attrNameLst>
                                      </p:cBhvr>
                                      <p:to>
                                        <p:strVal val="visible"/>
                                      </p:to>
                                    </p:set>
                                    <p:animEffect transition="in" filter="barn(inVertical)">
                                      <p:cBhvr>
                                        <p:cTn id="17" dur="500"/>
                                        <p:tgtEl>
                                          <p:spTgt spid="2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arn(inVertic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bg/>
                                          </p:spTgt>
                                        </p:tgtEl>
                                        <p:attrNameLst>
                                          <p:attrName>style.visibility</p:attrName>
                                        </p:attrNameLst>
                                      </p:cBhvr>
                                      <p:to>
                                        <p:strVal val="visible"/>
                                      </p:to>
                                    </p:set>
                                    <p:animEffect transition="in" filter="barn(inVertical)">
                                      <p:cBhvr>
                                        <p:cTn id="27" dur="500"/>
                                        <p:tgtEl>
                                          <p:spTgt spid="9">
                                            <p:bg/>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barn(inVertical)">
                                      <p:cBhvr>
                                        <p:cTn id="32" dur="5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arn(inVertical)">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3" grpId="0" animBg="1"/>
      <p:bldP spid="9" grpId="0" build="p" animBg="1"/>
      <p:bldP spid="1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034982"/>
            <a:ext cx="6695100" cy="36948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1. المصدر: حقوق الإنسان في الإسلام إلهية المصدر، وفي الإعلان الوضعي بشرية المصدر، ويترتب على هذا أن الحقوق في الإسلام غير قابلة للتعديل ولا التبديل ولا الإلغاء مهما طال الزمن.</a:t>
            </a:r>
          </a:p>
          <a:p>
            <a:pPr algn="just" rtl="1"/>
            <a:r>
              <a:rPr lang="ar-EG" sz="2400" b="1" dirty="0">
                <a:solidFill>
                  <a:srgbClr val="002060"/>
                </a:solidFill>
                <a:latin typeface="Sakkal Majalla" panose="02000000000000000000" pitchFamily="2" charset="-78"/>
                <a:cs typeface="Sakkal Majalla" panose="02000000000000000000" pitchFamily="2" charset="-78"/>
              </a:rPr>
              <a:t>2. الأسس التي بنيت عليها الحقوق: أسس الحقوق في الاسلام بنيت على أساس التكريم الالهي المرتبط بعبودية الانسان لله تعالى، فكلما زادت عبودية المسلم لله زادت انسانيته والعكس صحيح، أما أسس الإعلان الوضعي فهي مستمدة من فكرة (الحق الطبيعي) فالإنسان له حق ثابت مهما كان مرتكباً للسوء أو الرذيلة.</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122</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2331218" y="489527"/>
            <a:ext cx="4918691"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المقارنة بين الإعلان الإسلامي والإعلان العالمي:</a:t>
            </a:r>
            <a:endParaRPr lang="en-US" sz="2800" dirty="0"/>
          </a:p>
        </p:txBody>
      </p:sp>
    </p:spTree>
    <p:extLst>
      <p:ext uri="{BB962C8B-B14F-4D97-AF65-F5344CB8AC3E}">
        <p14:creationId xmlns:p14="http://schemas.microsoft.com/office/powerpoint/2010/main" val="39640203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wipe(down)">
                                      <p:cBhvr>
                                        <p:cTn id="25" dur="580">
                                          <p:stCondLst>
                                            <p:cond delay="0"/>
                                          </p:stCondLst>
                                        </p:cTn>
                                        <p:tgtEl>
                                          <p:spTgt spid="21"/>
                                        </p:tgtEl>
                                      </p:cBhvr>
                                    </p:animEffect>
                                    <p:anim calcmode="lin" valueType="num">
                                      <p:cBhvr>
                                        <p:cTn id="26"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31" dur="26">
                                          <p:stCondLst>
                                            <p:cond delay="650"/>
                                          </p:stCondLst>
                                        </p:cTn>
                                        <p:tgtEl>
                                          <p:spTgt spid="21"/>
                                        </p:tgtEl>
                                      </p:cBhvr>
                                      <p:to x="100000" y="60000"/>
                                    </p:animScale>
                                    <p:animScale>
                                      <p:cBhvr>
                                        <p:cTn id="32" dur="166" decel="50000">
                                          <p:stCondLst>
                                            <p:cond delay="676"/>
                                          </p:stCondLst>
                                        </p:cTn>
                                        <p:tgtEl>
                                          <p:spTgt spid="21"/>
                                        </p:tgtEl>
                                      </p:cBhvr>
                                      <p:to x="100000" y="100000"/>
                                    </p:animScale>
                                    <p:animScale>
                                      <p:cBhvr>
                                        <p:cTn id="33" dur="26">
                                          <p:stCondLst>
                                            <p:cond delay="1312"/>
                                          </p:stCondLst>
                                        </p:cTn>
                                        <p:tgtEl>
                                          <p:spTgt spid="21"/>
                                        </p:tgtEl>
                                      </p:cBhvr>
                                      <p:to x="100000" y="80000"/>
                                    </p:animScale>
                                    <p:animScale>
                                      <p:cBhvr>
                                        <p:cTn id="34" dur="166" decel="50000">
                                          <p:stCondLst>
                                            <p:cond delay="1338"/>
                                          </p:stCondLst>
                                        </p:cTn>
                                        <p:tgtEl>
                                          <p:spTgt spid="21"/>
                                        </p:tgtEl>
                                      </p:cBhvr>
                                      <p:to x="100000" y="100000"/>
                                    </p:animScale>
                                    <p:animScale>
                                      <p:cBhvr>
                                        <p:cTn id="35" dur="26">
                                          <p:stCondLst>
                                            <p:cond delay="1642"/>
                                          </p:stCondLst>
                                        </p:cTn>
                                        <p:tgtEl>
                                          <p:spTgt spid="21"/>
                                        </p:tgtEl>
                                      </p:cBhvr>
                                      <p:to x="100000" y="90000"/>
                                    </p:animScale>
                                    <p:animScale>
                                      <p:cBhvr>
                                        <p:cTn id="36" dur="166" decel="50000">
                                          <p:stCondLst>
                                            <p:cond delay="1668"/>
                                          </p:stCondLst>
                                        </p:cTn>
                                        <p:tgtEl>
                                          <p:spTgt spid="21"/>
                                        </p:tgtEl>
                                      </p:cBhvr>
                                      <p:to x="100000" y="100000"/>
                                    </p:animScale>
                                    <p:animScale>
                                      <p:cBhvr>
                                        <p:cTn id="37" dur="26">
                                          <p:stCondLst>
                                            <p:cond delay="1808"/>
                                          </p:stCondLst>
                                        </p:cTn>
                                        <p:tgtEl>
                                          <p:spTgt spid="21"/>
                                        </p:tgtEl>
                                      </p:cBhvr>
                                      <p:to x="100000" y="95000"/>
                                    </p:animScale>
                                    <p:animScale>
                                      <p:cBhvr>
                                        <p:cTn id="38" dur="166" decel="50000">
                                          <p:stCondLst>
                                            <p:cond delay="1834"/>
                                          </p:stCondLst>
                                        </p:cTn>
                                        <p:tgtEl>
                                          <p:spTgt spid="2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4"/>
            <a:ext cx="6695100" cy="425486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3. الأسبقية: مر على حقوق الانسان في الاسلام اكثر من أربعة عشر قرنا بينما الوثائق الدولية وليدة العصر الحديث.</a:t>
            </a:r>
          </a:p>
          <a:p>
            <a:pPr algn="just" rtl="1"/>
            <a:r>
              <a:rPr lang="ar-EG" sz="2400" b="1" dirty="0">
                <a:solidFill>
                  <a:srgbClr val="002060"/>
                </a:solidFill>
                <a:latin typeface="Sakkal Majalla" panose="02000000000000000000" pitchFamily="2" charset="-78"/>
                <a:cs typeface="Sakkal Majalla" panose="02000000000000000000" pitchFamily="2" charset="-78"/>
              </a:rPr>
              <a:t>4. الإلزامية: حقوق الإنسان في المواثيق الدولية عبارة عن توصيات أو أحكام أدبية، أما في الإسلام فهي فريضة تتمتع بضمانات جزائية حيث أن للسلطة العامة حق الإجبار على تنفيذ هذه الفريضة.</a:t>
            </a:r>
          </a:p>
          <a:p>
            <a:pPr algn="just" rtl="1"/>
            <a:r>
              <a:rPr lang="ar-EG" sz="2400" b="1" dirty="0">
                <a:solidFill>
                  <a:srgbClr val="002060"/>
                </a:solidFill>
                <a:latin typeface="Sakkal Majalla" panose="02000000000000000000" pitchFamily="2" charset="-78"/>
                <a:cs typeface="Sakkal Majalla" panose="02000000000000000000" pitchFamily="2" charset="-78"/>
              </a:rPr>
              <a:t>5. العالمية: في الإسلام الحقوق للجنس الإنساني كله، وفي الإعلان العالمي الخطاب موجه إلى ثقافة واحدة فقط وهي الثقافة الغربية والإنسان الغربي).</a:t>
            </a:r>
          </a:p>
          <a:p>
            <a:pPr algn="just" rtl="1"/>
            <a:r>
              <a:rPr lang="ar-EG" sz="2400" b="1" dirty="0">
                <a:solidFill>
                  <a:srgbClr val="002060"/>
                </a:solidFill>
                <a:latin typeface="Sakkal Majalla" panose="02000000000000000000" pitchFamily="2" charset="-78"/>
                <a:cs typeface="Sakkal Majalla" panose="02000000000000000000" pitchFamily="2" charset="-78"/>
              </a:rPr>
              <a:t>6. الوضوح: القرآن الكريم والسنة حددت الحقوق ومنعت تجاوزها وانتهاكها أما الحقوق في الفكر الغربي فهي تستند على مبادئ عامة كمفهوم الحرية نحو العدالة والمساواة ومنع التعذيب دون بيان للتقنيات التفصيلية التي تحددها.</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122</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5761433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80">
                                          <p:stCondLst>
                                            <p:cond delay="0"/>
                                          </p:stCondLst>
                                        </p:cTn>
                                        <p:tgtEl>
                                          <p:spTgt spid="21"/>
                                        </p:tgtEl>
                                      </p:cBhvr>
                                    </p:animEffect>
                                    <p:anim calcmode="lin" valueType="num">
                                      <p:cBhvr>
                                        <p:cTn id="8"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13" dur="26">
                                          <p:stCondLst>
                                            <p:cond delay="650"/>
                                          </p:stCondLst>
                                        </p:cTn>
                                        <p:tgtEl>
                                          <p:spTgt spid="21"/>
                                        </p:tgtEl>
                                      </p:cBhvr>
                                      <p:to x="100000" y="60000"/>
                                    </p:animScale>
                                    <p:animScale>
                                      <p:cBhvr>
                                        <p:cTn id="14" dur="166" decel="50000">
                                          <p:stCondLst>
                                            <p:cond delay="676"/>
                                          </p:stCondLst>
                                        </p:cTn>
                                        <p:tgtEl>
                                          <p:spTgt spid="21"/>
                                        </p:tgtEl>
                                      </p:cBhvr>
                                      <p:to x="100000" y="100000"/>
                                    </p:animScale>
                                    <p:animScale>
                                      <p:cBhvr>
                                        <p:cTn id="15" dur="26">
                                          <p:stCondLst>
                                            <p:cond delay="1312"/>
                                          </p:stCondLst>
                                        </p:cTn>
                                        <p:tgtEl>
                                          <p:spTgt spid="21"/>
                                        </p:tgtEl>
                                      </p:cBhvr>
                                      <p:to x="100000" y="80000"/>
                                    </p:animScale>
                                    <p:animScale>
                                      <p:cBhvr>
                                        <p:cTn id="16" dur="166" decel="50000">
                                          <p:stCondLst>
                                            <p:cond delay="1338"/>
                                          </p:stCondLst>
                                        </p:cTn>
                                        <p:tgtEl>
                                          <p:spTgt spid="21"/>
                                        </p:tgtEl>
                                      </p:cBhvr>
                                      <p:to x="100000" y="100000"/>
                                    </p:animScale>
                                    <p:animScale>
                                      <p:cBhvr>
                                        <p:cTn id="17" dur="26">
                                          <p:stCondLst>
                                            <p:cond delay="1642"/>
                                          </p:stCondLst>
                                        </p:cTn>
                                        <p:tgtEl>
                                          <p:spTgt spid="21"/>
                                        </p:tgtEl>
                                      </p:cBhvr>
                                      <p:to x="100000" y="90000"/>
                                    </p:animScale>
                                    <p:animScale>
                                      <p:cBhvr>
                                        <p:cTn id="18" dur="166" decel="50000">
                                          <p:stCondLst>
                                            <p:cond delay="1668"/>
                                          </p:stCondLst>
                                        </p:cTn>
                                        <p:tgtEl>
                                          <p:spTgt spid="21"/>
                                        </p:tgtEl>
                                      </p:cBhvr>
                                      <p:to x="100000" y="100000"/>
                                    </p:animScale>
                                    <p:animScale>
                                      <p:cBhvr>
                                        <p:cTn id="19" dur="26">
                                          <p:stCondLst>
                                            <p:cond delay="1808"/>
                                          </p:stCondLst>
                                        </p:cTn>
                                        <p:tgtEl>
                                          <p:spTgt spid="21"/>
                                        </p:tgtEl>
                                      </p:cBhvr>
                                      <p:to x="100000" y="95000"/>
                                    </p:animScale>
                                    <p:animScale>
                                      <p:cBhvr>
                                        <p:cTn id="20" dur="166" decel="50000">
                                          <p:stCondLst>
                                            <p:cond delay="1834"/>
                                          </p:stCondLst>
                                        </p:cTn>
                                        <p:tgtEl>
                                          <p:spTgt spid="2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4"/>
            <a:ext cx="6695100" cy="425486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7. الحماية: حقوق الإنسان في الاسلام محمية بضمانات تشريعية وتنفيذية وليست مجرد توصيات غير ملزمة أما بالنسبة للإعلان الدولي فهم لم ينص صراحة على الوسائل الكفيلة بضمان حقوق الإنسان واكتفى بالنص على ضرورة صيانة تلك الحقوق دون تشريع القوانين الملزمة بذلك.</a:t>
            </a:r>
          </a:p>
          <a:p>
            <a:pPr algn="just" rtl="1"/>
            <a:r>
              <a:rPr lang="ar-EG" sz="2400" b="1" dirty="0">
                <a:solidFill>
                  <a:srgbClr val="002060"/>
                </a:solidFill>
                <a:latin typeface="Sakkal Majalla" panose="02000000000000000000" pitchFamily="2" charset="-78"/>
                <a:cs typeface="Sakkal Majalla" panose="02000000000000000000" pitchFamily="2" charset="-78"/>
              </a:rPr>
              <a:t>8. الغاية: غاية حقوق الإنسان في الإسلام تحقيق عبودية الخالق عز وجل والمحافظة على الضرورات الأساسية للانسان (حفظ الدين، والنفس، والعقل، والمال، والعرض) وحفظ ما يخدمها ويكملها من الحاجيات والتحسينات أما الغاية في الفكر الغربي في تشريع الحقوق فهي تقرير القيم الغربية للحياة عن طريق إثبات أهمية تلك الحقوق والدعاية لها وصياغة الحضارة الإنسلانية وفقاً للحضارة الغربية باعتبارها المنشأ الذي نشأت منه حقوق الإنسان عندهم، وهذه غاية نفعية قد تتعارض مع الدين والقيم والأخلاق.</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122</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7752712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80">
                                          <p:stCondLst>
                                            <p:cond delay="0"/>
                                          </p:stCondLst>
                                        </p:cTn>
                                        <p:tgtEl>
                                          <p:spTgt spid="21"/>
                                        </p:tgtEl>
                                      </p:cBhvr>
                                    </p:animEffect>
                                    <p:anim calcmode="lin" valueType="num">
                                      <p:cBhvr>
                                        <p:cTn id="8"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13" dur="26">
                                          <p:stCondLst>
                                            <p:cond delay="650"/>
                                          </p:stCondLst>
                                        </p:cTn>
                                        <p:tgtEl>
                                          <p:spTgt spid="21"/>
                                        </p:tgtEl>
                                      </p:cBhvr>
                                      <p:to x="100000" y="60000"/>
                                    </p:animScale>
                                    <p:animScale>
                                      <p:cBhvr>
                                        <p:cTn id="14" dur="166" decel="50000">
                                          <p:stCondLst>
                                            <p:cond delay="676"/>
                                          </p:stCondLst>
                                        </p:cTn>
                                        <p:tgtEl>
                                          <p:spTgt spid="21"/>
                                        </p:tgtEl>
                                      </p:cBhvr>
                                      <p:to x="100000" y="100000"/>
                                    </p:animScale>
                                    <p:animScale>
                                      <p:cBhvr>
                                        <p:cTn id="15" dur="26">
                                          <p:stCondLst>
                                            <p:cond delay="1312"/>
                                          </p:stCondLst>
                                        </p:cTn>
                                        <p:tgtEl>
                                          <p:spTgt spid="21"/>
                                        </p:tgtEl>
                                      </p:cBhvr>
                                      <p:to x="100000" y="80000"/>
                                    </p:animScale>
                                    <p:animScale>
                                      <p:cBhvr>
                                        <p:cTn id="16" dur="166" decel="50000">
                                          <p:stCondLst>
                                            <p:cond delay="1338"/>
                                          </p:stCondLst>
                                        </p:cTn>
                                        <p:tgtEl>
                                          <p:spTgt spid="21"/>
                                        </p:tgtEl>
                                      </p:cBhvr>
                                      <p:to x="100000" y="100000"/>
                                    </p:animScale>
                                    <p:animScale>
                                      <p:cBhvr>
                                        <p:cTn id="17" dur="26">
                                          <p:stCondLst>
                                            <p:cond delay="1642"/>
                                          </p:stCondLst>
                                        </p:cTn>
                                        <p:tgtEl>
                                          <p:spTgt spid="21"/>
                                        </p:tgtEl>
                                      </p:cBhvr>
                                      <p:to x="100000" y="90000"/>
                                    </p:animScale>
                                    <p:animScale>
                                      <p:cBhvr>
                                        <p:cTn id="18" dur="166" decel="50000">
                                          <p:stCondLst>
                                            <p:cond delay="1668"/>
                                          </p:stCondLst>
                                        </p:cTn>
                                        <p:tgtEl>
                                          <p:spTgt spid="21"/>
                                        </p:tgtEl>
                                      </p:cBhvr>
                                      <p:to x="100000" y="100000"/>
                                    </p:animScale>
                                    <p:animScale>
                                      <p:cBhvr>
                                        <p:cTn id="19" dur="26">
                                          <p:stCondLst>
                                            <p:cond delay="1808"/>
                                          </p:stCondLst>
                                        </p:cTn>
                                        <p:tgtEl>
                                          <p:spTgt spid="21"/>
                                        </p:tgtEl>
                                      </p:cBhvr>
                                      <p:to x="100000" y="95000"/>
                                    </p:animScale>
                                    <p:animScale>
                                      <p:cBhvr>
                                        <p:cTn id="20" dur="166" decel="50000">
                                          <p:stCondLst>
                                            <p:cond delay="1834"/>
                                          </p:stCondLst>
                                        </p:cTn>
                                        <p:tgtEl>
                                          <p:spTgt spid="2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017932"/>
            <a:ext cx="6695100" cy="372645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أولا: ما انفرد به الإعلان العالمي:</a:t>
            </a:r>
          </a:p>
          <a:p>
            <a:pPr marL="457200" indent="-457200" algn="just" rtl="1">
              <a:buAutoNum type="arabicPeriod"/>
            </a:pPr>
            <a:r>
              <a:rPr lang="ar-EG" sz="2400" b="1" dirty="0">
                <a:solidFill>
                  <a:srgbClr val="002060"/>
                </a:solidFill>
                <a:latin typeface="Sakkal Majalla" panose="02000000000000000000" pitchFamily="2" charset="-78"/>
                <a:cs typeface="Sakkal Majalla" panose="02000000000000000000" pitchFamily="2" charset="-78"/>
              </a:rPr>
              <a:t>حق الجنسية (التمتع بجنسبة ما وعدم حرمانه من جنسيته).</a:t>
            </a:r>
          </a:p>
          <a:p>
            <a:pPr marL="457200" indent="-457200" algn="just" rtl="1">
              <a:buAutoNum type="arabicPeriod"/>
            </a:pPr>
            <a:r>
              <a:rPr lang="ar-EG" sz="2400" b="1" dirty="0">
                <a:solidFill>
                  <a:srgbClr val="002060"/>
                </a:solidFill>
                <a:latin typeface="Sakkal Majalla" panose="02000000000000000000" pitchFamily="2" charset="-78"/>
                <a:cs typeface="Sakkal Majalla" panose="02000000000000000000" pitchFamily="2" charset="-78"/>
              </a:rPr>
              <a:t>حق الانخراط في التشكيلات النقابية والاتحادية (وجاء في الإعلان الإسلامي بصيغة عامة).</a:t>
            </a:r>
          </a:p>
          <a:p>
            <a:pPr algn="just" rtl="1"/>
            <a:r>
              <a:rPr lang="ar-EG" sz="2400" b="1" dirty="0">
                <a:solidFill>
                  <a:srgbClr val="002060"/>
                </a:solidFill>
                <a:latin typeface="Sakkal Majalla" panose="02000000000000000000" pitchFamily="2" charset="-78"/>
                <a:cs typeface="Sakkal Majalla" panose="02000000000000000000" pitchFamily="2" charset="-78"/>
              </a:rPr>
              <a:t>ثانيا: ما انفرد به الاعلان الإسلامي:</a:t>
            </a:r>
          </a:p>
          <a:p>
            <a:pPr marL="457200" indent="-457200" algn="just" rtl="1">
              <a:buAutoNum type="arabicPeriod"/>
            </a:pPr>
            <a:r>
              <a:rPr lang="ar-EG" sz="2400" b="1" dirty="0">
                <a:solidFill>
                  <a:srgbClr val="002060"/>
                </a:solidFill>
                <a:latin typeface="Sakkal Majalla" panose="02000000000000000000" pitchFamily="2" charset="-78"/>
                <a:cs typeface="Sakkal Majalla" panose="02000000000000000000" pitchFamily="2" charset="-78"/>
              </a:rPr>
              <a:t>حق الفضل والكرمة المكتسب من العمل والعقيدة.</a:t>
            </a:r>
          </a:p>
          <a:p>
            <a:pPr marL="457200" indent="-457200" algn="just" rtl="1">
              <a:buAutoNum type="arabicPeriod"/>
            </a:pPr>
            <a:r>
              <a:rPr lang="ar-EG" sz="2400" b="1" dirty="0">
                <a:solidFill>
                  <a:srgbClr val="002060"/>
                </a:solidFill>
                <a:latin typeface="Sakkal Majalla" panose="02000000000000000000" pitchFamily="2" charset="-78"/>
                <a:cs typeface="Sakkal Majalla" panose="02000000000000000000" pitchFamily="2" charset="-78"/>
              </a:rPr>
              <a:t>حرمة اللجوء إلى إفناء النوع البشري.</a:t>
            </a:r>
          </a:p>
          <a:p>
            <a:pPr marL="457200" indent="-457200" algn="just" rtl="1">
              <a:buAutoNum type="arabicPeriod"/>
            </a:pPr>
            <a:r>
              <a:rPr lang="ar-EG" sz="2400" b="1" dirty="0">
                <a:solidFill>
                  <a:srgbClr val="002060"/>
                </a:solidFill>
                <a:latin typeface="Sakkal Majalla" panose="02000000000000000000" pitchFamily="2" charset="-78"/>
                <a:cs typeface="Sakkal Majalla" panose="02000000000000000000" pitchFamily="2" charset="-78"/>
              </a:rPr>
              <a:t>حق الحفاظ على الأفراد البريئين كالشيخ والمرأة والطفل ومداواة الجرحى والحفاظ على الأسرى، وحرمة التمثيل بالموتى أثناء النزاعات والحروب.</a:t>
            </a:r>
            <a:endParaRPr lang="ar-EG" sz="2400"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122</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3104941" y="475013"/>
            <a:ext cx="4144968"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المواد التي انفرد بها كل من الإعلانين:</a:t>
            </a:r>
            <a:endParaRPr lang="en-US" sz="2800" dirty="0"/>
          </a:p>
        </p:txBody>
      </p:sp>
    </p:spTree>
    <p:extLst>
      <p:ext uri="{BB962C8B-B14F-4D97-AF65-F5344CB8AC3E}">
        <p14:creationId xmlns:p14="http://schemas.microsoft.com/office/powerpoint/2010/main" val="266027812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1">
                                            <p:bg/>
                                          </p:spTgt>
                                        </p:tgtEl>
                                        <p:attrNameLst>
                                          <p:attrName>style.visibility</p:attrName>
                                        </p:attrNameLst>
                                      </p:cBhvr>
                                      <p:to>
                                        <p:strVal val="visible"/>
                                      </p:to>
                                    </p:set>
                                    <p:animEffect transition="in" filter="fade">
                                      <p:cBhvr>
                                        <p:cTn id="14" dur="2000"/>
                                        <p:tgtEl>
                                          <p:spTgt spid="21">
                                            <p:bg/>
                                          </p:spTgt>
                                        </p:tgtEl>
                                      </p:cBhvr>
                                    </p:animEffect>
                                    <p:anim calcmode="lin" valueType="num">
                                      <p:cBhvr>
                                        <p:cTn id="15" dur="2000" fill="hold"/>
                                        <p:tgtEl>
                                          <p:spTgt spid="21">
                                            <p:bg/>
                                          </p:spTgt>
                                        </p:tgtEl>
                                        <p:attrNameLst>
                                          <p:attrName>ppt_w</p:attrName>
                                        </p:attrNameLst>
                                      </p:cBhvr>
                                      <p:tavLst>
                                        <p:tav tm="0" fmla="#ppt_w*sin(2.5*pi*$)">
                                          <p:val>
                                            <p:fltVal val="0"/>
                                          </p:val>
                                        </p:tav>
                                        <p:tav tm="100000">
                                          <p:val>
                                            <p:fltVal val="1"/>
                                          </p:val>
                                        </p:tav>
                                      </p:tavLst>
                                    </p:anim>
                                    <p:anim calcmode="lin" valueType="num">
                                      <p:cBhvr>
                                        <p:cTn id="16" dur="2000" fill="hold"/>
                                        <p:tgtEl>
                                          <p:spTgt spid="21">
                                            <p:bg/>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21">
                                            <p:txEl>
                                              <p:pRg st="0" end="0"/>
                                            </p:txEl>
                                          </p:spTgt>
                                        </p:tgtEl>
                                        <p:attrNameLst>
                                          <p:attrName>style.visibility</p:attrName>
                                        </p:attrNameLst>
                                      </p:cBhvr>
                                      <p:to>
                                        <p:strVal val="visible"/>
                                      </p:to>
                                    </p:set>
                                    <p:animEffect transition="in" filter="fade">
                                      <p:cBhvr>
                                        <p:cTn id="21" dur="2000"/>
                                        <p:tgtEl>
                                          <p:spTgt spid="21">
                                            <p:txEl>
                                              <p:pRg st="0" end="0"/>
                                            </p:txEl>
                                          </p:spTgt>
                                        </p:tgtEl>
                                      </p:cBhvr>
                                    </p:animEffect>
                                    <p:anim calcmode="lin" valueType="num">
                                      <p:cBhvr>
                                        <p:cTn id="22" dur="2000" fill="hold"/>
                                        <p:tgtEl>
                                          <p:spTgt spid="21">
                                            <p:txEl>
                                              <p:pRg st="0" end="0"/>
                                            </p:txEl>
                                          </p:spTgt>
                                        </p:tgtEl>
                                        <p:attrNameLst>
                                          <p:attrName>ppt_w</p:attrName>
                                        </p:attrNameLst>
                                      </p:cBhvr>
                                      <p:tavLst>
                                        <p:tav tm="0" fmla="#ppt_w*sin(2.5*pi*$)">
                                          <p:val>
                                            <p:fltVal val="0"/>
                                          </p:val>
                                        </p:tav>
                                        <p:tav tm="100000">
                                          <p:val>
                                            <p:fltVal val="1"/>
                                          </p:val>
                                        </p:tav>
                                      </p:tavLst>
                                    </p:anim>
                                    <p:anim calcmode="lin" valueType="num">
                                      <p:cBhvr>
                                        <p:cTn id="23" dur="2000" fill="hold"/>
                                        <p:tgtEl>
                                          <p:spTgt spid="2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21">
                                            <p:txEl>
                                              <p:pRg st="1" end="1"/>
                                            </p:txEl>
                                          </p:spTgt>
                                        </p:tgtEl>
                                        <p:attrNameLst>
                                          <p:attrName>style.visibility</p:attrName>
                                        </p:attrNameLst>
                                      </p:cBhvr>
                                      <p:to>
                                        <p:strVal val="visible"/>
                                      </p:to>
                                    </p:set>
                                    <p:animEffect transition="in" filter="fade">
                                      <p:cBhvr>
                                        <p:cTn id="28" dur="2000"/>
                                        <p:tgtEl>
                                          <p:spTgt spid="21">
                                            <p:txEl>
                                              <p:pRg st="1" end="1"/>
                                            </p:txEl>
                                          </p:spTgt>
                                        </p:tgtEl>
                                      </p:cBhvr>
                                    </p:animEffect>
                                    <p:anim calcmode="lin" valueType="num">
                                      <p:cBhvr>
                                        <p:cTn id="29" dur="2000" fill="hold"/>
                                        <p:tgtEl>
                                          <p:spTgt spid="21">
                                            <p:txEl>
                                              <p:pRg st="1" end="1"/>
                                            </p:txEl>
                                          </p:spTgt>
                                        </p:tgtEl>
                                        <p:attrNameLst>
                                          <p:attrName>ppt_w</p:attrName>
                                        </p:attrNameLst>
                                      </p:cBhvr>
                                      <p:tavLst>
                                        <p:tav tm="0" fmla="#ppt_w*sin(2.5*pi*$)">
                                          <p:val>
                                            <p:fltVal val="0"/>
                                          </p:val>
                                        </p:tav>
                                        <p:tav tm="100000">
                                          <p:val>
                                            <p:fltVal val="1"/>
                                          </p:val>
                                        </p:tav>
                                      </p:tavLst>
                                    </p:anim>
                                    <p:anim calcmode="lin" valueType="num">
                                      <p:cBhvr>
                                        <p:cTn id="30" dur="2000" fill="hold"/>
                                        <p:tgtEl>
                                          <p:spTgt spid="2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21">
                                            <p:txEl>
                                              <p:pRg st="2" end="2"/>
                                            </p:txEl>
                                          </p:spTgt>
                                        </p:tgtEl>
                                        <p:attrNameLst>
                                          <p:attrName>style.visibility</p:attrName>
                                        </p:attrNameLst>
                                      </p:cBhvr>
                                      <p:to>
                                        <p:strVal val="visible"/>
                                      </p:to>
                                    </p:set>
                                    <p:animEffect transition="in" filter="fade">
                                      <p:cBhvr>
                                        <p:cTn id="35" dur="2000"/>
                                        <p:tgtEl>
                                          <p:spTgt spid="21">
                                            <p:txEl>
                                              <p:pRg st="2" end="2"/>
                                            </p:txEl>
                                          </p:spTgt>
                                        </p:tgtEl>
                                      </p:cBhvr>
                                    </p:animEffect>
                                    <p:anim calcmode="lin" valueType="num">
                                      <p:cBhvr>
                                        <p:cTn id="36" dur="2000" fill="hold"/>
                                        <p:tgtEl>
                                          <p:spTgt spid="21">
                                            <p:txEl>
                                              <p:pRg st="2" end="2"/>
                                            </p:txEl>
                                          </p:spTgt>
                                        </p:tgtEl>
                                        <p:attrNameLst>
                                          <p:attrName>ppt_w</p:attrName>
                                        </p:attrNameLst>
                                      </p:cBhvr>
                                      <p:tavLst>
                                        <p:tav tm="0" fmla="#ppt_w*sin(2.5*pi*$)">
                                          <p:val>
                                            <p:fltVal val="0"/>
                                          </p:val>
                                        </p:tav>
                                        <p:tav tm="100000">
                                          <p:val>
                                            <p:fltVal val="1"/>
                                          </p:val>
                                        </p:tav>
                                      </p:tavLst>
                                    </p:anim>
                                    <p:anim calcmode="lin" valueType="num">
                                      <p:cBhvr>
                                        <p:cTn id="37" dur="2000" fill="hold"/>
                                        <p:tgtEl>
                                          <p:spTgt spid="2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21">
                                            <p:txEl>
                                              <p:pRg st="3" end="3"/>
                                            </p:txEl>
                                          </p:spTgt>
                                        </p:tgtEl>
                                        <p:attrNameLst>
                                          <p:attrName>style.visibility</p:attrName>
                                        </p:attrNameLst>
                                      </p:cBhvr>
                                      <p:to>
                                        <p:strVal val="visible"/>
                                      </p:to>
                                    </p:set>
                                    <p:animEffect transition="in" filter="fade">
                                      <p:cBhvr>
                                        <p:cTn id="42" dur="2000"/>
                                        <p:tgtEl>
                                          <p:spTgt spid="21">
                                            <p:txEl>
                                              <p:pRg st="3" end="3"/>
                                            </p:txEl>
                                          </p:spTgt>
                                        </p:tgtEl>
                                      </p:cBhvr>
                                    </p:animEffect>
                                    <p:anim calcmode="lin" valueType="num">
                                      <p:cBhvr>
                                        <p:cTn id="43" dur="2000" fill="hold"/>
                                        <p:tgtEl>
                                          <p:spTgt spid="21">
                                            <p:txEl>
                                              <p:pRg st="3" end="3"/>
                                            </p:txEl>
                                          </p:spTgt>
                                        </p:tgtEl>
                                        <p:attrNameLst>
                                          <p:attrName>ppt_w</p:attrName>
                                        </p:attrNameLst>
                                      </p:cBhvr>
                                      <p:tavLst>
                                        <p:tav tm="0" fmla="#ppt_w*sin(2.5*pi*$)">
                                          <p:val>
                                            <p:fltVal val="0"/>
                                          </p:val>
                                        </p:tav>
                                        <p:tav tm="100000">
                                          <p:val>
                                            <p:fltVal val="1"/>
                                          </p:val>
                                        </p:tav>
                                      </p:tavLst>
                                    </p:anim>
                                    <p:anim calcmode="lin" valueType="num">
                                      <p:cBhvr>
                                        <p:cTn id="44" dur="2000" fill="hold"/>
                                        <p:tgtEl>
                                          <p:spTgt spid="2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21">
                                            <p:txEl>
                                              <p:pRg st="4" end="4"/>
                                            </p:txEl>
                                          </p:spTgt>
                                        </p:tgtEl>
                                        <p:attrNameLst>
                                          <p:attrName>style.visibility</p:attrName>
                                        </p:attrNameLst>
                                      </p:cBhvr>
                                      <p:to>
                                        <p:strVal val="visible"/>
                                      </p:to>
                                    </p:set>
                                    <p:animEffect transition="in" filter="fade">
                                      <p:cBhvr>
                                        <p:cTn id="49" dur="2000"/>
                                        <p:tgtEl>
                                          <p:spTgt spid="21">
                                            <p:txEl>
                                              <p:pRg st="4" end="4"/>
                                            </p:txEl>
                                          </p:spTgt>
                                        </p:tgtEl>
                                      </p:cBhvr>
                                    </p:animEffect>
                                    <p:anim calcmode="lin" valueType="num">
                                      <p:cBhvr>
                                        <p:cTn id="50" dur="2000" fill="hold"/>
                                        <p:tgtEl>
                                          <p:spTgt spid="21">
                                            <p:txEl>
                                              <p:pRg st="4" end="4"/>
                                            </p:txEl>
                                          </p:spTgt>
                                        </p:tgtEl>
                                        <p:attrNameLst>
                                          <p:attrName>ppt_w</p:attrName>
                                        </p:attrNameLst>
                                      </p:cBhvr>
                                      <p:tavLst>
                                        <p:tav tm="0" fmla="#ppt_w*sin(2.5*pi*$)">
                                          <p:val>
                                            <p:fltVal val="0"/>
                                          </p:val>
                                        </p:tav>
                                        <p:tav tm="100000">
                                          <p:val>
                                            <p:fltVal val="1"/>
                                          </p:val>
                                        </p:tav>
                                      </p:tavLst>
                                    </p:anim>
                                    <p:anim calcmode="lin" valueType="num">
                                      <p:cBhvr>
                                        <p:cTn id="51" dur="2000" fill="hold"/>
                                        <p:tgtEl>
                                          <p:spTgt spid="21">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45" presetClass="entr" presetSubtype="0" fill="hold" grpId="0" nodeType="clickEffect">
                                  <p:stCondLst>
                                    <p:cond delay="0"/>
                                  </p:stCondLst>
                                  <p:childTnLst>
                                    <p:set>
                                      <p:cBhvr>
                                        <p:cTn id="55" dur="1" fill="hold">
                                          <p:stCondLst>
                                            <p:cond delay="0"/>
                                          </p:stCondLst>
                                        </p:cTn>
                                        <p:tgtEl>
                                          <p:spTgt spid="21">
                                            <p:txEl>
                                              <p:pRg st="5" end="5"/>
                                            </p:txEl>
                                          </p:spTgt>
                                        </p:tgtEl>
                                        <p:attrNameLst>
                                          <p:attrName>style.visibility</p:attrName>
                                        </p:attrNameLst>
                                      </p:cBhvr>
                                      <p:to>
                                        <p:strVal val="visible"/>
                                      </p:to>
                                    </p:set>
                                    <p:animEffect transition="in" filter="fade">
                                      <p:cBhvr>
                                        <p:cTn id="56" dur="2000"/>
                                        <p:tgtEl>
                                          <p:spTgt spid="21">
                                            <p:txEl>
                                              <p:pRg st="5" end="5"/>
                                            </p:txEl>
                                          </p:spTgt>
                                        </p:tgtEl>
                                      </p:cBhvr>
                                    </p:animEffect>
                                    <p:anim calcmode="lin" valueType="num">
                                      <p:cBhvr>
                                        <p:cTn id="57" dur="2000" fill="hold"/>
                                        <p:tgtEl>
                                          <p:spTgt spid="21">
                                            <p:txEl>
                                              <p:pRg st="5" end="5"/>
                                            </p:txEl>
                                          </p:spTgt>
                                        </p:tgtEl>
                                        <p:attrNameLst>
                                          <p:attrName>ppt_w</p:attrName>
                                        </p:attrNameLst>
                                      </p:cBhvr>
                                      <p:tavLst>
                                        <p:tav tm="0" fmla="#ppt_w*sin(2.5*pi*$)">
                                          <p:val>
                                            <p:fltVal val="0"/>
                                          </p:val>
                                        </p:tav>
                                        <p:tav tm="100000">
                                          <p:val>
                                            <p:fltVal val="1"/>
                                          </p:val>
                                        </p:tav>
                                      </p:tavLst>
                                    </p:anim>
                                    <p:anim calcmode="lin" valueType="num">
                                      <p:cBhvr>
                                        <p:cTn id="58" dur="2000" fill="hold"/>
                                        <p:tgtEl>
                                          <p:spTgt spid="21">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45" presetClass="entr" presetSubtype="0" fill="hold" grpId="0" nodeType="clickEffect">
                                  <p:stCondLst>
                                    <p:cond delay="0"/>
                                  </p:stCondLst>
                                  <p:childTnLst>
                                    <p:set>
                                      <p:cBhvr>
                                        <p:cTn id="62" dur="1" fill="hold">
                                          <p:stCondLst>
                                            <p:cond delay="0"/>
                                          </p:stCondLst>
                                        </p:cTn>
                                        <p:tgtEl>
                                          <p:spTgt spid="21">
                                            <p:txEl>
                                              <p:pRg st="6" end="6"/>
                                            </p:txEl>
                                          </p:spTgt>
                                        </p:tgtEl>
                                        <p:attrNameLst>
                                          <p:attrName>style.visibility</p:attrName>
                                        </p:attrNameLst>
                                      </p:cBhvr>
                                      <p:to>
                                        <p:strVal val="visible"/>
                                      </p:to>
                                    </p:set>
                                    <p:animEffect transition="in" filter="fade">
                                      <p:cBhvr>
                                        <p:cTn id="63" dur="2000"/>
                                        <p:tgtEl>
                                          <p:spTgt spid="21">
                                            <p:txEl>
                                              <p:pRg st="6" end="6"/>
                                            </p:txEl>
                                          </p:spTgt>
                                        </p:tgtEl>
                                      </p:cBhvr>
                                    </p:animEffect>
                                    <p:anim calcmode="lin" valueType="num">
                                      <p:cBhvr>
                                        <p:cTn id="64" dur="2000" fill="hold"/>
                                        <p:tgtEl>
                                          <p:spTgt spid="21">
                                            <p:txEl>
                                              <p:pRg st="6" end="6"/>
                                            </p:txEl>
                                          </p:spTgt>
                                        </p:tgtEl>
                                        <p:attrNameLst>
                                          <p:attrName>ppt_w</p:attrName>
                                        </p:attrNameLst>
                                      </p:cBhvr>
                                      <p:tavLst>
                                        <p:tav tm="0" fmla="#ppt_w*sin(2.5*pi*$)">
                                          <p:val>
                                            <p:fltVal val="0"/>
                                          </p:val>
                                        </p:tav>
                                        <p:tav tm="100000">
                                          <p:val>
                                            <p:fltVal val="1"/>
                                          </p:val>
                                        </p:tav>
                                      </p:tavLst>
                                    </p:anim>
                                    <p:anim calcmode="lin" valueType="num">
                                      <p:cBhvr>
                                        <p:cTn id="65" dur="2000" fill="hold"/>
                                        <p:tgtEl>
                                          <p:spTgt spid="21">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3"/>
            <a:ext cx="6695100" cy="428972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400" b="1" dirty="0">
                <a:solidFill>
                  <a:srgbClr val="002060"/>
                </a:solidFill>
                <a:latin typeface="Sakkal Majalla" panose="02000000000000000000" pitchFamily="2" charset="-78"/>
                <a:cs typeface="Sakkal Majalla" panose="02000000000000000000" pitchFamily="2" charset="-78"/>
              </a:rPr>
              <a:t>4. حق الإنسان في عدم إتلاف الزروع وتخريب المباني</a:t>
            </a:r>
          </a:p>
          <a:p>
            <a:pPr algn="just" rtl="1"/>
            <a:r>
              <a:rPr lang="ar-EG" sz="2400" b="1" dirty="0">
                <a:solidFill>
                  <a:srgbClr val="002060"/>
                </a:solidFill>
                <a:latin typeface="Sakkal Majalla" panose="02000000000000000000" pitchFamily="2" charset="-78"/>
                <a:ea typeface="Calibri"/>
                <a:cs typeface="Sakkal Majalla" panose="02000000000000000000" pitchFamily="2" charset="-78"/>
              </a:rPr>
              <a:t>5. حق الأسرة في الانفاق من قبل الرجل.</a:t>
            </a:r>
          </a:p>
          <a:p>
            <a:pPr algn="just" rtl="1"/>
            <a:r>
              <a:rPr lang="ar-EG" sz="2400" b="1" dirty="0">
                <a:solidFill>
                  <a:srgbClr val="002060"/>
                </a:solidFill>
                <a:latin typeface="Sakkal Majalla" panose="02000000000000000000" pitchFamily="2" charset="-78"/>
                <a:ea typeface="Calibri"/>
                <a:cs typeface="Sakkal Majalla" panose="02000000000000000000" pitchFamily="2" charset="-78"/>
              </a:rPr>
              <a:t>6. حق الجنين.</a:t>
            </a:r>
          </a:p>
          <a:p>
            <a:pPr algn="just" rtl="1"/>
            <a:r>
              <a:rPr lang="ar-EG" sz="2400" b="1" dirty="0">
                <a:solidFill>
                  <a:srgbClr val="002060"/>
                </a:solidFill>
                <a:latin typeface="Sakkal Majalla" panose="02000000000000000000" pitchFamily="2" charset="-78"/>
                <a:ea typeface="Calibri"/>
                <a:cs typeface="Sakkal Majalla" panose="02000000000000000000" pitchFamily="2" charset="-78"/>
              </a:rPr>
              <a:t>7. حق الأبوين والأقارب على الأبناء وحقوق ذوي القربى.</a:t>
            </a:r>
          </a:p>
          <a:p>
            <a:pPr algn="just" rtl="1"/>
            <a:r>
              <a:rPr lang="ar-EG" sz="2400" b="1" dirty="0">
                <a:solidFill>
                  <a:srgbClr val="002060"/>
                </a:solidFill>
                <a:latin typeface="Sakkal Majalla" panose="02000000000000000000" pitchFamily="2" charset="-78"/>
                <a:ea typeface="Calibri"/>
                <a:cs typeface="Sakkal Majalla" panose="02000000000000000000" pitchFamily="2" charset="-78"/>
              </a:rPr>
              <a:t>8. حق الفرد في التربية الدينية والدنيوية.</a:t>
            </a:r>
          </a:p>
          <a:p>
            <a:pPr algn="just" rtl="1"/>
            <a:r>
              <a:rPr lang="ar-EG" sz="2400" b="1" dirty="0">
                <a:solidFill>
                  <a:srgbClr val="002060"/>
                </a:solidFill>
                <a:latin typeface="Sakkal Majalla" panose="02000000000000000000" pitchFamily="2" charset="-78"/>
                <a:ea typeface="Calibri"/>
                <a:cs typeface="Sakkal Majalla" panose="02000000000000000000" pitchFamily="2" charset="-78"/>
              </a:rPr>
              <a:t>9. حق التحرر من قيود الاستعمار والاستقلال عنه.</a:t>
            </a:r>
          </a:p>
          <a:p>
            <a:pPr algn="just" rtl="1"/>
            <a:r>
              <a:rPr lang="ar-EG" sz="2400" b="1" dirty="0">
                <a:solidFill>
                  <a:srgbClr val="002060"/>
                </a:solidFill>
                <a:latin typeface="Sakkal Majalla" panose="02000000000000000000" pitchFamily="2" charset="-78"/>
                <a:ea typeface="Calibri"/>
                <a:cs typeface="Sakkal Majalla" panose="02000000000000000000" pitchFamily="2" charset="-78"/>
              </a:rPr>
              <a:t>10. حق الكسب المشروع ومنع الربا.</a:t>
            </a:r>
          </a:p>
          <a:p>
            <a:pPr algn="just" rtl="1"/>
            <a:r>
              <a:rPr lang="ar-EG" sz="2400" b="1" dirty="0">
                <a:solidFill>
                  <a:srgbClr val="002060"/>
                </a:solidFill>
                <a:latin typeface="Sakkal Majalla" panose="02000000000000000000" pitchFamily="2" charset="-78"/>
                <a:ea typeface="Calibri"/>
                <a:cs typeface="Sakkal Majalla" panose="02000000000000000000" pitchFamily="2" charset="-78"/>
              </a:rPr>
              <a:t>11. حق الدعوة إلى الخير والأمر بالمعروف والنهي عن المنكر.</a:t>
            </a:r>
          </a:p>
          <a:p>
            <a:pPr algn="just" rtl="1"/>
            <a:r>
              <a:rPr lang="ar-EG" sz="2400" b="1" dirty="0">
                <a:solidFill>
                  <a:srgbClr val="002060"/>
                </a:solidFill>
                <a:latin typeface="Sakkal Majalla" panose="02000000000000000000" pitchFamily="2" charset="-78"/>
                <a:ea typeface="Calibri"/>
                <a:cs typeface="Sakkal Majalla" panose="02000000000000000000" pitchFamily="2" charset="-78"/>
              </a:rPr>
              <a:t>12. حق الفرد في حماية مقدساته من الإهانة ومنع الإخلال بالقيم وعدم إثارة الكراهية بين الناس.</a:t>
            </a:r>
            <a:endParaRPr lang="en-US" sz="1100" dirty="0">
              <a:solidFill>
                <a:prstClr val="black"/>
              </a:solidFill>
              <a:ea typeface="Calibri"/>
              <a:cs typeface="Arial"/>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123</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46290827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fade">
                                      <p:cBhvr>
                                        <p:cTn id="7" dur="2000"/>
                                        <p:tgtEl>
                                          <p:spTgt spid="21">
                                            <p:bg/>
                                          </p:spTgt>
                                        </p:tgtEl>
                                      </p:cBhvr>
                                    </p:animEffect>
                                    <p:anim calcmode="lin" valueType="num">
                                      <p:cBhvr>
                                        <p:cTn id="8" dur="2000" fill="hold"/>
                                        <p:tgtEl>
                                          <p:spTgt spid="21">
                                            <p:bg/>
                                          </p:spTgt>
                                        </p:tgtEl>
                                        <p:attrNameLst>
                                          <p:attrName>ppt_w</p:attrName>
                                        </p:attrNameLst>
                                      </p:cBhvr>
                                      <p:tavLst>
                                        <p:tav tm="0" fmla="#ppt_w*sin(2.5*pi*$)">
                                          <p:val>
                                            <p:fltVal val="0"/>
                                          </p:val>
                                        </p:tav>
                                        <p:tav tm="100000">
                                          <p:val>
                                            <p:fltVal val="1"/>
                                          </p:val>
                                        </p:tav>
                                      </p:tavLst>
                                    </p:anim>
                                    <p:anim calcmode="lin" valueType="num">
                                      <p:cBhvr>
                                        <p:cTn id="9" dur="2000" fill="hold"/>
                                        <p:tgtEl>
                                          <p:spTgt spid="21">
                                            <p:bg/>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1">
                                            <p:txEl>
                                              <p:pRg st="0" end="0"/>
                                            </p:txEl>
                                          </p:spTgt>
                                        </p:tgtEl>
                                        <p:attrNameLst>
                                          <p:attrName>style.visibility</p:attrName>
                                        </p:attrNameLst>
                                      </p:cBhvr>
                                      <p:to>
                                        <p:strVal val="visible"/>
                                      </p:to>
                                    </p:set>
                                    <p:animEffect transition="in" filter="fade">
                                      <p:cBhvr>
                                        <p:cTn id="14" dur="2000"/>
                                        <p:tgtEl>
                                          <p:spTgt spid="21">
                                            <p:txEl>
                                              <p:pRg st="0" end="0"/>
                                            </p:txEl>
                                          </p:spTgt>
                                        </p:tgtEl>
                                      </p:cBhvr>
                                    </p:animEffect>
                                    <p:anim calcmode="lin" valueType="num">
                                      <p:cBhvr>
                                        <p:cTn id="15" dur="2000" fill="hold"/>
                                        <p:tgtEl>
                                          <p:spTgt spid="21">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2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21">
                                            <p:txEl>
                                              <p:pRg st="1" end="1"/>
                                            </p:txEl>
                                          </p:spTgt>
                                        </p:tgtEl>
                                        <p:attrNameLst>
                                          <p:attrName>style.visibility</p:attrName>
                                        </p:attrNameLst>
                                      </p:cBhvr>
                                      <p:to>
                                        <p:strVal val="visible"/>
                                      </p:to>
                                    </p:set>
                                    <p:animEffect transition="in" filter="fade">
                                      <p:cBhvr>
                                        <p:cTn id="21" dur="2000"/>
                                        <p:tgtEl>
                                          <p:spTgt spid="21">
                                            <p:txEl>
                                              <p:pRg st="1" end="1"/>
                                            </p:txEl>
                                          </p:spTgt>
                                        </p:tgtEl>
                                      </p:cBhvr>
                                    </p:animEffect>
                                    <p:anim calcmode="lin" valueType="num">
                                      <p:cBhvr>
                                        <p:cTn id="22" dur="2000" fill="hold"/>
                                        <p:tgtEl>
                                          <p:spTgt spid="21">
                                            <p:txEl>
                                              <p:pRg st="1" end="1"/>
                                            </p:txEl>
                                          </p:spTgt>
                                        </p:tgtEl>
                                        <p:attrNameLst>
                                          <p:attrName>ppt_w</p:attrName>
                                        </p:attrNameLst>
                                      </p:cBhvr>
                                      <p:tavLst>
                                        <p:tav tm="0" fmla="#ppt_w*sin(2.5*pi*$)">
                                          <p:val>
                                            <p:fltVal val="0"/>
                                          </p:val>
                                        </p:tav>
                                        <p:tav tm="100000">
                                          <p:val>
                                            <p:fltVal val="1"/>
                                          </p:val>
                                        </p:tav>
                                      </p:tavLst>
                                    </p:anim>
                                    <p:anim calcmode="lin" valueType="num">
                                      <p:cBhvr>
                                        <p:cTn id="23" dur="2000" fill="hold"/>
                                        <p:tgtEl>
                                          <p:spTgt spid="2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21">
                                            <p:txEl>
                                              <p:pRg st="2" end="2"/>
                                            </p:txEl>
                                          </p:spTgt>
                                        </p:tgtEl>
                                        <p:attrNameLst>
                                          <p:attrName>style.visibility</p:attrName>
                                        </p:attrNameLst>
                                      </p:cBhvr>
                                      <p:to>
                                        <p:strVal val="visible"/>
                                      </p:to>
                                    </p:set>
                                    <p:animEffect transition="in" filter="fade">
                                      <p:cBhvr>
                                        <p:cTn id="28" dur="2000"/>
                                        <p:tgtEl>
                                          <p:spTgt spid="21">
                                            <p:txEl>
                                              <p:pRg st="2" end="2"/>
                                            </p:txEl>
                                          </p:spTgt>
                                        </p:tgtEl>
                                      </p:cBhvr>
                                    </p:animEffect>
                                    <p:anim calcmode="lin" valueType="num">
                                      <p:cBhvr>
                                        <p:cTn id="29" dur="2000" fill="hold"/>
                                        <p:tgtEl>
                                          <p:spTgt spid="21">
                                            <p:txEl>
                                              <p:pRg st="2" end="2"/>
                                            </p:txEl>
                                          </p:spTgt>
                                        </p:tgtEl>
                                        <p:attrNameLst>
                                          <p:attrName>ppt_w</p:attrName>
                                        </p:attrNameLst>
                                      </p:cBhvr>
                                      <p:tavLst>
                                        <p:tav tm="0" fmla="#ppt_w*sin(2.5*pi*$)">
                                          <p:val>
                                            <p:fltVal val="0"/>
                                          </p:val>
                                        </p:tav>
                                        <p:tav tm="100000">
                                          <p:val>
                                            <p:fltVal val="1"/>
                                          </p:val>
                                        </p:tav>
                                      </p:tavLst>
                                    </p:anim>
                                    <p:anim calcmode="lin" valueType="num">
                                      <p:cBhvr>
                                        <p:cTn id="30" dur="2000" fill="hold"/>
                                        <p:tgtEl>
                                          <p:spTgt spid="2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21">
                                            <p:txEl>
                                              <p:pRg st="3" end="3"/>
                                            </p:txEl>
                                          </p:spTgt>
                                        </p:tgtEl>
                                        <p:attrNameLst>
                                          <p:attrName>style.visibility</p:attrName>
                                        </p:attrNameLst>
                                      </p:cBhvr>
                                      <p:to>
                                        <p:strVal val="visible"/>
                                      </p:to>
                                    </p:set>
                                    <p:animEffect transition="in" filter="fade">
                                      <p:cBhvr>
                                        <p:cTn id="35" dur="2000"/>
                                        <p:tgtEl>
                                          <p:spTgt spid="21">
                                            <p:txEl>
                                              <p:pRg st="3" end="3"/>
                                            </p:txEl>
                                          </p:spTgt>
                                        </p:tgtEl>
                                      </p:cBhvr>
                                    </p:animEffect>
                                    <p:anim calcmode="lin" valueType="num">
                                      <p:cBhvr>
                                        <p:cTn id="36" dur="2000" fill="hold"/>
                                        <p:tgtEl>
                                          <p:spTgt spid="21">
                                            <p:txEl>
                                              <p:pRg st="3" end="3"/>
                                            </p:txEl>
                                          </p:spTgt>
                                        </p:tgtEl>
                                        <p:attrNameLst>
                                          <p:attrName>ppt_w</p:attrName>
                                        </p:attrNameLst>
                                      </p:cBhvr>
                                      <p:tavLst>
                                        <p:tav tm="0" fmla="#ppt_w*sin(2.5*pi*$)">
                                          <p:val>
                                            <p:fltVal val="0"/>
                                          </p:val>
                                        </p:tav>
                                        <p:tav tm="100000">
                                          <p:val>
                                            <p:fltVal val="1"/>
                                          </p:val>
                                        </p:tav>
                                      </p:tavLst>
                                    </p:anim>
                                    <p:anim calcmode="lin" valueType="num">
                                      <p:cBhvr>
                                        <p:cTn id="37" dur="2000" fill="hold"/>
                                        <p:tgtEl>
                                          <p:spTgt spid="2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21">
                                            <p:txEl>
                                              <p:pRg st="4" end="4"/>
                                            </p:txEl>
                                          </p:spTgt>
                                        </p:tgtEl>
                                        <p:attrNameLst>
                                          <p:attrName>style.visibility</p:attrName>
                                        </p:attrNameLst>
                                      </p:cBhvr>
                                      <p:to>
                                        <p:strVal val="visible"/>
                                      </p:to>
                                    </p:set>
                                    <p:animEffect transition="in" filter="fade">
                                      <p:cBhvr>
                                        <p:cTn id="42" dur="2000"/>
                                        <p:tgtEl>
                                          <p:spTgt spid="21">
                                            <p:txEl>
                                              <p:pRg st="4" end="4"/>
                                            </p:txEl>
                                          </p:spTgt>
                                        </p:tgtEl>
                                      </p:cBhvr>
                                    </p:animEffect>
                                    <p:anim calcmode="lin" valueType="num">
                                      <p:cBhvr>
                                        <p:cTn id="43" dur="2000" fill="hold"/>
                                        <p:tgtEl>
                                          <p:spTgt spid="21">
                                            <p:txEl>
                                              <p:pRg st="4" end="4"/>
                                            </p:txEl>
                                          </p:spTgt>
                                        </p:tgtEl>
                                        <p:attrNameLst>
                                          <p:attrName>ppt_w</p:attrName>
                                        </p:attrNameLst>
                                      </p:cBhvr>
                                      <p:tavLst>
                                        <p:tav tm="0" fmla="#ppt_w*sin(2.5*pi*$)">
                                          <p:val>
                                            <p:fltVal val="0"/>
                                          </p:val>
                                        </p:tav>
                                        <p:tav tm="100000">
                                          <p:val>
                                            <p:fltVal val="1"/>
                                          </p:val>
                                        </p:tav>
                                      </p:tavLst>
                                    </p:anim>
                                    <p:anim calcmode="lin" valueType="num">
                                      <p:cBhvr>
                                        <p:cTn id="44" dur="2000" fill="hold"/>
                                        <p:tgtEl>
                                          <p:spTgt spid="21">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21">
                                            <p:txEl>
                                              <p:pRg st="5" end="5"/>
                                            </p:txEl>
                                          </p:spTgt>
                                        </p:tgtEl>
                                        <p:attrNameLst>
                                          <p:attrName>style.visibility</p:attrName>
                                        </p:attrNameLst>
                                      </p:cBhvr>
                                      <p:to>
                                        <p:strVal val="visible"/>
                                      </p:to>
                                    </p:set>
                                    <p:animEffect transition="in" filter="fade">
                                      <p:cBhvr>
                                        <p:cTn id="49" dur="2000"/>
                                        <p:tgtEl>
                                          <p:spTgt spid="21">
                                            <p:txEl>
                                              <p:pRg st="5" end="5"/>
                                            </p:txEl>
                                          </p:spTgt>
                                        </p:tgtEl>
                                      </p:cBhvr>
                                    </p:animEffect>
                                    <p:anim calcmode="lin" valueType="num">
                                      <p:cBhvr>
                                        <p:cTn id="50" dur="2000" fill="hold"/>
                                        <p:tgtEl>
                                          <p:spTgt spid="21">
                                            <p:txEl>
                                              <p:pRg st="5" end="5"/>
                                            </p:txEl>
                                          </p:spTgt>
                                        </p:tgtEl>
                                        <p:attrNameLst>
                                          <p:attrName>ppt_w</p:attrName>
                                        </p:attrNameLst>
                                      </p:cBhvr>
                                      <p:tavLst>
                                        <p:tav tm="0" fmla="#ppt_w*sin(2.5*pi*$)">
                                          <p:val>
                                            <p:fltVal val="0"/>
                                          </p:val>
                                        </p:tav>
                                        <p:tav tm="100000">
                                          <p:val>
                                            <p:fltVal val="1"/>
                                          </p:val>
                                        </p:tav>
                                      </p:tavLst>
                                    </p:anim>
                                    <p:anim calcmode="lin" valueType="num">
                                      <p:cBhvr>
                                        <p:cTn id="51" dur="2000" fill="hold"/>
                                        <p:tgtEl>
                                          <p:spTgt spid="21">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45" presetClass="entr" presetSubtype="0" fill="hold" grpId="0" nodeType="clickEffect">
                                  <p:stCondLst>
                                    <p:cond delay="0"/>
                                  </p:stCondLst>
                                  <p:childTnLst>
                                    <p:set>
                                      <p:cBhvr>
                                        <p:cTn id="55" dur="1" fill="hold">
                                          <p:stCondLst>
                                            <p:cond delay="0"/>
                                          </p:stCondLst>
                                        </p:cTn>
                                        <p:tgtEl>
                                          <p:spTgt spid="21">
                                            <p:txEl>
                                              <p:pRg st="6" end="6"/>
                                            </p:txEl>
                                          </p:spTgt>
                                        </p:tgtEl>
                                        <p:attrNameLst>
                                          <p:attrName>style.visibility</p:attrName>
                                        </p:attrNameLst>
                                      </p:cBhvr>
                                      <p:to>
                                        <p:strVal val="visible"/>
                                      </p:to>
                                    </p:set>
                                    <p:animEffect transition="in" filter="fade">
                                      <p:cBhvr>
                                        <p:cTn id="56" dur="2000"/>
                                        <p:tgtEl>
                                          <p:spTgt spid="21">
                                            <p:txEl>
                                              <p:pRg st="6" end="6"/>
                                            </p:txEl>
                                          </p:spTgt>
                                        </p:tgtEl>
                                      </p:cBhvr>
                                    </p:animEffect>
                                    <p:anim calcmode="lin" valueType="num">
                                      <p:cBhvr>
                                        <p:cTn id="57" dur="2000" fill="hold"/>
                                        <p:tgtEl>
                                          <p:spTgt spid="21">
                                            <p:txEl>
                                              <p:pRg st="6" end="6"/>
                                            </p:txEl>
                                          </p:spTgt>
                                        </p:tgtEl>
                                        <p:attrNameLst>
                                          <p:attrName>ppt_w</p:attrName>
                                        </p:attrNameLst>
                                      </p:cBhvr>
                                      <p:tavLst>
                                        <p:tav tm="0" fmla="#ppt_w*sin(2.5*pi*$)">
                                          <p:val>
                                            <p:fltVal val="0"/>
                                          </p:val>
                                        </p:tav>
                                        <p:tav tm="100000">
                                          <p:val>
                                            <p:fltVal val="1"/>
                                          </p:val>
                                        </p:tav>
                                      </p:tavLst>
                                    </p:anim>
                                    <p:anim calcmode="lin" valueType="num">
                                      <p:cBhvr>
                                        <p:cTn id="58" dur="2000" fill="hold"/>
                                        <p:tgtEl>
                                          <p:spTgt spid="21">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45" presetClass="entr" presetSubtype="0" fill="hold" grpId="0" nodeType="clickEffect">
                                  <p:stCondLst>
                                    <p:cond delay="0"/>
                                  </p:stCondLst>
                                  <p:childTnLst>
                                    <p:set>
                                      <p:cBhvr>
                                        <p:cTn id="62" dur="1" fill="hold">
                                          <p:stCondLst>
                                            <p:cond delay="0"/>
                                          </p:stCondLst>
                                        </p:cTn>
                                        <p:tgtEl>
                                          <p:spTgt spid="21">
                                            <p:txEl>
                                              <p:pRg st="7" end="7"/>
                                            </p:txEl>
                                          </p:spTgt>
                                        </p:tgtEl>
                                        <p:attrNameLst>
                                          <p:attrName>style.visibility</p:attrName>
                                        </p:attrNameLst>
                                      </p:cBhvr>
                                      <p:to>
                                        <p:strVal val="visible"/>
                                      </p:to>
                                    </p:set>
                                    <p:animEffect transition="in" filter="fade">
                                      <p:cBhvr>
                                        <p:cTn id="63" dur="2000"/>
                                        <p:tgtEl>
                                          <p:spTgt spid="21">
                                            <p:txEl>
                                              <p:pRg st="7" end="7"/>
                                            </p:txEl>
                                          </p:spTgt>
                                        </p:tgtEl>
                                      </p:cBhvr>
                                    </p:animEffect>
                                    <p:anim calcmode="lin" valueType="num">
                                      <p:cBhvr>
                                        <p:cTn id="64" dur="2000" fill="hold"/>
                                        <p:tgtEl>
                                          <p:spTgt spid="21">
                                            <p:txEl>
                                              <p:pRg st="7" end="7"/>
                                            </p:txEl>
                                          </p:spTgt>
                                        </p:tgtEl>
                                        <p:attrNameLst>
                                          <p:attrName>ppt_w</p:attrName>
                                        </p:attrNameLst>
                                      </p:cBhvr>
                                      <p:tavLst>
                                        <p:tav tm="0" fmla="#ppt_w*sin(2.5*pi*$)">
                                          <p:val>
                                            <p:fltVal val="0"/>
                                          </p:val>
                                        </p:tav>
                                        <p:tav tm="100000">
                                          <p:val>
                                            <p:fltVal val="1"/>
                                          </p:val>
                                        </p:tav>
                                      </p:tavLst>
                                    </p:anim>
                                    <p:anim calcmode="lin" valueType="num">
                                      <p:cBhvr>
                                        <p:cTn id="65" dur="2000" fill="hold"/>
                                        <p:tgtEl>
                                          <p:spTgt spid="21">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6" fill="hold">
                      <p:stCondLst>
                        <p:cond delay="indefinite"/>
                      </p:stCondLst>
                      <p:childTnLst>
                        <p:par>
                          <p:cTn id="67" fill="hold">
                            <p:stCondLst>
                              <p:cond delay="0"/>
                            </p:stCondLst>
                            <p:childTnLst>
                              <p:par>
                                <p:cTn id="68" presetID="45" presetClass="entr" presetSubtype="0" fill="hold" grpId="0" nodeType="clickEffect">
                                  <p:stCondLst>
                                    <p:cond delay="0"/>
                                  </p:stCondLst>
                                  <p:childTnLst>
                                    <p:set>
                                      <p:cBhvr>
                                        <p:cTn id="69" dur="1" fill="hold">
                                          <p:stCondLst>
                                            <p:cond delay="0"/>
                                          </p:stCondLst>
                                        </p:cTn>
                                        <p:tgtEl>
                                          <p:spTgt spid="21">
                                            <p:txEl>
                                              <p:pRg st="8" end="8"/>
                                            </p:txEl>
                                          </p:spTgt>
                                        </p:tgtEl>
                                        <p:attrNameLst>
                                          <p:attrName>style.visibility</p:attrName>
                                        </p:attrNameLst>
                                      </p:cBhvr>
                                      <p:to>
                                        <p:strVal val="visible"/>
                                      </p:to>
                                    </p:set>
                                    <p:animEffect transition="in" filter="fade">
                                      <p:cBhvr>
                                        <p:cTn id="70" dur="2000"/>
                                        <p:tgtEl>
                                          <p:spTgt spid="21">
                                            <p:txEl>
                                              <p:pRg st="8" end="8"/>
                                            </p:txEl>
                                          </p:spTgt>
                                        </p:tgtEl>
                                      </p:cBhvr>
                                    </p:animEffect>
                                    <p:anim calcmode="lin" valueType="num">
                                      <p:cBhvr>
                                        <p:cTn id="71" dur="2000" fill="hold"/>
                                        <p:tgtEl>
                                          <p:spTgt spid="21">
                                            <p:txEl>
                                              <p:pRg st="8" end="8"/>
                                            </p:txEl>
                                          </p:spTgt>
                                        </p:tgtEl>
                                        <p:attrNameLst>
                                          <p:attrName>ppt_w</p:attrName>
                                        </p:attrNameLst>
                                      </p:cBhvr>
                                      <p:tavLst>
                                        <p:tav tm="0" fmla="#ppt_w*sin(2.5*pi*$)">
                                          <p:val>
                                            <p:fltVal val="0"/>
                                          </p:val>
                                        </p:tav>
                                        <p:tav tm="100000">
                                          <p:val>
                                            <p:fltVal val="1"/>
                                          </p:val>
                                        </p:tav>
                                      </p:tavLst>
                                    </p:anim>
                                    <p:anim calcmode="lin" valueType="num">
                                      <p:cBhvr>
                                        <p:cTn id="72" dur="2000" fill="hold"/>
                                        <p:tgtEl>
                                          <p:spTgt spid="21">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3"/>
            <a:ext cx="6695100" cy="188634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فعرفت في الشريعة الاسلامية حقوق الانسان بأنها تلك المزايا الشرعية الناشئة عن التكريم الذي وهبه الباري جلت قدرته للإنسان والزام الجميع طبقا للضوابط والشروط الشرعية باحترامها. وعرفتها منظمة الأمم المتحدة لحقوق الانسان بأنها تلك الحقوق المتأصلة في طبيعتنا البشرية التي لا يمكن بدونها أن تعيش كبشر.</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112</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9" name="Rectangle: Rounded Corners 2">
            <a:extLst>
              <a:ext uri="{FF2B5EF4-FFF2-40B4-BE49-F238E27FC236}">
                <a16:creationId xmlns:a16="http://schemas.microsoft.com/office/drawing/2014/main" xmlns="" id="{7FB343E5-0AD9-4108-B4A9-4E491A12D57F}"/>
              </a:ext>
            </a:extLst>
          </p:cNvPr>
          <p:cNvSpPr/>
          <p:nvPr/>
        </p:nvSpPr>
        <p:spPr>
          <a:xfrm>
            <a:off x="3295859" y="2408227"/>
            <a:ext cx="3954050"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تاريخ ظهور مفهوم حقوق الإنسان:</a:t>
            </a:r>
            <a:endParaRPr lang="en-US" sz="2800" dirty="0"/>
          </a:p>
        </p:txBody>
      </p:sp>
      <p:sp>
        <p:nvSpPr>
          <p:cNvPr id="10" name="Rectangle: Rounded Corners 20">
            <a:extLst>
              <a:ext uri="{FF2B5EF4-FFF2-40B4-BE49-F238E27FC236}">
                <a16:creationId xmlns:a16="http://schemas.microsoft.com/office/drawing/2014/main" xmlns="" id="{AFC0DFF3-F246-4A1A-8AD6-05150F1134C8}"/>
              </a:ext>
            </a:extLst>
          </p:cNvPr>
          <p:cNvSpPr/>
          <p:nvPr/>
        </p:nvSpPr>
        <p:spPr>
          <a:xfrm>
            <a:off x="526399" y="2948579"/>
            <a:ext cx="6695100" cy="179581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فكرة حقوق الانسان قديمة قدم الحياة البشرية بدأت بعد هبوط آدم عليه السلام على كوكب الأرض فكانت كرامة الانسان محور الحياة منذ بدء الخليقة فبعد أن خلق الله آدم عليه السلام أمر جميع الملائكة أن تسجد له سجود تكريم فموضوع الكرامة الانسانية احتل اهمية كبيرة في السماء والارض وما كان إرسال الانبياء والرسل إلى بني البشر.</a:t>
            </a:r>
            <a:endParaRPr lang="en-US" sz="2400" b="1" dirty="0">
              <a:solidFill>
                <a:srgbClr val="00206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703190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 calcmode="lin" valueType="num">
                                      <p:cBhvr>
                                        <p:cTn id="7" dur="1000" fill="hold"/>
                                        <p:tgtEl>
                                          <p:spTgt spid="21">
                                            <p:bg/>
                                          </p:spTgt>
                                        </p:tgtEl>
                                        <p:attrNameLst>
                                          <p:attrName>ppt_w</p:attrName>
                                        </p:attrNameLst>
                                      </p:cBhvr>
                                      <p:tavLst>
                                        <p:tav tm="0">
                                          <p:val>
                                            <p:fltVal val="0"/>
                                          </p:val>
                                        </p:tav>
                                        <p:tav tm="100000">
                                          <p:val>
                                            <p:strVal val="#ppt_w"/>
                                          </p:val>
                                        </p:tav>
                                      </p:tavLst>
                                    </p:anim>
                                    <p:anim calcmode="lin" valueType="num">
                                      <p:cBhvr>
                                        <p:cTn id="8" dur="1000" fill="hold"/>
                                        <p:tgtEl>
                                          <p:spTgt spid="21">
                                            <p:bg/>
                                          </p:spTgt>
                                        </p:tgtEl>
                                        <p:attrNameLst>
                                          <p:attrName>ppt_h</p:attrName>
                                        </p:attrNameLst>
                                      </p:cBhvr>
                                      <p:tavLst>
                                        <p:tav tm="0">
                                          <p:val>
                                            <p:fltVal val="0"/>
                                          </p:val>
                                        </p:tav>
                                        <p:tav tm="100000">
                                          <p:val>
                                            <p:strVal val="#ppt_h"/>
                                          </p:val>
                                        </p:tav>
                                      </p:tavLst>
                                    </p:anim>
                                    <p:anim calcmode="lin" valueType="num">
                                      <p:cBhvr>
                                        <p:cTn id="9" dur="1000" fill="hold"/>
                                        <p:tgtEl>
                                          <p:spTgt spid="21">
                                            <p:bg/>
                                          </p:spTgt>
                                        </p:tgtEl>
                                        <p:attrNameLst>
                                          <p:attrName>style.rotation</p:attrName>
                                        </p:attrNameLst>
                                      </p:cBhvr>
                                      <p:tavLst>
                                        <p:tav tm="0">
                                          <p:val>
                                            <p:fltVal val="90"/>
                                          </p:val>
                                        </p:tav>
                                        <p:tav tm="100000">
                                          <p:val>
                                            <p:fltVal val="0"/>
                                          </p:val>
                                        </p:tav>
                                      </p:tavLst>
                                    </p:anim>
                                    <p:animEffect transition="in" filter="fade">
                                      <p:cBhvr>
                                        <p:cTn id="10" dur="1000"/>
                                        <p:tgtEl>
                                          <p:spTgt spid="21">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1">
                                            <p:txEl>
                                              <p:pRg st="0" end="0"/>
                                            </p:txEl>
                                          </p:spTgt>
                                        </p:tgtEl>
                                        <p:attrNameLst>
                                          <p:attrName>style.visibility</p:attrName>
                                        </p:attrNameLst>
                                      </p:cBhvr>
                                      <p:to>
                                        <p:strVal val="visible"/>
                                      </p:to>
                                    </p:set>
                                    <p:anim calcmode="lin" valueType="num">
                                      <p:cBhvr>
                                        <p:cTn id="15" dur="10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21">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21">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2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80">
                                          <p:stCondLst>
                                            <p:cond delay="0"/>
                                          </p:stCondLst>
                                        </p:cTn>
                                        <p:tgtEl>
                                          <p:spTgt spid="9"/>
                                        </p:tgtEl>
                                      </p:cBhvr>
                                    </p:animEffect>
                                    <p:anim calcmode="lin" valueType="num">
                                      <p:cBhvr>
                                        <p:cTn id="2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9" dur="26">
                                          <p:stCondLst>
                                            <p:cond delay="650"/>
                                          </p:stCondLst>
                                        </p:cTn>
                                        <p:tgtEl>
                                          <p:spTgt spid="9"/>
                                        </p:tgtEl>
                                      </p:cBhvr>
                                      <p:to x="100000" y="60000"/>
                                    </p:animScale>
                                    <p:animScale>
                                      <p:cBhvr>
                                        <p:cTn id="30" dur="166" decel="50000">
                                          <p:stCondLst>
                                            <p:cond delay="676"/>
                                          </p:stCondLst>
                                        </p:cTn>
                                        <p:tgtEl>
                                          <p:spTgt spid="9"/>
                                        </p:tgtEl>
                                      </p:cBhvr>
                                      <p:to x="100000" y="100000"/>
                                    </p:animScale>
                                    <p:animScale>
                                      <p:cBhvr>
                                        <p:cTn id="31" dur="26">
                                          <p:stCondLst>
                                            <p:cond delay="1312"/>
                                          </p:stCondLst>
                                        </p:cTn>
                                        <p:tgtEl>
                                          <p:spTgt spid="9"/>
                                        </p:tgtEl>
                                      </p:cBhvr>
                                      <p:to x="100000" y="80000"/>
                                    </p:animScale>
                                    <p:animScale>
                                      <p:cBhvr>
                                        <p:cTn id="32" dur="166" decel="50000">
                                          <p:stCondLst>
                                            <p:cond delay="1338"/>
                                          </p:stCondLst>
                                        </p:cTn>
                                        <p:tgtEl>
                                          <p:spTgt spid="9"/>
                                        </p:tgtEl>
                                      </p:cBhvr>
                                      <p:to x="100000" y="100000"/>
                                    </p:animScale>
                                    <p:animScale>
                                      <p:cBhvr>
                                        <p:cTn id="33" dur="26">
                                          <p:stCondLst>
                                            <p:cond delay="1642"/>
                                          </p:stCondLst>
                                        </p:cTn>
                                        <p:tgtEl>
                                          <p:spTgt spid="9"/>
                                        </p:tgtEl>
                                      </p:cBhvr>
                                      <p:to x="100000" y="90000"/>
                                    </p:animScale>
                                    <p:animScale>
                                      <p:cBhvr>
                                        <p:cTn id="34" dur="166" decel="50000">
                                          <p:stCondLst>
                                            <p:cond delay="1668"/>
                                          </p:stCondLst>
                                        </p:cTn>
                                        <p:tgtEl>
                                          <p:spTgt spid="9"/>
                                        </p:tgtEl>
                                      </p:cBhvr>
                                      <p:to x="100000" y="100000"/>
                                    </p:animScale>
                                    <p:animScale>
                                      <p:cBhvr>
                                        <p:cTn id="35" dur="26">
                                          <p:stCondLst>
                                            <p:cond delay="1808"/>
                                          </p:stCondLst>
                                        </p:cTn>
                                        <p:tgtEl>
                                          <p:spTgt spid="9"/>
                                        </p:tgtEl>
                                      </p:cBhvr>
                                      <p:to x="100000" y="95000"/>
                                    </p:animScale>
                                    <p:animScale>
                                      <p:cBhvr>
                                        <p:cTn id="36" dur="166" decel="50000">
                                          <p:stCondLst>
                                            <p:cond delay="1834"/>
                                          </p:stCondLst>
                                        </p:cTn>
                                        <p:tgtEl>
                                          <p:spTgt spid="9"/>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10">
                                            <p:bg/>
                                          </p:spTgt>
                                        </p:tgtEl>
                                        <p:attrNameLst>
                                          <p:attrName>style.visibility</p:attrName>
                                        </p:attrNameLst>
                                      </p:cBhvr>
                                      <p:to>
                                        <p:strVal val="visible"/>
                                      </p:to>
                                    </p:set>
                                    <p:anim calcmode="lin" valueType="num">
                                      <p:cBhvr>
                                        <p:cTn id="41" dur="1000" fill="hold"/>
                                        <p:tgtEl>
                                          <p:spTgt spid="10">
                                            <p:bg/>
                                          </p:spTgt>
                                        </p:tgtEl>
                                        <p:attrNameLst>
                                          <p:attrName>ppt_w</p:attrName>
                                        </p:attrNameLst>
                                      </p:cBhvr>
                                      <p:tavLst>
                                        <p:tav tm="0">
                                          <p:val>
                                            <p:fltVal val="0"/>
                                          </p:val>
                                        </p:tav>
                                        <p:tav tm="100000">
                                          <p:val>
                                            <p:strVal val="#ppt_w"/>
                                          </p:val>
                                        </p:tav>
                                      </p:tavLst>
                                    </p:anim>
                                    <p:anim calcmode="lin" valueType="num">
                                      <p:cBhvr>
                                        <p:cTn id="42" dur="1000" fill="hold"/>
                                        <p:tgtEl>
                                          <p:spTgt spid="10">
                                            <p:bg/>
                                          </p:spTgt>
                                        </p:tgtEl>
                                        <p:attrNameLst>
                                          <p:attrName>ppt_h</p:attrName>
                                        </p:attrNameLst>
                                      </p:cBhvr>
                                      <p:tavLst>
                                        <p:tav tm="0">
                                          <p:val>
                                            <p:fltVal val="0"/>
                                          </p:val>
                                        </p:tav>
                                        <p:tav tm="100000">
                                          <p:val>
                                            <p:strVal val="#ppt_h"/>
                                          </p:val>
                                        </p:tav>
                                      </p:tavLst>
                                    </p:anim>
                                    <p:anim calcmode="lin" valueType="num">
                                      <p:cBhvr>
                                        <p:cTn id="43" dur="1000" fill="hold"/>
                                        <p:tgtEl>
                                          <p:spTgt spid="10">
                                            <p:bg/>
                                          </p:spTgt>
                                        </p:tgtEl>
                                        <p:attrNameLst>
                                          <p:attrName>style.rotation</p:attrName>
                                        </p:attrNameLst>
                                      </p:cBhvr>
                                      <p:tavLst>
                                        <p:tav tm="0">
                                          <p:val>
                                            <p:fltVal val="90"/>
                                          </p:val>
                                        </p:tav>
                                        <p:tav tm="100000">
                                          <p:val>
                                            <p:fltVal val="0"/>
                                          </p:val>
                                        </p:tav>
                                      </p:tavLst>
                                    </p:anim>
                                    <p:animEffect transition="in" filter="fade">
                                      <p:cBhvr>
                                        <p:cTn id="44" dur="1000"/>
                                        <p:tgtEl>
                                          <p:spTgt spid="10">
                                            <p:bg/>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10">
                                            <p:txEl>
                                              <p:pRg st="0" end="0"/>
                                            </p:txEl>
                                          </p:spTgt>
                                        </p:tgtEl>
                                        <p:attrNameLst>
                                          <p:attrName>style.visibility</p:attrName>
                                        </p:attrNameLst>
                                      </p:cBhvr>
                                      <p:to>
                                        <p:strVal val="visible"/>
                                      </p:to>
                                    </p:set>
                                    <p:anim calcmode="lin" valueType="num">
                                      <p:cBhvr>
                                        <p:cTn id="49"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50"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51" dur="1000" fill="hold"/>
                                        <p:tgtEl>
                                          <p:spTgt spid="10">
                                            <p:txEl>
                                              <p:pRg st="0" end="0"/>
                                            </p:txEl>
                                          </p:spTgt>
                                        </p:tgtEl>
                                        <p:attrNameLst>
                                          <p:attrName>style.rotation</p:attrName>
                                        </p:attrNameLst>
                                      </p:cBhvr>
                                      <p:tavLst>
                                        <p:tav tm="0">
                                          <p:val>
                                            <p:fltVal val="90"/>
                                          </p:val>
                                        </p:tav>
                                        <p:tav tm="100000">
                                          <p:val>
                                            <p:fltVal val="0"/>
                                          </p:val>
                                        </p:tav>
                                      </p:tavLst>
                                    </p:anim>
                                    <p:animEffect transition="in" filter="fade">
                                      <p:cBhvr>
                                        <p:cTn id="52"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9" grpId="0" animBg="1"/>
      <p:bldP spid="10"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4"/>
            <a:ext cx="6695100" cy="426937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الا اعترافاً ربانياً بكرامتهم وتنيزهم عن سائر المخلوقات التي خلقها الله عز وجل. ومن ثم فإن الكرامة الانسانية من أعز وأنبل القيم التي حفظها الله عز وجل لبني البشر، وميزهم بها عن المخلوقات الأخرى.</a:t>
            </a:r>
          </a:p>
          <a:p>
            <a:pPr algn="just" rtl="1"/>
            <a:r>
              <a:rPr lang="ar-EG" sz="2400" b="1" dirty="0">
                <a:solidFill>
                  <a:srgbClr val="002060"/>
                </a:solidFill>
                <a:latin typeface="Sakkal Majalla" panose="02000000000000000000" pitchFamily="2" charset="-78"/>
                <a:cs typeface="Sakkal Majalla" panose="02000000000000000000" pitchFamily="2" charset="-78"/>
              </a:rPr>
              <a:t>وقد أولت الشريعة الاسلامية حقوق الانسان جل اهتمامها وفصلت فيها تفصيلاً موسعاً قلما نجد له نظير ولا ترقى له حتى نظم وقوانين الانسان الوضيعة في الوقت الحاضر، فالله عز وجل يقول:</a:t>
            </a:r>
          </a:p>
          <a:p>
            <a:pPr algn="just" rtl="1"/>
            <a:r>
              <a:rPr lang="ar-EG" sz="2400" b="1" dirty="0">
                <a:solidFill>
                  <a:srgbClr val="002060"/>
                </a:solidFill>
                <a:latin typeface="Sakkal Majalla" panose="02000000000000000000" pitchFamily="2" charset="-78"/>
                <a:cs typeface="Sakkal Majalla" panose="02000000000000000000" pitchFamily="2" charset="-78"/>
              </a:rPr>
              <a:t>(ولقد كرمنا بني آدم وحملناهم في البر والبحر ورزقناهم من الطيبات وفضلناهم على كثير ممن خلقنا تفضيلاً). ـما صعيد الأنظمة الوضعية فقد تبلور مفهوم حقوق الانسان في الغرب عبر التجارب السياسية المتمثلة في الصراع ضد الحكم المطلق من أجل الحد من صلاحياته الواسعة ومثال ذلك الصراع السياسي بين انجلترا من اجل </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112</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83905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 calcmode="lin" valueType="num">
                                      <p:cBhvr>
                                        <p:cTn id="7" dur="1000" fill="hold"/>
                                        <p:tgtEl>
                                          <p:spTgt spid="21">
                                            <p:bg/>
                                          </p:spTgt>
                                        </p:tgtEl>
                                        <p:attrNameLst>
                                          <p:attrName>ppt_w</p:attrName>
                                        </p:attrNameLst>
                                      </p:cBhvr>
                                      <p:tavLst>
                                        <p:tav tm="0">
                                          <p:val>
                                            <p:fltVal val="0"/>
                                          </p:val>
                                        </p:tav>
                                        <p:tav tm="100000">
                                          <p:val>
                                            <p:strVal val="#ppt_w"/>
                                          </p:val>
                                        </p:tav>
                                      </p:tavLst>
                                    </p:anim>
                                    <p:anim calcmode="lin" valueType="num">
                                      <p:cBhvr>
                                        <p:cTn id="8" dur="1000" fill="hold"/>
                                        <p:tgtEl>
                                          <p:spTgt spid="21">
                                            <p:bg/>
                                          </p:spTgt>
                                        </p:tgtEl>
                                        <p:attrNameLst>
                                          <p:attrName>ppt_h</p:attrName>
                                        </p:attrNameLst>
                                      </p:cBhvr>
                                      <p:tavLst>
                                        <p:tav tm="0">
                                          <p:val>
                                            <p:fltVal val="0"/>
                                          </p:val>
                                        </p:tav>
                                        <p:tav tm="100000">
                                          <p:val>
                                            <p:strVal val="#ppt_h"/>
                                          </p:val>
                                        </p:tav>
                                      </p:tavLst>
                                    </p:anim>
                                    <p:anim calcmode="lin" valueType="num">
                                      <p:cBhvr>
                                        <p:cTn id="9" dur="1000" fill="hold"/>
                                        <p:tgtEl>
                                          <p:spTgt spid="21">
                                            <p:bg/>
                                          </p:spTgt>
                                        </p:tgtEl>
                                        <p:attrNameLst>
                                          <p:attrName>style.rotation</p:attrName>
                                        </p:attrNameLst>
                                      </p:cBhvr>
                                      <p:tavLst>
                                        <p:tav tm="0">
                                          <p:val>
                                            <p:fltVal val="90"/>
                                          </p:val>
                                        </p:tav>
                                        <p:tav tm="100000">
                                          <p:val>
                                            <p:fltVal val="0"/>
                                          </p:val>
                                        </p:tav>
                                      </p:tavLst>
                                    </p:anim>
                                    <p:animEffect transition="in" filter="fade">
                                      <p:cBhvr>
                                        <p:cTn id="10" dur="1000"/>
                                        <p:tgtEl>
                                          <p:spTgt spid="21">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1">
                                            <p:txEl>
                                              <p:pRg st="0" end="0"/>
                                            </p:txEl>
                                          </p:spTgt>
                                        </p:tgtEl>
                                        <p:attrNameLst>
                                          <p:attrName>style.visibility</p:attrName>
                                        </p:attrNameLst>
                                      </p:cBhvr>
                                      <p:to>
                                        <p:strVal val="visible"/>
                                      </p:to>
                                    </p:set>
                                    <p:anim calcmode="lin" valueType="num">
                                      <p:cBhvr>
                                        <p:cTn id="15" dur="10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21">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21">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2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1">
                                            <p:txEl>
                                              <p:pRg st="1" end="1"/>
                                            </p:txEl>
                                          </p:spTgt>
                                        </p:tgtEl>
                                        <p:attrNameLst>
                                          <p:attrName>style.visibility</p:attrName>
                                        </p:attrNameLst>
                                      </p:cBhvr>
                                      <p:to>
                                        <p:strVal val="visible"/>
                                      </p:to>
                                    </p:set>
                                    <p:anim calcmode="lin" valueType="num">
                                      <p:cBhvr>
                                        <p:cTn id="23" dur="1000" fill="hold"/>
                                        <p:tgtEl>
                                          <p:spTgt spid="21">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21">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21">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21">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1">
                                            <p:txEl>
                                              <p:pRg st="2" end="2"/>
                                            </p:txEl>
                                          </p:spTgt>
                                        </p:tgtEl>
                                        <p:attrNameLst>
                                          <p:attrName>style.visibility</p:attrName>
                                        </p:attrNameLst>
                                      </p:cBhvr>
                                      <p:to>
                                        <p:strVal val="visible"/>
                                      </p:to>
                                    </p:set>
                                    <p:anim calcmode="lin" valueType="num">
                                      <p:cBhvr>
                                        <p:cTn id="31" dur="1000" fill="hold"/>
                                        <p:tgtEl>
                                          <p:spTgt spid="21">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21">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21">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475014"/>
            <a:ext cx="6695100" cy="426937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rtl="1"/>
            <a:r>
              <a:rPr lang="ar-EG" sz="2100" b="1" dirty="0">
                <a:solidFill>
                  <a:srgbClr val="002060"/>
                </a:solidFill>
                <a:latin typeface="Sakkal Majalla" panose="02000000000000000000" pitchFamily="2" charset="-78"/>
                <a:cs typeface="Sakkal Majalla" panose="02000000000000000000" pitchFamily="2" charset="-78"/>
              </a:rPr>
              <a:t>تحديد صلاحيات الكنيسة والحكم السياسي المطلق وانتزاع بعض الحقوق للافراد والجماعات كما صيغ ذلك في العهد المعروف بـ (ماجنا كارتا) الذي أصدره جون ملك الانجليز في مطلع القرن الثالث عشر الميلادي. ومن المتفق عليه ان اهتمام التشريع الوضعي بحقوق الانسان بدأ فعلاً بصورة منتظمة مع قيام الثورة الفرنسية والثورة الامريكية، حيث جاءت التشريعات الداخلية وعدد من الانظمة الدولية بنصوص تجعل من احترام حرية الانسان وحقوقه جوهر وجود المجتمع السياسي وسبب استمراره، بدءاً من اتفاقية برلين لعام 1855م حتى اتفاقية لندن عام 1914م. وبعد الحربين العالميتين الأولى والثانية أدركت المجتمعات الغربية ضرورة وجود تنظيم ممثل بهيئات وتشريعات تحافظ على حقوق الانسان كفرد وجماعة تبلورت في انشاء منظمات دولية متعددة مع إطلالة القرن العشرين الميلادي وصدور ميثاق الامم المتحدة الذي تضمن الاعلان العالمي لحقوق الانسان عام 1948م.</a:t>
            </a:r>
            <a:endParaRPr lang="en-US" sz="21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a:solidFill>
                  <a:schemeClr val="tx1"/>
                </a:solidFill>
                <a:latin typeface="Sakkal Majalla" panose="02000000000000000000" pitchFamily="2" charset="-78"/>
                <a:cs typeface="Sakkal Majalla" panose="02000000000000000000" pitchFamily="2" charset="-78"/>
              </a:rPr>
              <a:t>113</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954536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 calcmode="lin" valueType="num">
                                      <p:cBhvr>
                                        <p:cTn id="7" dur="1000" fill="hold"/>
                                        <p:tgtEl>
                                          <p:spTgt spid="21">
                                            <p:bg/>
                                          </p:spTgt>
                                        </p:tgtEl>
                                        <p:attrNameLst>
                                          <p:attrName>ppt_w</p:attrName>
                                        </p:attrNameLst>
                                      </p:cBhvr>
                                      <p:tavLst>
                                        <p:tav tm="0">
                                          <p:val>
                                            <p:fltVal val="0"/>
                                          </p:val>
                                        </p:tav>
                                        <p:tav tm="100000">
                                          <p:val>
                                            <p:strVal val="#ppt_w"/>
                                          </p:val>
                                        </p:tav>
                                      </p:tavLst>
                                    </p:anim>
                                    <p:anim calcmode="lin" valueType="num">
                                      <p:cBhvr>
                                        <p:cTn id="8" dur="1000" fill="hold"/>
                                        <p:tgtEl>
                                          <p:spTgt spid="21">
                                            <p:bg/>
                                          </p:spTgt>
                                        </p:tgtEl>
                                        <p:attrNameLst>
                                          <p:attrName>ppt_h</p:attrName>
                                        </p:attrNameLst>
                                      </p:cBhvr>
                                      <p:tavLst>
                                        <p:tav tm="0">
                                          <p:val>
                                            <p:fltVal val="0"/>
                                          </p:val>
                                        </p:tav>
                                        <p:tav tm="100000">
                                          <p:val>
                                            <p:strVal val="#ppt_h"/>
                                          </p:val>
                                        </p:tav>
                                      </p:tavLst>
                                    </p:anim>
                                    <p:anim calcmode="lin" valueType="num">
                                      <p:cBhvr>
                                        <p:cTn id="9" dur="1000" fill="hold"/>
                                        <p:tgtEl>
                                          <p:spTgt spid="21">
                                            <p:bg/>
                                          </p:spTgt>
                                        </p:tgtEl>
                                        <p:attrNameLst>
                                          <p:attrName>style.rotation</p:attrName>
                                        </p:attrNameLst>
                                      </p:cBhvr>
                                      <p:tavLst>
                                        <p:tav tm="0">
                                          <p:val>
                                            <p:fltVal val="90"/>
                                          </p:val>
                                        </p:tav>
                                        <p:tav tm="100000">
                                          <p:val>
                                            <p:fltVal val="0"/>
                                          </p:val>
                                        </p:tav>
                                      </p:tavLst>
                                    </p:anim>
                                    <p:animEffect transition="in" filter="fade">
                                      <p:cBhvr>
                                        <p:cTn id="10" dur="1000"/>
                                        <p:tgtEl>
                                          <p:spTgt spid="21">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1">
                                            <p:txEl>
                                              <p:pRg st="0" end="0"/>
                                            </p:txEl>
                                          </p:spTgt>
                                        </p:tgtEl>
                                        <p:attrNameLst>
                                          <p:attrName>style.visibility</p:attrName>
                                        </p:attrNameLst>
                                      </p:cBhvr>
                                      <p:to>
                                        <p:strVal val="visible"/>
                                      </p:to>
                                    </p:set>
                                    <p:anim calcmode="lin" valueType="num">
                                      <p:cBhvr>
                                        <p:cTn id="15" dur="10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21">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21">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034982"/>
            <a:ext cx="6695100" cy="36948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just" rtl="1"/>
            <a:r>
              <a:rPr lang="ar-EG" sz="2400" b="1" dirty="0">
                <a:solidFill>
                  <a:srgbClr val="002060"/>
                </a:solidFill>
                <a:latin typeface="Sakkal Majalla" panose="02000000000000000000" pitchFamily="2" charset="-78"/>
                <a:cs typeface="Sakkal Majalla" panose="02000000000000000000" pitchFamily="2" charset="-78"/>
              </a:rPr>
              <a:t>كثيراً ما ينظر إلى حقوق الانسان على أنها قيم ومبادئ حديثة، بالنظر الى الاهتمام الفائق بالدعوة لها والمطالبة بها في الآونة الأخيرة فحقوق الانسان تثبت لبني البشر صفتهالآدمية دون النظر لدينه أو أصله أو لغته أو لونه أو جنسه ومن أهم خصائص حقوق الانسان أنها:</a:t>
            </a:r>
          </a:p>
          <a:p>
            <a:pPr algn="just" rtl="1"/>
            <a:r>
              <a:rPr lang="ar-EG" sz="2400" b="1" dirty="0">
                <a:solidFill>
                  <a:srgbClr val="002060"/>
                </a:solidFill>
                <a:latin typeface="Sakkal Majalla" panose="02000000000000000000" pitchFamily="2" charset="-78"/>
                <a:cs typeface="Sakkal Majalla" panose="02000000000000000000" pitchFamily="2" charset="-78"/>
              </a:rPr>
              <a:t>1. لجميع البشر، حيث ولد البشر أحرارا ومتساوين في الكرامة والحقوق.</a:t>
            </a:r>
          </a:p>
          <a:p>
            <a:pPr algn="just" rtl="1"/>
            <a:r>
              <a:rPr lang="ar-EG" sz="2400" b="1" dirty="0">
                <a:solidFill>
                  <a:srgbClr val="002060"/>
                </a:solidFill>
                <a:latin typeface="Sakkal Majalla" panose="02000000000000000000" pitchFamily="2" charset="-78"/>
                <a:cs typeface="Sakkal Majalla" panose="02000000000000000000" pitchFamily="2" charset="-78"/>
              </a:rPr>
              <a:t>2. لا تنتزع فليس من حق أحد أن يحرم شخصاً آخر من حقوقه حتى لو لم تعترف بها قوانين بلده.</a:t>
            </a:r>
          </a:p>
          <a:p>
            <a:pPr algn="just" rtl="1"/>
            <a:r>
              <a:rPr lang="ar-EG" sz="2400" b="1" dirty="0">
                <a:solidFill>
                  <a:srgbClr val="002060"/>
                </a:solidFill>
                <a:latin typeface="Sakkal Majalla" panose="02000000000000000000" pitchFamily="2" charset="-78"/>
                <a:cs typeface="Sakkal Majalla" panose="02000000000000000000" pitchFamily="2" charset="-78"/>
              </a:rPr>
              <a:t>3. ثابتة وغير قابلة للتصرف، فلا يمكن بأي حال من الأحوال الانتقاص منها.</a:t>
            </a:r>
          </a:p>
          <a:p>
            <a:pPr algn="just" rtl="1"/>
            <a:r>
              <a:rPr lang="ar-EG" sz="2400" b="1" dirty="0">
                <a:solidFill>
                  <a:srgbClr val="002060"/>
                </a:solidFill>
                <a:latin typeface="Sakkal Majalla" panose="02000000000000000000" pitchFamily="2" charset="-78"/>
                <a:cs typeface="Sakkal Majalla" panose="02000000000000000000" pitchFamily="2" charset="-78"/>
              </a:rPr>
              <a:t>4. غير قابلة للتجزوء فلجميع الناس أن يتمتعوا بتلك الحقوق كاملة.</a:t>
            </a:r>
          </a:p>
          <a:p>
            <a:pPr algn="just" rtl="1"/>
            <a:r>
              <a:rPr lang="ar-EG" sz="2400" b="1" dirty="0">
                <a:solidFill>
                  <a:srgbClr val="002060"/>
                </a:solidFill>
                <a:latin typeface="Sakkal Majalla" panose="02000000000000000000" pitchFamily="2" charset="-78"/>
                <a:cs typeface="Sakkal Majalla" panose="02000000000000000000" pitchFamily="2" charset="-78"/>
              </a:rPr>
              <a:t>5. حقوق لا تشترى ولا تكتسب ولا تورث فهي ببساطة ملك الناس لأنهم بشر وهي متأصلة في كل فرد.</a:t>
            </a:r>
            <a:endParaRPr lang="en-US" sz="2400" b="1" dirty="0">
              <a:solidFill>
                <a:srgbClr val="00206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113</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4180369" y="489527"/>
            <a:ext cx="3069540"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خصائص حقوق الانسان:</a:t>
            </a:r>
            <a:endParaRPr lang="en-US" sz="2800" dirty="0"/>
          </a:p>
        </p:txBody>
      </p:sp>
    </p:spTree>
    <p:extLst>
      <p:ext uri="{BB962C8B-B14F-4D97-AF65-F5344CB8AC3E}">
        <p14:creationId xmlns:p14="http://schemas.microsoft.com/office/powerpoint/2010/main" val="33320253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wipe(down)">
                                      <p:cBhvr>
                                        <p:cTn id="25" dur="580">
                                          <p:stCondLst>
                                            <p:cond delay="0"/>
                                          </p:stCondLst>
                                        </p:cTn>
                                        <p:tgtEl>
                                          <p:spTgt spid="21"/>
                                        </p:tgtEl>
                                      </p:cBhvr>
                                    </p:animEffect>
                                    <p:anim calcmode="lin" valueType="num">
                                      <p:cBhvr>
                                        <p:cTn id="26"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31" dur="26">
                                          <p:stCondLst>
                                            <p:cond delay="650"/>
                                          </p:stCondLst>
                                        </p:cTn>
                                        <p:tgtEl>
                                          <p:spTgt spid="21"/>
                                        </p:tgtEl>
                                      </p:cBhvr>
                                      <p:to x="100000" y="60000"/>
                                    </p:animScale>
                                    <p:animScale>
                                      <p:cBhvr>
                                        <p:cTn id="32" dur="166" decel="50000">
                                          <p:stCondLst>
                                            <p:cond delay="676"/>
                                          </p:stCondLst>
                                        </p:cTn>
                                        <p:tgtEl>
                                          <p:spTgt spid="21"/>
                                        </p:tgtEl>
                                      </p:cBhvr>
                                      <p:to x="100000" y="100000"/>
                                    </p:animScale>
                                    <p:animScale>
                                      <p:cBhvr>
                                        <p:cTn id="33" dur="26">
                                          <p:stCondLst>
                                            <p:cond delay="1312"/>
                                          </p:stCondLst>
                                        </p:cTn>
                                        <p:tgtEl>
                                          <p:spTgt spid="21"/>
                                        </p:tgtEl>
                                      </p:cBhvr>
                                      <p:to x="100000" y="80000"/>
                                    </p:animScale>
                                    <p:animScale>
                                      <p:cBhvr>
                                        <p:cTn id="34" dur="166" decel="50000">
                                          <p:stCondLst>
                                            <p:cond delay="1338"/>
                                          </p:stCondLst>
                                        </p:cTn>
                                        <p:tgtEl>
                                          <p:spTgt spid="21"/>
                                        </p:tgtEl>
                                      </p:cBhvr>
                                      <p:to x="100000" y="100000"/>
                                    </p:animScale>
                                    <p:animScale>
                                      <p:cBhvr>
                                        <p:cTn id="35" dur="26">
                                          <p:stCondLst>
                                            <p:cond delay="1642"/>
                                          </p:stCondLst>
                                        </p:cTn>
                                        <p:tgtEl>
                                          <p:spTgt spid="21"/>
                                        </p:tgtEl>
                                      </p:cBhvr>
                                      <p:to x="100000" y="90000"/>
                                    </p:animScale>
                                    <p:animScale>
                                      <p:cBhvr>
                                        <p:cTn id="36" dur="166" decel="50000">
                                          <p:stCondLst>
                                            <p:cond delay="1668"/>
                                          </p:stCondLst>
                                        </p:cTn>
                                        <p:tgtEl>
                                          <p:spTgt spid="21"/>
                                        </p:tgtEl>
                                      </p:cBhvr>
                                      <p:to x="100000" y="100000"/>
                                    </p:animScale>
                                    <p:animScale>
                                      <p:cBhvr>
                                        <p:cTn id="37" dur="26">
                                          <p:stCondLst>
                                            <p:cond delay="1808"/>
                                          </p:stCondLst>
                                        </p:cTn>
                                        <p:tgtEl>
                                          <p:spTgt spid="21"/>
                                        </p:tgtEl>
                                      </p:cBhvr>
                                      <p:to x="100000" y="95000"/>
                                    </p:animScale>
                                    <p:animScale>
                                      <p:cBhvr>
                                        <p:cTn id="38" dur="166" decel="50000">
                                          <p:stCondLst>
                                            <p:cond delay="1834"/>
                                          </p:stCondLst>
                                        </p:cTn>
                                        <p:tgtEl>
                                          <p:spTgt spid="2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669471"/>
            <a:ext cx="6695100" cy="40867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7200" b="1" dirty="0">
                <a:ln>
                  <a:solidFill>
                    <a:sysClr val="windowText" lastClr="000000"/>
                  </a:solidFill>
                </a:ln>
                <a:solidFill>
                  <a:sysClr val="windowText" lastClr="000000"/>
                </a:solidFill>
                <a:latin typeface="Sakkal Majalla" panose="02000000000000000000" pitchFamily="2" charset="-78"/>
                <a:cs typeface="Sakkal Majalla" panose="02000000000000000000" pitchFamily="2" charset="-78"/>
              </a:rPr>
              <a:t>الدرس الثاني</a:t>
            </a:r>
          </a:p>
          <a:p>
            <a:pPr algn="ctr"/>
            <a:r>
              <a:rPr lang="ar-EG" sz="66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حقوق الإنسان في الإسلام (1)</a:t>
            </a:r>
            <a:endParaRPr lang="en-US" sz="6600" b="1" dirty="0">
              <a:ln>
                <a:solidFill>
                  <a:sysClr val="windowText" lastClr="000000"/>
                </a:solidFill>
              </a:ln>
              <a:solidFill>
                <a:srgbClr val="C00000"/>
              </a:solidFill>
              <a:latin typeface="Sakkal Majalla" panose="02000000000000000000" pitchFamily="2" charset="-78"/>
              <a:cs typeface="Sakkal Majalla" panose="02000000000000000000" pitchFamily="2" charset="-78"/>
            </a:endParaRP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114</a:t>
            </a:r>
            <a:endParaRPr lang="en-US" sz="2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3484481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fade">
                                      <p:cBhvr>
                                        <p:cTn id="7" dur="500"/>
                                        <p:tgtEl>
                                          <p:spTgt spid="21">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fade">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xEl>
                                              <p:pRg st="1" end="1"/>
                                            </p:txEl>
                                          </p:spTgt>
                                        </p:tgtEl>
                                        <p:attrNameLst>
                                          <p:attrName>style.visibility</p:attrName>
                                        </p:attrNameLst>
                                      </p:cBhvr>
                                      <p:to>
                                        <p:strVal val="visible"/>
                                      </p:to>
                                    </p:set>
                                    <p:animEffect transition="in" filter="fade">
                                      <p:cBhvr>
                                        <p:cTn id="17"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xmlns="" id="{AFC0DFF3-F246-4A1A-8AD6-05150F1134C8}"/>
              </a:ext>
            </a:extLst>
          </p:cNvPr>
          <p:cNvSpPr/>
          <p:nvPr/>
        </p:nvSpPr>
        <p:spPr>
          <a:xfrm>
            <a:off x="474958" y="1065126"/>
            <a:ext cx="6695100" cy="369961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EG" sz="2200" b="1" dirty="0">
                <a:solidFill>
                  <a:srgbClr val="002060"/>
                </a:solidFill>
                <a:latin typeface="Sakkal Majalla" panose="02000000000000000000" pitchFamily="2" charset="-78"/>
                <a:cs typeface="Sakkal Majalla" panose="02000000000000000000" pitchFamily="2" charset="-78"/>
              </a:rPr>
              <a:t>يعد الإسلام أكثر الاديان رعاية للانسان وأعظمها عناية به وتقديراً له، باعتباره خليفة الله في الأرض، وأعظم مخلوقاته في هذا الكون وهو الذي أعطاه قيمته الحقيقية واعترف بانسانيته وجعله مناط تطور الكون وتقدمه وتحقيق ارادة الله فيه ولذلك حمله أمانة الحياة ومسئوليتها وأحاطه بكل معاني التكريم.</a:t>
            </a:r>
          </a:p>
          <a:p>
            <a:pPr algn="just" rtl="1"/>
            <a:r>
              <a:rPr lang="ar-EG" sz="2200" b="1" dirty="0">
                <a:solidFill>
                  <a:srgbClr val="002060"/>
                </a:solidFill>
                <a:latin typeface="Sakkal Majalla" panose="02000000000000000000" pitchFamily="2" charset="-78"/>
                <a:cs typeface="Sakkal Majalla" panose="02000000000000000000" pitchFamily="2" charset="-78"/>
              </a:rPr>
              <a:t>وقد كان الإسلام سباقاً إلى الإقرار للإنسان بحقوقه وإلى الحث على صون هذه الحقوق وحفظها وإلى إحاطة هذه الحقوق بالرعاية وشمولها بالعناية لأن الإسلام وهو دين الله ورسالته الخاتمة إلى البشرية، أقام المنهج المتكامل للحياة الانسانية على قواعد ثابتة، وجعل له أصولاً راسخة ومبادئ خالدة بل إن الإسلام عد التفريط في حق من حقوق الإنسان تفريطاً في جنب الله</a:t>
            </a:r>
          </a:p>
        </p:txBody>
      </p:sp>
      <p:sp>
        <p:nvSpPr>
          <p:cNvPr id="2" name="Rectangle: Rounded Corners 1">
            <a:extLst>
              <a:ext uri="{FF2B5EF4-FFF2-40B4-BE49-F238E27FC236}">
                <a16:creationId xmlns:a16="http://schemas.microsoft.com/office/drawing/2014/main" xmlns="" id="{70E2ED83-5ADF-4B53-9917-C52B9403175C}"/>
              </a:ext>
            </a:extLst>
          </p:cNvPr>
          <p:cNvSpPr/>
          <p:nvPr/>
        </p:nvSpPr>
        <p:spPr>
          <a:xfrm>
            <a:off x="6904278" y="5336276"/>
            <a:ext cx="715722" cy="365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a:solidFill>
                  <a:schemeClr val="tx1"/>
                </a:solidFill>
                <a:latin typeface="Sakkal Majalla" panose="02000000000000000000" pitchFamily="2" charset="-78"/>
                <a:cs typeface="Sakkal Majalla" panose="02000000000000000000" pitchFamily="2" charset="-78"/>
              </a:rPr>
              <a:t>114</a:t>
            </a:r>
            <a:endParaRPr lang="en-US" sz="2400" dirty="0">
              <a:solidFill>
                <a:schemeClr val="tx1"/>
              </a:solidFill>
              <a:latin typeface="Sakkal Majalla" panose="02000000000000000000" pitchFamily="2" charset="-78"/>
              <a:cs typeface="Sakkal Majalla" panose="02000000000000000000" pitchFamily="2" charset="-78"/>
            </a:endParaRPr>
          </a:p>
        </p:txBody>
      </p:sp>
      <p:sp>
        <p:nvSpPr>
          <p:cNvPr id="3" name="Rectangle: Rounded Corners 2">
            <a:extLst>
              <a:ext uri="{FF2B5EF4-FFF2-40B4-BE49-F238E27FC236}">
                <a16:creationId xmlns:a16="http://schemas.microsoft.com/office/drawing/2014/main" xmlns="" id="{7FB343E5-0AD9-4108-B4A9-4E491A12D57F}"/>
              </a:ext>
            </a:extLst>
          </p:cNvPr>
          <p:cNvSpPr/>
          <p:nvPr/>
        </p:nvSpPr>
        <p:spPr>
          <a:xfrm>
            <a:off x="5114611" y="475013"/>
            <a:ext cx="2135297" cy="49348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a:ln>
                  <a:solidFill>
                    <a:sysClr val="windowText" lastClr="000000"/>
                  </a:solidFill>
                </a:ln>
                <a:solidFill>
                  <a:srgbClr val="C00000"/>
                </a:solidFill>
                <a:latin typeface="Sakkal Majalla" panose="02000000000000000000" pitchFamily="2" charset="-78"/>
                <a:cs typeface="Sakkal Majalla" panose="02000000000000000000" pitchFamily="2" charset="-78"/>
              </a:rPr>
              <a:t>الإسلام والإنسان</a:t>
            </a:r>
            <a:endParaRPr lang="en-US" sz="2800" dirty="0"/>
          </a:p>
        </p:txBody>
      </p:sp>
    </p:spTree>
    <p:extLst>
      <p:ext uri="{BB962C8B-B14F-4D97-AF65-F5344CB8AC3E}">
        <p14:creationId xmlns:p14="http://schemas.microsoft.com/office/powerpoint/2010/main" val="104176551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1">
                                            <p:bg/>
                                          </p:spTgt>
                                        </p:tgtEl>
                                        <p:attrNameLst>
                                          <p:attrName>style.visibility</p:attrName>
                                        </p:attrNameLst>
                                      </p:cBhvr>
                                      <p:to>
                                        <p:strVal val="visible"/>
                                      </p:to>
                                    </p:set>
                                    <p:animEffect transition="in" filter="fade">
                                      <p:cBhvr>
                                        <p:cTn id="14" dur="2000"/>
                                        <p:tgtEl>
                                          <p:spTgt spid="21">
                                            <p:bg/>
                                          </p:spTgt>
                                        </p:tgtEl>
                                      </p:cBhvr>
                                    </p:animEffect>
                                    <p:anim calcmode="lin" valueType="num">
                                      <p:cBhvr>
                                        <p:cTn id="15" dur="2000" fill="hold"/>
                                        <p:tgtEl>
                                          <p:spTgt spid="21">
                                            <p:bg/>
                                          </p:spTgt>
                                        </p:tgtEl>
                                        <p:attrNameLst>
                                          <p:attrName>ppt_w</p:attrName>
                                        </p:attrNameLst>
                                      </p:cBhvr>
                                      <p:tavLst>
                                        <p:tav tm="0" fmla="#ppt_w*sin(2.5*pi*$)">
                                          <p:val>
                                            <p:fltVal val="0"/>
                                          </p:val>
                                        </p:tav>
                                        <p:tav tm="100000">
                                          <p:val>
                                            <p:fltVal val="1"/>
                                          </p:val>
                                        </p:tav>
                                      </p:tavLst>
                                    </p:anim>
                                    <p:anim calcmode="lin" valueType="num">
                                      <p:cBhvr>
                                        <p:cTn id="16" dur="2000" fill="hold"/>
                                        <p:tgtEl>
                                          <p:spTgt spid="21">
                                            <p:bg/>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21">
                                            <p:txEl>
                                              <p:pRg st="0" end="0"/>
                                            </p:txEl>
                                          </p:spTgt>
                                        </p:tgtEl>
                                        <p:attrNameLst>
                                          <p:attrName>style.visibility</p:attrName>
                                        </p:attrNameLst>
                                      </p:cBhvr>
                                      <p:to>
                                        <p:strVal val="visible"/>
                                      </p:to>
                                    </p:set>
                                    <p:animEffect transition="in" filter="fade">
                                      <p:cBhvr>
                                        <p:cTn id="21" dur="2000"/>
                                        <p:tgtEl>
                                          <p:spTgt spid="21">
                                            <p:txEl>
                                              <p:pRg st="0" end="0"/>
                                            </p:txEl>
                                          </p:spTgt>
                                        </p:tgtEl>
                                      </p:cBhvr>
                                    </p:animEffect>
                                    <p:anim calcmode="lin" valueType="num">
                                      <p:cBhvr>
                                        <p:cTn id="22" dur="2000" fill="hold"/>
                                        <p:tgtEl>
                                          <p:spTgt spid="21">
                                            <p:txEl>
                                              <p:pRg st="0" end="0"/>
                                            </p:txEl>
                                          </p:spTgt>
                                        </p:tgtEl>
                                        <p:attrNameLst>
                                          <p:attrName>ppt_w</p:attrName>
                                        </p:attrNameLst>
                                      </p:cBhvr>
                                      <p:tavLst>
                                        <p:tav tm="0" fmla="#ppt_w*sin(2.5*pi*$)">
                                          <p:val>
                                            <p:fltVal val="0"/>
                                          </p:val>
                                        </p:tav>
                                        <p:tav tm="100000">
                                          <p:val>
                                            <p:fltVal val="1"/>
                                          </p:val>
                                        </p:tav>
                                      </p:tavLst>
                                    </p:anim>
                                    <p:anim calcmode="lin" valueType="num">
                                      <p:cBhvr>
                                        <p:cTn id="23" dur="2000" fill="hold"/>
                                        <p:tgtEl>
                                          <p:spTgt spid="2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21">
                                            <p:txEl>
                                              <p:pRg st="1" end="1"/>
                                            </p:txEl>
                                          </p:spTgt>
                                        </p:tgtEl>
                                        <p:attrNameLst>
                                          <p:attrName>style.visibility</p:attrName>
                                        </p:attrNameLst>
                                      </p:cBhvr>
                                      <p:to>
                                        <p:strVal val="visible"/>
                                      </p:to>
                                    </p:set>
                                    <p:animEffect transition="in" filter="fade">
                                      <p:cBhvr>
                                        <p:cTn id="28" dur="2000"/>
                                        <p:tgtEl>
                                          <p:spTgt spid="21">
                                            <p:txEl>
                                              <p:pRg st="1" end="1"/>
                                            </p:txEl>
                                          </p:spTgt>
                                        </p:tgtEl>
                                      </p:cBhvr>
                                    </p:animEffect>
                                    <p:anim calcmode="lin" valueType="num">
                                      <p:cBhvr>
                                        <p:cTn id="29" dur="2000" fill="hold"/>
                                        <p:tgtEl>
                                          <p:spTgt spid="21">
                                            <p:txEl>
                                              <p:pRg st="1" end="1"/>
                                            </p:txEl>
                                          </p:spTgt>
                                        </p:tgtEl>
                                        <p:attrNameLst>
                                          <p:attrName>ppt_w</p:attrName>
                                        </p:attrNameLst>
                                      </p:cBhvr>
                                      <p:tavLst>
                                        <p:tav tm="0" fmla="#ppt_w*sin(2.5*pi*$)">
                                          <p:val>
                                            <p:fltVal val="0"/>
                                          </p:val>
                                        </p:tav>
                                        <p:tav tm="100000">
                                          <p:val>
                                            <p:fltVal val="1"/>
                                          </p:val>
                                        </p:tav>
                                      </p:tavLst>
                                    </p:anim>
                                    <p:anim calcmode="lin" valueType="num">
                                      <p:cBhvr>
                                        <p:cTn id="30" dur="2000" fill="hold"/>
                                        <p:tgtEl>
                                          <p:spTgt spid="21">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bldP spid="3"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4310</TotalTime>
  <Words>3156</Words>
  <Application>Microsoft Office PowerPoint</Application>
  <PresentationFormat>مخصص</PresentationFormat>
  <Paragraphs>179</Paragraphs>
  <Slides>34</Slides>
  <Notes>34</Notes>
  <HiddenSlides>0</HiddenSlides>
  <MMClips>0</MMClips>
  <ScaleCrop>false</ScaleCrop>
  <HeadingPairs>
    <vt:vector size="4" baseType="variant">
      <vt:variant>
        <vt:lpstr>نسق</vt:lpstr>
      </vt:variant>
      <vt:variant>
        <vt:i4>1</vt:i4>
      </vt:variant>
      <vt:variant>
        <vt:lpstr>عناوين الشرائح</vt:lpstr>
      </vt:variant>
      <vt:variant>
        <vt:i4>34</vt:i4>
      </vt:variant>
    </vt:vector>
  </HeadingPairs>
  <TitlesOfParts>
    <vt:vector size="35"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2017-10-03T18:14:01Z</dcterms:created>
  <dcterms:modified xsi:type="dcterms:W3CDTF">2018-01-10T15:37:05Z</dcterms:modified>
</cp:coreProperties>
</file>