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</p:sldIdLst>
  <p:sldSz cx="9144000" cy="6858000" type="screen4x3"/>
  <p:notesSz cx="6858000" cy="9144000"/>
  <p:custDataLst>
    <p:tags r:id="rId67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23/04/1439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23/04/1439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23/04/1439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13.wdp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microsoft.com/office/2007/relationships/hdphoto" Target="../media/hdphoto16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26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microsoft.com/office/2007/relationships/hdphoto" Target="../media/hdphoto25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microsoft.com/office/2007/relationships/hdphoto" Target="../media/hdphoto28.wdp"/><Relationship Id="rId5" Type="http://schemas.openxmlformats.org/officeDocument/2006/relationships/image" Target="../media/image33.png"/><Relationship Id="rId4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microsoft.com/office/2007/relationships/hdphoto" Target="../media/hdphoto2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microsoft.com/office/2007/relationships/hdphoto" Target="../media/hdphoto3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microsoft.com/office/2007/relationships/hdphoto" Target="../media/hdphoto3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microsoft.com/office/2007/relationships/hdphoto" Target="../media/hdphoto3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microsoft.com/office/2007/relationships/hdphoto" Target="../media/hdphoto3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microsoft.com/office/2007/relationships/hdphoto" Target="../media/hdphoto35.wdp"/><Relationship Id="rId5" Type="http://schemas.openxmlformats.org/officeDocument/2006/relationships/image" Target="../media/image40.png"/><Relationship Id="rId4" Type="http://schemas.microsoft.com/office/2007/relationships/hdphoto" Target="../media/hdphoto3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microsoft.com/office/2007/relationships/hdphoto" Target="../media/hdphoto3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microsoft.com/office/2007/relationships/hdphoto" Target="../media/hdphoto37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microsoft.com/office/2007/relationships/hdphoto" Target="../media/hdphoto39.wdp"/><Relationship Id="rId5" Type="http://schemas.openxmlformats.org/officeDocument/2006/relationships/image" Target="../media/image44.png"/><Relationship Id="rId4" Type="http://schemas.microsoft.com/office/2007/relationships/hdphoto" Target="../media/hdphoto38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microsoft.com/office/2007/relationships/hdphoto" Target="../media/hdphoto42.wdp"/><Relationship Id="rId5" Type="http://schemas.openxmlformats.org/officeDocument/2006/relationships/image" Target="../media/image47.png"/><Relationship Id="rId4" Type="http://schemas.microsoft.com/office/2007/relationships/hdphoto" Target="../media/hdphoto4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microsoft.com/office/2007/relationships/hdphoto" Target="../media/hdphoto4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microsoft.com/office/2007/relationships/hdphoto" Target="../media/hdphoto44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13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microsoft.com/office/2007/relationships/hdphoto" Target="../media/hdphoto49.wdp"/><Relationship Id="rId2" Type="http://schemas.openxmlformats.org/officeDocument/2006/relationships/slideLayout" Target="../slideLayouts/slideLayout1.xml"/><Relationship Id="rId16" Type="http://schemas.microsoft.com/office/2007/relationships/hdphoto" Target="../media/hdphoto51.wdp"/><Relationship Id="rId1" Type="http://schemas.openxmlformats.org/officeDocument/2006/relationships/tags" Target="../tags/tag39.xml"/><Relationship Id="rId6" Type="http://schemas.microsoft.com/office/2007/relationships/hdphoto" Target="../media/hdphoto46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microsoft.com/office/2007/relationships/hdphoto" Target="../media/hdphoto48.wdp"/><Relationship Id="rId4" Type="http://schemas.microsoft.com/office/2007/relationships/hdphoto" Target="../media/hdphoto45.wdp"/><Relationship Id="rId9" Type="http://schemas.openxmlformats.org/officeDocument/2006/relationships/image" Target="../media/image53.png"/><Relationship Id="rId14" Type="http://schemas.microsoft.com/office/2007/relationships/hdphoto" Target="../media/hdphoto50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microsoft.com/office/2007/relationships/hdphoto" Target="../media/hdphoto5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microsoft.com/office/2007/relationships/hdphoto" Target="../media/hdphoto5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microsoft.com/office/2007/relationships/hdphoto" Target="../media/hdphoto5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microsoft.com/office/2007/relationships/hdphoto" Target="../media/hdphoto5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microsoft.com/office/2007/relationships/hdphoto" Target="../media/hdphoto57.wdp"/><Relationship Id="rId5" Type="http://schemas.openxmlformats.org/officeDocument/2006/relationships/image" Target="../media/image62.png"/><Relationship Id="rId4" Type="http://schemas.microsoft.com/office/2007/relationships/hdphoto" Target="../media/hdphoto56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microsoft.com/office/2007/relationships/hdphoto" Target="../media/hdphoto59.wdp"/><Relationship Id="rId5" Type="http://schemas.openxmlformats.org/officeDocument/2006/relationships/image" Target="../media/image64.png"/><Relationship Id="rId4" Type="http://schemas.microsoft.com/office/2007/relationships/hdphoto" Target="../media/hdphoto5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microsoft.com/office/2007/relationships/hdphoto" Target="../media/hdphoto62.wdp"/><Relationship Id="rId5" Type="http://schemas.openxmlformats.org/officeDocument/2006/relationships/image" Target="../media/image67.png"/><Relationship Id="rId4" Type="http://schemas.microsoft.com/office/2007/relationships/hdphoto" Target="../media/hdphoto61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microsoft.com/office/2007/relationships/hdphoto" Target="../media/hdphoto6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microsoft.com/office/2007/relationships/hdphoto" Target="../media/hdphoto6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4" Type="http://schemas.microsoft.com/office/2007/relationships/hdphoto" Target="../media/hdphoto65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microsoft.com/office/2007/relationships/hdphoto" Target="../media/hdphoto6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4" Type="http://schemas.microsoft.com/office/2007/relationships/hdphoto" Target="../media/hdphoto67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microsoft.com/office/2007/relationships/hdphoto" Target="../media/hdphoto68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4" Type="http://schemas.microsoft.com/office/2007/relationships/hdphoto" Target="../media/hdphoto69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5" Type="http://schemas.microsoft.com/office/2007/relationships/hdphoto" Target="../media/hdphoto70.wdp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6" Type="http://schemas.microsoft.com/office/2007/relationships/hdphoto" Target="../media/hdphoto72.wdp"/><Relationship Id="rId5" Type="http://schemas.openxmlformats.org/officeDocument/2006/relationships/image" Target="../media/image78.png"/><Relationship Id="rId4" Type="http://schemas.microsoft.com/office/2007/relationships/hdphoto" Target="../media/hdphoto7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microsoft.com/office/2007/relationships/hdphoto" Target="../media/hdphoto73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4" Type="http://schemas.microsoft.com/office/2007/relationships/hdphoto" Target="../media/hdphoto7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7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4" Type="http://schemas.microsoft.com/office/2007/relationships/hdphoto" Target="../media/hdphoto7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4" Type="http://schemas.microsoft.com/office/2007/relationships/hdphoto" Target="../media/hdphoto7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microsoft.com/office/2007/relationships/hdphoto" Target="../media/hdphoto77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microsoft.com/office/2007/relationships/hdphoto" Target="../media/hdphoto78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4" Type="http://schemas.microsoft.com/office/2007/relationships/hdphoto" Target="../media/hdphoto7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11.wdp"/><Relationship Id="rId5" Type="http://schemas.openxmlformats.org/officeDocument/2006/relationships/image" Target="../media/image13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07" y="44624"/>
            <a:ext cx="8554073" cy="65685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مخطط انسيابي: معالجة متعاقبة 4"/>
          <p:cNvSpPr/>
          <p:nvPr/>
        </p:nvSpPr>
        <p:spPr>
          <a:xfrm>
            <a:off x="3131840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الوحدة الثالثة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0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">
            <a:off x="251520" y="1343861"/>
            <a:ext cx="864096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39552" y="1484784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39552" y="2420888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23617" y="3327558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567160" y="4183901"/>
            <a:ext cx="720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14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8316416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11560" y="1298919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عبارة صحيحة حيث حدث ذلك للمسلمين في اليونان بعد ضعف الدولة العثمانية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6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37420"/>
            <a:ext cx="86582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11560" y="1298919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هناك اسباب عديدة لوجود الأقليات منها </a:t>
            </a:r>
          </a:p>
          <a:p>
            <a:pPr algn="ctr"/>
            <a:r>
              <a:rPr lang="ar-SA" sz="2800" b="1" dirty="0" smtClean="0"/>
              <a:t>اعتناق الدين الإسلامي </a:t>
            </a:r>
          </a:p>
          <a:p>
            <a:pPr algn="ctr"/>
            <a:r>
              <a:rPr lang="ar-SA" sz="2800" b="1" dirty="0" smtClean="0"/>
              <a:t>انتقال المسلمين لبلاد غير إسلامية مثل امريكا واروبا</a:t>
            </a:r>
          </a:p>
          <a:p>
            <a:pPr algn="ctr"/>
            <a:r>
              <a:rPr lang="ar-SA" sz="2800" b="1" dirty="0"/>
              <a:t> </a:t>
            </a:r>
            <a:r>
              <a:rPr lang="ar-SA" sz="2800" b="1" dirty="0" smtClean="0"/>
              <a:t>احتلال اراضي اسلامية مثل اليونان</a:t>
            </a:r>
            <a:endParaRPr lang="ar-EG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1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4499992" y="44624"/>
            <a:ext cx="4608512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الأقليات الإسلامية في قارة أسيا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22816"/>
            <a:ext cx="37242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438" y="1052736"/>
            <a:ext cx="803804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6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94" y="912762"/>
            <a:ext cx="82486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55576" y="2210515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84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450" y="0"/>
            <a:ext cx="65151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543" y="1268760"/>
            <a:ext cx="82574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خطط انسيابي: معالجة متعاقبة 5"/>
          <p:cNvSpPr/>
          <p:nvPr/>
        </p:nvSpPr>
        <p:spPr>
          <a:xfrm>
            <a:off x="6440558" y="2407678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97966"/>
            <a:ext cx="85439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8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2987824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أسئلة التقويم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2636020" y="1052736"/>
            <a:ext cx="64579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55576" y="2087683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حيث دخل الإسلام بحرا عن طريق التجارة والمسلمين من موانئ الهند وبرا عن طريق هضبة الدكن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6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علل ما يأتي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68103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55576" y="2564904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بسبب الفتوحات الإسلامية </a:t>
            </a:r>
          </a:p>
          <a:p>
            <a:pPr marL="342900" indent="-342900" algn="ctr">
              <a:buAutoNum type="arabicParenBoth"/>
            </a:pPr>
            <a:r>
              <a:rPr lang="ar-S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للمطالبة بحقوق المسلمين والدفاع عنها </a:t>
            </a:r>
          </a:p>
          <a:p>
            <a:pPr marL="342900" indent="-342900" algn="ctr">
              <a:buAutoNum type="arabicParenBoth"/>
            </a:pPr>
            <a:r>
              <a:rPr lang="ar-S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بسبب المعاملة الحسنة من التجار المسلمين 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1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3563888" y="44624"/>
            <a:ext cx="554461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أكمل الفراغات الأتية بكلمات مناسبة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258471" y="1842308"/>
            <a:ext cx="8826471" cy="281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073885" y="1765500"/>
            <a:ext cx="94638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ارخبيل </a:t>
            </a:r>
            <a:endParaRPr lang="ar-EG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031154" y="1700808"/>
            <a:ext cx="189277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الجزء الجنوبي </a:t>
            </a:r>
            <a:endParaRPr lang="ar-EG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83568" y="2380818"/>
            <a:ext cx="404421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أوتابرادش</a:t>
            </a:r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بهار   البنغال الغربية</a:t>
            </a:r>
            <a:endParaRPr lang="ar-EG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55362" y="3140968"/>
            <a:ext cx="189277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تزايد </a:t>
            </a:r>
            <a:endParaRPr lang="ar-EG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111274" y="3861048"/>
            <a:ext cx="189277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31%</a:t>
            </a:r>
            <a:endParaRPr lang="ar-EG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42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1338447" y="137418"/>
            <a:ext cx="77533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50934" y="1070315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بذل المسلمون جهودا عظيمة لنشر الإسلام  علي سواحل الصين والأجزاء الداخلية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3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2267744" y="44624"/>
            <a:ext cx="4608512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مدخل لدراسة الأقليات الإسلامية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4450" y="1052737"/>
            <a:ext cx="4019550" cy="55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776" y="1772816"/>
            <a:ext cx="8604448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303291"/>
            <a:ext cx="581727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سهم مخطط إلى اليمين 6"/>
          <p:cNvSpPr/>
          <p:nvPr/>
        </p:nvSpPr>
        <p:spPr>
          <a:xfrm flipH="1">
            <a:off x="179512" y="4077072"/>
            <a:ext cx="1800200" cy="1224136"/>
          </a:xfrm>
          <a:prstGeom prst="stripedRightArrow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latin typeface="Arabic Typesetting" pitchFamily="66" charset="-78"/>
                <a:cs typeface="Arabic Typesetting" pitchFamily="66" charset="-78"/>
              </a:rPr>
              <a:t>يتبع</a:t>
            </a:r>
            <a:endParaRPr lang="ar-EG" sz="2400" b="1" dirty="0"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" name="Picture 8" descr="D:\Work2\exxit.png">
            <a:hlinkClick r:id="" action="ppaction://hlinkshowjump?jump=endshow"/>
            <a:hlinkHover r:id="" action="ppaction://noaction" highlightClick="1">
              <a:snd r:embed="rId8" name="الترجمة من Google_2.wav"/>
            </a:hlinkHover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796717"/>
            <a:ext cx="981313" cy="98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مجموعة 8"/>
          <p:cNvGrpSpPr/>
          <p:nvPr/>
        </p:nvGrpSpPr>
        <p:grpSpPr>
          <a:xfrm>
            <a:off x="1552334" y="5792496"/>
            <a:ext cx="6443601" cy="1065706"/>
            <a:chOff x="1691680" y="5715517"/>
            <a:chExt cx="6443601" cy="1065706"/>
          </a:xfrm>
        </p:grpSpPr>
        <p:sp>
          <p:nvSpPr>
            <p:cNvPr id="10" name="سهم مسنن إلى اليمين 9">
              <a:hlinkClick r:id="" action="ppaction://hlinkshowjump?jump=previousslide"/>
            </p:cNvPr>
            <p:cNvSpPr/>
            <p:nvPr/>
          </p:nvSpPr>
          <p:spPr>
            <a:xfrm>
              <a:off x="5542993" y="5730239"/>
              <a:ext cx="2592288" cy="1050984"/>
            </a:xfrm>
            <a:prstGeom prst="notchedRightArrow">
              <a:avLst>
                <a:gd name="adj1" fmla="val 50000"/>
                <a:gd name="adj2" fmla="val 37571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oftRound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Gabriola" pitchFamily="82" charset="0"/>
                  <a:cs typeface="Arabic Typesetting" pitchFamily="66" charset="-78"/>
                </a:rPr>
                <a:t>السابق</a:t>
              </a:r>
              <a:endParaRPr lang="ar-S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  <a:cs typeface="Arabic Typesetting" pitchFamily="66" charset="-78"/>
              </a:endParaRPr>
            </a:p>
          </p:txBody>
        </p:sp>
        <p:sp>
          <p:nvSpPr>
            <p:cNvPr id="11" name="سهم مسنن إلى اليمين 10">
              <a:hlinkClick r:id="" action="ppaction://hlinkshowjump?jump=nextslide"/>
            </p:cNvPr>
            <p:cNvSpPr/>
            <p:nvPr/>
          </p:nvSpPr>
          <p:spPr>
            <a:xfrm flipH="1">
              <a:off x="1691680" y="5715517"/>
              <a:ext cx="2721452" cy="1050984"/>
            </a:xfrm>
            <a:prstGeom prst="notchedRightArrow">
              <a:avLst>
                <a:gd name="adj1" fmla="val 50000"/>
                <a:gd name="adj2" fmla="val 41714"/>
              </a:avLst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oftRound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Gabriola" pitchFamily="82" charset="0"/>
                  <a:cs typeface="Arabic Typesetting" pitchFamily="66" charset="-78"/>
                </a:rPr>
                <a:t>التالي</a:t>
              </a:r>
              <a:endParaRPr lang="ar-SA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  <a:cs typeface="Arabic Typesetting" pitchFamily="66" charset="-78"/>
              </a:endParaRPr>
            </a:p>
          </p:txBody>
        </p:sp>
        <p:sp>
          <p:nvSpPr>
            <p:cNvPr id="12" name="مخطط انسيابي: تحضير 11">
              <a:hlinkClick r:id="" action="ppaction://hlinkshowjump?jump=firstslide"/>
            </p:cNvPr>
            <p:cNvSpPr/>
            <p:nvPr/>
          </p:nvSpPr>
          <p:spPr>
            <a:xfrm>
              <a:off x="3412931" y="5792496"/>
              <a:ext cx="2952328" cy="926470"/>
            </a:xfrm>
            <a:prstGeom prst="flowChartPreparation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softRound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Gabriola" pitchFamily="82" charset="0"/>
                  <a:cs typeface="Arabic Typesetting" pitchFamily="66" charset="-78"/>
                </a:rPr>
                <a:t>الرئــــيسية</a:t>
              </a:r>
              <a:endParaRPr lang="ar-S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abriola" pitchFamily="82" charset="0"/>
                <a:cs typeface="Arabic Typesetting" pitchFamily="66" charset="-7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05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ما النتائج المترتبة علي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598070" y="979576"/>
            <a:ext cx="8134350" cy="165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9592" y="2348880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توسطت المنظمة بينها وبين الحكومة الفلبينية من اجل حكم ذاتي للمسلمين </a:t>
            </a:r>
          </a:p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زيادة اعداد المسلمين وانتشار الإسلام</a:t>
            </a:r>
          </a:p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عادت الاضطرابات حتي عقدت اتفاقية ثانية واخذ المسلمين بعض حقوقهم 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3779912" y="44624"/>
            <a:ext cx="4392488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الأقليات الإسلامية في دولة أفريقيا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896309"/>
            <a:ext cx="493204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52197"/>
            <a:ext cx="3672408" cy="58970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مخطط انسيابي: معالجة متعاقبة 5"/>
          <p:cNvSpPr/>
          <p:nvPr/>
        </p:nvSpPr>
        <p:spPr>
          <a:xfrm>
            <a:off x="7452320" y="1658309"/>
            <a:ext cx="1715368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5" y="2708920"/>
            <a:ext cx="4968553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5496" y="476672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94950" y="2631406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09464" y="3982004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17 %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94950" y="4817674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4%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5496" y="846004"/>
            <a:ext cx="7920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37 % 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الإجابة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11560" y="141277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أفريقيا الوسطي 40 % 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كينيا 37 % 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ليبيريا 25 %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الكونغو 17 % 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ناميبيا 4 %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3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4572000" y="44624"/>
            <a:ext cx="4536504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دراسة دولة إفريقيا غير إسلامية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971" y="980728"/>
            <a:ext cx="724852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خطط انسيابي: معالجة متعاقبة 3"/>
          <p:cNvSpPr/>
          <p:nvPr/>
        </p:nvSpPr>
        <p:spPr>
          <a:xfrm>
            <a:off x="7380312" y="1772816"/>
            <a:ext cx="1715368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789622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3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أسئلة التقويم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0505" y="1052736"/>
            <a:ext cx="77533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95536" y="2052861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البحر الأحمر </a:t>
            </a:r>
          </a:p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مضيق باب المندب </a:t>
            </a:r>
          </a:p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بحر العرب </a:t>
            </a:r>
            <a:endParaRPr lang="ar-EG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1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بم تفسر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74866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934505" y="249289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نظرا لاختلاف الطبيعة وكذلك لوجود بعض الممالك في مناطق معينة</a:t>
            </a:r>
          </a:p>
          <a:p>
            <a:pPr marL="342900" indent="-342900" algn="ctr">
              <a:buAutoNum type="arabicParenBoth"/>
            </a:pPr>
            <a:r>
              <a:rPr lang="ar-S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ليمارس التجار المسلمون  أعمالهم وتجارتهم </a:t>
            </a:r>
          </a:p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بسبب وعورة الأرض وعدم وجود مراكز سكانية كبيرة بالداخل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0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2609"/>
            <a:ext cx="75438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67544" y="1124744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استتباب الأمن </a:t>
            </a:r>
          </a:p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تحسن طرق المواصلات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0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5475" y="0"/>
            <a:ext cx="72485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467544" y="1124744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وصل الإسلام عن طريق تجار زنجبار والتجار المسلمين من نيجيريا ومالي </a:t>
            </a:r>
            <a:endParaRPr lang="ar-EG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59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7344816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0577" y="1628800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3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67645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3841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23528" y="1453426"/>
            <a:ext cx="8640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23528" y="2858667"/>
            <a:ext cx="8640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323528" y="3645024"/>
            <a:ext cx="8640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323528" y="2132856"/>
            <a:ext cx="86409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66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7240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9592" y="249289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954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80486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نعم لم يتوغل الإسلام إلا في القرن الثالث عشر بسبب وعورة الأرض وعدم وجود مراكز سكانية عامرة 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3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76295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39552" y="980728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التبرع لهم ومساعدتهم والدعاء لهم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06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2195736" y="44624"/>
            <a:ext cx="4752528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الأقليات الإسلامية في قارة أوروبا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925" y="987023"/>
            <a:ext cx="74580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60000">
            <a:off x="51997" y="1707363"/>
            <a:ext cx="4269560" cy="39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خطط انسيابي: معالجة متعاقبة 5"/>
          <p:cNvSpPr/>
          <p:nvPr/>
        </p:nvSpPr>
        <p:spPr>
          <a:xfrm>
            <a:off x="6413219" y="1683821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0000">
            <a:off x="4491759" y="2640809"/>
            <a:ext cx="447150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58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الإجابة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جورجيا 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أوكرانيا 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فرنسا 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النمسا 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المانيا 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المملكة المتحدة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1331640" y="44624"/>
            <a:ext cx="7776864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تصنيف الدول الأوروبية حسب عدد الأقليات الإسلامية فيها 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24" y="1124744"/>
            <a:ext cx="889248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خطط انسيابي: معالجة متعاقبة 3"/>
          <p:cNvSpPr/>
          <p:nvPr/>
        </p:nvSpPr>
        <p:spPr>
          <a:xfrm>
            <a:off x="6413219" y="1683821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081" y="2636912"/>
            <a:ext cx="8502366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09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الإجابة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611560" y="1124744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47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أسئلة التقويم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75" y="980728"/>
            <a:ext cx="86296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890577" y="2038003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اعجب كثير من الأوربيين بأخلاق وتعامل التجار المسلمين ودخلوا في الإسلام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8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علل ما يلي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052736"/>
            <a:ext cx="7134225" cy="158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90577" y="2646172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حيث كونوا مجتمعات صغيرة لهم ( هنود وباكستان ) </a:t>
            </a:r>
          </a:p>
          <a:p>
            <a:pPr marL="342900" indent="-342900" algn="ctr">
              <a:buAutoNum type="arabicParenBoth"/>
            </a:pP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نظرا لقلة عددهم</a:t>
            </a:r>
          </a:p>
          <a:p>
            <a:pPr marL="342900" indent="-342900" algn="ctr">
              <a:buAutoNum type="arabicParenBoth"/>
            </a:pPr>
            <a:r>
              <a:rPr lang="ar-S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بسبب دخول اعداد كثيرة في الإسلام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3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663" y="5319"/>
            <a:ext cx="707707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757" y="1052736"/>
            <a:ext cx="53721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162" y="1916832"/>
            <a:ext cx="42576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3154" y="2564532"/>
            <a:ext cx="4933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888" y="3430362"/>
            <a:ext cx="56102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179" y="3846562"/>
            <a:ext cx="66389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461606"/>
            <a:ext cx="813690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مستقيم 2"/>
          <p:cNvCxnSpPr/>
          <p:nvPr/>
        </p:nvCxnSpPr>
        <p:spPr>
          <a:xfrm flipH="1">
            <a:off x="4788024" y="2420888"/>
            <a:ext cx="6480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 flipH="1">
            <a:off x="6700837" y="3846562"/>
            <a:ext cx="6480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 flipH="1">
            <a:off x="7348910" y="4941168"/>
            <a:ext cx="12555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9812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74846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73324" y="1112529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حيث ساعدت الحملات الصليبية علي زيادة التواصل بين العرب والأوربيين وسفرهم إلي اوروبا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4860032" y="44624"/>
            <a:ext cx="4248472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تعزيزات مهارة المقارنة وابدأ الرأي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7236296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خطط انسيابي: معالجة متعاقبة 3"/>
          <p:cNvSpPr/>
          <p:nvPr/>
        </p:nvSpPr>
        <p:spPr>
          <a:xfrm>
            <a:off x="6443938" y="2303235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14" y="3284984"/>
            <a:ext cx="78676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0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0"/>
            <a:ext cx="7810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73324" y="1112529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8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25" y="0"/>
            <a:ext cx="7953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73324" y="1112529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يعتبر البحر المتوسط هو البوابة الرئيسية لوصول الإسلام لأوروبا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4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820472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73324" y="1628800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</a:rPr>
              <a:t>الطلاب في إمكانهم نشر الإسلام وتحسين صورته لدي الغرب عن طريق حسن اخلاقهم والالتزام بآداب الإسلام </a:t>
            </a:r>
            <a:endParaRPr lang="ar-EG" sz="32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7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2051720" y="79661"/>
            <a:ext cx="438953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الأقليات الإسلامية في الأمريكيتين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خطط انسيابي: معالجة متعاقبة 3"/>
          <p:cNvSpPr/>
          <p:nvPr/>
        </p:nvSpPr>
        <p:spPr>
          <a:xfrm>
            <a:off x="7020272" y="3068960"/>
            <a:ext cx="2085280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8939" y="4063054"/>
            <a:ext cx="7981950" cy="159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6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الإجابة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 طارق بن زياد 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(2) الهنود الحمر  سكان امريكا الأصليين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كانت تحولت لقارة مسلمة 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5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1187624" y="44624"/>
            <a:ext cx="7920880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التعرف علي بعض دول أمريكا الجنوبية وتوزيع المسلمين فيها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9108504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19" y="1779995"/>
            <a:ext cx="3354487" cy="451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خطط انسيابي: معالجة متعاقبة 5"/>
          <p:cNvSpPr/>
          <p:nvPr/>
        </p:nvSpPr>
        <p:spPr>
          <a:xfrm>
            <a:off x="3217778" y="1747826"/>
            <a:ext cx="2085280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95668" y="2671925"/>
            <a:ext cx="5533019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0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أسئلة التقويم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1743" y="925157"/>
            <a:ext cx="6376761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859110"/>
            <a:ext cx="3744416" cy="429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59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جويانا</a:t>
            </a: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سورينام </a:t>
            </a:r>
          </a:p>
          <a:p>
            <a:pPr marL="342900" indent="-342900" algn="ctr">
              <a:buAutoNum type="arabicParenBoth"/>
            </a:pPr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المناطق الصناعية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الإجابة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3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علل ما يلي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896309"/>
            <a:ext cx="83343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890577" y="213285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(أ) لأنها لم تكن طرق منظمة </a:t>
            </a:r>
          </a:p>
          <a:p>
            <a:pPr algn="ctr"/>
            <a:r>
              <a:rPr lang="ar-S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(ب) تفاديا لمظالم الصرب وعدوانه</a:t>
            </a:r>
            <a:endParaRPr lang="ar-EG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311" y="32657"/>
            <a:ext cx="77533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683568" y="1232807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الاتحاد والجمعيات الإسلامية 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المساجد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الإجابة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95536" y="1268760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اختلفت التعريفات لمفهوم الأقليات الإسلامية ومنها </a:t>
            </a:r>
          </a:p>
          <a:p>
            <a:pPr marL="342900" indent="-342900" algn="ctr">
              <a:buAutoNum type="arabicParenBoth"/>
            </a:pPr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 مجموعة مسلمة معتزة بإسلامها وتحاول الحفاظ عليه </a:t>
            </a:r>
          </a:p>
          <a:p>
            <a:pPr marL="342900" indent="-342900" algn="ctr">
              <a:buAutoNum type="arabicParenBoth"/>
            </a:pP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أفراد مسلمون في دولة غير إسلامية مهما كان عددهم يحاولون الحفاظ علي هويتهم الإسلامية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49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20000">
            <a:off x="467544" y="260648"/>
            <a:ext cx="8316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196210" y="1167391"/>
            <a:ext cx="5760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90282" y="1948190"/>
            <a:ext cx="5760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196210" y="2564904"/>
            <a:ext cx="5760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×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196210" y="3356992"/>
            <a:ext cx="5760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3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4572000" y="44624"/>
            <a:ext cx="4536504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وضح دلالات الأحداث التالية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255244" y="1700775"/>
            <a:ext cx="8640960" cy="280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43179" y="2636912"/>
            <a:ext cx="22322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ارتفاع مستواهم التعليمي والمهني 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1043608" y="3680700"/>
            <a:ext cx="22322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الحرية في ممارسة الشعائر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02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60000">
            <a:off x="348349" y="120132"/>
            <a:ext cx="8675194" cy="255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043608" y="2420888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3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ساهمت المملكة في خدمة المسلمين في الأمريكيتين حيث تقف بجانب المسلمين هناك في إنشا ء المدارس والمساجد والمجمعات الإسلامية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111287" y="193187"/>
            <a:ext cx="87820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7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لأن معظمهم تأثر بالمجتمع الأمريكي</a:t>
            </a:r>
            <a:endParaRPr lang="ar-EG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3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4283968" y="44624"/>
            <a:ext cx="482453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الأقليات الإسلامية في أوقيانوسيا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279" y="896309"/>
            <a:ext cx="56102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">
            <a:off x="323528" y="2132856"/>
            <a:ext cx="8480412" cy="2581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4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697302" cy="354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خطط انسيابي: معالجة متعاقبة 5"/>
          <p:cNvSpPr/>
          <p:nvPr/>
        </p:nvSpPr>
        <p:spPr>
          <a:xfrm>
            <a:off x="1115616" y="470466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3861048"/>
            <a:ext cx="7077075" cy="140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805794" y="1516142"/>
            <a:ext cx="9361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err="1" smtClean="0"/>
              <a:t>كوينزلاند</a:t>
            </a:r>
            <a:r>
              <a:rPr lang="ar-SA" b="1" dirty="0" smtClean="0"/>
              <a:t> </a:t>
            </a:r>
            <a:endParaRPr lang="ar-EG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6084168" y="2204864"/>
            <a:ext cx="9361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 err="1" smtClean="0"/>
              <a:t>نيوساوث</a:t>
            </a:r>
            <a:r>
              <a:rPr lang="ar-SA" sz="1400" b="1" dirty="0" smtClean="0"/>
              <a:t> ويلز</a:t>
            </a:r>
            <a:endParaRPr lang="ar-EG" sz="14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5805794" y="2617167"/>
            <a:ext cx="93610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 smtClean="0"/>
              <a:t>فيكتور</a:t>
            </a:r>
            <a:endParaRPr lang="ar-EG" sz="14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4654153" y="2226951"/>
            <a:ext cx="93610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 smtClean="0"/>
              <a:t>بيرث</a:t>
            </a:r>
            <a:endParaRPr lang="ar-EG" sz="1400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498953" y="2761183"/>
            <a:ext cx="93610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b="1" dirty="0" err="1" smtClean="0"/>
              <a:t>أوكلاند</a:t>
            </a:r>
            <a:r>
              <a:rPr lang="ar-SA" sz="1400" b="1" dirty="0" smtClean="0"/>
              <a:t> </a:t>
            </a:r>
            <a:endParaRPr lang="ar-EG" sz="1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5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1979712" y="44624"/>
            <a:ext cx="5328592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مشكلات الأقليات الإسلامية في العالم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4" name="مخطط انسيابي: معالجة متعاقبة 3"/>
          <p:cNvSpPr/>
          <p:nvPr/>
        </p:nvSpPr>
        <p:spPr>
          <a:xfrm>
            <a:off x="251520" y="968317"/>
            <a:ext cx="8873887" cy="1092531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تواجه الأقليات الإسلامية في العالم الكثير من المشكلات حيث يعيشون في مجتمع غير مسلم له مثله وقيمه المختلفة</a:t>
            </a:r>
            <a:endParaRPr lang="ar-E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6948263" y="2086450"/>
            <a:ext cx="2171937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المطلوب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-60000">
            <a:off x="2368180" y="3027925"/>
            <a:ext cx="6511574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الإجابة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التهميش 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وعدم ممارسة الشعائر بحرية تامة والحرمات من المناصب السيادية </a:t>
            </a:r>
          </a:p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التكتل 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مؤسسات وهيئات ومنظمات تطالب بحقوق المسلمين</a:t>
            </a:r>
          </a:p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أفضل 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طريق هو احترام الأخر وحرية الدين والتعبير </a:t>
            </a:r>
          </a:p>
          <a:p>
            <a:pPr algn="ctr"/>
            <a:r>
              <a:rPr lang="ar-S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 أحاول 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 أبرز أخلاقيات المسلمين </a:t>
            </a:r>
            <a:endParaRPr lang="ar-E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32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أسئلة التقويم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154" y="987023"/>
            <a:ext cx="73723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55576" y="2123661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وصل الإسلام عن طريق مجموعة من الأفغان ثم التجار المسلمين ثم الطلبة المسلمين 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81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2915816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أسئلة التقويم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775" y="1052736"/>
            <a:ext cx="52292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83568" y="249289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الأقلية : مجموعة من السكان تختلف عن الأغلبية في دولة ما </a:t>
            </a:r>
          </a:p>
          <a:p>
            <a:pPr algn="ctr"/>
            <a:r>
              <a:rPr lang="ar-S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الأقلية المسلمة : هي مجموعة مسلمة معتزة بإسلامها في دولة غير مسلمة </a:t>
            </a:r>
            <a:endParaRPr lang="ar-EG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27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1979712" y="44624"/>
            <a:ext cx="7128792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أكتشف الخطأ في العبارات التالية ثم بادر بتصحيحه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48" y="980728"/>
            <a:ext cx="86044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956183" y="3410790"/>
            <a:ext cx="6759737" cy="26642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النصف الجنوبي </a:t>
            </a:r>
          </a:p>
          <a:p>
            <a:pPr marL="342900" indent="-342900" algn="ctr">
              <a:buAutoNum type="arabicParenBoth"/>
            </a:pPr>
            <a:r>
              <a:rPr lang="ar-S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بلاد الأفغان </a:t>
            </a:r>
          </a:p>
          <a:p>
            <a:pPr marL="342900" indent="-342900" algn="ctr">
              <a:buAutoNum type="arabicParenBoth"/>
            </a:pPr>
            <a:r>
              <a:rPr lang="ar-S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 الهند </a:t>
            </a:r>
          </a:p>
          <a:p>
            <a:pPr marL="342900" indent="-342900" algn="ctr">
              <a:buAutoNum type="arabicParenBoth"/>
            </a:pPr>
            <a:r>
              <a:rPr lang="ar-S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أستراليا في ولاية نيو ساوث ويلز 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2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سياستها مرنة ولكنها انتقائية حيث يؤثر الدين والعرف في قبول الهجرة إليها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25" y="0"/>
            <a:ext cx="79533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4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">
            <a:off x="288032" y="697528"/>
            <a:ext cx="8820472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خطط انسيابي: معالجة متعاقبة 4"/>
          <p:cNvSpPr/>
          <p:nvPr/>
        </p:nvSpPr>
        <p:spPr>
          <a:xfrm>
            <a:off x="6444208" y="44624"/>
            <a:ext cx="2664296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بم تفسر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8486" y="249289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نظرا لزيادة الطلاب بالجامعات </a:t>
            </a:r>
          </a:p>
          <a:p>
            <a:pPr marL="342900" indent="-342900" algn="ctr">
              <a:buAutoNum type="arabicParenBoth"/>
            </a:pPr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نظرا لسوء المعاملة والتهميش </a:t>
            </a:r>
          </a:p>
          <a:p>
            <a:pPr marL="342900" indent="-342900" algn="ctr">
              <a:buAutoNum type="arabicParenBoth"/>
            </a:pPr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بسبب انتشا ر الفقر وسياسة بعض الدول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88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5508104" y="44624"/>
            <a:ext cx="3600400" cy="851685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ما النتيجة المترتبة علي 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004" y="896309"/>
            <a:ext cx="66675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890577" y="1572584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أدي إلي انصهار هامشي في المجتمع وتنشئة جيل مخفوف بالمخاطر </a:t>
            </a:r>
            <a:endParaRPr lang="ar-E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3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عالجة متعاقبة 4"/>
          <p:cNvSpPr/>
          <p:nvPr/>
        </p:nvSpPr>
        <p:spPr>
          <a:xfrm>
            <a:off x="251520" y="44624"/>
            <a:ext cx="8856984" cy="1152128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من خلال دراستك لموضوع الأقليات الإسلامية أكمل الجدول </a:t>
            </a:r>
            <a:r>
              <a:rPr lang="ar-SA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itchFamily="66" charset="-78"/>
                <a:cs typeface="Arabic Typesetting" pitchFamily="66" charset="-78"/>
              </a:rPr>
              <a:t>الأتي</a:t>
            </a:r>
            <a:endParaRPr lang="ar-E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1844824"/>
            <a:ext cx="839152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843808" y="2708920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يقل حماسهم لديهم ولثقافتهم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55576" y="2725885"/>
            <a:ext cx="15841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تحقيق ذلك عن طريق المراكز الإسلامية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824921" y="3933056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زيادة الفجوة والتباعد والضعف 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99592" y="3933056"/>
            <a:ext cx="1584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الدعوة للتألف والتقارب بينهم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1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6" grpId="0"/>
      <p:bldP spid="7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90577" y="1586446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تساهم المملكة في مساعدة الأقليات المسلمة في بعض احتياجاتهم وتقديم المساعدات المادية والمعنوية لهم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91" y="15889"/>
            <a:ext cx="8964488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1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682" y="0"/>
            <a:ext cx="48482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611560" y="917499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بدأ ظهور الأقليات عن طريق الهجرات</a:t>
            </a:r>
          </a:p>
          <a:p>
            <a:pPr algn="ctr"/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للحفاظ علي الدين  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8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8388424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275856" y="1714571"/>
            <a:ext cx="2520280" cy="8916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اسباب ظهور الأقليات الإسلامية</a:t>
            </a:r>
            <a:endParaRPr lang="ar-EG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300192" y="3140967"/>
            <a:ext cx="2520280" cy="8916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اعتناق الدين الإسلامي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75856" y="3156857"/>
            <a:ext cx="2520280" cy="8916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انتقال المسلمين إلي بلاد غير إسلامية 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51520" y="3156857"/>
            <a:ext cx="2520280" cy="8916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احتلال اراضي إسلامية</a:t>
            </a:r>
            <a:endParaRPr lang="ar-EG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5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8388424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412776"/>
            <a:ext cx="57245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21905" y="2509937"/>
            <a:ext cx="7992888" cy="35664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342900" indent="-342900" algn="ctr">
              <a:buAutoNum type="arabicParenBoth"/>
            </a:pP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مكة المكرمة</a:t>
            </a:r>
          </a:p>
          <a:p>
            <a:pPr marL="342900" indent="-342900" algn="ctr">
              <a:buAutoNum type="arabicParenBoth"/>
            </a:pPr>
            <a:r>
              <a:rPr lang="ar-S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لأنها تختلف عن الغالبية في الفكر والعقيدة</a:t>
            </a:r>
            <a:endParaRPr lang="ar-EG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6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774</Words>
  <Application>Microsoft Office PowerPoint</Application>
  <PresentationFormat>عرض على الشاشة (3:4)‏</PresentationFormat>
  <Paragraphs>167</Paragraphs>
  <Slides>65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65</vt:i4>
      </vt:variant>
    </vt:vector>
  </HeadingPairs>
  <TitlesOfParts>
    <vt:vector size="66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2015-01-12T18:34:28Z</dcterms:created>
  <dcterms:modified xsi:type="dcterms:W3CDTF">2018-01-10T17:25:49Z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731CF8EC-CD12-4DCE-B229-75E5B4C7A9EF</vt:lpwstr>
  </property>
  <property fmtid="{D5CDD505-2E9C-101B-9397-08002B2CF9AE}" pid="3" name="ArticulatePath">
    <vt:lpwstr>الوحدة الثالثة</vt:lpwstr>
  </property>
</Properties>
</file>