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custDataLst>
    <p:tags r:id="rId5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23/04/1439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microsoft.com/office/2007/relationships/hdphoto" Target="../media/hdphoto18.wdp"/><Relationship Id="rId5" Type="http://schemas.openxmlformats.org/officeDocument/2006/relationships/image" Target="../media/image19.png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microsoft.com/office/2007/relationships/hdphoto" Target="../media/hdphoto21.wdp"/><Relationship Id="rId5" Type="http://schemas.openxmlformats.org/officeDocument/2006/relationships/image" Target="../media/image22.pn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microsoft.com/office/2007/relationships/hdphoto" Target="../media/hdphoto2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microsoft.com/office/2007/relationships/hdphoto" Target="../media/hdphoto2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microsoft.com/office/2007/relationships/hdphoto" Target="../media/hdphoto2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microsoft.com/office/2007/relationships/hdphoto" Target="../media/hdphoto26.wdp"/><Relationship Id="rId5" Type="http://schemas.openxmlformats.org/officeDocument/2006/relationships/image" Target="../media/image27.png"/><Relationship Id="rId4" Type="http://schemas.microsoft.com/office/2007/relationships/hdphoto" Target="../media/hdphoto2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microsoft.com/office/2007/relationships/hdphoto" Target="../media/hdphoto2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microsoft.com/office/2007/relationships/hdphoto" Target="../media/hdphoto28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microsoft.com/office/2007/relationships/hdphoto" Target="../media/hdphoto30.wdp"/><Relationship Id="rId5" Type="http://schemas.openxmlformats.org/officeDocument/2006/relationships/image" Target="../media/image31.png"/><Relationship Id="rId4" Type="http://schemas.microsoft.com/office/2007/relationships/hdphoto" Target="../media/hdphoto29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microsoft.com/office/2007/relationships/hdphoto" Target="../media/hdphoto33.wdp"/><Relationship Id="rId5" Type="http://schemas.openxmlformats.org/officeDocument/2006/relationships/image" Target="../media/image34.png"/><Relationship Id="rId4" Type="http://schemas.microsoft.com/office/2007/relationships/hdphoto" Target="../media/hdphoto3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microsoft.com/office/2007/relationships/hdphoto" Target="../media/hdphoto35.wdp"/><Relationship Id="rId5" Type="http://schemas.openxmlformats.org/officeDocument/2006/relationships/image" Target="../media/image36.png"/><Relationship Id="rId4" Type="http://schemas.microsoft.com/office/2007/relationships/hdphoto" Target="../media/hdphoto3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microsoft.com/office/2007/relationships/hdphoto" Target="../media/hdphoto37.wdp"/><Relationship Id="rId5" Type="http://schemas.openxmlformats.org/officeDocument/2006/relationships/image" Target="../media/image38.png"/><Relationship Id="rId4" Type="http://schemas.microsoft.com/office/2007/relationships/hdphoto" Target="../media/hdphoto36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microsoft.com/office/2007/relationships/hdphoto" Target="../media/hdphoto38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microsoft.com/office/2007/relationships/hdphoto" Target="../media/hdphoto39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microsoft.com/office/2007/relationships/hdphoto" Target="../media/hdphoto41.wdp"/><Relationship Id="rId5" Type="http://schemas.openxmlformats.org/officeDocument/2006/relationships/image" Target="../media/image42.png"/><Relationship Id="rId4" Type="http://schemas.microsoft.com/office/2007/relationships/hdphoto" Target="../media/hdphoto40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microsoft.com/office/2007/relationships/hdphoto" Target="../media/hdphoto4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microsoft.com/office/2007/relationships/hdphoto" Target="../media/hdphoto4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7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microsoft.com/office/2007/relationships/hdphoto" Target="../media/hdphoto45.wdp"/><Relationship Id="rId5" Type="http://schemas.openxmlformats.org/officeDocument/2006/relationships/image" Target="../media/image46.png"/><Relationship Id="rId4" Type="http://schemas.microsoft.com/office/2007/relationships/hdphoto" Target="../media/hdphoto4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microsoft.com/office/2007/relationships/hdphoto" Target="../media/hdphoto46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microsoft.com/office/2007/relationships/hdphoto" Target="../media/hdphoto47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microsoft.com/office/2007/relationships/hdphoto" Target="../media/hdphoto48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microsoft.com/office/2007/relationships/hdphoto" Target="../media/hdphoto49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microsoft.com/office/2007/relationships/hdphoto" Target="../media/hdphoto50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microsoft.com/office/2007/relationships/hdphoto" Target="../media/hdphoto52.wdp"/><Relationship Id="rId5" Type="http://schemas.openxmlformats.org/officeDocument/2006/relationships/image" Target="../media/image53.png"/><Relationship Id="rId4" Type="http://schemas.microsoft.com/office/2007/relationships/hdphoto" Target="../media/hdphoto5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microsoft.com/office/2007/relationships/hdphoto" Target="../media/hdphoto54.wdp"/><Relationship Id="rId5" Type="http://schemas.openxmlformats.org/officeDocument/2006/relationships/image" Target="../media/image55.png"/><Relationship Id="rId4" Type="http://schemas.microsoft.com/office/2007/relationships/hdphoto" Target="../media/hdphoto5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microsoft.com/office/2007/relationships/hdphoto" Target="../media/hdphoto55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6" Type="http://schemas.microsoft.com/office/2007/relationships/hdphoto" Target="../media/hdphoto57.wdp"/><Relationship Id="rId5" Type="http://schemas.openxmlformats.org/officeDocument/2006/relationships/image" Target="../media/image58.png"/><Relationship Id="rId4" Type="http://schemas.microsoft.com/office/2007/relationships/hdphoto" Target="../media/hdphoto5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6" Type="http://schemas.microsoft.com/office/2007/relationships/hdphoto" Target="../media/hdphoto59.wdp"/><Relationship Id="rId5" Type="http://schemas.openxmlformats.org/officeDocument/2006/relationships/image" Target="../media/image60.png"/><Relationship Id="rId4" Type="http://schemas.microsoft.com/office/2007/relationships/hdphoto" Target="../media/hdphoto58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6" Type="http://schemas.microsoft.com/office/2007/relationships/hdphoto" Target="../media/hdphoto61.wdp"/><Relationship Id="rId5" Type="http://schemas.openxmlformats.org/officeDocument/2006/relationships/image" Target="../media/image62.png"/><Relationship Id="rId4" Type="http://schemas.microsoft.com/office/2007/relationships/hdphoto" Target="../media/hdphoto60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microsoft.com/office/2007/relationships/hdphoto" Target="../media/hdphoto6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microsoft.com/office/2007/relationships/hdphoto" Target="../media/hdphoto64.wdp"/><Relationship Id="rId5" Type="http://schemas.openxmlformats.org/officeDocument/2006/relationships/image" Target="../media/image65.png"/><Relationship Id="rId4" Type="http://schemas.microsoft.com/office/2007/relationships/hdphoto" Target="../media/hdphoto63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4" Type="http://schemas.microsoft.com/office/2007/relationships/hdphoto" Target="../media/hdphoto6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1.wdp"/><Relationship Id="rId5" Type="http://schemas.openxmlformats.org/officeDocument/2006/relationships/image" Target="../media/image11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3.wdp"/><Relationship Id="rId5" Type="http://schemas.openxmlformats.org/officeDocument/2006/relationships/image" Target="../media/image13.png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3887"/>
            <a:ext cx="8973185" cy="64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2735796" y="44624"/>
            <a:ext cx="367240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الوحدة الخامسة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2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3447991" y="93988"/>
            <a:ext cx="56673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2585" y="1628800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79714" y="1628800"/>
            <a:ext cx="75248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شاملة لكل الحقوق المدنية و الدينية و السياسية والتعاونية و الفكرية . </a:t>
            </a:r>
          </a:p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ثابتة قاطعة  لا تقبل التغير  أو التعطيل . </a:t>
            </a:r>
          </a:p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تشمل كل البشر مواد سلمين أو غير سلمين . 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6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2555776" y="57035"/>
            <a:ext cx="432048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حقوق الإنسان في الإسلام (1)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803" y="1196752"/>
            <a:ext cx="5076825" cy="647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916832"/>
            <a:ext cx="89439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خطط انسيابي: معالجة متعاقبة 5"/>
          <p:cNvSpPr/>
          <p:nvPr/>
        </p:nvSpPr>
        <p:spPr>
          <a:xfrm>
            <a:off x="7596336" y="3545607"/>
            <a:ext cx="153403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3789040"/>
            <a:ext cx="741682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6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7596336" y="0"/>
            <a:ext cx="153403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2585" y="1628800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79714" y="1628800"/>
            <a:ext cx="75248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إقامة حدود الله هي أفضل و سيلة الحماية الحقوق فمن ضمن الحدود في الإسلام أني من قتل يقتل و هذا سيحافظ علي أهم الحقوق للإنسان و هو حق الحياة .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1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734"/>
            <a:ext cx="7810500" cy="67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02506"/>
            <a:ext cx="9144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عالجة متعاقبة 3"/>
          <p:cNvSpPr/>
          <p:nvPr/>
        </p:nvSpPr>
        <p:spPr>
          <a:xfrm>
            <a:off x="7576481" y="3356992"/>
            <a:ext cx="153403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19" y="3545020"/>
            <a:ext cx="702450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28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7596336" y="0"/>
            <a:ext cx="153403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2585" y="1628800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971598" y="761175"/>
            <a:ext cx="7859299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أسئلة التقويم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77209" y="2227014"/>
            <a:ext cx="8653214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8028384" y="2340969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932040" y="2348880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028384" y="2813396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43808" y="2852936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047958" y="386104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948264" y="386104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796136" y="386104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716016" y="384887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0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علل ما يأتي 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998094" y="986724"/>
            <a:ext cx="59340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92585" y="2183555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79714" y="2420888"/>
            <a:ext cx="75248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لأن الله يحب العدل ومن آخذ حقه فهناك عدل .</a:t>
            </a:r>
          </a:p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لحفظ حقوق جميع سكان المدينة من المسلمين و اليهود 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6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5580112" y="0"/>
            <a:ext cx="3550262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ما النتائج المترتبة علي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60000">
            <a:off x="5683605" y="1196752"/>
            <a:ext cx="3343275" cy="62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92585" y="2183555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01013" y="2828945"/>
            <a:ext cx="75248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ضياع الحقوق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انتشار الظلم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كثرة الاضطرابات 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كثرة المشكلات و الفوضى . 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7171"/>
            <a:ext cx="58674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79491" y="1700808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55576" y="2204864"/>
            <a:ext cx="75248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وثيقة المدينة المنورة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خطبة الوداع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عهد عمر بن الخطاب لأبي موسي الأشعري .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409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309405" y="1415401"/>
            <a:ext cx="858294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253026" y="1916832"/>
            <a:ext cx="51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2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275338" y="2440052"/>
            <a:ext cx="51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59314" y="2977788"/>
            <a:ext cx="51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121456" y="3501008"/>
            <a:ext cx="51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3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2267744" y="44624"/>
            <a:ext cx="4464496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مفهوم حقوق الإنسان وخصائصها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52525"/>
            <a:ext cx="5343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556" y="1628800"/>
            <a:ext cx="8205366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515689" y="2853785"/>
            <a:ext cx="836329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9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5580112" y="0"/>
            <a:ext cx="3550262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أكمل الفراغات التالية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00">
            <a:off x="854632" y="1184300"/>
            <a:ext cx="7596336" cy="325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203848" y="1340768"/>
            <a:ext cx="1376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أهل المدينة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051720" y="1340768"/>
            <a:ext cx="1376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مسلمين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43608" y="1351723"/>
            <a:ext cx="1376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يهود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56134" y="2103239"/>
            <a:ext cx="6883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الدين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2103239"/>
            <a:ext cx="976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الجنس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547664" y="2780928"/>
            <a:ext cx="12644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حرمة الدم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-286005" y="2812866"/>
            <a:ext cx="19056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حرمة الأعراض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76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222" y="0"/>
            <a:ext cx="7105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79491" y="1700808"/>
            <a:ext cx="8424936" cy="4392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131840" y="1802734"/>
            <a:ext cx="35283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مميزات حقوق الأنسان في الإسلام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148064" y="3125654"/>
            <a:ext cx="35283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شاملة لكل أنواع الحقوق </a:t>
            </a: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71600" y="3125654"/>
            <a:ext cx="35283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قطعية ثابتة لا تقبل التغير و التبديل </a:t>
            </a: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87824" y="4293096"/>
            <a:ext cx="35283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عامة لكل الأفراد مسلمين أو غير مسلمين </a:t>
            </a:r>
            <a:endParaRPr lang="ar-SA" dirty="0"/>
          </a:p>
        </p:txBody>
      </p:sp>
      <p:sp>
        <p:nvSpPr>
          <p:cNvPr id="4" name="شكل حر 3"/>
          <p:cNvSpPr/>
          <p:nvPr/>
        </p:nvSpPr>
        <p:spPr>
          <a:xfrm>
            <a:off x="5131837" y="2481943"/>
            <a:ext cx="2146636" cy="634481"/>
          </a:xfrm>
          <a:custGeom>
            <a:avLst/>
            <a:gdLst>
              <a:gd name="connsiteX0" fmla="*/ 0 w 2146636"/>
              <a:gd name="connsiteY0" fmla="*/ 0 h 634481"/>
              <a:gd name="connsiteX1" fmla="*/ 46653 w 2146636"/>
              <a:gd name="connsiteY1" fmla="*/ 18661 h 634481"/>
              <a:gd name="connsiteX2" fmla="*/ 93306 w 2146636"/>
              <a:gd name="connsiteY2" fmla="*/ 55984 h 634481"/>
              <a:gd name="connsiteX3" fmla="*/ 205273 w 2146636"/>
              <a:gd name="connsiteY3" fmla="*/ 139959 h 634481"/>
              <a:gd name="connsiteX4" fmla="*/ 251926 w 2146636"/>
              <a:gd name="connsiteY4" fmla="*/ 177281 h 634481"/>
              <a:gd name="connsiteX5" fmla="*/ 373224 w 2146636"/>
              <a:gd name="connsiteY5" fmla="*/ 233265 h 634481"/>
              <a:gd name="connsiteX6" fmla="*/ 410547 w 2146636"/>
              <a:gd name="connsiteY6" fmla="*/ 242596 h 634481"/>
              <a:gd name="connsiteX7" fmla="*/ 494522 w 2146636"/>
              <a:gd name="connsiteY7" fmla="*/ 270588 h 634481"/>
              <a:gd name="connsiteX8" fmla="*/ 615820 w 2146636"/>
              <a:gd name="connsiteY8" fmla="*/ 307910 h 634481"/>
              <a:gd name="connsiteX9" fmla="*/ 709126 w 2146636"/>
              <a:gd name="connsiteY9" fmla="*/ 335902 h 634481"/>
              <a:gd name="connsiteX10" fmla="*/ 867747 w 2146636"/>
              <a:gd name="connsiteY10" fmla="*/ 382555 h 634481"/>
              <a:gd name="connsiteX11" fmla="*/ 1474236 w 2146636"/>
              <a:gd name="connsiteY11" fmla="*/ 363894 h 634481"/>
              <a:gd name="connsiteX12" fmla="*/ 1520890 w 2146636"/>
              <a:gd name="connsiteY12" fmla="*/ 354563 h 634481"/>
              <a:gd name="connsiteX13" fmla="*/ 1623526 w 2146636"/>
              <a:gd name="connsiteY13" fmla="*/ 335902 h 634481"/>
              <a:gd name="connsiteX14" fmla="*/ 1660849 w 2146636"/>
              <a:gd name="connsiteY14" fmla="*/ 317241 h 634481"/>
              <a:gd name="connsiteX15" fmla="*/ 1754155 w 2146636"/>
              <a:gd name="connsiteY15" fmla="*/ 298579 h 634481"/>
              <a:gd name="connsiteX16" fmla="*/ 1903445 w 2146636"/>
              <a:gd name="connsiteY16" fmla="*/ 307910 h 634481"/>
              <a:gd name="connsiteX17" fmla="*/ 1959428 w 2146636"/>
              <a:gd name="connsiteY17" fmla="*/ 335902 h 634481"/>
              <a:gd name="connsiteX18" fmla="*/ 1987420 w 2146636"/>
              <a:gd name="connsiteY18" fmla="*/ 363894 h 634481"/>
              <a:gd name="connsiteX19" fmla="*/ 2024743 w 2146636"/>
              <a:gd name="connsiteY19" fmla="*/ 382555 h 634481"/>
              <a:gd name="connsiteX20" fmla="*/ 2052734 w 2146636"/>
              <a:gd name="connsiteY20" fmla="*/ 429208 h 634481"/>
              <a:gd name="connsiteX21" fmla="*/ 2071396 w 2146636"/>
              <a:gd name="connsiteY21" fmla="*/ 447869 h 634481"/>
              <a:gd name="connsiteX22" fmla="*/ 2090057 w 2146636"/>
              <a:gd name="connsiteY22" fmla="*/ 485192 h 634481"/>
              <a:gd name="connsiteX23" fmla="*/ 2099387 w 2146636"/>
              <a:gd name="connsiteY23" fmla="*/ 513184 h 634481"/>
              <a:gd name="connsiteX24" fmla="*/ 2127379 w 2146636"/>
              <a:gd name="connsiteY24" fmla="*/ 541175 h 634481"/>
              <a:gd name="connsiteX25" fmla="*/ 2146041 w 2146636"/>
              <a:gd name="connsiteY25" fmla="*/ 634481 h 63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46636" h="634481">
                <a:moveTo>
                  <a:pt x="0" y="0"/>
                </a:moveTo>
                <a:cubicBezTo>
                  <a:pt x="15551" y="6220"/>
                  <a:pt x="31672" y="11171"/>
                  <a:pt x="46653" y="18661"/>
                </a:cubicBezTo>
                <a:cubicBezTo>
                  <a:pt x="84950" y="37809"/>
                  <a:pt x="64373" y="32838"/>
                  <a:pt x="93306" y="55984"/>
                </a:cubicBezTo>
                <a:cubicBezTo>
                  <a:pt x="139844" y="93214"/>
                  <a:pt x="163344" y="107347"/>
                  <a:pt x="205273" y="139959"/>
                </a:cubicBezTo>
                <a:cubicBezTo>
                  <a:pt x="220993" y="152186"/>
                  <a:pt x="234114" y="168375"/>
                  <a:pt x="251926" y="177281"/>
                </a:cubicBezTo>
                <a:cubicBezTo>
                  <a:pt x="293655" y="198146"/>
                  <a:pt x="328968" y="217172"/>
                  <a:pt x="373224" y="233265"/>
                </a:cubicBezTo>
                <a:cubicBezTo>
                  <a:pt x="385276" y="237648"/>
                  <a:pt x="398106" y="239486"/>
                  <a:pt x="410547" y="242596"/>
                </a:cubicBezTo>
                <a:cubicBezTo>
                  <a:pt x="466698" y="280030"/>
                  <a:pt x="406528" y="245447"/>
                  <a:pt x="494522" y="270588"/>
                </a:cubicBezTo>
                <a:cubicBezTo>
                  <a:pt x="677241" y="322793"/>
                  <a:pt x="487473" y="282240"/>
                  <a:pt x="615820" y="307910"/>
                </a:cubicBezTo>
                <a:cubicBezTo>
                  <a:pt x="698537" y="349267"/>
                  <a:pt x="600697" y="304922"/>
                  <a:pt x="709126" y="335902"/>
                </a:cubicBezTo>
                <a:cubicBezTo>
                  <a:pt x="953319" y="405673"/>
                  <a:pt x="603848" y="323912"/>
                  <a:pt x="867747" y="382555"/>
                </a:cubicBezTo>
                <a:lnTo>
                  <a:pt x="1474236" y="363894"/>
                </a:lnTo>
                <a:cubicBezTo>
                  <a:pt x="1490081" y="363215"/>
                  <a:pt x="1505246" y="357170"/>
                  <a:pt x="1520890" y="354563"/>
                </a:cubicBezTo>
                <a:cubicBezTo>
                  <a:pt x="1547465" y="350134"/>
                  <a:pt x="1594859" y="346652"/>
                  <a:pt x="1623526" y="335902"/>
                </a:cubicBezTo>
                <a:cubicBezTo>
                  <a:pt x="1636550" y="331018"/>
                  <a:pt x="1647475" y="321062"/>
                  <a:pt x="1660849" y="317241"/>
                </a:cubicBezTo>
                <a:cubicBezTo>
                  <a:pt x="1691347" y="308527"/>
                  <a:pt x="1723053" y="304800"/>
                  <a:pt x="1754155" y="298579"/>
                </a:cubicBezTo>
                <a:cubicBezTo>
                  <a:pt x="1803918" y="301689"/>
                  <a:pt x="1853859" y="302690"/>
                  <a:pt x="1903445" y="307910"/>
                </a:cubicBezTo>
                <a:cubicBezTo>
                  <a:pt x="1922709" y="309938"/>
                  <a:pt x="1945333" y="324156"/>
                  <a:pt x="1959428" y="335902"/>
                </a:cubicBezTo>
                <a:cubicBezTo>
                  <a:pt x="1969565" y="344350"/>
                  <a:pt x="1976682" y="356224"/>
                  <a:pt x="1987420" y="363894"/>
                </a:cubicBezTo>
                <a:cubicBezTo>
                  <a:pt x="1998739" y="371979"/>
                  <a:pt x="2012302" y="376335"/>
                  <a:pt x="2024743" y="382555"/>
                </a:cubicBezTo>
                <a:cubicBezTo>
                  <a:pt x="2034073" y="398106"/>
                  <a:pt x="2042193" y="414451"/>
                  <a:pt x="2052734" y="429208"/>
                </a:cubicBezTo>
                <a:cubicBezTo>
                  <a:pt x="2057847" y="436366"/>
                  <a:pt x="2066516" y="440549"/>
                  <a:pt x="2071396" y="447869"/>
                </a:cubicBezTo>
                <a:cubicBezTo>
                  <a:pt x="2079112" y="459442"/>
                  <a:pt x="2084578" y="472407"/>
                  <a:pt x="2090057" y="485192"/>
                </a:cubicBezTo>
                <a:cubicBezTo>
                  <a:pt x="2093931" y="494232"/>
                  <a:pt x="2093931" y="505001"/>
                  <a:pt x="2099387" y="513184"/>
                </a:cubicBezTo>
                <a:cubicBezTo>
                  <a:pt x="2106706" y="524163"/>
                  <a:pt x="2118048" y="531845"/>
                  <a:pt x="2127379" y="541175"/>
                </a:cubicBezTo>
                <a:cubicBezTo>
                  <a:pt x="2151817" y="602267"/>
                  <a:pt x="2146041" y="571079"/>
                  <a:pt x="2146041" y="634481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2351314" y="2472612"/>
            <a:ext cx="2127380" cy="634482"/>
          </a:xfrm>
          <a:custGeom>
            <a:avLst/>
            <a:gdLst>
              <a:gd name="connsiteX0" fmla="*/ 2127380 w 2127380"/>
              <a:gd name="connsiteY0" fmla="*/ 0 h 634482"/>
              <a:gd name="connsiteX1" fmla="*/ 2052735 w 2127380"/>
              <a:gd name="connsiteY1" fmla="*/ 65315 h 634482"/>
              <a:gd name="connsiteX2" fmla="*/ 2034074 w 2127380"/>
              <a:gd name="connsiteY2" fmla="*/ 93306 h 634482"/>
              <a:gd name="connsiteX3" fmla="*/ 2015413 w 2127380"/>
              <a:gd name="connsiteY3" fmla="*/ 111968 h 634482"/>
              <a:gd name="connsiteX4" fmla="*/ 1996751 w 2127380"/>
              <a:gd name="connsiteY4" fmla="*/ 149290 h 634482"/>
              <a:gd name="connsiteX5" fmla="*/ 1931437 w 2127380"/>
              <a:gd name="connsiteY5" fmla="*/ 214604 h 634482"/>
              <a:gd name="connsiteX6" fmla="*/ 1903445 w 2127380"/>
              <a:gd name="connsiteY6" fmla="*/ 242596 h 634482"/>
              <a:gd name="connsiteX7" fmla="*/ 1875453 w 2127380"/>
              <a:gd name="connsiteY7" fmla="*/ 261257 h 634482"/>
              <a:gd name="connsiteX8" fmla="*/ 1828800 w 2127380"/>
              <a:gd name="connsiteY8" fmla="*/ 298580 h 634482"/>
              <a:gd name="connsiteX9" fmla="*/ 1763486 w 2127380"/>
              <a:gd name="connsiteY9" fmla="*/ 335902 h 634482"/>
              <a:gd name="connsiteX10" fmla="*/ 1735494 w 2127380"/>
              <a:gd name="connsiteY10" fmla="*/ 373225 h 634482"/>
              <a:gd name="connsiteX11" fmla="*/ 1670180 w 2127380"/>
              <a:gd name="connsiteY11" fmla="*/ 410547 h 634482"/>
              <a:gd name="connsiteX12" fmla="*/ 1576874 w 2127380"/>
              <a:gd name="connsiteY12" fmla="*/ 447870 h 634482"/>
              <a:gd name="connsiteX13" fmla="*/ 1483568 w 2127380"/>
              <a:gd name="connsiteY13" fmla="*/ 466531 h 634482"/>
              <a:gd name="connsiteX14" fmla="*/ 1436915 w 2127380"/>
              <a:gd name="connsiteY14" fmla="*/ 485192 h 634482"/>
              <a:gd name="connsiteX15" fmla="*/ 1315617 w 2127380"/>
              <a:gd name="connsiteY15" fmla="*/ 494523 h 634482"/>
              <a:gd name="connsiteX16" fmla="*/ 699796 w 2127380"/>
              <a:gd name="connsiteY16" fmla="*/ 485192 h 634482"/>
              <a:gd name="connsiteX17" fmla="*/ 643813 w 2127380"/>
              <a:gd name="connsiteY17" fmla="*/ 466531 h 634482"/>
              <a:gd name="connsiteX18" fmla="*/ 242596 w 2127380"/>
              <a:gd name="connsiteY18" fmla="*/ 485192 h 634482"/>
              <a:gd name="connsiteX19" fmla="*/ 177282 w 2127380"/>
              <a:gd name="connsiteY19" fmla="*/ 503853 h 634482"/>
              <a:gd name="connsiteX20" fmla="*/ 102637 w 2127380"/>
              <a:gd name="connsiteY20" fmla="*/ 522515 h 634482"/>
              <a:gd name="connsiteX21" fmla="*/ 65315 w 2127380"/>
              <a:gd name="connsiteY21" fmla="*/ 550506 h 634482"/>
              <a:gd name="connsiteX22" fmla="*/ 46653 w 2127380"/>
              <a:gd name="connsiteY22" fmla="*/ 569168 h 634482"/>
              <a:gd name="connsiteX23" fmla="*/ 18662 w 2127380"/>
              <a:gd name="connsiteY23" fmla="*/ 587829 h 634482"/>
              <a:gd name="connsiteX24" fmla="*/ 0 w 2127380"/>
              <a:gd name="connsiteY24" fmla="*/ 634482 h 63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7380" h="634482">
                <a:moveTo>
                  <a:pt x="2127380" y="0"/>
                </a:moveTo>
                <a:cubicBezTo>
                  <a:pt x="2124000" y="2817"/>
                  <a:pt x="2067074" y="47391"/>
                  <a:pt x="2052735" y="65315"/>
                </a:cubicBezTo>
                <a:cubicBezTo>
                  <a:pt x="2045730" y="74071"/>
                  <a:pt x="2041079" y="84550"/>
                  <a:pt x="2034074" y="93306"/>
                </a:cubicBezTo>
                <a:cubicBezTo>
                  <a:pt x="2028579" y="100175"/>
                  <a:pt x="2020293" y="104648"/>
                  <a:pt x="2015413" y="111968"/>
                </a:cubicBezTo>
                <a:cubicBezTo>
                  <a:pt x="2007697" y="123541"/>
                  <a:pt x="2005559" y="138525"/>
                  <a:pt x="1996751" y="149290"/>
                </a:cubicBezTo>
                <a:cubicBezTo>
                  <a:pt x="1977254" y="173119"/>
                  <a:pt x="1953208" y="192833"/>
                  <a:pt x="1931437" y="214604"/>
                </a:cubicBezTo>
                <a:cubicBezTo>
                  <a:pt x="1922106" y="223935"/>
                  <a:pt x="1914424" y="235277"/>
                  <a:pt x="1903445" y="242596"/>
                </a:cubicBezTo>
                <a:cubicBezTo>
                  <a:pt x="1894114" y="248816"/>
                  <a:pt x="1884424" y="254529"/>
                  <a:pt x="1875453" y="261257"/>
                </a:cubicBezTo>
                <a:cubicBezTo>
                  <a:pt x="1859521" y="273206"/>
                  <a:pt x="1844732" y="286631"/>
                  <a:pt x="1828800" y="298580"/>
                </a:cubicBezTo>
                <a:cubicBezTo>
                  <a:pt x="1802425" y="318361"/>
                  <a:pt x="1794477" y="320406"/>
                  <a:pt x="1763486" y="335902"/>
                </a:cubicBezTo>
                <a:cubicBezTo>
                  <a:pt x="1754155" y="348343"/>
                  <a:pt x="1746490" y="362229"/>
                  <a:pt x="1735494" y="373225"/>
                </a:cubicBezTo>
                <a:cubicBezTo>
                  <a:pt x="1723290" y="385429"/>
                  <a:pt x="1683595" y="404449"/>
                  <a:pt x="1670180" y="410547"/>
                </a:cubicBezTo>
                <a:cubicBezTo>
                  <a:pt x="1660162" y="415101"/>
                  <a:pt x="1600622" y="442390"/>
                  <a:pt x="1576874" y="447870"/>
                </a:cubicBezTo>
                <a:cubicBezTo>
                  <a:pt x="1545968" y="455002"/>
                  <a:pt x="1514670" y="460311"/>
                  <a:pt x="1483568" y="466531"/>
                </a:cubicBezTo>
                <a:cubicBezTo>
                  <a:pt x="1467144" y="469816"/>
                  <a:pt x="1453436" y="482438"/>
                  <a:pt x="1436915" y="485192"/>
                </a:cubicBezTo>
                <a:cubicBezTo>
                  <a:pt x="1396915" y="491859"/>
                  <a:pt x="1356050" y="491413"/>
                  <a:pt x="1315617" y="494523"/>
                </a:cubicBezTo>
                <a:cubicBezTo>
                  <a:pt x="1110343" y="491413"/>
                  <a:pt x="904915" y="493739"/>
                  <a:pt x="699796" y="485192"/>
                </a:cubicBezTo>
                <a:cubicBezTo>
                  <a:pt x="680143" y="484373"/>
                  <a:pt x="663483" y="466531"/>
                  <a:pt x="643813" y="466531"/>
                </a:cubicBezTo>
                <a:cubicBezTo>
                  <a:pt x="509929" y="466531"/>
                  <a:pt x="376335" y="478972"/>
                  <a:pt x="242596" y="485192"/>
                </a:cubicBezTo>
                <a:cubicBezTo>
                  <a:pt x="220825" y="491412"/>
                  <a:pt x="199248" y="498361"/>
                  <a:pt x="177282" y="503853"/>
                </a:cubicBezTo>
                <a:lnTo>
                  <a:pt x="102637" y="522515"/>
                </a:lnTo>
                <a:cubicBezTo>
                  <a:pt x="90196" y="531845"/>
                  <a:pt x="77261" y="540551"/>
                  <a:pt x="65315" y="550506"/>
                </a:cubicBezTo>
                <a:cubicBezTo>
                  <a:pt x="58557" y="556138"/>
                  <a:pt x="53523" y="563672"/>
                  <a:pt x="46653" y="569168"/>
                </a:cubicBezTo>
                <a:cubicBezTo>
                  <a:pt x="37897" y="576173"/>
                  <a:pt x="27992" y="581609"/>
                  <a:pt x="18662" y="587829"/>
                </a:cubicBezTo>
                <a:cubicBezTo>
                  <a:pt x="8264" y="629418"/>
                  <a:pt x="18399" y="616083"/>
                  <a:pt x="0" y="634482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4683967" y="2491273"/>
            <a:ext cx="140465" cy="1810139"/>
          </a:xfrm>
          <a:custGeom>
            <a:avLst/>
            <a:gdLst>
              <a:gd name="connsiteX0" fmla="*/ 111968 w 140465"/>
              <a:gd name="connsiteY0" fmla="*/ 0 h 1810139"/>
              <a:gd name="connsiteX1" fmla="*/ 83976 w 140465"/>
              <a:gd name="connsiteY1" fmla="*/ 606490 h 1810139"/>
              <a:gd name="connsiteX2" fmla="*/ 65315 w 140465"/>
              <a:gd name="connsiteY2" fmla="*/ 681135 h 1810139"/>
              <a:gd name="connsiteX3" fmla="*/ 46653 w 140465"/>
              <a:gd name="connsiteY3" fmla="*/ 765111 h 1810139"/>
              <a:gd name="connsiteX4" fmla="*/ 27992 w 140465"/>
              <a:gd name="connsiteY4" fmla="*/ 793103 h 1810139"/>
              <a:gd name="connsiteX5" fmla="*/ 9331 w 140465"/>
              <a:gd name="connsiteY5" fmla="*/ 877078 h 1810139"/>
              <a:gd name="connsiteX6" fmla="*/ 0 w 140465"/>
              <a:gd name="connsiteY6" fmla="*/ 914400 h 1810139"/>
              <a:gd name="connsiteX7" fmla="*/ 9331 w 140465"/>
              <a:gd name="connsiteY7" fmla="*/ 1091682 h 1810139"/>
              <a:gd name="connsiteX8" fmla="*/ 18662 w 140465"/>
              <a:gd name="connsiteY8" fmla="*/ 1147666 h 1810139"/>
              <a:gd name="connsiteX9" fmla="*/ 46653 w 140465"/>
              <a:gd name="connsiteY9" fmla="*/ 1175658 h 1810139"/>
              <a:gd name="connsiteX10" fmla="*/ 74645 w 140465"/>
              <a:gd name="connsiteY10" fmla="*/ 1212980 h 1810139"/>
              <a:gd name="connsiteX11" fmla="*/ 111968 w 140465"/>
              <a:gd name="connsiteY11" fmla="*/ 1278294 h 1810139"/>
              <a:gd name="connsiteX12" fmla="*/ 130629 w 140465"/>
              <a:gd name="connsiteY12" fmla="*/ 1623527 h 1810139"/>
              <a:gd name="connsiteX13" fmla="*/ 139960 w 140465"/>
              <a:gd name="connsiteY13" fmla="*/ 1810139 h 18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465" h="1810139">
                <a:moveTo>
                  <a:pt x="111968" y="0"/>
                </a:moveTo>
                <a:cubicBezTo>
                  <a:pt x="42585" y="242833"/>
                  <a:pt x="102897" y="10474"/>
                  <a:pt x="83976" y="606490"/>
                </a:cubicBezTo>
                <a:cubicBezTo>
                  <a:pt x="82726" y="645875"/>
                  <a:pt x="73452" y="648586"/>
                  <a:pt x="65315" y="681135"/>
                </a:cubicBezTo>
                <a:cubicBezTo>
                  <a:pt x="62658" y="691763"/>
                  <a:pt x="52400" y="751701"/>
                  <a:pt x="46653" y="765111"/>
                </a:cubicBezTo>
                <a:cubicBezTo>
                  <a:pt x="42236" y="775418"/>
                  <a:pt x="34212" y="783772"/>
                  <a:pt x="27992" y="793103"/>
                </a:cubicBezTo>
                <a:cubicBezTo>
                  <a:pt x="21772" y="821095"/>
                  <a:pt x="15779" y="849138"/>
                  <a:pt x="9331" y="877078"/>
                </a:cubicBezTo>
                <a:cubicBezTo>
                  <a:pt x="6447" y="889573"/>
                  <a:pt x="0" y="901576"/>
                  <a:pt x="0" y="914400"/>
                </a:cubicBezTo>
                <a:cubicBezTo>
                  <a:pt x="0" y="973576"/>
                  <a:pt x="4612" y="1032695"/>
                  <a:pt x="9331" y="1091682"/>
                </a:cubicBezTo>
                <a:cubicBezTo>
                  <a:pt x="10840" y="1110541"/>
                  <a:pt x="10978" y="1130378"/>
                  <a:pt x="18662" y="1147666"/>
                </a:cubicBezTo>
                <a:cubicBezTo>
                  <a:pt x="24021" y="1159724"/>
                  <a:pt x="38066" y="1165639"/>
                  <a:pt x="46653" y="1175658"/>
                </a:cubicBezTo>
                <a:cubicBezTo>
                  <a:pt x="56773" y="1187465"/>
                  <a:pt x="67093" y="1199386"/>
                  <a:pt x="74645" y="1212980"/>
                </a:cubicBezTo>
                <a:cubicBezTo>
                  <a:pt x="115760" y="1286987"/>
                  <a:pt x="71385" y="1237713"/>
                  <a:pt x="111968" y="1278294"/>
                </a:cubicBezTo>
                <a:cubicBezTo>
                  <a:pt x="155355" y="1408464"/>
                  <a:pt x="114509" y="1276953"/>
                  <a:pt x="130629" y="1623527"/>
                </a:cubicBezTo>
                <a:cubicBezTo>
                  <a:pt x="143738" y="1905364"/>
                  <a:pt x="139960" y="1480295"/>
                  <a:pt x="139960" y="1810139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8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2148797" y="0"/>
            <a:ext cx="4846406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حقوق الإنسان في الإسلام ( 2 )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3181324" y="1152057"/>
            <a:ext cx="5934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140679" y="1899883"/>
            <a:ext cx="8979173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6995202" y="2996952"/>
            <a:ext cx="2124649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332516" y="3628857"/>
            <a:ext cx="64087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26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مربع نص 4"/>
          <p:cNvSpPr txBox="1"/>
          <p:nvPr/>
        </p:nvSpPr>
        <p:spPr>
          <a:xfrm>
            <a:off x="929311" y="1484784"/>
            <a:ext cx="75248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أ. حق المساواة    , ب. حق الحرية .   جـ. حق التكافل الاجتماعي  ,        د . حق سلامة البدن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أ . الظلم   ,     ب . التقييد و التسلط .    جـ. السخرية و الاستهزاء .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0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متعاقبة 2"/>
          <p:cNvSpPr/>
          <p:nvPr/>
        </p:nvSpPr>
        <p:spPr>
          <a:xfrm>
            <a:off x="4644008" y="0"/>
            <a:ext cx="4486366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الفرق بين الحرية الدينية وتحريم الردة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413792" y="1185863"/>
            <a:ext cx="846043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6995201" y="2737910"/>
            <a:ext cx="2124649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243997" y="2799020"/>
            <a:ext cx="662473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5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8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3300925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أسئلة التقويم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907776" y="922587"/>
            <a:ext cx="81343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59519" y="1904459"/>
            <a:ext cx="8624964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323528" y="2828944"/>
            <a:ext cx="385384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ar-SA" sz="2400" dirty="0" smtClean="0">
                <a:solidFill>
                  <a:srgbClr val="FF0000"/>
                </a:solidFill>
              </a:rPr>
              <a:t>مصلحة الجماعة </a:t>
            </a:r>
            <a:r>
              <a:rPr lang="ar-SA" sz="2400" dirty="0" err="1" smtClean="0">
                <a:solidFill>
                  <a:srgbClr val="FF0000"/>
                </a:solidFill>
              </a:rPr>
              <a:t>إولي</a:t>
            </a:r>
            <a:r>
              <a:rPr lang="ar-SA" sz="2400" dirty="0" smtClean="0">
                <a:solidFill>
                  <a:srgbClr val="FF0000"/>
                </a:solidFill>
              </a:rPr>
              <a:t> من مصلحة الفرد 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ar-SA" sz="2400" dirty="0" smtClean="0">
                <a:solidFill>
                  <a:srgbClr val="FF0000"/>
                </a:solidFill>
              </a:rPr>
              <a:t>مثل حرية التعبير لابد ا، ترتبط بالنظم القائمة 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ar-SA" sz="2400" dirty="0" smtClean="0">
                <a:solidFill>
                  <a:srgbClr val="FF0000"/>
                </a:solidFill>
              </a:rPr>
              <a:t>عدم الطعن في الإسلام و أهله .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ar-SA" sz="2400" dirty="0" smtClean="0">
                <a:solidFill>
                  <a:srgbClr val="FF0000"/>
                </a:solidFill>
              </a:rPr>
              <a:t>إقامة العدل و إطفاء نار الثأر .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5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396267" y="856127"/>
            <a:ext cx="8495526" cy="53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60000">
            <a:off x="723115" y="114867"/>
            <a:ext cx="8388424" cy="78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076056" y="1340768"/>
            <a:ext cx="7575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3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932040" y="1929026"/>
            <a:ext cx="7575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4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053795" y="2801968"/>
            <a:ext cx="7575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1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53794" y="4581128"/>
            <a:ext cx="7575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2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372200" y="116632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8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1547664" y="0"/>
            <a:ext cx="758271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ارسم خارطة معرفية تتضمن حقوق غير المسلمين في الإسلام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0318" y="1216585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6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605" y="1556792"/>
            <a:ext cx="8524875" cy="299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خطط انسيابي: معالجة متعاقبة 5"/>
          <p:cNvSpPr/>
          <p:nvPr/>
        </p:nvSpPr>
        <p:spPr>
          <a:xfrm>
            <a:off x="7236296" y="44624"/>
            <a:ext cx="1877414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652120" y="2492896"/>
            <a:ext cx="12356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الثورة الفرنسية و الأمريكية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39952" y="2454222"/>
            <a:ext cx="12356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اتفاقية برلين 1855 م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99792" y="2598003"/>
            <a:ext cx="12356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اتفاقية لندن 1914م 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4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755576" y="724461"/>
            <a:ext cx="81629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علل ما يأتي 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4570" y="2420888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74620" y="2564904"/>
            <a:ext cx="75248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حتي يتحقق الأمن العالمي و المصالح المشتركة . </a:t>
            </a:r>
          </a:p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حتي </a:t>
            </a:r>
            <a:r>
              <a:rPr lang="ar-SA" sz="2800" dirty="0" err="1" smtClean="0">
                <a:solidFill>
                  <a:srgbClr val="FF0000"/>
                </a:solidFill>
              </a:rPr>
              <a:t>لاتثار</a:t>
            </a:r>
            <a:r>
              <a:rPr lang="ar-SA" sz="2800" dirty="0" smtClean="0">
                <a:solidFill>
                  <a:srgbClr val="FF0000"/>
                </a:solidFill>
              </a:rPr>
              <a:t> المشاكل و الكراهية . </a:t>
            </a:r>
          </a:p>
          <a:p>
            <a:pPr marL="514350" indent="-514350">
              <a:buFont typeface="+mj-cs"/>
              <a:buAutoNum type="arabic2Minus"/>
            </a:pPr>
            <a:r>
              <a:rPr lang="ar-SA" sz="2800" dirty="0" smtClean="0">
                <a:solidFill>
                  <a:srgbClr val="FF0000"/>
                </a:solidFill>
              </a:rPr>
              <a:t>حتي يروا </a:t>
            </a:r>
            <a:r>
              <a:rPr lang="ar-SA" sz="2800" dirty="0" err="1" smtClean="0">
                <a:solidFill>
                  <a:srgbClr val="FF0000"/>
                </a:solidFill>
              </a:rPr>
              <a:t>مافي</a:t>
            </a:r>
            <a:r>
              <a:rPr lang="ar-SA" sz="2800" dirty="0" smtClean="0">
                <a:solidFill>
                  <a:srgbClr val="FF0000"/>
                </a:solidFill>
              </a:rPr>
              <a:t> الدين من خير </a:t>
            </a:r>
            <a:r>
              <a:rPr lang="ar-SA" sz="2800" dirty="0" smtClean="0">
                <a:solidFill>
                  <a:srgbClr val="FF0000"/>
                </a:solidFill>
              </a:rPr>
              <a:t>ويهتدوا </a:t>
            </a:r>
            <a:r>
              <a:rPr lang="ar-SA" sz="2800" dirty="0" smtClean="0">
                <a:solidFill>
                  <a:srgbClr val="FF0000"/>
                </a:solidFill>
              </a:rPr>
              <a:t>اليه . 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1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4860032" y="0"/>
            <a:ext cx="4270342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عدد حقوق غير المسلمين الدينية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971600" y="1484784"/>
            <a:ext cx="75248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عدم إكراههم علي الإسلام 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ممارسة شعائرهم 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حقهم في التحاكم إلي علمائهم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5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467544" y="0"/>
            <a:ext cx="8230782" cy="119675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لغير المسلمين حق في حفظ حقوقهم المدنية والسياسية والاقتصادية . فسر ذلك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55679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901013" y="2828945"/>
            <a:ext cx="75248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يهم الحق في الأرض و الحرية و العدل و التعلم و طلب الرزق .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179512" y="129043"/>
            <a:ext cx="8950862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اذكر بعض الأمثلة علي البر والإحسان وحسن التعامل مع غير المسلمين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92525" y="1556792"/>
            <a:ext cx="75248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إعانة محتاجيهم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تحيتهم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إجابة دعوتهم و الأكل معهم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قبول هداياهم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1500725" y="0"/>
            <a:ext cx="61425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الإعلان الإسلامي والإعلان العالمي لحقوق الإنسان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395536" y="1052736"/>
            <a:ext cx="8713103" cy="136815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المقارنة بين حقوق الإنسان في الإسلام وحقوق الإنسان في المواثيق الدولية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08062" y="2570485"/>
            <a:ext cx="8896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خطط انسيابي: معالجة متعاقبة 5"/>
          <p:cNvSpPr/>
          <p:nvPr/>
        </p:nvSpPr>
        <p:spPr>
          <a:xfrm>
            <a:off x="7020271" y="3210049"/>
            <a:ext cx="2084153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683569" y="3429000"/>
            <a:ext cx="6056822" cy="187220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قم مفردا أو التعاون مع الزملاء بـ</a:t>
            </a:r>
          </a:p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تحليل العبارة السابقة من خلال مفهومك لحقوق الإنسان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1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9552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131840" y="1370686"/>
            <a:ext cx="352839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حقوق غير المسلمين في الإسلام 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372200" y="2693606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حفظ كرامتهم الإنسانية </a:t>
            </a: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19872" y="2708920"/>
            <a:ext cx="266429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التعاون معهم علي البر و التقوي</a:t>
            </a:r>
            <a:endParaRPr lang="ar-SA" dirty="0"/>
          </a:p>
        </p:txBody>
      </p:sp>
      <p:sp>
        <p:nvSpPr>
          <p:cNvPr id="8" name="شكل حر 7"/>
          <p:cNvSpPr/>
          <p:nvPr/>
        </p:nvSpPr>
        <p:spPr>
          <a:xfrm>
            <a:off x="5131837" y="2049895"/>
            <a:ext cx="2146636" cy="634481"/>
          </a:xfrm>
          <a:custGeom>
            <a:avLst/>
            <a:gdLst>
              <a:gd name="connsiteX0" fmla="*/ 0 w 2146636"/>
              <a:gd name="connsiteY0" fmla="*/ 0 h 634481"/>
              <a:gd name="connsiteX1" fmla="*/ 46653 w 2146636"/>
              <a:gd name="connsiteY1" fmla="*/ 18661 h 634481"/>
              <a:gd name="connsiteX2" fmla="*/ 93306 w 2146636"/>
              <a:gd name="connsiteY2" fmla="*/ 55984 h 634481"/>
              <a:gd name="connsiteX3" fmla="*/ 205273 w 2146636"/>
              <a:gd name="connsiteY3" fmla="*/ 139959 h 634481"/>
              <a:gd name="connsiteX4" fmla="*/ 251926 w 2146636"/>
              <a:gd name="connsiteY4" fmla="*/ 177281 h 634481"/>
              <a:gd name="connsiteX5" fmla="*/ 373224 w 2146636"/>
              <a:gd name="connsiteY5" fmla="*/ 233265 h 634481"/>
              <a:gd name="connsiteX6" fmla="*/ 410547 w 2146636"/>
              <a:gd name="connsiteY6" fmla="*/ 242596 h 634481"/>
              <a:gd name="connsiteX7" fmla="*/ 494522 w 2146636"/>
              <a:gd name="connsiteY7" fmla="*/ 270588 h 634481"/>
              <a:gd name="connsiteX8" fmla="*/ 615820 w 2146636"/>
              <a:gd name="connsiteY8" fmla="*/ 307910 h 634481"/>
              <a:gd name="connsiteX9" fmla="*/ 709126 w 2146636"/>
              <a:gd name="connsiteY9" fmla="*/ 335902 h 634481"/>
              <a:gd name="connsiteX10" fmla="*/ 867747 w 2146636"/>
              <a:gd name="connsiteY10" fmla="*/ 382555 h 634481"/>
              <a:gd name="connsiteX11" fmla="*/ 1474236 w 2146636"/>
              <a:gd name="connsiteY11" fmla="*/ 363894 h 634481"/>
              <a:gd name="connsiteX12" fmla="*/ 1520890 w 2146636"/>
              <a:gd name="connsiteY12" fmla="*/ 354563 h 634481"/>
              <a:gd name="connsiteX13" fmla="*/ 1623526 w 2146636"/>
              <a:gd name="connsiteY13" fmla="*/ 335902 h 634481"/>
              <a:gd name="connsiteX14" fmla="*/ 1660849 w 2146636"/>
              <a:gd name="connsiteY14" fmla="*/ 317241 h 634481"/>
              <a:gd name="connsiteX15" fmla="*/ 1754155 w 2146636"/>
              <a:gd name="connsiteY15" fmla="*/ 298579 h 634481"/>
              <a:gd name="connsiteX16" fmla="*/ 1903445 w 2146636"/>
              <a:gd name="connsiteY16" fmla="*/ 307910 h 634481"/>
              <a:gd name="connsiteX17" fmla="*/ 1959428 w 2146636"/>
              <a:gd name="connsiteY17" fmla="*/ 335902 h 634481"/>
              <a:gd name="connsiteX18" fmla="*/ 1987420 w 2146636"/>
              <a:gd name="connsiteY18" fmla="*/ 363894 h 634481"/>
              <a:gd name="connsiteX19" fmla="*/ 2024743 w 2146636"/>
              <a:gd name="connsiteY19" fmla="*/ 382555 h 634481"/>
              <a:gd name="connsiteX20" fmla="*/ 2052734 w 2146636"/>
              <a:gd name="connsiteY20" fmla="*/ 429208 h 634481"/>
              <a:gd name="connsiteX21" fmla="*/ 2071396 w 2146636"/>
              <a:gd name="connsiteY21" fmla="*/ 447869 h 634481"/>
              <a:gd name="connsiteX22" fmla="*/ 2090057 w 2146636"/>
              <a:gd name="connsiteY22" fmla="*/ 485192 h 634481"/>
              <a:gd name="connsiteX23" fmla="*/ 2099387 w 2146636"/>
              <a:gd name="connsiteY23" fmla="*/ 513184 h 634481"/>
              <a:gd name="connsiteX24" fmla="*/ 2127379 w 2146636"/>
              <a:gd name="connsiteY24" fmla="*/ 541175 h 634481"/>
              <a:gd name="connsiteX25" fmla="*/ 2146041 w 2146636"/>
              <a:gd name="connsiteY25" fmla="*/ 634481 h 63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46636" h="634481">
                <a:moveTo>
                  <a:pt x="0" y="0"/>
                </a:moveTo>
                <a:cubicBezTo>
                  <a:pt x="15551" y="6220"/>
                  <a:pt x="31672" y="11171"/>
                  <a:pt x="46653" y="18661"/>
                </a:cubicBezTo>
                <a:cubicBezTo>
                  <a:pt x="84950" y="37809"/>
                  <a:pt x="64373" y="32838"/>
                  <a:pt x="93306" y="55984"/>
                </a:cubicBezTo>
                <a:cubicBezTo>
                  <a:pt x="139844" y="93214"/>
                  <a:pt x="163344" y="107347"/>
                  <a:pt x="205273" y="139959"/>
                </a:cubicBezTo>
                <a:cubicBezTo>
                  <a:pt x="220993" y="152186"/>
                  <a:pt x="234114" y="168375"/>
                  <a:pt x="251926" y="177281"/>
                </a:cubicBezTo>
                <a:cubicBezTo>
                  <a:pt x="293655" y="198146"/>
                  <a:pt x="328968" y="217172"/>
                  <a:pt x="373224" y="233265"/>
                </a:cubicBezTo>
                <a:cubicBezTo>
                  <a:pt x="385276" y="237648"/>
                  <a:pt x="398106" y="239486"/>
                  <a:pt x="410547" y="242596"/>
                </a:cubicBezTo>
                <a:cubicBezTo>
                  <a:pt x="466698" y="280030"/>
                  <a:pt x="406528" y="245447"/>
                  <a:pt x="494522" y="270588"/>
                </a:cubicBezTo>
                <a:cubicBezTo>
                  <a:pt x="677241" y="322793"/>
                  <a:pt x="487473" y="282240"/>
                  <a:pt x="615820" y="307910"/>
                </a:cubicBezTo>
                <a:cubicBezTo>
                  <a:pt x="698537" y="349267"/>
                  <a:pt x="600697" y="304922"/>
                  <a:pt x="709126" y="335902"/>
                </a:cubicBezTo>
                <a:cubicBezTo>
                  <a:pt x="953319" y="405673"/>
                  <a:pt x="603848" y="323912"/>
                  <a:pt x="867747" y="382555"/>
                </a:cubicBezTo>
                <a:lnTo>
                  <a:pt x="1474236" y="363894"/>
                </a:lnTo>
                <a:cubicBezTo>
                  <a:pt x="1490081" y="363215"/>
                  <a:pt x="1505246" y="357170"/>
                  <a:pt x="1520890" y="354563"/>
                </a:cubicBezTo>
                <a:cubicBezTo>
                  <a:pt x="1547465" y="350134"/>
                  <a:pt x="1594859" y="346652"/>
                  <a:pt x="1623526" y="335902"/>
                </a:cubicBezTo>
                <a:cubicBezTo>
                  <a:pt x="1636550" y="331018"/>
                  <a:pt x="1647475" y="321062"/>
                  <a:pt x="1660849" y="317241"/>
                </a:cubicBezTo>
                <a:cubicBezTo>
                  <a:pt x="1691347" y="308527"/>
                  <a:pt x="1723053" y="304800"/>
                  <a:pt x="1754155" y="298579"/>
                </a:cubicBezTo>
                <a:cubicBezTo>
                  <a:pt x="1803918" y="301689"/>
                  <a:pt x="1853859" y="302690"/>
                  <a:pt x="1903445" y="307910"/>
                </a:cubicBezTo>
                <a:cubicBezTo>
                  <a:pt x="1922709" y="309938"/>
                  <a:pt x="1945333" y="324156"/>
                  <a:pt x="1959428" y="335902"/>
                </a:cubicBezTo>
                <a:cubicBezTo>
                  <a:pt x="1969565" y="344350"/>
                  <a:pt x="1976682" y="356224"/>
                  <a:pt x="1987420" y="363894"/>
                </a:cubicBezTo>
                <a:cubicBezTo>
                  <a:pt x="1998739" y="371979"/>
                  <a:pt x="2012302" y="376335"/>
                  <a:pt x="2024743" y="382555"/>
                </a:cubicBezTo>
                <a:cubicBezTo>
                  <a:pt x="2034073" y="398106"/>
                  <a:pt x="2042193" y="414451"/>
                  <a:pt x="2052734" y="429208"/>
                </a:cubicBezTo>
                <a:cubicBezTo>
                  <a:pt x="2057847" y="436366"/>
                  <a:pt x="2066516" y="440549"/>
                  <a:pt x="2071396" y="447869"/>
                </a:cubicBezTo>
                <a:cubicBezTo>
                  <a:pt x="2079112" y="459442"/>
                  <a:pt x="2084578" y="472407"/>
                  <a:pt x="2090057" y="485192"/>
                </a:cubicBezTo>
                <a:cubicBezTo>
                  <a:pt x="2093931" y="494232"/>
                  <a:pt x="2093931" y="505001"/>
                  <a:pt x="2099387" y="513184"/>
                </a:cubicBezTo>
                <a:cubicBezTo>
                  <a:pt x="2106706" y="524163"/>
                  <a:pt x="2118048" y="531845"/>
                  <a:pt x="2127379" y="541175"/>
                </a:cubicBezTo>
                <a:cubicBezTo>
                  <a:pt x="2151817" y="602267"/>
                  <a:pt x="2146041" y="571079"/>
                  <a:pt x="2146041" y="634481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11560" y="2708920"/>
            <a:ext cx="266429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مجادلتهم بالتي هي أحسن </a:t>
            </a:r>
            <a:endParaRPr lang="ar-SA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940152" y="3717032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العدل معهم في كل الأمور </a:t>
            </a:r>
            <a:endParaRPr lang="ar-SA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3396546" y="3717032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البر و الإحسان إليهم </a:t>
            </a:r>
            <a:endParaRPr lang="ar-SA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91580" y="3717032"/>
            <a:ext cx="230425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الحرية الدينية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4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5148064" y="0"/>
            <a:ext cx="398231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تصنيف المقارنة بين الإعلانين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00">
            <a:off x="323528" y="1196752"/>
            <a:ext cx="8388424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6989134" y="2452769"/>
            <a:ext cx="2084153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00">
            <a:off x="420064" y="3450859"/>
            <a:ext cx="8417171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1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724128" y="1556792"/>
            <a:ext cx="2693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الإعلان الإسلامي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123728" y="1551784"/>
            <a:ext cx="23824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الإعلان العالمي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076056" y="2261190"/>
            <a:ext cx="335164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solidFill>
                  <a:srgbClr val="FF0000"/>
                </a:solidFill>
              </a:rPr>
              <a:t>حق الفضل و الكرامة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solidFill>
                  <a:srgbClr val="FF0000"/>
                </a:solidFill>
              </a:rPr>
              <a:t>حق الحفاظ علي الشيوخ و النساء و الأطفال 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solidFill>
                  <a:srgbClr val="FF0000"/>
                </a:solidFill>
              </a:rPr>
              <a:t>حق الأبوين علي الأبناء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1036" y="2204864"/>
            <a:ext cx="44934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solidFill>
                  <a:srgbClr val="FF0000"/>
                </a:solidFill>
              </a:rPr>
              <a:t>حق الجنسية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000" dirty="0" smtClean="0">
                <a:solidFill>
                  <a:srgbClr val="FF0000"/>
                </a:solidFill>
              </a:rPr>
              <a:t>حق الانخراط في التشكيلات النقابية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7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136" y="883215"/>
            <a:ext cx="6315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أسئلة التقويم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0318" y="1954689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55576" y="2348880"/>
            <a:ext cx="75248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هو الإعلان الدولي الأساسي و المعيار المشترك الذي تقيس به كافة الأمم منجزاتها من حقوق و حريات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5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350" y="0"/>
            <a:ext cx="78105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0318" y="1954689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916461" y="2780928"/>
            <a:ext cx="75248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1368هـ : </a:t>
            </a:r>
          </a:p>
          <a:p>
            <a:r>
              <a:rPr lang="ar-SA" sz="2800" dirty="0" smtClean="0">
                <a:solidFill>
                  <a:srgbClr val="FF0000"/>
                </a:solidFill>
              </a:rPr>
              <a:t>أقرت الجمعية العامة الإعلان العالمي لحقوق الإنسان .</a:t>
            </a:r>
          </a:p>
          <a:p>
            <a:r>
              <a:rPr lang="ar-SA" sz="2800" dirty="0" smtClean="0">
                <a:solidFill>
                  <a:srgbClr val="FF0000"/>
                </a:solidFill>
              </a:rPr>
              <a:t>1990م : </a:t>
            </a:r>
          </a:p>
          <a:p>
            <a:r>
              <a:rPr lang="ar-SA" sz="2800" dirty="0" smtClean="0">
                <a:solidFill>
                  <a:srgbClr val="FF0000"/>
                </a:solidFill>
              </a:rPr>
              <a:t>الإعلان الإسلامي لحقوق الإنسان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1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467544" y="2492132"/>
            <a:ext cx="817500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خطط انسيابي: معالجة متعاقبة 4"/>
          <p:cNvSpPr/>
          <p:nvPr/>
        </p:nvSpPr>
        <p:spPr>
          <a:xfrm>
            <a:off x="5436096" y="44624"/>
            <a:ext cx="367240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تعريفات حقوق الإنسان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404" y="980728"/>
            <a:ext cx="6515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عالجة متعاقبة 3"/>
          <p:cNvSpPr/>
          <p:nvPr/>
        </p:nvSpPr>
        <p:spPr>
          <a:xfrm>
            <a:off x="7236296" y="1591801"/>
            <a:ext cx="1877414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710704" y="1700808"/>
            <a:ext cx="804612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39552" y="134076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916832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9552" y="2419475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9552" y="292090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39552" y="3645024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1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650" y="3629"/>
            <a:ext cx="6991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892525" y="1556792"/>
            <a:ext cx="75248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الإعلان العالمي لحقوق الإنسان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8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0" y="5319"/>
            <a:ext cx="70485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92525" y="1556792"/>
            <a:ext cx="75248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1948 م  : الجمعية العامة للأمم المتحدة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0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44642" y="552588"/>
            <a:ext cx="8532440" cy="42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868144" y="2924944"/>
            <a:ext cx="90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الهية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871593" y="3645024"/>
            <a:ext cx="90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بشرية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347864" y="2924944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التكريم الإسلامي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275856" y="3645024"/>
            <a:ext cx="19836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الحق الطبيعي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767137" y="2924944"/>
            <a:ext cx="15087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فرضية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019165" y="3748970"/>
            <a:ext cx="14007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توصيات أدبية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79512" y="2931735"/>
            <a:ext cx="1800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ضمانات تشريعية و تنفيذية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15516" y="3697868"/>
            <a:ext cx="17641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غير ملزمة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5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68" y="32657"/>
            <a:ext cx="842233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92525" y="1556792"/>
            <a:ext cx="75248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في الإسلام عبودية الخالق و المحافظة علي الضرورات الأساسية للإنسان . 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 smtClean="0">
                <a:solidFill>
                  <a:srgbClr val="FF0000"/>
                </a:solidFill>
              </a:rPr>
              <a:t>في الفكر الغربي تقدير القيم الغربية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7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169171" y="408001"/>
            <a:ext cx="8676456" cy="482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211961" y="3284984"/>
            <a:ext cx="4675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حقوق الإنسان فريضة تتمتع بضمانات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27584" y="3356992"/>
            <a:ext cx="388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الوثائق الدولية و </a:t>
            </a:r>
            <a:r>
              <a:rPr lang="ar-SA" sz="2400" dirty="0" err="1" smtClean="0">
                <a:solidFill>
                  <a:srgbClr val="FF0000"/>
                </a:solidFill>
              </a:rPr>
              <a:t>ليدة</a:t>
            </a:r>
            <a:r>
              <a:rPr lang="ar-SA" sz="2400" dirty="0" smtClean="0">
                <a:solidFill>
                  <a:srgbClr val="FF0000"/>
                </a:solidFill>
              </a:rPr>
              <a:t> العصر الحديث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36358" y="3881526"/>
            <a:ext cx="43796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أسس مستمدة من فكرة الحق الطبيعي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6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000">
            <a:off x="67789" y="266665"/>
            <a:ext cx="8820472" cy="146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74984" y="1885553"/>
            <a:ext cx="8900381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698216" y="2852936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حق الفضل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547664" y="2924944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حق الجنسية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698216" y="3377470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حق الأسرة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1" y="3449478"/>
            <a:ext cx="35357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حق الانخراط في التشكيلات النقابية والاتحادية 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698216" y="3922685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حق الجنين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2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311017" y="2436189"/>
            <a:ext cx="651040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خطط انسيابي: معالجة متعاقبة 1"/>
          <p:cNvSpPr/>
          <p:nvPr/>
        </p:nvSpPr>
        <p:spPr>
          <a:xfrm>
            <a:off x="107504" y="57035"/>
            <a:ext cx="8950862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الهيئات والجمعيات الحقوقية في المملكة العربية السعودية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126256" y="1124744"/>
            <a:ext cx="8950862" cy="136815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مقارنة بين هيئة حقوق الإنسان والجمعية الوطنية لحقوق الإنسان في المملكة العربية السعودية 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6588224" y="3645024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78" y="4581128"/>
            <a:ext cx="824440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8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74" y="951828"/>
            <a:ext cx="8504681" cy="51417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مربع نص 3"/>
          <p:cNvSpPr txBox="1"/>
          <p:nvPr/>
        </p:nvSpPr>
        <p:spPr>
          <a:xfrm>
            <a:off x="3491880" y="1916832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1426هـ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491880" y="2708920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1425 هـ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55576" y="1893602"/>
            <a:ext cx="19082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حماية حقوق الإنسان و تعزيزها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88030" y="2601488"/>
            <a:ext cx="19082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الوقوف ضد الظلم و التعسف و التعذيب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187624" y="4077072"/>
            <a:ext cx="6516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ارتباطها المباشر بمجلس الوزراء و التمتع باستقلالية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0" y="5229200"/>
            <a:ext cx="78592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التعاون مع المنظمات الأهلية و الدولية في مجال حقوق الإنسان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0" grpId="0"/>
      <p:bldP spid="11" grpId="0"/>
      <p:bldP spid="12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107504" y="57035"/>
            <a:ext cx="8950862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رصد مناشط الهيئات الحقوقية بالمملكة العربية السعودية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832630" y="1266132"/>
            <a:ext cx="79563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عالجة متعاقبة 3"/>
          <p:cNvSpPr/>
          <p:nvPr/>
        </p:nvSpPr>
        <p:spPr>
          <a:xfrm>
            <a:off x="6516216" y="1844824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المطلوب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354539" y="3215219"/>
            <a:ext cx="8518814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1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7092280" y="44624"/>
            <a:ext cx="2016224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2585" y="1412776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الإجابة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1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3300925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أسئلة التقويم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908720"/>
            <a:ext cx="52578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72" y="2060848"/>
            <a:ext cx="858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932094" y="2060848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1425هـ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995936" y="2708920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حكومية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-8925" y="3324736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خمس فروع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555776" y="3933056"/>
            <a:ext cx="19082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الرياض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5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67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1751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901166" y="2492896"/>
            <a:ext cx="2687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حماية حقوق الإنسان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427984" y="3501008"/>
            <a:ext cx="21602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التعاون مع المنظمات الدولية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452894" y="2492895"/>
            <a:ext cx="2687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الرياض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979712" y="3501007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الرياض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-851362" y="2473732"/>
            <a:ext cx="2687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خمسة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-324544" y="3481844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فرع واحد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2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374" y="46137"/>
            <a:ext cx="72485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70318" y="1196752"/>
            <a:ext cx="8424936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691680" y="1628800"/>
            <a:ext cx="64447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لحماية حقوق الإنسان في جميع المجالات و نشر الوعي بها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0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996"/>
            <a:ext cx="853244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253608" y="1340748"/>
            <a:ext cx="8648972" cy="309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67544" y="1124744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78091" y="170080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091" y="242712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04662" y="3212976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8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/>
          <p:cNvSpPr/>
          <p:nvPr/>
        </p:nvSpPr>
        <p:spPr>
          <a:xfrm>
            <a:off x="6588224" y="0"/>
            <a:ext cx="2542150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أكمل الجدول التالي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398675" y="1699454"/>
            <a:ext cx="8460432" cy="288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419872" y="2877880"/>
            <a:ext cx="22487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الجمعية الوطنية لحقوق الإنسان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83568" y="3031768"/>
            <a:ext cx="22487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منظمات غير حكومية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83568" y="3645024"/>
            <a:ext cx="22487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مجلس الوزراء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5436096" y="44624"/>
            <a:ext cx="3672408" cy="851685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أسئلة التقويم</a:t>
            </a:r>
            <a:endParaRPr lang="ar-E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00">
            <a:off x="432048" y="931038"/>
            <a:ext cx="8676456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92585" y="2204864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007858" y="2371192"/>
            <a:ext cx="75248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ar-SA" sz="2800" dirty="0" smtClean="0">
                <a:solidFill>
                  <a:srgbClr val="FF0000"/>
                </a:solidFill>
              </a:rPr>
              <a:t>في الشريعة الإسلامية هي تلك المزايا الشرعية الناشئة عن التكريم الذي وهبه الله للإنسان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7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1691680" y="174256"/>
            <a:ext cx="66103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92585" y="1412776"/>
            <a:ext cx="8424936" cy="3106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83590" y="1700808"/>
            <a:ext cx="75248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ar-SA" sz="2800" dirty="0" smtClean="0">
                <a:solidFill>
                  <a:srgbClr val="FF0000"/>
                </a:solidFill>
              </a:rPr>
              <a:t>وقف منظمة الأمم المتحدة هي الحقوق المتأصلة في طبيعتها البشرية التي لا يمكن العيش بدونها . 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2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2347564" y="175491"/>
            <a:ext cx="67532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">
            <a:off x="414022" y="1416422"/>
            <a:ext cx="8357553" cy="29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5496" y="2564904"/>
            <a:ext cx="50765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بدأ اهتمام التشريح الوضعي بحقوقي الإنسان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3284984"/>
            <a:ext cx="50765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إنشاء منظمات دولية و صدور ميثاق الأمم المتحدة و الإعلان العالمي لحقوق الإنسان 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1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000">
            <a:off x="395536" y="188640"/>
            <a:ext cx="850918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">
            <a:off x="292438" y="1700808"/>
            <a:ext cx="87153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51520" y="1425550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9512" y="1988840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97970" y="2450505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97970" y="2912170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×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97970" y="3501008"/>
            <a:ext cx="6840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0000"/>
                </a:solidFill>
                <a:latin typeface="Adobe نسخ Medium"/>
                <a:cs typeface="Adobe نسخ Medium"/>
              </a:rPr>
              <a:t>√</a:t>
            </a:r>
            <a:endParaRPr lang="ar-SA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0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6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783</Words>
  <Application>Microsoft Office PowerPoint</Application>
  <PresentationFormat>عرض على الشاشة (3:4)‏</PresentationFormat>
  <Paragraphs>185</Paragraphs>
  <Slides>55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55</vt:i4>
      </vt:variant>
    </vt:vector>
  </HeadingPairs>
  <TitlesOfParts>
    <vt:vector size="5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2015-01-12T18:46:55Z</dcterms:created>
  <dcterms:modified xsi:type="dcterms:W3CDTF">2018-01-10T17:35:54Z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D408834E-AE34-4FDB-ACEB-816D52D801D5</vt:lpwstr>
  </property>
  <property fmtid="{D5CDD505-2E9C-101B-9397-08002B2CF9AE}" pid="3" name="ArticulatePath">
    <vt:lpwstr>New عرض تقديمي من Microsoft PowerPoint</vt:lpwstr>
  </property>
</Properties>
</file>