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0" r:id="rId1"/>
  </p:sldMasterIdLst>
  <p:notesMasterIdLst>
    <p:notesMasterId r:id="rId67"/>
  </p:notesMasterIdLst>
  <p:sldIdLst>
    <p:sldId id="256" r:id="rId2"/>
    <p:sldId id="271" r:id="rId3"/>
    <p:sldId id="272" r:id="rId4"/>
    <p:sldId id="312" r:id="rId5"/>
    <p:sldId id="263" r:id="rId6"/>
    <p:sldId id="320" r:id="rId7"/>
    <p:sldId id="321" r:id="rId8"/>
    <p:sldId id="319" r:id="rId9"/>
    <p:sldId id="257" r:id="rId10"/>
    <p:sldId id="258" r:id="rId11"/>
    <p:sldId id="259" r:id="rId12"/>
    <p:sldId id="260" r:id="rId13"/>
    <p:sldId id="338" r:id="rId14"/>
    <p:sldId id="277" r:id="rId15"/>
    <p:sldId id="311" r:id="rId16"/>
    <p:sldId id="267" r:id="rId17"/>
    <p:sldId id="337" r:id="rId18"/>
    <p:sldId id="278" r:id="rId19"/>
    <p:sldId id="333" r:id="rId20"/>
    <p:sldId id="332" r:id="rId21"/>
    <p:sldId id="279" r:id="rId22"/>
    <p:sldId id="314" r:id="rId23"/>
    <p:sldId id="264" r:id="rId24"/>
    <p:sldId id="310" r:id="rId25"/>
    <p:sldId id="308" r:id="rId26"/>
    <p:sldId id="266" r:id="rId27"/>
    <p:sldId id="269" r:id="rId28"/>
    <p:sldId id="270" r:id="rId29"/>
    <p:sldId id="323" r:id="rId30"/>
    <p:sldId id="268" r:id="rId31"/>
    <p:sldId id="290" r:id="rId32"/>
    <p:sldId id="305" r:id="rId33"/>
    <p:sldId id="318" r:id="rId34"/>
    <p:sldId id="313" r:id="rId35"/>
    <p:sldId id="316" r:id="rId36"/>
    <p:sldId id="280" r:id="rId37"/>
    <p:sldId id="281" r:id="rId38"/>
    <p:sldId id="283" r:id="rId39"/>
    <p:sldId id="334" r:id="rId40"/>
    <p:sldId id="286" r:id="rId41"/>
    <p:sldId id="285" r:id="rId42"/>
    <p:sldId id="288" r:id="rId43"/>
    <p:sldId id="335" r:id="rId44"/>
    <p:sldId id="282" r:id="rId45"/>
    <p:sldId id="293" r:id="rId46"/>
    <p:sldId id="326" r:id="rId47"/>
    <p:sldId id="291" r:id="rId48"/>
    <p:sldId id="324" r:id="rId49"/>
    <p:sldId id="292" r:id="rId50"/>
    <p:sldId id="327" r:id="rId51"/>
    <p:sldId id="325" r:id="rId52"/>
    <p:sldId id="329" r:id="rId53"/>
    <p:sldId id="301" r:id="rId54"/>
    <p:sldId id="302" r:id="rId55"/>
    <p:sldId id="303" r:id="rId56"/>
    <p:sldId id="298" r:id="rId57"/>
    <p:sldId id="299" r:id="rId58"/>
    <p:sldId id="300" r:id="rId59"/>
    <p:sldId id="304" r:id="rId60"/>
    <p:sldId id="307" r:id="rId61"/>
    <p:sldId id="336" r:id="rId62"/>
    <p:sldId id="328" r:id="rId63"/>
    <p:sldId id="339" r:id="rId64"/>
    <p:sldId id="330" r:id="rId65"/>
    <p:sldId id="331" r:id="rId6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32" autoAdjust="0"/>
    <p:restoredTop sz="94660"/>
  </p:normalViewPr>
  <p:slideViewPr>
    <p:cSldViewPr>
      <p:cViewPr>
        <p:scale>
          <a:sx n="59" d="100"/>
          <a:sy n="59" d="100"/>
        </p:scale>
        <p:origin x="-134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34BCE2-D3CD-4795-92CE-C38A5096C4AE}" type="doc">
      <dgm:prSet loTypeId="urn:microsoft.com/office/officeart/2005/8/layout/default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pPr rtl="1"/>
          <a:endParaRPr lang="ar-SA"/>
        </a:p>
      </dgm:t>
    </dgm:pt>
    <dgm:pt modelId="{8CF6A98B-3FE1-4A40-BA7B-0E59E9D6123E}">
      <dgm:prSet phldrT="[نص]" custT="1"/>
      <dgm:spPr/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SA" sz="3600" b="1" cap="none" spc="0" dirty="0" smtClean="0">
              <a:ln w="50800"/>
              <a:effectLst/>
              <a:cs typeface="+mn-cs"/>
            </a:rPr>
            <a:t>الوحدة</a:t>
          </a:r>
        </a:p>
      </dgm:t>
    </dgm:pt>
    <dgm:pt modelId="{EF7A0CFC-1380-4036-9427-A40E2ACA574F}" type="parTrans" cxnId="{6A47A1C5-1D0F-415B-B7C7-F79245F6C323}">
      <dgm:prSet/>
      <dgm:spPr/>
      <dgm:t>
        <a:bodyPr/>
        <a:lstStyle/>
        <a:p>
          <a:pPr rtl="1"/>
          <a:endParaRPr lang="ar-SA"/>
        </a:p>
      </dgm:t>
    </dgm:pt>
    <dgm:pt modelId="{179A8C9A-5947-4FA5-B334-8D694FCD3FB3}" type="sibTrans" cxnId="{6A47A1C5-1D0F-415B-B7C7-F79245F6C323}">
      <dgm:prSet/>
      <dgm:spPr/>
      <dgm:t>
        <a:bodyPr/>
        <a:lstStyle/>
        <a:p>
          <a:pPr rtl="1"/>
          <a:endParaRPr lang="ar-SA"/>
        </a:p>
      </dgm:t>
    </dgm:pt>
    <dgm:pt modelId="{357BCD04-FDD2-4B03-99CC-F69C1B2ACFE2}" type="pres">
      <dgm:prSet presAssocID="{0934BCE2-D3CD-4795-92CE-C38A5096C4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C052C42-C39B-4475-A8EE-017BA6C58DB5}" type="pres">
      <dgm:prSet presAssocID="{8CF6A98B-3FE1-4A40-BA7B-0E59E9D6123E}" presName="node" presStyleLbl="node1" presStyleIdx="0" presStyleCnt="1" custScaleX="100000" custScaleY="100000" custLinFactNeighborX="16046" custLinFactNeighborY="-595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pPr rtl="1"/>
          <a:endParaRPr lang="ar-SA"/>
        </a:p>
      </dgm:t>
    </dgm:pt>
  </dgm:ptLst>
  <dgm:cxnLst>
    <dgm:cxn modelId="{A45D3155-D632-4A29-8A66-AB4065EB4B6E}" type="presOf" srcId="{8CF6A98B-3FE1-4A40-BA7B-0E59E9D6123E}" destId="{DC052C42-C39B-4475-A8EE-017BA6C58DB5}" srcOrd="0" destOrd="0" presId="urn:microsoft.com/office/officeart/2005/8/layout/default"/>
    <dgm:cxn modelId="{6A47A1C5-1D0F-415B-B7C7-F79245F6C323}" srcId="{0934BCE2-D3CD-4795-92CE-C38A5096C4AE}" destId="{8CF6A98B-3FE1-4A40-BA7B-0E59E9D6123E}" srcOrd="0" destOrd="0" parTransId="{EF7A0CFC-1380-4036-9427-A40E2ACA574F}" sibTransId="{179A8C9A-5947-4FA5-B334-8D694FCD3FB3}"/>
    <dgm:cxn modelId="{94707CEB-D2F9-4CC3-B347-5B78DA7CA603}" type="presOf" srcId="{0934BCE2-D3CD-4795-92CE-C38A5096C4AE}" destId="{357BCD04-FDD2-4B03-99CC-F69C1B2ACFE2}" srcOrd="0" destOrd="0" presId="urn:microsoft.com/office/officeart/2005/8/layout/default"/>
    <dgm:cxn modelId="{FF2F19CA-0E70-42BE-AD0F-3004D991D0EC}" type="presParOf" srcId="{357BCD04-FDD2-4B03-99CC-F69C1B2ACFE2}" destId="{DC052C42-C39B-4475-A8EE-017BA6C58DB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4BCE2-D3CD-4795-92CE-C38A5096C4AE}" type="doc">
      <dgm:prSet loTypeId="urn:microsoft.com/office/officeart/2005/8/layout/default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pPr rtl="1"/>
          <a:endParaRPr lang="ar-SA"/>
        </a:p>
      </dgm:t>
    </dgm:pt>
    <dgm:pt modelId="{8CF6A98B-3FE1-4A40-BA7B-0E59E9D6123E}">
      <dgm:prSet phldrT="[نص]" custT="1"/>
      <dgm:spPr/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SA" sz="2800" b="1" cap="none" spc="0" dirty="0" smtClean="0">
              <a:ln w="50800"/>
              <a:effectLst/>
              <a:cs typeface="+mn-cs"/>
            </a:rPr>
            <a:t>السادسة</a:t>
          </a:r>
        </a:p>
      </dgm:t>
    </dgm:pt>
    <dgm:pt modelId="{EF7A0CFC-1380-4036-9427-A40E2ACA574F}" type="parTrans" cxnId="{6A47A1C5-1D0F-415B-B7C7-F79245F6C323}">
      <dgm:prSet/>
      <dgm:spPr/>
      <dgm:t>
        <a:bodyPr/>
        <a:lstStyle/>
        <a:p>
          <a:pPr rtl="1"/>
          <a:endParaRPr lang="ar-SA"/>
        </a:p>
      </dgm:t>
    </dgm:pt>
    <dgm:pt modelId="{179A8C9A-5947-4FA5-B334-8D694FCD3FB3}" type="sibTrans" cxnId="{6A47A1C5-1D0F-415B-B7C7-F79245F6C323}">
      <dgm:prSet/>
      <dgm:spPr/>
      <dgm:t>
        <a:bodyPr/>
        <a:lstStyle/>
        <a:p>
          <a:pPr rtl="1"/>
          <a:endParaRPr lang="ar-SA"/>
        </a:p>
      </dgm:t>
    </dgm:pt>
    <dgm:pt modelId="{357BCD04-FDD2-4B03-99CC-F69C1B2ACFE2}" type="pres">
      <dgm:prSet presAssocID="{0934BCE2-D3CD-4795-92CE-C38A5096C4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C052C42-C39B-4475-A8EE-017BA6C58DB5}" type="pres">
      <dgm:prSet presAssocID="{8CF6A98B-3FE1-4A40-BA7B-0E59E9D6123E}" presName="node" presStyleLbl="node1" presStyleIdx="0" presStyleCnt="1" custScaleX="102400" custScaleY="100000" custLinFactNeighborX="3531" custLinFactNeighborY="-23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pPr rtl="1"/>
          <a:endParaRPr lang="ar-SA"/>
        </a:p>
      </dgm:t>
    </dgm:pt>
  </dgm:ptLst>
  <dgm:cxnLst>
    <dgm:cxn modelId="{6A47A1C5-1D0F-415B-B7C7-F79245F6C323}" srcId="{0934BCE2-D3CD-4795-92CE-C38A5096C4AE}" destId="{8CF6A98B-3FE1-4A40-BA7B-0E59E9D6123E}" srcOrd="0" destOrd="0" parTransId="{EF7A0CFC-1380-4036-9427-A40E2ACA574F}" sibTransId="{179A8C9A-5947-4FA5-B334-8D694FCD3FB3}"/>
    <dgm:cxn modelId="{76BA57CA-B0BB-4F33-B20C-507E02B18FBA}" type="presOf" srcId="{0934BCE2-D3CD-4795-92CE-C38A5096C4AE}" destId="{357BCD04-FDD2-4B03-99CC-F69C1B2ACFE2}" srcOrd="0" destOrd="0" presId="urn:microsoft.com/office/officeart/2005/8/layout/default"/>
    <dgm:cxn modelId="{C21B2A55-CF8D-4709-8BB2-2C6B20EB470E}" type="presOf" srcId="{8CF6A98B-3FE1-4A40-BA7B-0E59E9D6123E}" destId="{DC052C42-C39B-4475-A8EE-017BA6C58DB5}" srcOrd="0" destOrd="0" presId="urn:microsoft.com/office/officeart/2005/8/layout/default"/>
    <dgm:cxn modelId="{BF3E31B9-7EC3-4B02-A145-A1AF638619EB}" type="presParOf" srcId="{357BCD04-FDD2-4B03-99CC-F69C1B2ACFE2}" destId="{DC052C42-C39B-4475-A8EE-017BA6C58DB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34BCE2-D3CD-4795-92CE-C38A5096C4AE}" type="doc">
      <dgm:prSet loTypeId="urn:microsoft.com/office/officeart/2005/8/layout/default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pPr rtl="1"/>
          <a:endParaRPr lang="ar-SA"/>
        </a:p>
      </dgm:t>
    </dgm:pt>
    <dgm:pt modelId="{8CF6A98B-3FE1-4A40-BA7B-0E59E9D6123E}">
      <dgm:prSet phldrT="[نص]" custT="1"/>
      <dgm:spPr/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SA" sz="3600" b="1" cap="none" spc="0" dirty="0" smtClean="0">
              <a:ln w="50800"/>
              <a:solidFill>
                <a:schemeClr val="bg1"/>
              </a:solidFill>
              <a:effectLst/>
              <a:cs typeface="+mn-cs"/>
            </a:rPr>
            <a:t>المجال</a:t>
          </a:r>
          <a:r>
            <a:rPr lang="ar-SA" sz="3600" b="1" cap="none" spc="0" dirty="0" smtClean="0">
              <a:ln w="50800"/>
              <a:solidFill>
                <a:schemeClr val="tx1"/>
              </a:solidFill>
              <a:effectLst/>
              <a:cs typeface="+mn-cs"/>
            </a:rPr>
            <a:t> </a:t>
          </a:r>
        </a:p>
      </dgm:t>
    </dgm:pt>
    <dgm:pt modelId="{EF7A0CFC-1380-4036-9427-A40E2ACA574F}" type="parTrans" cxnId="{6A47A1C5-1D0F-415B-B7C7-F79245F6C323}">
      <dgm:prSet/>
      <dgm:spPr/>
      <dgm:t>
        <a:bodyPr/>
        <a:lstStyle/>
        <a:p>
          <a:pPr rtl="1"/>
          <a:endParaRPr lang="ar-SA"/>
        </a:p>
      </dgm:t>
    </dgm:pt>
    <dgm:pt modelId="{179A8C9A-5947-4FA5-B334-8D694FCD3FB3}" type="sibTrans" cxnId="{6A47A1C5-1D0F-415B-B7C7-F79245F6C323}">
      <dgm:prSet/>
      <dgm:spPr/>
      <dgm:t>
        <a:bodyPr/>
        <a:lstStyle/>
        <a:p>
          <a:pPr rtl="1"/>
          <a:endParaRPr lang="ar-SA"/>
        </a:p>
      </dgm:t>
    </dgm:pt>
    <dgm:pt modelId="{357BCD04-FDD2-4B03-99CC-F69C1B2ACFE2}" type="pres">
      <dgm:prSet presAssocID="{0934BCE2-D3CD-4795-92CE-C38A5096C4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C052C42-C39B-4475-A8EE-017BA6C58DB5}" type="pres">
      <dgm:prSet presAssocID="{8CF6A98B-3FE1-4A40-BA7B-0E59E9D6123E}" presName="node" presStyleLbl="node1" presStyleIdx="0" presStyleCnt="1" custScaleX="108131" custScaleY="113444" custLinFactNeighborX="35881" custLinFactNeighborY="-11772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pPr rtl="1"/>
          <a:endParaRPr lang="ar-SA"/>
        </a:p>
      </dgm:t>
    </dgm:pt>
  </dgm:ptLst>
  <dgm:cxnLst>
    <dgm:cxn modelId="{6A47A1C5-1D0F-415B-B7C7-F79245F6C323}" srcId="{0934BCE2-D3CD-4795-92CE-C38A5096C4AE}" destId="{8CF6A98B-3FE1-4A40-BA7B-0E59E9D6123E}" srcOrd="0" destOrd="0" parTransId="{EF7A0CFC-1380-4036-9427-A40E2ACA574F}" sibTransId="{179A8C9A-5947-4FA5-B334-8D694FCD3FB3}"/>
    <dgm:cxn modelId="{5A8C8D80-8084-46E4-B749-6BE0BFB8717A}" type="presOf" srcId="{0934BCE2-D3CD-4795-92CE-C38A5096C4AE}" destId="{357BCD04-FDD2-4B03-99CC-F69C1B2ACFE2}" srcOrd="0" destOrd="0" presId="urn:microsoft.com/office/officeart/2005/8/layout/default"/>
    <dgm:cxn modelId="{7713917B-B3AA-4156-8F92-7E43DCE627A5}" type="presOf" srcId="{8CF6A98B-3FE1-4A40-BA7B-0E59E9D6123E}" destId="{DC052C42-C39B-4475-A8EE-017BA6C58DB5}" srcOrd="0" destOrd="0" presId="urn:microsoft.com/office/officeart/2005/8/layout/default"/>
    <dgm:cxn modelId="{C66344C4-0DD6-40BE-B36A-86F5513FCD51}" type="presParOf" srcId="{357BCD04-FDD2-4B03-99CC-F69C1B2ACFE2}" destId="{DC052C42-C39B-4475-A8EE-017BA6C58DB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34BCE2-D3CD-4795-92CE-C38A5096C4AE}" type="doc">
      <dgm:prSet loTypeId="urn:microsoft.com/office/officeart/2005/8/layout/default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pPr rtl="1"/>
          <a:endParaRPr lang="ar-SA"/>
        </a:p>
      </dgm:t>
    </dgm:pt>
    <dgm:pt modelId="{D99EACA2-641E-4768-B9AD-89B596AA933B}">
      <dgm:prSet custT="1"/>
      <dgm:spPr/>
      <dgm:t>
        <a:bodyPr/>
        <a:lstStyle/>
        <a:p>
          <a:pPr rtl="1"/>
          <a:r>
            <a:rPr lang="ar-SA" sz="3200" b="1" dirty="0" smtClean="0">
              <a:solidFill>
                <a:schemeClr val="bg1"/>
              </a:solidFill>
              <a:cs typeface="+mn-cs"/>
            </a:rPr>
            <a:t> صحتي وغذائي</a:t>
          </a:r>
          <a:endParaRPr lang="ar-SA" sz="3200" b="1" dirty="0">
            <a:solidFill>
              <a:schemeClr val="bg1"/>
            </a:solidFill>
            <a:cs typeface="+mn-cs"/>
          </a:endParaRPr>
        </a:p>
      </dgm:t>
    </dgm:pt>
    <dgm:pt modelId="{A29CE47E-0091-4DC5-A513-465A865DBBE6}" type="sibTrans" cxnId="{D306D5C5-E97F-4B52-AE29-01D488D41E9C}">
      <dgm:prSet/>
      <dgm:spPr/>
      <dgm:t>
        <a:bodyPr/>
        <a:lstStyle/>
        <a:p>
          <a:pPr rtl="1"/>
          <a:endParaRPr lang="ar-SA"/>
        </a:p>
      </dgm:t>
    </dgm:pt>
    <dgm:pt modelId="{C52BFD4D-2CA1-4E67-8903-1B9A8DF7AD02}" type="parTrans" cxnId="{D306D5C5-E97F-4B52-AE29-01D488D41E9C}">
      <dgm:prSet/>
      <dgm:spPr/>
      <dgm:t>
        <a:bodyPr/>
        <a:lstStyle/>
        <a:p>
          <a:pPr rtl="1"/>
          <a:endParaRPr lang="ar-SA"/>
        </a:p>
      </dgm:t>
    </dgm:pt>
    <dgm:pt modelId="{357BCD04-FDD2-4B03-99CC-F69C1B2ACFE2}" type="pres">
      <dgm:prSet presAssocID="{0934BCE2-D3CD-4795-92CE-C38A5096C4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23B1F435-D4B9-49E1-B416-7B7D9D61F913}" type="pres">
      <dgm:prSet presAssocID="{D99EACA2-641E-4768-B9AD-89B596AA933B}" presName="node" presStyleLbl="node1" presStyleIdx="0" presStyleCnt="1" custLinFactNeighborX="-15277" custLinFactNeighborY="-6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pPr rtl="1"/>
          <a:endParaRPr lang="ar-SA"/>
        </a:p>
      </dgm:t>
    </dgm:pt>
  </dgm:ptLst>
  <dgm:cxnLst>
    <dgm:cxn modelId="{296D583E-A072-44C4-8892-035F391C0DA1}" type="presOf" srcId="{D99EACA2-641E-4768-B9AD-89B596AA933B}" destId="{23B1F435-D4B9-49E1-B416-7B7D9D61F913}" srcOrd="0" destOrd="0" presId="urn:microsoft.com/office/officeart/2005/8/layout/default"/>
    <dgm:cxn modelId="{0EFC42B9-C61C-4FC5-9A96-266F640AEB7C}" type="presOf" srcId="{0934BCE2-D3CD-4795-92CE-C38A5096C4AE}" destId="{357BCD04-FDD2-4B03-99CC-F69C1B2ACFE2}" srcOrd="0" destOrd="0" presId="urn:microsoft.com/office/officeart/2005/8/layout/default"/>
    <dgm:cxn modelId="{D306D5C5-E97F-4B52-AE29-01D488D41E9C}" srcId="{0934BCE2-D3CD-4795-92CE-C38A5096C4AE}" destId="{D99EACA2-641E-4768-B9AD-89B596AA933B}" srcOrd="0" destOrd="0" parTransId="{C52BFD4D-2CA1-4E67-8903-1B9A8DF7AD02}" sibTransId="{A29CE47E-0091-4DC5-A513-465A865DBBE6}"/>
    <dgm:cxn modelId="{503FC207-97A6-4C54-B4BD-B6FDFC3ABC28}" type="presParOf" srcId="{357BCD04-FDD2-4B03-99CC-F69C1B2ACFE2}" destId="{23B1F435-D4B9-49E1-B416-7B7D9D61F91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34BCE2-D3CD-4795-92CE-C38A5096C4AE}" type="doc">
      <dgm:prSet loTypeId="urn:microsoft.com/office/officeart/2005/8/layout/default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pPr rtl="1"/>
          <a:endParaRPr lang="ar-SA"/>
        </a:p>
      </dgm:t>
    </dgm:pt>
    <dgm:pt modelId="{572D2A98-8CDA-46D9-8482-6C395232877B}">
      <dgm:prSet/>
      <dgm:spPr/>
      <dgm:t>
        <a:bodyPr/>
        <a:lstStyle/>
        <a:p>
          <a:pPr rtl="1"/>
          <a:r>
            <a:rPr lang="ar-SA" b="1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</a:t>
          </a:r>
          <a:r>
            <a:rPr lang="ar-SA" b="1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المدخل</a:t>
          </a:r>
          <a:endParaRPr lang="ar-SA" b="1" cap="none" spc="0" dirty="0">
            <a:ln w="1905"/>
            <a:solidFill>
              <a:schemeClr val="bg1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E054C56-9735-4951-BED7-3CB3EE977ECC}" type="parTrans" cxnId="{BF4E4D53-2307-40E1-A7D5-C078435C8578}">
      <dgm:prSet/>
      <dgm:spPr/>
      <dgm:t>
        <a:bodyPr/>
        <a:lstStyle/>
        <a:p>
          <a:pPr rtl="1"/>
          <a:endParaRPr lang="ar-SA"/>
        </a:p>
      </dgm:t>
    </dgm:pt>
    <dgm:pt modelId="{93784468-E359-47A6-995F-A084C4834785}" type="sibTrans" cxnId="{BF4E4D53-2307-40E1-A7D5-C078435C8578}">
      <dgm:prSet/>
      <dgm:spPr/>
      <dgm:t>
        <a:bodyPr/>
        <a:lstStyle/>
        <a:p>
          <a:pPr rtl="1"/>
          <a:endParaRPr lang="ar-SA"/>
        </a:p>
      </dgm:t>
    </dgm:pt>
    <dgm:pt modelId="{357BCD04-FDD2-4B03-99CC-F69C1B2ACFE2}" type="pres">
      <dgm:prSet presAssocID="{0934BCE2-D3CD-4795-92CE-C38A5096C4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F006403B-34C2-407A-A9A8-E9198600D962}" type="pres">
      <dgm:prSet presAssocID="{572D2A98-8CDA-46D9-8482-6C395232877B}" presName="node" presStyleLbl="node1" presStyleIdx="0" presStyleCnt="1" custScaleX="18028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BF4E4D53-2307-40E1-A7D5-C078435C8578}" srcId="{0934BCE2-D3CD-4795-92CE-C38A5096C4AE}" destId="{572D2A98-8CDA-46D9-8482-6C395232877B}" srcOrd="0" destOrd="0" parTransId="{4E054C56-9735-4951-BED7-3CB3EE977ECC}" sibTransId="{93784468-E359-47A6-995F-A084C4834785}"/>
    <dgm:cxn modelId="{34AD51B1-92FA-4855-959B-1F7E924879FE}" type="presOf" srcId="{0934BCE2-D3CD-4795-92CE-C38A5096C4AE}" destId="{357BCD04-FDD2-4B03-99CC-F69C1B2ACFE2}" srcOrd="0" destOrd="0" presId="urn:microsoft.com/office/officeart/2005/8/layout/default"/>
    <dgm:cxn modelId="{2B65E799-D455-427B-B7B3-3690A2E1F06E}" type="presOf" srcId="{572D2A98-8CDA-46D9-8482-6C395232877B}" destId="{F006403B-34C2-407A-A9A8-E9198600D962}" srcOrd="0" destOrd="0" presId="urn:microsoft.com/office/officeart/2005/8/layout/default"/>
    <dgm:cxn modelId="{1F2F12B7-9C75-4591-A74E-01979BDA1402}" type="presParOf" srcId="{357BCD04-FDD2-4B03-99CC-F69C1B2ACFE2}" destId="{F006403B-34C2-407A-A9A8-E9198600D9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2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052C42-C39B-4475-A8EE-017BA6C58DB5}">
      <dsp:nvSpPr>
        <dsp:cNvPr id="0" name=""/>
        <dsp:cNvSpPr/>
      </dsp:nvSpPr>
      <dsp:spPr>
        <a:xfrm>
          <a:off x="0" y="3"/>
          <a:ext cx="2016223" cy="1209733"/>
        </a:xfrm>
        <a:prstGeom prst="snip2Diag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SA" sz="3600" b="1" kern="1200" cap="none" spc="0" dirty="0" smtClean="0">
              <a:ln w="50800"/>
              <a:effectLst/>
              <a:cs typeface="+mn-cs"/>
            </a:rPr>
            <a:t>الوحدة</a:t>
          </a:r>
        </a:p>
      </dsp:txBody>
      <dsp:txXfrm>
        <a:off x="0" y="3"/>
        <a:ext cx="2016223" cy="120973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052C42-C39B-4475-A8EE-017BA6C58DB5}">
      <dsp:nvSpPr>
        <dsp:cNvPr id="0" name=""/>
        <dsp:cNvSpPr/>
      </dsp:nvSpPr>
      <dsp:spPr>
        <a:xfrm>
          <a:off x="0" y="0"/>
          <a:ext cx="2088230" cy="1223572"/>
        </a:xfrm>
        <a:prstGeom prst="snip2Diag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SA" sz="2800" b="1" kern="1200" cap="none" spc="0" dirty="0" smtClean="0">
              <a:ln w="50800"/>
              <a:effectLst/>
              <a:cs typeface="+mn-cs"/>
            </a:rPr>
            <a:t>السادسة</a:t>
          </a:r>
        </a:p>
      </dsp:txBody>
      <dsp:txXfrm>
        <a:off x="0" y="0"/>
        <a:ext cx="2088230" cy="122357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052C42-C39B-4475-A8EE-017BA6C58DB5}">
      <dsp:nvSpPr>
        <dsp:cNvPr id="0" name=""/>
        <dsp:cNvSpPr/>
      </dsp:nvSpPr>
      <dsp:spPr>
        <a:xfrm>
          <a:off x="2051" y="0"/>
          <a:ext cx="1942163" cy="1222554"/>
        </a:xfrm>
        <a:prstGeom prst="snip2Diag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SA" sz="3600" b="1" kern="1200" cap="none" spc="0" dirty="0" smtClean="0">
              <a:ln w="50800"/>
              <a:solidFill>
                <a:schemeClr val="bg1"/>
              </a:solidFill>
              <a:effectLst/>
              <a:cs typeface="+mn-cs"/>
            </a:rPr>
            <a:t>المجال</a:t>
          </a:r>
          <a:r>
            <a:rPr lang="ar-SA" sz="3600" b="1" kern="1200" cap="none" spc="0" dirty="0" smtClean="0">
              <a:ln w="50800"/>
              <a:solidFill>
                <a:schemeClr val="tx1"/>
              </a:solidFill>
              <a:effectLst/>
              <a:cs typeface="+mn-cs"/>
            </a:rPr>
            <a:t> </a:t>
          </a:r>
        </a:p>
      </dsp:txBody>
      <dsp:txXfrm>
        <a:off x="2051" y="0"/>
        <a:ext cx="1942163" cy="122255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B1F435-D4B9-49E1-B416-7B7D9D61F913}">
      <dsp:nvSpPr>
        <dsp:cNvPr id="0" name=""/>
        <dsp:cNvSpPr/>
      </dsp:nvSpPr>
      <dsp:spPr>
        <a:xfrm>
          <a:off x="0" y="0"/>
          <a:ext cx="2039992" cy="1223995"/>
        </a:xfrm>
        <a:prstGeom prst="snip2Diag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>
              <a:solidFill>
                <a:schemeClr val="bg1"/>
              </a:solidFill>
              <a:cs typeface="+mn-cs"/>
            </a:rPr>
            <a:t> صحتي وغذائي</a:t>
          </a:r>
          <a:endParaRPr lang="ar-SA" sz="3200" b="1" kern="1200" dirty="0">
            <a:solidFill>
              <a:schemeClr val="bg1"/>
            </a:solidFill>
            <a:cs typeface="+mn-cs"/>
          </a:endParaRPr>
        </a:p>
      </dsp:txBody>
      <dsp:txXfrm>
        <a:off x="0" y="0"/>
        <a:ext cx="2039992" cy="122399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06403B-34C2-407A-A9A8-E9198600D962}">
      <dsp:nvSpPr>
        <dsp:cNvPr id="0" name=""/>
        <dsp:cNvSpPr/>
      </dsp:nvSpPr>
      <dsp:spPr>
        <a:xfrm>
          <a:off x="3229" y="2032"/>
          <a:ext cx="3665948" cy="12200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5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800" b="1" kern="1200" cap="none" spc="0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</a:t>
          </a:r>
          <a:r>
            <a:rPr lang="ar-SA" sz="5800" b="1" kern="1200" cap="none" spc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المدخل</a:t>
          </a:r>
          <a:endParaRPr lang="ar-SA" sz="5800" b="1" kern="1200" cap="none" spc="0" dirty="0">
            <a:ln w="1905"/>
            <a:solidFill>
              <a:schemeClr val="bg1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229" y="2032"/>
        <a:ext cx="3665948" cy="1220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377F73C-BCC0-419F-AFF6-31470A088056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5DF415-05FB-49B8-B92F-BCBE10CAAC40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C9E21-354E-4DE9-A39A-A73B68F89797}" type="slidenum">
              <a:rPr lang="ar-SA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15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B257F-6F85-4F25-821C-E48FA21A4EAB}" type="datetimeFigureOut">
              <a:rPr lang="ar-SA" smtClean="0"/>
              <a:pPr/>
              <a:t>06/19/1436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9889-1CBE-43F1-9619-9D803C98B504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diagramLayout" Target="../diagrams/layout5.xml"/><Relationship Id="rId3" Type="http://schemas.openxmlformats.org/officeDocument/2006/relationships/image" Target="../media/image44.png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diagramData" Target="../diagrams/data5.xml"/><Relationship Id="rId2" Type="http://schemas.openxmlformats.org/officeDocument/2006/relationships/audio" Target="../media/audio8.wav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29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28" Type="http://schemas.openxmlformats.org/officeDocument/2006/relationships/diagramColors" Target="../diagrams/colors5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45.gif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Relationship Id="rId27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audio" Target="../media/audio10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2.wm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group\Downloads\&#1606;&#1588;&#1610;&#1583;%20&#1575;&#1604;&#1606;&#1581;&#1604;&#1577;%20&#1575;&#1604;&#1589;&#1601;%20&#1575;&#1604;&#1571;&#1608;&#1604;%20&#1575;&#1604;&#1601;&#1589;&#1604;%20&#1575;&#1604;&#1583;&#1585;&#1575;&#1587;&#1610;%20&#1575;&#1604;&#1579;&#1575;&#1606;&#1610;.mp3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group\Desktop\&#1583;&#1585;&#1587;%20&#1587;&#1607;&#1610;&#1585;\____%20%20__%20_____%20__%20_____%20______%20______%20-%20____%20&#1610;&#1575;&#1571;&#1591;&#1601;&#1575;&#1604;%20&#1610;&#1575;&#1581;&#1604;&#1608;&#1576;&#1606;______.mp3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85.gif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13.wav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4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cgroup\Desktop\&#1583;&#1585;&#1587;%20&#1587;&#1607;&#1610;&#1585;\twazn-al3'thae.MP3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audio" Target="../media/audio15.wav"/><Relationship Id="rId7" Type="http://schemas.openxmlformats.org/officeDocument/2006/relationships/image" Target="../media/image1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pcgroup\Videos\RealPlayer%20Downloads\&#1575;&#1604;&#1578;&#1594;&#1584;&#1610;&#1577;%20&#1608;%20&#1575;&#1604;&#1589;&#1581;&#1577;%20-%20YouTube2.mp4" TargetMode="External"/><Relationship Id="rId5" Type="http://schemas.openxmlformats.org/officeDocument/2006/relationships/image" Target="../media/image122.png"/><Relationship Id="rId4" Type="http://schemas.openxmlformats.org/officeDocument/2006/relationships/image" Target="../media/image121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3.gif"/><Relationship Id="rId7" Type="http://schemas.openxmlformats.org/officeDocument/2006/relationships/image" Target="../media/image12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gif"/><Relationship Id="rId5" Type="http://schemas.openxmlformats.org/officeDocument/2006/relationships/image" Target="../media/image47.gif"/><Relationship Id="rId4" Type="http://schemas.openxmlformats.org/officeDocument/2006/relationships/image" Target="../media/image124.jpeg"/><Relationship Id="rId9" Type="http://schemas.openxmlformats.org/officeDocument/2006/relationships/image" Target="../media/image1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132.gif"/><Relationship Id="rId4" Type="http://schemas.openxmlformats.org/officeDocument/2006/relationships/image" Target="../media/image131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7" Type="http://schemas.openxmlformats.org/officeDocument/2006/relationships/image" Target="../media/image13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3.wmf"/><Relationship Id="rId7" Type="http://schemas.openxmlformats.org/officeDocument/2006/relationships/image" Target="../media/image14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gif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gif"/><Relationship Id="rId4" Type="http://schemas.openxmlformats.org/officeDocument/2006/relationships/image" Target="../media/image13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gif"/><Relationship Id="rId4" Type="http://schemas.openxmlformats.org/officeDocument/2006/relationships/image" Target="../media/image1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145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gif"/><Relationship Id="rId4" Type="http://schemas.openxmlformats.org/officeDocument/2006/relationships/image" Target="../media/image15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gif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1366605316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5" y="1124744"/>
            <a:ext cx="6912768" cy="4608511"/>
          </a:xfrm>
          <a:prstGeom prst="rect">
            <a:avLst/>
          </a:prstGeom>
        </p:spPr>
      </p:pic>
      <p:pic>
        <p:nvPicPr>
          <p:cNvPr id="3" name="صورة 2" descr="07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60648"/>
            <a:ext cx="8712968" cy="626469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dissolve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 descr="نتيجة بحث الصور عن مفاتيح النجاح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6" name="AutoShape 6" descr="نتيجة بحث الصور عن مفاتيح النجاح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8" name="AutoShape 8" descr="نتيجة بحث الصور عن مفاتيح النجاح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489" name="Picture 9" descr="C:\Users\pcgroup\Downloads\مفاتيح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908720"/>
            <a:ext cx="4536503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نتيجة بحث الصور عن باص المدرس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916832"/>
            <a:ext cx="5544616" cy="3888432"/>
          </a:xfrm>
          <a:prstGeom prst="rect">
            <a:avLst/>
          </a:prstGeom>
          <a:noFill/>
        </p:spPr>
      </p:pic>
      <p:pic>
        <p:nvPicPr>
          <p:cNvPr id="1026" name="Picture 2" descr="C:\Users\pcgroup\Downloads\IMG_0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23107">
            <a:off x="5076056" y="3717032"/>
            <a:ext cx="970025" cy="7367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 thruBlk="1"/>
    <p:sndAc>
      <p:stSnd>
        <p:snd r:embed="rId2" name="0186 - blurp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نتيجة بحث الصور عن وجبة طعام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7892" name="AutoShape 4" descr="نتيجة بحث الصور عن وجبة طعام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" name="صورة 3" descr="وجب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628800"/>
            <a:ext cx="4608512" cy="3960440"/>
          </a:xfrm>
          <a:prstGeom prst="rect">
            <a:avLst/>
          </a:prstGeom>
        </p:spPr>
      </p:pic>
    </p:spTree>
  </p:cSld>
  <p:clrMapOvr>
    <a:masterClrMapping/>
  </p:clrMapOvr>
  <p:transition spd="med">
    <p:cover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نتيجة بحث الصور عن وجبات غذائي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076" name="AutoShape 4" descr="نتيجة بحث الصور عن وجبات غذائي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77" name="Picture 5" descr="C:\Users\pcgroup\Downloads\images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20688"/>
            <a:ext cx="2743200" cy="166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pcgroup\Downloads\images (1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764704"/>
            <a:ext cx="2619375" cy="1743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9" name="Picture 7" descr="C:\Users\pcgroup\Downloads\images (1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852936"/>
            <a:ext cx="2619375" cy="174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1" name="Picture 9" descr="C:\Users\pcgroup\Downloads\تنزيل (1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509120"/>
            <a:ext cx="2295525" cy="148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83" name="AutoShape 11" descr="نتيجة بحث الصور عن وجبات غذائي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85" name="Picture 13" descr="نتيجة بحث الصور عن وجبات غذائية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365104"/>
            <a:ext cx="2495550" cy="183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89" name="AutoShape 17" descr="نتيجة بحث الصور عن وجه مندهش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091" name="AutoShape 19" descr="نتيجة بحث الصور عن وجه مندهش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92" name="Picture 20" descr="C:\Users\pcgroup\Downloads\تنزيل (1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332656"/>
            <a:ext cx="1180331" cy="6762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286250" y="332656"/>
            <a:ext cx="4098925" cy="2808312"/>
            <a:chOff x="4286249" y="571480"/>
            <a:chExt cx="4099049" cy="1285884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4286249" y="571480"/>
              <a:ext cx="4099049" cy="1285884"/>
              <a:chOff x="4643438" y="3143248"/>
              <a:chExt cx="1981201" cy="1143008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643438" y="3214686"/>
                <a:ext cx="1928826" cy="1000132"/>
              </a:xfrm>
              <a:prstGeom prst="roundRect">
                <a:avLst/>
              </a:prstGeom>
              <a:solidFill>
                <a:srgbClr val="80008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00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pic>
            <p:nvPicPr>
              <p:cNvPr id="2059" name="Picture 7" descr="00339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95891" y="3143248"/>
                <a:ext cx="1428748" cy="1143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429124" y="785795"/>
              <a:ext cx="3571900" cy="83100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 w="18415" cmpd="sng">
                    <a:solidFill>
                      <a:srgbClr val="00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الوحدة السادسة</a:t>
              </a:r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214438" y="2780929"/>
            <a:ext cx="5072062" cy="3744416"/>
            <a:chOff x="1214414" y="3643314"/>
            <a:chExt cx="5072098" cy="2428868"/>
          </a:xfrm>
        </p:grpSpPr>
        <p:pic>
          <p:nvPicPr>
            <p:cNvPr id="2052" name="Picture 3" descr="0021.WMF"/>
            <p:cNvPicPr>
              <a:picLocks noChangeAspect="1"/>
            </p:cNvPicPr>
            <p:nvPr/>
          </p:nvPicPr>
          <p:blipFill>
            <a:blip r:embed="rId5" cstate="print">
              <a:lum bright="-4000" contrast="32000"/>
            </a:blip>
            <a:srcRect/>
            <a:stretch>
              <a:fillRect/>
            </a:stretch>
          </p:blipFill>
          <p:spPr bwMode="auto">
            <a:xfrm>
              <a:off x="1214414" y="3643314"/>
              <a:ext cx="5072098" cy="2428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928775" y="4357694"/>
              <a:ext cx="3571900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>
                    <a:solidFill>
                      <a:schemeClr val="tx1"/>
                    </a:solidFill>
                  </a:ln>
                  <a:solidFill>
                    <a:srgbClr val="00FF00"/>
                  </a:solidFill>
                  <a:latin typeface="+mn-lt"/>
                  <a:cs typeface="+mn-cs"/>
                </a:rPr>
                <a:t>صحتي وغذائي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0186 - blurp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7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8712968" cy="626469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صورة 2" descr="مدرستي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1720" y="1772816"/>
            <a:ext cx="5328591" cy="4032448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23728" y="1268760"/>
            <a:ext cx="4824536" cy="136815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قيم واتجاهات الوحدة</a:t>
            </a:r>
            <a:endParaRPr lang="ar-SA" sz="4800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1043608" y="3501008"/>
            <a:ext cx="705678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ar-SA" sz="2800" b="1" dirty="0" smtClean="0"/>
              <a:t>تكوين قيم واتجاهات نحو </a:t>
            </a:r>
            <a:r>
              <a:rPr lang="ar-SA" sz="2800" b="1" dirty="0" err="1" smtClean="0"/>
              <a:t>النظافة </a:t>
            </a:r>
            <a:r>
              <a:rPr lang="ar-SA" sz="2800" b="1" dirty="0" smtClean="0"/>
              <a:t>(نظافة الأكل والشرب</a:t>
            </a:r>
            <a:r>
              <a:rPr lang="ar-SA" sz="2800" b="1" dirty="0" err="1" smtClean="0"/>
              <a:t>) .</a:t>
            </a:r>
            <a:endParaRPr lang="ar-SA" sz="2800" b="1" dirty="0" smtClean="0"/>
          </a:p>
          <a:p>
            <a:endParaRPr lang="ar-SA" sz="2800" b="1" dirty="0" smtClean="0"/>
          </a:p>
          <a:p>
            <a:pPr>
              <a:buFont typeface="Wingdings" pitchFamily="2" charset="2"/>
              <a:buChar char="v"/>
            </a:pPr>
            <a:r>
              <a:rPr lang="ar-SA" sz="2800" b="1" dirty="0" smtClean="0"/>
              <a:t>تكوين قيم واتجاهات </a:t>
            </a:r>
            <a:r>
              <a:rPr lang="ar-SA" sz="2800" b="1" dirty="0" err="1" smtClean="0"/>
              <a:t>نحو </a:t>
            </a:r>
            <a:r>
              <a:rPr lang="ar-SA" sz="2800" b="1" dirty="0" smtClean="0"/>
              <a:t>( عيادة </a:t>
            </a:r>
            <a:r>
              <a:rPr lang="ar-SA" sz="2800" b="1" dirty="0" err="1" smtClean="0"/>
              <a:t>المريض ) .</a:t>
            </a:r>
            <a:endParaRPr lang="ar-SA" sz="2800" b="1" dirty="0" smtClean="0"/>
          </a:p>
        </p:txBody>
      </p:sp>
    </p:spTree>
  </p:cSld>
  <p:clrMapOvr>
    <a:masterClrMapping/>
  </p:clrMapOvr>
  <p:transition spd="slow">
    <p:wedge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group\Desktop\1436-06-15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280920" cy="6192688"/>
          </a:xfrm>
          <a:prstGeom prst="rect">
            <a:avLst/>
          </a:prstGeom>
          <a:noFill/>
        </p:spPr>
      </p:pic>
      <p:pic>
        <p:nvPicPr>
          <p:cNvPr id="3" name="صورة 2" descr="07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60648"/>
            <a:ext cx="8712968" cy="626469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0" descr="41375ada5b"/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 descr="8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8913"/>
            <a:ext cx="81359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عنصر نائب للمحتوى 8"/>
          <p:cNvGraphicFramePr>
            <a:graphicFrameLocks/>
          </p:cNvGraphicFramePr>
          <p:nvPr/>
        </p:nvGraphicFramePr>
        <p:xfrm>
          <a:off x="6804248" y="980728"/>
          <a:ext cx="2016223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عنصر نائب للمحتوى 8"/>
          <p:cNvGraphicFramePr>
            <a:graphicFrameLocks/>
          </p:cNvGraphicFramePr>
          <p:nvPr/>
        </p:nvGraphicFramePr>
        <p:xfrm>
          <a:off x="4572000" y="980728"/>
          <a:ext cx="2088231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9" name="عنصر نائب للمحتوى 8"/>
          <p:cNvGraphicFramePr>
            <a:graphicFrameLocks/>
          </p:cNvGraphicFramePr>
          <p:nvPr/>
        </p:nvGraphicFramePr>
        <p:xfrm>
          <a:off x="2483768" y="980728"/>
          <a:ext cx="1944215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3" name="عنصر نائب للمحتوى 8"/>
          <p:cNvGraphicFramePr>
            <a:graphicFrameLocks/>
          </p:cNvGraphicFramePr>
          <p:nvPr/>
        </p:nvGraphicFramePr>
        <p:xfrm>
          <a:off x="251520" y="980728"/>
          <a:ext cx="216024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pSp>
        <p:nvGrpSpPr>
          <p:cNvPr id="2" name="مجموعة 13"/>
          <p:cNvGrpSpPr/>
          <p:nvPr/>
        </p:nvGrpSpPr>
        <p:grpSpPr>
          <a:xfrm>
            <a:off x="5796136" y="2492896"/>
            <a:ext cx="2949907" cy="1366604"/>
            <a:chOff x="2" y="1547"/>
            <a:chExt cx="2949907" cy="136660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مستطيل 14"/>
            <p:cNvSpPr/>
            <p:nvPr/>
          </p:nvSpPr>
          <p:spPr>
            <a:xfrm>
              <a:off x="2" y="1547"/>
              <a:ext cx="2949907" cy="1366604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مستطيل 15"/>
            <p:cNvSpPr/>
            <p:nvPr/>
          </p:nvSpPr>
          <p:spPr>
            <a:xfrm>
              <a:off x="2" y="1547"/>
              <a:ext cx="2949907" cy="13666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0" tIns="228600" rIns="228600" bIns="228600" spcCol="1270" anchor="ctr"/>
            <a:lstStyle/>
            <a:p>
              <a:pPr algn="ctr" defTabSz="2667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SA" sz="4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الموضوع</a:t>
              </a:r>
            </a:p>
          </p:txBody>
        </p:sp>
      </p:grpSp>
      <p:grpSp>
        <p:nvGrpSpPr>
          <p:cNvPr id="5" name="مجموعة 19"/>
          <p:cNvGrpSpPr/>
          <p:nvPr/>
        </p:nvGrpSpPr>
        <p:grpSpPr>
          <a:xfrm>
            <a:off x="5724128" y="4437112"/>
            <a:ext cx="3024336" cy="1367384"/>
            <a:chOff x="83090" y="767"/>
            <a:chExt cx="2951590" cy="136738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مستطيل 20"/>
            <p:cNvSpPr/>
            <p:nvPr/>
          </p:nvSpPr>
          <p:spPr>
            <a:xfrm>
              <a:off x="83090" y="767"/>
              <a:ext cx="2951590" cy="1367384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مستطيل 21"/>
            <p:cNvSpPr/>
            <p:nvPr/>
          </p:nvSpPr>
          <p:spPr>
            <a:xfrm>
              <a:off x="83090" y="767"/>
              <a:ext cx="2880320" cy="13673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0" tIns="228600" rIns="228600" bIns="228600" spcCol="1270" anchor="ctr"/>
            <a:lstStyle/>
            <a:p>
              <a:pPr algn="ctr" defTabSz="2667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SA" sz="4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المكون</a:t>
              </a:r>
            </a:p>
          </p:txBody>
        </p:sp>
      </p:grpSp>
      <p:grpSp>
        <p:nvGrpSpPr>
          <p:cNvPr id="6" name="مجموعة 22"/>
          <p:cNvGrpSpPr/>
          <p:nvPr/>
        </p:nvGrpSpPr>
        <p:grpSpPr>
          <a:xfrm>
            <a:off x="323528" y="4509120"/>
            <a:ext cx="3888432" cy="1367384"/>
            <a:chOff x="83090" y="767"/>
            <a:chExt cx="2951590" cy="136738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مستطيل 23"/>
            <p:cNvSpPr/>
            <p:nvPr/>
          </p:nvSpPr>
          <p:spPr>
            <a:xfrm>
              <a:off x="83090" y="767"/>
              <a:ext cx="2840209" cy="1367384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مستطيل 24"/>
            <p:cNvSpPr/>
            <p:nvPr/>
          </p:nvSpPr>
          <p:spPr>
            <a:xfrm>
              <a:off x="83090" y="767"/>
              <a:ext cx="2951590" cy="13673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0" tIns="228600" rIns="228600" bIns="228600" spcCol="1270" anchor="ctr"/>
            <a:lstStyle/>
            <a:p>
              <a:pPr algn="ctr" defTabSz="2667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SA" sz="48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ألاحظ وأعبر</a:t>
              </a:r>
              <a:endParaRPr lang="ar-SA" sz="4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aphicFrame>
        <p:nvGraphicFramePr>
          <p:cNvPr id="27" name="عنصر نائب للمحتوى 8"/>
          <p:cNvGraphicFramePr>
            <a:graphicFrameLocks/>
          </p:cNvGraphicFramePr>
          <p:nvPr/>
        </p:nvGraphicFramePr>
        <p:xfrm>
          <a:off x="467544" y="2636912"/>
          <a:ext cx="3672408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28" name="صورة 27" descr="8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6088063"/>
            <a:ext cx="81359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0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lmstba.com_1347287408_27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553144" cy="612068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وسيلة شرح على شكل سحابة 3"/>
          <p:cNvSpPr/>
          <p:nvPr/>
        </p:nvSpPr>
        <p:spPr>
          <a:xfrm>
            <a:off x="467544" y="2708920"/>
            <a:ext cx="3240360" cy="1827193"/>
          </a:xfrm>
          <a:prstGeom prst="cloudCallout">
            <a:avLst>
              <a:gd name="adj1" fmla="val -34592"/>
              <a:gd name="adj2" fmla="val 7663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905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مهارات اللغة العربية</a:t>
            </a:r>
            <a:endParaRPr lang="ar-SA" sz="3600" b="1" cap="none" spc="0" dirty="0">
              <a:ln w="1905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صورة 4" descr="t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48680"/>
            <a:ext cx="1674879" cy="144854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5009969" y="47667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269147" y="2852936"/>
            <a:ext cx="184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039379" y="1124744"/>
            <a:ext cx="10615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44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أكتب</a:t>
            </a:r>
            <a:endParaRPr lang="ar-SA" sz="4400" dirty="0">
              <a:solidFill>
                <a:schemeClr val="bg1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553977" y="1628800"/>
            <a:ext cx="6960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44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أقرأ</a:t>
            </a:r>
            <a:endParaRPr lang="ar-SA" sz="44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11560" y="4941168"/>
            <a:ext cx="803305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3600" b="1" cap="none" spc="0" dirty="0">
              <a:ln w="19050">
                <a:solidFill>
                  <a:srgbClr val="FFFF00"/>
                </a:solidFill>
                <a:prstDash val="solid"/>
              </a:ln>
              <a:solidFill>
                <a:srgbClr val="00602B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 rot="10800000" flipV="1">
            <a:off x="4716016" y="2636912"/>
            <a:ext cx="14401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أستمع</a:t>
            </a:r>
            <a:endParaRPr lang="ar-SA" sz="4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525004" y="692696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4400" b="1" dirty="0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أتحدث</a:t>
            </a:r>
            <a:endParaRPr lang="ar-SA" sz="4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</p:cSld>
  <p:clrMapOvr>
    <a:masterClrMapping/>
  </p:clrMapOvr>
  <p:transition spd="slow">
    <p:zoom dir="in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58266"/>
            <a:ext cx="9361040" cy="7488832"/>
          </a:xfrm>
          <a:prstGeom prst="rect">
            <a:avLst/>
          </a:prstGeom>
        </p:spPr>
      </p:pic>
      <p:pic>
        <p:nvPicPr>
          <p:cNvPr id="1027" name="Picture 3" descr="C:\Users\Public\Pictures\IMG-20141101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41" y="933806"/>
            <a:ext cx="3744416" cy="32104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48264" y="3386150"/>
            <a:ext cx="3400425" cy="269557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60232" y="4941168"/>
            <a:ext cx="3400425" cy="269557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73564" y="4335179"/>
            <a:ext cx="3400425" cy="269557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4168" y="4144241"/>
            <a:ext cx="3400425" cy="269557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11760" y="3717032"/>
            <a:ext cx="3400425" cy="2695575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51720" y="3140968"/>
            <a:ext cx="3400425" cy="2695575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87824" y="5231009"/>
            <a:ext cx="3400425" cy="2695575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1858" y="4922113"/>
            <a:ext cx="3400425" cy="2695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6385209"/>
      </p:ext>
    </p:extLst>
  </p:cSld>
  <p:clrMapOvr>
    <a:masterClrMapping/>
  </p:clrMapOvr>
  <p:transition spd="slow">
    <p:wedge/>
    <p:sndAc>
      <p:stSnd>
        <p:snd r:embed="rId2" name="يامرحبا_باللي_حلو_علينا_ضيوف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5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8568951" cy="624516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مستطيل مستدير الزوايا 2"/>
          <p:cNvSpPr/>
          <p:nvPr/>
        </p:nvSpPr>
        <p:spPr>
          <a:xfrm>
            <a:off x="3275856" y="1196752"/>
            <a:ext cx="3096344" cy="79208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/>
              <a:t>المهارات والأساليب المستهدفة  </a:t>
            </a:r>
            <a:endParaRPr lang="ar-SA" sz="2800" b="1" dirty="0"/>
          </a:p>
        </p:txBody>
      </p:sp>
      <p:sp>
        <p:nvSpPr>
          <p:cNvPr id="4" name="شكل بيضاوي 3"/>
          <p:cNvSpPr/>
          <p:nvPr/>
        </p:nvSpPr>
        <p:spPr>
          <a:xfrm>
            <a:off x="5724128" y="2564904"/>
            <a:ext cx="208823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التحدث</a:t>
            </a:r>
            <a:endParaRPr lang="ar-SA" sz="32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547664" y="3573016"/>
            <a:ext cx="655272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ar-SA" sz="2400" b="1" dirty="0" smtClean="0"/>
              <a:t>أن تصف التلميذة مشاهداتها اليومية في حدود عشر </a:t>
            </a:r>
            <a:r>
              <a:rPr lang="ar-SA" sz="2400" b="1" dirty="0" err="1" smtClean="0"/>
              <a:t>كلمات.</a:t>
            </a:r>
            <a:r>
              <a:rPr lang="ar-SA" sz="2400" b="1" dirty="0" smtClean="0"/>
              <a:t> </a:t>
            </a:r>
          </a:p>
          <a:p>
            <a:pPr algn="ctr">
              <a:buFont typeface="Wingdings" pitchFamily="2" charset="2"/>
              <a:buChar char="§"/>
            </a:pPr>
            <a:endParaRPr lang="ar-SA" sz="2400" b="1" dirty="0" smtClean="0"/>
          </a:p>
          <a:p>
            <a:pPr algn="ctr">
              <a:buFont typeface="Wingdings" pitchFamily="2" charset="2"/>
              <a:buChar char="§"/>
            </a:pPr>
            <a:r>
              <a:rPr lang="ar-SA" sz="2400" b="1" dirty="0" smtClean="0"/>
              <a:t>أن تبدي التلميذة رأيها وتناقش في موضوع يناسب سنها في جملة </a:t>
            </a:r>
            <a:r>
              <a:rPr lang="ar-SA" sz="2400" b="1" dirty="0" err="1" smtClean="0"/>
              <a:t>واحدة .</a:t>
            </a:r>
            <a:endParaRPr lang="ar-SA" sz="2400" b="1" dirty="0" smtClean="0"/>
          </a:p>
          <a:p>
            <a:pPr algn="ctr">
              <a:buFont typeface="Wingdings" pitchFamily="2" charset="2"/>
              <a:buChar char="§"/>
            </a:pPr>
            <a:endParaRPr lang="ar-SA" sz="2400" b="1" dirty="0" smtClean="0"/>
          </a:p>
          <a:p>
            <a:pPr algn="ctr">
              <a:buFont typeface="Wingdings" pitchFamily="2" charset="2"/>
              <a:buChar char="§"/>
            </a:pPr>
            <a:r>
              <a:rPr lang="ar-SA" sz="2400" b="1" dirty="0" smtClean="0"/>
              <a:t>أن تحكي التلميذة حكاية قصيرة استمعت </a:t>
            </a:r>
            <a:r>
              <a:rPr lang="ar-SA" sz="2400" b="1" dirty="0" err="1" smtClean="0"/>
              <a:t>إليه </a:t>
            </a:r>
            <a:r>
              <a:rPr lang="ar-SA" sz="2400" b="1" dirty="0" smtClean="0"/>
              <a:t>، مراعية تسلسل أحداثها وترابطها.</a:t>
            </a:r>
            <a:endParaRPr lang="ar-SA" sz="2400" b="1" dirty="0"/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5" y="1143000"/>
            <a:ext cx="431958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50" y="-428625"/>
            <a:ext cx="47879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428750" y="285750"/>
            <a:ext cx="28797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  <a:latin typeface="Traditional Arabic" pitchFamily="18" charset="-78"/>
                <a:cs typeface="Traditional Arabic" pitchFamily="18" charset="-78"/>
              </a:rPr>
              <a:t>متحدثتي الصغيرة تذكري قوانين التحدث</a:t>
            </a: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012160" y="2564904"/>
            <a:ext cx="2952328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chemeClr val="accent4">
                    <a:lumMod val="75000"/>
                  </a:schemeClr>
                </a:solidFill>
              </a:rPr>
              <a:t>بالمشاركة مع أفراد مجموعتك سمي الفاكهة الموجودة في الصورة ثم صفيها.</a:t>
            </a:r>
            <a:endParaRPr lang="ar-SA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14313"/>
            <a:ext cx="8786813" cy="6072187"/>
            <a:chOff x="0" y="1142984"/>
            <a:chExt cx="8786842" cy="5500726"/>
          </a:xfrm>
        </p:grpSpPr>
        <p:grpSp>
          <p:nvGrpSpPr>
            <p:cNvPr id="3" name="Group 110"/>
            <p:cNvGrpSpPr>
              <a:grpSpLocks/>
            </p:cNvGrpSpPr>
            <p:nvPr/>
          </p:nvGrpSpPr>
          <p:grpSpPr bwMode="auto">
            <a:xfrm>
              <a:off x="0" y="1428736"/>
              <a:ext cx="8786842" cy="5214974"/>
              <a:chOff x="0" y="1428736"/>
              <a:chExt cx="8786842" cy="5214974"/>
            </a:xfrm>
          </p:grpSpPr>
          <p:sp>
            <p:nvSpPr>
              <p:cNvPr id="5" name="Round Single Corner Rectangle 10"/>
              <p:cNvSpPr/>
              <p:nvPr/>
            </p:nvSpPr>
            <p:spPr>
              <a:xfrm rot="10800000">
                <a:off x="285751" y="1429165"/>
                <a:ext cx="8501091" cy="5214545"/>
              </a:xfrm>
              <a:prstGeom prst="round1Rect">
                <a:avLst>
                  <a:gd name="adj" fmla="val 43151"/>
                </a:avLst>
              </a:prstGeom>
              <a:gradFill>
                <a:gsLst>
                  <a:gs pos="0">
                    <a:srgbClr val="9900CC"/>
                  </a:gs>
                  <a:gs pos="50000">
                    <a:schemeClr val="bg1"/>
                  </a:gs>
                  <a:gs pos="100000">
                    <a:srgbClr val="FF0000"/>
                  </a:gs>
                </a:gsLst>
                <a:lin ang="13500000" scaled="1"/>
              </a:gradFill>
              <a:ln w="762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11" descr="zw609683xz2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786058"/>
                <a:ext cx="762000" cy="285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" name="Picture 2" descr="miscellaneous_301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142984"/>
              <a:ext cx="2898775" cy="63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lum bright="-14000" contrast="32000"/>
          </a:blip>
          <a:srcRect/>
          <a:stretch>
            <a:fillRect/>
          </a:stretch>
        </p:blipFill>
        <p:spPr bwMode="auto">
          <a:xfrm>
            <a:off x="1835696" y="1268760"/>
            <a:ext cx="59046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نتيجة بحث الصور عن التعلم النشط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509120"/>
            <a:ext cx="1886272" cy="20669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نتيجة بحث الصور عن وجبة طعام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629" name="Picture 5" descr="نتيجة بحث الصور عن طبيبة كرتو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92696"/>
            <a:ext cx="1885950" cy="2419351"/>
          </a:xfrm>
          <a:prstGeom prst="rect">
            <a:avLst/>
          </a:prstGeom>
          <a:noFill/>
        </p:spPr>
      </p:pic>
      <p:pic>
        <p:nvPicPr>
          <p:cNvPr id="63490" name="Picture 2" descr="نتيجة بحث الصور عن خلفية برتقال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284984"/>
            <a:ext cx="3816424" cy="2088232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2915816" y="188641"/>
            <a:ext cx="44644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/>
              <a:t>تعتبر </a:t>
            </a:r>
            <a:r>
              <a:rPr lang="ar-SA" sz="2800" b="1" dirty="0" err="1" smtClean="0"/>
              <a:t>فاكهة </a:t>
            </a:r>
            <a:r>
              <a:rPr lang="ar-SA" sz="2800" b="1" dirty="0" smtClean="0"/>
              <a:t>"البرتقال" من الحمضيات ذات الفوائد الصحية العالية حيث تعمل على زيادة مقاومة الجسم للأمراض.</a:t>
            </a:r>
          </a:p>
          <a:p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2843808" y="19888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800" b="1" dirty="0" smtClean="0"/>
              <a:t>كما أن للبرتقال فوائد جيدة كعلاج فعال في حالة الرشح </a:t>
            </a:r>
            <a:r>
              <a:rPr lang="ar-SA" sz="2800" b="1" dirty="0" err="1" smtClean="0"/>
              <a:t>والانفلونزا.</a:t>
            </a:r>
            <a:r>
              <a:rPr lang="ar-SA" sz="2800" b="1" dirty="0" smtClean="0"/>
              <a:t> </a:t>
            </a:r>
            <a:endParaRPr lang="ar-SA" sz="2800" b="1" dirty="0"/>
          </a:p>
        </p:txBody>
      </p:sp>
    </p:spTree>
  </p:cSld>
  <p:clrMapOvr>
    <a:masterClrMapping/>
  </p:clrMapOvr>
  <p:transition spd="slow">
    <p:wheel spokes="8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نتيجة بحث الصور عن الحكيم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9" name="Picture 5" descr="نتيجة بحث الصور عن المرأة الحكيم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64904"/>
            <a:ext cx="4968552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 dir="in"/>
    <p:sndAc>
      <p:stSnd>
        <p:snd r:embed="rId2" name="suction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14313"/>
            <a:ext cx="8786813" cy="6072187"/>
            <a:chOff x="0" y="1142984"/>
            <a:chExt cx="8786842" cy="5500726"/>
          </a:xfrm>
        </p:grpSpPr>
        <p:grpSp>
          <p:nvGrpSpPr>
            <p:cNvPr id="3" name="Group 110"/>
            <p:cNvGrpSpPr>
              <a:grpSpLocks/>
            </p:cNvGrpSpPr>
            <p:nvPr/>
          </p:nvGrpSpPr>
          <p:grpSpPr bwMode="auto">
            <a:xfrm>
              <a:off x="0" y="1428736"/>
              <a:ext cx="8786842" cy="5214974"/>
              <a:chOff x="0" y="1428736"/>
              <a:chExt cx="8786842" cy="5214974"/>
            </a:xfrm>
          </p:grpSpPr>
          <p:sp>
            <p:nvSpPr>
              <p:cNvPr id="5" name="Round Single Corner Rectangle 10"/>
              <p:cNvSpPr/>
              <p:nvPr/>
            </p:nvSpPr>
            <p:spPr>
              <a:xfrm rot="10800000">
                <a:off x="285751" y="1429165"/>
                <a:ext cx="8501091" cy="5214545"/>
              </a:xfrm>
              <a:prstGeom prst="round1Rect">
                <a:avLst>
                  <a:gd name="adj" fmla="val 43151"/>
                </a:avLst>
              </a:prstGeom>
              <a:gradFill>
                <a:gsLst>
                  <a:gs pos="0">
                    <a:srgbClr val="9900CC"/>
                  </a:gs>
                  <a:gs pos="50000">
                    <a:schemeClr val="bg1"/>
                  </a:gs>
                  <a:gs pos="100000">
                    <a:srgbClr val="FF0000"/>
                  </a:gs>
                </a:gsLst>
                <a:lin ang="13500000" scaled="1"/>
              </a:gradFill>
              <a:ln w="762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11" descr="zw609683xz2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786058"/>
                <a:ext cx="762000" cy="285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" name="Picture 2" descr="miscellaneous_301[1]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142984"/>
              <a:ext cx="2898775" cy="63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صورة 6" descr="عرض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1484784"/>
            <a:ext cx="5472608" cy="3888432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2" name="0186 - blurp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14313" y="71438"/>
            <a:ext cx="8501062" cy="6572250"/>
            <a:chOff x="214282" y="71438"/>
            <a:chExt cx="8501122" cy="6572272"/>
          </a:xfrm>
        </p:grpSpPr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214282" y="571480"/>
              <a:ext cx="8501122" cy="6000792"/>
              <a:chOff x="285720" y="1071546"/>
              <a:chExt cx="8501122" cy="4286280"/>
            </a:xfrm>
          </p:grpSpPr>
          <p:sp>
            <p:nvSpPr>
              <p:cNvPr id="6" name="Trapezoid 6"/>
              <p:cNvSpPr/>
              <p:nvPr/>
            </p:nvSpPr>
            <p:spPr>
              <a:xfrm>
                <a:off x="285720" y="1071546"/>
                <a:ext cx="8429684" cy="4286280"/>
              </a:xfrm>
              <a:prstGeom prst="trapezoid">
                <a:avLst>
                  <a:gd name="adj" fmla="val 20938"/>
                </a:avLst>
              </a:prstGeom>
              <a:solidFill>
                <a:srgbClr val="0000FF"/>
              </a:solidFill>
              <a:ln w="76200">
                <a:solidFill>
                  <a:schemeClr val="tx1"/>
                </a:solidFill>
              </a:ln>
              <a:effectLst>
                <a:innerShdw blurRad="8255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Trapezoid 7"/>
              <p:cNvSpPr/>
              <p:nvPr/>
            </p:nvSpPr>
            <p:spPr>
              <a:xfrm rot="10800000">
                <a:off x="357158" y="1071546"/>
                <a:ext cx="8429684" cy="4286280"/>
              </a:xfrm>
              <a:prstGeom prst="trapezoid">
                <a:avLst>
                  <a:gd name="adj" fmla="val 20938"/>
                </a:avLst>
              </a:prstGeom>
              <a:gradFill>
                <a:gsLst>
                  <a:gs pos="0">
                    <a:srgbClr val="FF0066"/>
                  </a:gs>
                  <a:gs pos="50000">
                    <a:srgbClr val="FFFF00"/>
                  </a:gs>
                  <a:gs pos="100000">
                    <a:srgbClr val="FF0066"/>
                  </a:gs>
                </a:gsLst>
                <a:lin ang="13500000" scaled="1"/>
              </a:gradFill>
              <a:ln w="76200">
                <a:solidFill>
                  <a:schemeClr val="tx1"/>
                </a:solidFill>
              </a:ln>
              <a:effectLst>
                <a:innerShdw blurRad="825500">
                  <a:srgbClr val="99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pic>
          <p:nvPicPr>
            <p:cNvPr id="5" name="Picture 5" descr="0613.WMF"/>
            <p:cNvPicPr>
              <a:picLocks noChangeAspect="1"/>
            </p:cNvPicPr>
            <p:nvPr/>
          </p:nvPicPr>
          <p:blipFill>
            <a:blip r:embed="rId3" cstate="print">
              <a:lum bright="-48000" contrast="36000"/>
            </a:blip>
            <a:srcRect/>
            <a:stretch>
              <a:fillRect/>
            </a:stretch>
          </p:blipFill>
          <p:spPr bwMode="auto">
            <a:xfrm>
              <a:off x="950774" y="71438"/>
              <a:ext cx="7407440" cy="6572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صورة 7" descr="عرض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908720"/>
            <a:ext cx="4608512" cy="2952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25144"/>
            <a:ext cx="1415407" cy="166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2195736" y="4221088"/>
            <a:ext cx="4320480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 smtClean="0"/>
          </a:p>
          <a:p>
            <a:pPr algn="ctr"/>
            <a:endParaRPr lang="ar-SA" sz="2800" b="1" dirty="0" smtClean="0"/>
          </a:p>
          <a:p>
            <a:pPr algn="ctr"/>
            <a:r>
              <a:rPr lang="ar-SA" sz="2800" b="1" dirty="0" smtClean="0"/>
              <a:t>اكتشفي مم يتكون طبق </a:t>
            </a:r>
            <a:r>
              <a:rPr lang="ar-SA" sz="2800" b="1" dirty="0" err="1" smtClean="0"/>
              <a:t>السلطة ؟</a:t>
            </a:r>
            <a:endParaRPr lang="ar-SA" sz="2800" b="1" dirty="0" smtClean="0"/>
          </a:p>
          <a:p>
            <a:pPr algn="ctr"/>
            <a:r>
              <a:rPr lang="ar-SA" sz="2800" b="1" dirty="0" err="1" smtClean="0"/>
              <a:t>(فكري </a:t>
            </a:r>
            <a:r>
              <a:rPr lang="ar-SA" sz="2800" b="1" dirty="0" smtClean="0"/>
              <a:t>– </a:t>
            </a:r>
            <a:r>
              <a:rPr lang="ar-SA" sz="2800" b="1" dirty="0" err="1" smtClean="0"/>
              <a:t>زاوجي </a:t>
            </a:r>
            <a:r>
              <a:rPr lang="ar-SA" sz="2800" b="1" dirty="0" smtClean="0"/>
              <a:t>– شاركي</a:t>
            </a:r>
            <a:r>
              <a:rPr lang="ar-SA" sz="2800" b="1" dirty="0" err="1" smtClean="0"/>
              <a:t>)</a:t>
            </a:r>
            <a:endParaRPr lang="ar-SA" sz="28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2339752" y="4437112"/>
            <a:ext cx="38884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bg1"/>
                </a:solidFill>
              </a:rPr>
              <a:t>دققي النظر في الصورة جيدا ثم</a:t>
            </a:r>
            <a:endParaRPr lang="ar-SA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4313" y="71438"/>
            <a:ext cx="8501062" cy="6572250"/>
            <a:chOff x="214282" y="71438"/>
            <a:chExt cx="8501122" cy="6572272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214282" y="571480"/>
              <a:ext cx="8501122" cy="6000792"/>
              <a:chOff x="285720" y="1071546"/>
              <a:chExt cx="8501122" cy="4286280"/>
            </a:xfrm>
          </p:grpSpPr>
          <p:sp>
            <p:nvSpPr>
              <p:cNvPr id="5" name="Trapezoid 6"/>
              <p:cNvSpPr/>
              <p:nvPr/>
            </p:nvSpPr>
            <p:spPr>
              <a:xfrm>
                <a:off x="285720" y="1071546"/>
                <a:ext cx="8429684" cy="4286280"/>
              </a:xfrm>
              <a:prstGeom prst="trapezoid">
                <a:avLst>
                  <a:gd name="adj" fmla="val 20938"/>
                </a:avLst>
              </a:prstGeom>
              <a:solidFill>
                <a:srgbClr val="0000FF"/>
              </a:solidFill>
              <a:ln w="76200">
                <a:solidFill>
                  <a:schemeClr val="tx1"/>
                </a:solidFill>
              </a:ln>
              <a:effectLst>
                <a:innerShdw blurRad="8255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Trapezoid 7"/>
              <p:cNvSpPr/>
              <p:nvPr/>
            </p:nvSpPr>
            <p:spPr>
              <a:xfrm rot="10800000">
                <a:off x="357158" y="1071546"/>
                <a:ext cx="8429684" cy="4286280"/>
              </a:xfrm>
              <a:prstGeom prst="trapezoid">
                <a:avLst>
                  <a:gd name="adj" fmla="val 20938"/>
                </a:avLst>
              </a:prstGeom>
              <a:gradFill>
                <a:gsLst>
                  <a:gs pos="0">
                    <a:srgbClr val="FF0066"/>
                  </a:gs>
                  <a:gs pos="50000">
                    <a:srgbClr val="FFFF00"/>
                  </a:gs>
                  <a:gs pos="100000">
                    <a:srgbClr val="FF0066"/>
                  </a:gs>
                </a:gsLst>
                <a:lin ang="13500000" scaled="1"/>
              </a:gradFill>
              <a:ln w="76200">
                <a:solidFill>
                  <a:schemeClr val="tx1"/>
                </a:solidFill>
              </a:ln>
              <a:effectLst>
                <a:innerShdw blurRad="825500">
                  <a:srgbClr val="9900C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pic>
          <p:nvPicPr>
            <p:cNvPr id="4" name="Picture 5" descr="0613.WMF"/>
            <p:cNvPicPr>
              <a:picLocks noChangeAspect="1"/>
            </p:cNvPicPr>
            <p:nvPr/>
          </p:nvPicPr>
          <p:blipFill>
            <a:blip r:embed="rId2" cstate="print">
              <a:lum bright="-48000" contrast="36000"/>
            </a:blip>
            <a:srcRect/>
            <a:stretch>
              <a:fillRect/>
            </a:stretch>
          </p:blipFill>
          <p:spPr bwMode="auto">
            <a:xfrm>
              <a:off x="950774" y="71438"/>
              <a:ext cx="7407440" cy="6572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lum bright="-14000" contrast="28000"/>
          </a:blip>
          <a:srcRect/>
          <a:stretch>
            <a:fillRect/>
          </a:stretch>
        </p:blipFill>
        <p:spPr bwMode="auto">
          <a:xfrm>
            <a:off x="2195736" y="3717032"/>
            <a:ext cx="23454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lum bright="-14000" contrast="28000"/>
          </a:blip>
          <a:srcRect/>
          <a:stretch>
            <a:fillRect/>
          </a:stretch>
        </p:blipFill>
        <p:spPr bwMode="auto">
          <a:xfrm>
            <a:off x="4932040" y="3717032"/>
            <a:ext cx="216024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lum bright="-14000" contrast="32000"/>
          </a:blip>
          <a:srcRect/>
          <a:stretch>
            <a:fillRect/>
          </a:stretch>
        </p:blipFill>
        <p:spPr bwMode="auto">
          <a:xfrm>
            <a:off x="2843808" y="1196752"/>
            <a:ext cx="3672408" cy="186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02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9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صورة 3" descr="137351027912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365104"/>
            <a:ext cx="158417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نتيجة بحث الصور عن خلفيات سلطة خضرا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645024"/>
            <a:ext cx="3600401" cy="22580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شكل بيضاوي 7"/>
          <p:cNvSpPr/>
          <p:nvPr/>
        </p:nvSpPr>
        <p:spPr>
          <a:xfrm>
            <a:off x="4211960" y="764704"/>
            <a:ext cx="4320480" cy="30243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تحدثي عن فوائد السلطة الخضراء.</a:t>
            </a:r>
            <a:endParaRPr lang="ar-SA" sz="40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13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22408"/>
          <a:stretch/>
        </p:blipFill>
        <p:spPr bwMode="auto">
          <a:xfrm>
            <a:off x="899593" y="692696"/>
            <a:ext cx="2448272" cy="1785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2025412"/>
            <a:ext cx="12271108" cy="892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14282" y="0"/>
            <a:ext cx="8358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ar-SA" b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  <a:t/>
            </a:r>
            <a:b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  <a:t/>
            </a:r>
            <a:b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  <a:t/>
            </a:r>
            <a:b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  <a:t/>
            </a:r>
            <a:b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  <a:t/>
            </a:r>
            <a:br>
              <a:rPr lang="ar-SA" b="1" dirty="0" smtClean="0">
                <a:solidFill>
                  <a:prstClr val="black"/>
                </a:solidFill>
                <a:latin typeface="Calibri"/>
                <a:cs typeface="Arial"/>
              </a:rPr>
            </a:br>
            <a:endParaRPr lang="ar-SA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97721" y="1291468"/>
            <a:ext cx="75723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ar-SA" sz="2800" b="1" dirty="0" smtClean="0">
                <a:solidFill>
                  <a:srgbClr val="002060"/>
                </a:solidFill>
                <a:latin typeface="Calibri"/>
                <a:cs typeface="Arial"/>
              </a:rPr>
              <a:t>أهلاً وسهلا ً بضيفاتنا الكريمات  في مدرستنا الجميلة </a:t>
            </a:r>
            <a:r>
              <a:rPr lang="ar-SA" sz="2800" b="1" dirty="0" smtClean="0">
                <a:solidFill>
                  <a:srgbClr val="FF0000"/>
                </a:solidFill>
                <a:latin typeface="Calibri"/>
                <a:cs typeface="Arial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ar-SA" sz="2800" b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lang="ar-SA" sz="2800" b="1" dirty="0" smtClean="0">
                <a:solidFill>
                  <a:srgbClr val="00B050"/>
                </a:solidFill>
                <a:latin typeface="Calibri"/>
                <a:cs typeface="Arial"/>
              </a:rPr>
              <a:t>” مدرسة التقوى الشاملة 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ar-SA" sz="2800" b="1" dirty="0" smtClean="0">
                <a:solidFill>
                  <a:srgbClr val="FF0000"/>
                </a:solidFill>
                <a:latin typeface="Calibri"/>
                <a:cs typeface="Arial"/>
              </a:rPr>
              <a:t>   سطرت أقلامنا فرحًا بقدومكن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ar-SA" sz="2800" b="1" dirty="0" smtClean="0">
                <a:solidFill>
                  <a:srgbClr val="8064A2">
                    <a:lumMod val="50000"/>
                  </a:srgbClr>
                </a:solidFill>
                <a:latin typeface="Calibri"/>
                <a:cs typeface="Arial"/>
              </a:rPr>
              <a:t>              وأنشدت أبياتنا لحنًا جميلا  بحضوركن</a:t>
            </a:r>
            <a:r>
              <a:rPr lang="ar-SA" sz="2800" b="1" dirty="0" smtClean="0">
                <a:solidFill>
                  <a:prstClr val="black"/>
                </a:solidFill>
                <a:latin typeface="Calibri"/>
                <a:cs typeface="Arial"/>
              </a:rPr>
              <a:t/>
            </a:r>
            <a:br>
              <a:rPr lang="ar-SA" sz="2800" b="1" dirty="0" smtClean="0"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ar-SA" sz="2800" b="1" dirty="0" smtClean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</a:rPr>
              <a:t>   بأجمل عبارات الحب</a:t>
            </a:r>
            <a:r>
              <a:rPr lang="ar-SA" sz="2800" b="1" dirty="0">
                <a:solidFill>
                  <a:srgbClr val="EEECE1">
                    <a:lumMod val="25000"/>
                  </a:srgbClr>
                </a:solidFill>
                <a:latin typeface="Calibri"/>
                <a:cs typeface="Arial"/>
              </a:rPr>
              <a:t> ودونت في </a:t>
            </a:r>
            <a:endParaRPr lang="ar-SA" sz="2800" b="1" dirty="0" smtClean="0">
              <a:solidFill>
                <a:srgbClr val="EEECE1">
                  <a:lumMod val="25000"/>
                </a:srgbClr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ar-SA" sz="2800" b="1" dirty="0" smtClean="0">
                <a:solidFill>
                  <a:srgbClr val="EEECE1">
                    <a:lumMod val="25000"/>
                  </a:srgbClr>
                </a:solidFill>
                <a:latin typeface="Calibri"/>
                <a:cs typeface="Arial"/>
              </a:rPr>
              <a:t>                        صفحاتنا هذا  اللقاء بأجمل الذكريات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ar-SA" sz="2800" b="1" dirty="0" smtClean="0">
                <a:solidFill>
                  <a:srgbClr val="EEECE1">
                    <a:lumMod val="25000"/>
                  </a:srgbClr>
                </a:solidFill>
                <a:latin typeface="Andalus" pitchFamily="18" charset="-78"/>
                <a:cs typeface="Andalus" pitchFamily="18" charset="-78"/>
              </a:rPr>
              <a:t>..</a:t>
            </a:r>
            <a:r>
              <a:rPr lang="ar-SA" sz="2800" b="1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ar-SA" sz="2800" b="1" dirty="0" smtClean="0">
                <a:solidFill>
                  <a:srgbClr val="CC0066"/>
                </a:solidFill>
                <a:latin typeface="Andalus" pitchFamily="18" charset="-78"/>
                <a:cs typeface="Andalus" pitchFamily="18" charset="-78"/>
              </a:rPr>
              <a:t>فمرحبا.. </a:t>
            </a:r>
            <a:r>
              <a:rPr lang="ar-SA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ndalus" pitchFamily="18" charset="-78"/>
                <a:cs typeface="Andalus" pitchFamily="18" charset="-78"/>
              </a:rPr>
              <a:t>بكن أخواتي </a:t>
            </a:r>
            <a:r>
              <a:rPr lang="ar-SA" sz="2800" b="1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>  ..  </a:t>
            </a:r>
            <a:r>
              <a:rPr lang="ar-SA" sz="2800" b="1" dirty="0" smtClean="0">
                <a:solidFill>
                  <a:srgbClr val="CC0066"/>
                </a:solidFill>
                <a:latin typeface="Andalus" pitchFamily="18" charset="-78"/>
                <a:cs typeface="Andalus" pitchFamily="18" charset="-78"/>
              </a:rPr>
              <a:t>مرحبا.. </a:t>
            </a:r>
            <a:r>
              <a:rPr lang="ar-S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بكن في صرح من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ar-S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   صروح العلم والنور</a:t>
            </a:r>
            <a:r>
              <a:rPr lang="ar-SA" sz="3200" b="1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ar-SA" sz="3200" b="1" dirty="0" smtClean="0">
                <a:solidFill>
                  <a:prstClr val="black"/>
                </a:solidFill>
                <a:latin typeface="Andalus" pitchFamily="18" charset="-78"/>
                <a:cs typeface="Andalus" pitchFamily="18" charset="-78"/>
              </a:rPr>
            </a:br>
            <a:r>
              <a:rPr lang="ar-SA" sz="3200" b="1" dirty="0" smtClean="0">
                <a:solidFill>
                  <a:prstClr val="black"/>
                </a:solidFill>
                <a:latin typeface="Calibri"/>
                <a:cs typeface="Arial"/>
              </a:rPr>
              <a:t>                 </a:t>
            </a:r>
            <a:endParaRPr lang="ar-SA" sz="3200" b="1" dirty="0" smtClean="0">
              <a:solidFill>
                <a:srgbClr val="660066"/>
              </a:solidFill>
              <a:latin typeface="Calibri"/>
              <a:cs typeface="Arial"/>
            </a:endParaRPr>
          </a:p>
        </p:txBody>
      </p:sp>
      <p:pic>
        <p:nvPicPr>
          <p:cNvPr id="5" name="صورة 4" descr="3cQK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23437" y="635432"/>
            <a:ext cx="4572000" cy="471490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842">
            <a:off x="-1203319" y="-270135"/>
            <a:ext cx="3400425" cy="224917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2185">
            <a:off x="7454266" y="3849100"/>
            <a:ext cx="857250" cy="285750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2185">
            <a:off x="7869659" y="3882598"/>
            <a:ext cx="857250" cy="285750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2185">
            <a:off x="8048998" y="3667424"/>
            <a:ext cx="1047060" cy="285750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2185">
            <a:off x="7445815" y="4156464"/>
            <a:ext cx="857250" cy="28575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2185">
            <a:off x="7838097" y="4111852"/>
            <a:ext cx="1047060" cy="2857500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2185">
            <a:off x="7207107" y="4418876"/>
            <a:ext cx="1047060" cy="285750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39" y="4653136"/>
            <a:ext cx="3143250" cy="310515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4613">
            <a:off x="8221886" y="5254477"/>
            <a:ext cx="476250" cy="476250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90" y="5252582"/>
            <a:ext cx="476250" cy="476250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6799">
            <a:off x="8494776" y="4561594"/>
            <a:ext cx="476250" cy="476250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9068">
            <a:off x="8768713" y="5028406"/>
            <a:ext cx="928394" cy="928394"/>
          </a:xfrm>
          <a:prstGeom prst="rect">
            <a:avLst/>
          </a:prstGeom>
        </p:spPr>
      </p:pic>
      <p:pic>
        <p:nvPicPr>
          <p:cNvPr id="21" name="صورة 20" descr="3cQK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6891" y="2672391"/>
            <a:ext cx="4572000" cy="4714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1972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801866" y="1844824"/>
            <a:ext cx="58673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SA" dirty="0" smtClean="0"/>
              <a:t> </a:t>
            </a:r>
            <a:r>
              <a:rPr lang="ar-SA" sz="2400" b="1" dirty="0" smtClean="0"/>
              <a:t>تفتح الشهية وتسهل </a:t>
            </a:r>
            <a:r>
              <a:rPr lang="ar-SA" sz="2400" b="1" dirty="0" err="1" smtClean="0"/>
              <a:t>الهضم .</a:t>
            </a:r>
            <a:r>
              <a:rPr lang="ar-SA" sz="2400" b="1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ar-SA" sz="2400" b="1" dirty="0" smtClean="0"/>
          </a:p>
          <a:p>
            <a:pPr fontAlgn="base">
              <a:buFont typeface="Arial" pitchFamily="34" charset="0"/>
              <a:buChar char="•"/>
            </a:pPr>
            <a:r>
              <a:rPr lang="ar-SA" sz="2400" b="1" dirty="0" smtClean="0"/>
              <a:t>غنية بالألياف الغذائية التي تحسن الهضم وتجنب الإمساك.</a:t>
            </a:r>
          </a:p>
          <a:p>
            <a:pPr fontAlgn="base">
              <a:buFont typeface="Arial" pitchFamily="34" charset="0"/>
              <a:buChar char="•"/>
            </a:pPr>
            <a:endParaRPr lang="ar-SA" sz="2400" b="1" dirty="0" smtClean="0"/>
          </a:p>
          <a:p>
            <a:pPr fontAlgn="base">
              <a:buFont typeface="Arial" pitchFamily="34" charset="0"/>
              <a:buChar char="•"/>
            </a:pPr>
            <a:r>
              <a:rPr lang="ar-SA" sz="2400" b="1" dirty="0" smtClean="0"/>
              <a:t>غنية بالفيتامينات والمعادن التي تساعد الجسم على القيام بالوظائف </a:t>
            </a:r>
            <a:r>
              <a:rPr lang="ar-SA" sz="2400" b="1" dirty="0" err="1" smtClean="0"/>
              <a:t>الحيوية.</a:t>
            </a:r>
            <a:r>
              <a:rPr lang="ar-SA" sz="2400" b="1" dirty="0" smtClean="0"/>
              <a:t> </a:t>
            </a:r>
          </a:p>
          <a:p>
            <a:pPr fontAlgn="base">
              <a:buFont typeface="Arial" pitchFamily="34" charset="0"/>
              <a:buChar char="•"/>
            </a:pPr>
            <a:endParaRPr lang="ar-SA" sz="2400" b="1" dirty="0" smtClean="0"/>
          </a:p>
          <a:p>
            <a:pPr fontAlgn="base">
              <a:buFont typeface="Arial" pitchFamily="34" charset="0"/>
              <a:buChar char="•"/>
            </a:pPr>
            <a:r>
              <a:rPr lang="ar-SA" sz="2400" b="1" dirty="0" smtClean="0"/>
              <a:t>ترفع من مقاومة الجسم للأمراض عن طريق تحفيز جهاز المناعة.</a:t>
            </a:r>
          </a:p>
          <a:p>
            <a:pPr fontAlgn="base">
              <a:buFontTx/>
              <a:buChar char="-"/>
            </a:pPr>
            <a:endParaRPr lang="ar-SA" sz="2400" b="1" dirty="0" smtClean="0"/>
          </a:p>
          <a:p>
            <a:pPr fontAlgn="base">
              <a:buFont typeface="Arial" pitchFamily="34" charset="0"/>
              <a:buChar char="•"/>
            </a:pPr>
            <a:r>
              <a:rPr lang="ar-SA" sz="2400" b="1" dirty="0" smtClean="0"/>
              <a:t>تساعد على تخفيف الوزن إذ أن تناولها قبل الوجبات يقلل من استهلاك الطعام.</a:t>
            </a:r>
          </a:p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 smtClean="0"/>
          </a:p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 smtClean="0"/>
          </a:p>
          <a:p>
            <a:r>
              <a:rPr lang="ar-SA" dirty="0" smtClean="0"/>
              <a:t/>
            </a:r>
            <a:br>
              <a:rPr lang="ar-SA" dirty="0" smtClean="0"/>
            </a:br>
            <a:endParaRPr lang="ar-SA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491880" y="188640"/>
            <a:ext cx="3528392" cy="12241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من فوائد السلطة الخضراء</a:t>
            </a:r>
            <a:endParaRPr lang="ar-SA" sz="2400" b="1" dirty="0"/>
          </a:p>
        </p:txBody>
      </p:sp>
    </p:spTree>
  </p:cSld>
  <p:clrMapOvr>
    <a:masterClrMapping/>
  </p:clrMapOvr>
  <p:transition spd="slow">
    <p:newsflash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نتيجة بحث الصور عن وجبة طعام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627" name="Picture 3" descr="C:\Users\pcgroup\Downloads\فواك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068960"/>
            <a:ext cx="4320480" cy="27290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29" name="Picture 5" descr="نتيجة بحث الصور عن طبيبة كرتون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6672"/>
            <a:ext cx="1885950" cy="2419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وسيلة شرح بيضاوية 4"/>
          <p:cNvSpPr/>
          <p:nvPr/>
        </p:nvSpPr>
        <p:spPr>
          <a:xfrm>
            <a:off x="2771800" y="548680"/>
            <a:ext cx="5040560" cy="122413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/>
              <a:t>لاتنسي</a:t>
            </a:r>
            <a:r>
              <a:rPr lang="ar-SA" sz="2800" b="1" dirty="0" smtClean="0"/>
              <a:t> </a:t>
            </a:r>
            <a:r>
              <a:rPr lang="ar-SA" sz="2800" b="1" dirty="0" err="1" smtClean="0"/>
              <a:t>ياصغيرتي</a:t>
            </a:r>
            <a:r>
              <a:rPr lang="ar-SA" sz="2800" b="1" dirty="0" smtClean="0"/>
              <a:t> أن </a:t>
            </a:r>
            <a:r>
              <a:rPr lang="ar-SA" sz="2800" b="1" dirty="0" err="1" smtClean="0"/>
              <a:t>تغسلي</a:t>
            </a:r>
            <a:r>
              <a:rPr lang="ar-SA" sz="2800" b="1" dirty="0" smtClean="0"/>
              <a:t> الفاكهة والخضار جيدا قبل تناولها.</a:t>
            </a:r>
            <a:endParaRPr lang="ar-SA" sz="2800" b="1" dirty="0"/>
          </a:p>
        </p:txBody>
      </p:sp>
    </p:spTree>
  </p:cSld>
  <p:clrMapOvr>
    <a:masterClrMapping/>
  </p:clrMapOvr>
  <p:transition spd="slow">
    <p:wedge/>
    <p:sndAc>
      <p:stSnd>
        <p:snd r:embed="rId2" name="0186 - blurp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تخزين بالوصول التسلسلي 1"/>
          <p:cNvSpPr/>
          <p:nvPr/>
        </p:nvSpPr>
        <p:spPr>
          <a:xfrm>
            <a:off x="755576" y="548680"/>
            <a:ext cx="3960440" cy="4032448"/>
          </a:xfrm>
          <a:prstGeom prst="flowChartMagneticTap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بالمشاركة مع مجموعتك اختاري الجملة المعبرة عن الصورة</a:t>
            </a:r>
            <a:r>
              <a:rPr lang="ar-SA" sz="4000" dirty="0" smtClean="0"/>
              <a:t>.</a:t>
            </a:r>
            <a:endParaRPr lang="ar-SA" sz="4000" dirty="0"/>
          </a:p>
        </p:txBody>
      </p:sp>
    </p:spTree>
  </p:cSld>
  <p:clrMapOvr>
    <a:masterClrMapping/>
  </p:clrMapOvr>
  <p:transition spd="slow">
    <p:wheel spokes="8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saudi-girls.net/wp-content/uploads/2014/12/%D8%A7%D9%84%D8%B9%D8%B3%D9%8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76672"/>
            <a:ext cx="5256584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نشيد النحلة الصف الأول الفصل الدراسي الثاني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1746" name="Picture 2" descr="نتيجة بحث الصور عن التعلم النشط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5157192"/>
            <a:ext cx="1742256" cy="14908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نتيجة بحث الصور عن عس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60648"/>
            <a:ext cx="4824536" cy="1847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755576" y="2348880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DecoType Naskh" pitchFamily="2" charset="-78"/>
              </a:rPr>
              <a:t>تصنع النحلة العسل.</a:t>
            </a:r>
          </a:p>
          <a:p>
            <a:pPr algn="ctr"/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DecoType Naskh" pitchFamily="2" charset="-78"/>
              </a:rPr>
              <a:t>العسل مفيد وطعمه لذيذ.</a:t>
            </a:r>
          </a:p>
          <a:p>
            <a:pPr algn="ctr"/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DecoType Naskh" pitchFamily="2" charset="-78"/>
              </a:rPr>
              <a:t>فيه شفاء للناس.</a:t>
            </a:r>
          </a:p>
          <a:p>
            <a:pPr algn="ctr"/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DecoType Naskh" pitchFamily="2" charset="-78"/>
              </a:rPr>
              <a:t>احرصي على تناول العسل كل </a:t>
            </a:r>
            <a:r>
              <a:rPr lang="ar-SA" sz="3600" b="1" dirty="0" err="1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DecoType Naskh" pitchFamily="2" charset="-78"/>
              </a:rPr>
              <a:t>يوم.</a:t>
            </a:r>
            <a:r>
              <a:rPr lang="ar-SA" sz="3600" b="1" dirty="0" smtClean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DecoType Naskh" pitchFamily="2" charset="-78"/>
              </a:rPr>
              <a:t> </a:t>
            </a:r>
            <a:endParaRPr lang="ar-SA" sz="3600" b="1" dirty="0">
              <a:solidFill>
                <a:schemeClr val="accent6">
                  <a:lumMod val="75000"/>
                </a:schemeClr>
              </a:solidFill>
              <a:latin typeface="Arabic Typesetting" pitchFamily="66" charset="-78"/>
              <a:cs typeface="DecoType Naskh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cgroup\Desktop\لؤلؤ وأصداف\imagesCAXE38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74624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4355976" y="1340768"/>
            <a:ext cx="568863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متحدثتي الصغيرة</a:t>
            </a:r>
            <a:endParaRPr lang="ar-S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259632" y="2708920"/>
            <a:ext cx="7884368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ar-SA" sz="3200" b="1" dirty="0" smtClean="0">
                <a:solidFill>
                  <a:schemeClr val="accent2">
                    <a:lumMod val="75000"/>
                  </a:schemeClr>
                </a:solidFill>
              </a:rPr>
              <a:t>بالتعاون مع مجموعتك اطرحي أكبر عدد من الأسئلة حول الصورة التي أمامك على أن تكون مختلفة ومتنوعة وغير مألوفة للأخريات باستخدام مفاتيح الإبداع الكتابية.</a:t>
            </a:r>
            <a:endParaRPr lang="ar-SA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انفجار 2 5"/>
          <p:cNvSpPr/>
          <p:nvPr/>
        </p:nvSpPr>
        <p:spPr>
          <a:xfrm>
            <a:off x="7740352" y="4437112"/>
            <a:ext cx="1800200" cy="2013371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i="1" dirty="0"/>
              <a:t>أين</a:t>
            </a:r>
            <a:endParaRPr lang="ar-SA" b="1" i="1" dirty="0"/>
          </a:p>
        </p:txBody>
      </p:sp>
      <p:sp>
        <p:nvSpPr>
          <p:cNvPr id="8" name="انفجار 2 7"/>
          <p:cNvSpPr/>
          <p:nvPr/>
        </p:nvSpPr>
        <p:spPr>
          <a:xfrm>
            <a:off x="4067944" y="5157192"/>
            <a:ext cx="2808312" cy="1152128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i="1" dirty="0"/>
              <a:t>كيف</a:t>
            </a:r>
            <a:endParaRPr lang="ar-SA" b="1" i="1" dirty="0"/>
          </a:p>
        </p:txBody>
      </p:sp>
      <p:sp>
        <p:nvSpPr>
          <p:cNvPr id="9" name="انفجار 2 8"/>
          <p:cNvSpPr/>
          <p:nvPr/>
        </p:nvSpPr>
        <p:spPr>
          <a:xfrm>
            <a:off x="2771800" y="4143375"/>
            <a:ext cx="1944216" cy="1301849"/>
          </a:xfrm>
          <a:prstGeom prst="irregularSeal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i="1" dirty="0"/>
              <a:t>لماذا</a:t>
            </a:r>
          </a:p>
        </p:txBody>
      </p:sp>
      <p:sp>
        <p:nvSpPr>
          <p:cNvPr id="10" name="انفجار 2 9"/>
          <p:cNvSpPr/>
          <p:nvPr/>
        </p:nvSpPr>
        <p:spPr>
          <a:xfrm>
            <a:off x="683568" y="4653135"/>
            <a:ext cx="1656184" cy="1512169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i="1" dirty="0"/>
              <a:t>كم</a:t>
            </a:r>
            <a:endParaRPr lang="ar-SA" b="1" i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عرض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620688"/>
            <a:ext cx="3888432" cy="2982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54" name="AutoShape 2" descr="نتيجة بحث الصور عن لحم دجاج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3555" name="Picture 3" descr="C:\Users\pcgroup\Downloads\دجا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365104"/>
            <a:ext cx="4032448" cy="2175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9" name="Picture 7" descr="نتيجة بحث الصور عن لحم سم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620688"/>
            <a:ext cx="388843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mb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خلفية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14714"/>
            <a:ext cx="8496944" cy="6428572"/>
          </a:xfrm>
          <a:prstGeom prst="rect">
            <a:avLst/>
          </a:prstGeom>
        </p:spPr>
      </p:pic>
      <p:pic>
        <p:nvPicPr>
          <p:cNvPr id="5" name="صورة 4" descr="05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CFF6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____  __ _____ __ _____ ______ ______ - ____ ياأطفال ياحلوبن_____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عرض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620688"/>
            <a:ext cx="5472608" cy="58392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 descr="05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CFF6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RiA1rvSlqwGj-hEifCNApMPxNfJ5O7MJ2y1fqZdbj6xC5TmD6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مخطط انسيابي: بطاقة 2"/>
          <p:cNvSpPr/>
          <p:nvPr/>
        </p:nvSpPr>
        <p:spPr>
          <a:xfrm>
            <a:off x="827584" y="3212976"/>
            <a:ext cx="4536504" cy="2520280"/>
          </a:xfrm>
          <a:prstGeom prst="flowChartPunchedCar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t</a:t>
            </a:r>
            <a:r>
              <a:rPr lang="ar-SA" dirty="0" err="1" smtClean="0"/>
              <a:t>فففف</a:t>
            </a:r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376783" y="4149080"/>
            <a:ext cx="3260829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فراشتي الجميلة</a:t>
            </a:r>
            <a:endParaRPr lang="ar-SA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475656" y="0"/>
            <a:ext cx="7000924" cy="1571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>
                <a:ln/>
                <a:solidFill>
                  <a:srgbClr val="9BBB59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Andalus" pitchFamily="18" charset="-78"/>
                <a:cs typeface="Hesham Bold" pitchFamily="2" charset="-78"/>
              </a:rPr>
              <a:t>  مرحبا </a:t>
            </a:r>
            <a:r>
              <a:rPr lang="ar-SA" sz="9600" b="1" dirty="0" smtClean="0">
                <a:ln/>
                <a:solidFill>
                  <a:srgbClr val="9BBB59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Andalus" pitchFamily="18" charset="-78"/>
                <a:cs typeface="Hesham Bold" pitchFamily="2" charset="-78"/>
              </a:rPr>
              <a:t>بكن في</a:t>
            </a:r>
            <a:endParaRPr lang="ar-SA" sz="9600" b="1" dirty="0">
              <a:ln/>
              <a:solidFill>
                <a:srgbClr val="9BBB59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Andalus" pitchFamily="18" charset="-78"/>
              <a:cs typeface="Hesham Bold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11760" y="1628800"/>
            <a:ext cx="521497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L-Mateen" pitchFamily="2" charset="-78"/>
              </a:rPr>
              <a:t>درسنا التطبيقي لمادة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139952" y="2924944"/>
            <a:ext cx="2940050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600" b="1" dirty="0" smtClean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L-Mateen" pitchFamily="2" charset="-78"/>
              </a:rPr>
              <a:t>اللغة العربية</a:t>
            </a:r>
            <a:endParaRPr lang="ar-SA" sz="66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glow rad="63500">
                  <a:srgbClr val="C0504D">
                    <a:satMod val="175000"/>
                    <a:alpha val="40000"/>
                  </a:srgb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  <a:cs typeface="AL-Mateen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139952" y="4077072"/>
            <a:ext cx="3000396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8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/>
                </a:solidFill>
                <a:cs typeface="AL-Mateen" pitchFamily="2" charset="-78"/>
              </a:rPr>
              <a:t>مــــــنـــــهـــــــج</a:t>
            </a:r>
            <a:endParaRPr lang="ar-SA" sz="8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2"/>
              </a:solidFill>
              <a:cs typeface="AL-Mateen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95536" y="528638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9600" b="1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L-Mateen" pitchFamily="2" charset="-78"/>
              </a:rPr>
              <a:t>لغتي للصف الأول الابتدائي</a:t>
            </a:r>
            <a:endParaRPr lang="ar-SA" sz="9600" b="1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  <a:cs typeface="AL-Mateen" pitchFamily="2" charset="-78"/>
            </a:endParaRPr>
          </a:p>
        </p:txBody>
      </p:sp>
      <p:pic>
        <p:nvPicPr>
          <p:cNvPr id="9" name="Picture 15" descr="معدل شعار التقو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1223963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" y="0"/>
            <a:ext cx="9143999" cy="590931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4653136"/>
            <a:ext cx="2028698" cy="220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49" y="116632"/>
            <a:ext cx="174530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2056" y="2043127"/>
            <a:ext cx="516522" cy="56318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7478" y="2699248"/>
            <a:ext cx="516522" cy="56318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4470" y="3477751"/>
            <a:ext cx="516522" cy="56318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3885" y="4153173"/>
            <a:ext cx="516522" cy="56318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شكل بيضاوي 14"/>
          <p:cNvSpPr/>
          <p:nvPr/>
        </p:nvSpPr>
        <p:spPr>
          <a:xfrm>
            <a:off x="2195736" y="332656"/>
            <a:ext cx="3672408" cy="1152128"/>
          </a:xfrm>
          <a:prstGeom prst="ellipse">
            <a:avLst/>
          </a:prstGeom>
          <a:solidFill>
            <a:srgbClr val="00B0F0"/>
          </a:solidFill>
          <a:effectLst>
            <a:reflection blurRad="6350" stA="50000" endA="300" endPos="55500" dist="101600" dir="5400000" sy="-100000" algn="bl" rotWithShape="0"/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/>
              <a:t>ماذا </a:t>
            </a:r>
            <a:r>
              <a:rPr lang="ar-SA" sz="4400" b="1" dirty="0" err="1" smtClean="0"/>
              <a:t>لو؟</a:t>
            </a:r>
            <a:endParaRPr lang="ar-SA" sz="4400" b="1" dirty="0"/>
          </a:p>
        </p:txBody>
      </p:sp>
      <p:pic>
        <p:nvPicPr>
          <p:cNvPr id="16" name="Picture 13"/>
          <p:cNvPicPr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22408"/>
          <a:stretch/>
        </p:blipFill>
        <p:spPr bwMode="auto">
          <a:xfrm>
            <a:off x="323528" y="5157192"/>
            <a:ext cx="2665331" cy="1497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362233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851920" y="548680"/>
            <a:ext cx="5004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600" b="1" dirty="0" smtClean="0">
                <a:solidFill>
                  <a:schemeClr val="bg1"/>
                </a:solidFill>
              </a:rPr>
              <a:t>1-تهشم الاسنان و تسوسها بسرعة.</a:t>
            </a:r>
          </a:p>
          <a:p>
            <a:r>
              <a:rPr lang="ar-SA" sz="3600" b="1" dirty="0" smtClean="0">
                <a:solidFill>
                  <a:schemeClr val="bg1"/>
                </a:solidFill>
              </a:rPr>
              <a:t/>
            </a:r>
            <a:br>
              <a:rPr lang="ar-SA" sz="3600" b="1" dirty="0" smtClean="0">
                <a:solidFill>
                  <a:schemeClr val="bg1"/>
                </a:solidFill>
              </a:rPr>
            </a:br>
            <a:r>
              <a:rPr lang="ar-SA" sz="3600" b="1" dirty="0" smtClean="0">
                <a:solidFill>
                  <a:schemeClr val="bg1"/>
                </a:solidFill>
              </a:rPr>
              <a:t>2-تهشم الاظافر وتكسر العظام.</a:t>
            </a:r>
          </a:p>
          <a:p>
            <a:r>
              <a:rPr lang="ar-SA" sz="3600" b="1" dirty="0" smtClean="0">
                <a:solidFill>
                  <a:schemeClr val="bg1"/>
                </a:solidFill>
              </a:rPr>
              <a:t/>
            </a:r>
            <a:br>
              <a:rPr lang="ar-SA" sz="3600" b="1" dirty="0" smtClean="0">
                <a:solidFill>
                  <a:schemeClr val="bg1"/>
                </a:solidFill>
              </a:rPr>
            </a:br>
            <a:r>
              <a:rPr lang="ar-SA" sz="3600" b="1" dirty="0" smtClean="0">
                <a:solidFill>
                  <a:schemeClr val="bg1"/>
                </a:solidFill>
              </a:rPr>
              <a:t>3-نقص النظر.</a:t>
            </a:r>
          </a:p>
          <a:p>
            <a:r>
              <a:rPr lang="ar-SA" sz="3600" b="1" dirty="0" smtClean="0">
                <a:solidFill>
                  <a:schemeClr val="bg1"/>
                </a:solidFill>
              </a:rPr>
              <a:t/>
            </a:r>
            <a:br>
              <a:rPr lang="ar-SA" sz="3600" b="1" dirty="0" smtClean="0">
                <a:solidFill>
                  <a:schemeClr val="bg1"/>
                </a:solidFill>
              </a:rPr>
            </a:br>
            <a:r>
              <a:rPr lang="ar-SA" sz="3600" b="1" dirty="0" smtClean="0">
                <a:solidFill>
                  <a:schemeClr val="bg1"/>
                </a:solidFill>
              </a:rPr>
              <a:t>4-تشنج الأعصاب و العضلات.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18434" name="AutoShape 2" descr="نتيجة بحث الصور عن اسنان مسوس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8436" name="AutoShape 4" descr="نتيجة بحث الصور عن اسنان مسوس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8438" name="AutoShape 6" descr="نتيجة بحث الصور عن اسنان مسوس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7" name="صورة 6" descr="imagesCAVIG8N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1989584" cy="1492188"/>
          </a:xfrm>
          <a:prstGeom prst="rect">
            <a:avLst/>
          </a:prstGeom>
        </p:spPr>
      </p:pic>
      <p:sp>
        <p:nvSpPr>
          <p:cNvPr id="18440" name="AutoShape 8" descr="نتيجة بحث الصور عن أظافر مكسرة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441" name="Picture 9" descr="C:\Users\pcgroup\Downloads\أظاف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44824"/>
            <a:ext cx="1656184" cy="1800200"/>
          </a:xfrm>
          <a:prstGeom prst="rect">
            <a:avLst/>
          </a:prstGeom>
          <a:noFill/>
        </p:spPr>
      </p:pic>
      <p:pic>
        <p:nvPicPr>
          <p:cNvPr id="18443" name="Picture 11" descr="نتيجة بحث الصور عن كساح عظا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1866900" cy="1872208"/>
          </a:xfrm>
          <a:prstGeom prst="rect">
            <a:avLst/>
          </a:prstGeom>
          <a:noFill/>
        </p:spPr>
      </p:pic>
      <p:pic>
        <p:nvPicPr>
          <p:cNvPr id="18445" name="Picture 13" descr="نتيجة بحث الصور عن ضعف النظ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068960"/>
            <a:ext cx="2286000" cy="1190625"/>
          </a:xfrm>
          <a:prstGeom prst="rect">
            <a:avLst/>
          </a:prstGeom>
          <a:noFill/>
        </p:spPr>
      </p:pic>
      <p:pic>
        <p:nvPicPr>
          <p:cNvPr id="18447" name="Picture 15" descr="نتيجة بحث الصور عن تشنج الأعصاب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005064"/>
            <a:ext cx="2619375" cy="174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غرض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48880"/>
            <a:ext cx="3384376" cy="2103115"/>
          </a:xfrm>
          <a:prstGeom prst="rect">
            <a:avLst/>
          </a:prstGeom>
        </p:spPr>
      </p:pic>
      <p:pic>
        <p:nvPicPr>
          <p:cNvPr id="17410" name="Picture 2" descr="نتيجة بحث الصور عن قشط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3024336" cy="1847851"/>
          </a:xfrm>
          <a:prstGeom prst="rect">
            <a:avLst/>
          </a:prstGeom>
          <a:noFill/>
        </p:spPr>
      </p:pic>
      <p:pic>
        <p:nvPicPr>
          <p:cNvPr id="17412" name="Picture 4" descr="نتيجة بحث الصور عن لبنة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780928"/>
            <a:ext cx="2952328" cy="1704976"/>
          </a:xfrm>
          <a:prstGeom prst="rect">
            <a:avLst/>
          </a:prstGeom>
          <a:noFill/>
        </p:spPr>
      </p:pic>
      <p:sp>
        <p:nvSpPr>
          <p:cNvPr id="17414" name="AutoShape 6" descr="نتيجة بحث الصور عن لبن زباد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415" name="Picture 7" descr="C:\Users\pcgroup\Downloads\لبن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653136"/>
            <a:ext cx="3024336" cy="1971675"/>
          </a:xfrm>
          <a:prstGeom prst="rect">
            <a:avLst/>
          </a:prstGeom>
          <a:noFill/>
        </p:spPr>
      </p:pic>
      <p:sp>
        <p:nvSpPr>
          <p:cNvPr id="7" name="مربع نص 6"/>
          <p:cNvSpPr txBox="1"/>
          <p:nvPr/>
        </p:nvSpPr>
        <p:spPr>
          <a:xfrm>
            <a:off x="4716016" y="692696"/>
            <a:ext cx="403244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سمي بعض منتجات الألبان التي نتناولها في وجباتنا الغذائية.</a:t>
            </a:r>
            <a:endParaRPr lang="ar-SA" sz="2800" b="1" dirty="0"/>
          </a:p>
        </p:txBody>
      </p:sp>
      <p:sp>
        <p:nvSpPr>
          <p:cNvPr id="8" name="شكل بيضاوي 7"/>
          <p:cNvSpPr/>
          <p:nvPr/>
        </p:nvSpPr>
        <p:spPr>
          <a:xfrm>
            <a:off x="7380312" y="260648"/>
            <a:ext cx="122413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/>
              <a:t>فردي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363887428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1" cy="6264696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مخطط انسيابي: متعدد المستندات 2"/>
          <p:cNvSpPr/>
          <p:nvPr/>
        </p:nvSpPr>
        <p:spPr>
          <a:xfrm>
            <a:off x="3275856" y="2636912"/>
            <a:ext cx="4464496" cy="3024336"/>
          </a:xfrm>
          <a:prstGeom prst="flowChartMultidocument">
            <a:avLst/>
          </a:prstGeom>
          <a:solidFill>
            <a:srgbClr val="A2389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/>
              <a:t>تحدثي مع شريكتك بالكتف عن </a:t>
            </a:r>
            <a:r>
              <a:rPr lang="ar-SA" sz="3600" b="1" dirty="0" err="1" smtClean="0"/>
              <a:t>المصادرالحيوانية</a:t>
            </a:r>
            <a:r>
              <a:rPr lang="ar-SA" sz="3600" b="1" dirty="0" smtClean="0"/>
              <a:t> التي نحصل منها على الحليب.</a:t>
            </a:r>
            <a:endParaRPr lang="ar-SA" sz="3600" dirty="0"/>
          </a:p>
        </p:txBody>
      </p:sp>
      <p:pic>
        <p:nvPicPr>
          <p:cNvPr id="7" name="صورة 6" descr="22-www.ward2u.com-twin-girls-sm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1196752"/>
            <a:ext cx="1800200" cy="143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عرض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2981697" cy="2250182"/>
          </a:xfrm>
          <a:prstGeom prst="rect">
            <a:avLst/>
          </a:prstGeom>
        </p:spPr>
      </p:pic>
      <p:pic>
        <p:nvPicPr>
          <p:cNvPr id="4" name="صورة 3" descr="عرض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725144"/>
            <a:ext cx="3240360" cy="1888232"/>
          </a:xfrm>
          <a:prstGeom prst="rect">
            <a:avLst/>
          </a:prstGeom>
        </p:spPr>
      </p:pic>
      <p:pic>
        <p:nvPicPr>
          <p:cNvPr id="5" name="صورة 4" descr="عرض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797152"/>
            <a:ext cx="3816424" cy="1847850"/>
          </a:xfrm>
          <a:prstGeom prst="rect">
            <a:avLst/>
          </a:prstGeom>
        </p:spPr>
      </p:pic>
      <p:pic>
        <p:nvPicPr>
          <p:cNvPr id="8" name="صورة 7" descr="22-www.ward2u.com-twin-girls-sml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1196752"/>
            <a:ext cx="1368152" cy="986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mb dir="vert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81621 (1).imgcach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547664" y="2276872"/>
            <a:ext cx="612068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000" b="1" dirty="0" smtClean="0"/>
              <a:t>قال </a:t>
            </a:r>
            <a:r>
              <a:rPr lang="ar-SY" sz="4000" b="1" dirty="0" err="1" smtClean="0"/>
              <a:t>تعالى: (</a:t>
            </a:r>
            <a:r>
              <a:rPr lang="ar-SA" sz="4000" b="1" dirty="0" smtClean="0"/>
              <a:t>وَإِنَّ لَكُمْ فِي الْأَنْعَامِ لَعِبْرَةً نُسْقِيكُمْ مِمَّا فِي بُطُونِهِ مِنْ بَيْنِ فَرْثٍ وَدَمٍ لَبَنًا خَالِصًا سَائِغًا لِلشَّارِبِينَ</a:t>
            </a:r>
            <a:r>
              <a:rPr lang="ar-SY" sz="4000" b="1" dirty="0" err="1" smtClean="0"/>
              <a:t>) </a:t>
            </a:r>
            <a:r>
              <a:rPr lang="ar-SY" sz="4000" b="1" dirty="0" smtClean="0"/>
              <a:t>[النحل: 66</a:t>
            </a:r>
            <a:r>
              <a:rPr lang="ar-SY" sz="4000" b="1" dirty="0" err="1" smtClean="0"/>
              <a:t>].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08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  <a:ln w="190500" cap="sq">
            <a:solidFill>
              <a:srgbClr val="A23895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2708" name="Picture 4" descr="http://fatfota.com/wp-content/uploads/2013/11/FoodPrami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844824"/>
            <a:ext cx="5400600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8786813" cy="6643688"/>
            <a:chOff x="0" y="1142984"/>
            <a:chExt cx="8786842" cy="5500726"/>
          </a:xfrm>
        </p:grpSpPr>
        <p:grpSp>
          <p:nvGrpSpPr>
            <p:cNvPr id="13" name="Group 110"/>
            <p:cNvGrpSpPr>
              <a:grpSpLocks/>
            </p:cNvGrpSpPr>
            <p:nvPr/>
          </p:nvGrpSpPr>
          <p:grpSpPr bwMode="auto">
            <a:xfrm>
              <a:off x="0" y="1428736"/>
              <a:ext cx="8786842" cy="5214974"/>
              <a:chOff x="0" y="1428736"/>
              <a:chExt cx="8786842" cy="5214974"/>
            </a:xfrm>
          </p:grpSpPr>
          <p:sp>
            <p:nvSpPr>
              <p:cNvPr id="16" name="Round Single Corner Rectangle 15"/>
              <p:cNvSpPr/>
              <p:nvPr/>
            </p:nvSpPr>
            <p:spPr>
              <a:xfrm rot="10800000">
                <a:off x="285751" y="1428207"/>
                <a:ext cx="8501091" cy="5215503"/>
              </a:xfrm>
              <a:prstGeom prst="round1Rect">
                <a:avLst>
                  <a:gd name="adj" fmla="val 43151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13329" name="Picture 16" descr="zw609683xz2.g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2786058"/>
                <a:ext cx="762000" cy="285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327" name="Picture 2" descr="miscellaneous_301[1]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1142984"/>
              <a:ext cx="2898775" cy="63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25" name="TextBox 22"/>
          <p:cNvSpPr txBox="1">
            <a:spLocks noChangeArrowheads="1"/>
          </p:cNvSpPr>
          <p:nvPr/>
        </p:nvSpPr>
        <p:spPr bwMode="auto">
          <a:xfrm>
            <a:off x="8072438" y="571500"/>
            <a:ext cx="6048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>
                <a:latin typeface="Calibri" pitchFamily="34" charset="0"/>
                <a:cs typeface="Traditional Arabic" pitchFamily="18" charset="-78"/>
              </a:rPr>
              <a:t>1</a:t>
            </a:r>
          </a:p>
        </p:txBody>
      </p:sp>
      <p:sp>
        <p:nvSpPr>
          <p:cNvPr id="19" name="مخطط انسيابي: شريط مثقب 18"/>
          <p:cNvSpPr/>
          <p:nvPr/>
        </p:nvSpPr>
        <p:spPr>
          <a:xfrm>
            <a:off x="1907704" y="1844824"/>
            <a:ext cx="5760640" cy="27363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صنفي الأطعمة التي أمامك حسب مجموعات الأطعمة.</a:t>
            </a:r>
            <a:endParaRPr lang="ar-S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7dff821ca4698e027edd5320f7fb901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877"/>
            <a:ext cx="9144000" cy="6779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مستطيل 2"/>
          <p:cNvSpPr/>
          <p:nvPr/>
        </p:nvSpPr>
        <p:spPr>
          <a:xfrm>
            <a:off x="5189702" y="908720"/>
            <a:ext cx="2560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u="sng" spc="50" dirty="0" smtClean="0">
                <a:ln w="11430"/>
                <a:solidFill>
                  <a:srgbClr val="FF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التصنيف</a:t>
            </a:r>
            <a:r>
              <a:rPr lang="ar-S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ar-S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جدول 6"/>
          <p:cNvGraphicFramePr>
            <a:graphicFrameLocks noGrp="1"/>
          </p:cNvGraphicFramePr>
          <p:nvPr/>
        </p:nvGraphicFramePr>
        <p:xfrm>
          <a:off x="1547664" y="3140968"/>
          <a:ext cx="6096000" cy="1828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SA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جدول 8"/>
          <p:cNvGraphicFramePr>
            <a:graphicFrameLocks noGrp="1"/>
          </p:cNvGraphicFramePr>
          <p:nvPr/>
        </p:nvGraphicFramePr>
        <p:xfrm>
          <a:off x="1547664" y="3140966"/>
          <a:ext cx="6115879" cy="1872209"/>
        </p:xfrm>
        <a:graphic>
          <a:graphicData uri="http://schemas.openxmlformats.org/drawingml/2006/table">
            <a:tbl>
              <a:tblPr rtl="1"/>
              <a:tblGrid>
                <a:gridCol w="6115879"/>
              </a:tblGrid>
              <a:tr h="1872209">
                <a:tc>
                  <a:txBody>
                    <a:bodyPr/>
                    <a:lstStyle/>
                    <a:p>
                      <a:pPr rtl="1"/>
                      <a:endParaRPr lang="ar-SA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صورة 9" descr="logo.png"/>
          <p:cNvPicPr>
            <a:picLocks noChangeAspect="1"/>
          </p:cNvPicPr>
          <p:nvPr/>
        </p:nvPicPr>
        <p:blipFill>
          <a:blip r:embed="rId4" cstate="print"/>
          <a:srcRect r="60645"/>
          <a:stretch>
            <a:fillRect/>
          </a:stretch>
        </p:blipFill>
        <p:spPr>
          <a:xfrm>
            <a:off x="1403648" y="548680"/>
            <a:ext cx="2928547" cy="2082540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1979712" y="3429000"/>
            <a:ext cx="22322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/>
              <a:t>مجموعة اللحوم والبقول</a:t>
            </a:r>
            <a:endParaRPr lang="ar-SA" sz="20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4700955" y="4293096"/>
            <a:ext cx="26997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000" b="1" dirty="0" smtClean="0"/>
              <a:t>مجموعة </a:t>
            </a:r>
            <a:r>
              <a:rPr lang="ar-SA" sz="2000" b="1" dirty="0" err="1" smtClean="0"/>
              <a:t>الخبزوالأرز</a:t>
            </a:r>
            <a:r>
              <a:rPr lang="ar-SA" sz="2000" b="1" dirty="0" smtClean="0"/>
              <a:t> والحبوب</a:t>
            </a:r>
            <a:endParaRPr lang="ar-SA" sz="2000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082016" y="4293096"/>
            <a:ext cx="222368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2000" b="1" dirty="0" smtClean="0"/>
              <a:t>مجموعة البيض والحليب</a:t>
            </a:r>
            <a:endParaRPr lang="ar-SA" sz="2000" b="1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4860032" y="3429000"/>
            <a:ext cx="26642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/>
              <a:t>مجموعة الفواكه والخضراوات</a:t>
            </a:r>
            <a:endParaRPr lang="ar-SA" sz="2000" b="1" dirty="0"/>
          </a:p>
        </p:txBody>
      </p:sp>
      <p:pic>
        <p:nvPicPr>
          <p:cNvPr id="14" name="twazn-al3'tha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410" name="Picture 2" descr="نتيجة بحث الصور عن التعلم النشط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085184"/>
            <a:ext cx="1814264" cy="12241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2875" y="214313"/>
            <a:ext cx="8939213" cy="6572250"/>
            <a:chOff x="142844" y="214290"/>
            <a:chExt cx="8939242" cy="6572272"/>
          </a:xfrm>
        </p:grpSpPr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42844" y="214290"/>
              <a:ext cx="8939242" cy="6572272"/>
              <a:chOff x="204758" y="714356"/>
              <a:chExt cx="8724960" cy="5857916"/>
            </a:xfrm>
          </p:grpSpPr>
          <p:sp>
            <p:nvSpPr>
              <p:cNvPr id="17" name="Flowchart: Delay 16"/>
              <p:cNvSpPr/>
              <p:nvPr/>
            </p:nvSpPr>
            <p:spPr>
              <a:xfrm rot="5400000">
                <a:off x="2071216" y="-143681"/>
                <a:ext cx="5072616" cy="8359290"/>
              </a:xfrm>
              <a:prstGeom prst="flowChartDelay">
                <a:avLst/>
              </a:prstGeom>
              <a:solidFill>
                <a:srgbClr val="CC3300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8" name="Flowchart: Delay 17"/>
              <p:cNvSpPr/>
              <p:nvPr/>
            </p:nvSpPr>
            <p:spPr>
              <a:xfrm rot="5400000">
                <a:off x="2071216" y="-928981"/>
                <a:ext cx="5072615" cy="8359290"/>
              </a:xfrm>
              <a:prstGeom prst="flowChartDelay">
                <a:avLst/>
              </a:prstGeom>
              <a:solidFill>
                <a:srgbClr val="FFFF00"/>
              </a:solidFill>
              <a:ln w="76200">
                <a:solidFill>
                  <a:srgbClr val="00FF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9" name="Group 3"/>
              <p:cNvGrpSpPr>
                <a:grpSpLocks/>
              </p:cNvGrpSpPr>
              <p:nvPr/>
            </p:nvGrpSpPr>
            <p:grpSpPr bwMode="auto">
              <a:xfrm>
                <a:off x="204758" y="1000108"/>
                <a:ext cx="8724960" cy="5224498"/>
                <a:chOff x="142844" y="1571612"/>
                <a:chExt cx="8724960" cy="5224498"/>
              </a:xfrm>
            </p:grpSpPr>
            <p:sp>
              <p:nvSpPr>
                <p:cNvPr id="20" name="Flowchart: Delay 19"/>
                <p:cNvSpPr/>
                <p:nvPr/>
              </p:nvSpPr>
              <p:spPr>
                <a:xfrm rot="5400000">
                  <a:off x="1786114" y="71321"/>
                  <a:ext cx="5071201" cy="8357740"/>
                </a:xfrm>
                <a:prstGeom prst="flowChartDelay">
                  <a:avLst/>
                </a:prstGeom>
                <a:solidFill>
                  <a:srgbClr val="0000FF"/>
                </a:solidFill>
                <a:ln w="762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21" name="Flowchart: Delay 20"/>
                <p:cNvSpPr/>
                <p:nvPr/>
              </p:nvSpPr>
              <p:spPr>
                <a:xfrm rot="5400000">
                  <a:off x="2153334" y="81226"/>
                  <a:ext cx="5071201" cy="8357740"/>
                </a:xfrm>
                <a:prstGeom prst="flowChartDelay">
                  <a:avLst/>
                </a:prstGeom>
                <a:solidFill>
                  <a:srgbClr val="0000FF"/>
                </a:solidFill>
                <a:ln w="76200">
                  <a:solidFill>
                    <a:srgbClr val="00FFFF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22" name="Flowchart: Delay 6"/>
                <p:cNvSpPr/>
                <p:nvPr/>
              </p:nvSpPr>
              <p:spPr>
                <a:xfrm rot="5400000">
                  <a:off x="2000713" y="-72364"/>
                  <a:ext cx="5071201" cy="8359290"/>
                </a:xfrm>
                <a:prstGeom prst="flowChartDelay">
                  <a:avLst/>
                </a:prstGeom>
                <a:ln w="762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7193" name="TextBox 15"/>
            <p:cNvSpPr txBox="1">
              <a:spLocks noChangeArrowheads="1"/>
            </p:cNvSpPr>
            <p:nvPr/>
          </p:nvSpPr>
          <p:spPr bwMode="auto">
            <a:xfrm>
              <a:off x="3714731" y="714354"/>
              <a:ext cx="2928948" cy="830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latin typeface="Calibri" pitchFamily="34" charset="0"/>
                  <a:cs typeface="+mj-cs"/>
                </a:rPr>
                <a:t>ألاحظ وأعبر:</a:t>
              </a:r>
            </a:p>
          </p:txBody>
        </p:sp>
      </p:grp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7286625" y="571500"/>
            <a:ext cx="1428750" cy="1223963"/>
            <a:chOff x="7286644" y="571480"/>
            <a:chExt cx="1428760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/>
                <a:t>1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lum bright="-2000" contrast="30000"/>
          </a:blip>
          <a:srcRect/>
          <a:stretch>
            <a:fillRect/>
          </a:stretch>
        </p:blipFill>
        <p:spPr bwMode="auto">
          <a:xfrm>
            <a:off x="6429375" y="2071688"/>
            <a:ext cx="15811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lum bright="-2000" contrast="30000"/>
          </a:blip>
          <a:srcRect/>
          <a:stretch>
            <a:fillRect/>
          </a:stretch>
        </p:blipFill>
        <p:spPr bwMode="auto">
          <a:xfrm>
            <a:off x="3714750" y="2357438"/>
            <a:ext cx="210978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lum bright="-2000" contrast="30000"/>
          </a:blip>
          <a:srcRect/>
          <a:stretch>
            <a:fillRect/>
          </a:stretch>
        </p:blipFill>
        <p:spPr bwMode="auto">
          <a:xfrm>
            <a:off x="1643063" y="2428875"/>
            <a:ext cx="16002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lum bright="-2000" contrast="30000"/>
          </a:blip>
          <a:srcRect/>
          <a:stretch>
            <a:fillRect/>
          </a:stretch>
        </p:blipFill>
        <p:spPr bwMode="auto">
          <a:xfrm>
            <a:off x="4786313" y="4357688"/>
            <a:ext cx="19240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lum bright="-2000" contrast="30000"/>
          </a:blip>
          <a:srcRect/>
          <a:stretch>
            <a:fillRect/>
          </a:stretch>
        </p:blipFill>
        <p:spPr bwMode="auto">
          <a:xfrm>
            <a:off x="2428875" y="3857625"/>
            <a:ext cx="16287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  <p:sndAc>
      <p:stSnd>
        <p:snd r:embed="rId2" name="0186 - blurp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6 - صوت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عرض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12968" cy="590465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411760" y="1574801"/>
            <a:ext cx="619268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>
              <a:lnSpc>
                <a:spcPct val="100000"/>
              </a:lnSpc>
              <a:buClrTx/>
              <a:buSzTx/>
              <a:buFontTx/>
              <a:buNone/>
            </a:pPr>
            <a:r>
              <a:rPr lang="ar-SA" sz="44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تنفيد</a:t>
            </a:r>
            <a:r>
              <a:rPr lang="ar-SA" sz="4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المعلمة/ </a:t>
            </a:r>
            <a:r>
              <a:rPr lang="ar-SA" sz="4400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سهير</a:t>
            </a:r>
            <a:r>
              <a:rPr lang="ar-SA" sz="4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علي </a:t>
            </a:r>
            <a:r>
              <a:rPr lang="ar-SA" sz="4400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عروي</a:t>
            </a:r>
            <a:endParaRPr lang="en-US" sz="4400" b="1" dirty="0" smtClean="0">
              <a:solidFill>
                <a:srgbClr val="FFC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699792" y="2708920"/>
            <a:ext cx="5417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>
              <a:lnSpc>
                <a:spcPct val="100000"/>
              </a:lnSpc>
              <a:buClrTx/>
              <a:buSzTx/>
              <a:buFontTx/>
              <a:buNone/>
            </a:pPr>
            <a:r>
              <a:rPr lang="ar-SA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إشراف المشرفة الفنية</a:t>
            </a:r>
          </a:p>
          <a:p>
            <a:pPr algn="ctr" eaLnBrk="0">
              <a:lnSpc>
                <a:spcPct val="100000"/>
              </a:lnSpc>
              <a:buClrTx/>
              <a:buSzTx/>
              <a:buFontTx/>
              <a:buNone/>
            </a:pPr>
            <a:r>
              <a:rPr lang="ar-SA" sz="4800" b="1" dirty="0" err="1" smtClean="0">
                <a:latin typeface="Calibri" pitchFamily="34" charset="0"/>
                <a:cs typeface="Calibri" pitchFamily="34" charset="0"/>
              </a:rPr>
              <a:t>نورة</a:t>
            </a:r>
            <a:r>
              <a:rPr lang="ar-SA" sz="4800" b="1" dirty="0" smtClean="0">
                <a:latin typeface="Calibri" pitchFamily="34" charset="0"/>
                <a:cs typeface="Calibri" pitchFamily="34" charset="0"/>
              </a:rPr>
              <a:t> إبراهيم حداد </a:t>
            </a:r>
            <a:endParaRPr lang="ar-SA" sz="4800" dirty="0"/>
          </a:p>
        </p:txBody>
      </p:sp>
      <p:pic>
        <p:nvPicPr>
          <p:cNvPr id="5" name="Picture 15" descr="معدل شعار التقو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1223963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3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8568952" cy="6120680"/>
          </a:xfrm>
          <a:prstGeom prst="rect">
            <a:avLst/>
          </a:prstGeom>
        </p:spPr>
      </p:pic>
      <p:pic>
        <p:nvPicPr>
          <p:cNvPr id="3" name="صورة 2" descr="1373510762138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0648"/>
            <a:ext cx="2555776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التغذية و الصحة - YouTube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35696" y="1196752"/>
            <a:ext cx="5976664" cy="417646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PIC-458-132672000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8640960" cy="6336705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صورة 6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1844824"/>
            <a:ext cx="1656184" cy="128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مستطيل 9"/>
          <p:cNvSpPr/>
          <p:nvPr/>
        </p:nvSpPr>
        <p:spPr>
          <a:xfrm>
            <a:off x="3419872" y="1988840"/>
            <a:ext cx="41633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u="sng" cap="all" dirty="0" err="1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ماالذي</a:t>
            </a:r>
            <a:r>
              <a:rPr lang="ar-SA" sz="3200" b="1" u="sng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يربط بين هذه </a:t>
            </a:r>
            <a:r>
              <a:rPr lang="ar-SA" sz="3200" b="1" u="sng" cap="all" dirty="0" err="1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الصور ؟</a:t>
            </a:r>
            <a:endParaRPr lang="ar-SA" sz="3200" b="1" u="sng" cap="all" spc="0" dirty="0">
              <a:ln w="9000" cmpd="sng">
                <a:solidFill>
                  <a:srgbClr val="0070C0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763688" y="692696"/>
            <a:ext cx="3744416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4000" b="1" dirty="0" smtClean="0">
                <a:solidFill>
                  <a:srgbClr val="C00000"/>
                </a:solidFill>
              </a:rPr>
              <a:t>سؤال الذكاء </a:t>
            </a:r>
            <a:endParaRPr lang="ar-SA" sz="4000" b="1" dirty="0">
              <a:solidFill>
                <a:srgbClr val="C00000"/>
              </a:solidFill>
            </a:endParaRPr>
          </a:p>
        </p:txBody>
      </p:sp>
      <p:pic>
        <p:nvPicPr>
          <p:cNvPr id="14" name="صورة 13" descr="t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764705"/>
            <a:ext cx="1026807" cy="792088"/>
          </a:xfrm>
          <a:prstGeom prst="rect">
            <a:avLst/>
          </a:prstGeom>
        </p:spPr>
      </p:pic>
      <p:pic>
        <p:nvPicPr>
          <p:cNvPr id="19" name="صورة 18" descr="1368709968_17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76672"/>
            <a:ext cx="1277491" cy="1296144"/>
          </a:xfrm>
          <a:prstGeom prst="rect">
            <a:avLst/>
          </a:prstGeom>
        </p:spPr>
      </p:pic>
      <p:pic>
        <p:nvPicPr>
          <p:cNvPr id="1026" name="Picture 2" descr="نتيجة بحث الصور عن وجبات سريعة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068960"/>
            <a:ext cx="1853952" cy="1933576"/>
          </a:xfrm>
          <a:prstGeom prst="rect">
            <a:avLst/>
          </a:prstGeom>
          <a:noFill/>
        </p:spPr>
      </p:pic>
      <p:sp>
        <p:nvSpPr>
          <p:cNvPr id="1028" name="AutoShape 4" descr="نتيجة بحث الصور عن سمنة الاطفال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30" name="AutoShape 6" descr="نتيجة بحث الصور عن سمنة الاطفال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1" name="Picture 7" descr="C:\Users\pcgroup\Downloads\سمنة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3212976"/>
            <a:ext cx="1800200" cy="1784598"/>
          </a:xfrm>
          <a:prstGeom prst="rect">
            <a:avLst/>
          </a:prstGeom>
          <a:noFill/>
        </p:spPr>
      </p:pic>
      <p:sp>
        <p:nvSpPr>
          <p:cNvPr id="1033" name="AutoShape 9" descr="نتيجة بحث الصور عن امراض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4" name="Picture 10" descr="C:\Users\pcgroup\Downloads\امراض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3212976"/>
            <a:ext cx="1906910" cy="1872208"/>
          </a:xfrm>
          <a:prstGeom prst="rect">
            <a:avLst/>
          </a:prstGeom>
          <a:noFill/>
        </p:spPr>
      </p:pic>
      <p:sp>
        <p:nvSpPr>
          <p:cNvPr id="24" name="مربع نص 23"/>
          <p:cNvSpPr txBox="1"/>
          <p:nvPr/>
        </p:nvSpPr>
        <p:spPr>
          <a:xfrm>
            <a:off x="6012160" y="5229200"/>
            <a:ext cx="151216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وجبات سريعة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923928" y="5229200"/>
            <a:ext cx="123142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سمنة مفرطة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1763688" y="5229200"/>
            <a:ext cx="139333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أمراض خطيرة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split dir="in"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4" grpId="0"/>
      <p:bldP spid="25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80627.imgcach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68952" cy="6336704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مستطيل 2"/>
          <p:cNvSpPr/>
          <p:nvPr/>
        </p:nvSpPr>
        <p:spPr>
          <a:xfrm>
            <a:off x="5580112" y="980728"/>
            <a:ext cx="26642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4400" b="1" cap="none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مشكلة وحل</a:t>
            </a:r>
            <a:endParaRPr lang="ar-SA" sz="4400" b="1" cap="none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55576" y="1052736"/>
            <a:ext cx="4248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سهورة</a:t>
            </a:r>
            <a:r>
              <a:rPr lang="ar-SA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طفلة تكثر من تناول الأطعمة المشبعة بالدهون وكذلك الحلوى التي تسبب السمنة وتسوس </a:t>
            </a:r>
            <a:r>
              <a:rPr lang="ar-SA" sz="28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الأسنان .</a:t>
            </a:r>
            <a:r>
              <a:rPr lang="ar-SA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ولكنها عندما عرفت أضرارها الخطيرة قررت أن تمتنع عن </a:t>
            </a:r>
            <a:r>
              <a:rPr lang="ar-SA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تناولها .</a:t>
            </a:r>
            <a:endParaRPr lang="ar-SA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وهي الآن تريد منك أن تقدمي لها البدائل.</a:t>
            </a:r>
            <a:endParaRPr lang="ar-SA" sz="3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صورة 5" descr="tomates00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5085184"/>
            <a:ext cx="771525" cy="936104"/>
          </a:xfrm>
          <a:prstGeom prst="rect">
            <a:avLst/>
          </a:prstGeom>
        </p:spPr>
      </p:pic>
      <p:pic>
        <p:nvPicPr>
          <p:cNvPr id="7" name="صورة 6" descr="carottes00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4293096"/>
            <a:ext cx="864096" cy="2232248"/>
          </a:xfrm>
          <a:prstGeom prst="rect">
            <a:avLst/>
          </a:prstGeom>
        </p:spPr>
      </p:pic>
      <p:pic>
        <p:nvPicPr>
          <p:cNvPr id="8" name="صورة 7" descr="courgettes00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38283">
            <a:off x="7179034" y="5020130"/>
            <a:ext cx="1568280" cy="684498"/>
          </a:xfrm>
          <a:prstGeom prst="rect">
            <a:avLst/>
          </a:prstGeom>
        </p:spPr>
      </p:pic>
      <p:pic>
        <p:nvPicPr>
          <p:cNvPr id="9" name="صورة 8" descr="t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2636912"/>
            <a:ext cx="1674879" cy="1448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-214313" y="0"/>
            <a:ext cx="9358313" cy="6858000"/>
            <a:chOff x="1357290" y="428604"/>
            <a:chExt cx="4095673" cy="3000396"/>
          </a:xfrm>
        </p:grpSpPr>
        <p:sp>
          <p:nvSpPr>
            <p:cNvPr id="9" name="Rounded Rectangle 8"/>
            <p:cNvSpPr/>
            <p:nvPr/>
          </p:nvSpPr>
          <p:spPr>
            <a:xfrm>
              <a:off x="1642841" y="571678"/>
              <a:ext cx="3571816" cy="2714247"/>
            </a:xfrm>
            <a:prstGeom prst="roundRect">
              <a:avLst/>
            </a:prstGeom>
            <a:gradFill flip="none" rotWithShape="1">
              <a:gsLst>
                <a:gs pos="0">
                  <a:srgbClr val="CC6600">
                    <a:shade val="30000"/>
                    <a:satMod val="115000"/>
                  </a:srgbClr>
                </a:gs>
                <a:gs pos="50000">
                  <a:srgbClr val="FFFF00"/>
                </a:gs>
                <a:gs pos="100000">
                  <a:srgbClr val="CC66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/>
            </a:p>
          </p:txBody>
        </p:sp>
        <p:pic>
          <p:nvPicPr>
            <p:cNvPr id="13330" name="Picture 9" descr="Bdrlc009.wm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7290" y="428604"/>
              <a:ext cx="4095673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صورة 18" descr="عرض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052736"/>
            <a:ext cx="2390775" cy="1914525"/>
          </a:xfrm>
          <a:prstGeom prst="rect">
            <a:avLst/>
          </a:prstGeom>
        </p:spPr>
      </p:pic>
      <p:pic>
        <p:nvPicPr>
          <p:cNvPr id="20" name="صورة 19" descr="عرض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908720"/>
            <a:ext cx="2743200" cy="1666875"/>
          </a:xfrm>
          <a:prstGeom prst="rect">
            <a:avLst/>
          </a:prstGeom>
        </p:spPr>
      </p:pic>
      <p:pic>
        <p:nvPicPr>
          <p:cNvPr id="22" name="صورة 21" descr="عرض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3501008"/>
            <a:ext cx="3312368" cy="2143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434" name="AutoShape 2" descr="نتيجة بحث الصور عن تمر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436" name="Picture 4" descr="نتيجة بحث الصور عن تمر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3501008"/>
            <a:ext cx="3168352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sh dir="u"/>
    <p:sndAc>
      <p:stSnd>
        <p:snd r:embed="rId2" name="0186 - blurp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214313" y="0"/>
            <a:ext cx="9358313" cy="6858000"/>
            <a:chOff x="1357290" y="428604"/>
            <a:chExt cx="4095673" cy="3000396"/>
          </a:xfrm>
        </p:grpSpPr>
        <p:sp>
          <p:nvSpPr>
            <p:cNvPr id="9" name="Rounded Rectangle 8"/>
            <p:cNvSpPr/>
            <p:nvPr/>
          </p:nvSpPr>
          <p:spPr>
            <a:xfrm>
              <a:off x="1642841" y="571678"/>
              <a:ext cx="3571816" cy="2714247"/>
            </a:xfrm>
            <a:prstGeom prst="roundRect">
              <a:avLst/>
            </a:prstGeom>
            <a:gradFill flip="none" rotWithShape="1">
              <a:gsLst>
                <a:gs pos="0">
                  <a:srgbClr val="CC6600">
                    <a:shade val="30000"/>
                    <a:satMod val="115000"/>
                  </a:srgbClr>
                </a:gs>
                <a:gs pos="50000">
                  <a:srgbClr val="FFFF00"/>
                </a:gs>
                <a:gs pos="100000">
                  <a:srgbClr val="CC66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/>
            </a:p>
          </p:txBody>
        </p:sp>
        <p:pic>
          <p:nvPicPr>
            <p:cNvPr id="13330" name="Picture 9" descr="Bdrlc009.wm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7290" y="428604"/>
              <a:ext cx="4095673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صورة 7" descr="عرض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1124744"/>
            <a:ext cx="4176464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 descr="عرض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4005064"/>
            <a:ext cx="3456384" cy="156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sh dir="u"/>
    <p:sndAc>
      <p:stSnd>
        <p:snd r:embed="rId2" name="0186 - blurp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214313" y="0"/>
            <a:ext cx="9358313" cy="6858000"/>
            <a:chOff x="1357290" y="428604"/>
            <a:chExt cx="4095673" cy="3000396"/>
          </a:xfrm>
        </p:grpSpPr>
        <p:sp>
          <p:nvSpPr>
            <p:cNvPr id="9" name="Rounded Rectangle 8"/>
            <p:cNvSpPr/>
            <p:nvPr/>
          </p:nvSpPr>
          <p:spPr>
            <a:xfrm>
              <a:off x="1642841" y="571678"/>
              <a:ext cx="3571816" cy="2714247"/>
            </a:xfrm>
            <a:prstGeom prst="roundRect">
              <a:avLst/>
            </a:prstGeom>
            <a:gradFill flip="none" rotWithShape="1">
              <a:gsLst>
                <a:gs pos="0">
                  <a:srgbClr val="CC6600">
                    <a:shade val="30000"/>
                    <a:satMod val="115000"/>
                  </a:srgbClr>
                </a:gs>
                <a:gs pos="50000">
                  <a:srgbClr val="FFFF00"/>
                </a:gs>
                <a:gs pos="100000">
                  <a:srgbClr val="CC66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200"/>
            </a:p>
          </p:txBody>
        </p:sp>
        <p:pic>
          <p:nvPicPr>
            <p:cNvPr id="13330" name="Picture 9" descr="Bdrlc009.wm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7290" y="428604"/>
              <a:ext cx="4095673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صورة 7" descr="عرض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268760"/>
            <a:ext cx="2552700" cy="179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 descr="عرض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268760"/>
            <a:ext cx="2638425" cy="1733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نتيجة بحث الصور عن برجر منزلي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861048"/>
            <a:ext cx="1944216" cy="1775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4" descr="نتيجة بحث الصور عن برجر منزلي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861048"/>
            <a:ext cx="2448271" cy="1815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0" name="Picture 6" descr="نتيجة بحث الصور عن برجر منزلي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3861048"/>
            <a:ext cx="2476500" cy="1847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sh dir="u"/>
    <p:sndAc>
      <p:stSnd>
        <p:snd r:embed="rId2" name="0186 - blurp u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تخزين بالوصول التسلسلي 1"/>
          <p:cNvSpPr/>
          <p:nvPr/>
        </p:nvSpPr>
        <p:spPr>
          <a:xfrm>
            <a:off x="395536" y="188640"/>
            <a:ext cx="3744416" cy="2376264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 smtClean="0">
                <a:solidFill>
                  <a:schemeClr val="accent2">
                    <a:lumMod val="75000"/>
                  </a:schemeClr>
                </a:solidFill>
              </a:rPr>
              <a:t>مارأيك</a:t>
            </a:r>
            <a:r>
              <a:rPr lang="ar-SA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sz="2800" b="1" dirty="0" err="1" smtClean="0">
                <a:solidFill>
                  <a:schemeClr val="accent2">
                    <a:lumMod val="75000"/>
                  </a:schemeClr>
                </a:solidFill>
              </a:rPr>
              <a:t>ياصديقتي</a:t>
            </a:r>
            <a:r>
              <a:rPr lang="ar-SA" sz="2800" b="1" dirty="0" smtClean="0">
                <a:solidFill>
                  <a:schemeClr val="accent2">
                    <a:lumMod val="75000"/>
                  </a:schemeClr>
                </a:solidFill>
              </a:rPr>
              <a:t> أن نلعب سويا لعبة أفعل ولا </a:t>
            </a:r>
            <a:r>
              <a:rPr lang="ar-SA" sz="2800" b="1" dirty="0" err="1" smtClean="0">
                <a:solidFill>
                  <a:schemeClr val="accent2">
                    <a:lumMod val="75000"/>
                  </a:schemeClr>
                </a:solidFill>
              </a:rPr>
              <a:t>أفعل ؟</a:t>
            </a:r>
            <a:endParaRPr lang="ar-S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 descr="http://www.imageslove.net/ar/photo/img_1375025267_63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3672408" cy="40324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عرض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4176464" cy="3096344"/>
          </a:xfrm>
          <a:prstGeom prst="rect">
            <a:avLst/>
          </a:prstGeom>
        </p:spPr>
      </p:pic>
      <p:pic>
        <p:nvPicPr>
          <p:cNvPr id="4" name="صورة 3" descr="عرض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005064"/>
            <a:ext cx="4464496" cy="2520280"/>
          </a:xfrm>
          <a:prstGeom prst="rect">
            <a:avLst/>
          </a:prstGeom>
        </p:spPr>
      </p:pic>
      <p:pic>
        <p:nvPicPr>
          <p:cNvPr id="8194" name="Picture 2" descr="http://www.imageslove.net/ar/photo/img_1375025267_637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76672"/>
            <a:ext cx="2808312" cy="360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عرض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3240360" cy="2088232"/>
          </a:xfrm>
          <a:prstGeom prst="rect">
            <a:avLst/>
          </a:prstGeom>
        </p:spPr>
      </p:pic>
      <p:pic>
        <p:nvPicPr>
          <p:cNvPr id="3" name="صورة 2" descr="عرض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068960"/>
            <a:ext cx="3384376" cy="2520280"/>
          </a:xfrm>
          <a:prstGeom prst="rect">
            <a:avLst/>
          </a:prstGeom>
        </p:spPr>
      </p:pic>
      <p:pic>
        <p:nvPicPr>
          <p:cNvPr id="7170" name="Picture 2" descr="http://www.imageslove.net/ar/photo/img_1375025267_637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76672"/>
            <a:ext cx="4176464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عرض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73016"/>
            <a:ext cx="4176464" cy="2376264"/>
          </a:xfrm>
          <a:prstGeom prst="rect">
            <a:avLst/>
          </a:prstGeom>
        </p:spPr>
      </p:pic>
      <p:pic>
        <p:nvPicPr>
          <p:cNvPr id="3" name="صورة 2" descr="عرض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4320480" cy="2143125"/>
          </a:xfrm>
          <a:prstGeom prst="rect">
            <a:avLst/>
          </a:prstGeom>
        </p:spPr>
      </p:pic>
      <p:pic>
        <p:nvPicPr>
          <p:cNvPr id="6146" name="Picture 2" descr="http://www.imageslove.net/ar/photo/img_1375025267_637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04664"/>
            <a:ext cx="3384376" cy="3302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38635462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مستطيل 2"/>
          <p:cNvSpPr/>
          <p:nvPr/>
        </p:nvSpPr>
        <p:spPr>
          <a:xfrm>
            <a:off x="1115616" y="980728"/>
            <a:ext cx="584095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ترحيب المجموعات</a:t>
            </a:r>
          </a:p>
          <a:p>
            <a:pPr algn="ctr"/>
            <a:r>
              <a:rPr lang="ar-S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بالضيوف </a:t>
            </a:r>
            <a:r>
              <a:rPr lang="ar-S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صورة 3" descr="img_girls-ly1370276193_7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1791816" cy="1421507"/>
          </a:xfrm>
          <a:prstGeom prst="rect">
            <a:avLst/>
          </a:prstGeom>
        </p:spPr>
      </p:pic>
      <p:pic>
        <p:nvPicPr>
          <p:cNvPr id="5" name="صورة 4" descr="d4fbc1a2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797152"/>
            <a:ext cx="324036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 rot="369891">
            <a:off x="1504364" y="3741878"/>
            <a:ext cx="7217755" cy="923330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كم أنا سعيدة بكن صديقاتي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http://www.imageslove.net/ar/photo/img_1375025267_63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836712"/>
            <a:ext cx="5760640" cy="2654424"/>
          </a:xfrm>
          <a:prstGeom prst="rect">
            <a:avLst/>
          </a:prstGeom>
          <a:noFill/>
        </p:spPr>
      </p:pic>
      <p:pic>
        <p:nvPicPr>
          <p:cNvPr id="6" name="صورة 5" descr="02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9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94240773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12893555593716.jpg"/>
          <p:cNvPicPr>
            <a:picLocks noChangeAspect="1"/>
          </p:cNvPicPr>
          <p:nvPr/>
        </p:nvPicPr>
        <p:blipFill>
          <a:blip r:embed="rId4" cstate="print"/>
          <a:srcRect l="833" b="4660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صورة 3" descr="imagesCAB3MPX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980728"/>
            <a:ext cx="941315" cy="106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 descr="circle time.jpg"/>
          <p:cNvPicPr>
            <a:picLocks noChangeAspect="1"/>
          </p:cNvPicPr>
          <p:nvPr/>
        </p:nvPicPr>
        <p:blipFill>
          <a:blip r:embed="rId6" cstate="print"/>
          <a:srcRect b="7648"/>
          <a:stretch>
            <a:fillRect/>
          </a:stretch>
        </p:blipFill>
        <p:spPr>
          <a:xfrm>
            <a:off x="3203848" y="4365104"/>
            <a:ext cx="256355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/>
          <p:cNvSpPr txBox="1"/>
          <p:nvPr/>
        </p:nvSpPr>
        <p:spPr>
          <a:xfrm>
            <a:off x="2123728" y="2636912"/>
            <a:ext cx="44644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 smtClean="0">
                <a:solidFill>
                  <a:srgbClr val="FF0000"/>
                </a:solidFill>
              </a:rPr>
              <a:t>ماذا </a:t>
            </a:r>
            <a:r>
              <a:rPr lang="ar-SA" sz="7200" b="1" dirty="0" err="1" smtClean="0">
                <a:solidFill>
                  <a:srgbClr val="FF0000"/>
                </a:solidFill>
              </a:rPr>
              <a:t>تعلمت؟</a:t>
            </a:r>
            <a:endParaRPr lang="ar-SA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8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صورة 2" descr="tablets.jpg"/>
          <p:cNvPicPr>
            <a:picLocks noChangeAspect="1"/>
          </p:cNvPicPr>
          <p:nvPr/>
        </p:nvPicPr>
        <p:blipFill>
          <a:blip r:embed="rId4" cstate="print"/>
          <a:srcRect l="3266" t="26138" r="3266" b="45662"/>
          <a:stretch>
            <a:fillRect/>
          </a:stretch>
        </p:blipFill>
        <p:spPr>
          <a:xfrm>
            <a:off x="827584" y="908720"/>
            <a:ext cx="748883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6084168" y="2132856"/>
            <a:ext cx="194603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كوني وجبة غذائية متكاملة مستخدمة الصور أو </a:t>
            </a:r>
            <a:r>
              <a:rPr lang="ar-SA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الرسم.</a:t>
            </a:r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814874" y="2348880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3200" b="1" cap="none" spc="50" dirty="0">
              <a:ln w="11430"/>
              <a:solidFill>
                <a:srgbClr val="FF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131840" y="2708920"/>
            <a:ext cx="226696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3200" b="1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ar-SA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التعيين المنزلي</a:t>
            </a:r>
            <a:endParaRPr lang="ar-SA" sz="32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796136" y="3501008"/>
            <a:ext cx="20162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3600" b="1" dirty="0" smtClean="0"/>
          </a:p>
        </p:txBody>
      </p:sp>
      <p:pic>
        <p:nvPicPr>
          <p:cNvPr id="13" name="صورة 12" descr="PIC-700-134280277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4077072"/>
            <a:ext cx="1440160" cy="123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ربع نص 10"/>
          <p:cNvSpPr txBox="1"/>
          <p:nvPr/>
        </p:nvSpPr>
        <p:spPr>
          <a:xfrm>
            <a:off x="971600" y="2492896"/>
            <a:ext cx="144016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/>
              <a:t>بمساعدة والديك اقرئي محتويات عبوة </a:t>
            </a:r>
            <a:r>
              <a:rPr lang="ar-SA" sz="2000" b="1" dirty="0" err="1" smtClean="0"/>
              <a:t>الإندومي</a:t>
            </a:r>
            <a:r>
              <a:rPr lang="ar-SA" sz="2000" b="1" dirty="0" smtClean="0"/>
              <a:t> ثم حددي إذا كانت من الأطعمة المعززة للصحة.</a:t>
            </a:r>
            <a:endParaRPr lang="ar-SA" sz="2000" b="1" dirty="0"/>
          </a:p>
        </p:txBody>
      </p:sp>
      <p:sp>
        <p:nvSpPr>
          <p:cNvPr id="74754" name="AutoShape 2" descr="نتيجة بحث الصور عن إندوم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4756" name="AutoShape 4" descr="نتيجة بحث الصور عن إندوم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74757" name="Picture 5" descr="C:\Users\pcgroup\Downloads\تنزيل (10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972050"/>
            <a:ext cx="2419350" cy="18859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AutoShape 4" descr="نتيجة بحث الصور عن فيس مبتس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1926" name="AutoShape 6" descr="نتيجة بحث الصور عن فيس مبتس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1929" name="AutoShape 9" descr="نتيجة بحث الصور عن فيس مبتسم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31" name="Picture 11" descr="نتيجة بحث الصور عن فيس مبتس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836712"/>
            <a:ext cx="2520280" cy="2088232"/>
          </a:xfrm>
          <a:prstGeom prst="rect">
            <a:avLst/>
          </a:prstGeom>
          <a:noFill/>
        </p:spPr>
      </p:pic>
      <p:sp>
        <p:nvSpPr>
          <p:cNvPr id="81933" name="AutoShape 13" descr="نتيجة بحث الصور عن فيس حزي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1935" name="AutoShape 15" descr="نتيجة بحث الصور عن فيس حزين متحرك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36" name="Picture 16" descr="C:\Users\pcgroup\Downloads\تنزيل (1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052736"/>
            <a:ext cx="2520280" cy="1800200"/>
          </a:xfrm>
          <a:prstGeom prst="rect">
            <a:avLst/>
          </a:prstGeom>
          <a:noFill/>
        </p:spPr>
      </p:pic>
      <p:sp>
        <p:nvSpPr>
          <p:cNvPr id="81938" name="AutoShape 18" descr="نتيجة بحث الصور عن فيس حزين متحرك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81939" name="Picture 19" descr="C:\Users\pcgroup\Downloads\تنزيل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068960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40009193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FF66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4" descr="C:\Users\pcgroup\Pictures\بدون عنوان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916832"/>
            <a:ext cx="4752527" cy="2420069"/>
          </a:xfrm>
          <a:prstGeom prst="rect">
            <a:avLst/>
          </a:prstGeom>
          <a:noFill/>
        </p:spPr>
      </p:pic>
      <p:sp>
        <p:nvSpPr>
          <p:cNvPr id="5" name="مربع نص 4"/>
          <p:cNvSpPr txBox="1"/>
          <p:nvPr/>
        </p:nvSpPr>
        <p:spPr>
          <a:xfrm rot="10800000" flipV="1">
            <a:off x="1619672" y="5003304"/>
            <a:ext cx="252028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مع تحيات المعلمة</a:t>
            </a:r>
          </a:p>
          <a:p>
            <a:r>
              <a:rPr lang="ar-SA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سهير</a:t>
            </a:r>
            <a:r>
              <a:rPr lang="ar-S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علي </a:t>
            </a:r>
            <a:r>
              <a:rPr lang="ar-SA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عروي</a:t>
            </a:r>
            <a:endParaRPr lang="ar-S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  <p:sndAc>
      <p:stSnd>
        <p:snd r:embed="rId2" name="0006 - صوت العلامة النجمية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d3a_05.jpg"/>
          <p:cNvPicPr>
            <a:picLocks noChangeAspect="1"/>
          </p:cNvPicPr>
          <p:nvPr/>
        </p:nvPicPr>
        <p:blipFill>
          <a:blip r:embed="rId2" cstate="print"/>
          <a:srcRect b="9332"/>
          <a:stretch>
            <a:fillRect/>
          </a:stretch>
        </p:blipFill>
        <p:spPr>
          <a:xfrm>
            <a:off x="323528" y="332656"/>
            <a:ext cx="8496944" cy="626469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thW38D1L3P.jpg"/>
          <p:cNvPicPr>
            <a:picLocks noChangeAspect="1"/>
          </p:cNvPicPr>
          <p:nvPr/>
        </p:nvPicPr>
        <p:blipFill>
          <a:blip r:embed="rId2" cstate="print"/>
          <a:srcRect t="29236"/>
          <a:stretch>
            <a:fillRect/>
          </a:stretch>
        </p:blipFill>
        <p:spPr>
          <a:xfrm>
            <a:off x="467544" y="1556792"/>
            <a:ext cx="8280919" cy="468052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39552" y="404664"/>
            <a:ext cx="8136904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القوانين الصفية </a:t>
            </a:r>
            <a:endParaRPr lang="ar-SA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C:\Users\Toshiba\AppData\Local\Microsoft\Windows\Temporary Internet Files\Content.IE5\Q8JFVR65\MC90041130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260648"/>
            <a:ext cx="1296144" cy="1296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 descr="134766313199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-171400"/>
            <a:ext cx="1836589" cy="204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2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  <a:ln w="190500" cap="sq">
            <a:solidFill>
              <a:srgbClr val="FF66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صورة 2" descr="th3QMZ0W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4476750"/>
            <a:ext cx="468052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2986568" y="1484784"/>
            <a:ext cx="3183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 smtClean="0">
                <a:ln w="9000" cmpd="sng">
                  <a:solidFill>
                    <a:srgbClr val="FF66CC"/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شعــــارنـــــــا</a:t>
            </a:r>
            <a:endParaRPr lang="ar-SA" sz="5400" b="1" cap="all" spc="0" dirty="0">
              <a:ln w="9000" cmpd="sng">
                <a:solidFill>
                  <a:srgbClr val="FF66CC"/>
                </a:solidFill>
                <a:prstDash val="solid"/>
              </a:ln>
              <a:solidFill>
                <a:srgbClr val="FF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476911" y="2420888"/>
            <a:ext cx="36231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SA" sz="54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DecoType Naskh Swashes" pitchFamily="2" charset="-78"/>
              </a:rPr>
              <a:t>ننجو معا</a:t>
            </a:r>
          </a:p>
          <a:p>
            <a:pPr algn="ctr"/>
            <a:r>
              <a:rPr lang="ar-SA" sz="54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DecoType Naskh Swashes" pitchFamily="2" charset="-78"/>
              </a:rPr>
              <a:t> </a:t>
            </a:r>
            <a:r>
              <a:rPr lang="ar-SA" sz="54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DecoType Naskh Swashes" pitchFamily="2" charset="-78"/>
              </a:rPr>
              <a:t>حتى</a:t>
            </a:r>
            <a:r>
              <a:rPr lang="ar-SA" sz="54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DecoType Naskh Swashes" pitchFamily="2" charset="-78"/>
              </a:rPr>
              <a:t>   </a:t>
            </a:r>
            <a:r>
              <a:rPr lang="ar-SA" sz="54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DecoType Naskh Swashes" pitchFamily="2" charset="-78"/>
              </a:rPr>
              <a:t>لانغرق</a:t>
            </a:r>
            <a:r>
              <a:rPr lang="ar-SA" sz="54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DecoType Naskh Swashes" pitchFamily="2" charset="-78"/>
              </a:rPr>
              <a:t> معا</a:t>
            </a:r>
            <a:endParaRPr lang="ar-SA" sz="5400" b="1" cap="none" spc="50" dirty="0">
              <a:ln w="11430">
                <a:solidFill>
                  <a:schemeClr val="tx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DecoType Naskh Swashes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لغتي - الصف الأول الابتدائي - فصل دراسي ثاني - كتاب الطالب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8280920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6599890</TotalTime>
  <Words>493</Words>
  <Application>Microsoft Office PowerPoint</Application>
  <PresentationFormat>عرض على الشاشة (3:4)‏</PresentationFormat>
  <Paragraphs>130</Paragraphs>
  <Slides>65</Slides>
  <Notes>1</Notes>
  <HiddenSlides>0</HiddenSlides>
  <MMClips>4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65</vt:i4>
      </vt:variant>
    </vt:vector>
  </HeadingPairs>
  <TitlesOfParts>
    <vt:vector size="66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pcgroup</dc:creator>
  <cp:lastModifiedBy>pcgroup</cp:lastModifiedBy>
  <cp:revision>78</cp:revision>
  <dcterms:created xsi:type="dcterms:W3CDTF">2015-02-23T04:10:45Z</dcterms:created>
  <dcterms:modified xsi:type="dcterms:W3CDTF">2015-04-08T02:15:18Z</dcterms:modified>
</cp:coreProperties>
</file>