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7" r:id="rId4"/>
    <p:sldId id="270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1" r:id="rId15"/>
    <p:sldId id="276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85E-DC79-4BFE-85D1-3778BD1EA202}" type="datetimeFigureOut">
              <a:rPr lang="ar-SA" smtClean="0"/>
              <a:pPr/>
              <a:t>18/06/39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E2-15D9-4907-9251-6D5824B04FC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85E-DC79-4BFE-85D1-3778BD1EA202}" type="datetimeFigureOut">
              <a:rPr lang="ar-SA" smtClean="0"/>
              <a:pPr/>
              <a:t>18/06/39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E2-15D9-4907-9251-6D5824B04FC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85E-DC79-4BFE-85D1-3778BD1EA202}" type="datetimeFigureOut">
              <a:rPr lang="ar-SA" smtClean="0"/>
              <a:pPr/>
              <a:t>18/06/39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E2-15D9-4907-9251-6D5824B04FC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85E-DC79-4BFE-85D1-3778BD1EA202}" type="datetimeFigureOut">
              <a:rPr lang="ar-SA" smtClean="0"/>
              <a:pPr/>
              <a:t>18/06/39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E2-15D9-4907-9251-6D5824B04FC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85E-DC79-4BFE-85D1-3778BD1EA202}" type="datetimeFigureOut">
              <a:rPr lang="ar-SA" smtClean="0"/>
              <a:pPr/>
              <a:t>18/06/39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E2-15D9-4907-9251-6D5824B04FC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85E-DC79-4BFE-85D1-3778BD1EA202}" type="datetimeFigureOut">
              <a:rPr lang="ar-SA" smtClean="0"/>
              <a:pPr/>
              <a:t>18/06/39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E2-15D9-4907-9251-6D5824B04FC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85E-DC79-4BFE-85D1-3778BD1EA202}" type="datetimeFigureOut">
              <a:rPr lang="ar-SA" smtClean="0"/>
              <a:pPr/>
              <a:t>18/06/39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E2-15D9-4907-9251-6D5824B04FC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85E-DC79-4BFE-85D1-3778BD1EA202}" type="datetimeFigureOut">
              <a:rPr lang="ar-SA" smtClean="0"/>
              <a:pPr/>
              <a:t>18/06/39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E2-15D9-4907-9251-6D5824B04FC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85E-DC79-4BFE-85D1-3778BD1EA202}" type="datetimeFigureOut">
              <a:rPr lang="ar-SA" smtClean="0"/>
              <a:pPr/>
              <a:t>18/06/39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E2-15D9-4907-9251-6D5824B04FC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85E-DC79-4BFE-85D1-3778BD1EA202}" type="datetimeFigureOut">
              <a:rPr lang="ar-SA" smtClean="0"/>
              <a:pPr/>
              <a:t>18/06/39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73E2-15D9-4907-9251-6D5824B04FC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85E-DC79-4BFE-85D1-3778BD1EA202}" type="datetimeFigureOut">
              <a:rPr lang="ar-SA" smtClean="0"/>
              <a:pPr/>
              <a:t>18/06/39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EE73E2-15D9-4907-9251-6D5824B04FC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4F285E-DC79-4BFE-85D1-3778BD1EA202}" type="datetimeFigureOut">
              <a:rPr lang="ar-SA" smtClean="0"/>
              <a:pPr/>
              <a:t>18/06/39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EE73E2-15D9-4907-9251-6D5824B04FC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 txBox="1">
            <a:spLocks/>
          </p:cNvSpPr>
          <p:nvPr/>
        </p:nvSpPr>
        <p:spPr>
          <a:xfrm>
            <a:off x="955993" y="2420888"/>
            <a:ext cx="7704856" cy="164421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6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  <a:sym typeface="AGA Arabesque"/>
              </a:rPr>
              <a:t>البرنامج التعريفي بنظام </a:t>
            </a:r>
            <a:r>
              <a:rPr lang="ar-SA" sz="66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  <a:sym typeface="AGA Arabesque"/>
              </a:rPr>
              <a:t>المقررات</a:t>
            </a:r>
            <a:endParaRPr lang="ar-SA" sz="66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95536" y="5072074"/>
            <a:ext cx="317633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cs typeface="+mj-cs"/>
              </a:rPr>
              <a:t>إعداد و تقديم</a:t>
            </a:r>
          </a:p>
          <a:p>
            <a:pPr algn="ctr"/>
            <a:r>
              <a:rPr lang="ar-SA" sz="3200" b="1" dirty="0" smtClean="0">
                <a:cs typeface="+mj-cs"/>
              </a:rPr>
              <a:t>أ. عمار بن خالد العيد</a:t>
            </a:r>
            <a:endParaRPr lang="ar-SA" sz="3200" b="1" dirty="0">
              <a:cs typeface="+mj-cs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6104239" y="5252891"/>
            <a:ext cx="302433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Twitter: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Ammar_Al_Eid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SnapChat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A1407E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Telegram: A1407E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76" y="548680"/>
            <a:ext cx="1691680" cy="906106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5796136" y="188640"/>
            <a:ext cx="324036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>
                <a:cs typeface="Sultan bold" pitchFamily="2" charset="-78"/>
              </a:rPr>
              <a:t>المملكة العربية السعودية</a:t>
            </a:r>
          </a:p>
          <a:p>
            <a:pPr algn="ctr"/>
            <a:r>
              <a:rPr lang="ar-SA" dirty="0" smtClean="0">
                <a:cs typeface="Sultan bold" pitchFamily="2" charset="-78"/>
              </a:rPr>
              <a:t>وزارة التعليم</a:t>
            </a:r>
          </a:p>
          <a:p>
            <a:pPr algn="ctr"/>
            <a:r>
              <a:rPr lang="ar-SA" dirty="0" smtClean="0">
                <a:cs typeface="Sultan bold" pitchFamily="2" charset="-78"/>
              </a:rPr>
              <a:t>الإدارة العامة للتعليم بمحافظة الأحساء</a:t>
            </a:r>
          </a:p>
          <a:p>
            <a:pPr algn="ctr"/>
            <a:r>
              <a:rPr lang="ar-SA" dirty="0" smtClean="0">
                <a:cs typeface="Sultan bold" pitchFamily="2" charset="-78"/>
              </a:rPr>
              <a:t>مدرسة الإمام جعفر الصادق الثانوية </a:t>
            </a:r>
            <a:r>
              <a:rPr lang="ar-SA" dirty="0">
                <a:cs typeface="Sultan bold" pitchFamily="2" charset="-78"/>
                <a:sym typeface="AGA Arabesque"/>
              </a:rPr>
              <a:t></a:t>
            </a:r>
            <a:endParaRPr lang="ar-SA" dirty="0">
              <a:cs typeface="Sultan bold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609600" y="125760"/>
            <a:ext cx="8229600" cy="107099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مقررات البرنامج المشترك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687313"/>
              </p:ext>
            </p:extLst>
          </p:nvPr>
        </p:nvGraphicFramePr>
        <p:xfrm>
          <a:off x="273344" y="1340768"/>
          <a:ext cx="8565856" cy="47706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607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30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23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196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4382"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Sultan bold" pitchFamily="2" charset="-78"/>
                        </a:rPr>
                        <a:t>المجال</a:t>
                      </a:r>
                      <a:endParaRPr lang="ar-SA" b="0" dirty="0"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Sultan bold" pitchFamily="2" charset="-78"/>
                        </a:rPr>
                        <a:t>عدد الساعات</a:t>
                      </a:r>
                      <a:endParaRPr lang="ar-SA" b="0" dirty="0"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Sultan bold" pitchFamily="2" charset="-78"/>
                        </a:rPr>
                        <a:t>عدد المقررات</a:t>
                      </a:r>
                      <a:endParaRPr lang="ar-SA" b="0" dirty="0"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0" dirty="0" smtClean="0">
                          <a:cs typeface="Sultan bold" pitchFamily="2" charset="-78"/>
                        </a:rPr>
                        <a:t>أسماء المقررات</a:t>
                      </a:r>
                      <a:endParaRPr lang="ar-SA" b="0" dirty="0"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4382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smtClean="0">
                          <a:latin typeface="Times New Roman" pitchFamily="18" charset="0"/>
                          <a:cs typeface="Sultan bold" pitchFamily="2" charset="-78"/>
                        </a:rPr>
                        <a:t>العلوم</a:t>
                      </a:r>
                      <a:r>
                        <a:rPr lang="ar-SA" sz="1800" b="0" baseline="0" smtClean="0">
                          <a:latin typeface="Times New Roman" pitchFamily="18" charset="0"/>
                          <a:cs typeface="Sultan bold" pitchFamily="2" charset="-78"/>
                        </a:rPr>
                        <a:t> الشرعية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25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5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0" dirty="0" smtClean="0">
                          <a:latin typeface="Times New Roman" pitchFamily="18" charset="0"/>
                          <a:cs typeface="Sultan bold" pitchFamily="2" charset="-78"/>
                        </a:rPr>
                        <a:t>قرآن كريم 1,توحيد1,تفسير1,حديث1,فقه1</a:t>
                      </a:r>
                      <a:endParaRPr lang="ar-SA" sz="14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4382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اللغة العربية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20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4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0" dirty="0" smtClean="0">
                          <a:latin typeface="Times New Roman" pitchFamily="18" charset="0"/>
                          <a:cs typeface="Sultan bold" pitchFamily="2" charset="-78"/>
                        </a:rPr>
                        <a:t>لغة عربية</a:t>
                      </a:r>
                      <a:r>
                        <a:rPr lang="ar-SA" sz="1400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1,</a:t>
                      </a:r>
                      <a:r>
                        <a:rPr lang="ar-SA" sz="1400" b="0" dirty="0" smtClean="0">
                          <a:latin typeface="Times New Roman" pitchFamily="18" charset="0"/>
                          <a:cs typeface="Sultan bold" pitchFamily="2" charset="-78"/>
                        </a:rPr>
                        <a:t> لغة عربية</a:t>
                      </a:r>
                      <a:r>
                        <a:rPr lang="ar-SA" sz="1400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2,</a:t>
                      </a:r>
                      <a:r>
                        <a:rPr lang="ar-SA" sz="1400" b="0" dirty="0" smtClean="0">
                          <a:latin typeface="Times New Roman" pitchFamily="18" charset="0"/>
                          <a:cs typeface="Sultan bold" pitchFamily="2" charset="-78"/>
                        </a:rPr>
                        <a:t> لغة عربية</a:t>
                      </a:r>
                      <a:r>
                        <a:rPr lang="ar-SA" sz="1400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3,</a:t>
                      </a:r>
                      <a:r>
                        <a:rPr lang="ar-SA" sz="1400" b="0" dirty="0" smtClean="0">
                          <a:latin typeface="Times New Roman" pitchFamily="18" charset="0"/>
                          <a:cs typeface="Sultan bold" pitchFamily="2" charset="-78"/>
                        </a:rPr>
                        <a:t> لغة عربية</a:t>
                      </a:r>
                      <a:r>
                        <a:rPr lang="ar-SA" sz="1400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4</a:t>
                      </a:r>
                      <a:endParaRPr lang="ar-SA" sz="14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4382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الرياضيات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10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2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0" dirty="0" smtClean="0">
                          <a:latin typeface="Times New Roman" pitchFamily="18" charset="0"/>
                          <a:cs typeface="Sultan bold" pitchFamily="2" charset="-78"/>
                        </a:rPr>
                        <a:t>رياضيات 1, رياضيات 2</a:t>
                      </a:r>
                      <a:endParaRPr lang="ar-SA" sz="14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382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العلوم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20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4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0" dirty="0" smtClean="0">
                          <a:latin typeface="Times New Roman" pitchFamily="18" charset="0"/>
                          <a:cs typeface="Sultan bold" pitchFamily="2" charset="-78"/>
                        </a:rPr>
                        <a:t>كيمياء1,فيزياء1,أحياء1,علم البيئة</a:t>
                      </a:r>
                      <a:endParaRPr lang="ar-SA" sz="14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4382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اللغة </a:t>
                      </a:r>
                      <a:r>
                        <a:rPr lang="ar-SA" sz="1800" b="0" dirty="0" smtClean="0">
                          <a:latin typeface="Times New Roman" pitchFamily="18" charset="0"/>
                          <a:cs typeface="AL-Mateen" pitchFamily="2" charset="-78"/>
                        </a:rPr>
                        <a:t>الإنجليزية</a:t>
                      </a:r>
                      <a:endParaRPr lang="ar-SA" sz="1800" b="0" dirty="0">
                        <a:latin typeface="Times New Roman" pitchFamily="18" charset="0"/>
                        <a:cs typeface="AL-Matee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20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4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latin typeface="Times New Roman" pitchFamily="18" charset="0"/>
                          <a:cs typeface="Sultan bold" pitchFamily="2" charset="-78"/>
                        </a:rPr>
                        <a:t>English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1,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Sultan bold" pitchFamily="2" charset="-78"/>
                        </a:rPr>
                        <a:t> English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2,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Sultan bold" pitchFamily="2" charset="-78"/>
                        </a:rPr>
                        <a:t> English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3,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Sultan bold" pitchFamily="2" charset="-78"/>
                        </a:rPr>
                        <a:t> English 4</a:t>
                      </a:r>
                      <a:endParaRPr lang="ar-SA" sz="1400" b="1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4382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الاجتماعيات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5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1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0" dirty="0" smtClean="0">
                          <a:latin typeface="Times New Roman" pitchFamily="18" charset="0"/>
                          <a:cs typeface="Sultan bold" pitchFamily="2" charset="-78"/>
                        </a:rPr>
                        <a:t> </a:t>
                      </a:r>
                      <a:r>
                        <a:rPr lang="ar-SA" sz="1400" b="0" dirty="0" smtClean="0">
                          <a:latin typeface="Times New Roman" pitchFamily="18" charset="0"/>
                          <a:cs typeface="Sultan bold" pitchFamily="2" charset="-78"/>
                        </a:rPr>
                        <a:t>اجتماعيات</a:t>
                      </a:r>
                      <a:endParaRPr lang="ar-SA" sz="14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4382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التربية المهنية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5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1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0" dirty="0" smtClean="0">
                          <a:latin typeface="Times New Roman" pitchFamily="18" charset="0"/>
                          <a:cs typeface="Sultan bold" pitchFamily="2" charset="-78"/>
                        </a:rPr>
                        <a:t>تربية مهنية</a:t>
                      </a:r>
                      <a:endParaRPr lang="ar-SA" sz="14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5406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المهارات الحياتية </a:t>
                      </a:r>
                      <a:r>
                        <a:rPr lang="ar-SA" sz="1800" b="0" dirty="0" err="1" smtClean="0">
                          <a:latin typeface="Times New Roman" pitchFamily="18" charset="0"/>
                          <a:cs typeface="Sultan bold" pitchFamily="2" charset="-78"/>
                        </a:rPr>
                        <a:t>و</a:t>
                      </a:r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 التربية الأسرية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5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1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0" dirty="0" smtClean="0">
                          <a:latin typeface="Times New Roman" pitchFamily="18" charset="0"/>
                          <a:cs typeface="Sultan bold" pitchFamily="2" charset="-78"/>
                        </a:rPr>
                        <a:t>مهارات حياتية و تربية أسرية</a:t>
                      </a:r>
                      <a:endParaRPr lang="ar-SA" sz="14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81301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التربية الصحية </a:t>
                      </a:r>
                      <a:r>
                        <a:rPr lang="ar-SA" sz="1800" b="0" dirty="0" err="1" smtClean="0">
                          <a:latin typeface="Times New Roman" pitchFamily="18" charset="0"/>
                          <a:cs typeface="Sultan bold" pitchFamily="2" charset="-78"/>
                        </a:rPr>
                        <a:t>و</a:t>
                      </a:r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 البدنية (بنين)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50000"/>
                        </a:lnSpc>
                      </a:pPr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5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1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0" dirty="0" smtClean="0">
                          <a:latin typeface="Times New Roman" pitchFamily="18" charset="0"/>
                          <a:cs typeface="Sultan bold" pitchFamily="2" charset="-78"/>
                        </a:rPr>
                        <a:t>تربية صحية </a:t>
                      </a:r>
                      <a:r>
                        <a:rPr lang="ar-SA" sz="1400" b="0" dirty="0" err="1" smtClean="0">
                          <a:latin typeface="Times New Roman" pitchFamily="18" charset="0"/>
                          <a:cs typeface="Sultan bold" pitchFamily="2" charset="-78"/>
                        </a:rPr>
                        <a:t>و</a:t>
                      </a:r>
                      <a:r>
                        <a:rPr lang="ar-SA" sz="1400" b="0" dirty="0" smtClean="0">
                          <a:latin typeface="Times New Roman" pitchFamily="18" charset="0"/>
                          <a:cs typeface="Sultan bold" pitchFamily="2" charset="-78"/>
                        </a:rPr>
                        <a:t> بدنية</a:t>
                      </a:r>
                      <a:endParaRPr lang="ar-SA" sz="14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438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0" dirty="0" smtClean="0">
                          <a:solidFill>
                            <a:schemeClr val="bg1"/>
                          </a:solidFill>
                          <a:cs typeface="Sultan bold" pitchFamily="2" charset="-78"/>
                        </a:rPr>
                        <a:t>المجـمــوع</a:t>
                      </a:r>
                      <a:endParaRPr lang="ar-SA" sz="2400" b="0" dirty="0">
                        <a:solidFill>
                          <a:schemeClr val="bg1"/>
                        </a:solidFill>
                        <a:cs typeface="Sultan bold" pitchFamily="2" charset="-78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>
                          <a:solidFill>
                            <a:schemeClr val="bg1"/>
                          </a:solidFill>
                          <a:cs typeface="Sultan bold" pitchFamily="2" charset="-78"/>
                        </a:rPr>
                        <a:t>125</a:t>
                      </a:r>
                      <a:endParaRPr lang="ar-SA" sz="2000" b="0" dirty="0">
                        <a:solidFill>
                          <a:schemeClr val="bg1"/>
                        </a:solidFill>
                        <a:cs typeface="Sultan bold" pitchFamily="2" charset="-78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 smtClean="0">
                          <a:solidFill>
                            <a:schemeClr val="bg1"/>
                          </a:solidFill>
                          <a:cs typeface="Sultan bold" pitchFamily="2" charset="-78"/>
                        </a:rPr>
                        <a:t>25</a:t>
                      </a:r>
                      <a:endParaRPr lang="ar-SA" sz="2000" b="0" dirty="0">
                        <a:solidFill>
                          <a:schemeClr val="bg1"/>
                        </a:solidFill>
                        <a:cs typeface="Sultan bold" pitchFamily="2" charset="-78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0" dirty="0">
                        <a:solidFill>
                          <a:schemeClr val="bg1"/>
                        </a:solidFill>
                        <a:cs typeface="Sultan bold" pitchFamily="2" charset="-78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609600" y="57148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77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مقررات البرنامج التخصصي (مسار العلوم</a:t>
            </a:r>
            <a:r>
              <a:rPr kumimoji="0" lang="ar-SA" sz="6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الطبيعية)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816608"/>
              </p:ext>
            </p:extLst>
          </p:nvPr>
        </p:nvGraphicFramePr>
        <p:xfrm>
          <a:off x="424733" y="2000240"/>
          <a:ext cx="8314441" cy="26974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531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84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528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14354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المجال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عدد الساعات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0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تخصص إجباري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4354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الرياضيات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رياضيات3, رياضيات4, رياضيات5, رياضيات6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54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العلوم الطبيعية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كيمياء 2, كيمياء 3, كيمياء 4, فيزياء 2, فيزياء 3,فيزياء 4, أحياء 2,أحياء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4354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اللغة </a:t>
                      </a:r>
                      <a:r>
                        <a:rPr kumimoji="0" lang="ar-SA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AL-Mateen" pitchFamily="2" charset="-78"/>
                        </a:rPr>
                        <a:t>الإنجليزية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English 5</a:t>
                      </a:r>
                      <a:endParaRPr kumimoji="0" lang="ar-SA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4354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المجموع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65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4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13 مقرراً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609600" y="57148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70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مقررات البرنامج التخصصي (مسار العلوم</a:t>
            </a:r>
            <a:r>
              <a:rPr kumimoji="0" lang="ar-SA" sz="6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الإنسانية)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95995"/>
              </p:ext>
            </p:extLst>
          </p:nvPr>
        </p:nvGraphicFramePr>
        <p:xfrm>
          <a:off x="285720" y="1857364"/>
          <a:ext cx="8667768" cy="435771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106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340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230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253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المجال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عدد الساعات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تخصص إجباري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253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العلوم الشرعية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توحيد2, تفسير2, حديث 2, فقه2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253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اللغة العربية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لغة عربية 5+ أحد المقررين: لغة عربية 6 أو لغة عربية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253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اللغة </a:t>
                      </a: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الإنجليزية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English 5</a:t>
                      </a:r>
                      <a:endParaRPr kumimoji="0" lang="ar-SA" sz="20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253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الاجتماعيات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تاريخ,جغرافيا, الدراسات النفسية </a:t>
                      </a:r>
                      <a:r>
                        <a:rPr kumimoji="0" lang="ar-SA" sz="20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و</a:t>
                      </a: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 الاجتماعية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253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العلوم الإدارية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المهارات الإدارية , علوم إدارية 1 علوم إدارية2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253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المجموع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65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Sultan bold" pitchFamily="2" charset="-78"/>
                        </a:rPr>
                        <a:t>13 مقرراً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609600" y="57148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مقررات البرنامج الاختياري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912105"/>
              </p:ext>
            </p:extLst>
          </p:nvPr>
        </p:nvGraphicFramePr>
        <p:xfrm>
          <a:off x="500034" y="2500307"/>
          <a:ext cx="8310579" cy="427264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701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701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701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6360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التدريب العملي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6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en-US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English 6</a:t>
                      </a:r>
                      <a:endParaRPr kumimoji="0" lang="ar-SA" sz="20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Sultan bold" pitchFamily="2" charset="-7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6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علم الأرض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6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152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قرآن كريم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en-US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English 4 TOEFL</a:t>
                      </a:r>
                      <a:endParaRPr kumimoji="0" lang="ar-SA" sz="20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Sultan bold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التربية الفنية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081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فقه 3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en-US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English 7 IELTS</a:t>
                      </a:r>
                      <a:endParaRPr kumimoji="0" lang="ar-SA" sz="20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Sultan bold" pitchFamily="2" charset="-7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علم الفلك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endParaRPr kumimoji="0" lang="ar-SA" sz="2000" b="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Sultan bold" pitchFamily="2" charset="-7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2588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حاسب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البحث </a:t>
                      </a:r>
                      <a:r>
                        <a:rPr kumimoji="0" lang="ar-SA" sz="2000" b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و</a:t>
                      </a: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 مصادر المعلومات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المحاسبة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endParaRPr kumimoji="0" lang="ar-SA" sz="2000" b="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Sultan bold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25889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المعهد الصناعي الثانوي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( تمديدات صحية – كهرباء – </a:t>
                      </a: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L-Mateen" pitchFamily="2" charset="-78"/>
                        </a:rPr>
                        <a:t>نجارة</a:t>
                      </a:r>
                      <a:r>
                        <a:rPr kumimoji="0" lang="ar-SA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 – لحام – حاسب آلي 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kumimoji="0" lang="ar-SA" sz="20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kumimoji="0" lang="ar-SA" sz="20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571472" y="1714488"/>
            <a:ext cx="807249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cs typeface="AL-Mohanad Bold" pitchFamily="2" charset="-78"/>
              </a:rPr>
              <a:t>يقدم هذا النظام برنامج اختياري حر لا يقل عن مقررين (10ساعات) ولا يزيد عن أربعة مقررات(20) ساعة خلال المرحلة الثانوية: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395536" y="500042"/>
            <a:ext cx="8405536" cy="1272774"/>
          </a:xfrm>
          <a:prstGeom prst="rect">
            <a:avLst/>
          </a:prstGeom>
        </p:spPr>
        <p:txBody>
          <a:bodyPr vert="horz" lIns="0" rIns="0" bIns="0" anchor="b">
            <a:normAutofit fontScale="92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قواعد</a:t>
            </a:r>
            <a:r>
              <a:rPr kumimoji="0" lang="ar-SA" sz="6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النجاح و الرسوب في نظام المقررات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14282" y="1928802"/>
            <a:ext cx="8715436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1-</a:t>
            </a:r>
            <a:r>
              <a:rPr lang="en-US" sz="2400" dirty="0" smtClean="0">
                <a:latin typeface="Times New Roman" pitchFamily="18" charset="0"/>
                <a:cs typeface="Sultan bold" pitchFamily="2" charset="-78"/>
              </a:rPr>
              <a:t> 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 يعد الطالب ناجحاً في أي مقرر دراسي إذا حصل على مجموع </a:t>
            </a:r>
            <a:r>
              <a:rPr lang="ar-SA" sz="24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50 من 100 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في ذلك المقرر </a:t>
            </a:r>
            <a:r>
              <a:rPr lang="ar-SA" sz="24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شريطة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 تأديته لاختبار نهاية الفصل الدراسي.</a:t>
            </a:r>
          </a:p>
          <a:p>
            <a:pPr>
              <a:lnSpc>
                <a:spcPct val="15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2- رسوب الطالب في أي مقرر دراسي </a:t>
            </a:r>
            <a:r>
              <a:rPr lang="ar-SA" sz="24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لا يمنعه 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من التسجيل في المقررات الدراسية الاحقه و يستثنى المقرر الذي له متطلب سابق.</a:t>
            </a:r>
          </a:p>
          <a:p>
            <a:pPr>
              <a:lnSpc>
                <a:spcPct val="15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3- الطالب الذي يرسب في مقرر ما يحتسب في معدله في ذلك الفصل نتيجة (راسب) و يجب عليه إعادة المقرر في فصل لاحق إذا كان من المقررات الإجبارية </a:t>
            </a:r>
            <a:r>
              <a:rPr lang="ar-SA" sz="24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و إذا اجتاز المقرر بنجاح في فصل لاحق ألغيت نتيجته السابقة في ذلك المقرر.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571472" y="14286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850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قواعد</a:t>
            </a:r>
            <a:r>
              <a:rPr kumimoji="0" lang="ar-SA" sz="6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النجاح </a:t>
            </a:r>
            <a:r>
              <a:rPr kumimoji="0" lang="ar-SA" sz="6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</a:t>
            </a:r>
            <a:r>
              <a:rPr kumimoji="0" lang="ar-SA" sz="6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الرسوب في نظام المقررات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79512" y="1643050"/>
            <a:ext cx="8778214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4- لا يسمح للطالب إعادة مقرر إذا </a:t>
            </a:r>
            <a:r>
              <a:rPr lang="ar-SA" sz="2400" dirty="0" smtClean="0">
                <a:latin typeface="Times New Roman" pitchFamily="18" charset="0"/>
                <a:cs typeface="AL-Mateen" pitchFamily="2" charset="-78"/>
              </a:rPr>
              <a:t>نجح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 فيه بغرض تحسين المعدل أو لأي غرض آخر.</a:t>
            </a:r>
          </a:p>
          <a:p>
            <a:pPr>
              <a:lnSpc>
                <a:spcPct val="15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5- في حالة رسوب الطالب في مقرر أو مقررين </a:t>
            </a:r>
            <a:r>
              <a:rPr lang="ar-SA" sz="2400" u="sng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فقط</a:t>
            </a:r>
            <a:r>
              <a:rPr lang="ar-SA" sz="24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 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في الفصل الأخير من دراسته وقد استكمل كل متطلبات التخرج, يسمح له بإعادة الاختبار في هذين المقررين.</a:t>
            </a:r>
          </a:p>
          <a:p>
            <a:pPr>
              <a:lnSpc>
                <a:spcPct val="15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6- إذا رسب الطالب في أحد مواد التقويم العام فإنه يخير بين </a:t>
            </a:r>
            <a:r>
              <a:rPr lang="ar-SA" sz="2400" u="sng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إعادة دراستها أو يعيد اختبارها 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بشرط أن لا يكون محروم </a:t>
            </a:r>
            <a:r>
              <a:rPr lang="ar-SA" sz="2400" dirty="0" err="1" smtClean="0">
                <a:latin typeface="Times New Roman" pitchFamily="18" charset="0"/>
                <a:cs typeface="Sultan bold" pitchFamily="2" charset="-78"/>
              </a:rPr>
              <a:t>و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 أن لا تزيد عدد المواد المحمولة عن مادتين فقط.</a:t>
            </a:r>
          </a:p>
          <a:p>
            <a:pPr>
              <a:lnSpc>
                <a:spcPct val="15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7- في حالة رسوب الطالب في أكثر من مادتين فإنه يختار ما يناسبه من المواد لكي يعيد اختبارها.</a:t>
            </a:r>
          </a:p>
          <a:p>
            <a:pPr>
              <a:lnSpc>
                <a:spcPct val="15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8- إذا رسب الطالب في المادة المحمولة للمرة الثانية فإنه يعيد دراستها.</a:t>
            </a:r>
          </a:p>
          <a:p>
            <a:endParaRPr lang="ar-SA" sz="2400" dirty="0">
              <a:cs typeface="Sultan bold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571472" y="332656"/>
            <a:ext cx="8229600" cy="864096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ضوابط الغياب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58587" y="1052736"/>
            <a:ext cx="8858280" cy="51321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1- ينذر الطالب إذا وصل غيابه إلى </a:t>
            </a:r>
            <a:r>
              <a:rPr lang="ar-SA" sz="20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(5)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حصص دراسية في مقرر واحد و يشعر ولي أمره بذلك </a:t>
            </a:r>
          </a:p>
          <a:p>
            <a:pPr>
              <a:lnSpc>
                <a:spcPct val="150000"/>
              </a:lnSpc>
            </a:pP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و يحسم عليه </a:t>
            </a:r>
            <a:r>
              <a:rPr lang="ar-SA" sz="20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درجتين و نصف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2- ينذر الطالب إذا وصل غيابه إلى </a:t>
            </a:r>
            <a:r>
              <a:rPr lang="ar-SA" sz="20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(10)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حصص دراسية في المقرر الواحد </a:t>
            </a:r>
            <a:r>
              <a:rPr lang="ar-SA" sz="2000" dirty="0" err="1" smtClean="0">
                <a:latin typeface="Times New Roman" pitchFamily="18" charset="0"/>
                <a:cs typeface="Sultan bold" pitchFamily="2" charset="-78"/>
              </a:rPr>
              <a:t>و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 يتعهد بالحضور </a:t>
            </a:r>
            <a:r>
              <a:rPr lang="ar-SA" sz="2000" dirty="0" err="1" smtClean="0">
                <a:latin typeface="Times New Roman" pitchFamily="18" charset="0"/>
                <a:cs typeface="Sultan bold" pitchFamily="2" charset="-78"/>
              </a:rPr>
              <a:t>و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 المواظبة بحضور</a:t>
            </a:r>
          </a:p>
          <a:p>
            <a:pPr>
              <a:lnSpc>
                <a:spcPct val="150000"/>
              </a:lnSpc>
            </a:pP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 ولي أمره و يحسم عليه </a:t>
            </a:r>
            <a:r>
              <a:rPr lang="ar-SA" sz="20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درجتين و نصف إضافية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3- الطالب الذي يصل غيابه إلى </a:t>
            </a:r>
            <a:r>
              <a:rPr lang="ar-SA" sz="20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(15)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حصه بدون عذر مقبول في أي مقرر فإنه يحرم من التقدم لامتحان هذا المقرر</a:t>
            </a:r>
          </a:p>
          <a:p>
            <a:pPr>
              <a:lnSpc>
                <a:spcPct val="150000"/>
              </a:lnSpc>
            </a:pP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 و يعطى </a:t>
            </a:r>
            <a:r>
              <a:rPr lang="ar-SA" sz="20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(صفراً).</a:t>
            </a:r>
          </a:p>
          <a:p>
            <a:pPr>
              <a:lnSpc>
                <a:spcPct val="150000"/>
              </a:lnSpc>
            </a:pP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4- الطالب المتغيب عن الاختبار النهائي لأي مقرر دراسي دون عذر تقبله المدرسة, تعد درجته في ذلك المقرر</a:t>
            </a:r>
            <a:r>
              <a:rPr lang="ar-SA" sz="20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(صفراً)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5- الطالب الذي لا يتمكن من أداء الاختبار النهائي لأي مقرر دراسي لعذر تقبله المدرسة تسجل ”</a:t>
            </a:r>
            <a:r>
              <a:rPr lang="ar-SA" sz="20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نقص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“ في الإشعار الخاص بنتيجته الفصلية و تقوم المدرسة بإعادة اختبار الطالب في مدة لا تتجاوز أسبوعين من بداية الفصل التالي, و إلا اعتبر راسباً </a:t>
            </a:r>
            <a:r>
              <a:rPr lang="ar-SA" sz="20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(غير مجتاز)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 في ذلك المقرر.</a:t>
            </a:r>
          </a:p>
          <a:p>
            <a:pPr>
              <a:lnSpc>
                <a:spcPct val="150000"/>
              </a:lnSpc>
            </a:pP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6- يتم خصم </a:t>
            </a:r>
            <a:r>
              <a:rPr lang="ar-SA" sz="20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نصف درجة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عن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غياب كل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حصه و الدرجة الكاملة </a:t>
            </a:r>
            <a:r>
              <a:rPr lang="ar-SA" sz="20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(5 درجات).</a:t>
            </a:r>
            <a:endParaRPr lang="ar-SA" sz="2000" dirty="0">
              <a:solidFill>
                <a:srgbClr val="FF0000"/>
              </a:solidFill>
              <a:latin typeface="Times New Roman" pitchFamily="18" charset="0"/>
              <a:cs typeface="Sultan bold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571472" y="500042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850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متى يعد الطالب متخرجاً في نظام المقررات؟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42910" y="1857364"/>
            <a:ext cx="8143932" cy="42780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يعد الطالب متخرجاً من المرحلة الثانوية بنظام المقررات إذا اجتاز جميع المقررات المطلوبة بما لا يقل عن (</a:t>
            </a:r>
            <a:r>
              <a:rPr lang="ar-SA" sz="24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200 ساعة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) وفق التوزيع التالي:</a:t>
            </a:r>
          </a:p>
          <a:p>
            <a:pPr>
              <a:lnSpc>
                <a:spcPct val="200000"/>
              </a:lnSpc>
            </a:pPr>
            <a:endParaRPr lang="ar-SA" sz="1600" dirty="0" smtClean="0">
              <a:latin typeface="Times New Roman" pitchFamily="18" charset="0"/>
              <a:cs typeface="Sultan bold" pitchFamily="2" charset="-78"/>
            </a:endParaRPr>
          </a:p>
          <a:p>
            <a:pPr>
              <a:lnSpc>
                <a:spcPct val="20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- </a:t>
            </a:r>
            <a:r>
              <a:rPr lang="ar-SA" sz="24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125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 ساعة من البرنامج المشترك.</a:t>
            </a:r>
          </a:p>
          <a:p>
            <a:pPr>
              <a:lnSpc>
                <a:spcPct val="20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- </a:t>
            </a:r>
            <a:r>
              <a:rPr lang="ar-SA" sz="24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65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 ساعة من البرنامج التخصصي.</a:t>
            </a:r>
          </a:p>
          <a:p>
            <a:pPr>
              <a:lnSpc>
                <a:spcPct val="20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- </a:t>
            </a:r>
            <a:r>
              <a:rPr lang="ar-SA" sz="24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10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 ساعات من البرنامج الاختياري كحد أدنى.</a:t>
            </a:r>
            <a:endParaRPr lang="ar-SA" sz="2400" dirty="0">
              <a:latin typeface="Times New Roman" pitchFamily="18" charset="0"/>
              <a:cs typeface="Sultan bold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500034" y="4462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الفرق بين النظام الفصلي </a:t>
            </a:r>
            <a:r>
              <a:rPr kumimoji="0" lang="ar-SA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</a:t>
            </a: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المقررات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560972"/>
              </p:ext>
            </p:extLst>
          </p:nvPr>
        </p:nvGraphicFramePr>
        <p:xfrm>
          <a:off x="285720" y="1142984"/>
          <a:ext cx="8596330" cy="546034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768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540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654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9829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وجه المقارنة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نظام</a:t>
                      </a:r>
                      <a:r>
                        <a:rPr lang="ar-SA" sz="1800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المقررات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النظام الفصلي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829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8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Sultan bold" pitchFamily="2" charset="-78"/>
                        </a:rPr>
                        <a:t>الفصل الصيفي</a:t>
                      </a:r>
                      <a:endParaRPr lang="ar-SA" sz="1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600" b="0" dirty="0" smtClean="0">
                          <a:latin typeface="Times New Roman" pitchFamily="18" charset="0"/>
                          <a:cs typeface="Sultan bold" pitchFamily="2" charset="-78"/>
                        </a:rPr>
                        <a:t>لجميع الطلاب</a:t>
                      </a:r>
                      <a:endParaRPr lang="ar-SA" sz="16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600" b="0" dirty="0" smtClean="0">
                          <a:latin typeface="Times New Roman" pitchFamily="18" charset="0"/>
                          <a:cs typeface="Sultan bold" pitchFamily="2" charset="-78"/>
                        </a:rPr>
                        <a:t>للمتعثرين فقط</a:t>
                      </a:r>
                      <a:endParaRPr lang="ar-SA" sz="16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829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8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Sultan bold" pitchFamily="2" charset="-78"/>
                        </a:rPr>
                        <a:t>الخطة الدراسية</a:t>
                      </a:r>
                      <a:endParaRPr lang="ar-SA" sz="1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600" b="0" dirty="0" smtClean="0">
                          <a:latin typeface="Times New Roman" pitchFamily="18" charset="0"/>
                          <a:cs typeface="Sultan bold" pitchFamily="2" charset="-78"/>
                        </a:rPr>
                        <a:t>لكل مدرسة خطتها الدراسية </a:t>
                      </a:r>
                      <a:r>
                        <a:rPr lang="ar-SA" sz="1600" b="0" dirty="0" err="1" smtClean="0">
                          <a:latin typeface="Times New Roman" pitchFamily="18" charset="0"/>
                          <a:cs typeface="Sultan bold" pitchFamily="2" charset="-78"/>
                        </a:rPr>
                        <a:t>و</a:t>
                      </a:r>
                      <a:r>
                        <a:rPr lang="ar-SA" sz="1600" b="0" dirty="0" smtClean="0">
                          <a:latin typeface="Times New Roman" pitchFamily="18" charset="0"/>
                          <a:cs typeface="Sultan bold" pitchFamily="2" charset="-78"/>
                        </a:rPr>
                        <a:t> للطالب حرية الاختيار في حدود معينة</a:t>
                      </a:r>
                      <a:endParaRPr lang="ar-SA" sz="16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600" b="0" dirty="0" smtClean="0">
                          <a:latin typeface="Times New Roman" pitchFamily="18" charset="0"/>
                          <a:cs typeface="Sultan bold" pitchFamily="2" charset="-78"/>
                        </a:rPr>
                        <a:t>خطة ثابتة لجميع المدارس الثانوية و يدرسونها الطلاب دون اختيار</a:t>
                      </a:r>
                      <a:endParaRPr lang="ar-SA" sz="16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829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8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Sultan bold" pitchFamily="2" charset="-78"/>
                        </a:rPr>
                        <a:t>عدد المواد</a:t>
                      </a:r>
                      <a:endParaRPr lang="ar-SA" sz="1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ar-SA" sz="1600" b="0" dirty="0" smtClean="0">
                          <a:latin typeface="Times New Roman" pitchFamily="18" charset="0"/>
                          <a:cs typeface="Sultan bold" pitchFamily="2" charset="-78"/>
                        </a:rPr>
                        <a:t>سبع مواد في الفصل الدراسي الواحد فأقل</a:t>
                      </a:r>
                      <a:endParaRPr lang="ar-SA" sz="16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600" b="0" dirty="0" smtClean="0">
                          <a:latin typeface="Times New Roman" pitchFamily="18" charset="0"/>
                          <a:cs typeface="Sultan bold" pitchFamily="2" charset="-78"/>
                        </a:rPr>
                        <a:t>عدد المواد يتراوح</a:t>
                      </a:r>
                      <a:r>
                        <a:rPr lang="ar-SA" sz="1600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بين 14-12مادة  في المستوى الدراسي</a:t>
                      </a:r>
                      <a:endParaRPr lang="ar-SA" sz="16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829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Sultan bold" pitchFamily="2" charset="-78"/>
                        </a:rPr>
                        <a:t>مواد التجاوز</a:t>
                      </a:r>
                      <a:endParaRPr lang="ar-SA" sz="16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600" b="0" dirty="0" smtClean="0">
                          <a:latin typeface="Times New Roman" pitchFamily="18" charset="0"/>
                          <a:cs typeface="Sultan bold" pitchFamily="2" charset="-78"/>
                        </a:rPr>
                        <a:t>لا يوجد</a:t>
                      </a:r>
                      <a:r>
                        <a:rPr lang="ar-SA" sz="1600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نظام للتجاوز فلابد أن يحقق الطالب النهاية الصغرى للنجاح في كافة المواد</a:t>
                      </a:r>
                      <a:endParaRPr lang="ar-SA" sz="16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829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Sultan bold" pitchFamily="2" charset="-78"/>
                        </a:rPr>
                        <a:t>شرط النجاح في المادة</a:t>
                      </a:r>
                      <a:endParaRPr lang="ar-SA" sz="16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حضور الاختبار</a:t>
                      </a:r>
                      <a:r>
                        <a:rPr lang="ar-SA" sz="1800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النهائي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0" dirty="0" smtClean="0">
                          <a:latin typeface="Times New Roman" pitchFamily="18" charset="0"/>
                          <a:cs typeface="Sultan bold" pitchFamily="2" charset="-78"/>
                        </a:rPr>
                        <a:t>حضور الاختبار</a:t>
                      </a:r>
                      <a:r>
                        <a:rPr lang="ar-SA" sz="1600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النهائي و</a:t>
                      </a:r>
                      <a:r>
                        <a:rPr kumimoji="0" lang="ar-SA" sz="16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حصول الطالب على 20% من درجة الاختبار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8293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ar-SA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Sultan bold" pitchFamily="2" charset="-78"/>
                        </a:rPr>
                        <a:t>النهاية الصغرى</a:t>
                      </a:r>
                      <a:endParaRPr lang="ar-SA" sz="16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800" b="0" dirty="0" smtClean="0">
                          <a:latin typeface="Times New Roman" pitchFamily="18" charset="0"/>
                          <a:cs typeface="Sultan bold" pitchFamily="2" charset="-78"/>
                        </a:rPr>
                        <a:t>درجة النجاح في 50 درجة</a:t>
                      </a:r>
                      <a:endParaRPr lang="ar-SA" sz="18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kumimoji="0" lang="ar-SA" sz="16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درجة النجاح في 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98293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ar-SA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Sultan bold" pitchFamily="2" charset="-78"/>
                        </a:rPr>
                        <a:t>المواد</a:t>
                      </a:r>
                      <a:r>
                        <a:rPr lang="ar-SA" sz="16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Sultan bold" pitchFamily="2" charset="-78"/>
                        </a:rPr>
                        <a:t> المحمولة</a:t>
                      </a:r>
                      <a:endParaRPr lang="ar-SA" sz="16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600" b="0" dirty="0" smtClean="0">
                          <a:latin typeface="Times New Roman" pitchFamily="18" charset="0"/>
                          <a:cs typeface="Sultan bold" pitchFamily="2" charset="-78"/>
                        </a:rPr>
                        <a:t>يوجد اختبار قبل الاختبارات النهائية بأسبوع لكل مستوى</a:t>
                      </a:r>
                      <a:endParaRPr lang="ar-SA" sz="16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600" b="0" dirty="0" smtClean="0">
                          <a:latin typeface="Times New Roman" pitchFamily="18" charset="0"/>
                          <a:cs typeface="Sultan bold" pitchFamily="2" charset="-78"/>
                        </a:rPr>
                        <a:t>يوجد اختبار  لمواد التعثر </a:t>
                      </a:r>
                      <a:r>
                        <a:rPr kumimoji="0" lang="ar-SA" sz="16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Sultan bold" pitchFamily="2" charset="-78"/>
                        </a:rPr>
                        <a:t>في بداية كل فصل الدراسي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571472" y="142852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الفرق بين النظام الفصلي </a:t>
            </a:r>
            <a:r>
              <a:rPr kumimoji="0" lang="ar-SA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</a:t>
            </a: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المقررات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507136"/>
              </p:ext>
            </p:extLst>
          </p:nvPr>
        </p:nvGraphicFramePr>
        <p:xfrm>
          <a:off x="333388" y="1262068"/>
          <a:ext cx="8596330" cy="553605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614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845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503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9829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b="0" dirty="0" smtClean="0">
                          <a:latin typeface="Times New Roman" pitchFamily="18" charset="0"/>
                          <a:cs typeface="Sultan bold" pitchFamily="2" charset="-78"/>
                        </a:rPr>
                        <a:t>وجه المقارنة</a:t>
                      </a:r>
                      <a:endParaRPr lang="ar-SA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b="0" dirty="0" smtClean="0">
                          <a:latin typeface="Times New Roman" pitchFamily="18" charset="0"/>
                          <a:cs typeface="Sultan bold" pitchFamily="2" charset="-78"/>
                        </a:rPr>
                        <a:t>نظام</a:t>
                      </a:r>
                      <a:r>
                        <a:rPr lang="ar-SA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المقررات</a:t>
                      </a:r>
                      <a:endParaRPr lang="ar-SA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b="0" dirty="0" smtClean="0">
                          <a:latin typeface="Times New Roman" pitchFamily="18" charset="0"/>
                          <a:cs typeface="Sultan bold" pitchFamily="2" charset="-78"/>
                        </a:rPr>
                        <a:t>النظام الفصلي</a:t>
                      </a:r>
                      <a:endParaRPr lang="ar-SA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046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8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Sultan bold" pitchFamily="2" charset="-78"/>
                        </a:rPr>
                        <a:t>المعدل التراكمي</a:t>
                      </a:r>
                      <a:endParaRPr lang="ar-SA" sz="1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b="0" dirty="0" smtClean="0">
                          <a:latin typeface="Times New Roman" pitchFamily="18" charset="0"/>
                          <a:cs typeface="Sultan bold" pitchFamily="2" charset="-78"/>
                        </a:rPr>
                        <a:t>يبدأ من أول فصل دون تدرج</a:t>
                      </a:r>
                      <a:r>
                        <a:rPr lang="ar-SA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</a:t>
                      </a:r>
                      <a:r>
                        <a:rPr lang="ar-SA" b="0" baseline="0" dirty="0" err="1" smtClean="0">
                          <a:latin typeface="Times New Roman" pitchFamily="18" charset="0"/>
                          <a:cs typeface="Sultan bold" pitchFamily="2" charset="-78"/>
                        </a:rPr>
                        <a:t>و</a:t>
                      </a:r>
                      <a:r>
                        <a:rPr lang="ar-SA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هو مجموع الدرجات تقسم على عدد المقررات</a:t>
                      </a:r>
                      <a:endParaRPr lang="ar-SA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b="0" dirty="0" smtClean="0">
                          <a:latin typeface="Times New Roman" pitchFamily="18" charset="0"/>
                          <a:cs typeface="Sultan bold" pitchFamily="2" charset="-78"/>
                        </a:rPr>
                        <a:t>يخصص 25%للسنة الأولى </a:t>
                      </a:r>
                      <a:r>
                        <a:rPr lang="ar-SA" b="0" dirty="0" err="1" smtClean="0">
                          <a:latin typeface="Times New Roman" pitchFamily="18" charset="0"/>
                          <a:cs typeface="Sultan bold" pitchFamily="2" charset="-78"/>
                        </a:rPr>
                        <a:t>و</a:t>
                      </a:r>
                      <a:r>
                        <a:rPr lang="ar-SA" b="0" dirty="0" smtClean="0">
                          <a:latin typeface="Times New Roman" pitchFamily="18" charset="0"/>
                          <a:cs typeface="Sultan bold" pitchFamily="2" charset="-78"/>
                        </a:rPr>
                        <a:t> 35% للسنة</a:t>
                      </a:r>
                      <a:r>
                        <a:rPr lang="ar-SA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الثانية </a:t>
                      </a:r>
                      <a:r>
                        <a:rPr lang="ar-SA" b="0" baseline="0" dirty="0" err="1" smtClean="0">
                          <a:latin typeface="Times New Roman" pitchFamily="18" charset="0"/>
                          <a:cs typeface="Sultan bold" pitchFamily="2" charset="-78"/>
                        </a:rPr>
                        <a:t>و</a:t>
                      </a:r>
                      <a:r>
                        <a:rPr lang="ar-SA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40%للسنة الثالثة</a:t>
                      </a:r>
                      <a:endParaRPr lang="ar-SA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757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8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Sultan bold" pitchFamily="2" charset="-78"/>
                        </a:rPr>
                        <a:t>درجات الحضور</a:t>
                      </a:r>
                      <a:endParaRPr lang="ar-SA" sz="1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b="0" dirty="0" smtClean="0">
                          <a:latin typeface="Times New Roman" pitchFamily="18" charset="0"/>
                          <a:cs typeface="Sultan bold" pitchFamily="2" charset="-78"/>
                        </a:rPr>
                        <a:t>يوجد (5 درجات)</a:t>
                      </a:r>
                      <a:r>
                        <a:rPr lang="ar-SA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للحضور لكل مادة</a:t>
                      </a:r>
                      <a:endParaRPr lang="ar-SA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8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Sultan bold" pitchFamily="2" charset="-78"/>
                        </a:rPr>
                        <a:t>التقويم</a:t>
                      </a:r>
                      <a:endParaRPr lang="ar-SA" sz="1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b="0" dirty="0" smtClean="0">
                          <a:latin typeface="Times New Roman" pitchFamily="18" charset="0"/>
                          <a:cs typeface="Sultan bold" pitchFamily="2" charset="-78"/>
                        </a:rPr>
                        <a:t>100 درجة لكل مادة</a:t>
                      </a:r>
                      <a:r>
                        <a:rPr lang="ar-SA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في كل مستوى دراسي</a:t>
                      </a:r>
                      <a:endParaRPr lang="ar-SA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829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8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Sultan bold" pitchFamily="2" charset="-78"/>
                        </a:rPr>
                        <a:t>النجاح</a:t>
                      </a:r>
                      <a:endParaRPr lang="ar-SA" sz="1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b="0" dirty="0" smtClean="0">
                          <a:latin typeface="Times New Roman" pitchFamily="18" charset="0"/>
                          <a:cs typeface="Sultan bold" pitchFamily="2" charset="-78"/>
                        </a:rPr>
                        <a:t>لا يوجد هذا الشرط حيث</a:t>
                      </a:r>
                      <a:r>
                        <a:rPr lang="ar-SA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الخطة غير ثابتة,ولا يوجد اختبار في بداية كل عام دراسي مخصص للمواد المحمولة.</a:t>
                      </a:r>
                      <a:endParaRPr lang="ar-SA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600" b="0" dirty="0" smtClean="0">
                          <a:latin typeface="Times New Roman" pitchFamily="18" charset="0"/>
                          <a:cs typeface="Sultan bold" pitchFamily="2" charset="-78"/>
                        </a:rPr>
                        <a:t>يحق</a:t>
                      </a:r>
                      <a:r>
                        <a:rPr lang="ar-SA" sz="1600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للطالب الانتقال للسنة الدراسية التالية إذا </a:t>
                      </a:r>
                      <a:r>
                        <a:rPr lang="ar-SA" sz="1600" b="0" baseline="0" dirty="0" smtClean="0">
                          <a:latin typeface="Times New Roman" pitchFamily="18" charset="0"/>
                          <a:cs typeface="AL-Mateen" pitchFamily="2" charset="-78"/>
                        </a:rPr>
                        <a:t>نجح</a:t>
                      </a:r>
                      <a:r>
                        <a:rPr lang="ar-SA" sz="1600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في 50% من عدد مواد الفصلين في السنة الدراسية الواحدة </a:t>
                      </a:r>
                      <a:r>
                        <a:rPr lang="ar-SA" sz="1600" b="0" baseline="0" dirty="0" err="1" smtClean="0">
                          <a:latin typeface="Times New Roman" pitchFamily="18" charset="0"/>
                          <a:cs typeface="Sultan bold" pitchFamily="2" charset="-78"/>
                        </a:rPr>
                        <a:t>و</a:t>
                      </a:r>
                      <a:r>
                        <a:rPr lang="ar-SA" sz="1600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 إذا كان إخفاقه أكثر من 50% من عدد مواد الفصلين في السنة الدراسية الواحدة فإنه يعيد السنة.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SA" sz="1600" b="0" baseline="0" dirty="0" smtClean="0">
                          <a:latin typeface="Times New Roman" pitchFamily="18" charset="0"/>
                          <a:cs typeface="Sultan bold" pitchFamily="2" charset="-78"/>
                        </a:rPr>
                        <a:t>المواد التي أخفق فيها الطالب بعد انتقاله تكون مواد محمولة يختبر فيها بداية كل عام دراسي حتى يحقق النجاح فيها</a:t>
                      </a:r>
                      <a:endParaRPr lang="ar-SA" sz="1600" b="0" dirty="0">
                        <a:latin typeface="Times New Roman" pitchFamily="18" charset="0"/>
                        <a:cs typeface="Sultan bold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6088487" y="5934670"/>
            <a:ext cx="302433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Twitter: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Ammar_Al_Eid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SnapChat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A1407E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Telegram: A1407E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مصطلحات هامة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85720" y="1714488"/>
            <a:ext cx="8501122" cy="46858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000" dirty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العام الدراسي: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تقسم السنة الدراسية إلى فصلين دراسيين عاديين ، وفصل دراسي صيفي </a:t>
            </a:r>
            <a:r>
              <a:rPr lang="ar-SA" sz="2000" dirty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( لمن يرغب )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، ويتكون الفصل الدراسي من (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15)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أسبوعاً دراسياً فعلياً. أما الفصل الصيفي فمدته (8) أسابيع</a:t>
            </a:r>
          </a:p>
          <a:p>
            <a:pPr>
              <a:lnSpc>
                <a:spcPct val="150000"/>
              </a:lnSpc>
            </a:pPr>
            <a:endParaRPr lang="ar-SA" sz="400" dirty="0" smtClean="0">
              <a:solidFill>
                <a:srgbClr val="FF0000"/>
              </a:solidFill>
              <a:latin typeface="Times New Roman" pitchFamily="18" charset="0"/>
              <a:cs typeface="Sultan bold" pitchFamily="2" charset="-78"/>
            </a:endParaRPr>
          </a:p>
          <a:p>
            <a:pPr>
              <a:lnSpc>
                <a:spcPct val="150000"/>
              </a:lnSpc>
            </a:pPr>
            <a:r>
              <a:rPr lang="ar-SA" sz="20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الساعات الدراسية: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عدد الساعات الدراسية المخصصة لدراسة مقرر دراسي معين في فصل دراسي واحد, علماً أن الساعة تعادل في الجدول المدرسي 45دقيقة ( زمن الحصة الدراسية ).</a:t>
            </a:r>
          </a:p>
          <a:p>
            <a:pPr>
              <a:lnSpc>
                <a:spcPct val="150000"/>
              </a:lnSpc>
            </a:pPr>
            <a:endParaRPr lang="ar-SA" sz="200" dirty="0">
              <a:latin typeface="Times New Roman" pitchFamily="18" charset="0"/>
              <a:cs typeface="Sultan bold" pitchFamily="2" charset="-78"/>
            </a:endParaRPr>
          </a:p>
          <a:p>
            <a:pPr>
              <a:lnSpc>
                <a:spcPct val="150000"/>
              </a:lnSpc>
            </a:pPr>
            <a:r>
              <a:rPr lang="ar-SA" sz="2000" dirty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المقرر الدراسي: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مادة دراسية ، تتكون من خمس ساعات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( حصص) أسبوعياً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لمدة فصل دراسي كامل</a:t>
            </a:r>
            <a:endParaRPr lang="en-US" sz="2000" dirty="0">
              <a:latin typeface="Times New Roman" pitchFamily="18" charset="0"/>
              <a:cs typeface="Sultan bold" pitchFamily="2" charset="-78"/>
            </a:endParaRPr>
          </a:p>
          <a:p>
            <a:pPr>
              <a:lnSpc>
                <a:spcPct val="150000"/>
              </a:lnSpc>
            </a:pPr>
            <a:endParaRPr lang="ar-SA" sz="800" dirty="0">
              <a:latin typeface="Times New Roman" pitchFamily="18" charset="0"/>
              <a:cs typeface="Sultan bold" pitchFamily="2" charset="-78"/>
            </a:endParaRPr>
          </a:p>
          <a:p>
            <a:pPr>
              <a:lnSpc>
                <a:spcPct val="150000"/>
              </a:lnSpc>
            </a:pPr>
            <a:r>
              <a:rPr lang="ar-SA" sz="2000" dirty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الحمل الدراسي: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هو عدد الساعات التي يسجلها الطالب في الفصل الدراسي الواحد وفقاً لقدراته و معدله التراكمي.</a:t>
            </a:r>
          </a:p>
          <a:p>
            <a:pPr>
              <a:lnSpc>
                <a:spcPct val="150000"/>
              </a:lnSpc>
            </a:pPr>
            <a:endParaRPr lang="ar-SA" sz="700" dirty="0">
              <a:latin typeface="Times New Roman" pitchFamily="18" charset="0"/>
              <a:cs typeface="Sultan bold" pitchFamily="2" charset="-78"/>
            </a:endParaRPr>
          </a:p>
          <a:p>
            <a:pPr>
              <a:lnSpc>
                <a:spcPct val="150000"/>
              </a:lnSpc>
            </a:pPr>
            <a:r>
              <a:rPr lang="ar-SA" sz="2000" dirty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المتطلب السابق: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هو مقرر دراسي يجب دراسته قبل التسجيل في المقرر الآخر الذي يعتمد عليه.</a:t>
            </a:r>
          </a:p>
          <a:p>
            <a:pPr>
              <a:lnSpc>
                <a:spcPct val="150000"/>
              </a:lnSpc>
            </a:pPr>
            <a:endParaRPr lang="ar-SA" dirty="0">
              <a:latin typeface="Times New Roman" pitchFamily="18" charset="0"/>
              <a:cs typeface="Sultan bold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7200" b="1" dirty="0" smtClean="0"/>
              <a:t>مزايا نظام المقررات</a:t>
            </a:r>
            <a:endParaRPr lang="ar-SA" sz="72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-214346" y="1928802"/>
            <a:ext cx="892975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1-تقليل عدد المقررات الدراسية التي يدرسها الطالب في الفصل.</a:t>
            </a:r>
          </a:p>
          <a:p>
            <a:endParaRPr lang="ar-SA" sz="2400" dirty="0" smtClean="0">
              <a:latin typeface="Times New Roman" pitchFamily="18" charset="0"/>
              <a:cs typeface="Sultan bold" pitchFamily="2" charset="-78"/>
            </a:endParaRPr>
          </a:p>
          <a:p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2- تخفيف حالات الرسوب </a:t>
            </a:r>
            <a:r>
              <a:rPr lang="ar-SA" sz="2400" dirty="0" err="1" smtClean="0">
                <a:latin typeface="Times New Roman" pitchFamily="18" charset="0"/>
                <a:cs typeface="Sultan bold" pitchFamily="2" charset="-78"/>
              </a:rPr>
              <a:t>و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 الفشل في الدراسة.</a:t>
            </a:r>
          </a:p>
          <a:p>
            <a:endParaRPr lang="ar-SA" sz="2400" dirty="0" smtClean="0">
              <a:latin typeface="Times New Roman" pitchFamily="18" charset="0"/>
              <a:cs typeface="Sultan bold" pitchFamily="2" charset="-78"/>
            </a:endParaRPr>
          </a:p>
          <a:p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3- تقديم </a:t>
            </a:r>
            <a:r>
              <a:rPr lang="ar-SA" sz="2400" dirty="0">
                <a:latin typeface="Times New Roman" pitchFamily="18" charset="0"/>
                <a:cs typeface="Sultan bold" pitchFamily="2" charset="-78"/>
              </a:rPr>
              <a:t>بعض المواد الجديدة 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التي تهتم </a:t>
            </a:r>
            <a:r>
              <a:rPr lang="ar-SA" sz="2400" dirty="0">
                <a:latin typeface="Times New Roman" pitchFamily="18" charset="0"/>
                <a:cs typeface="Sultan bold" pitchFamily="2" charset="-78"/>
              </a:rPr>
              <a:t>بتحقيق المهارات الأساسية التي يتطلبها سوق العمل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.</a:t>
            </a:r>
          </a:p>
          <a:p>
            <a:endParaRPr lang="ar-SA" sz="2400" dirty="0" smtClean="0">
              <a:latin typeface="Times New Roman" pitchFamily="18" charset="0"/>
              <a:cs typeface="Sultan bold" pitchFamily="2" charset="-78"/>
            </a:endParaRPr>
          </a:p>
          <a:p>
            <a:r>
              <a:rPr lang="ar-SA" sz="2400" dirty="0">
                <a:latin typeface="Times New Roman" pitchFamily="18" charset="0"/>
                <a:cs typeface="Sultan bold" pitchFamily="2" charset="-78"/>
              </a:rPr>
              <a:t>4- حرية الطالب في اتخاذ القرار في المواد التي يدرسها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.</a:t>
            </a:r>
          </a:p>
          <a:p>
            <a:endParaRPr lang="ar-SA" sz="2400" dirty="0">
              <a:latin typeface="Times New Roman" pitchFamily="18" charset="0"/>
              <a:cs typeface="Sultan bold" pitchFamily="2" charset="-78"/>
            </a:endParaRPr>
          </a:p>
          <a:p>
            <a:r>
              <a:rPr lang="ar-SA" sz="2400" dirty="0">
                <a:latin typeface="Times New Roman" pitchFamily="18" charset="0"/>
                <a:cs typeface="Sultan bold" pitchFamily="2" charset="-78"/>
              </a:rPr>
              <a:t>5- 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رفع المستوى </a:t>
            </a:r>
            <a:r>
              <a:rPr lang="ar-SA" sz="2400" dirty="0" err="1" smtClean="0">
                <a:latin typeface="Times New Roman" pitchFamily="18" charset="0"/>
                <a:cs typeface="Sultan bold" pitchFamily="2" charset="-78"/>
              </a:rPr>
              <a:t>التحصيلي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 و السلوكي من خلال تعويد الطالب على الجدية </a:t>
            </a:r>
            <a:r>
              <a:rPr lang="ar-SA" sz="2400" dirty="0" err="1" smtClean="0">
                <a:latin typeface="Times New Roman" pitchFamily="18" charset="0"/>
                <a:cs typeface="Sultan bold" pitchFamily="2" charset="-78"/>
              </a:rPr>
              <a:t>و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 المواظبة.</a:t>
            </a:r>
          </a:p>
          <a:p>
            <a:endParaRPr lang="ar-SA" sz="2400" dirty="0">
              <a:latin typeface="Times New Roman" pitchFamily="18" charset="0"/>
              <a:cs typeface="Sultan bold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609600" y="57148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 هو نظام الدراسة</a:t>
            </a:r>
            <a:r>
              <a:rPr kumimoji="0" lang="ar-SA" sz="6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نظام المقررات؟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96016" y="1586311"/>
            <a:ext cx="8358246" cy="44319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1- نظام الدراسة يعتمد على نظام المواد الدراسية (المقررات) </a:t>
            </a:r>
            <a:r>
              <a:rPr lang="ar-SA" sz="2400" dirty="0" err="1" smtClean="0">
                <a:latin typeface="Times New Roman" pitchFamily="18" charset="0"/>
                <a:cs typeface="Sultan bold" pitchFamily="2" charset="-78"/>
              </a:rPr>
              <a:t>و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 وزن كل مقرر (5 ساعات).</a:t>
            </a:r>
          </a:p>
          <a:p>
            <a:pPr>
              <a:lnSpc>
                <a:spcPct val="20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2- يحتاج الطالب في المتوسط إلى 6 فصول دراسية متتابعة لإنهاء دراسته الثانوية.</a:t>
            </a:r>
          </a:p>
          <a:p>
            <a:pPr>
              <a:lnSpc>
                <a:spcPct val="20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3- السنة الدراسية تنقسم إلى فصلين دراسيين مستقلين مدة كل فصل 18 أسبوعاً.</a:t>
            </a:r>
          </a:p>
          <a:p>
            <a:pPr>
              <a:lnSpc>
                <a:spcPct val="20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4- مدة الدراسة الفعلية للفصل الدراسي 90 يوما دراسياً بحيث لا يزيد اليوم الدراسي للطالب عن 8 حصص.</a:t>
            </a:r>
          </a:p>
          <a:p>
            <a:pPr>
              <a:lnSpc>
                <a:spcPct val="200000"/>
              </a:lnSpc>
            </a:pP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5- تقديم فصل صيفي في المدارس وفق الحاجة </a:t>
            </a:r>
            <a:r>
              <a:rPr lang="ar-SA" sz="2400" dirty="0" err="1" smtClean="0">
                <a:latin typeface="Times New Roman" pitchFamily="18" charset="0"/>
                <a:cs typeface="Sultan bold" pitchFamily="2" charset="-78"/>
              </a:rPr>
              <a:t>و</a:t>
            </a:r>
            <a:r>
              <a:rPr lang="ar-SA" sz="2400" dirty="0" smtClean="0">
                <a:latin typeface="Times New Roman" pitchFamily="18" charset="0"/>
                <a:cs typeface="Sultan bold" pitchFamily="2" charset="-78"/>
              </a:rPr>
              <a:t> تكون مدة الفصل الصيفي 8 أسابيع.</a:t>
            </a:r>
            <a:endParaRPr lang="ar-SA" sz="2400" dirty="0">
              <a:latin typeface="Times New Roman" pitchFamily="18" charset="0"/>
              <a:cs typeface="Sultan bold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850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الأسس التي يقوم عليها نظام المقررات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85720" y="1928802"/>
            <a:ext cx="8643998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1- التكامل بين لمقررات: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يقوم النظام على طرح خطة دراسية توزع على شكل مقررات دراسية  إجبارية كل مقرر عبارة عن خمس ساعات بحيث يدرس الطالب في كل فصل دراسي سبعة مقررات كحد أقصى.</a:t>
            </a:r>
          </a:p>
          <a:p>
            <a:endParaRPr lang="ar-SA" sz="2000" dirty="0">
              <a:latin typeface="Times New Roman" pitchFamily="18" charset="0"/>
              <a:cs typeface="Sultan bold" pitchFamily="2" charset="-78"/>
            </a:endParaRPr>
          </a:p>
          <a:p>
            <a:r>
              <a:rPr lang="ar-SA" sz="2000" dirty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2- المرونة و </a:t>
            </a:r>
            <a:r>
              <a:rPr lang="ar-SA" sz="20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 الاختيار: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يتيح النظام للطالب فرصة تسجيل عدد الساعات التي يرغب في دراستها خلال الفصل الدراسي الواحد  كما يتيح فرص الحذف والإضافة من بين المقررات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المُقدمة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كما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يُعطى 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الطالب فرصة للدراسة بالفصل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الصيفي.</a:t>
            </a:r>
          </a:p>
          <a:p>
            <a:endParaRPr lang="ar-SA" sz="2000" dirty="0">
              <a:latin typeface="Times New Roman" pitchFamily="18" charset="0"/>
              <a:cs typeface="Sultan bold" pitchFamily="2" charset="-78"/>
            </a:endParaRPr>
          </a:p>
          <a:p>
            <a:r>
              <a:rPr lang="ar-SA" sz="2000" dirty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3- </a:t>
            </a:r>
            <a:r>
              <a:rPr lang="ar-SA" sz="20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المرشد الأكاديمي: 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هو معلم يقوم بالتوجيه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والإرشاد الأكاديمي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كحق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للطالب لمساعدته في توجيه قدراته  وميوله لاختيار التخصص الذي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يناسبه.</a:t>
            </a:r>
          </a:p>
          <a:p>
            <a:endParaRPr lang="ar-SA" sz="2000" dirty="0">
              <a:latin typeface="Times New Roman" pitchFamily="18" charset="0"/>
              <a:cs typeface="Sultan bold" pitchFamily="2" charset="-78"/>
            </a:endParaRPr>
          </a:p>
          <a:p>
            <a:r>
              <a:rPr lang="ar-SA" sz="2000" dirty="0" smtClean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4-التقويم</a:t>
            </a:r>
            <a:r>
              <a:rPr lang="ar-SA" sz="2000" dirty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: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عملية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التقويم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تتضمن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أساليب وأنواع متعددة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 تعتمد على نوع المقرر.</a:t>
            </a:r>
          </a:p>
          <a:p>
            <a:endParaRPr lang="ar-SA" sz="2000" dirty="0">
              <a:latin typeface="Times New Roman" pitchFamily="18" charset="0"/>
              <a:cs typeface="Sultan bold" pitchFamily="2" charset="-78"/>
            </a:endParaRPr>
          </a:p>
          <a:p>
            <a:r>
              <a:rPr lang="ar-SA" sz="2000" dirty="0">
                <a:solidFill>
                  <a:srgbClr val="FF0000"/>
                </a:solidFill>
                <a:latin typeface="Times New Roman" pitchFamily="18" charset="0"/>
                <a:cs typeface="Sultan bold" pitchFamily="2" charset="-78"/>
              </a:rPr>
              <a:t>5- المعدل التراكمي: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يقوم نظام المقررات على أساس المعدل التراكمي الذي يحسب في ضوء المعدلات الفصيلة ويمثل متوسط جميع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الدرجات </a:t>
            </a:r>
            <a:r>
              <a:rPr lang="ar-SA" sz="2000" dirty="0">
                <a:latin typeface="Times New Roman" pitchFamily="18" charset="0"/>
                <a:cs typeface="Sultan bold" pitchFamily="2" charset="-78"/>
              </a:rPr>
              <a:t>للمقررات الدراسية التي درسها الطالب خلال الفصول الدراسية في المرحلة الثانوية </a:t>
            </a:r>
            <a:r>
              <a:rPr lang="ar-SA" sz="2000" dirty="0" smtClean="0">
                <a:latin typeface="Times New Roman" pitchFamily="18" charset="0"/>
                <a:cs typeface="Sultan bold" pitchFamily="2" charset="-78"/>
              </a:rPr>
              <a:t>.</a:t>
            </a:r>
            <a:endParaRPr lang="en-US" sz="2000" dirty="0">
              <a:latin typeface="Times New Roman" pitchFamily="18" charset="0"/>
              <a:cs typeface="Sultan bold" pitchFamily="2" charset="-78"/>
            </a:endParaRPr>
          </a:p>
          <a:p>
            <a:endParaRPr lang="ar-SA" sz="2000" dirty="0" smtClean="0">
              <a:latin typeface="Times New Roman" pitchFamily="18" charset="0"/>
              <a:cs typeface="Sultan bold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609600" y="476672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مكتب التسجيل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85720" y="1916660"/>
            <a:ext cx="85011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357158" y="1484784"/>
            <a:ext cx="8501122" cy="44319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cs typeface="Sultan bold" pitchFamily="2" charset="-78"/>
              </a:rPr>
              <a:t>1- هو المكتب الذي يزود الطلاب بآلية تسجيل المقررات و الخطة الدراسية المقترحة التي تُمكن الطالب من التخرج في خلال سنتين و نصف (تسريع) أو ثلاث سنوات.</a:t>
            </a:r>
          </a:p>
          <a:p>
            <a:endParaRPr lang="ar-SA" sz="2400" dirty="0" smtClean="0">
              <a:cs typeface="Sultan bold" pitchFamily="2" charset="-78"/>
            </a:endParaRPr>
          </a:p>
          <a:p>
            <a:r>
              <a:rPr lang="ar-SA" sz="2400" dirty="0" smtClean="0">
                <a:cs typeface="Sultan bold" pitchFamily="2" charset="-78"/>
              </a:rPr>
              <a:t>2-  الحمل الدراسي (عدد الساعات الدراسية التي يسجلها الطالب في الفصل الدراسي الواحد) لطلاب الفصلين الدراسيين الأولين يكون من 35 إلى 30 ساعة . </a:t>
            </a:r>
          </a:p>
          <a:p>
            <a:r>
              <a:rPr lang="ar-SA" sz="2400" dirty="0" smtClean="0">
                <a:cs typeface="Sultan bold" pitchFamily="2" charset="-78"/>
              </a:rPr>
              <a:t>3-  الطالب الذي ينخفض معدله الدراسي عن تقدير (جيد) يحق له تسجيل ما بين 5 -6 مقررات في الفصل.</a:t>
            </a:r>
          </a:p>
          <a:p>
            <a:r>
              <a:rPr lang="ar-SA" sz="2400" dirty="0" smtClean="0">
                <a:cs typeface="Sultan bold" pitchFamily="2" charset="-78"/>
              </a:rPr>
              <a:t>4-  الطالب المتفوق الذي وصل معدله التراكمي إلى أكثر من (90 ممتاز) يحق له تسجيل 8 مقررات في الفصل.</a:t>
            </a:r>
          </a:p>
          <a:p>
            <a:r>
              <a:rPr lang="ar-SA" sz="2400" dirty="0" smtClean="0">
                <a:cs typeface="Sultan bold" pitchFamily="2" charset="-78"/>
              </a:rPr>
              <a:t>5-  من خلال مكتب التسجيل يمكنك تسجيل المواد في النظام المركز نور و استلام الإشعارات الأكاديمية.</a:t>
            </a:r>
          </a:p>
          <a:p>
            <a:endParaRPr lang="ar-SA" dirty="0">
              <a:cs typeface="Sultan bold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اختيار مسار</a:t>
            </a:r>
            <a:r>
              <a:rPr kumimoji="0" lang="ar-SA" sz="7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r-SA" sz="7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أو تغييره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00034" y="2348880"/>
            <a:ext cx="8072494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cs typeface="Sultan bold" pitchFamily="2" charset="-78"/>
              </a:rPr>
              <a:t>1- يختار الطالب مساره التخصصي بمساعدة مرشده الأكاديمي بعد إتمام 70 ساعة ما يعادل( 14 مقراً دراسياً).</a:t>
            </a:r>
          </a:p>
          <a:p>
            <a:pPr>
              <a:buFont typeface="Arial" pitchFamily="34" charset="0"/>
              <a:buChar char="•"/>
            </a:pPr>
            <a:endParaRPr lang="ar-SA" sz="2400" dirty="0" smtClean="0">
              <a:cs typeface="Sultan bold" pitchFamily="2" charset="-78"/>
            </a:endParaRPr>
          </a:p>
          <a:p>
            <a:r>
              <a:rPr lang="ar-SA" sz="2400" dirty="0" smtClean="0">
                <a:cs typeface="Sultan bold" pitchFamily="2" charset="-78"/>
              </a:rPr>
              <a:t>2-  يمكن للطالب تغيير مساره التخصصي إذا تبين أن مسار التخصص الذي اختاره لا يتناسب مع قدراته و ميوله من خلال المرشد الأكاديمي و بعد موافقة ولي أمر الطالب.</a:t>
            </a:r>
          </a:p>
          <a:p>
            <a:endParaRPr lang="ar-SA" sz="2400" dirty="0" smtClean="0">
              <a:cs typeface="Sultan bold" pitchFamily="2" charset="-78"/>
            </a:endParaRPr>
          </a:p>
          <a:p>
            <a:r>
              <a:rPr lang="ar-SA" sz="2400" dirty="0" smtClean="0">
                <a:cs typeface="Sultan bold" pitchFamily="2" charset="-78"/>
              </a:rPr>
              <a:t>3-  يحتسب للطالب المقررات التي درسها في حال </a:t>
            </a:r>
            <a:r>
              <a:rPr lang="ar-SA" sz="2400" dirty="0" smtClean="0">
                <a:solidFill>
                  <a:srgbClr val="FF0000"/>
                </a:solidFill>
                <a:cs typeface="Sultan bold" pitchFamily="2" charset="-78"/>
              </a:rPr>
              <a:t>تغيير مسار</a:t>
            </a:r>
            <a:r>
              <a:rPr lang="ar-SA" sz="2400" dirty="0" smtClean="0">
                <a:cs typeface="Sultan bold" pitchFamily="2" charset="-78"/>
              </a:rPr>
              <a:t> التخصص و تحسب ضمن معدله التراكمي و </a:t>
            </a:r>
            <a:r>
              <a:rPr lang="ar-SA" sz="2400" dirty="0" smtClean="0">
                <a:solidFill>
                  <a:srgbClr val="FF0000"/>
                </a:solidFill>
                <a:cs typeface="Sultan bold" pitchFamily="2" charset="-78"/>
              </a:rPr>
              <a:t>تحسب</a:t>
            </a:r>
            <a:r>
              <a:rPr lang="ar-SA" sz="2400" dirty="0" smtClean="0">
                <a:cs typeface="Sultan bold" pitchFamily="2" charset="-78"/>
              </a:rPr>
              <a:t> المواد للتخصص السابق </a:t>
            </a:r>
            <a:r>
              <a:rPr lang="ar-SA" sz="2400" dirty="0" smtClean="0">
                <a:solidFill>
                  <a:srgbClr val="FF0000"/>
                </a:solidFill>
                <a:cs typeface="Sultan bold" pitchFamily="2" charset="-78"/>
              </a:rPr>
              <a:t>كمواد حره </a:t>
            </a:r>
            <a:r>
              <a:rPr lang="ar-SA" sz="2400" dirty="0" smtClean="0">
                <a:cs typeface="Sultan bold" pitchFamily="2" charset="-78"/>
              </a:rPr>
              <a:t>و يتم اختيار </a:t>
            </a:r>
            <a:r>
              <a:rPr lang="ar-SA" sz="2400" dirty="0" smtClean="0">
                <a:solidFill>
                  <a:srgbClr val="FF0000"/>
                </a:solidFill>
                <a:cs typeface="Sultan bold" pitchFamily="2" charset="-78"/>
              </a:rPr>
              <a:t>نتيجة أفضل مادتين</a:t>
            </a:r>
            <a:r>
              <a:rPr lang="ar-SA" sz="2400" dirty="0" smtClean="0">
                <a:cs typeface="Sultan bold" pitchFamily="2" charset="-78"/>
              </a:rPr>
              <a:t>.</a:t>
            </a:r>
          </a:p>
          <a:p>
            <a:endParaRPr lang="ar-SA" dirty="0" smtClean="0">
              <a:cs typeface="Sultan bold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70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قواعد عامة للتحويل من مقررات إلى فصلي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07504" y="2492896"/>
            <a:ext cx="885828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cs typeface="Sultan bold" pitchFamily="2" charset="-78"/>
              </a:rPr>
              <a:t>-</a:t>
            </a:r>
            <a:r>
              <a:rPr lang="ar-SA" sz="2400" dirty="0" smtClean="0">
                <a:cs typeface="Sultan bold" pitchFamily="2" charset="-78"/>
              </a:rPr>
              <a:t> </a:t>
            </a:r>
            <a:r>
              <a:rPr lang="ar-SA" sz="2400" dirty="0">
                <a:cs typeface="Sultan bold" pitchFamily="2" charset="-78"/>
              </a:rPr>
              <a:t>يحق للطالب  الانتقال بين النظامين خلال الأسابيع الثلاثة من بداية الفصل الدراسي الأول أو الثاني.</a:t>
            </a:r>
          </a:p>
          <a:p>
            <a:pPr>
              <a:buFont typeface="Arial" pitchFamily="34" charset="0"/>
              <a:buChar char="•"/>
            </a:pPr>
            <a:endParaRPr lang="ar-SA" sz="2400" dirty="0">
              <a:cs typeface="Sultan bold" pitchFamily="2" charset="-78"/>
            </a:endParaRPr>
          </a:p>
          <a:p>
            <a:r>
              <a:rPr lang="ar-SA" sz="2400" dirty="0" smtClean="0">
                <a:cs typeface="Sultan bold" pitchFamily="2" charset="-78"/>
              </a:rPr>
              <a:t> -عند </a:t>
            </a:r>
            <a:r>
              <a:rPr lang="ar-SA" sz="2400" dirty="0">
                <a:cs typeface="Sultan bold" pitchFamily="2" charset="-78"/>
              </a:rPr>
              <a:t>انتقال الطالب يتم إجراء معادلة للمواد التي درسها </a:t>
            </a:r>
            <a:r>
              <a:rPr lang="ar-SA" sz="2400" dirty="0">
                <a:solidFill>
                  <a:srgbClr val="FF0000"/>
                </a:solidFill>
                <a:cs typeface="Sultan bold" pitchFamily="2" charset="-78"/>
              </a:rPr>
              <a:t>(مواد الرسوب تتم إعادة اختبارها في المدرسة المنتقل إليها بالإضافة إلى مواد التي لا توجد لها معادلة).</a:t>
            </a:r>
          </a:p>
          <a:p>
            <a:endParaRPr lang="ar-SA" sz="2400" dirty="0">
              <a:cs typeface="Sultan bold" pitchFamily="2" charset="-78"/>
            </a:endParaRPr>
          </a:p>
          <a:p>
            <a:r>
              <a:rPr lang="ar-SA" sz="2400" dirty="0">
                <a:cs typeface="Sultan bold" pitchFamily="2" charset="-78"/>
              </a:rPr>
              <a:t>-</a:t>
            </a:r>
            <a:r>
              <a:rPr lang="ar-SA" sz="2400" dirty="0" smtClean="0">
                <a:cs typeface="Sultan bold" pitchFamily="2" charset="-78"/>
              </a:rPr>
              <a:t>يتم </a:t>
            </a:r>
            <a:r>
              <a:rPr lang="ar-SA" sz="2400" dirty="0">
                <a:cs typeface="Sultan bold" pitchFamily="2" charset="-78"/>
              </a:rPr>
              <a:t>احتساب درجات المواد الدراسية للطالب المنتقل إلى نظام المقررات ضمن معدله التراكمي.</a:t>
            </a:r>
          </a:p>
          <a:p>
            <a:endParaRPr lang="ar-SA" sz="2400" dirty="0">
              <a:cs typeface="Sultan bold" pitchFamily="2" charset="-78"/>
            </a:endParaRPr>
          </a:p>
          <a:p>
            <a:endParaRPr lang="ar-SA" sz="2400" dirty="0">
              <a:cs typeface="Sultan bold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609600" y="57148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850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 هي الخطة الدراسية بنظام المقررات؟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40467" y="2348880"/>
            <a:ext cx="8856984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ar-SA" sz="2400" dirty="0" smtClean="0">
                <a:cs typeface="Sultan bold" pitchFamily="2" charset="-78"/>
              </a:rPr>
              <a:t>تتكون الخطة الدراسية بنظام المقررات من ثلاثة برامج </a:t>
            </a:r>
            <a:r>
              <a:rPr lang="ar-SA" sz="2400" dirty="0" err="1" smtClean="0">
                <a:cs typeface="Sultan bold" pitchFamily="2" charset="-78"/>
              </a:rPr>
              <a:t>و</a:t>
            </a:r>
            <a:r>
              <a:rPr lang="ar-SA" sz="2400" dirty="0" smtClean="0">
                <a:cs typeface="Sultan bold" pitchFamily="2" charset="-78"/>
              </a:rPr>
              <a:t> هي:</a:t>
            </a:r>
          </a:p>
          <a:p>
            <a:pPr>
              <a:lnSpc>
                <a:spcPct val="200000"/>
              </a:lnSpc>
            </a:pPr>
            <a:r>
              <a:rPr lang="ar-SA" sz="2400" dirty="0" smtClean="0">
                <a:solidFill>
                  <a:srgbClr val="FF0000"/>
                </a:solidFill>
                <a:cs typeface="Sultan bold" pitchFamily="2" charset="-78"/>
              </a:rPr>
              <a:t>1- البرنامج المشترك: </a:t>
            </a:r>
            <a:r>
              <a:rPr lang="ar-SA" sz="2400" dirty="0" smtClean="0">
                <a:cs typeface="Sultan bold" pitchFamily="2" charset="-78"/>
              </a:rPr>
              <a:t>هي المقررات التي يدرسها التخصصين الإنسانية </a:t>
            </a:r>
            <a:r>
              <a:rPr lang="ar-SA" sz="2400" dirty="0" err="1" smtClean="0">
                <a:cs typeface="Sultan bold" pitchFamily="2" charset="-78"/>
              </a:rPr>
              <a:t>و</a:t>
            </a:r>
            <a:r>
              <a:rPr lang="ar-SA" sz="2400" dirty="0" smtClean="0">
                <a:cs typeface="Sultan bold" pitchFamily="2" charset="-78"/>
              </a:rPr>
              <a:t> الطبيعية.</a:t>
            </a:r>
          </a:p>
          <a:p>
            <a:pPr>
              <a:lnSpc>
                <a:spcPct val="200000"/>
              </a:lnSpc>
            </a:pPr>
            <a:r>
              <a:rPr lang="ar-SA" sz="2400" dirty="0" smtClean="0">
                <a:solidFill>
                  <a:srgbClr val="FF0000"/>
                </a:solidFill>
                <a:cs typeface="Sultan bold" pitchFamily="2" charset="-78"/>
              </a:rPr>
              <a:t>2- البرنامج التخصصي: </a:t>
            </a:r>
            <a:r>
              <a:rPr lang="ar-SA" sz="2400" dirty="0" smtClean="0">
                <a:cs typeface="Sultan bold" pitchFamily="2" charset="-78"/>
              </a:rPr>
              <a:t>هي المقررات التي محددة على تخصص علوم إنسانية أو علوم طبيعية.</a:t>
            </a:r>
          </a:p>
          <a:p>
            <a:pPr>
              <a:lnSpc>
                <a:spcPct val="200000"/>
              </a:lnSpc>
            </a:pPr>
            <a:r>
              <a:rPr lang="ar-SA" sz="2400" dirty="0" smtClean="0">
                <a:solidFill>
                  <a:srgbClr val="FF0000"/>
                </a:solidFill>
                <a:cs typeface="Sultan bold" pitchFamily="2" charset="-78"/>
              </a:rPr>
              <a:t>3- البرنامج الاختياري: </a:t>
            </a:r>
            <a:r>
              <a:rPr lang="ar-SA" sz="2400" dirty="0" smtClean="0">
                <a:cs typeface="Sultan bold" pitchFamily="2" charset="-78"/>
              </a:rPr>
              <a:t>هي المقررات التي للطالب الحرية بدراستها </a:t>
            </a:r>
            <a:r>
              <a:rPr lang="ar-SA" sz="2400" dirty="0" err="1" smtClean="0">
                <a:cs typeface="Sultan bold" pitchFamily="2" charset="-78"/>
              </a:rPr>
              <a:t>و</a:t>
            </a:r>
            <a:r>
              <a:rPr lang="ar-SA" sz="2400" dirty="0" smtClean="0">
                <a:cs typeface="Sultan bold" pitchFamily="2" charset="-78"/>
              </a:rPr>
              <a:t> اختيار ما يناسبه منها.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495</TotalTime>
  <Words>1811</Words>
  <Application>Microsoft Office PowerPoint</Application>
  <PresentationFormat>عرض على الشاشة (3:4)‏</PresentationFormat>
  <Paragraphs>236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تدفق</vt:lpstr>
      <vt:lpstr>عرض تقديمي في PowerPoint</vt:lpstr>
      <vt:lpstr>عرض تقديمي في PowerPoint</vt:lpstr>
      <vt:lpstr>مزايا نظام المقررات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مرحبا</dc:creator>
  <cp:lastModifiedBy>user</cp:lastModifiedBy>
  <cp:revision>68</cp:revision>
  <dcterms:created xsi:type="dcterms:W3CDTF">2015-02-11T04:26:54Z</dcterms:created>
  <dcterms:modified xsi:type="dcterms:W3CDTF">2018-03-06T04:55:22Z</dcterms:modified>
</cp:coreProperties>
</file>