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9" r:id="rId18"/>
    <p:sldId id="310" r:id="rId19"/>
    <p:sldId id="311" r:id="rId20"/>
    <p:sldId id="312" r:id="rId21"/>
    <p:sldId id="272" r:id="rId22"/>
    <p:sldId id="273" r:id="rId23"/>
    <p:sldId id="274" r:id="rId24"/>
    <p:sldId id="275" r:id="rId25"/>
    <p:sldId id="313" r:id="rId26"/>
    <p:sldId id="276" r:id="rId27"/>
    <p:sldId id="278" r:id="rId28"/>
    <p:sldId id="279" r:id="rId29"/>
    <p:sldId id="314"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15" r:id="rId58"/>
    <p:sldId id="308" r:id="rId59"/>
    <p:sldId id="31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990099"/>
    <a:srgbClr val="58685A"/>
    <a:srgbClr val="00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773"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1"/>
    <p:sndAc>
      <p:stSnd>
        <p:snd r:embed="rId13" name="laser.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13.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audio" Target="../media/audio6.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audio" Target="../media/audio14.wav"/></Relationships>
</file>

<file path=ppt/slides/_rels/slide2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audio" Target="../media/audio16.wav"/></Relationships>
</file>

<file path=ppt/slides/_rels/slide2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6.wav"/></Relationships>
</file>

<file path=ppt/slides/_rels/slide3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7.wav"/></Relationships>
</file>

<file path=ppt/slides/_rels/slide32.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11.wav"/><Relationship Id="rId4" Type="http://schemas.openxmlformats.org/officeDocument/2006/relationships/audio" Target="../media/audio16.wav"/></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7.wav"/><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audio" Target="../media/audio19.wav"/><Relationship Id="rId4" Type="http://schemas.openxmlformats.org/officeDocument/2006/relationships/audio" Target="../media/audio10.wav"/><Relationship Id="rId9"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0.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audio" Target="../media/audio19.wav"/></Relationships>
</file>

<file path=ppt/slides/_rels/slide3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0.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audio" Target="../media/audio19.wav"/></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0.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audio" Target="../media/audio19.wav"/></Relationships>
</file>

<file path=ppt/slides/_rels/slide3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audio" Target="../media/audio21.wav"/></Relationships>
</file>

<file path=ppt/slides/_rels/slide3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1.wav"/><Relationship Id="rId4" Type="http://schemas.openxmlformats.org/officeDocument/2006/relationships/audio" Target="../media/audio7.wav"/></Relationships>
</file>

<file path=ppt/slides/_rels/slide3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1.wav"/></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6.wav"/></Relationships>
</file>

<file path=ppt/slides/_rels/slide40.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8.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43.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0.wav"/><Relationship Id="rId4" Type="http://schemas.openxmlformats.org/officeDocument/2006/relationships/audio" Target="../media/audio7.wav"/></Relationships>
</file>

<file path=ppt/slides/_rels/slide4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0.wav"/></Relationships>
</file>

<file path=ppt/slides/_rels/slide45.xml.rels><?xml version="1.0" encoding="UTF-8" standalone="yes"?>
<Relationships xmlns="http://schemas.openxmlformats.org/package/2006/relationships"><Relationship Id="rId3" Type="http://schemas.openxmlformats.org/officeDocument/2006/relationships/audio" Target="../media/audio23.wav"/><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audio" Target="../media/audio2.wav"/><Relationship Id="rId4" Type="http://schemas.openxmlformats.org/officeDocument/2006/relationships/audio" Target="../media/audio11.wav"/></Relationships>
</file>

<file path=ppt/slides/_rels/slide4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audio" Target="../media/audio6.wav"/><Relationship Id="rId4" Type="http://schemas.openxmlformats.org/officeDocument/2006/relationships/audio" Target="../media/audio7.wav"/></Relationships>
</file>

<file path=ppt/slides/_rels/slide5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audio" Target="../media/audio10.wav"/><Relationship Id="rId4" Type="http://schemas.openxmlformats.org/officeDocument/2006/relationships/audio" Target="../media/audio24.wav"/></Relationships>
</file>

<file path=ppt/slides/_rels/slide52.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audio" Target="../media/audio10.wav"/></Relationships>
</file>

<file path=ppt/slides/_rels/slide5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audio" Target="../media/audio10.wav"/><Relationship Id="rId4" Type="http://schemas.openxmlformats.org/officeDocument/2006/relationships/audio" Target="../media/audio24.wav"/></Relationships>
</file>

<file path=ppt/slides/_rels/slide5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audio" Target="../media/audio10.wav"/><Relationship Id="rId4" Type="http://schemas.openxmlformats.org/officeDocument/2006/relationships/audio" Target="../media/audio24.wav"/></Relationships>
</file>

<file path=ppt/slides/_rels/slide55.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audio" Target="../media/audio10.wav"/></Relationships>
</file>

<file path=ppt/slides/_rels/slide56.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6.wav"/></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ning_sign_128.png"/>
          <p:cNvPicPr>
            <a:picLocks noChangeAspect="1"/>
          </p:cNvPicPr>
          <p:nvPr/>
        </p:nvPicPr>
        <p:blipFill>
          <a:blip r:embed="rId5" cstate="print"/>
          <a:stretch>
            <a:fillRect/>
          </a:stretch>
        </p:blipFill>
        <p:spPr>
          <a:xfrm>
            <a:off x="0" y="154228"/>
            <a:ext cx="5867400" cy="2555825"/>
          </a:xfrm>
          <a:prstGeom prst="rect">
            <a:avLst/>
          </a:prstGeom>
        </p:spPr>
      </p:pic>
      <p:sp>
        <p:nvSpPr>
          <p:cNvPr id="6" name="Rectangle 5"/>
          <p:cNvSpPr/>
          <p:nvPr/>
        </p:nvSpPr>
        <p:spPr>
          <a:xfrm rot="21193272">
            <a:off x="1279205" y="887236"/>
            <a:ext cx="3309020" cy="1285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rot="21066126">
            <a:off x="1424308" y="996789"/>
            <a:ext cx="3107748" cy="923330"/>
          </a:xfrm>
          <a:prstGeom prst="rect">
            <a:avLst/>
          </a:prstGeom>
        </p:spPr>
        <p:txBody>
          <a:bodyPr wrap="square">
            <a:spAutoFit/>
          </a:bodyPr>
          <a:lstStyle/>
          <a:p>
            <a:pPr algn="ctr"/>
            <a:r>
              <a:rPr lang="ar-EG" sz="5400" b="1" cap="small" dirty="0" smtClean="0">
                <a:solidFill>
                  <a:srgbClr val="C00000"/>
                </a:solidFill>
              </a:rPr>
              <a:t>الدرس الثانى</a:t>
            </a:r>
            <a:endParaRPr lang="ar-EG" sz="5400" i="1" dirty="0">
              <a:solidFill>
                <a:srgbClr val="C00000"/>
              </a:solidFill>
            </a:endParaRPr>
          </a:p>
        </p:txBody>
      </p:sp>
      <p:sp>
        <p:nvSpPr>
          <p:cNvPr id="8" name="Cloud 7"/>
          <p:cNvSpPr/>
          <p:nvPr/>
        </p:nvSpPr>
        <p:spPr>
          <a:xfrm>
            <a:off x="251520" y="3645023"/>
            <a:ext cx="6795154" cy="2160241"/>
          </a:xfrm>
          <a:prstGeom prst="cloud">
            <a:avLst/>
          </a:prstGeom>
          <a:blipFill>
            <a:blip r:embed="rId6" cstate="print"/>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rot="21273275">
            <a:off x="1891631" y="3925019"/>
            <a:ext cx="5688632" cy="1107996"/>
          </a:xfrm>
          <a:prstGeom prst="rect">
            <a:avLst/>
          </a:prstGeom>
        </p:spPr>
        <p:txBody>
          <a:bodyPr wrap="square">
            <a:spAutoFit/>
          </a:bodyPr>
          <a:lstStyle/>
          <a:p>
            <a:pPr algn="ctr"/>
            <a:r>
              <a:rPr lang="ar-EG" sz="6600" b="1" dirty="0" smtClean="0">
                <a:solidFill>
                  <a:srgbClr val="002060"/>
                </a:solidFill>
              </a:rPr>
              <a:t>جزم الفعل المضارع</a:t>
            </a:r>
            <a:endParaRPr lang="ar-EG" sz="6600" dirty="0">
              <a:solidFill>
                <a:srgbClr val="002060"/>
              </a:solidFill>
            </a:endParaRPr>
          </a:p>
        </p:txBody>
      </p:sp>
      <p:pic>
        <p:nvPicPr>
          <p:cNvPr id="10" name="Picture 9" descr="caja_estrellas.png"/>
          <p:cNvPicPr>
            <a:picLocks noChangeAspect="1"/>
          </p:cNvPicPr>
          <p:nvPr/>
        </p:nvPicPr>
        <p:blipFill>
          <a:blip r:embed="rId7" cstate="print"/>
          <a:stretch>
            <a:fillRect/>
          </a:stretch>
        </p:blipFill>
        <p:spPr>
          <a:xfrm>
            <a:off x="7086600" y="2852936"/>
            <a:ext cx="1769368" cy="2601642"/>
          </a:xfrm>
          <a:prstGeom prst="rect">
            <a:avLst/>
          </a:prstGeom>
        </p:spPr>
      </p:pic>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11" presetID="3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300" fill="hold">
                                          <p:stCondLst>
                                            <p:cond delay="0"/>
                                          </p:stCondLst>
                                        </p:cTn>
                                        <p:tgtEl>
                                          <p:spTgt spid="6"/>
                                        </p:tgtEl>
                                        <p:attrNameLst>
                                          <p:attrName>ppt_x</p:attrName>
                                        </p:attrNameLst>
                                      </p:cBhvr>
                                    </p:anim>
                                    <p:anim from="0" to="-1.0" calcmode="lin" valueType="num">
                                      <p:cBhvr>
                                        <p:cTn id="14" dur="100" decel="50000" autoRev="1" fill="hold">
                                          <p:stCondLst>
                                            <p:cond delay="300"/>
                                          </p:stCondLst>
                                        </p:cTn>
                                        <p:tgtEl>
                                          <p:spTgt spid="6"/>
                                        </p:tgtEl>
                                        <p:attrNameLst>
                                          <p:attrName>xshear</p:attrName>
                                        </p:attrNameLst>
                                      </p:cBhvr>
                                    </p:anim>
                                    <p:animScale>
                                      <p:cBhvr>
                                        <p:cTn id="15" dur="100" decel="100000" autoRev="1" fill="hold">
                                          <p:stCondLst>
                                            <p:cond delay="300"/>
                                          </p:stCondLst>
                                        </p:cTn>
                                        <p:tgtEl>
                                          <p:spTgt spid="6"/>
                                        </p:tgtEl>
                                      </p:cBhvr>
                                      <p:from x="100000" y="100000"/>
                                      <p:to x="80000" y="100000"/>
                                    </p:animScale>
                                    <p:anim by="(#ppt_h/3+#ppt_w*0.1)" calcmode="lin" valueType="num">
                                      <p:cBhvr additive="sum">
                                        <p:cTn id="16" dur="100" decel="100000" autoRev="1" fill="hold">
                                          <p:stCondLst>
                                            <p:cond delay="300"/>
                                          </p:stCondLst>
                                        </p:cTn>
                                        <p:tgtEl>
                                          <p:spTgt spid="6"/>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SOUND528.WAV"/>
                                        </p:tgtEl>
                                      </p:cMediaNode>
                                    </p:audio>
                                  </p:subTnLst>
                                </p:cTn>
                              </p:par>
                              <p:par>
                                <p:cTn id="17" presetID="34"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300" fill="hold">
                                          <p:stCondLst>
                                            <p:cond delay="0"/>
                                          </p:stCondLst>
                                        </p:cTn>
                                        <p:tgtEl>
                                          <p:spTgt spid="7"/>
                                        </p:tgtEl>
                                        <p:attrNameLst>
                                          <p:attrName>ppt_x</p:attrName>
                                        </p:attrNameLst>
                                      </p:cBhvr>
                                    </p:anim>
                                    <p:anim from="0" to="-1.0" calcmode="lin" valueType="num">
                                      <p:cBhvr>
                                        <p:cTn id="20" dur="100" decel="50000" autoRev="1" fill="hold">
                                          <p:stCondLst>
                                            <p:cond delay="300"/>
                                          </p:stCondLst>
                                        </p:cTn>
                                        <p:tgtEl>
                                          <p:spTgt spid="7"/>
                                        </p:tgtEl>
                                        <p:attrNameLst>
                                          <p:attrName>xshear</p:attrName>
                                        </p:attrNameLst>
                                      </p:cBhvr>
                                    </p:anim>
                                    <p:animScale>
                                      <p:cBhvr>
                                        <p:cTn id="21" dur="100" decel="100000" autoRev="1" fill="hold">
                                          <p:stCondLst>
                                            <p:cond delay="300"/>
                                          </p:stCondLst>
                                        </p:cTn>
                                        <p:tgtEl>
                                          <p:spTgt spid="7"/>
                                        </p:tgtEl>
                                      </p:cBhvr>
                                      <p:from x="100000" y="100000"/>
                                      <p:to x="80000" y="100000"/>
                                    </p:animScale>
                                    <p:anim by="(#ppt_h/3+#ppt_w*0.1)" calcmode="lin" valueType="num">
                                      <p:cBhvr additive="sum">
                                        <p:cTn id="22" dur="100" decel="100000" autoRev="1" fill="hold">
                                          <p:stCondLst>
                                            <p:cond delay="300"/>
                                          </p:stCondLst>
                                        </p:cTn>
                                        <p:tgtEl>
                                          <p:spTgt spid="7"/>
                                        </p:tgtEl>
                                        <p:attrNameLst>
                                          <p:attrName>ppt_x</p:attrName>
                                        </p:attrNameLst>
                                      </p:cBhvr>
                                    </p:anim>
                                  </p:childTnLst>
                                  <p:subTnLst>
                                    <p:audio>
                                      <p:cMediaNode>
                                        <p:cTn display="0" masterRel="sameClick">
                                          <p:stCondLst>
                                            <p:cond evt="begin" delay="0">
                                              <p:tn val="17"/>
                                            </p:cond>
                                          </p:stCondLst>
                                          <p:endCondLst>
                                            <p:cond evt="onStopAudio" delay="0">
                                              <p:tgtEl>
                                                <p:sldTgt/>
                                              </p:tgtEl>
                                            </p:cond>
                                          </p:endCondLst>
                                        </p:cTn>
                                        <p:tgtEl>
                                          <p:sndTgt r:embed="rId3" name="SOUND528.WAV"/>
                                        </p:tgtEl>
                                      </p:cMediaNode>
                                    </p:audio>
                                  </p:sub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ding.wav"/>
                                        </p:tgtEl>
                                      </p:cMediaNode>
                                    </p:audio>
                                  </p:sub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ding.wav"/>
                                        </p:tgtEl>
                                      </p:cMediaNode>
                                    </p:audio>
                                  </p:sub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توبيكات\img_1355588859_892.png"/>
          <p:cNvPicPr>
            <a:picLocks noChangeAspect="1" noChangeArrowheads="1"/>
          </p:cNvPicPr>
          <p:nvPr/>
        </p:nvPicPr>
        <p:blipFill>
          <a:blip r:embed="rId4" cstate="print"/>
          <a:srcRect/>
          <a:stretch>
            <a:fillRect/>
          </a:stretch>
        </p:blipFill>
        <p:spPr bwMode="auto">
          <a:xfrm>
            <a:off x="609600" y="762000"/>
            <a:ext cx="8077200" cy="4800600"/>
          </a:xfrm>
          <a:prstGeom prst="rect">
            <a:avLst/>
          </a:prstGeom>
          <a:noFill/>
        </p:spPr>
      </p:pic>
      <p:sp>
        <p:nvSpPr>
          <p:cNvPr id="3" name="TextBox 2"/>
          <p:cNvSpPr txBox="1"/>
          <p:nvPr/>
        </p:nvSpPr>
        <p:spPr>
          <a:xfrm>
            <a:off x="1828800" y="3219271"/>
            <a:ext cx="4876800" cy="1200329"/>
          </a:xfrm>
          <a:prstGeom prst="rect">
            <a:avLst/>
          </a:prstGeom>
          <a:noFill/>
        </p:spPr>
        <p:txBody>
          <a:bodyPr wrap="square" rtlCol="0">
            <a:spAutoFit/>
          </a:bodyPr>
          <a:lstStyle/>
          <a:p>
            <a:pPr algn="ctr"/>
            <a:r>
              <a:rPr lang="ar-EG" sz="7200" b="1" dirty="0" smtClean="0">
                <a:solidFill>
                  <a:schemeClr val="bg1"/>
                </a:solidFill>
              </a:rPr>
              <a:t>نشاطات التعلم</a:t>
            </a:r>
            <a:endParaRPr lang="ar-EG" sz="7200" dirty="0">
              <a:solidFill>
                <a:schemeClr val="bg1"/>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flipH="1">
            <a:off x="609600" y="1676400"/>
            <a:ext cx="8153400" cy="2971799"/>
          </a:xfrm>
          <a:prstGeom prst="chevron">
            <a:avLst/>
          </a:prstGeom>
          <a:blipFill>
            <a:blip r:embed="rId4"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a:spLocks noChangeArrowheads="1"/>
          </p:cNvSpPr>
          <p:nvPr/>
        </p:nvSpPr>
        <p:spPr bwMode="auto">
          <a:xfrm>
            <a:off x="1447800" y="1884681"/>
            <a:ext cx="61926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a:r>
              <a:rPr lang="ar-EG" sz="4400" b="1" dirty="0" smtClean="0">
                <a:solidFill>
                  <a:srgbClr val="C00000"/>
                </a:solidFill>
              </a:rPr>
              <a:t>1</a:t>
            </a:r>
            <a:r>
              <a:rPr lang="ar-EG" sz="4800" b="1" dirty="0" smtClean="0">
                <a:solidFill>
                  <a:srgbClr val="C00000"/>
                </a:solidFill>
              </a:rPr>
              <a:t>. اربط بين ما تحته خط في القائمة ( أ) وما يناسبه في القائمة (ب):</a:t>
            </a:r>
            <a:endParaRPr lang="en-US" sz="4800" dirty="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735.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7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52400"/>
          <a:ext cx="8610600" cy="6553200"/>
        </p:xfrm>
        <a:graphic>
          <a:graphicData uri="http://schemas.openxmlformats.org/drawingml/2006/table">
            <a:tbl>
              <a:tblPr firstRow="1" bandRow="1">
                <a:tableStyleId>{F5AB1C69-6EDB-4FF4-983F-18BD219EF322}</a:tableStyleId>
              </a:tblPr>
              <a:tblGrid>
                <a:gridCol w="3124200"/>
                <a:gridCol w="609600"/>
                <a:gridCol w="4178643"/>
                <a:gridCol w="698157"/>
              </a:tblGrid>
              <a:tr h="939800">
                <a:tc>
                  <a:txBody>
                    <a:bodyPr/>
                    <a:lstStyle/>
                    <a:p>
                      <a:pPr rtl="1"/>
                      <a:endParaRPr lang="ar-EG" dirty="0"/>
                    </a:p>
                  </a:txBody>
                  <a:tcPr/>
                </a:tc>
                <a:tc>
                  <a:txBody>
                    <a:bodyPr/>
                    <a:lstStyle/>
                    <a:p>
                      <a:pPr rtl="1"/>
                      <a:endParaRPr lang="ar-EG" dirty="0">
                        <a:ln>
                          <a:solidFill>
                            <a:schemeClr val="bg1"/>
                          </a:solidFill>
                        </a:ln>
                      </a:endParaRPr>
                    </a:p>
                  </a:txBody>
                  <a:tcPr>
                    <a:lnR w="12700" cap="flat" cmpd="sng" algn="ctr">
                      <a:solidFill>
                        <a:schemeClr val="bg1"/>
                      </a:solidFill>
                      <a:prstDash val="solid"/>
                      <a:round/>
                      <a:headEnd type="none" w="med" len="med"/>
                      <a:tailEnd type="none" w="med" len="med"/>
                    </a:lnR>
                  </a:tcPr>
                </a:tc>
                <a:tc>
                  <a:txBody>
                    <a:bodyPr/>
                    <a:lstStyle/>
                    <a:p>
                      <a:pPr rtl="1"/>
                      <a:endParaRPr lang="ar-EG" dirty="0">
                        <a:ln>
                          <a:solidFill>
                            <a:schemeClr val="bg1"/>
                          </a:solidFill>
                        </a:ln>
                      </a:endParaRPr>
                    </a:p>
                  </a:txBody>
                  <a:tcPr>
                    <a:lnL w="12700" cap="flat" cmpd="sng" algn="ctr">
                      <a:solidFill>
                        <a:schemeClr val="bg1"/>
                      </a:solidFill>
                      <a:prstDash val="solid"/>
                      <a:round/>
                      <a:headEnd type="none" w="med" len="med"/>
                      <a:tailEnd type="none" w="med" len="med"/>
                    </a:lnL>
                  </a:tcPr>
                </a:tc>
                <a:tc>
                  <a:txBody>
                    <a:bodyPr/>
                    <a:lstStyle/>
                    <a:p>
                      <a:pPr rtl="1"/>
                      <a:endParaRPr lang="ar-EG"/>
                    </a:p>
                  </a:txBody>
                  <a:tcPr/>
                </a:tc>
              </a:tr>
              <a:tr h="1422398">
                <a:tc>
                  <a:txBody>
                    <a:bodyPr/>
                    <a:lstStyle/>
                    <a:p>
                      <a:pPr rtl="1"/>
                      <a:endParaRPr lang="ar-EG"/>
                    </a:p>
                  </a:txBody>
                  <a:tcPr/>
                </a:tc>
                <a:tc>
                  <a:txBody>
                    <a:bodyPr/>
                    <a:lstStyle/>
                    <a:p>
                      <a:pPr rtl="1"/>
                      <a:endParaRPr lang="ar-EG" dirty="0">
                        <a:ln>
                          <a:solidFill>
                            <a:schemeClr val="bg1"/>
                          </a:solidFill>
                        </a:ln>
                      </a:endParaRPr>
                    </a:p>
                  </a:txBody>
                  <a:tcPr>
                    <a:lnR w="12700" cap="flat" cmpd="sng" algn="ctr">
                      <a:solidFill>
                        <a:schemeClr val="bg1"/>
                      </a:solidFill>
                      <a:prstDash val="solid"/>
                      <a:round/>
                      <a:headEnd type="none" w="med" len="med"/>
                      <a:tailEnd type="none" w="med" len="med"/>
                    </a:lnR>
                  </a:tcPr>
                </a:tc>
                <a:tc>
                  <a:txBody>
                    <a:bodyPr/>
                    <a:lstStyle/>
                    <a:p>
                      <a:pPr rtl="1"/>
                      <a:endParaRPr lang="ar-EG">
                        <a:ln>
                          <a:solidFill>
                            <a:schemeClr val="bg1"/>
                          </a:solidFill>
                        </a:ln>
                      </a:endParaRPr>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r>
              <a:tr h="1143000">
                <a:tc>
                  <a:txBody>
                    <a:bodyPr/>
                    <a:lstStyle/>
                    <a:p>
                      <a:pPr rtl="1"/>
                      <a:endParaRPr lang="ar-EG" dirty="0"/>
                    </a:p>
                  </a:txBody>
                  <a:tcPr/>
                </a:tc>
                <a:tc>
                  <a:txBody>
                    <a:bodyPr/>
                    <a:lstStyle/>
                    <a:p>
                      <a:pPr rtl="1"/>
                      <a:endParaRPr lang="ar-EG" dirty="0">
                        <a:ln>
                          <a:solidFill>
                            <a:schemeClr val="bg1"/>
                          </a:solidFill>
                        </a:ln>
                      </a:endParaRPr>
                    </a:p>
                  </a:txBody>
                  <a:tcPr>
                    <a:lnR w="12700" cap="flat" cmpd="sng" algn="ctr">
                      <a:solidFill>
                        <a:schemeClr val="bg1"/>
                      </a:solidFill>
                      <a:prstDash val="solid"/>
                      <a:round/>
                      <a:headEnd type="none" w="med" len="med"/>
                      <a:tailEnd type="none" w="med" len="med"/>
                    </a:lnR>
                  </a:tcPr>
                </a:tc>
                <a:tc>
                  <a:txBody>
                    <a:bodyPr/>
                    <a:lstStyle/>
                    <a:p>
                      <a:pPr rtl="1"/>
                      <a:endParaRPr lang="ar-EG" dirty="0">
                        <a:ln>
                          <a:solidFill>
                            <a:schemeClr val="bg1"/>
                          </a:solidFill>
                        </a:ln>
                      </a:endParaRPr>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r>
              <a:tr h="1066800">
                <a:tc>
                  <a:txBody>
                    <a:bodyPr/>
                    <a:lstStyle/>
                    <a:p>
                      <a:pPr rtl="1"/>
                      <a:endParaRPr lang="ar-EG" dirty="0"/>
                    </a:p>
                  </a:txBody>
                  <a:tcPr/>
                </a:tc>
                <a:tc>
                  <a:txBody>
                    <a:bodyPr/>
                    <a:lstStyle/>
                    <a:p>
                      <a:pPr rtl="1"/>
                      <a:endParaRPr lang="ar-EG" dirty="0">
                        <a:ln>
                          <a:solidFill>
                            <a:schemeClr val="bg1"/>
                          </a:solidFill>
                        </a:ln>
                      </a:endParaRPr>
                    </a:p>
                  </a:txBody>
                  <a:tcPr>
                    <a:lnR w="12700" cap="flat" cmpd="sng" algn="ctr">
                      <a:solidFill>
                        <a:schemeClr val="bg1"/>
                      </a:solidFill>
                      <a:prstDash val="solid"/>
                      <a:round/>
                      <a:headEnd type="none" w="med" len="med"/>
                      <a:tailEnd type="none" w="med" len="med"/>
                    </a:lnR>
                  </a:tcPr>
                </a:tc>
                <a:tc>
                  <a:txBody>
                    <a:bodyPr/>
                    <a:lstStyle/>
                    <a:p>
                      <a:pPr rtl="1"/>
                      <a:endParaRPr lang="ar-EG" dirty="0">
                        <a:ln>
                          <a:solidFill>
                            <a:schemeClr val="bg1"/>
                          </a:solidFill>
                        </a:ln>
                      </a:endParaRPr>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r>
              <a:tr h="1090536">
                <a:tc>
                  <a:txBody>
                    <a:bodyPr/>
                    <a:lstStyle/>
                    <a:p>
                      <a:pPr rtl="1"/>
                      <a:endParaRPr lang="ar-EG" dirty="0"/>
                    </a:p>
                  </a:txBody>
                  <a:tcPr>
                    <a:lnB w="12700" cap="flat" cmpd="sng" algn="ctr">
                      <a:solidFill>
                        <a:schemeClr val="bg1"/>
                      </a:solidFill>
                      <a:prstDash val="solid"/>
                      <a:round/>
                      <a:headEnd type="none" w="med" len="med"/>
                      <a:tailEnd type="none" w="med" len="med"/>
                    </a:lnB>
                  </a:tcPr>
                </a:tc>
                <a:tc>
                  <a:txBody>
                    <a:bodyPr/>
                    <a:lstStyle/>
                    <a:p>
                      <a:pPr rtl="1"/>
                      <a:endParaRPr lang="ar-EG" dirty="0">
                        <a:ln>
                          <a:solidFill>
                            <a:schemeClr val="bg1"/>
                          </a:solidFill>
                        </a:ln>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rtl="1"/>
                      <a:endParaRPr lang="ar-EG" dirty="0">
                        <a:ln>
                          <a:solidFill>
                            <a:schemeClr val="bg1"/>
                          </a:solidFill>
                        </a:ln>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rtl="1"/>
                      <a:endParaRPr lang="ar-EG" dirty="0"/>
                    </a:p>
                  </a:txBody>
                  <a:tcPr>
                    <a:lnB w="12700" cap="flat" cmpd="sng" algn="ctr">
                      <a:solidFill>
                        <a:schemeClr val="bg1"/>
                      </a:solidFill>
                      <a:prstDash val="solid"/>
                      <a:round/>
                      <a:headEnd type="none" w="med" len="med"/>
                      <a:tailEnd type="none" w="med" len="med"/>
                    </a:lnB>
                  </a:tcPr>
                </a:tc>
              </a:tr>
              <a:tr h="890666">
                <a:tc>
                  <a:txBody>
                    <a:bodyPr/>
                    <a:lstStyle/>
                    <a:p>
                      <a:pPr rtl="1"/>
                      <a:endParaRPr lang="ar-EG" dirty="0"/>
                    </a:p>
                  </a:txBody>
                  <a:tcPr>
                    <a:lnT w="12700" cap="flat" cmpd="sng" algn="ctr">
                      <a:solidFill>
                        <a:schemeClr val="bg1"/>
                      </a:solidFill>
                      <a:prstDash val="solid"/>
                      <a:round/>
                      <a:headEnd type="none" w="med" len="med"/>
                      <a:tailEnd type="none" w="med" len="med"/>
                    </a:lnT>
                  </a:tcPr>
                </a:tc>
                <a:tc>
                  <a:txBody>
                    <a:bodyPr/>
                    <a:lstStyle/>
                    <a:p>
                      <a:pPr rtl="1"/>
                      <a:endParaRPr lang="ar-EG" dirty="0">
                        <a:ln>
                          <a:solidFill>
                            <a:schemeClr val="bg1"/>
                          </a:solidFill>
                        </a:ln>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rtl="1"/>
                      <a:endParaRPr lang="ar-EG" dirty="0">
                        <a:ln>
                          <a:solidFill>
                            <a:schemeClr val="bg1"/>
                          </a:solidFill>
                        </a:ln>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rtl="1"/>
                      <a:endParaRPr lang="ar-EG" dirty="0"/>
                    </a:p>
                  </a:txBody>
                  <a:tcPr>
                    <a:lnT w="12700" cap="flat" cmpd="sng" algn="ctr">
                      <a:solidFill>
                        <a:schemeClr val="bg1"/>
                      </a:solidFill>
                      <a:prstDash val="solid"/>
                      <a:round/>
                      <a:headEnd type="none" w="med" len="med"/>
                      <a:tailEnd type="none" w="med" len="med"/>
                    </a:lnT>
                  </a:tcPr>
                </a:tc>
              </a:tr>
            </a:tbl>
          </a:graphicData>
        </a:graphic>
      </p:graphicFrame>
      <p:sp>
        <p:nvSpPr>
          <p:cNvPr id="3" name="TextBox 2"/>
          <p:cNvSpPr txBox="1"/>
          <p:nvPr/>
        </p:nvSpPr>
        <p:spPr>
          <a:xfrm>
            <a:off x="8229600" y="228598"/>
            <a:ext cx="685800" cy="707886"/>
          </a:xfrm>
          <a:prstGeom prst="rect">
            <a:avLst/>
          </a:prstGeom>
          <a:noFill/>
        </p:spPr>
        <p:txBody>
          <a:bodyPr wrap="square" rtlCol="0">
            <a:spAutoFit/>
          </a:bodyPr>
          <a:lstStyle/>
          <a:p>
            <a:pPr algn="ctr"/>
            <a:r>
              <a:rPr lang="ar-EG" sz="4000" b="1" dirty="0" smtClean="0">
                <a:solidFill>
                  <a:srgbClr val="C00000"/>
                </a:solidFill>
              </a:rPr>
              <a:t>م</a:t>
            </a:r>
            <a:endParaRPr lang="ar-EG" sz="4000" dirty="0">
              <a:solidFill>
                <a:srgbClr val="C00000"/>
              </a:solidFill>
            </a:endParaRPr>
          </a:p>
        </p:txBody>
      </p:sp>
      <p:sp>
        <p:nvSpPr>
          <p:cNvPr id="4" name="TextBox 3"/>
          <p:cNvSpPr txBox="1"/>
          <p:nvPr/>
        </p:nvSpPr>
        <p:spPr>
          <a:xfrm>
            <a:off x="3352800" y="228598"/>
            <a:ext cx="4114800" cy="707886"/>
          </a:xfrm>
          <a:prstGeom prst="rect">
            <a:avLst/>
          </a:prstGeom>
          <a:noFill/>
        </p:spPr>
        <p:txBody>
          <a:bodyPr wrap="square" rtlCol="0">
            <a:spAutoFit/>
          </a:bodyPr>
          <a:lstStyle/>
          <a:p>
            <a:pPr algn="ctr"/>
            <a:r>
              <a:rPr lang="ar-EG" sz="4000" b="1" dirty="0" smtClean="0">
                <a:solidFill>
                  <a:srgbClr val="C00000"/>
                </a:solidFill>
              </a:rPr>
              <a:t>القائمة ( أ)</a:t>
            </a:r>
            <a:endParaRPr lang="ar-EG" sz="4000" dirty="0">
              <a:solidFill>
                <a:srgbClr val="C00000"/>
              </a:solidFill>
            </a:endParaRPr>
          </a:p>
        </p:txBody>
      </p:sp>
      <p:sp>
        <p:nvSpPr>
          <p:cNvPr id="5" name="TextBox 4"/>
          <p:cNvSpPr txBox="1"/>
          <p:nvPr/>
        </p:nvSpPr>
        <p:spPr>
          <a:xfrm>
            <a:off x="-152400" y="282712"/>
            <a:ext cx="4114800" cy="707886"/>
          </a:xfrm>
          <a:prstGeom prst="rect">
            <a:avLst/>
          </a:prstGeom>
          <a:noFill/>
        </p:spPr>
        <p:txBody>
          <a:bodyPr wrap="square" rtlCol="0">
            <a:spAutoFit/>
          </a:bodyPr>
          <a:lstStyle/>
          <a:p>
            <a:pPr algn="ctr"/>
            <a:r>
              <a:rPr lang="ar-EG" sz="4000" b="1" dirty="0" smtClean="0">
                <a:solidFill>
                  <a:srgbClr val="C00000"/>
                </a:solidFill>
              </a:rPr>
              <a:t>القائمة (ب)</a:t>
            </a:r>
            <a:endParaRPr lang="ar-EG" sz="4000" dirty="0">
              <a:solidFill>
                <a:srgbClr val="C00000"/>
              </a:solidFill>
            </a:endParaRPr>
          </a:p>
        </p:txBody>
      </p:sp>
      <p:sp>
        <p:nvSpPr>
          <p:cNvPr id="6" name="TextBox 5"/>
          <p:cNvSpPr txBox="1"/>
          <p:nvPr/>
        </p:nvSpPr>
        <p:spPr>
          <a:xfrm>
            <a:off x="8153400" y="1273312"/>
            <a:ext cx="762000" cy="707886"/>
          </a:xfrm>
          <a:prstGeom prst="rect">
            <a:avLst/>
          </a:prstGeom>
          <a:noFill/>
        </p:spPr>
        <p:txBody>
          <a:bodyPr wrap="square" rtlCol="0">
            <a:spAutoFit/>
          </a:bodyPr>
          <a:lstStyle/>
          <a:p>
            <a:pPr algn="ctr"/>
            <a:r>
              <a:rPr lang="ar-EG" sz="4000" b="1" dirty="0" smtClean="0">
                <a:solidFill>
                  <a:srgbClr val="C00000"/>
                </a:solidFill>
              </a:rPr>
              <a:t>1</a:t>
            </a:r>
            <a:endParaRPr lang="ar-EG" sz="4000" b="1" dirty="0">
              <a:solidFill>
                <a:srgbClr val="C00000"/>
              </a:solidFill>
            </a:endParaRPr>
          </a:p>
        </p:txBody>
      </p:sp>
      <p:sp>
        <p:nvSpPr>
          <p:cNvPr id="7" name="TextBox 6"/>
          <p:cNvSpPr txBox="1"/>
          <p:nvPr/>
        </p:nvSpPr>
        <p:spPr>
          <a:xfrm>
            <a:off x="4267200" y="1129603"/>
            <a:ext cx="3886200" cy="1200329"/>
          </a:xfrm>
          <a:prstGeom prst="rect">
            <a:avLst/>
          </a:prstGeom>
          <a:noFill/>
        </p:spPr>
        <p:txBody>
          <a:bodyPr wrap="square" rtlCol="0">
            <a:spAutoFit/>
          </a:bodyPr>
          <a:lstStyle/>
          <a:p>
            <a:pPr algn="r"/>
            <a:r>
              <a:rPr lang="ar-EG" sz="2400" b="1" dirty="0" smtClean="0">
                <a:solidFill>
                  <a:srgbClr val="C00000"/>
                </a:solidFill>
              </a:rPr>
              <a:t>قال رسول الله صلى الله عليه وسلم: " </a:t>
            </a:r>
            <a:r>
              <a:rPr lang="ar-EG" sz="2400" b="1" dirty="0" smtClean="0">
                <a:solidFill>
                  <a:srgbClr val="3333FF"/>
                </a:solidFill>
              </a:rPr>
              <a:t>اللهم إني </a:t>
            </a:r>
            <a:r>
              <a:rPr lang="ar-EG" sz="2400" b="1" u="sng" dirty="0" smtClean="0">
                <a:solidFill>
                  <a:srgbClr val="3333FF"/>
                </a:solidFill>
              </a:rPr>
              <a:t>أعوذ</a:t>
            </a:r>
            <a:r>
              <a:rPr lang="ar-EG" sz="2400" b="1" dirty="0" smtClean="0">
                <a:solidFill>
                  <a:srgbClr val="3333FF"/>
                </a:solidFill>
              </a:rPr>
              <a:t> بك من الشقاق والنفاق وسوء الأخلاق"</a:t>
            </a:r>
            <a:endParaRPr lang="ar-EG" sz="2400" dirty="0">
              <a:solidFill>
                <a:srgbClr val="3333FF"/>
              </a:solidFill>
            </a:endParaRPr>
          </a:p>
        </p:txBody>
      </p:sp>
      <p:sp>
        <p:nvSpPr>
          <p:cNvPr id="8" name="TextBox 7"/>
          <p:cNvSpPr txBox="1"/>
          <p:nvPr/>
        </p:nvSpPr>
        <p:spPr>
          <a:xfrm>
            <a:off x="228600" y="1219198"/>
            <a:ext cx="3124200" cy="892552"/>
          </a:xfrm>
          <a:prstGeom prst="rect">
            <a:avLst/>
          </a:prstGeom>
          <a:noFill/>
        </p:spPr>
        <p:txBody>
          <a:bodyPr wrap="square" rtlCol="0">
            <a:spAutoFit/>
          </a:bodyPr>
          <a:lstStyle/>
          <a:p>
            <a:pPr algn="r"/>
            <a:r>
              <a:rPr lang="ar-EG" sz="2400" b="1" dirty="0" smtClean="0">
                <a:solidFill>
                  <a:srgbClr val="C00000"/>
                </a:solidFill>
              </a:rPr>
              <a:t>فعل مضارع مجزوم وعلامة جزمه السكون</a:t>
            </a:r>
            <a:r>
              <a:rPr lang="ar-EG" sz="2800" b="1" dirty="0" smtClean="0">
                <a:solidFill>
                  <a:srgbClr val="C00000"/>
                </a:solidFill>
              </a:rPr>
              <a:t>.</a:t>
            </a:r>
            <a:endParaRPr lang="ar-EG" sz="2800" dirty="0">
              <a:solidFill>
                <a:srgbClr val="C00000"/>
              </a:solidFill>
            </a:endParaRPr>
          </a:p>
        </p:txBody>
      </p:sp>
      <p:sp>
        <p:nvSpPr>
          <p:cNvPr id="9" name="TextBox 8"/>
          <p:cNvSpPr txBox="1"/>
          <p:nvPr/>
        </p:nvSpPr>
        <p:spPr>
          <a:xfrm>
            <a:off x="8153400" y="2590798"/>
            <a:ext cx="762000" cy="707886"/>
          </a:xfrm>
          <a:prstGeom prst="rect">
            <a:avLst/>
          </a:prstGeom>
          <a:noFill/>
        </p:spPr>
        <p:txBody>
          <a:bodyPr wrap="square" rtlCol="0">
            <a:spAutoFit/>
          </a:bodyPr>
          <a:lstStyle/>
          <a:p>
            <a:pPr algn="ctr"/>
            <a:r>
              <a:rPr lang="ar-EG" sz="4000" b="1" dirty="0" smtClean="0">
                <a:solidFill>
                  <a:srgbClr val="C00000"/>
                </a:solidFill>
              </a:rPr>
              <a:t>2</a:t>
            </a:r>
            <a:endParaRPr lang="ar-EG" sz="4000" b="1" dirty="0">
              <a:solidFill>
                <a:srgbClr val="C00000"/>
              </a:solidFill>
            </a:endParaRPr>
          </a:p>
        </p:txBody>
      </p:sp>
      <p:sp>
        <p:nvSpPr>
          <p:cNvPr id="10" name="TextBox 9"/>
          <p:cNvSpPr txBox="1"/>
          <p:nvPr/>
        </p:nvSpPr>
        <p:spPr>
          <a:xfrm>
            <a:off x="4419600" y="2627291"/>
            <a:ext cx="3657600" cy="954107"/>
          </a:xfrm>
          <a:prstGeom prst="rect">
            <a:avLst/>
          </a:prstGeom>
          <a:noFill/>
        </p:spPr>
        <p:txBody>
          <a:bodyPr wrap="square" rtlCol="0">
            <a:spAutoFit/>
          </a:bodyPr>
          <a:lstStyle/>
          <a:p>
            <a:pPr algn="r"/>
            <a:r>
              <a:rPr lang="ar-EG" sz="2800" b="1" dirty="0" smtClean="0">
                <a:solidFill>
                  <a:srgbClr val="C00000"/>
                </a:solidFill>
              </a:rPr>
              <a:t>قال تعالى: </a:t>
            </a:r>
            <a:r>
              <a:rPr lang="ar-EG" sz="2800" b="1" dirty="0" smtClean="0">
                <a:solidFill>
                  <a:srgbClr val="58685A"/>
                </a:solidFill>
              </a:rPr>
              <a:t>(فَلَا </a:t>
            </a:r>
            <a:r>
              <a:rPr lang="ar-EG" sz="2800" b="1" u="sng" dirty="0" smtClean="0">
                <a:solidFill>
                  <a:srgbClr val="58685A"/>
                </a:solidFill>
              </a:rPr>
              <a:t>تَخْشَوُا </a:t>
            </a:r>
            <a:r>
              <a:rPr lang="ar-EG" sz="2800" b="1" dirty="0" smtClean="0">
                <a:solidFill>
                  <a:srgbClr val="58685A"/>
                </a:solidFill>
              </a:rPr>
              <a:t>النَّاسَ وَاخْشَوْنِ) المائدة 44</a:t>
            </a:r>
            <a:endParaRPr lang="ar-EG" sz="2800" dirty="0">
              <a:solidFill>
                <a:srgbClr val="58685A"/>
              </a:solidFill>
            </a:endParaRPr>
          </a:p>
        </p:txBody>
      </p:sp>
      <p:sp>
        <p:nvSpPr>
          <p:cNvPr id="11" name="TextBox 10"/>
          <p:cNvSpPr txBox="1"/>
          <p:nvPr/>
        </p:nvSpPr>
        <p:spPr>
          <a:xfrm>
            <a:off x="0" y="2627291"/>
            <a:ext cx="3429000" cy="830997"/>
          </a:xfrm>
          <a:prstGeom prst="rect">
            <a:avLst/>
          </a:prstGeom>
          <a:noFill/>
        </p:spPr>
        <p:txBody>
          <a:bodyPr wrap="square" rtlCol="0">
            <a:spAutoFit/>
          </a:bodyPr>
          <a:lstStyle/>
          <a:p>
            <a:pPr algn="r"/>
            <a:r>
              <a:rPr lang="ar-EG" sz="2400" b="1" dirty="0" smtClean="0">
                <a:solidFill>
                  <a:srgbClr val="C00000"/>
                </a:solidFill>
              </a:rPr>
              <a:t>فعل مضارع منصوب، وعلامة نصبه حذف النون.</a:t>
            </a:r>
            <a:endParaRPr lang="ar-EG" sz="2400" dirty="0">
              <a:solidFill>
                <a:srgbClr val="C00000"/>
              </a:solidFill>
            </a:endParaRPr>
          </a:p>
        </p:txBody>
      </p:sp>
      <p:sp>
        <p:nvSpPr>
          <p:cNvPr id="12" name="TextBox 11"/>
          <p:cNvSpPr txBox="1"/>
          <p:nvPr/>
        </p:nvSpPr>
        <p:spPr>
          <a:xfrm>
            <a:off x="8153400" y="3787912"/>
            <a:ext cx="762000" cy="707886"/>
          </a:xfrm>
          <a:prstGeom prst="rect">
            <a:avLst/>
          </a:prstGeom>
          <a:noFill/>
        </p:spPr>
        <p:txBody>
          <a:bodyPr wrap="square" rtlCol="0">
            <a:spAutoFit/>
          </a:bodyPr>
          <a:lstStyle/>
          <a:p>
            <a:pPr algn="ctr"/>
            <a:r>
              <a:rPr lang="ar-EG" sz="4000" b="1" dirty="0" smtClean="0">
                <a:solidFill>
                  <a:srgbClr val="C00000"/>
                </a:solidFill>
              </a:rPr>
              <a:t>3</a:t>
            </a:r>
            <a:endParaRPr lang="ar-EG" sz="4000" b="1" dirty="0">
              <a:solidFill>
                <a:srgbClr val="C00000"/>
              </a:solidFill>
            </a:endParaRPr>
          </a:p>
        </p:txBody>
      </p:sp>
      <p:sp>
        <p:nvSpPr>
          <p:cNvPr id="13" name="TextBox 12"/>
          <p:cNvSpPr txBox="1"/>
          <p:nvPr/>
        </p:nvSpPr>
        <p:spPr>
          <a:xfrm>
            <a:off x="4114800" y="3770291"/>
            <a:ext cx="4038600" cy="830997"/>
          </a:xfrm>
          <a:prstGeom prst="rect">
            <a:avLst/>
          </a:prstGeom>
          <a:noFill/>
        </p:spPr>
        <p:txBody>
          <a:bodyPr wrap="square" rtlCol="0">
            <a:spAutoFit/>
          </a:bodyPr>
          <a:lstStyle/>
          <a:p>
            <a:pPr algn="r"/>
            <a:r>
              <a:rPr lang="ar-EG" sz="2400" b="1" dirty="0" smtClean="0">
                <a:solidFill>
                  <a:srgbClr val="C00000"/>
                </a:solidFill>
              </a:rPr>
              <a:t>قال تعالى: </a:t>
            </a:r>
            <a:r>
              <a:rPr lang="ar-EG" sz="2400" b="1" dirty="0" smtClean="0">
                <a:solidFill>
                  <a:srgbClr val="58685A"/>
                </a:solidFill>
              </a:rPr>
              <a:t>(لَن </a:t>
            </a:r>
            <a:r>
              <a:rPr lang="ar-EG" sz="2400" b="1" u="sng" dirty="0" smtClean="0">
                <a:solidFill>
                  <a:srgbClr val="58685A"/>
                </a:solidFill>
              </a:rPr>
              <a:t>تَنَالُوا</a:t>
            </a:r>
            <a:r>
              <a:rPr lang="ar-EG" sz="2400" b="1" dirty="0" smtClean="0">
                <a:solidFill>
                  <a:srgbClr val="58685A"/>
                </a:solidFill>
              </a:rPr>
              <a:t> الْبِرَّ</a:t>
            </a:r>
            <a:r>
              <a:rPr lang="en-US" sz="2400" b="1" dirty="0" smtClean="0">
                <a:solidFill>
                  <a:srgbClr val="C00000"/>
                </a:solidFill>
              </a:rPr>
              <a:t> </a:t>
            </a:r>
            <a:r>
              <a:rPr lang="ar-EG" sz="2400" b="1" dirty="0" smtClean="0">
                <a:solidFill>
                  <a:srgbClr val="C00000"/>
                </a:solidFill>
              </a:rPr>
              <a:t>حَتَّىٰ</a:t>
            </a:r>
            <a:r>
              <a:rPr lang="en-US" sz="2400" b="1" dirty="0" smtClean="0">
                <a:solidFill>
                  <a:srgbClr val="C00000"/>
                </a:solidFill>
              </a:rPr>
              <a:t> </a:t>
            </a:r>
            <a:r>
              <a:rPr lang="ar-EG" sz="2400" b="1" dirty="0" smtClean="0">
                <a:solidFill>
                  <a:srgbClr val="C00000"/>
                </a:solidFill>
              </a:rPr>
              <a:t>تُنفِقُوا </a:t>
            </a:r>
            <a:r>
              <a:rPr lang="ar-EG" sz="2400" b="1" dirty="0" smtClean="0">
                <a:solidFill>
                  <a:srgbClr val="58685A"/>
                </a:solidFill>
              </a:rPr>
              <a:t>مِمَّا تُحِبُّونَ</a:t>
            </a:r>
            <a:r>
              <a:rPr lang="en-US" sz="2400" b="1" dirty="0" smtClean="0">
                <a:solidFill>
                  <a:srgbClr val="C00000"/>
                </a:solidFill>
              </a:rPr>
              <a:t> </a:t>
            </a:r>
            <a:r>
              <a:rPr lang="ar-EG" sz="2400" b="1" dirty="0" smtClean="0">
                <a:solidFill>
                  <a:srgbClr val="58685A"/>
                </a:solidFill>
              </a:rPr>
              <a:t>) آل عمران 92</a:t>
            </a:r>
            <a:endParaRPr lang="ar-EG" sz="2400" dirty="0">
              <a:solidFill>
                <a:srgbClr val="58685A"/>
              </a:solidFill>
            </a:endParaRPr>
          </a:p>
        </p:txBody>
      </p:sp>
      <p:sp>
        <p:nvSpPr>
          <p:cNvPr id="14" name="TextBox 13"/>
          <p:cNvSpPr txBox="1"/>
          <p:nvPr/>
        </p:nvSpPr>
        <p:spPr>
          <a:xfrm>
            <a:off x="8153400" y="4702312"/>
            <a:ext cx="762000" cy="707886"/>
          </a:xfrm>
          <a:prstGeom prst="rect">
            <a:avLst/>
          </a:prstGeom>
          <a:noFill/>
        </p:spPr>
        <p:txBody>
          <a:bodyPr wrap="square" rtlCol="0">
            <a:spAutoFit/>
          </a:bodyPr>
          <a:lstStyle/>
          <a:p>
            <a:pPr algn="ctr"/>
            <a:r>
              <a:rPr lang="ar-EG" sz="4000" b="1" dirty="0" smtClean="0">
                <a:solidFill>
                  <a:srgbClr val="C00000"/>
                </a:solidFill>
              </a:rPr>
              <a:t>4</a:t>
            </a:r>
            <a:endParaRPr lang="ar-EG" sz="4000" b="1" dirty="0">
              <a:solidFill>
                <a:srgbClr val="C00000"/>
              </a:solidFill>
            </a:endParaRPr>
          </a:p>
        </p:txBody>
      </p:sp>
      <p:sp>
        <p:nvSpPr>
          <p:cNvPr id="15" name="TextBox 14"/>
          <p:cNvSpPr txBox="1"/>
          <p:nvPr/>
        </p:nvSpPr>
        <p:spPr>
          <a:xfrm>
            <a:off x="4191000" y="4760891"/>
            <a:ext cx="4038600" cy="892552"/>
          </a:xfrm>
          <a:prstGeom prst="rect">
            <a:avLst/>
          </a:prstGeom>
          <a:noFill/>
        </p:spPr>
        <p:txBody>
          <a:bodyPr wrap="square" rtlCol="0">
            <a:spAutoFit/>
          </a:bodyPr>
          <a:lstStyle/>
          <a:p>
            <a:pPr algn="r"/>
            <a:r>
              <a:rPr lang="ar-EG" sz="2800" b="1" dirty="0" smtClean="0">
                <a:solidFill>
                  <a:srgbClr val="C00000"/>
                </a:solidFill>
              </a:rPr>
              <a:t>ق</a:t>
            </a:r>
            <a:r>
              <a:rPr lang="ar-EG" sz="2400" b="1" dirty="0" smtClean="0">
                <a:solidFill>
                  <a:srgbClr val="C00000"/>
                </a:solidFill>
              </a:rPr>
              <a:t>ال تعالى: (</a:t>
            </a:r>
            <a:r>
              <a:rPr lang="ar-EG" sz="2400" b="1" dirty="0" smtClean="0">
                <a:solidFill>
                  <a:srgbClr val="58685A"/>
                </a:solidFill>
              </a:rPr>
              <a:t>فَمَنْ كَانَ</a:t>
            </a:r>
            <a:r>
              <a:rPr lang="en-US" sz="2400" b="1" dirty="0" smtClean="0">
                <a:solidFill>
                  <a:srgbClr val="C00000"/>
                </a:solidFill>
              </a:rPr>
              <a:t> </a:t>
            </a:r>
            <a:r>
              <a:rPr lang="ar-EG" sz="2400" b="1" dirty="0" smtClean="0">
                <a:solidFill>
                  <a:srgbClr val="C00000"/>
                </a:solidFill>
              </a:rPr>
              <a:t>يَرْجُوا</a:t>
            </a:r>
            <a:r>
              <a:rPr lang="en-US" sz="2400" b="1" dirty="0" smtClean="0">
                <a:solidFill>
                  <a:srgbClr val="C00000"/>
                </a:solidFill>
              </a:rPr>
              <a:t> </a:t>
            </a:r>
            <a:r>
              <a:rPr lang="ar-EG" sz="2400" b="1" dirty="0" smtClean="0">
                <a:solidFill>
                  <a:srgbClr val="C00000"/>
                </a:solidFill>
              </a:rPr>
              <a:t>لِقَاءَ رَبِّهِ </a:t>
            </a:r>
            <a:r>
              <a:rPr lang="ar-EG" sz="2400" b="1" u="sng" dirty="0" smtClean="0">
                <a:solidFill>
                  <a:srgbClr val="58685A"/>
                </a:solidFill>
              </a:rPr>
              <a:t>فَلْيَعْمَلْ </a:t>
            </a:r>
            <a:r>
              <a:rPr lang="ar-EG" sz="2400" b="1" dirty="0" smtClean="0">
                <a:solidFill>
                  <a:srgbClr val="58685A"/>
                </a:solidFill>
              </a:rPr>
              <a:t>عَمَلًا صَالِحًا</a:t>
            </a:r>
            <a:r>
              <a:rPr lang="en-US" sz="2400" b="1" dirty="0" smtClean="0">
                <a:solidFill>
                  <a:srgbClr val="58685A"/>
                </a:solidFill>
              </a:rPr>
              <a:t> </a:t>
            </a:r>
            <a:r>
              <a:rPr lang="ar-EG" sz="2400" b="1" dirty="0" smtClean="0">
                <a:solidFill>
                  <a:srgbClr val="58685A"/>
                </a:solidFill>
              </a:rPr>
              <a:t>) الكهف 110</a:t>
            </a:r>
            <a:endParaRPr lang="ar-EG" sz="2400" dirty="0">
              <a:solidFill>
                <a:srgbClr val="58685A"/>
              </a:solidFill>
            </a:endParaRPr>
          </a:p>
        </p:txBody>
      </p:sp>
      <p:sp>
        <p:nvSpPr>
          <p:cNvPr id="16" name="TextBox 15"/>
          <p:cNvSpPr txBox="1"/>
          <p:nvPr/>
        </p:nvSpPr>
        <p:spPr>
          <a:xfrm>
            <a:off x="228600" y="3896378"/>
            <a:ext cx="3429000" cy="461665"/>
          </a:xfrm>
          <a:prstGeom prst="rect">
            <a:avLst/>
          </a:prstGeom>
          <a:noFill/>
        </p:spPr>
        <p:txBody>
          <a:bodyPr wrap="square" rtlCol="0">
            <a:spAutoFit/>
          </a:bodyPr>
          <a:lstStyle/>
          <a:p>
            <a:pPr algn="ctr"/>
            <a:r>
              <a:rPr lang="ar-EG" sz="2400" b="1" dirty="0" smtClean="0">
                <a:solidFill>
                  <a:srgbClr val="C00000"/>
                </a:solidFill>
              </a:rPr>
              <a:t>فعل مضارع مرفوع.</a:t>
            </a:r>
            <a:endParaRPr lang="ar-EG" sz="2400" dirty="0">
              <a:solidFill>
                <a:srgbClr val="C00000"/>
              </a:solidFill>
            </a:endParaRPr>
          </a:p>
        </p:txBody>
      </p:sp>
      <p:sp>
        <p:nvSpPr>
          <p:cNvPr id="17" name="TextBox 16"/>
          <p:cNvSpPr txBox="1"/>
          <p:nvPr/>
        </p:nvSpPr>
        <p:spPr>
          <a:xfrm>
            <a:off x="0" y="4724398"/>
            <a:ext cx="3429000" cy="830997"/>
          </a:xfrm>
          <a:prstGeom prst="rect">
            <a:avLst/>
          </a:prstGeom>
          <a:noFill/>
        </p:spPr>
        <p:txBody>
          <a:bodyPr wrap="square" rtlCol="0">
            <a:spAutoFit/>
          </a:bodyPr>
          <a:lstStyle/>
          <a:p>
            <a:pPr algn="r"/>
            <a:r>
              <a:rPr lang="ar-EG" sz="2400" b="1" dirty="0" smtClean="0">
                <a:solidFill>
                  <a:srgbClr val="C00000"/>
                </a:solidFill>
              </a:rPr>
              <a:t>فعل مضارع مجزوم، وعلامة جزمه حذف النون حرف العلة.</a:t>
            </a:r>
            <a:endParaRPr lang="ar-EG" sz="2400" dirty="0">
              <a:solidFill>
                <a:srgbClr val="C00000"/>
              </a:solidFill>
            </a:endParaRPr>
          </a:p>
        </p:txBody>
      </p:sp>
      <p:sp>
        <p:nvSpPr>
          <p:cNvPr id="20" name="TextBox 19"/>
          <p:cNvSpPr txBox="1"/>
          <p:nvPr/>
        </p:nvSpPr>
        <p:spPr>
          <a:xfrm>
            <a:off x="8153400" y="5769114"/>
            <a:ext cx="762000" cy="707886"/>
          </a:xfrm>
          <a:prstGeom prst="rect">
            <a:avLst/>
          </a:prstGeom>
          <a:noFill/>
        </p:spPr>
        <p:txBody>
          <a:bodyPr wrap="square" rtlCol="0">
            <a:spAutoFit/>
          </a:bodyPr>
          <a:lstStyle/>
          <a:p>
            <a:pPr algn="ctr"/>
            <a:r>
              <a:rPr lang="ar-EG" sz="4000" b="1" dirty="0" smtClean="0">
                <a:solidFill>
                  <a:srgbClr val="C00000"/>
                </a:solidFill>
              </a:rPr>
              <a:t>5</a:t>
            </a:r>
            <a:endParaRPr lang="ar-EG" sz="4000" b="1" dirty="0">
              <a:solidFill>
                <a:srgbClr val="C00000"/>
              </a:solidFill>
            </a:endParaRPr>
          </a:p>
        </p:txBody>
      </p:sp>
      <p:sp>
        <p:nvSpPr>
          <p:cNvPr id="21" name="TextBox 20"/>
          <p:cNvSpPr txBox="1"/>
          <p:nvPr/>
        </p:nvSpPr>
        <p:spPr>
          <a:xfrm>
            <a:off x="4724400" y="5827693"/>
            <a:ext cx="3505200" cy="830997"/>
          </a:xfrm>
          <a:prstGeom prst="rect">
            <a:avLst/>
          </a:prstGeom>
          <a:noFill/>
        </p:spPr>
        <p:txBody>
          <a:bodyPr wrap="square" rtlCol="0">
            <a:spAutoFit/>
          </a:bodyPr>
          <a:lstStyle/>
          <a:p>
            <a:pPr algn="r"/>
            <a:r>
              <a:rPr lang="ar-EG" sz="2400" b="1" dirty="0" smtClean="0">
                <a:solidFill>
                  <a:srgbClr val="C00000"/>
                </a:solidFill>
              </a:rPr>
              <a:t>قال تعالى: </a:t>
            </a:r>
            <a:r>
              <a:rPr lang="ar-EG" sz="2400" b="1" dirty="0" smtClean="0">
                <a:solidFill>
                  <a:srgbClr val="58685A"/>
                </a:solidFill>
              </a:rPr>
              <a:t>(وَلاَ </a:t>
            </a:r>
            <a:r>
              <a:rPr lang="ar-EG" sz="2400" b="1" u="sng" dirty="0" smtClean="0">
                <a:solidFill>
                  <a:srgbClr val="58685A"/>
                </a:solidFill>
              </a:rPr>
              <a:t>تَمْشِ</a:t>
            </a:r>
            <a:r>
              <a:rPr lang="en-US" sz="2400" b="1" dirty="0" smtClean="0">
                <a:solidFill>
                  <a:srgbClr val="C00000"/>
                </a:solidFill>
              </a:rPr>
              <a:t> </a:t>
            </a:r>
            <a:r>
              <a:rPr lang="ar-EG" sz="2400" b="1" dirty="0" smtClean="0">
                <a:solidFill>
                  <a:srgbClr val="C00000"/>
                </a:solidFill>
              </a:rPr>
              <a:t>فِي</a:t>
            </a:r>
            <a:r>
              <a:rPr lang="en-US" sz="2400" b="1" dirty="0" smtClean="0">
                <a:solidFill>
                  <a:srgbClr val="C00000"/>
                </a:solidFill>
              </a:rPr>
              <a:t> </a:t>
            </a:r>
            <a:r>
              <a:rPr lang="ar-EG" sz="2400" b="1" dirty="0" smtClean="0">
                <a:solidFill>
                  <a:srgbClr val="C00000"/>
                </a:solidFill>
              </a:rPr>
              <a:t>الأَرْضِ مَرَحاً) </a:t>
            </a:r>
            <a:r>
              <a:rPr lang="ar-EG" sz="2400" b="1" dirty="0" smtClean="0">
                <a:solidFill>
                  <a:srgbClr val="58685A"/>
                </a:solidFill>
              </a:rPr>
              <a:t>لقمان 18</a:t>
            </a:r>
            <a:endParaRPr lang="ar-EG" sz="2400" dirty="0">
              <a:solidFill>
                <a:srgbClr val="58685A"/>
              </a:solidFill>
            </a:endParaRPr>
          </a:p>
        </p:txBody>
      </p:sp>
      <p:sp>
        <p:nvSpPr>
          <p:cNvPr id="22" name="TextBox 21"/>
          <p:cNvSpPr txBox="1"/>
          <p:nvPr/>
        </p:nvSpPr>
        <p:spPr>
          <a:xfrm>
            <a:off x="0" y="5798403"/>
            <a:ext cx="3429000" cy="830997"/>
          </a:xfrm>
          <a:prstGeom prst="rect">
            <a:avLst/>
          </a:prstGeom>
          <a:noFill/>
        </p:spPr>
        <p:txBody>
          <a:bodyPr wrap="square" rtlCol="0">
            <a:spAutoFit/>
          </a:bodyPr>
          <a:lstStyle/>
          <a:p>
            <a:pPr algn="r"/>
            <a:r>
              <a:rPr lang="ar-EG" sz="2400" b="1" dirty="0" smtClean="0">
                <a:solidFill>
                  <a:srgbClr val="C00000"/>
                </a:solidFill>
              </a:rPr>
              <a:t>فعل مضارع مجزوم، وعلامة جزمه حذف النون.</a:t>
            </a:r>
            <a:endParaRPr lang="ar-EG" sz="2400" dirty="0">
              <a:solidFill>
                <a:srgbClr val="C00000"/>
              </a:solidFill>
            </a:endParaRPr>
          </a:p>
        </p:txBody>
      </p:sp>
      <p:sp>
        <p:nvSpPr>
          <p:cNvPr id="29" name="TextBox 28"/>
          <p:cNvSpPr txBox="1"/>
          <p:nvPr/>
        </p:nvSpPr>
        <p:spPr>
          <a:xfrm>
            <a:off x="3581400" y="228600"/>
            <a:ext cx="228600" cy="769441"/>
          </a:xfrm>
          <a:prstGeom prst="rect">
            <a:avLst/>
          </a:prstGeom>
          <a:noFill/>
        </p:spPr>
        <p:txBody>
          <a:bodyPr wrap="square" rtlCol="0">
            <a:spAutoFit/>
          </a:bodyPr>
          <a:lstStyle/>
          <a:p>
            <a:pPr algn="ctr"/>
            <a:r>
              <a:rPr lang="ar-EG" sz="4400" b="1" dirty="0" smtClean="0">
                <a:solidFill>
                  <a:srgbClr val="002060"/>
                </a:solidFill>
              </a:rPr>
              <a:t>م</a:t>
            </a:r>
            <a:endParaRPr lang="ar-EG" sz="4400" b="1" dirty="0">
              <a:solidFill>
                <a:srgbClr val="002060"/>
              </a:solidFill>
            </a:endParaRPr>
          </a:p>
        </p:txBody>
      </p:sp>
      <p:sp>
        <p:nvSpPr>
          <p:cNvPr id="30" name="TextBox 29"/>
          <p:cNvSpPr txBox="1"/>
          <p:nvPr/>
        </p:nvSpPr>
        <p:spPr>
          <a:xfrm>
            <a:off x="3657600" y="1563469"/>
            <a:ext cx="228600" cy="646331"/>
          </a:xfrm>
          <a:prstGeom prst="rect">
            <a:avLst/>
          </a:prstGeom>
          <a:noFill/>
        </p:spPr>
        <p:txBody>
          <a:bodyPr wrap="square" rtlCol="0">
            <a:spAutoFit/>
          </a:bodyPr>
          <a:lstStyle/>
          <a:p>
            <a:pPr algn="ctr"/>
            <a:r>
              <a:rPr lang="ar-EG" sz="3600" b="1" dirty="0" smtClean="0">
                <a:solidFill>
                  <a:srgbClr val="002060"/>
                </a:solidFill>
              </a:rPr>
              <a:t>4</a:t>
            </a:r>
            <a:endParaRPr lang="ar-EG" sz="3600" b="1" dirty="0">
              <a:solidFill>
                <a:srgbClr val="002060"/>
              </a:solidFill>
            </a:endParaRPr>
          </a:p>
        </p:txBody>
      </p:sp>
      <p:sp>
        <p:nvSpPr>
          <p:cNvPr id="31" name="TextBox 30"/>
          <p:cNvSpPr txBox="1"/>
          <p:nvPr/>
        </p:nvSpPr>
        <p:spPr>
          <a:xfrm>
            <a:off x="3657600" y="2743200"/>
            <a:ext cx="228600" cy="646331"/>
          </a:xfrm>
          <a:prstGeom prst="rect">
            <a:avLst/>
          </a:prstGeom>
          <a:noFill/>
        </p:spPr>
        <p:txBody>
          <a:bodyPr wrap="square" rtlCol="0">
            <a:spAutoFit/>
          </a:bodyPr>
          <a:lstStyle/>
          <a:p>
            <a:pPr algn="ctr"/>
            <a:r>
              <a:rPr lang="ar-EG" sz="3600" b="1" dirty="0" smtClean="0">
                <a:solidFill>
                  <a:srgbClr val="002060"/>
                </a:solidFill>
              </a:rPr>
              <a:t>3</a:t>
            </a:r>
            <a:endParaRPr lang="ar-EG" sz="3600" b="1" dirty="0">
              <a:solidFill>
                <a:srgbClr val="002060"/>
              </a:solidFill>
            </a:endParaRPr>
          </a:p>
        </p:txBody>
      </p:sp>
      <p:sp>
        <p:nvSpPr>
          <p:cNvPr id="32" name="TextBox 31"/>
          <p:cNvSpPr txBox="1"/>
          <p:nvPr/>
        </p:nvSpPr>
        <p:spPr>
          <a:xfrm>
            <a:off x="3657600" y="3849469"/>
            <a:ext cx="228600" cy="646331"/>
          </a:xfrm>
          <a:prstGeom prst="rect">
            <a:avLst/>
          </a:prstGeom>
          <a:noFill/>
        </p:spPr>
        <p:txBody>
          <a:bodyPr wrap="square" rtlCol="0">
            <a:spAutoFit/>
          </a:bodyPr>
          <a:lstStyle/>
          <a:p>
            <a:pPr algn="ctr"/>
            <a:r>
              <a:rPr lang="ar-EG" sz="3600" b="1" dirty="0" smtClean="0">
                <a:solidFill>
                  <a:srgbClr val="002060"/>
                </a:solidFill>
              </a:rPr>
              <a:t>1</a:t>
            </a:r>
            <a:endParaRPr lang="ar-EG" sz="3600" b="1" dirty="0">
              <a:solidFill>
                <a:srgbClr val="002060"/>
              </a:solidFill>
            </a:endParaRPr>
          </a:p>
        </p:txBody>
      </p:sp>
      <p:sp>
        <p:nvSpPr>
          <p:cNvPr id="33" name="TextBox 32"/>
          <p:cNvSpPr txBox="1"/>
          <p:nvPr/>
        </p:nvSpPr>
        <p:spPr>
          <a:xfrm>
            <a:off x="3657600" y="4953000"/>
            <a:ext cx="228600" cy="646331"/>
          </a:xfrm>
          <a:prstGeom prst="rect">
            <a:avLst/>
          </a:prstGeom>
          <a:noFill/>
        </p:spPr>
        <p:txBody>
          <a:bodyPr wrap="square" rtlCol="0">
            <a:spAutoFit/>
          </a:bodyPr>
          <a:lstStyle/>
          <a:p>
            <a:pPr algn="ctr"/>
            <a:r>
              <a:rPr lang="ar-EG" sz="3600" b="1" dirty="0" smtClean="0">
                <a:solidFill>
                  <a:srgbClr val="002060"/>
                </a:solidFill>
              </a:rPr>
              <a:t>5</a:t>
            </a:r>
            <a:endParaRPr lang="ar-EG" sz="3600" b="1" dirty="0">
              <a:solidFill>
                <a:srgbClr val="002060"/>
              </a:solidFill>
            </a:endParaRPr>
          </a:p>
        </p:txBody>
      </p:sp>
      <p:sp>
        <p:nvSpPr>
          <p:cNvPr id="34" name="TextBox 33"/>
          <p:cNvSpPr txBox="1"/>
          <p:nvPr/>
        </p:nvSpPr>
        <p:spPr>
          <a:xfrm>
            <a:off x="3657600" y="5906869"/>
            <a:ext cx="228600" cy="646331"/>
          </a:xfrm>
          <a:prstGeom prst="rect">
            <a:avLst/>
          </a:prstGeom>
          <a:noFill/>
        </p:spPr>
        <p:txBody>
          <a:bodyPr wrap="square" rtlCol="0">
            <a:spAutoFit/>
          </a:bodyPr>
          <a:lstStyle/>
          <a:p>
            <a:pPr algn="ctr"/>
            <a:r>
              <a:rPr lang="ar-EG" sz="3600" b="1" dirty="0" smtClean="0">
                <a:solidFill>
                  <a:srgbClr val="002060"/>
                </a:solidFill>
              </a:rPr>
              <a:t>2</a:t>
            </a:r>
            <a:endParaRPr lang="ar-EG" sz="3600" b="1" dirty="0">
              <a:solidFill>
                <a:srgbClr val="00206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in)">
                                      <p:cBhvr>
                                        <p:cTn id="40" dur="500"/>
                                        <p:tgtEl>
                                          <p:spTgt spid="1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ox(in)">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ox(in)">
                                      <p:cBhvr>
                                        <p:cTn id="55" dur="500"/>
                                        <p:tgtEl>
                                          <p:spTgt spid="2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ox(in)">
                                      <p:cBhvr>
                                        <p:cTn id="58" dur="500"/>
                                        <p:tgtEl>
                                          <p:spTgt spid="2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ox(i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linds(horizontal)">
                                      <p:cBhvr>
                                        <p:cTn id="66" dur="500"/>
                                        <p:tgtEl>
                                          <p:spTgt spid="29"/>
                                        </p:tgtEl>
                                      </p:cBhvr>
                                    </p:animEffect>
                                  </p:childTnLst>
                                  <p:subTnLst>
                                    <p:audio>
                                      <p:cMediaNode>
                                        <p:cTn display="0" masterRel="sameClick">
                                          <p:stCondLst>
                                            <p:cond evt="begin" delay="0">
                                              <p:tn val="64"/>
                                            </p:cond>
                                          </p:stCondLst>
                                          <p:endCondLst>
                                            <p:cond evt="onStopAudio" delay="0">
                                              <p:tgtEl>
                                                <p:sldTgt/>
                                              </p:tgtEl>
                                            </p:cond>
                                          </p:endCondLst>
                                        </p:cTn>
                                        <p:tgtEl>
                                          <p:sndTgt r:embed="rId4" name="cp_empty.wav"/>
                                        </p:tgtEl>
                                      </p:cMediaNode>
                                    </p:audio>
                                  </p:subTnLst>
                                </p:cTn>
                              </p:par>
                              <p:par>
                                <p:cTn id="67" presetID="3"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linds(horizontal)">
                                      <p:cBhvr>
                                        <p:cTn id="75" dur="500"/>
                                        <p:tgtEl>
                                          <p:spTgt spid="3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linds(horizontal)">
                                      <p:cBhvr>
                                        <p:cTn id="78" dur="500"/>
                                        <p:tgtEl>
                                          <p:spTgt spid="3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P spid="22"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flipH="1">
            <a:off x="609600" y="1676400"/>
            <a:ext cx="8153400" cy="2971799"/>
          </a:xfrm>
          <a:prstGeom prst="chevron">
            <a:avLst/>
          </a:prstGeom>
          <a:blipFill>
            <a:blip r:embed="rId4"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a:spLocks noChangeArrowheads="1"/>
          </p:cNvSpPr>
          <p:nvPr/>
        </p:nvSpPr>
        <p:spPr bwMode="auto">
          <a:xfrm>
            <a:off x="1295400" y="1905000"/>
            <a:ext cx="619268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EG" sz="4400" b="1" dirty="0" smtClean="0">
                <a:solidFill>
                  <a:srgbClr val="C00000"/>
                </a:solidFill>
              </a:rPr>
              <a:t>2</a:t>
            </a:r>
            <a:r>
              <a:rPr lang="ar-EG" sz="4800" b="1" dirty="0" smtClean="0"/>
              <a:t> </a:t>
            </a:r>
            <a:r>
              <a:rPr lang="ar-EG" sz="4800" b="1" dirty="0" smtClean="0">
                <a:solidFill>
                  <a:srgbClr val="C00000"/>
                </a:solidFill>
              </a:rPr>
              <a:t>.حدد الأفعال المضارعة المجزومة، وأداة جزمها في الجمل التالية:</a:t>
            </a:r>
            <a:endParaRPr lang="en-US" sz="4800" dirty="0" smtClean="0">
              <a:solidFill>
                <a:srgbClr val="C00000"/>
              </a:solidFill>
            </a:endParaRPr>
          </a:p>
          <a:p>
            <a:pPr lvl="0" algn="ctr" rtl="1"/>
            <a:endParaRPr lang="en-US" sz="4800" dirty="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735.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7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1" y="304801"/>
          <a:ext cx="8839200" cy="5783795"/>
        </p:xfrm>
        <a:graphic>
          <a:graphicData uri="http://schemas.openxmlformats.org/drawingml/2006/table">
            <a:tbl>
              <a:tblPr firstRow="1" bandRow="1">
                <a:tableStyleId>{F5AB1C69-6EDB-4FF4-983F-18BD219EF322}</a:tableStyleId>
              </a:tblPr>
              <a:tblGrid>
                <a:gridCol w="1676400"/>
                <a:gridCol w="1828800"/>
                <a:gridCol w="4495800"/>
                <a:gridCol w="838200"/>
              </a:tblGrid>
              <a:tr h="114299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447800">
                <a:tc>
                  <a:txBody>
                    <a:bodyPr/>
                    <a:lstStyle/>
                    <a:p>
                      <a:pPr rtl="1"/>
                      <a:endParaRPr lang="ar-EG" dirty="0"/>
                    </a:p>
                  </a:txBody>
                  <a:tcPr/>
                </a:tc>
                <a:tc>
                  <a:txBody>
                    <a:bodyPr/>
                    <a:lstStyle/>
                    <a:p>
                      <a:pPr rtl="1"/>
                      <a:endParaRPr lang="ar-EG"/>
                    </a:p>
                  </a:txBody>
                  <a:tcPr/>
                </a:tc>
                <a:tc>
                  <a:txBody>
                    <a:bodyPr/>
                    <a:lstStyle/>
                    <a:p>
                      <a:pPr rtl="1"/>
                      <a:endParaRPr lang="ar-EG" dirty="0"/>
                    </a:p>
                  </a:txBody>
                  <a:tcPr/>
                </a:tc>
                <a:tc>
                  <a:txBody>
                    <a:bodyPr/>
                    <a:lstStyle/>
                    <a:p>
                      <a:pPr rtl="1"/>
                      <a:endParaRPr lang="ar-EG"/>
                    </a:p>
                  </a:txBody>
                  <a:tcPr/>
                </a:tc>
              </a:tr>
              <a:tr h="1596498">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596498">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3" name="TextBox 2"/>
          <p:cNvSpPr txBox="1"/>
          <p:nvPr/>
        </p:nvSpPr>
        <p:spPr>
          <a:xfrm>
            <a:off x="152400" y="457200"/>
            <a:ext cx="1676400" cy="523220"/>
          </a:xfrm>
          <a:prstGeom prst="rect">
            <a:avLst/>
          </a:prstGeom>
          <a:noFill/>
        </p:spPr>
        <p:txBody>
          <a:bodyPr wrap="square" rtlCol="0">
            <a:spAutoFit/>
          </a:bodyPr>
          <a:lstStyle/>
          <a:p>
            <a:pPr algn="ctr"/>
            <a:r>
              <a:rPr lang="ar-EG" sz="2800" b="1" dirty="0" smtClean="0">
                <a:solidFill>
                  <a:srgbClr val="C00000"/>
                </a:solidFill>
              </a:rPr>
              <a:t>أداة جزمه</a:t>
            </a:r>
            <a:endParaRPr lang="ar-EG" sz="2800" dirty="0">
              <a:solidFill>
                <a:srgbClr val="C00000"/>
              </a:solidFill>
            </a:endParaRPr>
          </a:p>
        </p:txBody>
      </p:sp>
      <p:sp>
        <p:nvSpPr>
          <p:cNvPr id="4" name="TextBox 3"/>
          <p:cNvSpPr txBox="1"/>
          <p:nvPr/>
        </p:nvSpPr>
        <p:spPr>
          <a:xfrm>
            <a:off x="1600200" y="341293"/>
            <a:ext cx="2209800" cy="954107"/>
          </a:xfrm>
          <a:prstGeom prst="rect">
            <a:avLst/>
          </a:prstGeom>
          <a:noFill/>
        </p:spPr>
        <p:txBody>
          <a:bodyPr wrap="square" rtlCol="0">
            <a:spAutoFit/>
          </a:bodyPr>
          <a:lstStyle/>
          <a:p>
            <a:pPr algn="ctr"/>
            <a:r>
              <a:rPr lang="ar-EG" sz="2800" b="1" dirty="0" smtClean="0">
                <a:solidFill>
                  <a:srgbClr val="C00000"/>
                </a:solidFill>
              </a:rPr>
              <a:t>الفعل المضارع المجزوم</a:t>
            </a:r>
            <a:endParaRPr lang="ar-EG" sz="2800" dirty="0">
              <a:solidFill>
                <a:srgbClr val="C00000"/>
              </a:solidFill>
            </a:endParaRPr>
          </a:p>
        </p:txBody>
      </p:sp>
      <p:sp>
        <p:nvSpPr>
          <p:cNvPr id="5" name="TextBox 4"/>
          <p:cNvSpPr txBox="1"/>
          <p:nvPr/>
        </p:nvSpPr>
        <p:spPr>
          <a:xfrm>
            <a:off x="5029200" y="533400"/>
            <a:ext cx="2362200" cy="584775"/>
          </a:xfrm>
          <a:prstGeom prst="rect">
            <a:avLst/>
          </a:prstGeom>
          <a:noFill/>
        </p:spPr>
        <p:txBody>
          <a:bodyPr wrap="square" rtlCol="0">
            <a:spAutoFit/>
          </a:bodyPr>
          <a:lstStyle/>
          <a:p>
            <a:pPr algn="ctr"/>
            <a:r>
              <a:rPr lang="ar-EG" sz="3200" b="1" dirty="0" smtClean="0">
                <a:solidFill>
                  <a:srgbClr val="C00000"/>
                </a:solidFill>
              </a:rPr>
              <a:t>الجملة</a:t>
            </a:r>
            <a:endParaRPr lang="ar-EG" sz="3200" dirty="0">
              <a:solidFill>
                <a:srgbClr val="C00000"/>
              </a:solidFill>
            </a:endParaRPr>
          </a:p>
        </p:txBody>
      </p:sp>
      <p:sp>
        <p:nvSpPr>
          <p:cNvPr id="6" name="TextBox 5"/>
          <p:cNvSpPr txBox="1"/>
          <p:nvPr/>
        </p:nvSpPr>
        <p:spPr>
          <a:xfrm>
            <a:off x="8077200" y="457200"/>
            <a:ext cx="838200" cy="646331"/>
          </a:xfrm>
          <a:prstGeom prst="rect">
            <a:avLst/>
          </a:prstGeom>
          <a:noFill/>
        </p:spPr>
        <p:txBody>
          <a:bodyPr wrap="square" rtlCol="0">
            <a:spAutoFit/>
          </a:bodyPr>
          <a:lstStyle/>
          <a:p>
            <a:pPr algn="ctr"/>
            <a:r>
              <a:rPr lang="ar-EG" sz="3600" b="1" dirty="0" smtClean="0">
                <a:solidFill>
                  <a:srgbClr val="C00000"/>
                </a:solidFill>
              </a:rPr>
              <a:t>م</a:t>
            </a:r>
            <a:endParaRPr lang="ar-EG" sz="3600" dirty="0">
              <a:solidFill>
                <a:srgbClr val="C00000"/>
              </a:solidFill>
            </a:endParaRPr>
          </a:p>
        </p:txBody>
      </p:sp>
      <p:sp>
        <p:nvSpPr>
          <p:cNvPr id="7" name="TextBox 6"/>
          <p:cNvSpPr txBox="1"/>
          <p:nvPr/>
        </p:nvSpPr>
        <p:spPr>
          <a:xfrm>
            <a:off x="8382000" y="1929825"/>
            <a:ext cx="381000" cy="584775"/>
          </a:xfrm>
          <a:prstGeom prst="rect">
            <a:avLst/>
          </a:prstGeom>
          <a:noFill/>
        </p:spPr>
        <p:txBody>
          <a:bodyPr wrap="square" rtlCol="0">
            <a:spAutoFit/>
          </a:bodyPr>
          <a:lstStyle/>
          <a:p>
            <a:pPr algn="ctr"/>
            <a:r>
              <a:rPr lang="ar-EG" sz="3200" b="1" dirty="0" smtClean="0">
                <a:solidFill>
                  <a:srgbClr val="C00000"/>
                </a:solidFill>
              </a:rPr>
              <a:t>1</a:t>
            </a:r>
            <a:endParaRPr lang="ar-EG" sz="3200" b="1" dirty="0">
              <a:solidFill>
                <a:srgbClr val="C00000"/>
              </a:solidFill>
            </a:endParaRPr>
          </a:p>
        </p:txBody>
      </p:sp>
      <p:sp>
        <p:nvSpPr>
          <p:cNvPr id="8" name="TextBox 7"/>
          <p:cNvSpPr txBox="1"/>
          <p:nvPr/>
        </p:nvSpPr>
        <p:spPr>
          <a:xfrm>
            <a:off x="3581400" y="1676400"/>
            <a:ext cx="44958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(وَلَا تُصَعِّرْ خَدَّكَ لِلنَّاسِ) لقمان 18</a:t>
            </a:r>
            <a:endParaRPr lang="ar-EG" sz="3200" dirty="0">
              <a:solidFill>
                <a:srgbClr val="58685A"/>
              </a:solidFill>
            </a:endParaRPr>
          </a:p>
        </p:txBody>
      </p:sp>
      <p:sp>
        <p:nvSpPr>
          <p:cNvPr id="9" name="TextBox 8"/>
          <p:cNvSpPr txBox="1"/>
          <p:nvPr/>
        </p:nvSpPr>
        <p:spPr>
          <a:xfrm>
            <a:off x="3505200" y="3113782"/>
            <a:ext cx="44958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(وَلَمَّا يَدْخُلِ الإِيمَانُ</a:t>
            </a:r>
            <a:r>
              <a:rPr lang="en-US" sz="3200" b="1" dirty="0" smtClean="0">
                <a:solidFill>
                  <a:srgbClr val="58685A"/>
                </a:solidFill>
              </a:rPr>
              <a:t> </a:t>
            </a:r>
            <a:r>
              <a:rPr lang="ar-EG" sz="3200" b="1" dirty="0" smtClean="0">
                <a:solidFill>
                  <a:srgbClr val="58685A"/>
                </a:solidFill>
              </a:rPr>
              <a:t>فِي</a:t>
            </a:r>
            <a:r>
              <a:rPr lang="en-US" sz="3200" b="1" dirty="0" smtClean="0">
                <a:solidFill>
                  <a:srgbClr val="58685A"/>
                </a:solidFill>
              </a:rPr>
              <a:t> </a:t>
            </a:r>
            <a:r>
              <a:rPr lang="ar-EG" sz="3200" b="1" dirty="0" smtClean="0">
                <a:solidFill>
                  <a:srgbClr val="58685A"/>
                </a:solidFill>
              </a:rPr>
              <a:t>قُلُوبِكُمْ) الحجرات 14</a:t>
            </a:r>
            <a:endParaRPr lang="ar-EG" sz="3200" dirty="0">
              <a:solidFill>
                <a:srgbClr val="58685A"/>
              </a:solidFill>
            </a:endParaRPr>
          </a:p>
        </p:txBody>
      </p:sp>
      <p:sp>
        <p:nvSpPr>
          <p:cNvPr id="10" name="TextBox 9"/>
          <p:cNvSpPr txBox="1"/>
          <p:nvPr/>
        </p:nvSpPr>
        <p:spPr>
          <a:xfrm>
            <a:off x="3505200" y="4724400"/>
            <a:ext cx="44958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(لَمْ تَرَ إِلَى رَبِّكَ</a:t>
            </a:r>
            <a:r>
              <a:rPr lang="en-US" sz="3200" b="1" dirty="0" smtClean="0">
                <a:solidFill>
                  <a:srgbClr val="58685A"/>
                </a:solidFill>
              </a:rPr>
              <a:t> </a:t>
            </a:r>
            <a:r>
              <a:rPr lang="ar-EG" sz="3200" b="1" dirty="0" smtClean="0">
                <a:solidFill>
                  <a:srgbClr val="58685A"/>
                </a:solidFill>
              </a:rPr>
              <a:t>كَيْفَ</a:t>
            </a:r>
            <a:r>
              <a:rPr lang="en-US" sz="3200" b="1" dirty="0" smtClean="0">
                <a:solidFill>
                  <a:srgbClr val="58685A"/>
                </a:solidFill>
              </a:rPr>
              <a:t> </a:t>
            </a:r>
            <a:r>
              <a:rPr lang="ar-EG" sz="3200" b="1" dirty="0" smtClean="0">
                <a:solidFill>
                  <a:srgbClr val="58685A"/>
                </a:solidFill>
              </a:rPr>
              <a:t>مَدَّ</a:t>
            </a:r>
            <a:r>
              <a:rPr lang="en-US" sz="3200" b="1" dirty="0" smtClean="0">
                <a:solidFill>
                  <a:srgbClr val="58685A"/>
                </a:solidFill>
              </a:rPr>
              <a:t> </a:t>
            </a:r>
            <a:r>
              <a:rPr lang="ar-EG" sz="3200" b="1" dirty="0" smtClean="0">
                <a:solidFill>
                  <a:srgbClr val="58685A"/>
                </a:solidFill>
              </a:rPr>
              <a:t>الظِّلَّ) الفرقان 45</a:t>
            </a:r>
            <a:endParaRPr lang="ar-EG" sz="3200" dirty="0">
              <a:solidFill>
                <a:srgbClr val="58685A"/>
              </a:solidFill>
            </a:endParaRPr>
          </a:p>
        </p:txBody>
      </p:sp>
      <p:sp>
        <p:nvSpPr>
          <p:cNvPr id="11" name="TextBox 10"/>
          <p:cNvSpPr txBox="1"/>
          <p:nvPr/>
        </p:nvSpPr>
        <p:spPr>
          <a:xfrm>
            <a:off x="8382000" y="3225225"/>
            <a:ext cx="381000" cy="584775"/>
          </a:xfrm>
          <a:prstGeom prst="rect">
            <a:avLst/>
          </a:prstGeom>
          <a:noFill/>
        </p:spPr>
        <p:txBody>
          <a:bodyPr wrap="square" rtlCol="0">
            <a:spAutoFit/>
          </a:bodyPr>
          <a:lstStyle/>
          <a:p>
            <a:pPr algn="ctr"/>
            <a:r>
              <a:rPr lang="ar-EG" sz="3200" b="1" dirty="0" smtClean="0">
                <a:solidFill>
                  <a:srgbClr val="C00000"/>
                </a:solidFill>
              </a:rPr>
              <a:t>2</a:t>
            </a:r>
            <a:endParaRPr lang="ar-EG" sz="3200" b="1" dirty="0">
              <a:solidFill>
                <a:srgbClr val="C00000"/>
              </a:solidFill>
            </a:endParaRPr>
          </a:p>
        </p:txBody>
      </p:sp>
      <p:sp>
        <p:nvSpPr>
          <p:cNvPr id="12" name="TextBox 11"/>
          <p:cNvSpPr txBox="1"/>
          <p:nvPr/>
        </p:nvSpPr>
        <p:spPr>
          <a:xfrm>
            <a:off x="8382000" y="4825425"/>
            <a:ext cx="381000" cy="584775"/>
          </a:xfrm>
          <a:prstGeom prst="rect">
            <a:avLst/>
          </a:prstGeom>
          <a:noFill/>
        </p:spPr>
        <p:txBody>
          <a:bodyPr wrap="square" rtlCol="0">
            <a:spAutoFit/>
          </a:bodyPr>
          <a:lstStyle/>
          <a:p>
            <a:pPr algn="ctr"/>
            <a:r>
              <a:rPr lang="ar-EG" sz="3200" b="1" dirty="0" smtClean="0">
                <a:solidFill>
                  <a:srgbClr val="C00000"/>
                </a:solidFill>
              </a:rPr>
              <a:t>3</a:t>
            </a:r>
            <a:endParaRPr lang="ar-EG" sz="3200" b="1" dirty="0">
              <a:solidFill>
                <a:srgbClr val="C00000"/>
              </a:solidFill>
            </a:endParaRPr>
          </a:p>
        </p:txBody>
      </p:sp>
      <p:sp>
        <p:nvSpPr>
          <p:cNvPr id="13" name="TextBox 12"/>
          <p:cNvSpPr txBox="1"/>
          <p:nvPr/>
        </p:nvSpPr>
        <p:spPr>
          <a:xfrm>
            <a:off x="2057400" y="1828800"/>
            <a:ext cx="1371600" cy="707886"/>
          </a:xfrm>
          <a:prstGeom prst="rect">
            <a:avLst/>
          </a:prstGeom>
          <a:noFill/>
        </p:spPr>
        <p:txBody>
          <a:bodyPr wrap="square" rtlCol="0">
            <a:spAutoFit/>
          </a:bodyPr>
          <a:lstStyle/>
          <a:p>
            <a:pPr algn="ctr"/>
            <a:r>
              <a:rPr lang="ar-EG" sz="4000" b="1" dirty="0" smtClean="0">
                <a:solidFill>
                  <a:srgbClr val="3333FF"/>
                </a:solidFill>
              </a:rPr>
              <a:t>تصعر</a:t>
            </a:r>
            <a:endParaRPr lang="ar-EG" sz="4000" b="1" dirty="0">
              <a:solidFill>
                <a:srgbClr val="3333FF"/>
              </a:solidFill>
            </a:endParaRPr>
          </a:p>
        </p:txBody>
      </p:sp>
      <p:sp>
        <p:nvSpPr>
          <p:cNvPr id="14" name="TextBox 13"/>
          <p:cNvSpPr txBox="1"/>
          <p:nvPr/>
        </p:nvSpPr>
        <p:spPr>
          <a:xfrm>
            <a:off x="2057400" y="3406914"/>
            <a:ext cx="1371600" cy="707886"/>
          </a:xfrm>
          <a:prstGeom prst="rect">
            <a:avLst/>
          </a:prstGeom>
          <a:noFill/>
        </p:spPr>
        <p:txBody>
          <a:bodyPr wrap="square" rtlCol="0">
            <a:spAutoFit/>
          </a:bodyPr>
          <a:lstStyle/>
          <a:p>
            <a:pPr algn="ctr"/>
            <a:r>
              <a:rPr lang="ar-EG" sz="4000" b="1" dirty="0" smtClean="0">
                <a:solidFill>
                  <a:srgbClr val="3333FF"/>
                </a:solidFill>
              </a:rPr>
              <a:t>يدخل</a:t>
            </a:r>
            <a:endParaRPr lang="ar-EG" sz="4000" b="1" dirty="0">
              <a:solidFill>
                <a:srgbClr val="3333FF"/>
              </a:solidFill>
            </a:endParaRPr>
          </a:p>
        </p:txBody>
      </p:sp>
      <p:sp>
        <p:nvSpPr>
          <p:cNvPr id="15" name="TextBox 14"/>
          <p:cNvSpPr txBox="1"/>
          <p:nvPr/>
        </p:nvSpPr>
        <p:spPr>
          <a:xfrm>
            <a:off x="2057400" y="4930914"/>
            <a:ext cx="1371600" cy="707886"/>
          </a:xfrm>
          <a:prstGeom prst="rect">
            <a:avLst/>
          </a:prstGeom>
          <a:noFill/>
        </p:spPr>
        <p:txBody>
          <a:bodyPr wrap="square" rtlCol="0">
            <a:spAutoFit/>
          </a:bodyPr>
          <a:lstStyle/>
          <a:p>
            <a:pPr algn="ctr"/>
            <a:r>
              <a:rPr lang="ar-EG" sz="4000" b="1" dirty="0" smtClean="0">
                <a:solidFill>
                  <a:srgbClr val="3333FF"/>
                </a:solidFill>
              </a:rPr>
              <a:t>تر</a:t>
            </a:r>
            <a:endParaRPr lang="ar-EG" sz="4000" b="1" dirty="0">
              <a:solidFill>
                <a:srgbClr val="3333FF"/>
              </a:solidFill>
            </a:endParaRPr>
          </a:p>
        </p:txBody>
      </p:sp>
      <p:sp>
        <p:nvSpPr>
          <p:cNvPr id="16" name="TextBox 15"/>
          <p:cNvSpPr txBox="1"/>
          <p:nvPr/>
        </p:nvSpPr>
        <p:spPr>
          <a:xfrm>
            <a:off x="76200" y="1752600"/>
            <a:ext cx="1752600" cy="707886"/>
          </a:xfrm>
          <a:prstGeom prst="rect">
            <a:avLst/>
          </a:prstGeom>
          <a:noFill/>
        </p:spPr>
        <p:txBody>
          <a:bodyPr wrap="square" rtlCol="0">
            <a:spAutoFit/>
          </a:bodyPr>
          <a:lstStyle/>
          <a:p>
            <a:pPr algn="ctr"/>
            <a:r>
              <a:rPr lang="ar-EG" sz="4000" b="1" dirty="0" smtClean="0">
                <a:solidFill>
                  <a:srgbClr val="3333FF"/>
                </a:solidFill>
              </a:rPr>
              <a:t>لا</a:t>
            </a:r>
            <a:r>
              <a:rPr lang="ar-EG" sz="3600" b="1" dirty="0" smtClean="0">
                <a:solidFill>
                  <a:srgbClr val="3333FF"/>
                </a:solidFill>
              </a:rPr>
              <a:t> الناهية</a:t>
            </a:r>
            <a:endParaRPr lang="ar-EG" sz="3600" b="1" dirty="0">
              <a:solidFill>
                <a:srgbClr val="3333FF"/>
              </a:solidFill>
            </a:endParaRPr>
          </a:p>
        </p:txBody>
      </p:sp>
      <p:sp>
        <p:nvSpPr>
          <p:cNvPr id="17" name="TextBox 16"/>
          <p:cNvSpPr txBox="1"/>
          <p:nvPr/>
        </p:nvSpPr>
        <p:spPr>
          <a:xfrm>
            <a:off x="76200" y="3330714"/>
            <a:ext cx="1752600" cy="707886"/>
          </a:xfrm>
          <a:prstGeom prst="rect">
            <a:avLst/>
          </a:prstGeom>
          <a:noFill/>
        </p:spPr>
        <p:txBody>
          <a:bodyPr wrap="square" rtlCol="0">
            <a:spAutoFit/>
          </a:bodyPr>
          <a:lstStyle/>
          <a:p>
            <a:pPr algn="ctr"/>
            <a:r>
              <a:rPr lang="ar-EG" sz="4000" b="1" dirty="0" smtClean="0">
                <a:solidFill>
                  <a:srgbClr val="3333FF"/>
                </a:solidFill>
              </a:rPr>
              <a:t>لما</a:t>
            </a:r>
            <a:endParaRPr lang="ar-EG" sz="3600" b="1" dirty="0">
              <a:solidFill>
                <a:srgbClr val="3333FF"/>
              </a:solidFill>
            </a:endParaRPr>
          </a:p>
        </p:txBody>
      </p:sp>
      <p:sp>
        <p:nvSpPr>
          <p:cNvPr id="18" name="TextBox 17"/>
          <p:cNvSpPr txBox="1"/>
          <p:nvPr/>
        </p:nvSpPr>
        <p:spPr>
          <a:xfrm>
            <a:off x="152400" y="4930914"/>
            <a:ext cx="1752600" cy="707886"/>
          </a:xfrm>
          <a:prstGeom prst="rect">
            <a:avLst/>
          </a:prstGeom>
          <a:noFill/>
        </p:spPr>
        <p:txBody>
          <a:bodyPr wrap="square" rtlCol="0">
            <a:spAutoFit/>
          </a:bodyPr>
          <a:lstStyle/>
          <a:p>
            <a:pPr algn="ctr"/>
            <a:r>
              <a:rPr lang="ar-EG" sz="4000" b="1" dirty="0" smtClean="0">
                <a:solidFill>
                  <a:srgbClr val="3333FF"/>
                </a:solidFill>
              </a:rPr>
              <a:t>لم</a:t>
            </a:r>
            <a:endParaRPr lang="ar-EG" sz="3600" b="1"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par>
                                <p:cTn id="43" presetID="5" presetClass="entr" presetSubtype="1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heckerboard(across)">
                                      <p:cBhvr>
                                        <p:cTn id="54" dur="500"/>
                                        <p:tgtEl>
                                          <p:spTgt spid="17"/>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heckerboard(across)">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04801"/>
          <a:ext cx="8686800" cy="5783795"/>
        </p:xfrm>
        <a:graphic>
          <a:graphicData uri="http://schemas.openxmlformats.org/drawingml/2006/table">
            <a:tbl>
              <a:tblPr firstRow="1" bandRow="1">
                <a:tableStyleId>{F5AB1C69-6EDB-4FF4-983F-18BD219EF322}</a:tableStyleId>
              </a:tblPr>
              <a:tblGrid>
                <a:gridCol w="1524000"/>
                <a:gridCol w="1828800"/>
                <a:gridCol w="4495800"/>
                <a:gridCol w="838200"/>
              </a:tblGrid>
              <a:tr h="114299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447800">
                <a:tc>
                  <a:txBody>
                    <a:bodyPr/>
                    <a:lstStyle/>
                    <a:p>
                      <a:pPr rtl="1"/>
                      <a:endParaRPr lang="ar-EG" dirty="0"/>
                    </a:p>
                  </a:txBody>
                  <a:tcPr/>
                </a:tc>
                <a:tc>
                  <a:txBody>
                    <a:bodyPr/>
                    <a:lstStyle/>
                    <a:p>
                      <a:pPr rtl="1"/>
                      <a:endParaRPr lang="ar-EG"/>
                    </a:p>
                  </a:txBody>
                  <a:tcPr/>
                </a:tc>
                <a:tc>
                  <a:txBody>
                    <a:bodyPr/>
                    <a:lstStyle/>
                    <a:p>
                      <a:pPr rtl="1"/>
                      <a:endParaRPr lang="ar-EG" dirty="0"/>
                    </a:p>
                  </a:txBody>
                  <a:tcPr/>
                </a:tc>
                <a:tc>
                  <a:txBody>
                    <a:bodyPr/>
                    <a:lstStyle/>
                    <a:p>
                      <a:pPr rtl="1"/>
                      <a:endParaRPr lang="ar-EG"/>
                    </a:p>
                  </a:txBody>
                  <a:tcPr/>
                </a:tc>
              </a:tr>
              <a:tr h="1596498">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r>
              <a:tr h="1596498">
                <a:tc>
                  <a:txBody>
                    <a:bodyPr/>
                    <a:lstStyle/>
                    <a:p>
                      <a:pPr rtl="1"/>
                      <a:endParaRPr lang="ar-EG" dirty="0"/>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r>
            </a:tbl>
          </a:graphicData>
        </a:graphic>
      </p:graphicFrame>
      <p:sp>
        <p:nvSpPr>
          <p:cNvPr id="3" name="TextBox 2"/>
          <p:cNvSpPr txBox="1"/>
          <p:nvPr/>
        </p:nvSpPr>
        <p:spPr>
          <a:xfrm>
            <a:off x="152400" y="457200"/>
            <a:ext cx="1676400" cy="523220"/>
          </a:xfrm>
          <a:prstGeom prst="rect">
            <a:avLst/>
          </a:prstGeom>
          <a:noFill/>
        </p:spPr>
        <p:txBody>
          <a:bodyPr wrap="square" rtlCol="0">
            <a:spAutoFit/>
          </a:bodyPr>
          <a:lstStyle/>
          <a:p>
            <a:pPr algn="ctr"/>
            <a:r>
              <a:rPr lang="ar-EG" sz="2800" b="1" dirty="0" smtClean="0">
                <a:solidFill>
                  <a:srgbClr val="C00000"/>
                </a:solidFill>
              </a:rPr>
              <a:t>أداة جزمه</a:t>
            </a:r>
            <a:endParaRPr lang="ar-EG" sz="2800" dirty="0">
              <a:solidFill>
                <a:srgbClr val="C00000"/>
              </a:solidFill>
            </a:endParaRPr>
          </a:p>
        </p:txBody>
      </p:sp>
      <p:sp>
        <p:nvSpPr>
          <p:cNvPr id="4" name="TextBox 3"/>
          <p:cNvSpPr txBox="1"/>
          <p:nvPr/>
        </p:nvSpPr>
        <p:spPr>
          <a:xfrm>
            <a:off x="1600200" y="341293"/>
            <a:ext cx="2209800" cy="954107"/>
          </a:xfrm>
          <a:prstGeom prst="rect">
            <a:avLst/>
          </a:prstGeom>
          <a:noFill/>
        </p:spPr>
        <p:txBody>
          <a:bodyPr wrap="square" rtlCol="0">
            <a:spAutoFit/>
          </a:bodyPr>
          <a:lstStyle/>
          <a:p>
            <a:pPr algn="ctr"/>
            <a:r>
              <a:rPr lang="ar-EG" sz="2800" b="1" dirty="0" smtClean="0">
                <a:solidFill>
                  <a:srgbClr val="C00000"/>
                </a:solidFill>
              </a:rPr>
              <a:t>الفعل المضارع المجزوم</a:t>
            </a:r>
            <a:endParaRPr lang="ar-EG" sz="2800" dirty="0">
              <a:solidFill>
                <a:srgbClr val="C00000"/>
              </a:solidFill>
            </a:endParaRPr>
          </a:p>
        </p:txBody>
      </p:sp>
      <p:sp>
        <p:nvSpPr>
          <p:cNvPr id="5" name="TextBox 4"/>
          <p:cNvSpPr txBox="1"/>
          <p:nvPr/>
        </p:nvSpPr>
        <p:spPr>
          <a:xfrm>
            <a:off x="5029200" y="533400"/>
            <a:ext cx="2362200" cy="584775"/>
          </a:xfrm>
          <a:prstGeom prst="rect">
            <a:avLst/>
          </a:prstGeom>
          <a:noFill/>
        </p:spPr>
        <p:txBody>
          <a:bodyPr wrap="square" rtlCol="0">
            <a:spAutoFit/>
          </a:bodyPr>
          <a:lstStyle/>
          <a:p>
            <a:pPr algn="ctr"/>
            <a:r>
              <a:rPr lang="ar-EG" sz="3200" b="1" dirty="0" smtClean="0">
                <a:solidFill>
                  <a:srgbClr val="C00000"/>
                </a:solidFill>
              </a:rPr>
              <a:t>الجملة</a:t>
            </a:r>
            <a:endParaRPr lang="ar-EG" sz="3200" dirty="0">
              <a:solidFill>
                <a:srgbClr val="C00000"/>
              </a:solidFill>
            </a:endParaRPr>
          </a:p>
        </p:txBody>
      </p:sp>
      <p:sp>
        <p:nvSpPr>
          <p:cNvPr id="6" name="TextBox 5"/>
          <p:cNvSpPr txBox="1"/>
          <p:nvPr/>
        </p:nvSpPr>
        <p:spPr>
          <a:xfrm>
            <a:off x="8077200" y="457200"/>
            <a:ext cx="838200" cy="646331"/>
          </a:xfrm>
          <a:prstGeom prst="rect">
            <a:avLst/>
          </a:prstGeom>
          <a:noFill/>
        </p:spPr>
        <p:txBody>
          <a:bodyPr wrap="square" rtlCol="0">
            <a:spAutoFit/>
          </a:bodyPr>
          <a:lstStyle/>
          <a:p>
            <a:pPr algn="ctr"/>
            <a:r>
              <a:rPr lang="ar-EG" sz="3600" b="1" dirty="0" smtClean="0">
                <a:solidFill>
                  <a:srgbClr val="C00000"/>
                </a:solidFill>
              </a:rPr>
              <a:t>م</a:t>
            </a:r>
            <a:endParaRPr lang="ar-EG" sz="3600" dirty="0">
              <a:solidFill>
                <a:srgbClr val="C00000"/>
              </a:solidFill>
            </a:endParaRPr>
          </a:p>
        </p:txBody>
      </p:sp>
      <p:sp>
        <p:nvSpPr>
          <p:cNvPr id="7" name="TextBox 6"/>
          <p:cNvSpPr txBox="1"/>
          <p:nvPr/>
        </p:nvSpPr>
        <p:spPr>
          <a:xfrm>
            <a:off x="8382000" y="1929825"/>
            <a:ext cx="381000" cy="584775"/>
          </a:xfrm>
          <a:prstGeom prst="rect">
            <a:avLst/>
          </a:prstGeom>
          <a:noFill/>
        </p:spPr>
        <p:txBody>
          <a:bodyPr wrap="square" rtlCol="0">
            <a:spAutoFit/>
          </a:bodyPr>
          <a:lstStyle/>
          <a:p>
            <a:pPr algn="ctr"/>
            <a:r>
              <a:rPr lang="ar-EG" sz="3200" b="1" dirty="0" smtClean="0">
                <a:solidFill>
                  <a:srgbClr val="C00000"/>
                </a:solidFill>
              </a:rPr>
              <a:t>4</a:t>
            </a:r>
            <a:endParaRPr lang="ar-EG" sz="3200" b="1" dirty="0">
              <a:solidFill>
                <a:srgbClr val="C00000"/>
              </a:solidFill>
            </a:endParaRPr>
          </a:p>
        </p:txBody>
      </p:sp>
      <p:sp>
        <p:nvSpPr>
          <p:cNvPr id="8" name="TextBox 7"/>
          <p:cNvSpPr txBox="1"/>
          <p:nvPr/>
        </p:nvSpPr>
        <p:spPr>
          <a:xfrm>
            <a:off x="3581400" y="1676400"/>
            <a:ext cx="44958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(وَلاَ تَشْتَرُواْ بِآيَـاتِي ثَمَناً قَلِيلاً) المائدة 44</a:t>
            </a:r>
            <a:endParaRPr lang="ar-EG" sz="3200" dirty="0">
              <a:solidFill>
                <a:srgbClr val="58685A"/>
              </a:solidFill>
            </a:endParaRPr>
          </a:p>
        </p:txBody>
      </p:sp>
      <p:sp>
        <p:nvSpPr>
          <p:cNvPr id="9" name="TextBox 8"/>
          <p:cNvSpPr txBox="1"/>
          <p:nvPr/>
        </p:nvSpPr>
        <p:spPr>
          <a:xfrm>
            <a:off x="3505200" y="3113782"/>
            <a:ext cx="44958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(وَلَا تَهِنُوا وَلَا تَحْزَنُوا) آل عمران 139</a:t>
            </a:r>
            <a:endParaRPr lang="ar-EG" sz="3200" dirty="0">
              <a:solidFill>
                <a:srgbClr val="58685A"/>
              </a:solidFill>
            </a:endParaRPr>
          </a:p>
        </p:txBody>
      </p:sp>
      <p:sp>
        <p:nvSpPr>
          <p:cNvPr id="10" name="TextBox 9"/>
          <p:cNvSpPr txBox="1"/>
          <p:nvPr/>
        </p:nvSpPr>
        <p:spPr>
          <a:xfrm>
            <a:off x="3505200" y="4724400"/>
            <a:ext cx="44958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(فَلْيَضْحَكُوا قَلِيلًا وَلْيَبْكُوا كَثِيرًا) التوبة  82</a:t>
            </a:r>
            <a:endParaRPr lang="ar-EG" sz="3200" dirty="0">
              <a:solidFill>
                <a:srgbClr val="58685A"/>
              </a:solidFill>
            </a:endParaRPr>
          </a:p>
        </p:txBody>
      </p:sp>
      <p:sp>
        <p:nvSpPr>
          <p:cNvPr id="11" name="TextBox 10"/>
          <p:cNvSpPr txBox="1"/>
          <p:nvPr/>
        </p:nvSpPr>
        <p:spPr>
          <a:xfrm>
            <a:off x="8382000" y="3225225"/>
            <a:ext cx="381000" cy="584775"/>
          </a:xfrm>
          <a:prstGeom prst="rect">
            <a:avLst/>
          </a:prstGeom>
          <a:noFill/>
        </p:spPr>
        <p:txBody>
          <a:bodyPr wrap="square" rtlCol="0">
            <a:spAutoFit/>
          </a:bodyPr>
          <a:lstStyle/>
          <a:p>
            <a:pPr algn="ctr"/>
            <a:r>
              <a:rPr lang="ar-EG" sz="3200" b="1" dirty="0" smtClean="0">
                <a:solidFill>
                  <a:srgbClr val="C00000"/>
                </a:solidFill>
              </a:rPr>
              <a:t>5</a:t>
            </a:r>
            <a:endParaRPr lang="ar-EG" sz="3200" b="1" dirty="0">
              <a:solidFill>
                <a:srgbClr val="C00000"/>
              </a:solidFill>
            </a:endParaRPr>
          </a:p>
        </p:txBody>
      </p:sp>
      <p:sp>
        <p:nvSpPr>
          <p:cNvPr id="12" name="TextBox 11"/>
          <p:cNvSpPr txBox="1"/>
          <p:nvPr/>
        </p:nvSpPr>
        <p:spPr>
          <a:xfrm>
            <a:off x="8382000" y="4825425"/>
            <a:ext cx="381000" cy="584775"/>
          </a:xfrm>
          <a:prstGeom prst="rect">
            <a:avLst/>
          </a:prstGeom>
          <a:noFill/>
        </p:spPr>
        <p:txBody>
          <a:bodyPr wrap="square" rtlCol="0">
            <a:spAutoFit/>
          </a:bodyPr>
          <a:lstStyle/>
          <a:p>
            <a:pPr algn="ctr"/>
            <a:r>
              <a:rPr lang="ar-EG" sz="3200" b="1" dirty="0" smtClean="0">
                <a:solidFill>
                  <a:srgbClr val="C00000"/>
                </a:solidFill>
              </a:rPr>
              <a:t>6</a:t>
            </a:r>
            <a:endParaRPr lang="ar-EG" sz="3200" b="1" dirty="0">
              <a:solidFill>
                <a:srgbClr val="C00000"/>
              </a:solidFill>
            </a:endParaRPr>
          </a:p>
        </p:txBody>
      </p:sp>
      <p:sp>
        <p:nvSpPr>
          <p:cNvPr id="14" name="TextBox 13"/>
          <p:cNvSpPr txBox="1"/>
          <p:nvPr/>
        </p:nvSpPr>
        <p:spPr>
          <a:xfrm>
            <a:off x="2057400" y="1828800"/>
            <a:ext cx="1371600" cy="707886"/>
          </a:xfrm>
          <a:prstGeom prst="rect">
            <a:avLst/>
          </a:prstGeom>
          <a:noFill/>
        </p:spPr>
        <p:txBody>
          <a:bodyPr wrap="square" rtlCol="0">
            <a:spAutoFit/>
          </a:bodyPr>
          <a:lstStyle/>
          <a:p>
            <a:pPr algn="ctr"/>
            <a:r>
              <a:rPr lang="ar-EG" sz="4000" b="1" dirty="0" smtClean="0">
                <a:solidFill>
                  <a:srgbClr val="3333FF"/>
                </a:solidFill>
              </a:rPr>
              <a:t>تشتروا</a:t>
            </a:r>
            <a:endParaRPr lang="ar-EG" sz="4000" b="1" dirty="0">
              <a:solidFill>
                <a:srgbClr val="3333FF"/>
              </a:solidFill>
            </a:endParaRPr>
          </a:p>
        </p:txBody>
      </p:sp>
      <p:sp>
        <p:nvSpPr>
          <p:cNvPr id="15" name="TextBox 14"/>
          <p:cNvSpPr txBox="1"/>
          <p:nvPr/>
        </p:nvSpPr>
        <p:spPr>
          <a:xfrm>
            <a:off x="1752600" y="3048000"/>
            <a:ext cx="1905000" cy="1200329"/>
          </a:xfrm>
          <a:prstGeom prst="rect">
            <a:avLst/>
          </a:prstGeom>
          <a:noFill/>
        </p:spPr>
        <p:txBody>
          <a:bodyPr wrap="square" rtlCol="0">
            <a:spAutoFit/>
          </a:bodyPr>
          <a:lstStyle/>
          <a:p>
            <a:pPr algn="ctr"/>
            <a:r>
              <a:rPr lang="ar-EG" sz="3600" b="1" dirty="0" smtClean="0">
                <a:solidFill>
                  <a:srgbClr val="3333FF"/>
                </a:solidFill>
              </a:rPr>
              <a:t>تهنوا - تحزنوا</a:t>
            </a:r>
            <a:endParaRPr lang="ar-EG" sz="3600" b="1" dirty="0">
              <a:solidFill>
                <a:srgbClr val="3333FF"/>
              </a:solidFill>
            </a:endParaRPr>
          </a:p>
        </p:txBody>
      </p:sp>
      <p:sp>
        <p:nvSpPr>
          <p:cNvPr id="16" name="TextBox 15"/>
          <p:cNvSpPr txBox="1"/>
          <p:nvPr/>
        </p:nvSpPr>
        <p:spPr>
          <a:xfrm>
            <a:off x="1905000" y="4724400"/>
            <a:ext cx="1676400" cy="1261884"/>
          </a:xfrm>
          <a:prstGeom prst="rect">
            <a:avLst/>
          </a:prstGeom>
          <a:noFill/>
        </p:spPr>
        <p:txBody>
          <a:bodyPr wrap="square" rtlCol="0">
            <a:spAutoFit/>
          </a:bodyPr>
          <a:lstStyle/>
          <a:p>
            <a:pPr algn="ctr"/>
            <a:r>
              <a:rPr lang="ar-EG" sz="3600" b="1" dirty="0" smtClean="0">
                <a:solidFill>
                  <a:srgbClr val="3333FF"/>
                </a:solidFill>
              </a:rPr>
              <a:t>يضحكوا - يبكو</a:t>
            </a:r>
            <a:r>
              <a:rPr lang="ar-EG" sz="4000" b="1" dirty="0" smtClean="0">
                <a:solidFill>
                  <a:srgbClr val="3333FF"/>
                </a:solidFill>
              </a:rPr>
              <a:t>ا</a:t>
            </a:r>
            <a:endParaRPr lang="ar-EG" sz="4000" b="1" dirty="0">
              <a:solidFill>
                <a:srgbClr val="3333FF"/>
              </a:solidFill>
            </a:endParaRPr>
          </a:p>
        </p:txBody>
      </p:sp>
      <p:sp>
        <p:nvSpPr>
          <p:cNvPr id="17" name="TextBox 16"/>
          <p:cNvSpPr txBox="1"/>
          <p:nvPr/>
        </p:nvSpPr>
        <p:spPr>
          <a:xfrm>
            <a:off x="76200" y="1752600"/>
            <a:ext cx="1752600" cy="707886"/>
          </a:xfrm>
          <a:prstGeom prst="rect">
            <a:avLst/>
          </a:prstGeom>
          <a:noFill/>
        </p:spPr>
        <p:txBody>
          <a:bodyPr wrap="square" rtlCol="0">
            <a:spAutoFit/>
          </a:bodyPr>
          <a:lstStyle/>
          <a:p>
            <a:pPr algn="ctr"/>
            <a:r>
              <a:rPr lang="ar-EG" sz="4000" b="1" dirty="0" smtClean="0">
                <a:solidFill>
                  <a:srgbClr val="3333FF"/>
                </a:solidFill>
              </a:rPr>
              <a:t>لا</a:t>
            </a:r>
            <a:r>
              <a:rPr lang="ar-EG" sz="3600" b="1" dirty="0" smtClean="0">
                <a:solidFill>
                  <a:srgbClr val="3333FF"/>
                </a:solidFill>
              </a:rPr>
              <a:t> الناهية</a:t>
            </a:r>
            <a:endParaRPr lang="ar-EG" sz="3600" b="1" dirty="0">
              <a:solidFill>
                <a:srgbClr val="3333FF"/>
              </a:solidFill>
            </a:endParaRPr>
          </a:p>
        </p:txBody>
      </p:sp>
      <p:sp>
        <p:nvSpPr>
          <p:cNvPr id="18" name="TextBox 17"/>
          <p:cNvSpPr txBox="1"/>
          <p:nvPr/>
        </p:nvSpPr>
        <p:spPr>
          <a:xfrm>
            <a:off x="152400" y="3330714"/>
            <a:ext cx="1752600" cy="646331"/>
          </a:xfrm>
          <a:prstGeom prst="rect">
            <a:avLst/>
          </a:prstGeom>
          <a:noFill/>
        </p:spPr>
        <p:txBody>
          <a:bodyPr wrap="square" rtlCol="0">
            <a:spAutoFit/>
          </a:bodyPr>
          <a:lstStyle/>
          <a:p>
            <a:pPr algn="ctr"/>
            <a:r>
              <a:rPr lang="ar-EG" sz="3600" b="1" dirty="0" smtClean="0">
                <a:solidFill>
                  <a:srgbClr val="3333FF"/>
                </a:solidFill>
              </a:rPr>
              <a:t>لا الناهية</a:t>
            </a:r>
            <a:endParaRPr lang="ar-EG" sz="3600" b="1" dirty="0">
              <a:solidFill>
                <a:srgbClr val="3333FF"/>
              </a:solidFill>
            </a:endParaRPr>
          </a:p>
        </p:txBody>
      </p:sp>
      <p:sp>
        <p:nvSpPr>
          <p:cNvPr id="19" name="TextBox 18"/>
          <p:cNvSpPr txBox="1"/>
          <p:nvPr/>
        </p:nvSpPr>
        <p:spPr>
          <a:xfrm>
            <a:off x="152400" y="4930914"/>
            <a:ext cx="1752600" cy="646331"/>
          </a:xfrm>
          <a:prstGeom prst="rect">
            <a:avLst/>
          </a:prstGeom>
          <a:noFill/>
        </p:spPr>
        <p:txBody>
          <a:bodyPr wrap="square" rtlCol="0">
            <a:spAutoFit/>
          </a:bodyPr>
          <a:lstStyle/>
          <a:p>
            <a:pPr algn="ctr"/>
            <a:r>
              <a:rPr lang="ar-EG" sz="3600" b="1" dirty="0" smtClean="0">
                <a:solidFill>
                  <a:srgbClr val="3333FF"/>
                </a:solidFill>
              </a:rPr>
              <a:t>لام الأمر</a:t>
            </a:r>
            <a:endParaRPr lang="ar-EG" sz="3600" b="1"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breeze.wav"/>
                                        </p:tgtEl>
                                      </p:cMediaNode>
                                    </p:audio>
                                  </p:sub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breeze.wav"/>
                                        </p:tgtEl>
                                      </p:cMediaNode>
                                    </p:audio>
                                  </p:sub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subTnLst>
                                    <p:audio>
                                      <p:cMediaNode>
                                        <p:cTn display="0" masterRel="sameClick">
                                          <p:stCondLst>
                                            <p:cond evt="begin" delay="0">
                                              <p:tn val="14"/>
                                            </p:cond>
                                          </p:stCondLst>
                                          <p:endCondLst>
                                            <p:cond evt="onStopAudio" delay="0">
                                              <p:tgtEl>
                                                <p:sldTgt/>
                                              </p:tgtEl>
                                            </p:cond>
                                          </p:endCondLst>
                                        </p:cTn>
                                        <p:tgtEl>
                                          <p:sndTgt r:embed="rId3" name="breeze.wav"/>
                                        </p:tgtEl>
                                      </p:cMediaNode>
                                    </p:audio>
                                  </p:sub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838200" y="1600200"/>
            <a:ext cx="7772400" cy="3276600"/>
          </a:xfrm>
          <a:prstGeom prst="snip2DiagRect">
            <a:avLst/>
          </a:prstGeom>
          <a:blipFill>
            <a:blip r:embed="rId4" cstate="prin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Rectangle 2"/>
          <p:cNvSpPr/>
          <p:nvPr/>
        </p:nvSpPr>
        <p:spPr>
          <a:xfrm>
            <a:off x="845813" y="2316540"/>
            <a:ext cx="7459987" cy="1569660"/>
          </a:xfrm>
          <a:prstGeom prst="rect">
            <a:avLst/>
          </a:prstGeom>
        </p:spPr>
        <p:txBody>
          <a:bodyPr wrap="square">
            <a:spAutoFit/>
          </a:bodyPr>
          <a:lstStyle/>
          <a:p>
            <a:pPr lvl="0" algn="r" rtl="1"/>
            <a:r>
              <a:rPr lang="ar-EG" sz="3200" b="1" dirty="0" smtClean="0">
                <a:solidFill>
                  <a:srgbClr val="3333FF"/>
                </a:solidFill>
              </a:rPr>
              <a:t>3. عد إلى مراجعك أو إلى أحد المواقع اللغوية على الشبكة، واذكر الفرق بين ( لم) و ( لما) من حيث المعنى: </a:t>
            </a:r>
            <a:endParaRPr lang="en-US" sz="32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ard 1"/>
          <p:cNvSpPr/>
          <p:nvPr/>
        </p:nvSpPr>
        <p:spPr>
          <a:xfrm>
            <a:off x="609599" y="1676400"/>
            <a:ext cx="8092911" cy="4572000"/>
          </a:xfrm>
          <a:prstGeom prst="flowChartPunchedCard">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Flowchart: Card 2"/>
          <p:cNvSpPr/>
          <p:nvPr/>
        </p:nvSpPr>
        <p:spPr>
          <a:xfrm>
            <a:off x="838200" y="1828800"/>
            <a:ext cx="7696200" cy="4191000"/>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pic>
        <p:nvPicPr>
          <p:cNvPr id="1026" name="Picture 2" descr="D:\توبيكات\براويز جديده\Png\buscar_red.png"/>
          <p:cNvPicPr>
            <a:picLocks noChangeAspect="1" noChangeArrowheads="1"/>
          </p:cNvPicPr>
          <p:nvPr/>
        </p:nvPicPr>
        <p:blipFill>
          <a:blip r:embed="rId5" cstate="print"/>
          <a:srcRect/>
          <a:stretch>
            <a:fillRect/>
          </a:stretch>
        </p:blipFill>
        <p:spPr bwMode="auto">
          <a:xfrm>
            <a:off x="457200" y="1524000"/>
            <a:ext cx="1745530" cy="1270000"/>
          </a:xfrm>
          <a:prstGeom prst="rect">
            <a:avLst/>
          </a:prstGeom>
          <a:noFill/>
        </p:spPr>
      </p:pic>
      <p:sp>
        <p:nvSpPr>
          <p:cNvPr id="5" name="TextBox 4"/>
          <p:cNvSpPr txBox="1"/>
          <p:nvPr/>
        </p:nvSpPr>
        <p:spPr>
          <a:xfrm>
            <a:off x="1905000" y="1859340"/>
            <a:ext cx="6601120" cy="1569660"/>
          </a:xfrm>
          <a:prstGeom prst="rect">
            <a:avLst/>
          </a:prstGeom>
          <a:noFill/>
        </p:spPr>
        <p:txBody>
          <a:bodyPr wrap="square" rtlCol="0">
            <a:spAutoFit/>
          </a:bodyPr>
          <a:lstStyle/>
          <a:p>
            <a:pPr algn="r"/>
            <a:r>
              <a:rPr lang="ar-EG" sz="3200" b="1" dirty="0" smtClean="0">
                <a:solidFill>
                  <a:srgbClr val="C00000"/>
                </a:solidFill>
              </a:rPr>
              <a:t>لم ولما ينفيان ويجزمان الفعل المضارع و </a:t>
            </a:r>
            <a:r>
              <a:rPr lang="ar-SA" sz="3200" b="1" dirty="0" smtClean="0">
                <a:solidFill>
                  <a:srgbClr val="C00000"/>
                </a:solidFill>
              </a:rPr>
              <a:t>رغم هذا الاتفاق فإنهما يفترقان في أربعة أمور وهي</a:t>
            </a:r>
            <a:r>
              <a:rPr lang="ar-EG" sz="3200" b="1" dirty="0" smtClean="0">
                <a:solidFill>
                  <a:srgbClr val="C00000"/>
                </a:solidFill>
              </a:rPr>
              <a:t>:</a:t>
            </a:r>
            <a:r>
              <a:rPr lang="en-US" sz="3200" b="1" dirty="0" smtClean="0">
                <a:solidFill>
                  <a:srgbClr val="C00000"/>
                </a:solidFill>
              </a:rPr>
              <a:t/>
            </a:r>
            <a:br>
              <a:rPr lang="en-US" sz="3200" b="1" dirty="0" smtClean="0">
                <a:solidFill>
                  <a:srgbClr val="C00000"/>
                </a:solidFill>
              </a:rPr>
            </a:br>
            <a:endParaRPr lang="ar-EG" sz="3200" b="1" dirty="0">
              <a:solidFill>
                <a:srgbClr val="C00000"/>
              </a:solidFill>
            </a:endParaRPr>
          </a:p>
        </p:txBody>
      </p:sp>
      <p:sp>
        <p:nvSpPr>
          <p:cNvPr id="6" name="TextBox 5"/>
          <p:cNvSpPr txBox="1"/>
          <p:nvPr/>
        </p:nvSpPr>
        <p:spPr>
          <a:xfrm>
            <a:off x="762000" y="2937570"/>
            <a:ext cx="7696200" cy="3600986"/>
          </a:xfrm>
          <a:prstGeom prst="rect">
            <a:avLst/>
          </a:prstGeom>
          <a:noFill/>
        </p:spPr>
        <p:txBody>
          <a:bodyPr wrap="square" rtlCol="0">
            <a:spAutoFit/>
          </a:bodyPr>
          <a:lstStyle/>
          <a:p>
            <a:pPr algn="r" rtl="1"/>
            <a:r>
              <a:rPr lang="ar-EG" sz="2800" b="1" dirty="0" smtClean="0">
                <a:solidFill>
                  <a:srgbClr val="3333FF"/>
                </a:solidFill>
              </a:rPr>
              <a:t>1-  </a:t>
            </a:r>
            <a:r>
              <a:rPr lang="ar-SA" sz="2800" b="1" dirty="0" smtClean="0">
                <a:solidFill>
                  <a:srgbClr val="3333FF"/>
                </a:solidFill>
              </a:rPr>
              <a:t>المنفي بـ</a:t>
            </a:r>
            <a:r>
              <a:rPr lang="en-US" sz="2800" b="1" dirty="0" smtClean="0">
                <a:solidFill>
                  <a:srgbClr val="3333FF"/>
                </a:solidFill>
              </a:rPr>
              <a:t> </a:t>
            </a:r>
            <a:r>
              <a:rPr lang="ar-SA" sz="2800" b="1" dirty="0" smtClean="0">
                <a:solidFill>
                  <a:srgbClr val="3333FF"/>
                </a:solidFill>
              </a:rPr>
              <a:t>(لمّا) يجب اتصاله بالحال، أما المنفي بـ</a:t>
            </a:r>
            <a:r>
              <a:rPr lang="en-US" sz="2800" b="1" dirty="0" smtClean="0">
                <a:solidFill>
                  <a:srgbClr val="3333FF"/>
                </a:solidFill>
              </a:rPr>
              <a:t> </a:t>
            </a:r>
            <a:r>
              <a:rPr lang="ar-SA" sz="2800" b="1" dirty="0" smtClean="0">
                <a:solidFill>
                  <a:srgbClr val="3333FF"/>
                </a:solidFill>
              </a:rPr>
              <a:t>(لم) فهو</a:t>
            </a:r>
            <a:r>
              <a:rPr lang="en-US" sz="2800" b="1" dirty="0" smtClean="0">
                <a:solidFill>
                  <a:srgbClr val="3333FF"/>
                </a:solidFill>
              </a:rPr>
              <a:t>:</a:t>
            </a:r>
            <a:br>
              <a:rPr lang="en-US" sz="2800" b="1" dirty="0" smtClean="0">
                <a:solidFill>
                  <a:srgbClr val="3333FF"/>
                </a:solidFill>
              </a:rPr>
            </a:br>
            <a:r>
              <a:rPr lang="en-US" sz="2800" b="1" dirty="0" smtClean="0">
                <a:solidFill>
                  <a:srgbClr val="3333FF"/>
                </a:solidFill>
              </a:rPr>
              <a:t> </a:t>
            </a:r>
            <a:r>
              <a:rPr lang="en-US" sz="3200" dirty="0" smtClean="0">
                <a:solidFill>
                  <a:srgbClr val="3333FF"/>
                </a:solidFill>
              </a:rPr>
              <a:t>-</a:t>
            </a:r>
            <a:r>
              <a:rPr lang="en-US" sz="2800" b="1" dirty="0" smtClean="0">
                <a:solidFill>
                  <a:srgbClr val="3333FF"/>
                </a:solidFill>
              </a:rPr>
              <a:t> </a:t>
            </a:r>
            <a:r>
              <a:rPr lang="ar-SA" sz="2800" b="1" dirty="0" smtClean="0">
                <a:solidFill>
                  <a:srgbClr val="3333FF"/>
                </a:solidFill>
              </a:rPr>
              <a:t>قد يكون متصلاً بالحال نحو: {لَمْ يَلِدْ وَلَمْ يُولَدْ (3) وَلَمْ يَكُنْ لَهُ كُفُوًا أَحَدٌ (4)} (الإخلاص: 3، 4). وكذلك: {وَلَمْ أَكُنْ بِدُعَائِكَ رَبِّ شَقِيًّا} </a:t>
            </a:r>
            <a:endParaRPr lang="en-US" sz="2800" dirty="0" smtClean="0">
              <a:solidFill>
                <a:srgbClr val="3333FF"/>
              </a:solidFill>
            </a:endParaRPr>
          </a:p>
          <a:p>
            <a:pPr algn="r"/>
            <a:r>
              <a:rPr lang="en-US" sz="2800" b="1" dirty="0" smtClean="0">
                <a:solidFill>
                  <a:srgbClr val="3333FF"/>
                </a:solidFill>
              </a:rPr>
              <a:t> -</a:t>
            </a:r>
            <a:r>
              <a:rPr lang="ar-EG" sz="2800" b="1" dirty="0" smtClean="0">
                <a:solidFill>
                  <a:srgbClr val="3333FF"/>
                </a:solidFill>
              </a:rPr>
              <a:t>- </a:t>
            </a:r>
            <a:r>
              <a:rPr lang="ar-SA" sz="2800" b="1" dirty="0" smtClean="0">
                <a:solidFill>
                  <a:srgbClr val="3333FF"/>
                </a:solidFill>
              </a:rPr>
              <a:t>وقد يكون منقطعاً نحو: {هَلْ أَتَىٰ عَلَى الْإِنْسَنِ حِينٌ مِنَ الدَّهْرِ لَمْ يَكُنْ شَيْئًا مَذْكُورًا} (الدهر: 1). لأنّ المعنى: أنّه كان بعد ذلك شيئاً مذكوراً</a:t>
            </a:r>
            <a:r>
              <a:rPr lang="en-US" sz="2800" b="1" dirty="0" smtClean="0">
                <a:solidFill>
                  <a:srgbClr val="3333FF"/>
                </a:solidFill>
              </a:rPr>
              <a:t>.</a:t>
            </a:r>
            <a:br>
              <a:rPr lang="en-US" sz="2800" b="1" dirty="0" smtClean="0">
                <a:solidFill>
                  <a:srgbClr val="3333FF"/>
                </a:solidFill>
              </a:rPr>
            </a:br>
            <a:endParaRPr lang="ar-EG" sz="28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035 - Windows error sound.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ard 1"/>
          <p:cNvSpPr/>
          <p:nvPr/>
        </p:nvSpPr>
        <p:spPr>
          <a:xfrm>
            <a:off x="609599" y="1676400"/>
            <a:ext cx="8092911" cy="4572000"/>
          </a:xfrm>
          <a:prstGeom prst="flowChartPunchedCard">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Flowchart: Card 2"/>
          <p:cNvSpPr/>
          <p:nvPr/>
        </p:nvSpPr>
        <p:spPr>
          <a:xfrm>
            <a:off x="838200" y="1828800"/>
            <a:ext cx="7696200" cy="4191000"/>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pic>
        <p:nvPicPr>
          <p:cNvPr id="4" name="Picture 2" descr="D:\توبيكات\براويز جديده\Png\buscar_red.png"/>
          <p:cNvPicPr>
            <a:picLocks noChangeAspect="1" noChangeArrowheads="1"/>
          </p:cNvPicPr>
          <p:nvPr/>
        </p:nvPicPr>
        <p:blipFill>
          <a:blip r:embed="rId4" cstate="print"/>
          <a:srcRect/>
          <a:stretch>
            <a:fillRect/>
          </a:stretch>
        </p:blipFill>
        <p:spPr bwMode="auto">
          <a:xfrm>
            <a:off x="457200" y="1524000"/>
            <a:ext cx="1745530" cy="1270000"/>
          </a:xfrm>
          <a:prstGeom prst="rect">
            <a:avLst/>
          </a:prstGeom>
          <a:noFill/>
        </p:spPr>
      </p:pic>
      <p:sp>
        <p:nvSpPr>
          <p:cNvPr id="5" name="TextBox 4"/>
          <p:cNvSpPr txBox="1"/>
          <p:nvPr/>
        </p:nvSpPr>
        <p:spPr>
          <a:xfrm>
            <a:off x="1676400" y="1859340"/>
            <a:ext cx="6829720" cy="2185214"/>
          </a:xfrm>
          <a:prstGeom prst="rect">
            <a:avLst/>
          </a:prstGeom>
          <a:noFill/>
        </p:spPr>
        <p:txBody>
          <a:bodyPr wrap="square" rtlCol="0">
            <a:spAutoFit/>
          </a:bodyPr>
          <a:lstStyle/>
          <a:p>
            <a:pPr algn="r"/>
            <a:r>
              <a:rPr lang="ar-EG" sz="3600" b="1" dirty="0" smtClean="0">
                <a:solidFill>
                  <a:srgbClr val="C00000"/>
                </a:solidFill>
              </a:rPr>
              <a:t>لم ولما ينفيان ويجزمان الفعل المضارع و </a:t>
            </a:r>
            <a:r>
              <a:rPr lang="ar-SA" sz="3600" b="1" dirty="0" smtClean="0">
                <a:solidFill>
                  <a:srgbClr val="C00000"/>
                </a:solidFill>
              </a:rPr>
              <a:t>رغم </a:t>
            </a:r>
            <a:r>
              <a:rPr lang="ar-SA" sz="3200" b="1" dirty="0" smtClean="0">
                <a:solidFill>
                  <a:srgbClr val="C00000"/>
                </a:solidFill>
              </a:rPr>
              <a:t>هذا الاتفاق فإنهما يفترقان في أربعة أمور وهي</a:t>
            </a:r>
            <a:r>
              <a:rPr lang="ar-EG" sz="3200" b="1" dirty="0" smtClean="0">
                <a:solidFill>
                  <a:srgbClr val="C00000"/>
                </a:solidFill>
              </a:rPr>
              <a:t>:</a:t>
            </a:r>
            <a:r>
              <a:rPr lang="en-US" sz="3200" b="1" dirty="0" smtClean="0">
                <a:solidFill>
                  <a:srgbClr val="C00000"/>
                </a:solidFill>
              </a:rPr>
              <a:t/>
            </a:r>
            <a:br>
              <a:rPr lang="en-US" sz="3200" b="1" dirty="0" smtClean="0">
                <a:solidFill>
                  <a:srgbClr val="C00000"/>
                </a:solidFill>
              </a:rPr>
            </a:br>
            <a:endParaRPr lang="ar-EG" sz="3200" b="1" dirty="0">
              <a:solidFill>
                <a:srgbClr val="C00000"/>
              </a:solidFill>
            </a:endParaRPr>
          </a:p>
        </p:txBody>
      </p:sp>
      <p:sp>
        <p:nvSpPr>
          <p:cNvPr id="7" name="TextBox 6"/>
          <p:cNvSpPr txBox="1"/>
          <p:nvPr/>
        </p:nvSpPr>
        <p:spPr>
          <a:xfrm>
            <a:off x="762000" y="3576697"/>
            <a:ext cx="7696200" cy="2062103"/>
          </a:xfrm>
          <a:prstGeom prst="rect">
            <a:avLst/>
          </a:prstGeom>
          <a:noFill/>
        </p:spPr>
        <p:txBody>
          <a:bodyPr wrap="square" rtlCol="0">
            <a:spAutoFit/>
          </a:bodyPr>
          <a:lstStyle/>
          <a:p>
            <a:pPr algn="r" rtl="1"/>
            <a:r>
              <a:rPr lang="ar-EG" sz="3200" b="1" dirty="0" smtClean="0">
                <a:solidFill>
                  <a:srgbClr val="3333FF"/>
                </a:solidFill>
              </a:rPr>
              <a:t>2</a:t>
            </a:r>
            <a:r>
              <a:rPr lang="ar-SA" sz="3200" b="1" dirty="0" smtClean="0">
                <a:solidFill>
                  <a:srgbClr val="3333FF"/>
                </a:solidFill>
              </a:rPr>
              <a:t> - أن (لمّا) تؤذن بثبوت ما بعدها نحو: {بَلْ لَمَّا يَذُوقُوا عَذَابِ} (ص: 8)، أي إلى الآن لم يذوقوه، وسوف يذوقونه، و(لم) لا تقتضي ذلك. قاله الزمخشري</a:t>
            </a:r>
            <a:r>
              <a:rPr lang="en-US" sz="3200" b="1" dirty="0" smtClean="0">
                <a:solidFill>
                  <a:srgbClr val="3333FF"/>
                </a:solidFill>
              </a:rPr>
              <a:t>.</a:t>
            </a:r>
            <a:br>
              <a:rPr lang="en-US" sz="3200" b="1" dirty="0" smtClean="0">
                <a:solidFill>
                  <a:srgbClr val="3333FF"/>
                </a:solidFill>
              </a:rPr>
            </a:br>
            <a:endParaRPr lang="ar-EG" sz="32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ard 1"/>
          <p:cNvSpPr/>
          <p:nvPr/>
        </p:nvSpPr>
        <p:spPr>
          <a:xfrm>
            <a:off x="609599" y="1676400"/>
            <a:ext cx="8092911" cy="4572000"/>
          </a:xfrm>
          <a:prstGeom prst="flowChartPunchedCard">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Flowchart: Card 2"/>
          <p:cNvSpPr/>
          <p:nvPr/>
        </p:nvSpPr>
        <p:spPr>
          <a:xfrm>
            <a:off x="838200" y="1828800"/>
            <a:ext cx="7696200" cy="4191000"/>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pic>
        <p:nvPicPr>
          <p:cNvPr id="4" name="Picture 2" descr="D:\توبيكات\براويز جديده\Png\buscar_red.png"/>
          <p:cNvPicPr>
            <a:picLocks noChangeAspect="1" noChangeArrowheads="1"/>
          </p:cNvPicPr>
          <p:nvPr/>
        </p:nvPicPr>
        <p:blipFill>
          <a:blip r:embed="rId4" cstate="print"/>
          <a:srcRect/>
          <a:stretch>
            <a:fillRect/>
          </a:stretch>
        </p:blipFill>
        <p:spPr bwMode="auto">
          <a:xfrm>
            <a:off x="457200" y="1524000"/>
            <a:ext cx="1745530" cy="1270000"/>
          </a:xfrm>
          <a:prstGeom prst="rect">
            <a:avLst/>
          </a:prstGeom>
          <a:noFill/>
        </p:spPr>
      </p:pic>
      <p:sp>
        <p:nvSpPr>
          <p:cNvPr id="5" name="TextBox 4"/>
          <p:cNvSpPr txBox="1"/>
          <p:nvPr/>
        </p:nvSpPr>
        <p:spPr>
          <a:xfrm>
            <a:off x="1676400" y="1859340"/>
            <a:ext cx="6829720" cy="2185214"/>
          </a:xfrm>
          <a:prstGeom prst="rect">
            <a:avLst/>
          </a:prstGeom>
          <a:noFill/>
        </p:spPr>
        <p:txBody>
          <a:bodyPr wrap="square" rtlCol="0">
            <a:spAutoFit/>
          </a:bodyPr>
          <a:lstStyle/>
          <a:p>
            <a:pPr algn="r"/>
            <a:r>
              <a:rPr lang="ar-EG" sz="3600" b="1" dirty="0" smtClean="0">
                <a:solidFill>
                  <a:srgbClr val="C00000"/>
                </a:solidFill>
              </a:rPr>
              <a:t>لم ولما ينفيان ويجزمان الفعل المضارع و </a:t>
            </a:r>
            <a:r>
              <a:rPr lang="ar-SA" sz="3600" b="1" dirty="0" smtClean="0">
                <a:solidFill>
                  <a:srgbClr val="C00000"/>
                </a:solidFill>
              </a:rPr>
              <a:t>رغم </a:t>
            </a:r>
            <a:r>
              <a:rPr lang="ar-SA" sz="3200" b="1" dirty="0" smtClean="0">
                <a:solidFill>
                  <a:srgbClr val="C00000"/>
                </a:solidFill>
              </a:rPr>
              <a:t>هذا الاتفاق فإنهما يفترقان في أربعة أمور وهي</a:t>
            </a:r>
            <a:r>
              <a:rPr lang="ar-EG" sz="3200" b="1" dirty="0" smtClean="0">
                <a:solidFill>
                  <a:srgbClr val="C00000"/>
                </a:solidFill>
              </a:rPr>
              <a:t>:</a:t>
            </a:r>
            <a:r>
              <a:rPr lang="en-US" sz="3200" b="1" dirty="0" smtClean="0">
                <a:solidFill>
                  <a:srgbClr val="C00000"/>
                </a:solidFill>
              </a:rPr>
              <a:t/>
            </a:r>
            <a:br>
              <a:rPr lang="en-US" sz="3200" b="1" dirty="0" smtClean="0">
                <a:solidFill>
                  <a:srgbClr val="C00000"/>
                </a:solidFill>
              </a:rPr>
            </a:br>
            <a:endParaRPr lang="ar-EG" sz="3200" b="1" dirty="0">
              <a:solidFill>
                <a:srgbClr val="C00000"/>
              </a:solidFill>
            </a:endParaRPr>
          </a:p>
        </p:txBody>
      </p:sp>
      <p:sp>
        <p:nvSpPr>
          <p:cNvPr id="6" name="TextBox 5"/>
          <p:cNvSpPr txBox="1"/>
          <p:nvPr/>
        </p:nvSpPr>
        <p:spPr>
          <a:xfrm>
            <a:off x="762000" y="3576697"/>
            <a:ext cx="7696200" cy="2308324"/>
          </a:xfrm>
          <a:prstGeom prst="rect">
            <a:avLst/>
          </a:prstGeom>
          <a:noFill/>
        </p:spPr>
        <p:txBody>
          <a:bodyPr wrap="square" rtlCol="0">
            <a:spAutoFit/>
          </a:bodyPr>
          <a:lstStyle/>
          <a:p>
            <a:pPr algn="r" rtl="1"/>
            <a:r>
              <a:rPr lang="ar-EG" sz="3200" b="1" dirty="0" smtClean="0">
                <a:solidFill>
                  <a:srgbClr val="3333FF"/>
                </a:solidFill>
              </a:rPr>
              <a:t>3</a:t>
            </a:r>
            <a:r>
              <a:rPr lang="en-US" sz="2800" b="1" dirty="0" smtClean="0"/>
              <a:t> </a:t>
            </a:r>
            <a:r>
              <a:rPr lang="ar-SA" sz="3200" b="1" dirty="0" smtClean="0">
                <a:solidFill>
                  <a:srgbClr val="3333FF"/>
                </a:solidFill>
              </a:rPr>
              <a:t> - </a:t>
            </a:r>
            <a:r>
              <a:rPr lang="ar-SA" sz="3600" b="1" dirty="0" smtClean="0">
                <a:solidFill>
                  <a:srgbClr val="3333FF"/>
                </a:solidFill>
              </a:rPr>
              <a:t>أن الفعل قد يحذف بعد (لمّا)، يقال: هل دخلت البلد؟ فتقول: قاربتها ولمّا، تريد: ولمّا أدخلها. ولا يجوز: قاربتها ولم</a:t>
            </a:r>
            <a:r>
              <a:rPr lang="en-US" sz="3600" b="1" dirty="0" smtClean="0">
                <a:solidFill>
                  <a:srgbClr val="3333FF"/>
                </a:solidFill>
              </a:rPr>
              <a:t>.</a:t>
            </a:r>
            <a:br>
              <a:rPr lang="en-US" sz="3600" b="1" dirty="0" smtClean="0">
                <a:solidFill>
                  <a:srgbClr val="3333FF"/>
                </a:solidFill>
              </a:rPr>
            </a:br>
            <a:endParaRPr lang="ar-EG" sz="36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KOC003.WMF"/>
          <p:cNvPicPr>
            <a:picLocks noChangeAspect="1"/>
          </p:cNvPicPr>
          <p:nvPr/>
        </p:nvPicPr>
        <p:blipFill>
          <a:blip r:embed="rId4" cstate="print"/>
          <a:stretch>
            <a:fillRect/>
          </a:stretch>
        </p:blipFill>
        <p:spPr>
          <a:xfrm rot="292387">
            <a:off x="1253581" y="1644321"/>
            <a:ext cx="6538491" cy="2766589"/>
          </a:xfrm>
          <a:prstGeom prst="rect">
            <a:avLst/>
          </a:prstGeom>
          <a:effectLst>
            <a:reflection blurRad="6350" stA="50000" endA="300" endPos="55500" dist="101600" dir="5400000" sy="-100000" algn="bl" rotWithShape="0"/>
          </a:effectLst>
        </p:spPr>
      </p:pic>
      <p:sp>
        <p:nvSpPr>
          <p:cNvPr id="3" name="Rectangle 2"/>
          <p:cNvSpPr>
            <a:spLocks noChangeArrowheads="1"/>
          </p:cNvSpPr>
          <p:nvPr/>
        </p:nvSpPr>
        <p:spPr bwMode="auto">
          <a:xfrm rot="470851">
            <a:off x="1046384" y="2386454"/>
            <a:ext cx="7134679" cy="1200329"/>
          </a:xfrm>
          <a:prstGeom prst="rect">
            <a:avLst/>
          </a:prstGeom>
          <a:noFill/>
          <a:ln w="9525">
            <a:noFill/>
            <a:miter lim="800000"/>
            <a:headEnd/>
            <a:tailEnd/>
          </a:ln>
        </p:spPr>
        <p:txBody>
          <a:bodyPr wrap="square">
            <a:spAutoFit/>
          </a:bodyPr>
          <a:lstStyle/>
          <a:p>
            <a:pPr algn="ctr" rtl="1"/>
            <a:r>
              <a:rPr lang="ar-EG" sz="7200" b="1" dirty="0" smtClean="0"/>
              <a:t>النشاطات التمهيدية</a:t>
            </a:r>
            <a:endParaRPr lang="en-US" sz="72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ard 1"/>
          <p:cNvSpPr/>
          <p:nvPr/>
        </p:nvSpPr>
        <p:spPr>
          <a:xfrm>
            <a:off x="609599" y="1676400"/>
            <a:ext cx="8092911" cy="4572000"/>
          </a:xfrm>
          <a:prstGeom prst="flowChartPunchedCard">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Flowchart: Card 2"/>
          <p:cNvSpPr/>
          <p:nvPr/>
        </p:nvSpPr>
        <p:spPr>
          <a:xfrm>
            <a:off x="838200" y="1828800"/>
            <a:ext cx="7696200" cy="4191000"/>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pic>
        <p:nvPicPr>
          <p:cNvPr id="4" name="Picture 2" descr="D:\توبيكات\براويز جديده\Png\buscar_red.png"/>
          <p:cNvPicPr>
            <a:picLocks noChangeAspect="1" noChangeArrowheads="1"/>
          </p:cNvPicPr>
          <p:nvPr/>
        </p:nvPicPr>
        <p:blipFill>
          <a:blip r:embed="rId4" cstate="print"/>
          <a:srcRect/>
          <a:stretch>
            <a:fillRect/>
          </a:stretch>
        </p:blipFill>
        <p:spPr bwMode="auto">
          <a:xfrm>
            <a:off x="457200" y="1524000"/>
            <a:ext cx="1745530" cy="1270000"/>
          </a:xfrm>
          <a:prstGeom prst="rect">
            <a:avLst/>
          </a:prstGeom>
          <a:noFill/>
        </p:spPr>
      </p:pic>
      <p:sp>
        <p:nvSpPr>
          <p:cNvPr id="5" name="TextBox 4"/>
          <p:cNvSpPr txBox="1"/>
          <p:nvPr/>
        </p:nvSpPr>
        <p:spPr>
          <a:xfrm>
            <a:off x="1676400" y="1859340"/>
            <a:ext cx="6829720" cy="2185214"/>
          </a:xfrm>
          <a:prstGeom prst="rect">
            <a:avLst/>
          </a:prstGeom>
          <a:noFill/>
        </p:spPr>
        <p:txBody>
          <a:bodyPr wrap="square" rtlCol="0">
            <a:spAutoFit/>
          </a:bodyPr>
          <a:lstStyle/>
          <a:p>
            <a:pPr algn="r"/>
            <a:r>
              <a:rPr lang="ar-EG" sz="3600" b="1" dirty="0" smtClean="0">
                <a:solidFill>
                  <a:srgbClr val="C00000"/>
                </a:solidFill>
              </a:rPr>
              <a:t>لم ولما ينفيان ويجزمان الفعل المضارع و </a:t>
            </a:r>
            <a:r>
              <a:rPr lang="ar-SA" sz="3600" b="1" dirty="0" smtClean="0">
                <a:solidFill>
                  <a:srgbClr val="C00000"/>
                </a:solidFill>
              </a:rPr>
              <a:t>رغم </a:t>
            </a:r>
            <a:r>
              <a:rPr lang="ar-SA" sz="3200" b="1" dirty="0" smtClean="0">
                <a:solidFill>
                  <a:srgbClr val="C00000"/>
                </a:solidFill>
              </a:rPr>
              <a:t>هذا الاتفاق فإنهما يفترقان في أربعة أمور وهي</a:t>
            </a:r>
            <a:r>
              <a:rPr lang="ar-EG" sz="3200" b="1" dirty="0" smtClean="0">
                <a:solidFill>
                  <a:srgbClr val="C00000"/>
                </a:solidFill>
              </a:rPr>
              <a:t>:</a:t>
            </a:r>
            <a:r>
              <a:rPr lang="en-US" sz="3200" b="1" dirty="0" smtClean="0">
                <a:solidFill>
                  <a:srgbClr val="C00000"/>
                </a:solidFill>
              </a:rPr>
              <a:t/>
            </a:r>
            <a:br>
              <a:rPr lang="en-US" sz="3200" b="1" dirty="0" smtClean="0">
                <a:solidFill>
                  <a:srgbClr val="C00000"/>
                </a:solidFill>
              </a:rPr>
            </a:br>
            <a:endParaRPr lang="ar-EG" sz="3200" b="1" dirty="0">
              <a:solidFill>
                <a:srgbClr val="C00000"/>
              </a:solidFill>
            </a:endParaRPr>
          </a:p>
        </p:txBody>
      </p:sp>
      <p:sp>
        <p:nvSpPr>
          <p:cNvPr id="6" name="TextBox 5"/>
          <p:cNvSpPr txBox="1"/>
          <p:nvPr/>
        </p:nvSpPr>
        <p:spPr>
          <a:xfrm>
            <a:off x="762000" y="3576697"/>
            <a:ext cx="7696200" cy="1200329"/>
          </a:xfrm>
          <a:prstGeom prst="rect">
            <a:avLst/>
          </a:prstGeom>
          <a:noFill/>
        </p:spPr>
        <p:txBody>
          <a:bodyPr wrap="square" rtlCol="0">
            <a:spAutoFit/>
          </a:bodyPr>
          <a:lstStyle/>
          <a:p>
            <a:pPr algn="r" rtl="1"/>
            <a:r>
              <a:rPr lang="ar-EG" sz="2800" b="1" dirty="0" smtClean="0">
                <a:solidFill>
                  <a:srgbClr val="3333FF"/>
                </a:solidFill>
              </a:rPr>
              <a:t>4</a:t>
            </a:r>
            <a:r>
              <a:rPr lang="en-US" sz="2800" b="1" dirty="0" smtClean="0"/>
              <a:t> </a:t>
            </a:r>
            <a:r>
              <a:rPr lang="ar-SA" sz="3200" b="1" dirty="0" smtClean="0">
                <a:solidFill>
                  <a:srgbClr val="3333FF"/>
                </a:solidFill>
              </a:rPr>
              <a:t> - </a:t>
            </a:r>
            <a:r>
              <a:rPr lang="ar-SA" sz="3600" b="1" dirty="0" smtClean="0">
                <a:solidFill>
                  <a:srgbClr val="3333FF"/>
                </a:solidFill>
              </a:rPr>
              <a:t>أن (لمّا) لا تقترن بحرف الشرط بخلاف (لم). تقول: إن لم تقم قمت، ولا يجوز: إن لمّا تقم قمت</a:t>
            </a:r>
            <a:r>
              <a:rPr lang="en-US" sz="3600" b="1" dirty="0" smtClean="0">
                <a:solidFill>
                  <a:srgbClr val="3333FF"/>
                </a:solidFill>
              </a:rPr>
              <a:t>.</a:t>
            </a:r>
            <a:endParaRPr lang="en-US" sz="3600" dirty="0" smtClean="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توبيكات\0457.jpg"/>
          <p:cNvPicPr>
            <a:picLocks noChangeAspect="1" noChangeArrowheads="1"/>
          </p:cNvPicPr>
          <p:nvPr/>
        </p:nvPicPr>
        <p:blipFill>
          <a:blip r:embed="rId5" cstate="print"/>
          <a:srcRect/>
          <a:stretch>
            <a:fillRect/>
          </a:stretch>
        </p:blipFill>
        <p:spPr bwMode="auto">
          <a:xfrm>
            <a:off x="1447801" y="228600"/>
            <a:ext cx="7391399" cy="1752600"/>
          </a:xfrm>
          <a:prstGeom prst="rect">
            <a:avLst/>
          </a:prstGeom>
          <a:noFill/>
        </p:spPr>
      </p:pic>
      <p:sp>
        <p:nvSpPr>
          <p:cNvPr id="3" name="TextBox 2"/>
          <p:cNvSpPr txBox="1"/>
          <p:nvPr/>
        </p:nvSpPr>
        <p:spPr>
          <a:xfrm>
            <a:off x="2133601" y="381000"/>
            <a:ext cx="6096000" cy="1323439"/>
          </a:xfrm>
          <a:prstGeom prst="rect">
            <a:avLst/>
          </a:prstGeom>
          <a:noFill/>
        </p:spPr>
        <p:txBody>
          <a:bodyPr wrap="square" rtlCol="0">
            <a:spAutoFit/>
          </a:bodyPr>
          <a:lstStyle/>
          <a:p>
            <a:pPr algn="r" rtl="1"/>
            <a:r>
              <a:rPr lang="ar-EG" sz="4000" b="1" dirty="0" smtClean="0">
                <a:solidFill>
                  <a:srgbClr val="3333FF"/>
                </a:solidFill>
              </a:rPr>
              <a:t>4. تامل الأمثلة التالية، وفرق بين نوعي (لا) من حيث المعنى والعمل:</a:t>
            </a:r>
            <a:endParaRPr lang="en-US" sz="4000" dirty="0">
              <a:solidFill>
                <a:srgbClr val="3333FF"/>
              </a:solidFill>
            </a:endParaRPr>
          </a:p>
        </p:txBody>
      </p:sp>
      <p:grpSp>
        <p:nvGrpSpPr>
          <p:cNvPr id="4" name="Group 5"/>
          <p:cNvGrpSpPr>
            <a:grpSpLocks/>
          </p:cNvGrpSpPr>
          <p:nvPr/>
        </p:nvGrpSpPr>
        <p:grpSpPr bwMode="auto">
          <a:xfrm>
            <a:off x="914400" y="2667000"/>
            <a:ext cx="7620000" cy="2971800"/>
            <a:chOff x="-17101" y="1071545"/>
            <a:chExt cx="8803941" cy="5286412"/>
          </a:xfrm>
        </p:grpSpPr>
        <p:grpSp>
          <p:nvGrpSpPr>
            <p:cNvPr id="5" name="Group 7"/>
            <p:cNvGrpSpPr>
              <a:grpSpLocks/>
            </p:cNvGrpSpPr>
            <p:nvPr/>
          </p:nvGrpSpPr>
          <p:grpSpPr bwMode="auto">
            <a:xfrm rot="-5400000">
              <a:off x="1741664" y="-687220"/>
              <a:ext cx="5286412" cy="8803941"/>
              <a:chOff x="857224" y="1437587"/>
              <a:chExt cx="7143800" cy="2381394"/>
            </a:xfrm>
          </p:grpSpPr>
          <p:sp>
            <p:nvSpPr>
              <p:cNvPr id="7" name="Plaque 3"/>
              <p:cNvSpPr/>
              <p:nvPr/>
            </p:nvSpPr>
            <p:spPr>
              <a:xfrm>
                <a:off x="1000099" y="1437587"/>
                <a:ext cx="7000923" cy="2357454"/>
              </a:xfrm>
              <a:prstGeom prst="plaque">
                <a:avLst/>
              </a:prstGeom>
              <a:solidFill>
                <a:schemeClr val="accent4">
                  <a:lumMod val="60000"/>
                  <a:lumOff val="40000"/>
                </a:schemeClr>
              </a:solidFill>
              <a:ln>
                <a:solidFill>
                  <a:schemeClr val="tx1"/>
                </a:solidFill>
              </a:ln>
              <a:effectLst>
                <a:innerShdw blurRad="546100">
                  <a:srgbClr val="80008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Horizontal Scroll 7"/>
              <p:cNvSpPr/>
              <p:nvPr/>
            </p:nvSpPr>
            <p:spPr>
              <a:xfrm>
                <a:off x="857224" y="1565659"/>
                <a:ext cx="7143800" cy="2253322"/>
              </a:xfrm>
              <a:prstGeom prst="horizontalScroll">
                <a:avLst/>
              </a:prstGeom>
              <a:solidFill>
                <a:schemeClr val="bg1"/>
              </a:solidFill>
              <a:ln>
                <a:solidFill>
                  <a:schemeClr val="tx1"/>
                </a:solidFill>
              </a:ln>
              <a:effectLst>
                <a:innerShdw blurRad="6350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6" name="TextBox 1"/>
            <p:cNvSpPr txBox="1">
              <a:spLocks noChangeArrowheads="1"/>
            </p:cNvSpPr>
            <p:nvPr/>
          </p:nvSpPr>
          <p:spPr bwMode="auto">
            <a:xfrm>
              <a:off x="924871" y="1396784"/>
              <a:ext cx="7333733" cy="3639570"/>
            </a:xfrm>
            <a:prstGeom prst="rect">
              <a:avLst/>
            </a:prstGeom>
            <a:noFill/>
            <a:ln w="9525">
              <a:noFill/>
              <a:miter lim="800000"/>
              <a:headEnd/>
              <a:tailEnd/>
            </a:ln>
          </p:spPr>
          <p:txBody>
            <a:bodyPr wrap="square">
              <a:spAutoFit/>
            </a:bodyPr>
            <a:lstStyle/>
            <a:p>
              <a:pPr algn="r" rtl="1"/>
              <a:r>
                <a:rPr lang="ar-EG" sz="3600" b="1" dirty="0" smtClean="0">
                  <a:solidFill>
                    <a:srgbClr val="C00000"/>
                  </a:solidFill>
                </a:rPr>
                <a:t>أ. قال تعالى: </a:t>
              </a:r>
              <a:r>
                <a:rPr lang="ar-EG" sz="3600" b="1" dirty="0" smtClean="0">
                  <a:solidFill>
                    <a:srgbClr val="58685A"/>
                  </a:solidFill>
                </a:rPr>
                <a:t>(يَا أَيُّهَا الَّذِينَ آمَنُواْ لاَ تَسْأَلُواْ عَنْ أَشْيَاءَ إِن تُبْدَ لَكُمْ تَسُؤْكُمْ وَإِن تَسْأَلُواْ عَنْهَا حِينَ يُنَزَّلُ الْقُرْآنُ تُبْدَ لَكُمْ عَفَا اللَّهُ عَنْهَا وَاللَّهُ غَفُورٌ حَلِيمٌ</a:t>
              </a:r>
              <a:r>
                <a:rPr lang="en-US" sz="3600" b="1" dirty="0" smtClean="0">
                  <a:solidFill>
                    <a:srgbClr val="58685A"/>
                  </a:solidFill>
                </a:rPr>
                <a:t> </a:t>
              </a:r>
              <a:r>
                <a:rPr lang="ar-EG" sz="3600" b="1" dirty="0" smtClean="0">
                  <a:solidFill>
                    <a:srgbClr val="58685A"/>
                  </a:solidFill>
                </a:rPr>
                <a:t>)</a:t>
              </a:r>
              <a:r>
                <a:rPr lang="ar-EG" sz="3600" b="1" dirty="0" smtClean="0">
                  <a:solidFill>
                    <a:srgbClr val="C00000"/>
                  </a:solidFill>
                </a:rPr>
                <a:t> المائدة 101</a:t>
              </a:r>
              <a:endParaRPr lang="en-US" sz="3600" dirty="0">
                <a:solidFill>
                  <a:srgbClr val="C00000"/>
                </a:solidFill>
              </a:endParaRPr>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0034 - Windows error sound.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0176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وبيكات\0457.jpg"/>
          <p:cNvPicPr>
            <a:picLocks noChangeAspect="1" noChangeArrowheads="1"/>
          </p:cNvPicPr>
          <p:nvPr/>
        </p:nvPicPr>
        <p:blipFill>
          <a:blip r:embed="rId4" cstate="print"/>
          <a:srcRect/>
          <a:stretch>
            <a:fillRect/>
          </a:stretch>
        </p:blipFill>
        <p:spPr bwMode="auto">
          <a:xfrm>
            <a:off x="1447801" y="228600"/>
            <a:ext cx="7391399" cy="1752600"/>
          </a:xfrm>
          <a:prstGeom prst="rect">
            <a:avLst/>
          </a:prstGeom>
          <a:noFill/>
        </p:spPr>
      </p:pic>
      <p:sp>
        <p:nvSpPr>
          <p:cNvPr id="3" name="TextBox 2"/>
          <p:cNvSpPr txBox="1"/>
          <p:nvPr/>
        </p:nvSpPr>
        <p:spPr>
          <a:xfrm>
            <a:off x="2133601" y="381000"/>
            <a:ext cx="6096000" cy="1323439"/>
          </a:xfrm>
          <a:prstGeom prst="rect">
            <a:avLst/>
          </a:prstGeom>
          <a:noFill/>
        </p:spPr>
        <p:txBody>
          <a:bodyPr wrap="square" rtlCol="0">
            <a:spAutoFit/>
          </a:bodyPr>
          <a:lstStyle/>
          <a:p>
            <a:pPr algn="r" rtl="1"/>
            <a:r>
              <a:rPr lang="ar-EG" sz="4000" b="1" dirty="0" smtClean="0">
                <a:solidFill>
                  <a:srgbClr val="3333FF"/>
                </a:solidFill>
              </a:rPr>
              <a:t>4. تامل الأمثلة التالية، وفرق بين نوعي (لا) من حيث المعنى والعمل:</a:t>
            </a:r>
            <a:endParaRPr lang="en-US" sz="4000" dirty="0">
              <a:solidFill>
                <a:srgbClr val="3333FF"/>
              </a:solidFill>
            </a:endParaRPr>
          </a:p>
        </p:txBody>
      </p:sp>
      <p:grpSp>
        <p:nvGrpSpPr>
          <p:cNvPr id="4" name="Group 5"/>
          <p:cNvGrpSpPr>
            <a:grpSpLocks/>
          </p:cNvGrpSpPr>
          <p:nvPr/>
        </p:nvGrpSpPr>
        <p:grpSpPr bwMode="auto">
          <a:xfrm>
            <a:off x="914400" y="2667000"/>
            <a:ext cx="7620000" cy="2514600"/>
            <a:chOff x="-17101" y="1071545"/>
            <a:chExt cx="8803941" cy="5286412"/>
          </a:xfrm>
        </p:grpSpPr>
        <p:grpSp>
          <p:nvGrpSpPr>
            <p:cNvPr id="5" name="Group 7"/>
            <p:cNvGrpSpPr>
              <a:grpSpLocks/>
            </p:cNvGrpSpPr>
            <p:nvPr/>
          </p:nvGrpSpPr>
          <p:grpSpPr bwMode="auto">
            <a:xfrm rot="-5400000">
              <a:off x="1741664" y="-687220"/>
              <a:ext cx="5286412" cy="8803941"/>
              <a:chOff x="857224" y="1437587"/>
              <a:chExt cx="7143800" cy="2381394"/>
            </a:xfrm>
          </p:grpSpPr>
          <p:sp>
            <p:nvSpPr>
              <p:cNvPr id="7" name="Plaque 3"/>
              <p:cNvSpPr/>
              <p:nvPr/>
            </p:nvSpPr>
            <p:spPr>
              <a:xfrm>
                <a:off x="1000099" y="1437587"/>
                <a:ext cx="7000923" cy="2357454"/>
              </a:xfrm>
              <a:prstGeom prst="plaque">
                <a:avLst/>
              </a:prstGeom>
              <a:solidFill>
                <a:schemeClr val="accent4">
                  <a:lumMod val="60000"/>
                  <a:lumOff val="40000"/>
                </a:schemeClr>
              </a:solidFill>
              <a:ln>
                <a:solidFill>
                  <a:schemeClr val="tx1"/>
                </a:solidFill>
              </a:ln>
              <a:effectLst>
                <a:innerShdw blurRad="546100">
                  <a:srgbClr val="80008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Horizontal Scroll 7"/>
              <p:cNvSpPr/>
              <p:nvPr/>
            </p:nvSpPr>
            <p:spPr>
              <a:xfrm>
                <a:off x="857224" y="1565659"/>
                <a:ext cx="7143800" cy="2253322"/>
              </a:xfrm>
              <a:prstGeom prst="horizontalScroll">
                <a:avLst/>
              </a:prstGeom>
              <a:solidFill>
                <a:schemeClr val="bg1"/>
              </a:solidFill>
              <a:ln>
                <a:solidFill>
                  <a:schemeClr val="tx1"/>
                </a:solidFill>
              </a:ln>
              <a:effectLst>
                <a:innerShdw blurRad="6350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6" name="TextBox 1"/>
            <p:cNvSpPr txBox="1">
              <a:spLocks noChangeArrowheads="1"/>
            </p:cNvSpPr>
            <p:nvPr/>
          </p:nvSpPr>
          <p:spPr bwMode="auto">
            <a:xfrm>
              <a:off x="924871" y="1396784"/>
              <a:ext cx="7333733" cy="4106182"/>
            </a:xfrm>
            <a:prstGeom prst="rect">
              <a:avLst/>
            </a:prstGeom>
            <a:noFill/>
            <a:ln w="9525">
              <a:noFill/>
              <a:miter lim="800000"/>
              <a:headEnd/>
              <a:tailEnd/>
            </a:ln>
          </p:spPr>
          <p:txBody>
            <a:bodyPr wrap="square">
              <a:spAutoFit/>
            </a:bodyPr>
            <a:lstStyle/>
            <a:p>
              <a:pPr lvl="0" algn="r" rtl="1"/>
              <a:r>
                <a:rPr lang="ar-EG" sz="3600" b="1" dirty="0" smtClean="0">
                  <a:solidFill>
                    <a:srgbClr val="C00000"/>
                  </a:solidFill>
                </a:rPr>
                <a:t>ب. قال تعالى: </a:t>
              </a:r>
              <a:r>
                <a:rPr lang="ar-EG" sz="3600" b="1" dirty="0" smtClean="0">
                  <a:solidFill>
                    <a:srgbClr val="58685A"/>
                  </a:solidFill>
                </a:rPr>
                <a:t>(لاَّ يُحِبُّ</a:t>
              </a:r>
              <a:r>
                <a:rPr lang="en-US" sz="3600" b="1" dirty="0" smtClean="0">
                  <a:solidFill>
                    <a:srgbClr val="58685A"/>
                  </a:solidFill>
                </a:rPr>
                <a:t> </a:t>
              </a:r>
              <a:r>
                <a:rPr lang="ar-EG" sz="3600" b="1" dirty="0" smtClean="0">
                  <a:solidFill>
                    <a:srgbClr val="58685A"/>
                  </a:solidFill>
                </a:rPr>
                <a:t>اللَّهُ الْجَهْرَ بِالسُّوَءِ</a:t>
              </a:r>
              <a:r>
                <a:rPr lang="en-US" sz="3600" b="1" dirty="0" smtClean="0">
                  <a:solidFill>
                    <a:srgbClr val="58685A"/>
                  </a:solidFill>
                </a:rPr>
                <a:t> </a:t>
              </a:r>
              <a:r>
                <a:rPr lang="ar-EG" sz="3600" b="1" dirty="0" smtClean="0">
                  <a:solidFill>
                    <a:srgbClr val="58685A"/>
                  </a:solidFill>
                </a:rPr>
                <a:t>مِنَ</a:t>
              </a:r>
              <a:r>
                <a:rPr lang="en-US" sz="3600" b="1" dirty="0" smtClean="0">
                  <a:solidFill>
                    <a:srgbClr val="58685A"/>
                  </a:solidFill>
                </a:rPr>
                <a:t> </a:t>
              </a:r>
              <a:r>
                <a:rPr lang="ar-EG" sz="3600" b="1" dirty="0" smtClean="0">
                  <a:solidFill>
                    <a:srgbClr val="58685A"/>
                  </a:solidFill>
                </a:rPr>
                <a:t>الْقَوْلِ إِلاَّ</a:t>
              </a:r>
              <a:r>
                <a:rPr lang="en-US" sz="3600" b="1" dirty="0" smtClean="0">
                  <a:solidFill>
                    <a:srgbClr val="58685A"/>
                  </a:solidFill>
                </a:rPr>
                <a:t> </a:t>
              </a:r>
              <a:r>
                <a:rPr lang="ar-EG" sz="3600" b="1" dirty="0" smtClean="0">
                  <a:solidFill>
                    <a:srgbClr val="58685A"/>
                  </a:solidFill>
                </a:rPr>
                <a:t>مَن</a:t>
              </a:r>
              <a:r>
                <a:rPr lang="en-US" sz="3600" b="1" dirty="0" smtClean="0">
                  <a:solidFill>
                    <a:srgbClr val="58685A"/>
                  </a:solidFill>
                </a:rPr>
                <a:t> </a:t>
              </a:r>
              <a:r>
                <a:rPr lang="ar-EG" sz="3600" b="1" dirty="0" smtClean="0">
                  <a:solidFill>
                    <a:srgbClr val="58685A"/>
                  </a:solidFill>
                </a:rPr>
                <a:t>ظُلِمَ وَكَانَ اللَّهُ سَمِيعاً عَلِيماً) </a:t>
              </a:r>
              <a:r>
                <a:rPr lang="ar-EG" sz="3600" b="1" dirty="0" smtClean="0">
                  <a:solidFill>
                    <a:srgbClr val="C00000"/>
                  </a:solidFill>
                </a:rPr>
                <a:t>النساء 148</a:t>
              </a:r>
              <a:endParaRPr lang="en-US" sz="3600" dirty="0" smtClean="0">
                <a:solidFill>
                  <a:srgbClr val="C00000"/>
                </a:solidFill>
              </a:endParaRPr>
            </a:p>
            <a:p>
              <a:pPr algn="r" rtl="1"/>
              <a:endParaRPr lang="en-US" sz="3600" dirty="0">
                <a:solidFill>
                  <a:srgbClr val="C00000"/>
                </a:solidFill>
              </a:endParaRPr>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176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وبيكات\0457.jpg"/>
          <p:cNvPicPr>
            <a:picLocks noChangeAspect="1" noChangeArrowheads="1"/>
          </p:cNvPicPr>
          <p:nvPr/>
        </p:nvPicPr>
        <p:blipFill>
          <a:blip r:embed="rId4" cstate="print"/>
          <a:srcRect/>
          <a:stretch>
            <a:fillRect/>
          </a:stretch>
        </p:blipFill>
        <p:spPr bwMode="auto">
          <a:xfrm>
            <a:off x="1447801" y="228600"/>
            <a:ext cx="7391399" cy="1752600"/>
          </a:xfrm>
          <a:prstGeom prst="rect">
            <a:avLst/>
          </a:prstGeom>
          <a:noFill/>
        </p:spPr>
      </p:pic>
      <p:sp>
        <p:nvSpPr>
          <p:cNvPr id="3" name="TextBox 2"/>
          <p:cNvSpPr txBox="1"/>
          <p:nvPr/>
        </p:nvSpPr>
        <p:spPr>
          <a:xfrm>
            <a:off x="2133601" y="381000"/>
            <a:ext cx="6096000" cy="1323439"/>
          </a:xfrm>
          <a:prstGeom prst="rect">
            <a:avLst/>
          </a:prstGeom>
          <a:noFill/>
        </p:spPr>
        <p:txBody>
          <a:bodyPr wrap="square" rtlCol="0">
            <a:spAutoFit/>
          </a:bodyPr>
          <a:lstStyle/>
          <a:p>
            <a:pPr algn="r" rtl="1"/>
            <a:r>
              <a:rPr lang="ar-EG" sz="4000" b="1" dirty="0" smtClean="0">
                <a:solidFill>
                  <a:srgbClr val="3333FF"/>
                </a:solidFill>
              </a:rPr>
              <a:t>4. تامل الأمثلة التالية، وفرق بين نوعي (لا) من حيث المعنى والعمل:</a:t>
            </a:r>
            <a:endParaRPr lang="en-US" sz="4000" dirty="0">
              <a:solidFill>
                <a:srgbClr val="3333FF"/>
              </a:solidFill>
            </a:endParaRPr>
          </a:p>
        </p:txBody>
      </p:sp>
      <p:grpSp>
        <p:nvGrpSpPr>
          <p:cNvPr id="4" name="Group 5"/>
          <p:cNvGrpSpPr>
            <a:grpSpLocks/>
          </p:cNvGrpSpPr>
          <p:nvPr/>
        </p:nvGrpSpPr>
        <p:grpSpPr bwMode="auto">
          <a:xfrm>
            <a:off x="914400" y="2667000"/>
            <a:ext cx="7620000" cy="2713911"/>
            <a:chOff x="-17101" y="1071545"/>
            <a:chExt cx="8803941" cy="5705422"/>
          </a:xfrm>
        </p:grpSpPr>
        <p:grpSp>
          <p:nvGrpSpPr>
            <p:cNvPr id="5" name="Group 7"/>
            <p:cNvGrpSpPr>
              <a:grpSpLocks/>
            </p:cNvGrpSpPr>
            <p:nvPr/>
          </p:nvGrpSpPr>
          <p:grpSpPr bwMode="auto">
            <a:xfrm rot="-5400000">
              <a:off x="1741664" y="-687220"/>
              <a:ext cx="5286412" cy="8803941"/>
              <a:chOff x="857224" y="1437587"/>
              <a:chExt cx="7143800" cy="2381394"/>
            </a:xfrm>
          </p:grpSpPr>
          <p:sp>
            <p:nvSpPr>
              <p:cNvPr id="7" name="Plaque 3"/>
              <p:cNvSpPr/>
              <p:nvPr/>
            </p:nvSpPr>
            <p:spPr>
              <a:xfrm>
                <a:off x="1000099" y="1437587"/>
                <a:ext cx="7000923" cy="2357454"/>
              </a:xfrm>
              <a:prstGeom prst="plaque">
                <a:avLst/>
              </a:prstGeom>
              <a:solidFill>
                <a:schemeClr val="accent4">
                  <a:lumMod val="60000"/>
                  <a:lumOff val="40000"/>
                </a:schemeClr>
              </a:solidFill>
              <a:ln>
                <a:solidFill>
                  <a:schemeClr val="tx1"/>
                </a:solidFill>
              </a:ln>
              <a:effectLst>
                <a:innerShdw blurRad="546100">
                  <a:srgbClr val="80008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Horizontal Scroll 7"/>
              <p:cNvSpPr/>
              <p:nvPr/>
            </p:nvSpPr>
            <p:spPr>
              <a:xfrm>
                <a:off x="857224" y="1565659"/>
                <a:ext cx="7143800" cy="2253322"/>
              </a:xfrm>
              <a:prstGeom prst="horizontalScroll">
                <a:avLst/>
              </a:prstGeom>
              <a:solidFill>
                <a:schemeClr val="bg1"/>
              </a:solidFill>
              <a:ln>
                <a:solidFill>
                  <a:schemeClr val="tx1"/>
                </a:solidFill>
              </a:ln>
              <a:effectLst>
                <a:innerShdw blurRad="6350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6" name="TextBox 1"/>
            <p:cNvSpPr txBox="1">
              <a:spLocks noChangeArrowheads="1"/>
            </p:cNvSpPr>
            <p:nvPr/>
          </p:nvSpPr>
          <p:spPr bwMode="auto">
            <a:xfrm>
              <a:off x="775254" y="1665391"/>
              <a:ext cx="7333733" cy="5111576"/>
            </a:xfrm>
            <a:prstGeom prst="rect">
              <a:avLst/>
            </a:prstGeom>
            <a:noFill/>
            <a:ln w="9525">
              <a:noFill/>
              <a:miter lim="800000"/>
              <a:headEnd/>
              <a:tailEnd/>
            </a:ln>
          </p:spPr>
          <p:txBody>
            <a:bodyPr wrap="square">
              <a:spAutoFit/>
            </a:bodyPr>
            <a:lstStyle/>
            <a:p>
              <a:pPr algn="r" rtl="1"/>
              <a:r>
                <a:rPr lang="ar-EG" sz="4000" b="1" dirty="0" smtClean="0">
                  <a:solidFill>
                    <a:srgbClr val="C00000"/>
                  </a:solidFill>
                </a:rPr>
                <a:t>ج. قال تعالى: </a:t>
              </a:r>
              <a:r>
                <a:rPr lang="ar-EG" sz="4000" b="1" dirty="0" smtClean="0">
                  <a:solidFill>
                    <a:srgbClr val="58685A"/>
                  </a:solidFill>
                </a:rPr>
                <a:t>(لَا يَخْلُقُونَ شَيْئًا وَهُمْ يَخْلُقُونَ)</a:t>
              </a:r>
              <a:r>
                <a:rPr lang="ar-EG" sz="4000" b="1" dirty="0" smtClean="0">
                  <a:solidFill>
                    <a:srgbClr val="C00000"/>
                  </a:solidFill>
                </a:rPr>
                <a:t> الفرقان 3</a:t>
              </a:r>
              <a:endParaRPr lang="en-US" sz="4000" dirty="0" smtClean="0">
                <a:solidFill>
                  <a:srgbClr val="C00000"/>
                </a:solidFill>
              </a:endParaRPr>
            </a:p>
            <a:p>
              <a:pPr lvl="0" algn="r" rtl="1"/>
              <a:endParaRPr lang="en-US" sz="3600" dirty="0" smtClean="0">
                <a:solidFill>
                  <a:srgbClr val="C00000"/>
                </a:solidFill>
              </a:endParaRPr>
            </a:p>
            <a:p>
              <a:pPr algn="r" rtl="1"/>
              <a:endParaRPr lang="en-US" sz="3600" dirty="0">
                <a:solidFill>
                  <a:srgbClr val="C00000"/>
                </a:solidFill>
              </a:endParaRPr>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176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وبيكات\0457.jpg"/>
          <p:cNvPicPr>
            <a:picLocks noChangeAspect="1" noChangeArrowheads="1"/>
          </p:cNvPicPr>
          <p:nvPr/>
        </p:nvPicPr>
        <p:blipFill>
          <a:blip r:embed="rId4" cstate="print"/>
          <a:srcRect/>
          <a:stretch>
            <a:fillRect/>
          </a:stretch>
        </p:blipFill>
        <p:spPr bwMode="auto">
          <a:xfrm>
            <a:off x="1447801" y="228600"/>
            <a:ext cx="7391399" cy="1752600"/>
          </a:xfrm>
          <a:prstGeom prst="rect">
            <a:avLst/>
          </a:prstGeom>
          <a:noFill/>
        </p:spPr>
      </p:pic>
      <p:sp>
        <p:nvSpPr>
          <p:cNvPr id="3" name="TextBox 2"/>
          <p:cNvSpPr txBox="1"/>
          <p:nvPr/>
        </p:nvSpPr>
        <p:spPr>
          <a:xfrm>
            <a:off x="2133601" y="381000"/>
            <a:ext cx="6096000" cy="1323439"/>
          </a:xfrm>
          <a:prstGeom prst="rect">
            <a:avLst/>
          </a:prstGeom>
          <a:noFill/>
        </p:spPr>
        <p:txBody>
          <a:bodyPr wrap="square" rtlCol="0">
            <a:spAutoFit/>
          </a:bodyPr>
          <a:lstStyle/>
          <a:p>
            <a:pPr algn="r" rtl="1"/>
            <a:r>
              <a:rPr lang="ar-EG" sz="4000" b="1" dirty="0" smtClean="0">
                <a:solidFill>
                  <a:srgbClr val="3333FF"/>
                </a:solidFill>
              </a:rPr>
              <a:t>4. تامل الأمثلة التالية، وفرق بين نوعي (لا) من حيث المعنى والعمل:</a:t>
            </a:r>
            <a:endParaRPr lang="en-US" sz="4000" dirty="0">
              <a:solidFill>
                <a:srgbClr val="3333FF"/>
              </a:solidFill>
            </a:endParaRPr>
          </a:p>
        </p:txBody>
      </p:sp>
      <p:grpSp>
        <p:nvGrpSpPr>
          <p:cNvPr id="4" name="Group 5"/>
          <p:cNvGrpSpPr>
            <a:grpSpLocks/>
          </p:cNvGrpSpPr>
          <p:nvPr/>
        </p:nvGrpSpPr>
        <p:grpSpPr bwMode="auto">
          <a:xfrm>
            <a:off x="914400" y="2667000"/>
            <a:ext cx="7620000" cy="2713911"/>
            <a:chOff x="-17101" y="1071545"/>
            <a:chExt cx="8803941" cy="5705421"/>
          </a:xfrm>
        </p:grpSpPr>
        <p:grpSp>
          <p:nvGrpSpPr>
            <p:cNvPr id="5" name="Group 7"/>
            <p:cNvGrpSpPr>
              <a:grpSpLocks/>
            </p:cNvGrpSpPr>
            <p:nvPr/>
          </p:nvGrpSpPr>
          <p:grpSpPr bwMode="auto">
            <a:xfrm rot="-5400000">
              <a:off x="1741664" y="-687220"/>
              <a:ext cx="5286412" cy="8803941"/>
              <a:chOff x="857224" y="1437587"/>
              <a:chExt cx="7143800" cy="2381394"/>
            </a:xfrm>
          </p:grpSpPr>
          <p:sp>
            <p:nvSpPr>
              <p:cNvPr id="7" name="Plaque 3"/>
              <p:cNvSpPr/>
              <p:nvPr/>
            </p:nvSpPr>
            <p:spPr>
              <a:xfrm>
                <a:off x="1000099" y="1437587"/>
                <a:ext cx="7000923" cy="2357454"/>
              </a:xfrm>
              <a:prstGeom prst="plaque">
                <a:avLst/>
              </a:prstGeom>
              <a:solidFill>
                <a:schemeClr val="accent4">
                  <a:lumMod val="60000"/>
                  <a:lumOff val="40000"/>
                </a:schemeClr>
              </a:solidFill>
              <a:ln>
                <a:solidFill>
                  <a:schemeClr val="tx1"/>
                </a:solidFill>
              </a:ln>
              <a:effectLst>
                <a:innerShdw blurRad="546100">
                  <a:srgbClr val="80008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Horizontal Scroll 7"/>
              <p:cNvSpPr/>
              <p:nvPr/>
            </p:nvSpPr>
            <p:spPr>
              <a:xfrm>
                <a:off x="857224" y="1565659"/>
                <a:ext cx="7143800" cy="2253322"/>
              </a:xfrm>
              <a:prstGeom prst="horizontalScroll">
                <a:avLst/>
              </a:prstGeom>
              <a:solidFill>
                <a:schemeClr val="bg1"/>
              </a:solidFill>
              <a:ln>
                <a:solidFill>
                  <a:schemeClr val="tx1"/>
                </a:solidFill>
              </a:ln>
              <a:effectLst>
                <a:innerShdw blurRad="6350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6" name="TextBox 1"/>
            <p:cNvSpPr txBox="1">
              <a:spLocks noChangeArrowheads="1"/>
            </p:cNvSpPr>
            <p:nvPr/>
          </p:nvSpPr>
          <p:spPr bwMode="auto">
            <a:xfrm>
              <a:off x="775254" y="1665391"/>
              <a:ext cx="7333733" cy="5111575"/>
            </a:xfrm>
            <a:prstGeom prst="rect">
              <a:avLst/>
            </a:prstGeom>
            <a:noFill/>
            <a:ln w="9525">
              <a:noFill/>
              <a:miter lim="800000"/>
              <a:headEnd/>
              <a:tailEnd/>
            </a:ln>
          </p:spPr>
          <p:txBody>
            <a:bodyPr wrap="square">
              <a:spAutoFit/>
            </a:bodyPr>
            <a:lstStyle/>
            <a:p>
              <a:pPr algn="r" rtl="1"/>
              <a:r>
                <a:rPr lang="ar-EG" sz="4000" b="1" dirty="0" smtClean="0">
                  <a:solidFill>
                    <a:srgbClr val="C00000"/>
                  </a:solidFill>
                </a:rPr>
                <a:t>د. قال تعالى: </a:t>
              </a:r>
              <a:r>
                <a:rPr lang="ar-EG" sz="4000" b="1" dirty="0" smtClean="0">
                  <a:solidFill>
                    <a:srgbClr val="58685A"/>
                  </a:solidFill>
                </a:rPr>
                <a:t>(</a:t>
              </a:r>
              <a:r>
                <a:rPr lang="en-US" sz="4000" b="1" dirty="0" smtClean="0">
                  <a:solidFill>
                    <a:srgbClr val="58685A"/>
                  </a:solidFill>
                </a:rPr>
                <a:t> </a:t>
              </a:r>
              <a:r>
                <a:rPr lang="ar-EG" sz="4000" b="1" dirty="0" smtClean="0">
                  <a:solidFill>
                    <a:srgbClr val="58685A"/>
                  </a:solidFill>
                </a:rPr>
                <a:t>وَلَا تَقُولُوا عَلَى اللَّهِ إِلَّا الْحَقَّ</a:t>
              </a:r>
              <a:r>
                <a:rPr lang="en-US" sz="4000" b="1" dirty="0" smtClean="0">
                  <a:solidFill>
                    <a:srgbClr val="58685A"/>
                  </a:solidFill>
                </a:rPr>
                <a:t> </a:t>
              </a:r>
              <a:r>
                <a:rPr lang="ar-EG" sz="4000" b="1" dirty="0" smtClean="0">
                  <a:solidFill>
                    <a:srgbClr val="58685A"/>
                  </a:solidFill>
                </a:rPr>
                <a:t>) النساء</a:t>
              </a:r>
              <a:r>
                <a:rPr lang="ar-EG" sz="4000" b="1" dirty="0" smtClean="0">
                  <a:solidFill>
                    <a:srgbClr val="C00000"/>
                  </a:solidFill>
                </a:rPr>
                <a:t> 171</a:t>
              </a:r>
              <a:endParaRPr lang="en-US" sz="4000" dirty="0" smtClean="0">
                <a:solidFill>
                  <a:srgbClr val="C00000"/>
                </a:solidFill>
              </a:endParaRPr>
            </a:p>
            <a:p>
              <a:pPr lvl="0" algn="r" rtl="1"/>
              <a:endParaRPr lang="en-US" sz="3600" dirty="0" smtClean="0">
                <a:solidFill>
                  <a:srgbClr val="C00000"/>
                </a:solidFill>
              </a:endParaRPr>
            </a:p>
            <a:p>
              <a:pPr algn="r" rtl="1"/>
              <a:endParaRPr lang="en-US" sz="3600" dirty="0">
                <a:solidFill>
                  <a:srgbClr val="C00000"/>
                </a:solidFill>
              </a:endParaRPr>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176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800" y="609600"/>
            <a:ext cx="7467600" cy="5715000"/>
            <a:chOff x="685800" y="990600"/>
            <a:chExt cx="7467600" cy="4724400"/>
          </a:xfrm>
        </p:grpSpPr>
        <p:sp>
          <p:nvSpPr>
            <p:cNvPr id="2" name="Flowchart: Document 1"/>
            <p:cNvSpPr/>
            <p:nvPr/>
          </p:nvSpPr>
          <p:spPr>
            <a:xfrm>
              <a:off x="762000" y="993913"/>
              <a:ext cx="7391400" cy="4721087"/>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Snip Same Side Corner Rectangle 2"/>
            <p:cNvSpPr/>
            <p:nvPr/>
          </p:nvSpPr>
          <p:spPr>
            <a:xfrm>
              <a:off x="762000" y="990600"/>
              <a:ext cx="7391400" cy="3886200"/>
            </a:xfrm>
            <a:prstGeom prst="snip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4" name="TextBox 3"/>
            <p:cNvSpPr txBox="1"/>
            <p:nvPr/>
          </p:nvSpPr>
          <p:spPr>
            <a:xfrm>
              <a:off x="685800" y="1388680"/>
              <a:ext cx="7162800" cy="3129472"/>
            </a:xfrm>
            <a:prstGeom prst="rect">
              <a:avLst/>
            </a:prstGeom>
            <a:noFill/>
          </p:spPr>
          <p:txBody>
            <a:bodyPr wrap="square" rtlCol="0">
              <a:spAutoFit/>
            </a:bodyPr>
            <a:lstStyle/>
            <a:p>
              <a:pPr algn="r" rtl="1"/>
              <a:r>
                <a:rPr lang="ar-EG" sz="4000" b="1" dirty="0" smtClean="0">
                  <a:solidFill>
                    <a:srgbClr val="FF0000"/>
                  </a:solidFill>
                </a:rPr>
                <a:t>لا : تأتي على نوعين نافية  وناهية أما النافية وهي تفيد نفي الفعل وهذه لا تؤثر على الفعل من حيث الإعراب فيظل الفعل بعدها مرفوعا، أما  الناهية في تفيد طلب الكف عن الفعل وإتيانه وهذه تجزم الفعل المضارع.</a:t>
              </a:r>
              <a:endParaRPr lang="en-US" sz="4000" dirty="0">
                <a:solidFill>
                  <a:srgbClr val="FF0000"/>
                </a:solidFill>
              </a:endParaRPr>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7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628328" y="203614"/>
            <a:ext cx="7850832" cy="3150348"/>
          </a:xfrm>
          <a:prstGeom prst="round2DiagRect">
            <a:avLst/>
          </a:prstGeom>
          <a:blipFill>
            <a:blip r:embed="rId5" cstate="prin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Round Diagonal Corner Rectangle 2"/>
          <p:cNvSpPr/>
          <p:nvPr/>
        </p:nvSpPr>
        <p:spPr>
          <a:xfrm>
            <a:off x="988368" y="419638"/>
            <a:ext cx="7850832" cy="3024336"/>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dirty="0" smtClean="0"/>
              <a:t> </a:t>
            </a:r>
            <a:endParaRPr lang="ar-EG" dirty="0"/>
          </a:p>
        </p:txBody>
      </p:sp>
      <p:sp>
        <p:nvSpPr>
          <p:cNvPr id="4" name="Rectangle 1"/>
          <p:cNvSpPr>
            <a:spLocks noChangeArrowheads="1"/>
          </p:cNvSpPr>
          <p:nvPr/>
        </p:nvSpPr>
        <p:spPr bwMode="auto">
          <a:xfrm>
            <a:off x="1125414" y="250210"/>
            <a:ext cx="758011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sz="4800" b="1" dirty="0" smtClean="0">
                <a:solidFill>
                  <a:srgbClr val="C00000"/>
                </a:solidFill>
              </a:rPr>
              <a:t> </a:t>
            </a:r>
            <a:endParaRPr lang="en-US" sz="4800" dirty="0" smtClean="0">
              <a:solidFill>
                <a:srgbClr val="C00000"/>
              </a:solidFill>
            </a:endParaRPr>
          </a:p>
          <a:p>
            <a:pPr algn="ctr" rtl="1"/>
            <a:r>
              <a:rPr lang="ar-EG" sz="3600" b="1" dirty="0" smtClean="0">
                <a:solidFill>
                  <a:srgbClr val="C00000"/>
                </a:solidFill>
              </a:rPr>
              <a:t>5-  مثل بأفعال مضارعة مجزومة في جمل مفيدة على أن تستوفي علامات جزم الفعل المضارع المختلفة:</a:t>
            </a:r>
            <a:endParaRPr lang="en-US" sz="3600" dirty="0">
              <a:solidFill>
                <a:srgbClr val="C00000"/>
              </a:solidFill>
            </a:endParaRPr>
          </a:p>
        </p:txBody>
      </p:sp>
      <p:sp>
        <p:nvSpPr>
          <p:cNvPr id="5" name="Round Diagonal Corner Rectangle 4"/>
          <p:cNvSpPr/>
          <p:nvPr/>
        </p:nvSpPr>
        <p:spPr>
          <a:xfrm>
            <a:off x="1066800" y="4114800"/>
            <a:ext cx="7239000" cy="25146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6" name="TextBox 5"/>
          <p:cNvSpPr txBox="1"/>
          <p:nvPr/>
        </p:nvSpPr>
        <p:spPr>
          <a:xfrm>
            <a:off x="1828800" y="4191000"/>
            <a:ext cx="6324600" cy="646331"/>
          </a:xfrm>
          <a:prstGeom prst="rect">
            <a:avLst/>
          </a:prstGeom>
          <a:noFill/>
        </p:spPr>
        <p:txBody>
          <a:bodyPr wrap="square" rtlCol="0">
            <a:spAutoFit/>
          </a:bodyPr>
          <a:lstStyle/>
          <a:p>
            <a:pPr algn="r" rtl="1"/>
            <a:r>
              <a:rPr lang="ar-SA" sz="3600" b="1" dirty="0" smtClean="0">
                <a:solidFill>
                  <a:srgbClr val="3333FF"/>
                </a:solidFill>
              </a:rPr>
              <a:t>1- غَامَتِ السَّماءُ ولَمْ تُمطرْ</a:t>
            </a:r>
            <a:r>
              <a:rPr lang="en-US" sz="3600" b="1" dirty="0" smtClean="0">
                <a:solidFill>
                  <a:srgbClr val="3333FF"/>
                </a:solidFill>
              </a:rPr>
              <a:t> .</a:t>
            </a:r>
            <a:endParaRPr lang="en-US" sz="3600" dirty="0">
              <a:solidFill>
                <a:srgbClr val="3333FF"/>
              </a:solidFill>
            </a:endParaRPr>
          </a:p>
        </p:txBody>
      </p:sp>
      <p:sp>
        <p:nvSpPr>
          <p:cNvPr id="7" name="TextBox 6"/>
          <p:cNvSpPr txBox="1"/>
          <p:nvPr/>
        </p:nvSpPr>
        <p:spPr>
          <a:xfrm>
            <a:off x="1447800" y="4800600"/>
            <a:ext cx="6705600" cy="1200329"/>
          </a:xfrm>
          <a:prstGeom prst="rect">
            <a:avLst/>
          </a:prstGeom>
          <a:noFill/>
        </p:spPr>
        <p:txBody>
          <a:bodyPr wrap="square" rtlCol="0">
            <a:spAutoFit/>
          </a:bodyPr>
          <a:lstStyle/>
          <a:p>
            <a:pPr algn="r" rtl="1"/>
            <a:r>
              <a:rPr lang="ar-EG" sz="3600" b="1" dirty="0" smtClean="0">
                <a:solidFill>
                  <a:srgbClr val="3333FF"/>
                </a:solidFill>
              </a:rPr>
              <a:t>2</a:t>
            </a:r>
            <a:r>
              <a:rPr lang="ar-SA" sz="3600" b="1" dirty="0" smtClean="0">
                <a:solidFill>
                  <a:srgbClr val="3333FF"/>
                </a:solidFill>
              </a:rPr>
              <a:t>- حان وقت الذهاب إلى الحقل ولما ترتديا الثياب</a:t>
            </a:r>
            <a:r>
              <a:rPr lang="ar-EG" sz="3600" b="1" dirty="0" smtClean="0">
                <a:solidFill>
                  <a:srgbClr val="3333FF"/>
                </a:solidFill>
              </a:rPr>
              <a:t>.</a:t>
            </a:r>
            <a:endParaRPr lang="en-US" sz="3600" dirty="0" smtClean="0">
              <a:solidFill>
                <a:srgbClr val="3333FF"/>
              </a:solidFill>
            </a:endParaRPr>
          </a:p>
        </p:txBody>
      </p:sp>
      <p:sp>
        <p:nvSpPr>
          <p:cNvPr id="8" name="TextBox 7"/>
          <p:cNvSpPr txBox="1"/>
          <p:nvPr/>
        </p:nvSpPr>
        <p:spPr>
          <a:xfrm>
            <a:off x="1828800" y="5886271"/>
            <a:ext cx="6324600" cy="646331"/>
          </a:xfrm>
          <a:prstGeom prst="rect">
            <a:avLst/>
          </a:prstGeom>
          <a:noFill/>
        </p:spPr>
        <p:txBody>
          <a:bodyPr wrap="square" rtlCol="0">
            <a:spAutoFit/>
          </a:bodyPr>
          <a:lstStyle/>
          <a:p>
            <a:pPr algn="r" rtl="1"/>
            <a:r>
              <a:rPr lang="ar-EG" sz="3600" b="1" dirty="0" smtClean="0">
                <a:solidFill>
                  <a:srgbClr val="3333FF"/>
                </a:solidFill>
              </a:rPr>
              <a:t>3</a:t>
            </a:r>
            <a:r>
              <a:rPr lang="ar-SA" sz="3600" b="1" dirty="0" smtClean="0">
                <a:solidFill>
                  <a:srgbClr val="3333FF"/>
                </a:solidFill>
              </a:rPr>
              <a:t>- لا ترمِ النفايات في الشارع</a:t>
            </a:r>
            <a:r>
              <a:rPr lang="ar-EG" sz="3600" b="1" dirty="0" smtClean="0">
                <a:solidFill>
                  <a:srgbClr val="3333FF"/>
                </a:solidFill>
              </a:rPr>
              <a:t>.</a:t>
            </a:r>
            <a:endParaRPr lang="en-US" sz="36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18" presetClass="entr" presetSubtype="1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Extra_Hit.wav"/>
                                        </p:tgtEl>
                                      </p:cMediaNode>
                                    </p:audio>
                                  </p:subTnLst>
                                </p:cTn>
                              </p:par>
                              <p:par>
                                <p:cTn id="19" presetID="2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edg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Extra_Hit.wav"/>
                                        </p:tgtEl>
                                      </p:cMediaNode>
                                    </p:audio>
                                  </p:sub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edge">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Extra_H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flipH="1">
            <a:off x="609600" y="1676400"/>
            <a:ext cx="8153400" cy="2971799"/>
          </a:xfrm>
          <a:prstGeom prst="chevron">
            <a:avLst/>
          </a:prstGeom>
          <a:blipFill>
            <a:blip r:embed="rId4"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a:spLocks noChangeArrowheads="1"/>
          </p:cNvSpPr>
          <p:nvPr/>
        </p:nvSpPr>
        <p:spPr bwMode="auto">
          <a:xfrm>
            <a:off x="1295400" y="1981200"/>
            <a:ext cx="61926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a:r>
              <a:rPr lang="ar-EG" sz="4000" b="1" dirty="0" smtClean="0">
                <a:solidFill>
                  <a:srgbClr val="C00000"/>
                </a:solidFill>
              </a:rPr>
              <a:t>6. استخدم الأفعال التالية، مرة منصوبة، ومرة مجزومة، ثم بين علامة إعرابها في الموضعين:</a:t>
            </a:r>
            <a:endParaRPr lang="en-US" sz="4000" dirty="0" smtClean="0">
              <a:solidFill>
                <a:srgbClr val="C00000"/>
              </a:solidFill>
            </a:endParaRPr>
          </a:p>
          <a:p>
            <a:pPr lvl="0" algn="ctr" rtl="1"/>
            <a:endParaRPr lang="en-US" sz="4800" dirty="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735.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7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62000"/>
          <a:ext cx="8534400" cy="5257800"/>
        </p:xfrm>
        <a:graphic>
          <a:graphicData uri="http://schemas.openxmlformats.org/drawingml/2006/table">
            <a:tbl>
              <a:tblPr firstRow="1" bandRow="1">
                <a:tableStyleId>{F5AB1C69-6EDB-4FF4-983F-18BD219EF322}</a:tableStyleId>
              </a:tblPr>
              <a:tblGrid>
                <a:gridCol w="1706880"/>
                <a:gridCol w="1706880"/>
                <a:gridCol w="1920240"/>
                <a:gridCol w="1752600"/>
                <a:gridCol w="1447800"/>
              </a:tblGrid>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3" name="TextBox 2"/>
          <p:cNvSpPr txBox="1"/>
          <p:nvPr/>
        </p:nvSpPr>
        <p:spPr>
          <a:xfrm>
            <a:off x="381000" y="762000"/>
            <a:ext cx="1600200" cy="1077218"/>
          </a:xfrm>
          <a:prstGeom prst="rect">
            <a:avLst/>
          </a:prstGeom>
          <a:noFill/>
        </p:spPr>
        <p:txBody>
          <a:bodyPr wrap="square" rtlCol="0">
            <a:spAutoFit/>
          </a:bodyPr>
          <a:lstStyle/>
          <a:p>
            <a:pPr algn="ctr"/>
            <a:r>
              <a:rPr lang="ar-EG" sz="3200" b="1" dirty="0" smtClean="0">
                <a:solidFill>
                  <a:srgbClr val="C00000"/>
                </a:solidFill>
              </a:rPr>
              <a:t>علامة جزمه</a:t>
            </a:r>
            <a:endParaRPr lang="ar-EG" sz="3200" dirty="0">
              <a:solidFill>
                <a:srgbClr val="C00000"/>
              </a:solidFill>
            </a:endParaRPr>
          </a:p>
        </p:txBody>
      </p:sp>
      <p:sp>
        <p:nvSpPr>
          <p:cNvPr id="4" name="TextBox 3"/>
          <p:cNvSpPr txBox="1"/>
          <p:nvPr/>
        </p:nvSpPr>
        <p:spPr>
          <a:xfrm>
            <a:off x="2057400" y="751582"/>
            <a:ext cx="1600200" cy="1077218"/>
          </a:xfrm>
          <a:prstGeom prst="rect">
            <a:avLst/>
          </a:prstGeom>
          <a:noFill/>
        </p:spPr>
        <p:txBody>
          <a:bodyPr wrap="square" rtlCol="0">
            <a:spAutoFit/>
          </a:bodyPr>
          <a:lstStyle/>
          <a:p>
            <a:pPr algn="ctr"/>
            <a:r>
              <a:rPr lang="ar-EG" sz="3200" b="1" dirty="0" smtClean="0">
                <a:solidFill>
                  <a:srgbClr val="C00000"/>
                </a:solidFill>
              </a:rPr>
              <a:t>في حالة الجزم</a:t>
            </a:r>
            <a:endParaRPr lang="ar-EG" sz="3200" dirty="0">
              <a:solidFill>
                <a:srgbClr val="C00000"/>
              </a:solidFill>
            </a:endParaRPr>
          </a:p>
        </p:txBody>
      </p:sp>
      <p:sp>
        <p:nvSpPr>
          <p:cNvPr id="5" name="TextBox 4"/>
          <p:cNvSpPr txBox="1"/>
          <p:nvPr/>
        </p:nvSpPr>
        <p:spPr>
          <a:xfrm>
            <a:off x="3810000" y="762000"/>
            <a:ext cx="1600200" cy="1077218"/>
          </a:xfrm>
          <a:prstGeom prst="rect">
            <a:avLst/>
          </a:prstGeom>
          <a:noFill/>
        </p:spPr>
        <p:txBody>
          <a:bodyPr wrap="square" rtlCol="0">
            <a:spAutoFit/>
          </a:bodyPr>
          <a:lstStyle/>
          <a:p>
            <a:pPr algn="ctr"/>
            <a:r>
              <a:rPr lang="ar-EG" sz="3200" b="1" dirty="0" smtClean="0">
                <a:solidFill>
                  <a:srgbClr val="C00000"/>
                </a:solidFill>
              </a:rPr>
              <a:t>علامة نصبه</a:t>
            </a:r>
            <a:endParaRPr lang="ar-EG" sz="3200" dirty="0">
              <a:solidFill>
                <a:srgbClr val="C00000"/>
              </a:solidFill>
            </a:endParaRPr>
          </a:p>
        </p:txBody>
      </p:sp>
      <p:sp>
        <p:nvSpPr>
          <p:cNvPr id="6" name="TextBox 5"/>
          <p:cNvSpPr txBox="1"/>
          <p:nvPr/>
        </p:nvSpPr>
        <p:spPr>
          <a:xfrm>
            <a:off x="5486400" y="762000"/>
            <a:ext cx="1981200" cy="1077218"/>
          </a:xfrm>
          <a:prstGeom prst="rect">
            <a:avLst/>
          </a:prstGeom>
          <a:noFill/>
        </p:spPr>
        <p:txBody>
          <a:bodyPr wrap="square" rtlCol="0">
            <a:spAutoFit/>
          </a:bodyPr>
          <a:lstStyle/>
          <a:p>
            <a:pPr algn="ctr"/>
            <a:r>
              <a:rPr lang="ar-EG" sz="3200" b="1" dirty="0" smtClean="0">
                <a:solidFill>
                  <a:srgbClr val="C00000"/>
                </a:solidFill>
              </a:rPr>
              <a:t>في حالة النصب</a:t>
            </a:r>
            <a:endParaRPr lang="ar-EG" sz="3200" dirty="0">
              <a:solidFill>
                <a:srgbClr val="C00000"/>
              </a:solidFill>
            </a:endParaRPr>
          </a:p>
        </p:txBody>
      </p:sp>
      <p:sp>
        <p:nvSpPr>
          <p:cNvPr id="7" name="TextBox 6"/>
          <p:cNvSpPr txBox="1"/>
          <p:nvPr/>
        </p:nvSpPr>
        <p:spPr>
          <a:xfrm>
            <a:off x="7010400" y="990600"/>
            <a:ext cx="1981200" cy="584775"/>
          </a:xfrm>
          <a:prstGeom prst="rect">
            <a:avLst/>
          </a:prstGeom>
          <a:noFill/>
        </p:spPr>
        <p:txBody>
          <a:bodyPr wrap="square" rtlCol="0">
            <a:spAutoFit/>
          </a:bodyPr>
          <a:lstStyle/>
          <a:p>
            <a:pPr algn="ctr"/>
            <a:r>
              <a:rPr lang="ar-EG" sz="3200" b="1" dirty="0" smtClean="0">
                <a:solidFill>
                  <a:srgbClr val="C00000"/>
                </a:solidFill>
              </a:rPr>
              <a:t>الفعل</a:t>
            </a:r>
            <a:endParaRPr lang="ar-EG" sz="3200" dirty="0">
              <a:solidFill>
                <a:srgbClr val="C00000"/>
              </a:solidFill>
            </a:endParaRPr>
          </a:p>
        </p:txBody>
      </p:sp>
      <p:sp>
        <p:nvSpPr>
          <p:cNvPr id="8" name="TextBox 7"/>
          <p:cNvSpPr txBox="1"/>
          <p:nvPr/>
        </p:nvSpPr>
        <p:spPr>
          <a:xfrm>
            <a:off x="7086600" y="1976735"/>
            <a:ext cx="1981200" cy="584775"/>
          </a:xfrm>
          <a:prstGeom prst="rect">
            <a:avLst/>
          </a:prstGeom>
          <a:noFill/>
        </p:spPr>
        <p:txBody>
          <a:bodyPr wrap="square" rtlCol="0">
            <a:spAutoFit/>
          </a:bodyPr>
          <a:lstStyle/>
          <a:p>
            <a:pPr algn="ctr"/>
            <a:r>
              <a:rPr lang="ar-EG" sz="3200" b="1" dirty="0" smtClean="0">
                <a:solidFill>
                  <a:srgbClr val="C00000"/>
                </a:solidFill>
              </a:rPr>
              <a:t>يسعى</a:t>
            </a:r>
            <a:endParaRPr lang="ar-EG" sz="3200" dirty="0">
              <a:solidFill>
                <a:srgbClr val="C00000"/>
              </a:solidFill>
            </a:endParaRPr>
          </a:p>
        </p:txBody>
      </p:sp>
      <p:sp>
        <p:nvSpPr>
          <p:cNvPr id="9" name="TextBox 8"/>
          <p:cNvSpPr txBox="1"/>
          <p:nvPr/>
        </p:nvSpPr>
        <p:spPr>
          <a:xfrm>
            <a:off x="7086600" y="3043535"/>
            <a:ext cx="1981200" cy="584775"/>
          </a:xfrm>
          <a:prstGeom prst="rect">
            <a:avLst/>
          </a:prstGeom>
          <a:noFill/>
        </p:spPr>
        <p:txBody>
          <a:bodyPr wrap="square" rtlCol="0">
            <a:spAutoFit/>
          </a:bodyPr>
          <a:lstStyle/>
          <a:p>
            <a:pPr algn="ctr"/>
            <a:r>
              <a:rPr lang="ar-EG" sz="3200" b="1" dirty="0" smtClean="0">
                <a:solidFill>
                  <a:srgbClr val="C00000"/>
                </a:solidFill>
              </a:rPr>
              <a:t>أعمل</a:t>
            </a:r>
            <a:endParaRPr lang="ar-EG" sz="3200" dirty="0">
              <a:solidFill>
                <a:srgbClr val="C00000"/>
              </a:solidFill>
            </a:endParaRPr>
          </a:p>
        </p:txBody>
      </p:sp>
      <p:sp>
        <p:nvSpPr>
          <p:cNvPr id="10" name="TextBox 9"/>
          <p:cNvSpPr txBox="1"/>
          <p:nvPr/>
        </p:nvSpPr>
        <p:spPr>
          <a:xfrm>
            <a:off x="7086600" y="4114800"/>
            <a:ext cx="1981200" cy="584775"/>
          </a:xfrm>
          <a:prstGeom prst="rect">
            <a:avLst/>
          </a:prstGeom>
          <a:noFill/>
        </p:spPr>
        <p:txBody>
          <a:bodyPr wrap="square" rtlCol="0">
            <a:spAutoFit/>
          </a:bodyPr>
          <a:lstStyle/>
          <a:p>
            <a:pPr algn="ctr"/>
            <a:r>
              <a:rPr lang="ar-EG" sz="3200" b="1" dirty="0" smtClean="0">
                <a:solidFill>
                  <a:srgbClr val="C00000"/>
                </a:solidFill>
              </a:rPr>
              <a:t>تتقدم</a:t>
            </a:r>
            <a:endParaRPr lang="ar-EG" sz="3200" dirty="0">
              <a:solidFill>
                <a:srgbClr val="C00000"/>
              </a:solidFill>
            </a:endParaRPr>
          </a:p>
        </p:txBody>
      </p:sp>
      <p:sp>
        <p:nvSpPr>
          <p:cNvPr id="11" name="TextBox 10"/>
          <p:cNvSpPr txBox="1"/>
          <p:nvPr/>
        </p:nvSpPr>
        <p:spPr>
          <a:xfrm>
            <a:off x="7086600" y="5253335"/>
            <a:ext cx="1981200" cy="584775"/>
          </a:xfrm>
          <a:prstGeom prst="rect">
            <a:avLst/>
          </a:prstGeom>
          <a:noFill/>
        </p:spPr>
        <p:txBody>
          <a:bodyPr wrap="square" rtlCol="0">
            <a:spAutoFit/>
          </a:bodyPr>
          <a:lstStyle/>
          <a:p>
            <a:pPr algn="ctr"/>
            <a:r>
              <a:rPr lang="ar-EG" sz="3200" b="1" dirty="0" smtClean="0">
                <a:solidFill>
                  <a:srgbClr val="C00000"/>
                </a:solidFill>
              </a:rPr>
              <a:t>تفوزين</a:t>
            </a:r>
            <a:endParaRPr lang="ar-EG" sz="3200" dirty="0">
              <a:solidFill>
                <a:srgbClr val="C00000"/>
              </a:solidFill>
            </a:endParaRPr>
          </a:p>
        </p:txBody>
      </p:sp>
      <p:sp>
        <p:nvSpPr>
          <p:cNvPr id="12" name="TextBox 11"/>
          <p:cNvSpPr txBox="1"/>
          <p:nvPr/>
        </p:nvSpPr>
        <p:spPr>
          <a:xfrm>
            <a:off x="5943600" y="2057400"/>
            <a:ext cx="1295400" cy="646331"/>
          </a:xfrm>
          <a:prstGeom prst="rect">
            <a:avLst/>
          </a:prstGeom>
          <a:noFill/>
        </p:spPr>
        <p:txBody>
          <a:bodyPr wrap="square" rtlCol="0">
            <a:spAutoFit/>
          </a:bodyPr>
          <a:lstStyle/>
          <a:p>
            <a:pPr algn="ctr"/>
            <a:r>
              <a:rPr lang="ar-EG" sz="3600" b="1" dirty="0" smtClean="0">
                <a:solidFill>
                  <a:srgbClr val="3333FF"/>
                </a:solidFill>
              </a:rPr>
              <a:t>يسعى</a:t>
            </a:r>
            <a:endParaRPr lang="ar-EG" sz="3600" dirty="0">
              <a:solidFill>
                <a:srgbClr val="3333FF"/>
              </a:solidFill>
            </a:endParaRPr>
          </a:p>
        </p:txBody>
      </p:sp>
      <p:sp>
        <p:nvSpPr>
          <p:cNvPr id="13" name="TextBox 12"/>
          <p:cNvSpPr txBox="1"/>
          <p:nvPr/>
        </p:nvSpPr>
        <p:spPr>
          <a:xfrm>
            <a:off x="3810000" y="1818382"/>
            <a:ext cx="1752600" cy="1077218"/>
          </a:xfrm>
          <a:prstGeom prst="rect">
            <a:avLst/>
          </a:prstGeom>
          <a:noFill/>
        </p:spPr>
        <p:txBody>
          <a:bodyPr wrap="square" rtlCol="0">
            <a:spAutoFit/>
          </a:bodyPr>
          <a:lstStyle/>
          <a:p>
            <a:pPr algn="ctr"/>
            <a:r>
              <a:rPr lang="ar-EG" sz="3200" b="1" dirty="0" smtClean="0">
                <a:solidFill>
                  <a:srgbClr val="3333FF"/>
                </a:solidFill>
              </a:rPr>
              <a:t>الفتحة المقدرة</a:t>
            </a:r>
            <a:endParaRPr lang="ar-EG" sz="3200" dirty="0">
              <a:solidFill>
                <a:srgbClr val="3333FF"/>
              </a:solidFill>
            </a:endParaRPr>
          </a:p>
        </p:txBody>
      </p:sp>
      <p:sp>
        <p:nvSpPr>
          <p:cNvPr id="14" name="TextBox 13"/>
          <p:cNvSpPr txBox="1"/>
          <p:nvPr/>
        </p:nvSpPr>
        <p:spPr>
          <a:xfrm>
            <a:off x="1828800" y="2067580"/>
            <a:ext cx="2057400" cy="584775"/>
          </a:xfrm>
          <a:prstGeom prst="rect">
            <a:avLst/>
          </a:prstGeom>
          <a:noFill/>
        </p:spPr>
        <p:txBody>
          <a:bodyPr wrap="square" rtlCol="0">
            <a:spAutoFit/>
          </a:bodyPr>
          <a:lstStyle/>
          <a:p>
            <a:pPr algn="ctr"/>
            <a:r>
              <a:rPr lang="ar-EG" sz="3200" b="1" dirty="0" smtClean="0">
                <a:solidFill>
                  <a:srgbClr val="3333FF"/>
                </a:solidFill>
              </a:rPr>
              <a:t>يسعَ</a:t>
            </a:r>
            <a:endParaRPr lang="ar-EG" sz="3200" dirty="0">
              <a:solidFill>
                <a:srgbClr val="3333FF"/>
              </a:solidFill>
            </a:endParaRPr>
          </a:p>
        </p:txBody>
      </p:sp>
      <p:sp>
        <p:nvSpPr>
          <p:cNvPr id="15" name="TextBox 14"/>
          <p:cNvSpPr txBox="1"/>
          <p:nvPr/>
        </p:nvSpPr>
        <p:spPr>
          <a:xfrm>
            <a:off x="228600" y="1905000"/>
            <a:ext cx="2057400" cy="954107"/>
          </a:xfrm>
          <a:prstGeom prst="rect">
            <a:avLst/>
          </a:prstGeom>
          <a:noFill/>
        </p:spPr>
        <p:txBody>
          <a:bodyPr wrap="square" rtlCol="0">
            <a:spAutoFit/>
          </a:bodyPr>
          <a:lstStyle/>
          <a:p>
            <a:pPr algn="ctr"/>
            <a:r>
              <a:rPr lang="ar-EG" sz="2800" b="1" dirty="0" smtClean="0">
                <a:solidFill>
                  <a:srgbClr val="3333FF"/>
                </a:solidFill>
              </a:rPr>
              <a:t>حذف حرف العلة</a:t>
            </a:r>
            <a:endParaRPr lang="ar-EG" sz="2800" dirty="0">
              <a:solidFill>
                <a:srgbClr val="3333FF"/>
              </a:solidFill>
            </a:endParaRPr>
          </a:p>
        </p:txBody>
      </p:sp>
      <p:sp>
        <p:nvSpPr>
          <p:cNvPr id="16" name="TextBox 15"/>
          <p:cNvSpPr txBox="1"/>
          <p:nvPr/>
        </p:nvSpPr>
        <p:spPr>
          <a:xfrm>
            <a:off x="6019800" y="3011269"/>
            <a:ext cx="1295400" cy="646331"/>
          </a:xfrm>
          <a:prstGeom prst="rect">
            <a:avLst/>
          </a:prstGeom>
          <a:noFill/>
        </p:spPr>
        <p:txBody>
          <a:bodyPr wrap="square" rtlCol="0">
            <a:spAutoFit/>
          </a:bodyPr>
          <a:lstStyle/>
          <a:p>
            <a:pPr algn="ctr"/>
            <a:r>
              <a:rPr lang="ar-EG" sz="3600" b="1" dirty="0" smtClean="0">
                <a:solidFill>
                  <a:srgbClr val="3333FF"/>
                </a:solidFill>
              </a:rPr>
              <a:t>أعمل</a:t>
            </a:r>
            <a:endParaRPr lang="ar-EG" sz="3600" dirty="0">
              <a:solidFill>
                <a:srgbClr val="3333FF"/>
              </a:solidFill>
            </a:endParaRPr>
          </a:p>
        </p:txBody>
      </p:sp>
      <p:sp>
        <p:nvSpPr>
          <p:cNvPr id="17" name="TextBox 16"/>
          <p:cNvSpPr txBox="1"/>
          <p:nvPr/>
        </p:nvSpPr>
        <p:spPr>
          <a:xfrm>
            <a:off x="4114800" y="2885182"/>
            <a:ext cx="1295400" cy="1077218"/>
          </a:xfrm>
          <a:prstGeom prst="rect">
            <a:avLst/>
          </a:prstGeom>
          <a:noFill/>
        </p:spPr>
        <p:txBody>
          <a:bodyPr wrap="square" rtlCol="0">
            <a:spAutoFit/>
          </a:bodyPr>
          <a:lstStyle/>
          <a:p>
            <a:pPr algn="ctr"/>
            <a:r>
              <a:rPr lang="ar-EG" sz="3200" b="1" dirty="0" smtClean="0">
                <a:solidFill>
                  <a:srgbClr val="3333FF"/>
                </a:solidFill>
              </a:rPr>
              <a:t>الفتحة الظاهرة</a:t>
            </a:r>
            <a:endParaRPr lang="ar-EG" sz="3200" dirty="0">
              <a:solidFill>
                <a:srgbClr val="3333FF"/>
              </a:solidFill>
            </a:endParaRPr>
          </a:p>
        </p:txBody>
      </p:sp>
      <p:sp>
        <p:nvSpPr>
          <p:cNvPr id="18" name="TextBox 17"/>
          <p:cNvSpPr txBox="1"/>
          <p:nvPr/>
        </p:nvSpPr>
        <p:spPr>
          <a:xfrm>
            <a:off x="2286000" y="3072825"/>
            <a:ext cx="1295400" cy="584775"/>
          </a:xfrm>
          <a:prstGeom prst="rect">
            <a:avLst/>
          </a:prstGeom>
          <a:noFill/>
        </p:spPr>
        <p:txBody>
          <a:bodyPr wrap="square" rtlCol="0">
            <a:spAutoFit/>
          </a:bodyPr>
          <a:lstStyle/>
          <a:p>
            <a:pPr algn="ctr"/>
            <a:r>
              <a:rPr lang="ar-EG" sz="3200" b="1" dirty="0" smtClean="0">
                <a:solidFill>
                  <a:srgbClr val="3333FF"/>
                </a:solidFill>
              </a:rPr>
              <a:t>أعملْ</a:t>
            </a:r>
            <a:endParaRPr lang="ar-EG" sz="3200" dirty="0">
              <a:solidFill>
                <a:srgbClr val="3333FF"/>
              </a:solidFill>
            </a:endParaRPr>
          </a:p>
        </p:txBody>
      </p:sp>
      <p:sp>
        <p:nvSpPr>
          <p:cNvPr id="19" name="TextBox 18"/>
          <p:cNvSpPr txBox="1"/>
          <p:nvPr/>
        </p:nvSpPr>
        <p:spPr>
          <a:xfrm>
            <a:off x="685800" y="3072825"/>
            <a:ext cx="1295400" cy="584775"/>
          </a:xfrm>
          <a:prstGeom prst="rect">
            <a:avLst/>
          </a:prstGeom>
          <a:noFill/>
        </p:spPr>
        <p:txBody>
          <a:bodyPr wrap="square" rtlCol="0">
            <a:spAutoFit/>
          </a:bodyPr>
          <a:lstStyle/>
          <a:p>
            <a:pPr algn="ctr"/>
            <a:r>
              <a:rPr lang="ar-EG" sz="3200" b="1" dirty="0" smtClean="0">
                <a:solidFill>
                  <a:srgbClr val="3333FF"/>
                </a:solidFill>
              </a:rPr>
              <a:t>السكون</a:t>
            </a:r>
            <a:endParaRPr lang="ar-EG" sz="3200" dirty="0">
              <a:solidFill>
                <a:srgbClr val="3333FF"/>
              </a:solidFill>
            </a:endParaRPr>
          </a:p>
        </p:txBody>
      </p:sp>
      <p:sp>
        <p:nvSpPr>
          <p:cNvPr id="20" name="TextBox 19"/>
          <p:cNvSpPr txBox="1"/>
          <p:nvPr/>
        </p:nvSpPr>
        <p:spPr>
          <a:xfrm>
            <a:off x="6019800" y="4038600"/>
            <a:ext cx="1295400" cy="646331"/>
          </a:xfrm>
          <a:prstGeom prst="rect">
            <a:avLst/>
          </a:prstGeom>
          <a:noFill/>
        </p:spPr>
        <p:txBody>
          <a:bodyPr wrap="square" rtlCol="0">
            <a:spAutoFit/>
          </a:bodyPr>
          <a:lstStyle/>
          <a:p>
            <a:pPr algn="ctr"/>
            <a:r>
              <a:rPr lang="ar-EG" sz="3600" b="1" dirty="0" smtClean="0">
                <a:solidFill>
                  <a:srgbClr val="3333FF"/>
                </a:solidFill>
              </a:rPr>
              <a:t>تتقدم</a:t>
            </a:r>
            <a:endParaRPr lang="ar-EG" sz="3600" dirty="0">
              <a:solidFill>
                <a:srgbClr val="3333FF"/>
              </a:solidFill>
            </a:endParaRPr>
          </a:p>
        </p:txBody>
      </p:sp>
      <p:sp>
        <p:nvSpPr>
          <p:cNvPr id="21" name="TextBox 20"/>
          <p:cNvSpPr txBox="1"/>
          <p:nvPr/>
        </p:nvSpPr>
        <p:spPr>
          <a:xfrm>
            <a:off x="4038600" y="3962400"/>
            <a:ext cx="1295400" cy="1077218"/>
          </a:xfrm>
          <a:prstGeom prst="rect">
            <a:avLst/>
          </a:prstGeom>
          <a:noFill/>
        </p:spPr>
        <p:txBody>
          <a:bodyPr wrap="square" rtlCol="0">
            <a:spAutoFit/>
          </a:bodyPr>
          <a:lstStyle/>
          <a:p>
            <a:pPr algn="ctr"/>
            <a:r>
              <a:rPr lang="ar-EG" sz="3200" b="1" dirty="0" smtClean="0">
                <a:solidFill>
                  <a:srgbClr val="3333FF"/>
                </a:solidFill>
              </a:rPr>
              <a:t>الفتحة الظاهرة</a:t>
            </a:r>
            <a:endParaRPr lang="ar-EG" sz="3200" dirty="0">
              <a:solidFill>
                <a:srgbClr val="3333FF"/>
              </a:solidFill>
            </a:endParaRPr>
          </a:p>
        </p:txBody>
      </p:sp>
      <p:sp>
        <p:nvSpPr>
          <p:cNvPr id="22" name="TextBox 21"/>
          <p:cNvSpPr txBox="1"/>
          <p:nvPr/>
        </p:nvSpPr>
        <p:spPr>
          <a:xfrm>
            <a:off x="2286000" y="4139625"/>
            <a:ext cx="1295400" cy="584775"/>
          </a:xfrm>
          <a:prstGeom prst="rect">
            <a:avLst/>
          </a:prstGeom>
          <a:noFill/>
        </p:spPr>
        <p:txBody>
          <a:bodyPr wrap="square" rtlCol="0">
            <a:spAutoFit/>
          </a:bodyPr>
          <a:lstStyle/>
          <a:p>
            <a:pPr algn="ctr"/>
            <a:r>
              <a:rPr lang="ar-EG" sz="3200" b="1" dirty="0" smtClean="0">
                <a:solidFill>
                  <a:srgbClr val="3333FF"/>
                </a:solidFill>
              </a:rPr>
              <a:t>تتقدم</a:t>
            </a:r>
            <a:endParaRPr lang="ar-EG" sz="3200" dirty="0">
              <a:solidFill>
                <a:srgbClr val="3333FF"/>
              </a:solidFill>
            </a:endParaRPr>
          </a:p>
        </p:txBody>
      </p:sp>
      <p:sp>
        <p:nvSpPr>
          <p:cNvPr id="23" name="TextBox 22"/>
          <p:cNvSpPr txBox="1"/>
          <p:nvPr/>
        </p:nvSpPr>
        <p:spPr>
          <a:xfrm>
            <a:off x="533400" y="4114800"/>
            <a:ext cx="1295400" cy="584775"/>
          </a:xfrm>
          <a:prstGeom prst="rect">
            <a:avLst/>
          </a:prstGeom>
          <a:noFill/>
        </p:spPr>
        <p:txBody>
          <a:bodyPr wrap="square" rtlCol="0">
            <a:spAutoFit/>
          </a:bodyPr>
          <a:lstStyle/>
          <a:p>
            <a:pPr algn="ctr"/>
            <a:r>
              <a:rPr lang="ar-EG" sz="3200" b="1" dirty="0" smtClean="0">
                <a:solidFill>
                  <a:srgbClr val="3333FF"/>
                </a:solidFill>
              </a:rPr>
              <a:t>السكون</a:t>
            </a:r>
            <a:endParaRPr lang="ar-EG" sz="3200" dirty="0">
              <a:solidFill>
                <a:srgbClr val="3333FF"/>
              </a:solidFill>
            </a:endParaRPr>
          </a:p>
        </p:txBody>
      </p:sp>
      <p:sp>
        <p:nvSpPr>
          <p:cNvPr id="24" name="TextBox 23"/>
          <p:cNvSpPr txBox="1"/>
          <p:nvPr/>
        </p:nvSpPr>
        <p:spPr>
          <a:xfrm>
            <a:off x="6019800" y="5181600"/>
            <a:ext cx="1295400" cy="646331"/>
          </a:xfrm>
          <a:prstGeom prst="rect">
            <a:avLst/>
          </a:prstGeom>
          <a:noFill/>
        </p:spPr>
        <p:txBody>
          <a:bodyPr wrap="square" rtlCol="0">
            <a:spAutoFit/>
          </a:bodyPr>
          <a:lstStyle/>
          <a:p>
            <a:pPr algn="ctr"/>
            <a:r>
              <a:rPr lang="ar-EG" sz="3600" b="1" dirty="0" smtClean="0">
                <a:solidFill>
                  <a:srgbClr val="3333FF"/>
                </a:solidFill>
              </a:rPr>
              <a:t>تفوزي</a:t>
            </a:r>
            <a:endParaRPr lang="ar-EG" sz="3600" dirty="0">
              <a:solidFill>
                <a:srgbClr val="3333FF"/>
              </a:solidFill>
            </a:endParaRPr>
          </a:p>
        </p:txBody>
      </p:sp>
      <p:sp>
        <p:nvSpPr>
          <p:cNvPr id="25" name="TextBox 24"/>
          <p:cNvSpPr txBox="1"/>
          <p:nvPr/>
        </p:nvSpPr>
        <p:spPr>
          <a:xfrm>
            <a:off x="4191000" y="4942582"/>
            <a:ext cx="1295400" cy="1077218"/>
          </a:xfrm>
          <a:prstGeom prst="rect">
            <a:avLst/>
          </a:prstGeom>
          <a:noFill/>
        </p:spPr>
        <p:txBody>
          <a:bodyPr wrap="square" rtlCol="0">
            <a:spAutoFit/>
          </a:bodyPr>
          <a:lstStyle/>
          <a:p>
            <a:pPr algn="ctr"/>
            <a:r>
              <a:rPr lang="ar-EG" sz="3200" b="1" dirty="0" smtClean="0">
                <a:solidFill>
                  <a:srgbClr val="3333FF"/>
                </a:solidFill>
              </a:rPr>
              <a:t>حذف النون</a:t>
            </a:r>
            <a:endParaRPr lang="ar-EG" sz="3200" dirty="0">
              <a:solidFill>
                <a:srgbClr val="3333FF"/>
              </a:solidFill>
            </a:endParaRPr>
          </a:p>
        </p:txBody>
      </p:sp>
      <p:sp>
        <p:nvSpPr>
          <p:cNvPr id="26" name="TextBox 25"/>
          <p:cNvSpPr txBox="1"/>
          <p:nvPr/>
        </p:nvSpPr>
        <p:spPr>
          <a:xfrm>
            <a:off x="2286000" y="5206425"/>
            <a:ext cx="1295400" cy="584775"/>
          </a:xfrm>
          <a:prstGeom prst="rect">
            <a:avLst/>
          </a:prstGeom>
          <a:noFill/>
        </p:spPr>
        <p:txBody>
          <a:bodyPr wrap="square" rtlCol="0">
            <a:spAutoFit/>
          </a:bodyPr>
          <a:lstStyle/>
          <a:p>
            <a:pPr algn="ctr"/>
            <a:r>
              <a:rPr lang="ar-EG" sz="3200" b="1" dirty="0" smtClean="0">
                <a:solidFill>
                  <a:srgbClr val="3333FF"/>
                </a:solidFill>
              </a:rPr>
              <a:t>تفوزي</a:t>
            </a:r>
            <a:r>
              <a:rPr lang="ar-EG" sz="3200" b="1" dirty="0" smtClean="0"/>
              <a:t> </a:t>
            </a:r>
            <a:endParaRPr lang="ar-EG" sz="3200" dirty="0">
              <a:solidFill>
                <a:srgbClr val="3333FF"/>
              </a:solidFill>
            </a:endParaRPr>
          </a:p>
        </p:txBody>
      </p:sp>
      <p:sp>
        <p:nvSpPr>
          <p:cNvPr id="27" name="TextBox 26"/>
          <p:cNvSpPr txBox="1"/>
          <p:nvPr/>
        </p:nvSpPr>
        <p:spPr>
          <a:xfrm>
            <a:off x="533400" y="4953000"/>
            <a:ext cx="1295400" cy="1077218"/>
          </a:xfrm>
          <a:prstGeom prst="rect">
            <a:avLst/>
          </a:prstGeom>
          <a:noFill/>
        </p:spPr>
        <p:txBody>
          <a:bodyPr wrap="square" rtlCol="0">
            <a:spAutoFit/>
          </a:bodyPr>
          <a:lstStyle/>
          <a:p>
            <a:pPr algn="ctr"/>
            <a:r>
              <a:rPr lang="ar-EG" sz="3200" b="1" dirty="0" smtClean="0">
                <a:solidFill>
                  <a:srgbClr val="3333FF"/>
                </a:solidFill>
              </a:rPr>
              <a:t>حذف النون</a:t>
            </a:r>
            <a:endParaRPr lang="ar-EG" sz="32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plus(i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par>
                                <p:cTn id="40" presetID="1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plus(in)">
                                      <p:cBhvr>
                                        <p:cTn id="42" dur="500"/>
                                        <p:tgtEl>
                                          <p:spTgt spid="13"/>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plus(in)">
                                      <p:cBhvr>
                                        <p:cTn id="45" dur="500"/>
                                        <p:tgtEl>
                                          <p:spTgt spid="14"/>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plus(in)">
                                      <p:cBhvr>
                                        <p:cTn id="48" dur="500"/>
                                        <p:tgtEl>
                                          <p:spTgt spid="15"/>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plus(in)">
                                      <p:cBhvr>
                                        <p:cTn id="51" dur="500"/>
                                        <p:tgtEl>
                                          <p:spTgt spid="16"/>
                                        </p:tgtEl>
                                      </p:cBhvr>
                                    </p:animEffect>
                                  </p:childTnLst>
                                </p:cTn>
                              </p:par>
                              <p:par>
                                <p:cTn id="52" presetID="1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plus(in)">
                                      <p:cBhvr>
                                        <p:cTn id="54" dur="500"/>
                                        <p:tgtEl>
                                          <p:spTgt spid="17"/>
                                        </p:tgtEl>
                                      </p:cBhvr>
                                    </p:animEffect>
                                  </p:childTnLst>
                                </p:cTn>
                              </p:par>
                              <p:par>
                                <p:cTn id="55" presetID="1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plus(in)">
                                      <p:cBhvr>
                                        <p:cTn id="57" dur="500"/>
                                        <p:tgtEl>
                                          <p:spTgt spid="18"/>
                                        </p:tgtEl>
                                      </p:cBhvr>
                                    </p:animEffect>
                                  </p:childTnLst>
                                </p:cTn>
                              </p:par>
                              <p:par>
                                <p:cTn id="58" presetID="13"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plus(in)">
                                      <p:cBhvr>
                                        <p:cTn id="60" dur="500"/>
                                        <p:tgtEl>
                                          <p:spTgt spid="19"/>
                                        </p:tgtEl>
                                      </p:cBhvr>
                                    </p:animEffect>
                                  </p:childTnLst>
                                </p:cTn>
                              </p:par>
                              <p:par>
                                <p:cTn id="61" presetID="1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plus(in)">
                                      <p:cBhvr>
                                        <p:cTn id="63" dur="500"/>
                                        <p:tgtEl>
                                          <p:spTgt spid="20"/>
                                        </p:tgtEl>
                                      </p:cBhvr>
                                    </p:animEffect>
                                  </p:childTnLst>
                                </p:cTn>
                              </p:par>
                              <p:par>
                                <p:cTn id="64" presetID="13"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plus(in)">
                                      <p:cBhvr>
                                        <p:cTn id="66" dur="500"/>
                                        <p:tgtEl>
                                          <p:spTgt spid="21"/>
                                        </p:tgtEl>
                                      </p:cBhvr>
                                    </p:animEffect>
                                  </p:childTnLst>
                                </p:cTn>
                              </p:par>
                              <p:par>
                                <p:cTn id="67" presetID="13" presetClass="entr" presetSubtype="16"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plus(in)">
                                      <p:cBhvr>
                                        <p:cTn id="69" dur="500"/>
                                        <p:tgtEl>
                                          <p:spTgt spid="22"/>
                                        </p:tgtEl>
                                      </p:cBhvr>
                                    </p:animEffect>
                                  </p:childTnLst>
                                </p:cTn>
                              </p:par>
                              <p:par>
                                <p:cTn id="70" presetID="1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plus(in)">
                                      <p:cBhvr>
                                        <p:cTn id="72" dur="500"/>
                                        <p:tgtEl>
                                          <p:spTgt spid="23"/>
                                        </p:tgtEl>
                                      </p:cBhvr>
                                    </p:animEffect>
                                  </p:childTnLst>
                                </p:cTn>
                              </p:par>
                              <p:par>
                                <p:cTn id="73" presetID="13" presetClass="entr" presetSubtype="16"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plus(in)">
                                      <p:cBhvr>
                                        <p:cTn id="75" dur="500"/>
                                        <p:tgtEl>
                                          <p:spTgt spid="24"/>
                                        </p:tgtEl>
                                      </p:cBhvr>
                                    </p:animEffect>
                                  </p:childTnLst>
                                </p:cTn>
                              </p:par>
                              <p:par>
                                <p:cTn id="76" presetID="13" presetClass="entr" presetSubtype="16"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plus(in)">
                                      <p:cBhvr>
                                        <p:cTn id="78" dur="500"/>
                                        <p:tgtEl>
                                          <p:spTgt spid="25"/>
                                        </p:tgtEl>
                                      </p:cBhvr>
                                    </p:animEffect>
                                  </p:childTnLst>
                                </p:cTn>
                              </p:par>
                              <p:par>
                                <p:cTn id="79" presetID="13" presetClass="entr" presetSubtype="1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plus(in)">
                                      <p:cBhvr>
                                        <p:cTn id="81" dur="500"/>
                                        <p:tgtEl>
                                          <p:spTgt spid="26"/>
                                        </p:tgtEl>
                                      </p:cBhvr>
                                    </p:animEffect>
                                  </p:childTnLst>
                                </p:cTn>
                              </p:par>
                              <p:par>
                                <p:cTn id="82" presetID="1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plus(in)">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62000"/>
          <a:ext cx="8534400" cy="4206240"/>
        </p:xfrm>
        <a:graphic>
          <a:graphicData uri="http://schemas.openxmlformats.org/drawingml/2006/table">
            <a:tbl>
              <a:tblPr firstRow="1" bandRow="1">
                <a:tableStyleId>{F5AB1C69-6EDB-4FF4-983F-18BD219EF322}</a:tableStyleId>
              </a:tblPr>
              <a:tblGrid>
                <a:gridCol w="1706880"/>
                <a:gridCol w="1706880"/>
                <a:gridCol w="1920240"/>
                <a:gridCol w="1752600"/>
                <a:gridCol w="1447800"/>
              </a:tblGrid>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5156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3" name="TextBox 2"/>
          <p:cNvSpPr txBox="1"/>
          <p:nvPr/>
        </p:nvSpPr>
        <p:spPr>
          <a:xfrm>
            <a:off x="381000" y="762000"/>
            <a:ext cx="1600200" cy="1077218"/>
          </a:xfrm>
          <a:prstGeom prst="rect">
            <a:avLst/>
          </a:prstGeom>
          <a:noFill/>
        </p:spPr>
        <p:txBody>
          <a:bodyPr wrap="square" rtlCol="0">
            <a:spAutoFit/>
          </a:bodyPr>
          <a:lstStyle/>
          <a:p>
            <a:pPr algn="ctr"/>
            <a:r>
              <a:rPr lang="ar-EG" sz="3200" b="1" dirty="0" smtClean="0">
                <a:solidFill>
                  <a:srgbClr val="C00000"/>
                </a:solidFill>
              </a:rPr>
              <a:t>علامة جزمه</a:t>
            </a:r>
            <a:endParaRPr lang="ar-EG" sz="3200" dirty="0">
              <a:solidFill>
                <a:srgbClr val="C00000"/>
              </a:solidFill>
            </a:endParaRPr>
          </a:p>
        </p:txBody>
      </p:sp>
      <p:sp>
        <p:nvSpPr>
          <p:cNvPr id="4" name="TextBox 3"/>
          <p:cNvSpPr txBox="1"/>
          <p:nvPr/>
        </p:nvSpPr>
        <p:spPr>
          <a:xfrm>
            <a:off x="2057400" y="751582"/>
            <a:ext cx="1600200" cy="1077218"/>
          </a:xfrm>
          <a:prstGeom prst="rect">
            <a:avLst/>
          </a:prstGeom>
          <a:noFill/>
        </p:spPr>
        <p:txBody>
          <a:bodyPr wrap="square" rtlCol="0">
            <a:spAutoFit/>
          </a:bodyPr>
          <a:lstStyle/>
          <a:p>
            <a:pPr algn="ctr"/>
            <a:r>
              <a:rPr lang="ar-EG" sz="3200" b="1" dirty="0" smtClean="0">
                <a:solidFill>
                  <a:srgbClr val="C00000"/>
                </a:solidFill>
              </a:rPr>
              <a:t>في حالة الجزم</a:t>
            </a:r>
            <a:endParaRPr lang="ar-EG" sz="3200" dirty="0">
              <a:solidFill>
                <a:srgbClr val="C00000"/>
              </a:solidFill>
            </a:endParaRPr>
          </a:p>
        </p:txBody>
      </p:sp>
      <p:sp>
        <p:nvSpPr>
          <p:cNvPr id="5" name="TextBox 4"/>
          <p:cNvSpPr txBox="1"/>
          <p:nvPr/>
        </p:nvSpPr>
        <p:spPr>
          <a:xfrm>
            <a:off x="3810000" y="762000"/>
            <a:ext cx="1600200" cy="1077218"/>
          </a:xfrm>
          <a:prstGeom prst="rect">
            <a:avLst/>
          </a:prstGeom>
          <a:noFill/>
        </p:spPr>
        <p:txBody>
          <a:bodyPr wrap="square" rtlCol="0">
            <a:spAutoFit/>
          </a:bodyPr>
          <a:lstStyle/>
          <a:p>
            <a:pPr algn="ctr"/>
            <a:r>
              <a:rPr lang="ar-EG" sz="3200" b="1" dirty="0" smtClean="0">
                <a:solidFill>
                  <a:srgbClr val="C00000"/>
                </a:solidFill>
              </a:rPr>
              <a:t>علامة نصبه</a:t>
            </a:r>
            <a:endParaRPr lang="ar-EG" sz="3200" dirty="0">
              <a:solidFill>
                <a:srgbClr val="C00000"/>
              </a:solidFill>
            </a:endParaRPr>
          </a:p>
        </p:txBody>
      </p:sp>
      <p:sp>
        <p:nvSpPr>
          <p:cNvPr id="6" name="TextBox 5"/>
          <p:cNvSpPr txBox="1"/>
          <p:nvPr/>
        </p:nvSpPr>
        <p:spPr>
          <a:xfrm>
            <a:off x="5486400" y="762000"/>
            <a:ext cx="1981200" cy="1077218"/>
          </a:xfrm>
          <a:prstGeom prst="rect">
            <a:avLst/>
          </a:prstGeom>
          <a:noFill/>
        </p:spPr>
        <p:txBody>
          <a:bodyPr wrap="square" rtlCol="0">
            <a:spAutoFit/>
          </a:bodyPr>
          <a:lstStyle/>
          <a:p>
            <a:pPr algn="ctr"/>
            <a:r>
              <a:rPr lang="ar-EG" sz="3200" b="1" dirty="0" smtClean="0">
                <a:solidFill>
                  <a:srgbClr val="C00000"/>
                </a:solidFill>
              </a:rPr>
              <a:t>في حالة النصب</a:t>
            </a:r>
            <a:endParaRPr lang="ar-EG" sz="3200" dirty="0">
              <a:solidFill>
                <a:srgbClr val="C00000"/>
              </a:solidFill>
            </a:endParaRPr>
          </a:p>
        </p:txBody>
      </p:sp>
      <p:sp>
        <p:nvSpPr>
          <p:cNvPr id="7" name="TextBox 6"/>
          <p:cNvSpPr txBox="1"/>
          <p:nvPr/>
        </p:nvSpPr>
        <p:spPr>
          <a:xfrm>
            <a:off x="7010400" y="990600"/>
            <a:ext cx="1981200" cy="584775"/>
          </a:xfrm>
          <a:prstGeom prst="rect">
            <a:avLst/>
          </a:prstGeom>
          <a:noFill/>
        </p:spPr>
        <p:txBody>
          <a:bodyPr wrap="square" rtlCol="0">
            <a:spAutoFit/>
          </a:bodyPr>
          <a:lstStyle/>
          <a:p>
            <a:pPr algn="ctr"/>
            <a:r>
              <a:rPr lang="ar-EG" sz="3200" b="1" dirty="0" smtClean="0">
                <a:solidFill>
                  <a:srgbClr val="C00000"/>
                </a:solidFill>
              </a:rPr>
              <a:t>الفعل</a:t>
            </a:r>
            <a:endParaRPr lang="ar-EG" sz="3200" dirty="0">
              <a:solidFill>
                <a:srgbClr val="C00000"/>
              </a:solidFill>
            </a:endParaRPr>
          </a:p>
        </p:txBody>
      </p:sp>
      <p:sp>
        <p:nvSpPr>
          <p:cNvPr id="8" name="TextBox 7"/>
          <p:cNvSpPr txBox="1"/>
          <p:nvPr/>
        </p:nvSpPr>
        <p:spPr>
          <a:xfrm>
            <a:off x="7086600" y="1976735"/>
            <a:ext cx="1981200" cy="584775"/>
          </a:xfrm>
          <a:prstGeom prst="rect">
            <a:avLst/>
          </a:prstGeom>
          <a:noFill/>
        </p:spPr>
        <p:txBody>
          <a:bodyPr wrap="square" rtlCol="0">
            <a:spAutoFit/>
          </a:bodyPr>
          <a:lstStyle/>
          <a:p>
            <a:pPr algn="ctr"/>
            <a:r>
              <a:rPr lang="ar-EG" sz="3200" b="1" dirty="0" smtClean="0">
                <a:solidFill>
                  <a:srgbClr val="C00000"/>
                </a:solidFill>
              </a:rPr>
              <a:t>يمضي</a:t>
            </a:r>
            <a:endParaRPr lang="ar-EG" sz="3200" dirty="0">
              <a:solidFill>
                <a:srgbClr val="C00000"/>
              </a:solidFill>
            </a:endParaRPr>
          </a:p>
        </p:txBody>
      </p:sp>
      <p:sp>
        <p:nvSpPr>
          <p:cNvPr id="9" name="TextBox 8"/>
          <p:cNvSpPr txBox="1"/>
          <p:nvPr/>
        </p:nvSpPr>
        <p:spPr>
          <a:xfrm>
            <a:off x="7086600" y="3043535"/>
            <a:ext cx="1981200" cy="584775"/>
          </a:xfrm>
          <a:prstGeom prst="rect">
            <a:avLst/>
          </a:prstGeom>
          <a:noFill/>
        </p:spPr>
        <p:txBody>
          <a:bodyPr wrap="square" rtlCol="0">
            <a:spAutoFit/>
          </a:bodyPr>
          <a:lstStyle/>
          <a:p>
            <a:pPr algn="ctr"/>
            <a:r>
              <a:rPr lang="ar-EG" sz="3200" b="1" dirty="0" smtClean="0">
                <a:solidFill>
                  <a:srgbClr val="C00000"/>
                </a:solidFill>
              </a:rPr>
              <a:t>يلهو</a:t>
            </a:r>
            <a:endParaRPr lang="ar-EG" sz="3200" dirty="0">
              <a:solidFill>
                <a:srgbClr val="C00000"/>
              </a:solidFill>
            </a:endParaRPr>
          </a:p>
        </p:txBody>
      </p:sp>
      <p:sp>
        <p:nvSpPr>
          <p:cNvPr id="10" name="TextBox 9"/>
          <p:cNvSpPr txBox="1"/>
          <p:nvPr/>
        </p:nvSpPr>
        <p:spPr>
          <a:xfrm>
            <a:off x="7086600" y="4114800"/>
            <a:ext cx="1981200" cy="584775"/>
          </a:xfrm>
          <a:prstGeom prst="rect">
            <a:avLst/>
          </a:prstGeom>
          <a:noFill/>
        </p:spPr>
        <p:txBody>
          <a:bodyPr wrap="square" rtlCol="0">
            <a:spAutoFit/>
          </a:bodyPr>
          <a:lstStyle/>
          <a:p>
            <a:pPr algn="ctr"/>
            <a:r>
              <a:rPr lang="ar-EG" sz="3200" b="1" dirty="0" smtClean="0">
                <a:solidFill>
                  <a:srgbClr val="C00000"/>
                </a:solidFill>
              </a:rPr>
              <a:t>تغاضى</a:t>
            </a:r>
            <a:endParaRPr lang="ar-EG" sz="3200" dirty="0">
              <a:solidFill>
                <a:srgbClr val="C00000"/>
              </a:solidFill>
            </a:endParaRPr>
          </a:p>
        </p:txBody>
      </p:sp>
      <p:sp>
        <p:nvSpPr>
          <p:cNvPr id="12" name="TextBox 11"/>
          <p:cNvSpPr txBox="1"/>
          <p:nvPr/>
        </p:nvSpPr>
        <p:spPr>
          <a:xfrm>
            <a:off x="5943600" y="2057400"/>
            <a:ext cx="1295400" cy="646331"/>
          </a:xfrm>
          <a:prstGeom prst="rect">
            <a:avLst/>
          </a:prstGeom>
          <a:noFill/>
        </p:spPr>
        <p:txBody>
          <a:bodyPr wrap="square" rtlCol="0">
            <a:spAutoFit/>
          </a:bodyPr>
          <a:lstStyle/>
          <a:p>
            <a:pPr algn="ctr"/>
            <a:r>
              <a:rPr lang="ar-EG" sz="3600" b="1" dirty="0" smtClean="0">
                <a:solidFill>
                  <a:srgbClr val="3333FF"/>
                </a:solidFill>
              </a:rPr>
              <a:t>يمضي</a:t>
            </a:r>
            <a:endParaRPr lang="ar-EG" sz="3600" dirty="0">
              <a:solidFill>
                <a:srgbClr val="3333FF"/>
              </a:solidFill>
            </a:endParaRPr>
          </a:p>
        </p:txBody>
      </p:sp>
      <p:sp>
        <p:nvSpPr>
          <p:cNvPr id="13" name="TextBox 12"/>
          <p:cNvSpPr txBox="1"/>
          <p:nvPr/>
        </p:nvSpPr>
        <p:spPr>
          <a:xfrm>
            <a:off x="3810000" y="1818382"/>
            <a:ext cx="1752600" cy="1077218"/>
          </a:xfrm>
          <a:prstGeom prst="rect">
            <a:avLst/>
          </a:prstGeom>
          <a:noFill/>
        </p:spPr>
        <p:txBody>
          <a:bodyPr wrap="square" rtlCol="0">
            <a:spAutoFit/>
          </a:bodyPr>
          <a:lstStyle/>
          <a:p>
            <a:pPr algn="ctr"/>
            <a:r>
              <a:rPr lang="ar-EG" sz="3200" b="1" dirty="0" smtClean="0">
                <a:solidFill>
                  <a:srgbClr val="3333FF"/>
                </a:solidFill>
              </a:rPr>
              <a:t>الفتحة الظاهرة</a:t>
            </a:r>
            <a:endParaRPr lang="ar-EG" sz="3200" dirty="0">
              <a:solidFill>
                <a:srgbClr val="3333FF"/>
              </a:solidFill>
            </a:endParaRPr>
          </a:p>
        </p:txBody>
      </p:sp>
      <p:sp>
        <p:nvSpPr>
          <p:cNvPr id="14" name="TextBox 13"/>
          <p:cNvSpPr txBox="1"/>
          <p:nvPr/>
        </p:nvSpPr>
        <p:spPr>
          <a:xfrm>
            <a:off x="1828800" y="2067580"/>
            <a:ext cx="2057400" cy="584775"/>
          </a:xfrm>
          <a:prstGeom prst="rect">
            <a:avLst/>
          </a:prstGeom>
          <a:noFill/>
        </p:spPr>
        <p:txBody>
          <a:bodyPr wrap="square" rtlCol="0">
            <a:spAutoFit/>
          </a:bodyPr>
          <a:lstStyle/>
          <a:p>
            <a:pPr algn="ctr"/>
            <a:r>
              <a:rPr lang="ar-EG" sz="3200" b="1" dirty="0" smtClean="0">
                <a:solidFill>
                  <a:srgbClr val="3333FF"/>
                </a:solidFill>
              </a:rPr>
              <a:t>يمض</a:t>
            </a:r>
            <a:endParaRPr lang="ar-EG" sz="3200" dirty="0">
              <a:solidFill>
                <a:srgbClr val="3333FF"/>
              </a:solidFill>
            </a:endParaRPr>
          </a:p>
        </p:txBody>
      </p:sp>
      <p:sp>
        <p:nvSpPr>
          <p:cNvPr id="15" name="TextBox 14"/>
          <p:cNvSpPr txBox="1"/>
          <p:nvPr/>
        </p:nvSpPr>
        <p:spPr>
          <a:xfrm>
            <a:off x="228600" y="1905000"/>
            <a:ext cx="2057400" cy="954107"/>
          </a:xfrm>
          <a:prstGeom prst="rect">
            <a:avLst/>
          </a:prstGeom>
          <a:noFill/>
        </p:spPr>
        <p:txBody>
          <a:bodyPr wrap="square" rtlCol="0">
            <a:spAutoFit/>
          </a:bodyPr>
          <a:lstStyle/>
          <a:p>
            <a:pPr algn="ctr"/>
            <a:r>
              <a:rPr lang="ar-EG" sz="2800" b="1" dirty="0" smtClean="0">
                <a:solidFill>
                  <a:srgbClr val="3333FF"/>
                </a:solidFill>
              </a:rPr>
              <a:t>حذف حرف العلة</a:t>
            </a:r>
            <a:endParaRPr lang="ar-EG" sz="2800" dirty="0">
              <a:solidFill>
                <a:srgbClr val="3333FF"/>
              </a:solidFill>
            </a:endParaRPr>
          </a:p>
        </p:txBody>
      </p:sp>
      <p:sp>
        <p:nvSpPr>
          <p:cNvPr id="16" name="TextBox 15"/>
          <p:cNvSpPr txBox="1"/>
          <p:nvPr/>
        </p:nvSpPr>
        <p:spPr>
          <a:xfrm>
            <a:off x="6019800" y="3011269"/>
            <a:ext cx="1295400" cy="646331"/>
          </a:xfrm>
          <a:prstGeom prst="rect">
            <a:avLst/>
          </a:prstGeom>
          <a:noFill/>
        </p:spPr>
        <p:txBody>
          <a:bodyPr wrap="square" rtlCol="0">
            <a:spAutoFit/>
          </a:bodyPr>
          <a:lstStyle/>
          <a:p>
            <a:pPr algn="ctr"/>
            <a:r>
              <a:rPr lang="ar-EG" sz="3600" b="1" dirty="0" smtClean="0">
                <a:solidFill>
                  <a:srgbClr val="3333FF"/>
                </a:solidFill>
              </a:rPr>
              <a:t>يلهو</a:t>
            </a:r>
            <a:endParaRPr lang="ar-EG" sz="3600" dirty="0">
              <a:solidFill>
                <a:srgbClr val="3333FF"/>
              </a:solidFill>
            </a:endParaRPr>
          </a:p>
        </p:txBody>
      </p:sp>
      <p:sp>
        <p:nvSpPr>
          <p:cNvPr id="17" name="TextBox 16"/>
          <p:cNvSpPr txBox="1"/>
          <p:nvPr/>
        </p:nvSpPr>
        <p:spPr>
          <a:xfrm>
            <a:off x="4114800" y="2885182"/>
            <a:ext cx="1295400" cy="1077218"/>
          </a:xfrm>
          <a:prstGeom prst="rect">
            <a:avLst/>
          </a:prstGeom>
          <a:noFill/>
        </p:spPr>
        <p:txBody>
          <a:bodyPr wrap="square" rtlCol="0">
            <a:spAutoFit/>
          </a:bodyPr>
          <a:lstStyle/>
          <a:p>
            <a:pPr algn="ctr"/>
            <a:r>
              <a:rPr lang="ar-EG" sz="3200" b="1" dirty="0" smtClean="0">
                <a:solidFill>
                  <a:srgbClr val="3333FF"/>
                </a:solidFill>
              </a:rPr>
              <a:t>الفتحة الظاهرة</a:t>
            </a:r>
            <a:endParaRPr lang="ar-EG" sz="3200" dirty="0">
              <a:solidFill>
                <a:srgbClr val="3333FF"/>
              </a:solidFill>
            </a:endParaRPr>
          </a:p>
        </p:txBody>
      </p:sp>
      <p:sp>
        <p:nvSpPr>
          <p:cNvPr id="18" name="TextBox 17"/>
          <p:cNvSpPr txBox="1"/>
          <p:nvPr/>
        </p:nvSpPr>
        <p:spPr>
          <a:xfrm>
            <a:off x="2286000" y="3072825"/>
            <a:ext cx="1295400" cy="584775"/>
          </a:xfrm>
          <a:prstGeom prst="rect">
            <a:avLst/>
          </a:prstGeom>
          <a:noFill/>
        </p:spPr>
        <p:txBody>
          <a:bodyPr wrap="square" rtlCol="0">
            <a:spAutoFit/>
          </a:bodyPr>
          <a:lstStyle/>
          <a:p>
            <a:pPr algn="ctr"/>
            <a:r>
              <a:rPr lang="ar-EG" sz="3200" b="1" dirty="0" smtClean="0">
                <a:solidFill>
                  <a:srgbClr val="3333FF"/>
                </a:solidFill>
              </a:rPr>
              <a:t>يله</a:t>
            </a:r>
            <a:endParaRPr lang="ar-EG" sz="3200" dirty="0">
              <a:solidFill>
                <a:srgbClr val="3333FF"/>
              </a:solidFill>
            </a:endParaRPr>
          </a:p>
        </p:txBody>
      </p:sp>
      <p:sp>
        <p:nvSpPr>
          <p:cNvPr id="19" name="TextBox 18"/>
          <p:cNvSpPr txBox="1"/>
          <p:nvPr/>
        </p:nvSpPr>
        <p:spPr>
          <a:xfrm>
            <a:off x="228600" y="2971800"/>
            <a:ext cx="1752600" cy="954107"/>
          </a:xfrm>
          <a:prstGeom prst="rect">
            <a:avLst/>
          </a:prstGeom>
          <a:noFill/>
        </p:spPr>
        <p:txBody>
          <a:bodyPr wrap="square" rtlCol="0">
            <a:spAutoFit/>
          </a:bodyPr>
          <a:lstStyle/>
          <a:p>
            <a:pPr algn="r" rtl="1"/>
            <a:r>
              <a:rPr lang="ar-EG" sz="2800" b="1" dirty="0" smtClean="0">
                <a:solidFill>
                  <a:srgbClr val="3333FF"/>
                </a:solidFill>
              </a:rPr>
              <a:t>حذف حرف العلة</a:t>
            </a:r>
            <a:endParaRPr lang="en-US" sz="2800" dirty="0">
              <a:solidFill>
                <a:srgbClr val="3333FF"/>
              </a:solidFill>
            </a:endParaRPr>
          </a:p>
        </p:txBody>
      </p:sp>
      <p:sp>
        <p:nvSpPr>
          <p:cNvPr id="20" name="TextBox 19"/>
          <p:cNvSpPr txBox="1"/>
          <p:nvPr/>
        </p:nvSpPr>
        <p:spPr>
          <a:xfrm>
            <a:off x="6019800" y="4038600"/>
            <a:ext cx="1295400" cy="646331"/>
          </a:xfrm>
          <a:prstGeom prst="rect">
            <a:avLst/>
          </a:prstGeom>
          <a:noFill/>
        </p:spPr>
        <p:txBody>
          <a:bodyPr wrap="square" rtlCol="0">
            <a:spAutoFit/>
          </a:bodyPr>
          <a:lstStyle/>
          <a:p>
            <a:pPr algn="ctr"/>
            <a:r>
              <a:rPr lang="ar-EG" sz="3600" b="1" dirty="0" smtClean="0">
                <a:solidFill>
                  <a:srgbClr val="3333FF"/>
                </a:solidFill>
              </a:rPr>
              <a:t>تغاضى</a:t>
            </a:r>
            <a:endParaRPr lang="ar-EG" sz="3600" dirty="0">
              <a:solidFill>
                <a:srgbClr val="3333FF"/>
              </a:solidFill>
            </a:endParaRPr>
          </a:p>
        </p:txBody>
      </p:sp>
      <p:sp>
        <p:nvSpPr>
          <p:cNvPr id="21" name="TextBox 20"/>
          <p:cNvSpPr txBox="1"/>
          <p:nvPr/>
        </p:nvSpPr>
        <p:spPr>
          <a:xfrm>
            <a:off x="4038600" y="3962400"/>
            <a:ext cx="1295400" cy="1077218"/>
          </a:xfrm>
          <a:prstGeom prst="rect">
            <a:avLst/>
          </a:prstGeom>
          <a:noFill/>
        </p:spPr>
        <p:txBody>
          <a:bodyPr wrap="square" rtlCol="0">
            <a:spAutoFit/>
          </a:bodyPr>
          <a:lstStyle/>
          <a:p>
            <a:pPr algn="ctr"/>
            <a:r>
              <a:rPr lang="ar-EG" sz="3200" b="1" dirty="0" smtClean="0">
                <a:solidFill>
                  <a:srgbClr val="3333FF"/>
                </a:solidFill>
              </a:rPr>
              <a:t>الفتحة المقدرة</a:t>
            </a:r>
            <a:endParaRPr lang="ar-EG" sz="3200" dirty="0">
              <a:solidFill>
                <a:srgbClr val="3333FF"/>
              </a:solidFill>
            </a:endParaRPr>
          </a:p>
        </p:txBody>
      </p:sp>
      <p:sp>
        <p:nvSpPr>
          <p:cNvPr id="22" name="TextBox 21"/>
          <p:cNvSpPr txBox="1"/>
          <p:nvPr/>
        </p:nvSpPr>
        <p:spPr>
          <a:xfrm>
            <a:off x="2286000" y="4139625"/>
            <a:ext cx="1295400" cy="584775"/>
          </a:xfrm>
          <a:prstGeom prst="rect">
            <a:avLst/>
          </a:prstGeom>
          <a:noFill/>
        </p:spPr>
        <p:txBody>
          <a:bodyPr wrap="square" rtlCol="0">
            <a:spAutoFit/>
          </a:bodyPr>
          <a:lstStyle/>
          <a:p>
            <a:pPr algn="ctr"/>
            <a:r>
              <a:rPr lang="ar-EG" sz="3200" b="1" dirty="0" smtClean="0">
                <a:solidFill>
                  <a:srgbClr val="3333FF"/>
                </a:solidFill>
              </a:rPr>
              <a:t>تغاض</a:t>
            </a:r>
            <a:endParaRPr lang="ar-EG" sz="3200" dirty="0">
              <a:solidFill>
                <a:srgbClr val="3333FF"/>
              </a:solidFill>
            </a:endParaRPr>
          </a:p>
        </p:txBody>
      </p:sp>
      <p:sp>
        <p:nvSpPr>
          <p:cNvPr id="23" name="TextBox 22"/>
          <p:cNvSpPr txBox="1"/>
          <p:nvPr/>
        </p:nvSpPr>
        <p:spPr>
          <a:xfrm>
            <a:off x="381000" y="4038600"/>
            <a:ext cx="1600200" cy="954107"/>
          </a:xfrm>
          <a:prstGeom prst="rect">
            <a:avLst/>
          </a:prstGeom>
          <a:noFill/>
        </p:spPr>
        <p:txBody>
          <a:bodyPr wrap="square" rtlCol="0">
            <a:spAutoFit/>
          </a:bodyPr>
          <a:lstStyle/>
          <a:p>
            <a:pPr algn="ctr"/>
            <a:r>
              <a:rPr lang="ar-EG" sz="2800" b="1" dirty="0" smtClean="0">
                <a:solidFill>
                  <a:srgbClr val="3333FF"/>
                </a:solidFill>
              </a:rPr>
              <a:t>حذف حرف العلة</a:t>
            </a:r>
            <a:endParaRPr lang="ar-EG" sz="28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plus(in)">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par>
                                <p:cTn id="19" presetID="1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plus(in)">
                                      <p:cBhvr>
                                        <p:cTn id="21" dur="500"/>
                                        <p:tgtEl>
                                          <p:spTgt spid="13"/>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plus(in)">
                                      <p:cBhvr>
                                        <p:cTn id="24" dur="500"/>
                                        <p:tgtEl>
                                          <p:spTgt spid="14"/>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plus(in)">
                                      <p:cBhvr>
                                        <p:cTn id="27" dur="500"/>
                                        <p:tgtEl>
                                          <p:spTgt spid="15"/>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plus(in)">
                                      <p:cBhvr>
                                        <p:cTn id="30" dur="500"/>
                                        <p:tgtEl>
                                          <p:spTgt spid="16"/>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plus(in)">
                                      <p:cBhvr>
                                        <p:cTn id="33" dur="500"/>
                                        <p:tgtEl>
                                          <p:spTgt spid="17"/>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plus(in)">
                                      <p:cBhvr>
                                        <p:cTn id="36" dur="500"/>
                                        <p:tgtEl>
                                          <p:spTgt spid="18"/>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plus(in)">
                                      <p:cBhvr>
                                        <p:cTn id="39" dur="500"/>
                                        <p:tgtEl>
                                          <p:spTgt spid="19"/>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plus(in)">
                                      <p:cBhvr>
                                        <p:cTn id="42" dur="500"/>
                                        <p:tgtEl>
                                          <p:spTgt spid="20"/>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plus(in)">
                                      <p:cBhvr>
                                        <p:cTn id="45" dur="500"/>
                                        <p:tgtEl>
                                          <p:spTgt spid="21"/>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plus(in)">
                                      <p:cBhvr>
                                        <p:cTn id="48" dur="500"/>
                                        <p:tgtEl>
                                          <p:spTgt spid="22"/>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plus(i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904999"/>
            <a:chOff x="500034" y="2071678"/>
            <a:chExt cx="8224894" cy="3786214"/>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595042"/>
              <a:ext cx="7010448" cy="2630355"/>
            </a:xfrm>
            <a:prstGeom prst="rect">
              <a:avLst/>
            </a:prstGeom>
            <a:noFill/>
            <a:ln w="9525">
              <a:noFill/>
              <a:miter lim="800000"/>
              <a:headEnd/>
              <a:tailEnd/>
            </a:ln>
          </p:spPr>
          <p:txBody>
            <a:bodyPr wrap="square">
              <a:spAutoFit/>
            </a:bodyPr>
            <a:lstStyle/>
            <a:p>
              <a:pPr lvl="0" algn="r" rtl="1"/>
              <a:r>
                <a:rPr lang="ar-EG" sz="4000" b="1" dirty="0" smtClean="0">
                  <a:solidFill>
                    <a:srgbClr val="FFFF00"/>
                  </a:solidFill>
                </a:rPr>
                <a:t>1. اذكر علامات جزم الفعل المضارع في أحواله المختلفة مع التمثيل:</a:t>
              </a:r>
              <a:endParaRPr lang="en-US" sz="4000" dirty="0">
                <a:solidFill>
                  <a:srgbClr val="FFFF00"/>
                </a:solidFill>
              </a:endParaRPr>
            </a:p>
          </p:txBody>
        </p:sp>
      </p:grpSp>
      <p:grpSp>
        <p:nvGrpSpPr>
          <p:cNvPr id="10" name="Group 9"/>
          <p:cNvGrpSpPr>
            <a:grpSpLocks/>
          </p:cNvGrpSpPr>
          <p:nvPr/>
        </p:nvGrpSpPr>
        <p:grpSpPr bwMode="auto">
          <a:xfrm>
            <a:off x="1351722" y="2362200"/>
            <a:ext cx="7262363" cy="1447800"/>
            <a:chOff x="6572263" y="1963731"/>
            <a:chExt cx="2357454" cy="1679584"/>
          </a:xfrm>
        </p:grpSpPr>
        <p:sp>
          <p:nvSpPr>
            <p:cNvPr id="11" name="Horizontal Scroll 10"/>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2" name="TextBox 11"/>
            <p:cNvSpPr txBox="1"/>
            <p:nvPr/>
          </p:nvSpPr>
          <p:spPr>
            <a:xfrm>
              <a:off x="6677658" y="2203672"/>
              <a:ext cx="2188112" cy="1249674"/>
            </a:xfrm>
            <a:prstGeom prst="rect">
              <a:avLst/>
            </a:prstGeom>
            <a:noFill/>
          </p:spPr>
          <p:txBody>
            <a:bodyPr wrap="square" rtlCol="1">
              <a:spAutoFit/>
            </a:bodyPr>
            <a:lstStyle/>
            <a:p>
              <a:pPr algn="r" rtl="1"/>
              <a:r>
                <a:rPr lang="ar-SA" sz="3200" b="1" dirty="0" smtClean="0"/>
                <a:t>1</a:t>
              </a:r>
              <a:r>
                <a:rPr lang="ar-SA" sz="3200" dirty="0" smtClean="0"/>
                <a:t> </a:t>
              </a:r>
              <a:r>
                <a:rPr lang="ar-SA" sz="3200" b="1" dirty="0" smtClean="0"/>
                <a:t>-  </a:t>
              </a:r>
              <a:r>
                <a:rPr lang="ar-EG" sz="3200" b="1" dirty="0" smtClean="0"/>
                <a:t>السكون الظاهرة على آخره إذا كان صحيح الآخر. مثل : "لم يلد ولم يولد "</a:t>
              </a:r>
              <a:endParaRPr lang="en-US" sz="3200" b="1" dirty="0"/>
            </a:p>
          </p:txBody>
        </p:sp>
      </p:grpSp>
      <p:grpSp>
        <p:nvGrpSpPr>
          <p:cNvPr id="13" name="Group 12"/>
          <p:cNvGrpSpPr>
            <a:grpSpLocks/>
          </p:cNvGrpSpPr>
          <p:nvPr/>
        </p:nvGrpSpPr>
        <p:grpSpPr bwMode="auto">
          <a:xfrm>
            <a:off x="1371600" y="3810000"/>
            <a:ext cx="7262363" cy="1447800"/>
            <a:chOff x="6572263" y="1963731"/>
            <a:chExt cx="2357454" cy="1679584"/>
          </a:xfrm>
        </p:grpSpPr>
        <p:sp>
          <p:nvSpPr>
            <p:cNvPr id="14" name="Horizontal Scroll 13"/>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5" name="TextBox 14"/>
            <p:cNvSpPr txBox="1"/>
            <p:nvPr/>
          </p:nvSpPr>
          <p:spPr>
            <a:xfrm>
              <a:off x="6677658" y="2203672"/>
              <a:ext cx="2188112" cy="1249674"/>
            </a:xfrm>
            <a:prstGeom prst="rect">
              <a:avLst/>
            </a:prstGeom>
            <a:noFill/>
          </p:spPr>
          <p:txBody>
            <a:bodyPr wrap="square" rtlCol="1">
              <a:spAutoFit/>
            </a:bodyPr>
            <a:lstStyle/>
            <a:p>
              <a:pPr algn="r" rtl="1"/>
              <a:r>
                <a:rPr lang="ar-EG" sz="3200" b="1" dirty="0" smtClean="0"/>
                <a:t>2</a:t>
              </a:r>
              <a:r>
                <a:rPr lang="ar-SA" sz="3200" dirty="0" smtClean="0"/>
                <a:t> </a:t>
              </a:r>
              <a:r>
                <a:rPr lang="ar-SA" sz="3200" b="1" dirty="0" smtClean="0"/>
                <a:t>- </a:t>
              </a:r>
              <a:r>
                <a:rPr lang="ar-EG" sz="3200" b="1" dirty="0" smtClean="0"/>
                <a:t>حذف النون إذا كان من الأفعال الخمسة. مثل: لا تتأخروا عن الموعد .</a:t>
              </a:r>
              <a:endParaRPr lang="en-US" sz="3200" b="1" dirty="0" smtClean="0"/>
            </a:p>
          </p:txBody>
        </p:sp>
      </p:grpSp>
      <p:grpSp>
        <p:nvGrpSpPr>
          <p:cNvPr id="16" name="Group 15"/>
          <p:cNvGrpSpPr>
            <a:grpSpLocks/>
          </p:cNvGrpSpPr>
          <p:nvPr/>
        </p:nvGrpSpPr>
        <p:grpSpPr bwMode="auto">
          <a:xfrm>
            <a:off x="1371600" y="5257800"/>
            <a:ext cx="7262363" cy="1447800"/>
            <a:chOff x="6572263" y="1963731"/>
            <a:chExt cx="2357454" cy="1679584"/>
          </a:xfrm>
        </p:grpSpPr>
        <p:sp>
          <p:nvSpPr>
            <p:cNvPr id="17" name="Horizontal Scroll 16"/>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8" name="TextBox 17"/>
            <p:cNvSpPr txBox="1"/>
            <p:nvPr/>
          </p:nvSpPr>
          <p:spPr>
            <a:xfrm>
              <a:off x="6677658" y="2203672"/>
              <a:ext cx="2188112" cy="1249674"/>
            </a:xfrm>
            <a:prstGeom prst="rect">
              <a:avLst/>
            </a:prstGeom>
            <a:noFill/>
          </p:spPr>
          <p:txBody>
            <a:bodyPr wrap="square" rtlCol="1">
              <a:spAutoFit/>
            </a:bodyPr>
            <a:lstStyle/>
            <a:p>
              <a:pPr algn="r" rtl="1"/>
              <a:r>
                <a:rPr lang="ar-EG" sz="3200" b="1" dirty="0" smtClean="0"/>
                <a:t>3- حذف حرف العلة إذا كان معتل الآخر. مثل : لاتنه عن خلق وتأتي</a:t>
              </a:r>
              <a:r>
                <a:rPr lang="ar-SA" sz="3200" dirty="0" smtClean="0"/>
                <a:t>  </a:t>
              </a:r>
              <a:r>
                <a:rPr lang="ar-EG" sz="3200" b="1" dirty="0" smtClean="0"/>
                <a:t>مثله .</a:t>
              </a:r>
              <a:endParaRPr lang="en-US" sz="3200" b="1" dirty="0" smtClean="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28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0082 - arcade game sound.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4" name="0082 - arcade game sound.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flipH="1">
            <a:off x="228600" y="1447801"/>
            <a:ext cx="8763000" cy="3352799"/>
          </a:xfrm>
          <a:prstGeom prst="chevron">
            <a:avLst/>
          </a:prstGeom>
          <a:blipFill>
            <a:blip r:embed="rId4"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a:spLocks noChangeArrowheads="1"/>
          </p:cNvSpPr>
          <p:nvPr/>
        </p:nvSpPr>
        <p:spPr bwMode="auto">
          <a:xfrm>
            <a:off x="1351112" y="1828801"/>
            <a:ext cx="619268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a:r>
              <a:rPr lang="ar-EG" sz="4000" b="1" dirty="0" smtClean="0">
                <a:solidFill>
                  <a:srgbClr val="C00000"/>
                </a:solidFill>
              </a:rPr>
              <a:t>7. بالاستفادة من الإثراء المرفق حدد التغيرات التي حدثت للفعل المضارع الذي تحته خط بعد دخول أداة الجزم عليه:</a:t>
            </a:r>
            <a:endParaRPr lang="en-US" sz="4800" dirty="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735.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73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6200"/>
          <a:ext cx="8610600" cy="6705600"/>
        </p:xfrm>
        <a:graphic>
          <a:graphicData uri="http://schemas.openxmlformats.org/drawingml/2006/table">
            <a:tbl>
              <a:tblPr firstRow="1" bandRow="1">
                <a:tableStyleId>{F5AB1C69-6EDB-4FF4-983F-18BD219EF322}</a:tableStyleId>
              </a:tblPr>
              <a:tblGrid>
                <a:gridCol w="3124200"/>
                <a:gridCol w="4788243"/>
                <a:gridCol w="698157"/>
              </a:tblGrid>
              <a:tr h="939800">
                <a:tc>
                  <a:txBody>
                    <a:bodyPr/>
                    <a:lstStyle/>
                    <a:p>
                      <a:pPr rtl="1"/>
                      <a:endParaRPr lang="ar-EG" dirty="0"/>
                    </a:p>
                  </a:txBody>
                  <a:tcPr/>
                </a:tc>
                <a:tc>
                  <a:txBody>
                    <a:bodyPr/>
                    <a:lstStyle/>
                    <a:p>
                      <a:pPr rtl="1"/>
                      <a:endParaRPr lang="ar-EG" dirty="0"/>
                    </a:p>
                  </a:txBody>
                  <a:tcPr/>
                </a:tc>
                <a:tc>
                  <a:txBody>
                    <a:bodyPr/>
                    <a:lstStyle/>
                    <a:p>
                      <a:pPr rtl="1"/>
                      <a:endParaRPr lang="ar-EG"/>
                    </a:p>
                  </a:txBody>
                  <a:tcPr/>
                </a:tc>
              </a:tr>
              <a:tr h="1422398">
                <a:tc>
                  <a:txBody>
                    <a:bodyPr/>
                    <a:lstStyle/>
                    <a:p>
                      <a:pPr rtl="1"/>
                      <a:endParaRPr lang="ar-EG"/>
                    </a:p>
                  </a:txBody>
                  <a:tcPr/>
                </a:tc>
                <a:tc>
                  <a:txBody>
                    <a:bodyPr/>
                    <a:lstStyle/>
                    <a:p>
                      <a:pPr rtl="1"/>
                      <a:endParaRPr lang="ar-EG"/>
                    </a:p>
                  </a:txBody>
                  <a:tcPr/>
                </a:tc>
                <a:tc>
                  <a:txBody>
                    <a:bodyPr/>
                    <a:lstStyle/>
                    <a:p>
                      <a:pPr rtl="1"/>
                      <a:endParaRPr lang="ar-EG" dirty="0"/>
                    </a:p>
                  </a:txBody>
                  <a:tcPr/>
                </a:tc>
              </a:tr>
              <a:tr h="114300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6680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090536">
                <a:tc>
                  <a:txBody>
                    <a:bodyPr/>
                    <a:lstStyle/>
                    <a:p>
                      <a:pPr rtl="1"/>
                      <a:endParaRPr lang="ar-EG" dirty="0"/>
                    </a:p>
                  </a:txBody>
                  <a:tcPr>
                    <a:lnB w="12700" cap="flat" cmpd="sng" algn="ctr">
                      <a:solidFill>
                        <a:schemeClr val="bg1"/>
                      </a:solidFill>
                      <a:prstDash val="solid"/>
                      <a:round/>
                      <a:headEnd type="none" w="med" len="med"/>
                      <a:tailEnd type="none" w="med" len="med"/>
                    </a:lnB>
                  </a:tcPr>
                </a:tc>
                <a:tc>
                  <a:txBody>
                    <a:bodyPr/>
                    <a:lstStyle/>
                    <a:p>
                      <a:pPr rtl="1"/>
                      <a:endParaRPr lang="ar-EG" dirty="0"/>
                    </a:p>
                  </a:txBody>
                  <a:tcPr>
                    <a:lnB w="12700" cap="flat" cmpd="sng" algn="ctr">
                      <a:solidFill>
                        <a:schemeClr val="bg1"/>
                      </a:solidFill>
                      <a:prstDash val="solid"/>
                      <a:round/>
                      <a:headEnd type="none" w="med" len="med"/>
                      <a:tailEnd type="none" w="med" len="med"/>
                    </a:lnB>
                  </a:tcPr>
                </a:tc>
                <a:tc>
                  <a:txBody>
                    <a:bodyPr/>
                    <a:lstStyle/>
                    <a:p>
                      <a:pPr rtl="1"/>
                      <a:endParaRPr lang="ar-EG" dirty="0"/>
                    </a:p>
                  </a:txBody>
                  <a:tcPr>
                    <a:lnB w="12700" cap="flat" cmpd="sng" algn="ctr">
                      <a:solidFill>
                        <a:schemeClr val="bg1"/>
                      </a:solidFill>
                      <a:prstDash val="solid"/>
                      <a:round/>
                      <a:headEnd type="none" w="med" len="med"/>
                      <a:tailEnd type="none" w="med" len="med"/>
                    </a:lnB>
                  </a:tcPr>
                </a:tc>
              </a:tr>
              <a:tr h="1043066">
                <a:tc>
                  <a:txBody>
                    <a:bodyPr/>
                    <a:lstStyle/>
                    <a:p>
                      <a:pPr rtl="1"/>
                      <a:endParaRPr lang="ar-EG" dirty="0"/>
                    </a:p>
                  </a:txBody>
                  <a:tcPr>
                    <a:lnT w="12700" cap="flat" cmpd="sng" algn="ctr">
                      <a:solidFill>
                        <a:schemeClr val="bg1"/>
                      </a:solidFill>
                      <a:prstDash val="solid"/>
                      <a:round/>
                      <a:headEnd type="none" w="med" len="med"/>
                      <a:tailEnd type="none" w="med" len="med"/>
                    </a:lnT>
                  </a:tcPr>
                </a:tc>
                <a:tc>
                  <a:txBody>
                    <a:bodyPr/>
                    <a:lstStyle/>
                    <a:p>
                      <a:pPr rtl="1"/>
                      <a:endParaRPr lang="ar-EG" dirty="0"/>
                    </a:p>
                  </a:txBody>
                  <a:tcPr>
                    <a:lnT w="12700" cap="flat" cmpd="sng" algn="ctr">
                      <a:solidFill>
                        <a:schemeClr val="bg1"/>
                      </a:solidFill>
                      <a:prstDash val="solid"/>
                      <a:round/>
                      <a:headEnd type="none" w="med" len="med"/>
                      <a:tailEnd type="none" w="med" len="med"/>
                    </a:lnT>
                  </a:tcPr>
                </a:tc>
                <a:tc>
                  <a:txBody>
                    <a:bodyPr/>
                    <a:lstStyle/>
                    <a:p>
                      <a:pPr rtl="1"/>
                      <a:endParaRPr lang="ar-EG" dirty="0"/>
                    </a:p>
                  </a:txBody>
                  <a:tcPr>
                    <a:lnT w="12700" cap="flat" cmpd="sng" algn="ctr">
                      <a:solidFill>
                        <a:schemeClr val="bg1"/>
                      </a:solidFill>
                      <a:prstDash val="solid"/>
                      <a:round/>
                      <a:headEnd type="none" w="med" len="med"/>
                      <a:tailEnd type="none" w="med" len="med"/>
                    </a:lnT>
                  </a:tcPr>
                </a:tc>
              </a:tr>
            </a:tbl>
          </a:graphicData>
        </a:graphic>
      </p:graphicFrame>
      <p:sp>
        <p:nvSpPr>
          <p:cNvPr id="3" name="TextBox 2"/>
          <p:cNvSpPr txBox="1"/>
          <p:nvPr/>
        </p:nvSpPr>
        <p:spPr>
          <a:xfrm>
            <a:off x="8229600" y="152398"/>
            <a:ext cx="685800" cy="707886"/>
          </a:xfrm>
          <a:prstGeom prst="rect">
            <a:avLst/>
          </a:prstGeom>
          <a:noFill/>
        </p:spPr>
        <p:txBody>
          <a:bodyPr wrap="square" rtlCol="0">
            <a:spAutoFit/>
          </a:bodyPr>
          <a:lstStyle/>
          <a:p>
            <a:pPr algn="ctr"/>
            <a:r>
              <a:rPr lang="ar-EG" sz="4000" b="1" dirty="0" smtClean="0">
                <a:solidFill>
                  <a:srgbClr val="C00000"/>
                </a:solidFill>
              </a:rPr>
              <a:t>م</a:t>
            </a:r>
            <a:endParaRPr lang="ar-EG" sz="4000" dirty="0">
              <a:solidFill>
                <a:srgbClr val="C00000"/>
              </a:solidFill>
            </a:endParaRPr>
          </a:p>
        </p:txBody>
      </p:sp>
      <p:sp>
        <p:nvSpPr>
          <p:cNvPr id="4" name="TextBox 3"/>
          <p:cNvSpPr txBox="1"/>
          <p:nvPr/>
        </p:nvSpPr>
        <p:spPr>
          <a:xfrm>
            <a:off x="3352800" y="152398"/>
            <a:ext cx="4114800" cy="707886"/>
          </a:xfrm>
          <a:prstGeom prst="rect">
            <a:avLst/>
          </a:prstGeom>
          <a:noFill/>
        </p:spPr>
        <p:txBody>
          <a:bodyPr wrap="square" rtlCol="0">
            <a:spAutoFit/>
          </a:bodyPr>
          <a:lstStyle/>
          <a:p>
            <a:pPr algn="ctr"/>
            <a:r>
              <a:rPr lang="ar-EG" sz="4000" b="1" dirty="0" smtClean="0">
                <a:solidFill>
                  <a:srgbClr val="C00000"/>
                </a:solidFill>
              </a:rPr>
              <a:t>الجملة</a:t>
            </a:r>
            <a:endParaRPr lang="ar-EG" sz="4000" dirty="0">
              <a:solidFill>
                <a:srgbClr val="C00000"/>
              </a:solidFill>
            </a:endParaRPr>
          </a:p>
        </p:txBody>
      </p:sp>
      <p:sp>
        <p:nvSpPr>
          <p:cNvPr id="5" name="TextBox 4"/>
          <p:cNvSpPr txBox="1"/>
          <p:nvPr/>
        </p:nvSpPr>
        <p:spPr>
          <a:xfrm>
            <a:off x="-152400" y="206512"/>
            <a:ext cx="4114800" cy="707886"/>
          </a:xfrm>
          <a:prstGeom prst="rect">
            <a:avLst/>
          </a:prstGeom>
          <a:noFill/>
        </p:spPr>
        <p:txBody>
          <a:bodyPr wrap="square" rtlCol="0">
            <a:spAutoFit/>
          </a:bodyPr>
          <a:lstStyle/>
          <a:p>
            <a:pPr algn="ctr"/>
            <a:r>
              <a:rPr lang="ar-EG" sz="4000" b="1" dirty="0" smtClean="0">
                <a:solidFill>
                  <a:srgbClr val="C00000"/>
                </a:solidFill>
              </a:rPr>
              <a:t>التغييرات</a:t>
            </a:r>
            <a:endParaRPr lang="ar-EG" sz="4000" dirty="0">
              <a:solidFill>
                <a:srgbClr val="C00000"/>
              </a:solidFill>
            </a:endParaRPr>
          </a:p>
        </p:txBody>
      </p:sp>
      <p:sp>
        <p:nvSpPr>
          <p:cNvPr id="6" name="TextBox 5"/>
          <p:cNvSpPr txBox="1"/>
          <p:nvPr/>
        </p:nvSpPr>
        <p:spPr>
          <a:xfrm>
            <a:off x="8153400" y="1197112"/>
            <a:ext cx="762000" cy="707886"/>
          </a:xfrm>
          <a:prstGeom prst="rect">
            <a:avLst/>
          </a:prstGeom>
          <a:noFill/>
        </p:spPr>
        <p:txBody>
          <a:bodyPr wrap="square" rtlCol="0">
            <a:spAutoFit/>
          </a:bodyPr>
          <a:lstStyle/>
          <a:p>
            <a:pPr algn="ctr"/>
            <a:r>
              <a:rPr lang="ar-EG" sz="4000" b="1" dirty="0" smtClean="0">
                <a:solidFill>
                  <a:srgbClr val="C00000"/>
                </a:solidFill>
              </a:rPr>
              <a:t>1</a:t>
            </a:r>
            <a:endParaRPr lang="ar-EG" sz="4000" b="1" dirty="0">
              <a:solidFill>
                <a:srgbClr val="C00000"/>
              </a:solidFill>
            </a:endParaRPr>
          </a:p>
        </p:txBody>
      </p:sp>
      <p:sp>
        <p:nvSpPr>
          <p:cNvPr id="7" name="TextBox 6"/>
          <p:cNvSpPr txBox="1"/>
          <p:nvPr/>
        </p:nvSpPr>
        <p:spPr>
          <a:xfrm>
            <a:off x="3581400" y="1219200"/>
            <a:ext cx="4648200" cy="954107"/>
          </a:xfrm>
          <a:prstGeom prst="rect">
            <a:avLst/>
          </a:prstGeom>
          <a:noFill/>
        </p:spPr>
        <p:txBody>
          <a:bodyPr wrap="square" rtlCol="0">
            <a:spAutoFit/>
          </a:bodyPr>
          <a:lstStyle/>
          <a:p>
            <a:pPr algn="r"/>
            <a:r>
              <a:rPr lang="ar-EG" sz="2800" b="1" dirty="0" smtClean="0">
                <a:solidFill>
                  <a:srgbClr val="C00000"/>
                </a:solidFill>
              </a:rPr>
              <a:t>قال تعالى: (وَلْتَكُنْ مِنْكُمْ أُمَّةٌ يَدْعُونَ إِلَى الْخَيْرِ) آل عمران 104</a:t>
            </a:r>
            <a:endParaRPr lang="ar-EG" sz="2800" dirty="0">
              <a:solidFill>
                <a:srgbClr val="C00000"/>
              </a:solidFill>
            </a:endParaRPr>
          </a:p>
        </p:txBody>
      </p:sp>
      <p:sp>
        <p:nvSpPr>
          <p:cNvPr id="9" name="TextBox 8"/>
          <p:cNvSpPr txBox="1"/>
          <p:nvPr/>
        </p:nvSpPr>
        <p:spPr>
          <a:xfrm>
            <a:off x="8153400" y="2514598"/>
            <a:ext cx="762000" cy="707886"/>
          </a:xfrm>
          <a:prstGeom prst="rect">
            <a:avLst/>
          </a:prstGeom>
          <a:noFill/>
        </p:spPr>
        <p:txBody>
          <a:bodyPr wrap="square" rtlCol="0">
            <a:spAutoFit/>
          </a:bodyPr>
          <a:lstStyle/>
          <a:p>
            <a:pPr algn="ctr"/>
            <a:r>
              <a:rPr lang="ar-EG" sz="4000" b="1" dirty="0" smtClean="0">
                <a:solidFill>
                  <a:srgbClr val="C00000"/>
                </a:solidFill>
              </a:rPr>
              <a:t>2</a:t>
            </a:r>
            <a:endParaRPr lang="ar-EG" sz="4000" b="1" dirty="0">
              <a:solidFill>
                <a:srgbClr val="C00000"/>
              </a:solidFill>
            </a:endParaRPr>
          </a:p>
        </p:txBody>
      </p:sp>
      <p:sp>
        <p:nvSpPr>
          <p:cNvPr id="10" name="TextBox 9"/>
          <p:cNvSpPr txBox="1"/>
          <p:nvPr/>
        </p:nvSpPr>
        <p:spPr>
          <a:xfrm>
            <a:off x="4419600" y="2551091"/>
            <a:ext cx="3657600" cy="954107"/>
          </a:xfrm>
          <a:prstGeom prst="rect">
            <a:avLst/>
          </a:prstGeom>
          <a:noFill/>
        </p:spPr>
        <p:txBody>
          <a:bodyPr wrap="square" rtlCol="0">
            <a:spAutoFit/>
          </a:bodyPr>
          <a:lstStyle/>
          <a:p>
            <a:pPr algn="r"/>
            <a:r>
              <a:rPr lang="ar-EG" sz="2800" b="1" dirty="0" smtClean="0">
                <a:solidFill>
                  <a:srgbClr val="C00000"/>
                </a:solidFill>
              </a:rPr>
              <a:t>لا </a:t>
            </a:r>
            <a:r>
              <a:rPr lang="ar-EG" sz="2800" b="1" u="sng" dirty="0" smtClean="0">
                <a:solidFill>
                  <a:srgbClr val="C00000"/>
                </a:solidFill>
              </a:rPr>
              <a:t>تدع </a:t>
            </a:r>
            <a:r>
              <a:rPr lang="ar-EG" sz="2800" b="1" dirty="0" smtClean="0">
                <a:solidFill>
                  <a:srgbClr val="C00000"/>
                </a:solidFill>
              </a:rPr>
              <a:t>الانتصار لرأيك يعميك عن  قبول الحق.</a:t>
            </a:r>
            <a:endParaRPr lang="ar-EG" sz="2800" dirty="0">
              <a:solidFill>
                <a:srgbClr val="C00000"/>
              </a:solidFill>
            </a:endParaRPr>
          </a:p>
        </p:txBody>
      </p:sp>
      <p:sp>
        <p:nvSpPr>
          <p:cNvPr id="12" name="TextBox 11"/>
          <p:cNvSpPr txBox="1"/>
          <p:nvPr/>
        </p:nvSpPr>
        <p:spPr>
          <a:xfrm>
            <a:off x="8153400" y="3711712"/>
            <a:ext cx="762000" cy="707886"/>
          </a:xfrm>
          <a:prstGeom prst="rect">
            <a:avLst/>
          </a:prstGeom>
          <a:noFill/>
        </p:spPr>
        <p:txBody>
          <a:bodyPr wrap="square" rtlCol="0">
            <a:spAutoFit/>
          </a:bodyPr>
          <a:lstStyle/>
          <a:p>
            <a:pPr algn="ctr"/>
            <a:r>
              <a:rPr lang="ar-EG" sz="4000" b="1" dirty="0" smtClean="0">
                <a:solidFill>
                  <a:srgbClr val="C00000"/>
                </a:solidFill>
              </a:rPr>
              <a:t>3</a:t>
            </a:r>
            <a:endParaRPr lang="ar-EG" sz="4000" b="1" dirty="0">
              <a:solidFill>
                <a:srgbClr val="C00000"/>
              </a:solidFill>
            </a:endParaRPr>
          </a:p>
        </p:txBody>
      </p:sp>
      <p:sp>
        <p:nvSpPr>
          <p:cNvPr id="13" name="TextBox 12"/>
          <p:cNvSpPr txBox="1"/>
          <p:nvPr/>
        </p:nvSpPr>
        <p:spPr>
          <a:xfrm>
            <a:off x="4191000" y="3657600"/>
            <a:ext cx="3886200" cy="954107"/>
          </a:xfrm>
          <a:prstGeom prst="rect">
            <a:avLst/>
          </a:prstGeom>
          <a:noFill/>
        </p:spPr>
        <p:txBody>
          <a:bodyPr wrap="square" rtlCol="0">
            <a:spAutoFit/>
          </a:bodyPr>
          <a:lstStyle/>
          <a:p>
            <a:pPr algn="r"/>
            <a:r>
              <a:rPr lang="ar-EG" sz="2800" b="1" dirty="0" smtClean="0">
                <a:solidFill>
                  <a:srgbClr val="C00000"/>
                </a:solidFill>
              </a:rPr>
              <a:t>الحج الركن الخامس من أركان الإسلام</a:t>
            </a:r>
            <a:r>
              <a:rPr lang="ar-EG" sz="2800" b="1" u="sng" dirty="0" smtClean="0">
                <a:solidFill>
                  <a:srgbClr val="C00000"/>
                </a:solidFill>
              </a:rPr>
              <a:t> فلتحج</a:t>
            </a:r>
            <a:r>
              <a:rPr lang="ar-EG" sz="2800" b="1" dirty="0" smtClean="0">
                <a:solidFill>
                  <a:srgbClr val="C00000"/>
                </a:solidFill>
              </a:rPr>
              <a:t> هذه السنة.</a:t>
            </a:r>
            <a:endParaRPr lang="ar-EG" sz="2800" dirty="0">
              <a:solidFill>
                <a:srgbClr val="C00000"/>
              </a:solidFill>
            </a:endParaRPr>
          </a:p>
        </p:txBody>
      </p:sp>
      <p:sp>
        <p:nvSpPr>
          <p:cNvPr id="14" name="TextBox 13"/>
          <p:cNvSpPr txBox="1"/>
          <p:nvPr/>
        </p:nvSpPr>
        <p:spPr>
          <a:xfrm>
            <a:off x="8153400" y="4626112"/>
            <a:ext cx="762000" cy="707886"/>
          </a:xfrm>
          <a:prstGeom prst="rect">
            <a:avLst/>
          </a:prstGeom>
          <a:noFill/>
        </p:spPr>
        <p:txBody>
          <a:bodyPr wrap="square" rtlCol="0">
            <a:spAutoFit/>
          </a:bodyPr>
          <a:lstStyle/>
          <a:p>
            <a:pPr algn="ctr"/>
            <a:r>
              <a:rPr lang="ar-EG" sz="4000" b="1" dirty="0" smtClean="0">
                <a:solidFill>
                  <a:srgbClr val="C00000"/>
                </a:solidFill>
              </a:rPr>
              <a:t>4</a:t>
            </a:r>
            <a:endParaRPr lang="ar-EG" sz="4000" b="1" dirty="0">
              <a:solidFill>
                <a:srgbClr val="C00000"/>
              </a:solidFill>
            </a:endParaRPr>
          </a:p>
        </p:txBody>
      </p:sp>
      <p:sp>
        <p:nvSpPr>
          <p:cNvPr id="15" name="TextBox 14"/>
          <p:cNvSpPr txBox="1"/>
          <p:nvPr/>
        </p:nvSpPr>
        <p:spPr>
          <a:xfrm>
            <a:off x="3352800" y="4684691"/>
            <a:ext cx="4876800" cy="954107"/>
          </a:xfrm>
          <a:prstGeom prst="rect">
            <a:avLst/>
          </a:prstGeom>
          <a:noFill/>
        </p:spPr>
        <p:txBody>
          <a:bodyPr wrap="square" rtlCol="0">
            <a:spAutoFit/>
          </a:bodyPr>
          <a:lstStyle/>
          <a:p>
            <a:pPr algn="r" rtl="1"/>
            <a:r>
              <a:rPr lang="ar-EG" sz="2800" b="1" dirty="0" smtClean="0">
                <a:solidFill>
                  <a:srgbClr val="C00000"/>
                </a:solidFill>
              </a:rPr>
              <a:t>ولا </a:t>
            </a:r>
            <a:r>
              <a:rPr lang="ar-EG" sz="2800" b="1" u="sng" dirty="0" smtClean="0">
                <a:solidFill>
                  <a:srgbClr val="C00000"/>
                </a:solidFill>
              </a:rPr>
              <a:t>تحسب </a:t>
            </a:r>
            <a:r>
              <a:rPr lang="ar-EG" sz="2800" b="1" dirty="0" smtClean="0">
                <a:solidFill>
                  <a:srgbClr val="C00000"/>
                </a:solidFill>
              </a:rPr>
              <a:t>الشورى عليك غضاضة.</a:t>
            </a:r>
            <a:endParaRPr lang="en-US" sz="2800" dirty="0" smtClean="0">
              <a:solidFill>
                <a:srgbClr val="C00000"/>
              </a:solidFill>
            </a:endParaRPr>
          </a:p>
          <a:p>
            <a:pPr algn="r"/>
            <a:r>
              <a:rPr lang="ar-EG" sz="2800" b="1" dirty="0" smtClean="0">
                <a:solidFill>
                  <a:srgbClr val="C00000"/>
                </a:solidFill>
              </a:rPr>
              <a:t>فإن الخوافي قوة للقوادم.</a:t>
            </a:r>
            <a:endParaRPr lang="ar-EG" sz="2800" dirty="0">
              <a:solidFill>
                <a:srgbClr val="C00000"/>
              </a:solidFill>
            </a:endParaRPr>
          </a:p>
        </p:txBody>
      </p:sp>
      <p:sp>
        <p:nvSpPr>
          <p:cNvPr id="18" name="TextBox 17"/>
          <p:cNvSpPr txBox="1"/>
          <p:nvPr/>
        </p:nvSpPr>
        <p:spPr>
          <a:xfrm>
            <a:off x="8153400" y="5692914"/>
            <a:ext cx="762000" cy="707886"/>
          </a:xfrm>
          <a:prstGeom prst="rect">
            <a:avLst/>
          </a:prstGeom>
          <a:noFill/>
        </p:spPr>
        <p:txBody>
          <a:bodyPr wrap="square" rtlCol="0">
            <a:spAutoFit/>
          </a:bodyPr>
          <a:lstStyle/>
          <a:p>
            <a:pPr algn="ctr"/>
            <a:r>
              <a:rPr lang="ar-EG" sz="4000" b="1" dirty="0" smtClean="0">
                <a:solidFill>
                  <a:srgbClr val="C00000"/>
                </a:solidFill>
              </a:rPr>
              <a:t>5</a:t>
            </a:r>
            <a:endParaRPr lang="ar-EG" sz="4000" b="1" dirty="0">
              <a:solidFill>
                <a:srgbClr val="C00000"/>
              </a:solidFill>
            </a:endParaRPr>
          </a:p>
        </p:txBody>
      </p:sp>
      <p:sp>
        <p:nvSpPr>
          <p:cNvPr id="19" name="TextBox 18"/>
          <p:cNvSpPr txBox="1"/>
          <p:nvPr/>
        </p:nvSpPr>
        <p:spPr>
          <a:xfrm>
            <a:off x="4724400" y="5751493"/>
            <a:ext cx="3505200" cy="523220"/>
          </a:xfrm>
          <a:prstGeom prst="rect">
            <a:avLst/>
          </a:prstGeom>
          <a:noFill/>
        </p:spPr>
        <p:txBody>
          <a:bodyPr wrap="square" rtlCol="0">
            <a:spAutoFit/>
          </a:bodyPr>
          <a:lstStyle/>
          <a:p>
            <a:pPr algn="r"/>
            <a:r>
              <a:rPr lang="ar-EG" sz="2800" b="1" dirty="0" smtClean="0">
                <a:solidFill>
                  <a:srgbClr val="C00000"/>
                </a:solidFill>
              </a:rPr>
              <a:t>لم </a:t>
            </a:r>
            <a:r>
              <a:rPr lang="ar-EG" sz="2800" b="1" u="sng" dirty="0" smtClean="0">
                <a:solidFill>
                  <a:srgbClr val="C00000"/>
                </a:solidFill>
              </a:rPr>
              <a:t>يقل</a:t>
            </a:r>
            <a:r>
              <a:rPr lang="ar-EG" sz="2800" b="1" dirty="0" smtClean="0">
                <a:solidFill>
                  <a:srgbClr val="C00000"/>
                </a:solidFill>
              </a:rPr>
              <a:t> أحمد غير الحق.</a:t>
            </a:r>
            <a:endParaRPr lang="ar-EG" sz="2800" dirty="0">
              <a:solidFill>
                <a:srgbClr val="C00000"/>
              </a:solidFill>
            </a:endParaRPr>
          </a:p>
        </p:txBody>
      </p:sp>
      <p:sp>
        <p:nvSpPr>
          <p:cNvPr id="16" name="TextBox 15"/>
          <p:cNvSpPr txBox="1"/>
          <p:nvPr/>
        </p:nvSpPr>
        <p:spPr>
          <a:xfrm>
            <a:off x="533400" y="1143000"/>
            <a:ext cx="2895600" cy="1077218"/>
          </a:xfrm>
          <a:prstGeom prst="rect">
            <a:avLst/>
          </a:prstGeom>
          <a:noFill/>
        </p:spPr>
        <p:txBody>
          <a:bodyPr wrap="square" rtlCol="0">
            <a:spAutoFit/>
          </a:bodyPr>
          <a:lstStyle/>
          <a:p>
            <a:pPr algn="ctr"/>
            <a:r>
              <a:rPr lang="ar-EG" sz="3200" b="1" dirty="0" smtClean="0">
                <a:solidFill>
                  <a:srgbClr val="3333FF"/>
                </a:solidFill>
              </a:rPr>
              <a:t>التقى ساكنان بعد الجزم فحذفت الواو</a:t>
            </a:r>
            <a:endParaRPr lang="ar-EG" sz="3200" dirty="0">
              <a:solidFill>
                <a:srgbClr val="3333FF"/>
              </a:solidFill>
            </a:endParaRPr>
          </a:p>
        </p:txBody>
      </p:sp>
      <p:sp>
        <p:nvSpPr>
          <p:cNvPr id="17" name="TextBox 16"/>
          <p:cNvSpPr txBox="1"/>
          <p:nvPr/>
        </p:nvSpPr>
        <p:spPr>
          <a:xfrm>
            <a:off x="609600" y="2504182"/>
            <a:ext cx="2895600" cy="1077218"/>
          </a:xfrm>
          <a:prstGeom prst="rect">
            <a:avLst/>
          </a:prstGeom>
          <a:noFill/>
        </p:spPr>
        <p:txBody>
          <a:bodyPr wrap="square" rtlCol="0">
            <a:spAutoFit/>
          </a:bodyPr>
          <a:lstStyle/>
          <a:p>
            <a:pPr algn="ctr"/>
            <a:r>
              <a:rPr lang="ar-EG" sz="3200" b="1" dirty="0" smtClean="0">
                <a:solidFill>
                  <a:srgbClr val="3333FF"/>
                </a:solidFill>
              </a:rPr>
              <a:t>حركت العين بالكسر حتى لا يلتقى ساكنان</a:t>
            </a:r>
            <a:endParaRPr lang="ar-EG" sz="3200" dirty="0">
              <a:solidFill>
                <a:srgbClr val="3333FF"/>
              </a:solidFill>
            </a:endParaRPr>
          </a:p>
        </p:txBody>
      </p:sp>
      <p:sp>
        <p:nvSpPr>
          <p:cNvPr id="20" name="TextBox 19"/>
          <p:cNvSpPr txBox="1"/>
          <p:nvPr/>
        </p:nvSpPr>
        <p:spPr>
          <a:xfrm>
            <a:off x="533400" y="3570982"/>
            <a:ext cx="2895600" cy="1077218"/>
          </a:xfrm>
          <a:prstGeom prst="rect">
            <a:avLst/>
          </a:prstGeom>
          <a:noFill/>
        </p:spPr>
        <p:txBody>
          <a:bodyPr wrap="square" rtlCol="0">
            <a:spAutoFit/>
          </a:bodyPr>
          <a:lstStyle/>
          <a:p>
            <a:pPr algn="ctr"/>
            <a:r>
              <a:rPr lang="ar-EG" sz="3200" b="1" dirty="0" smtClean="0">
                <a:solidFill>
                  <a:srgbClr val="3333FF"/>
                </a:solidFill>
              </a:rPr>
              <a:t>حركت الجيم بالفتح لأن الحرف مشدد</a:t>
            </a:r>
            <a:endParaRPr lang="ar-EG" sz="3200" dirty="0">
              <a:solidFill>
                <a:srgbClr val="3333FF"/>
              </a:solidFill>
            </a:endParaRPr>
          </a:p>
        </p:txBody>
      </p:sp>
      <p:sp>
        <p:nvSpPr>
          <p:cNvPr id="21" name="TextBox 20"/>
          <p:cNvSpPr txBox="1"/>
          <p:nvPr/>
        </p:nvSpPr>
        <p:spPr>
          <a:xfrm>
            <a:off x="609600" y="4713982"/>
            <a:ext cx="2895600" cy="1077218"/>
          </a:xfrm>
          <a:prstGeom prst="rect">
            <a:avLst/>
          </a:prstGeom>
          <a:noFill/>
        </p:spPr>
        <p:txBody>
          <a:bodyPr wrap="square" rtlCol="0">
            <a:spAutoFit/>
          </a:bodyPr>
          <a:lstStyle/>
          <a:p>
            <a:pPr algn="ctr"/>
            <a:r>
              <a:rPr lang="ar-EG" sz="3200" b="1" dirty="0" smtClean="0">
                <a:solidFill>
                  <a:srgbClr val="3333FF"/>
                </a:solidFill>
              </a:rPr>
              <a:t>حركت الباء بالكسر حتى لا يلتقى ساكنان</a:t>
            </a:r>
            <a:endParaRPr lang="ar-EG" sz="3200" dirty="0">
              <a:solidFill>
                <a:srgbClr val="3333FF"/>
              </a:solidFill>
            </a:endParaRPr>
          </a:p>
        </p:txBody>
      </p:sp>
      <p:sp>
        <p:nvSpPr>
          <p:cNvPr id="22" name="TextBox 21"/>
          <p:cNvSpPr txBox="1"/>
          <p:nvPr/>
        </p:nvSpPr>
        <p:spPr>
          <a:xfrm>
            <a:off x="609600" y="5780782"/>
            <a:ext cx="2895600" cy="1077218"/>
          </a:xfrm>
          <a:prstGeom prst="rect">
            <a:avLst/>
          </a:prstGeom>
          <a:noFill/>
        </p:spPr>
        <p:txBody>
          <a:bodyPr wrap="square" rtlCol="0">
            <a:spAutoFit/>
          </a:bodyPr>
          <a:lstStyle/>
          <a:p>
            <a:pPr algn="ctr"/>
            <a:r>
              <a:rPr lang="ar-EG" sz="3200" b="1" dirty="0" smtClean="0">
                <a:solidFill>
                  <a:srgbClr val="3333FF"/>
                </a:solidFill>
              </a:rPr>
              <a:t>التقى ساكنان بعد الجزم فحذفت الواو</a:t>
            </a:r>
            <a:endParaRPr lang="ar-EG" sz="32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ox(i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subTnLst>
                                    <p:audio>
                                      <p:cMediaNode>
                                        <p:cTn display="0" masterRel="sameClick">
                                          <p:stCondLst>
                                            <p:cond evt="begin" delay="0">
                                              <p:tn val="49"/>
                                            </p:cond>
                                          </p:stCondLst>
                                          <p:endCondLst>
                                            <p:cond evt="onStopAudio" delay="0">
                                              <p:tgtEl>
                                                <p:sldTgt/>
                                              </p:tgtEl>
                                            </p:cond>
                                          </p:endCondLst>
                                        </p:cTn>
                                        <p:tgtEl>
                                          <p:sndTgt r:embed="rId4" name="hammer.wav"/>
                                        </p:tgtEl>
                                      </p:cMediaNode>
                                    </p:audio>
                                  </p:sub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2" grpId="0"/>
      <p:bldP spid="13" grpId="0"/>
      <p:bldP spid="14" grpId="0"/>
      <p:bldP spid="15" grpId="0"/>
      <p:bldP spid="18" grpId="0"/>
      <p:bldP spid="19" grpId="0"/>
      <p:bldP spid="16" grpId="0"/>
      <p:bldP spid="17"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توبيكات\img_1355589415_478.png"/>
          <p:cNvPicPr>
            <a:picLocks noChangeAspect="1" noChangeArrowheads="1"/>
          </p:cNvPicPr>
          <p:nvPr/>
        </p:nvPicPr>
        <p:blipFill>
          <a:blip r:embed="rId6" cstate="print"/>
          <a:srcRect/>
          <a:stretch>
            <a:fillRect/>
          </a:stretch>
        </p:blipFill>
        <p:spPr bwMode="auto">
          <a:xfrm rot="930497">
            <a:off x="6779398" y="-95500"/>
            <a:ext cx="2124075" cy="1981200"/>
          </a:xfrm>
          <a:prstGeom prst="rect">
            <a:avLst/>
          </a:prstGeom>
          <a:noFill/>
        </p:spPr>
      </p:pic>
      <p:sp>
        <p:nvSpPr>
          <p:cNvPr id="3" name="TextBox 2"/>
          <p:cNvSpPr txBox="1"/>
          <p:nvPr/>
        </p:nvSpPr>
        <p:spPr>
          <a:xfrm rot="20942677">
            <a:off x="6934025" y="155211"/>
            <a:ext cx="2209800" cy="1015663"/>
          </a:xfrm>
          <a:prstGeom prst="rect">
            <a:avLst/>
          </a:prstGeom>
          <a:noFill/>
        </p:spPr>
        <p:txBody>
          <a:bodyPr wrap="square" rtlCol="0">
            <a:spAutoFit/>
          </a:bodyPr>
          <a:lstStyle/>
          <a:p>
            <a:pPr algn="ctr"/>
            <a:r>
              <a:rPr lang="ar-EG" sz="6000" b="1" dirty="0" smtClean="0">
                <a:solidFill>
                  <a:srgbClr val="C00000"/>
                </a:solidFill>
              </a:rPr>
              <a:t>إثراء</a:t>
            </a:r>
            <a:endParaRPr lang="ar-EG" sz="6000" dirty="0">
              <a:solidFill>
                <a:srgbClr val="C00000"/>
              </a:solidFill>
            </a:endParaRPr>
          </a:p>
        </p:txBody>
      </p:sp>
      <p:pic>
        <p:nvPicPr>
          <p:cNvPr id="4099" name="Picture 3" descr="D:\توبيكات\img_1355587793_422.png"/>
          <p:cNvPicPr>
            <a:picLocks noChangeAspect="1" noChangeArrowheads="1"/>
          </p:cNvPicPr>
          <p:nvPr/>
        </p:nvPicPr>
        <p:blipFill>
          <a:blip r:embed="rId7" cstate="print"/>
          <a:srcRect/>
          <a:stretch>
            <a:fillRect/>
          </a:stretch>
        </p:blipFill>
        <p:spPr bwMode="auto">
          <a:xfrm>
            <a:off x="609600" y="1676400"/>
            <a:ext cx="8001000" cy="4800600"/>
          </a:xfrm>
          <a:prstGeom prst="rect">
            <a:avLst/>
          </a:prstGeom>
          <a:noFill/>
        </p:spPr>
      </p:pic>
      <p:sp>
        <p:nvSpPr>
          <p:cNvPr id="5" name="TextBox 4"/>
          <p:cNvSpPr txBox="1"/>
          <p:nvPr/>
        </p:nvSpPr>
        <p:spPr>
          <a:xfrm>
            <a:off x="2209800" y="2228671"/>
            <a:ext cx="5410200" cy="1200329"/>
          </a:xfrm>
          <a:prstGeom prst="rect">
            <a:avLst/>
          </a:prstGeom>
          <a:noFill/>
        </p:spPr>
        <p:txBody>
          <a:bodyPr wrap="square" rtlCol="0">
            <a:spAutoFit/>
          </a:bodyPr>
          <a:lstStyle/>
          <a:p>
            <a:pPr algn="r" rtl="1"/>
            <a:r>
              <a:rPr lang="ar-EG" sz="3600" b="1" dirty="0" smtClean="0">
                <a:solidFill>
                  <a:srgbClr val="FF0000"/>
                </a:solidFill>
              </a:rPr>
              <a:t>إذا التقى ساكنان عند جزم الفعل المضارع بالسكون فإنه:</a:t>
            </a:r>
            <a:endParaRPr lang="en-US" sz="3600" dirty="0">
              <a:solidFill>
                <a:srgbClr val="FF0000"/>
              </a:solidFill>
            </a:endParaRPr>
          </a:p>
        </p:txBody>
      </p:sp>
      <p:sp>
        <p:nvSpPr>
          <p:cNvPr id="6" name="TextBox 5"/>
          <p:cNvSpPr txBox="1"/>
          <p:nvPr/>
        </p:nvSpPr>
        <p:spPr>
          <a:xfrm>
            <a:off x="1524000" y="3276600"/>
            <a:ext cx="6324600" cy="954107"/>
          </a:xfrm>
          <a:prstGeom prst="rect">
            <a:avLst/>
          </a:prstGeom>
          <a:noFill/>
        </p:spPr>
        <p:txBody>
          <a:bodyPr wrap="square" rtlCol="0">
            <a:spAutoFit/>
          </a:bodyPr>
          <a:lstStyle/>
          <a:p>
            <a:pPr algn="r"/>
            <a:r>
              <a:rPr lang="ar-EG" sz="2800" b="1" dirty="0" smtClean="0">
                <a:solidFill>
                  <a:srgbClr val="3333FF"/>
                </a:solidFill>
              </a:rPr>
              <a:t>● يحرك آخر الفعل المضارع المجزوم بالكسر إذا وليه سكون في كلمة أخرى، مثل: لا تتركِ الْواجب عليك.</a:t>
            </a:r>
            <a:endParaRPr lang="ar-EG" sz="2800" dirty="0">
              <a:solidFill>
                <a:srgbClr val="3333FF"/>
              </a:solidFill>
            </a:endParaRPr>
          </a:p>
        </p:txBody>
      </p:sp>
      <p:sp>
        <p:nvSpPr>
          <p:cNvPr id="7" name="TextBox 6"/>
          <p:cNvSpPr txBox="1"/>
          <p:nvPr/>
        </p:nvSpPr>
        <p:spPr>
          <a:xfrm>
            <a:off x="838200" y="4303693"/>
            <a:ext cx="7086600" cy="954107"/>
          </a:xfrm>
          <a:prstGeom prst="rect">
            <a:avLst/>
          </a:prstGeom>
          <a:noFill/>
        </p:spPr>
        <p:txBody>
          <a:bodyPr wrap="square" rtlCol="0">
            <a:spAutoFit/>
          </a:bodyPr>
          <a:lstStyle/>
          <a:p>
            <a:pPr lvl="0" algn="r"/>
            <a:r>
              <a:rPr lang="ar-EG" sz="2800" b="1" dirty="0" smtClean="0">
                <a:solidFill>
                  <a:srgbClr val="3333FF"/>
                </a:solidFill>
              </a:rPr>
              <a:t>● وبالفتح إذا كان مضعفا ( مشددا) مثل: لا تردّ سائلا.</a:t>
            </a:r>
            <a:endParaRPr lang="en-US" sz="2800" dirty="0" smtClean="0">
              <a:solidFill>
                <a:srgbClr val="3333FF"/>
              </a:solidFill>
            </a:endParaRPr>
          </a:p>
          <a:p>
            <a:pPr algn="r"/>
            <a:endParaRPr lang="ar-EG" sz="2800" dirty="0">
              <a:solidFill>
                <a:srgbClr val="3333FF"/>
              </a:solidFill>
            </a:endParaRPr>
          </a:p>
        </p:txBody>
      </p:sp>
      <p:sp>
        <p:nvSpPr>
          <p:cNvPr id="8" name="TextBox 7"/>
          <p:cNvSpPr txBox="1"/>
          <p:nvPr/>
        </p:nvSpPr>
        <p:spPr>
          <a:xfrm>
            <a:off x="1295400" y="4876800"/>
            <a:ext cx="6629400" cy="1384995"/>
          </a:xfrm>
          <a:prstGeom prst="rect">
            <a:avLst/>
          </a:prstGeom>
          <a:noFill/>
        </p:spPr>
        <p:txBody>
          <a:bodyPr wrap="square" rtlCol="0">
            <a:spAutoFit/>
          </a:bodyPr>
          <a:lstStyle/>
          <a:p>
            <a:pPr lvl="0" algn="r" rtl="1"/>
            <a:r>
              <a:rPr lang="ar-EG" sz="2800" b="1" dirty="0" smtClean="0">
                <a:solidFill>
                  <a:srgbClr val="3333FF"/>
                </a:solidFill>
              </a:rPr>
              <a:t>● وإذا كان أول الساكنين حرف علة حذف، مثل: لا تمل عن طريق الحق.</a:t>
            </a:r>
            <a:endParaRPr lang="en-US" sz="2800" dirty="0" smtClean="0">
              <a:solidFill>
                <a:srgbClr val="3333FF"/>
              </a:solidFill>
            </a:endParaRPr>
          </a:p>
          <a:p>
            <a:pPr algn="r"/>
            <a:endParaRPr lang="ar-EG" sz="28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fmla="#ppt_w*sin(2.5*pi*$)">
                                          <p:val>
                                            <p:fltVal val="0"/>
                                          </p:val>
                                        </p:tav>
                                        <p:tav tm="100000">
                                          <p:val>
                                            <p:fltVal val="1"/>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fmla="#ppt_w*sin(2.5*pi*$)">
                                          <p:val>
                                            <p:fltVal val="0"/>
                                          </p:val>
                                        </p:tav>
                                        <p:tav tm="100000">
                                          <p:val>
                                            <p:fltVal val="1"/>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p:cTn id="16" dur="500" fill="hold"/>
                                        <p:tgtEl>
                                          <p:spTgt spid="4099"/>
                                        </p:tgtEl>
                                        <p:attrNameLst>
                                          <p:attrName>ppt_w</p:attrName>
                                        </p:attrNameLst>
                                      </p:cBhvr>
                                      <p:tavLst>
                                        <p:tav tm="0">
                                          <p:val>
                                            <p:fltVal val="0"/>
                                          </p:val>
                                        </p:tav>
                                        <p:tav tm="100000">
                                          <p:val>
                                            <p:strVal val="#ppt_w"/>
                                          </p:val>
                                        </p:tav>
                                      </p:tavLst>
                                    </p:anim>
                                    <p:anim calcmode="lin" valueType="num">
                                      <p:cBhvr>
                                        <p:cTn id="17" dur="500" fill="hold"/>
                                        <p:tgtEl>
                                          <p:spTgt spid="409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4" name="Extra_Hit.wav"/>
                                        </p:tgtEl>
                                      </p:cMediaNode>
                                    </p:audio>
                                  </p:subTnLst>
                                </p:cTn>
                              </p:par>
                              <p:par>
                                <p:cTn id="18" presetID="2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5" name="camera.wav"/>
                                        </p:tgtEl>
                                      </p:cMediaNode>
                                    </p:audio>
                                  </p:sub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066801" y="152400"/>
            <a:ext cx="7543800" cy="1524000"/>
          </a:xfrm>
          <a:prstGeom prst="snip2Diag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Snip Diagonal Corner Rectangle 2"/>
          <p:cNvSpPr/>
          <p:nvPr/>
        </p:nvSpPr>
        <p:spPr>
          <a:xfrm>
            <a:off x="1483926" y="304800"/>
            <a:ext cx="6743703" cy="1219200"/>
          </a:xfrm>
          <a:prstGeom prst="snip2DiagRect">
            <a:avLst/>
          </a:prstGeom>
          <a:blipFill>
            <a:blip r:embed="rId7"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47800" y="304800"/>
            <a:ext cx="6743703" cy="1200329"/>
          </a:xfrm>
          <a:prstGeom prst="rect">
            <a:avLst/>
          </a:prstGeom>
        </p:spPr>
        <p:txBody>
          <a:bodyPr wrap="square">
            <a:spAutoFit/>
          </a:bodyPr>
          <a:lstStyle/>
          <a:p>
            <a:pPr lvl="0" algn="r" rtl="1"/>
            <a:r>
              <a:rPr lang="ar-EG" sz="3600" b="1" dirty="0" smtClean="0">
                <a:solidFill>
                  <a:srgbClr val="002060"/>
                </a:solidFill>
              </a:rPr>
              <a:t>8. عبر عن المعاني التالية مستخدماً أفعالاً مضارعة مجزومة، مع مراعاة علامة الجزم:</a:t>
            </a:r>
            <a:endParaRPr lang="en-US" sz="3600" dirty="0">
              <a:solidFill>
                <a:srgbClr val="002060"/>
              </a:solidFill>
            </a:endParaRPr>
          </a:p>
        </p:txBody>
      </p:sp>
      <p:pic>
        <p:nvPicPr>
          <p:cNvPr id="5" name="Picture 4" descr="folder.png"/>
          <p:cNvPicPr>
            <a:picLocks noChangeAspect="1"/>
          </p:cNvPicPr>
          <p:nvPr/>
        </p:nvPicPr>
        <p:blipFill>
          <a:blip r:embed="rId8" cstate="print"/>
          <a:stretch>
            <a:fillRect/>
          </a:stretch>
        </p:blipFill>
        <p:spPr>
          <a:xfrm>
            <a:off x="1524000" y="1814498"/>
            <a:ext cx="6929486" cy="20717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Flowchart: Alternate Process 5"/>
          <p:cNvSpPr/>
          <p:nvPr/>
        </p:nvSpPr>
        <p:spPr>
          <a:xfrm>
            <a:off x="1902565" y="2335175"/>
            <a:ext cx="6128811" cy="1037208"/>
          </a:xfrm>
          <a:prstGeom prst="flowChartAlternateProcess">
            <a:avLst/>
          </a:prstGeom>
          <a:blipFill>
            <a:blip r:embed="rId9"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a:p>
        </p:txBody>
      </p:sp>
      <p:sp>
        <p:nvSpPr>
          <p:cNvPr id="7" name="Rectangle 1"/>
          <p:cNvSpPr>
            <a:spLocks noChangeArrowheads="1"/>
          </p:cNvSpPr>
          <p:nvPr/>
        </p:nvSpPr>
        <p:spPr bwMode="auto">
          <a:xfrm>
            <a:off x="1447801" y="2522940"/>
            <a:ext cx="6502200" cy="64633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C00000"/>
                </a:solidFill>
              </a:rPr>
              <a:t>أ. احذر التمادي في الخطأ إذا عرف الحق.</a:t>
            </a:r>
            <a:endParaRPr lang="en-US" sz="3600" dirty="0">
              <a:solidFill>
                <a:srgbClr val="C00000"/>
              </a:solidFill>
            </a:endParaRPr>
          </a:p>
        </p:txBody>
      </p:sp>
      <p:sp>
        <p:nvSpPr>
          <p:cNvPr id="8" name="Rounded Rectangle 7"/>
          <p:cNvSpPr/>
          <p:nvPr/>
        </p:nvSpPr>
        <p:spPr>
          <a:xfrm>
            <a:off x="838200" y="4191000"/>
            <a:ext cx="76200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9" name="TextBox 8"/>
          <p:cNvSpPr txBox="1"/>
          <p:nvPr/>
        </p:nvSpPr>
        <p:spPr>
          <a:xfrm>
            <a:off x="1066800" y="4572000"/>
            <a:ext cx="7162800" cy="1323439"/>
          </a:xfrm>
          <a:prstGeom prst="rect">
            <a:avLst/>
          </a:prstGeom>
          <a:noFill/>
        </p:spPr>
        <p:txBody>
          <a:bodyPr wrap="square" rtlCol="0">
            <a:spAutoFit/>
          </a:bodyPr>
          <a:lstStyle/>
          <a:p>
            <a:pPr algn="ctr"/>
            <a:r>
              <a:rPr lang="ar-EG" sz="4000" b="1" dirty="0" smtClean="0">
                <a:solidFill>
                  <a:srgbClr val="3333FF"/>
                </a:solidFill>
              </a:rPr>
              <a:t>إذا عرفت الحق فلتحذر التمادي في الخطأ.</a:t>
            </a:r>
            <a:endParaRPr lang="en-US" sz="4000" dirty="0" smtClean="0">
              <a:solidFill>
                <a:srgbClr val="3333FF"/>
              </a:solidFill>
            </a:endParaRPr>
          </a:p>
          <a:p>
            <a:pPr algn="ctr"/>
            <a:endParaRPr lang="ar-EG" sz="4000" b="1" dirty="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500"/>
                                        <p:tgtEl>
                                          <p:spTgt spid="3"/>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p_empty.wav"/>
                                        </p:tgtEl>
                                      </p:cMediaNode>
                                    </p:audio>
                                  </p:subTnLst>
                                </p:cTn>
                              </p:par>
                              <p:par>
                                <p:cTn id="22" presetID="39" presetClass="entr" presetSubtype="0" ac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cp_empty.wav"/>
                                        </p:tgtEl>
                                      </p:cMediaNode>
                                    </p:audio>
                                  </p:subTnLst>
                                </p:cTn>
                              </p:par>
                              <p:par>
                                <p:cTn id="28" presetID="39" presetClass="entr" presetSubtype="0" accel="10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cp_empty.wav"/>
                                        </p:tgtEl>
                                      </p:cMediaNode>
                                    </p:audio>
                                  </p:sub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plus(in)">
                                      <p:cBhvr>
                                        <p:cTn id="38" dur="5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5" name="arrow.wav"/>
                                        </p:tgtEl>
                                      </p:cMediaNode>
                                    </p:audio>
                                  </p:subTnLst>
                                </p:cTn>
                              </p:par>
                              <p:par>
                                <p:cTn id="39" presetID="1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plus(i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066801" y="152400"/>
            <a:ext cx="7543800" cy="1524000"/>
          </a:xfrm>
          <a:prstGeom prst="snip2DiagRect">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Snip Diagonal Corner Rectangle 2"/>
          <p:cNvSpPr/>
          <p:nvPr/>
        </p:nvSpPr>
        <p:spPr>
          <a:xfrm>
            <a:off x="1483926" y="304800"/>
            <a:ext cx="6743703" cy="1219200"/>
          </a:xfrm>
          <a:prstGeom prst="snip2Diag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47800" y="304800"/>
            <a:ext cx="6743703" cy="1200329"/>
          </a:xfrm>
          <a:prstGeom prst="rect">
            <a:avLst/>
          </a:prstGeom>
        </p:spPr>
        <p:txBody>
          <a:bodyPr wrap="square">
            <a:spAutoFit/>
          </a:bodyPr>
          <a:lstStyle/>
          <a:p>
            <a:pPr lvl="0" algn="r" rtl="1"/>
            <a:r>
              <a:rPr lang="ar-EG" sz="3600" b="1" dirty="0" smtClean="0">
                <a:solidFill>
                  <a:srgbClr val="002060"/>
                </a:solidFill>
              </a:rPr>
              <a:t>8. عبر عن المعاني التالية مستخدماً أفعالاً مضارعة مجزومة، مع مراعاة علامة الجزم:</a:t>
            </a:r>
            <a:endParaRPr lang="en-US" sz="3600" dirty="0">
              <a:solidFill>
                <a:srgbClr val="002060"/>
              </a:solidFill>
            </a:endParaRPr>
          </a:p>
        </p:txBody>
      </p:sp>
      <p:pic>
        <p:nvPicPr>
          <p:cNvPr id="5" name="Picture 4" descr="folder.png"/>
          <p:cNvPicPr>
            <a:picLocks noChangeAspect="1"/>
          </p:cNvPicPr>
          <p:nvPr/>
        </p:nvPicPr>
        <p:blipFill>
          <a:blip r:embed="rId7" cstate="print"/>
          <a:stretch>
            <a:fillRect/>
          </a:stretch>
        </p:blipFill>
        <p:spPr>
          <a:xfrm>
            <a:off x="1524000" y="1600200"/>
            <a:ext cx="6929486"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Flowchart: Alternate Process 5"/>
          <p:cNvSpPr/>
          <p:nvPr/>
        </p:nvSpPr>
        <p:spPr>
          <a:xfrm>
            <a:off x="1902565" y="2172256"/>
            <a:ext cx="6128811" cy="1200127"/>
          </a:xfrm>
          <a:prstGeom prst="flowChartAlternateProcess">
            <a:avLst/>
          </a:prstGeom>
          <a:blipFill>
            <a:blip r:embed="rId8"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a:p>
        </p:txBody>
      </p:sp>
      <p:sp>
        <p:nvSpPr>
          <p:cNvPr id="7" name="Rectangle 1"/>
          <p:cNvSpPr>
            <a:spLocks noChangeArrowheads="1"/>
          </p:cNvSpPr>
          <p:nvPr/>
        </p:nvSpPr>
        <p:spPr bwMode="auto">
          <a:xfrm>
            <a:off x="1447801" y="2151671"/>
            <a:ext cx="6502200" cy="120032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C00000"/>
                </a:solidFill>
              </a:rPr>
              <a:t>ب. دع الندم على ما فات؛ فهو لن يجدي شيئا.</a:t>
            </a:r>
            <a:endParaRPr lang="en-US" sz="3600" dirty="0">
              <a:solidFill>
                <a:srgbClr val="C00000"/>
              </a:solidFill>
            </a:endParaRPr>
          </a:p>
        </p:txBody>
      </p:sp>
      <p:sp>
        <p:nvSpPr>
          <p:cNvPr id="8" name="Rounded Rectangle 7"/>
          <p:cNvSpPr/>
          <p:nvPr/>
        </p:nvSpPr>
        <p:spPr>
          <a:xfrm>
            <a:off x="1219200" y="4191000"/>
            <a:ext cx="6781800" cy="1752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9" name="TextBox 8"/>
          <p:cNvSpPr txBox="1"/>
          <p:nvPr/>
        </p:nvSpPr>
        <p:spPr>
          <a:xfrm>
            <a:off x="533400" y="4648200"/>
            <a:ext cx="7086600" cy="707886"/>
          </a:xfrm>
          <a:prstGeom prst="rect">
            <a:avLst/>
          </a:prstGeom>
          <a:noFill/>
        </p:spPr>
        <p:txBody>
          <a:bodyPr wrap="square" rtlCol="0">
            <a:spAutoFit/>
          </a:bodyPr>
          <a:lstStyle/>
          <a:p>
            <a:pPr algn="r" rtl="1"/>
            <a:r>
              <a:rPr lang="ar-EG" sz="4000" b="1" dirty="0" smtClean="0">
                <a:solidFill>
                  <a:srgbClr val="3333FF"/>
                </a:solidFill>
              </a:rPr>
              <a:t>لا تندم على ما فات فلن يجدي شيئا.</a:t>
            </a:r>
            <a:endParaRPr lang="en-US" sz="40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p_empty.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p_empty.wav"/>
                                        </p:tgtEl>
                                      </p:cMediaNode>
                                    </p:audio>
                                  </p:sub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8" presetID="1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plus(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066801" y="152400"/>
            <a:ext cx="7543800" cy="1524000"/>
          </a:xfrm>
          <a:prstGeom prst="snip2DiagRect">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Snip Diagonal Corner Rectangle 2"/>
          <p:cNvSpPr/>
          <p:nvPr/>
        </p:nvSpPr>
        <p:spPr>
          <a:xfrm>
            <a:off x="1483926" y="304800"/>
            <a:ext cx="6743703" cy="1219200"/>
          </a:xfrm>
          <a:prstGeom prst="snip2Diag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47800" y="304800"/>
            <a:ext cx="6743703" cy="1200329"/>
          </a:xfrm>
          <a:prstGeom prst="rect">
            <a:avLst/>
          </a:prstGeom>
        </p:spPr>
        <p:txBody>
          <a:bodyPr wrap="square">
            <a:spAutoFit/>
          </a:bodyPr>
          <a:lstStyle/>
          <a:p>
            <a:pPr lvl="0" algn="r" rtl="1"/>
            <a:r>
              <a:rPr lang="ar-EG" sz="3600" b="1" dirty="0" smtClean="0">
                <a:solidFill>
                  <a:srgbClr val="002060"/>
                </a:solidFill>
              </a:rPr>
              <a:t>8. عبر عن المعاني التالية مستخدماً أفعالاً مضارعة مجزومة، مع مراعاة علامة الجزم:</a:t>
            </a:r>
            <a:endParaRPr lang="en-US" sz="3600" dirty="0">
              <a:solidFill>
                <a:srgbClr val="002060"/>
              </a:solidFill>
            </a:endParaRPr>
          </a:p>
        </p:txBody>
      </p:sp>
      <p:pic>
        <p:nvPicPr>
          <p:cNvPr id="5" name="Picture 4" descr="folder.png"/>
          <p:cNvPicPr>
            <a:picLocks noChangeAspect="1"/>
          </p:cNvPicPr>
          <p:nvPr/>
        </p:nvPicPr>
        <p:blipFill>
          <a:blip r:embed="rId7" cstate="print"/>
          <a:stretch>
            <a:fillRect/>
          </a:stretch>
        </p:blipFill>
        <p:spPr>
          <a:xfrm>
            <a:off x="1524000" y="1600200"/>
            <a:ext cx="6929486"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Flowchart: Alternate Process 5"/>
          <p:cNvSpPr/>
          <p:nvPr/>
        </p:nvSpPr>
        <p:spPr>
          <a:xfrm>
            <a:off x="1902565" y="2172256"/>
            <a:ext cx="6128811" cy="1200127"/>
          </a:xfrm>
          <a:prstGeom prst="flowChartAlternateProcess">
            <a:avLst/>
          </a:prstGeom>
          <a:blipFill>
            <a:blip r:embed="rId8"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a:p>
        </p:txBody>
      </p:sp>
      <p:sp>
        <p:nvSpPr>
          <p:cNvPr id="7" name="Rectangle 1"/>
          <p:cNvSpPr>
            <a:spLocks noChangeArrowheads="1"/>
          </p:cNvSpPr>
          <p:nvPr/>
        </p:nvSpPr>
        <p:spPr bwMode="auto">
          <a:xfrm>
            <a:off x="1447801" y="2208074"/>
            <a:ext cx="6502200" cy="175432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algn="r" rtl="1"/>
            <a:r>
              <a:rPr lang="ar-EG" sz="3600" b="1" dirty="0" smtClean="0">
                <a:solidFill>
                  <a:srgbClr val="C00000"/>
                </a:solidFill>
              </a:rPr>
              <a:t>ج. استفد من أخطائك؛فقد جعلتك أكثر خبرة.</a:t>
            </a:r>
            <a:endParaRPr lang="en-US" sz="3600" dirty="0" smtClean="0">
              <a:solidFill>
                <a:srgbClr val="C00000"/>
              </a:solidFill>
            </a:endParaRPr>
          </a:p>
          <a:p>
            <a:pPr lvl="0" algn="r" rtl="1"/>
            <a:endParaRPr lang="en-US" sz="3600" dirty="0">
              <a:solidFill>
                <a:srgbClr val="C00000"/>
              </a:solidFill>
            </a:endParaRPr>
          </a:p>
        </p:txBody>
      </p:sp>
      <p:sp>
        <p:nvSpPr>
          <p:cNvPr id="8" name="Rounded Rectangle 7"/>
          <p:cNvSpPr/>
          <p:nvPr/>
        </p:nvSpPr>
        <p:spPr>
          <a:xfrm>
            <a:off x="990600" y="4114800"/>
            <a:ext cx="7543800" cy="1828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9" name="TextBox 8"/>
          <p:cNvSpPr txBox="1"/>
          <p:nvPr/>
        </p:nvSpPr>
        <p:spPr>
          <a:xfrm>
            <a:off x="990600" y="4572000"/>
            <a:ext cx="7239000" cy="707886"/>
          </a:xfrm>
          <a:prstGeom prst="rect">
            <a:avLst/>
          </a:prstGeom>
          <a:noFill/>
        </p:spPr>
        <p:txBody>
          <a:bodyPr wrap="square" rtlCol="0">
            <a:spAutoFit/>
          </a:bodyPr>
          <a:lstStyle/>
          <a:p>
            <a:pPr algn="r" rtl="1"/>
            <a:r>
              <a:rPr lang="ar-EG" sz="4000" b="1" dirty="0" smtClean="0">
                <a:solidFill>
                  <a:srgbClr val="3333FF"/>
                </a:solidFill>
              </a:rPr>
              <a:t>لتستفد من أخطائك؛فقد جعلتك أكثر خبرة.</a:t>
            </a:r>
            <a:endParaRPr lang="en-US" sz="40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p_empty.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p_empty.wav"/>
                                        </p:tgtEl>
                                      </p:cMediaNode>
                                    </p:audio>
                                  </p:sub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8" presetID="1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plus(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066801" y="152400"/>
            <a:ext cx="7543800" cy="1524000"/>
          </a:xfrm>
          <a:prstGeom prst="snip2DiagRect">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Snip Diagonal Corner Rectangle 2"/>
          <p:cNvSpPr/>
          <p:nvPr/>
        </p:nvSpPr>
        <p:spPr>
          <a:xfrm>
            <a:off x="1483926" y="304800"/>
            <a:ext cx="6743703" cy="1219200"/>
          </a:xfrm>
          <a:prstGeom prst="snip2Diag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47800" y="304800"/>
            <a:ext cx="6743703" cy="1200329"/>
          </a:xfrm>
          <a:prstGeom prst="rect">
            <a:avLst/>
          </a:prstGeom>
        </p:spPr>
        <p:txBody>
          <a:bodyPr wrap="square">
            <a:spAutoFit/>
          </a:bodyPr>
          <a:lstStyle/>
          <a:p>
            <a:pPr lvl="0" algn="r" rtl="1"/>
            <a:r>
              <a:rPr lang="ar-EG" sz="3600" b="1" dirty="0" smtClean="0">
                <a:solidFill>
                  <a:srgbClr val="002060"/>
                </a:solidFill>
              </a:rPr>
              <a:t>8. عبر عن المعاني التالية مستخدماً أفعالاً مضارعة مجزومة، مع مراعاة علامة الجزم:</a:t>
            </a:r>
            <a:endParaRPr lang="en-US" sz="3600" dirty="0">
              <a:solidFill>
                <a:srgbClr val="002060"/>
              </a:solidFill>
            </a:endParaRPr>
          </a:p>
        </p:txBody>
      </p:sp>
      <p:pic>
        <p:nvPicPr>
          <p:cNvPr id="5" name="Picture 4" descr="folder.png"/>
          <p:cNvPicPr>
            <a:picLocks noChangeAspect="1"/>
          </p:cNvPicPr>
          <p:nvPr/>
        </p:nvPicPr>
        <p:blipFill>
          <a:blip r:embed="rId7" cstate="print"/>
          <a:stretch>
            <a:fillRect/>
          </a:stretch>
        </p:blipFill>
        <p:spPr>
          <a:xfrm>
            <a:off x="1524000" y="1600200"/>
            <a:ext cx="6929486"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Flowchart: Alternate Process 5"/>
          <p:cNvSpPr/>
          <p:nvPr/>
        </p:nvSpPr>
        <p:spPr>
          <a:xfrm>
            <a:off x="1902565" y="2172256"/>
            <a:ext cx="6128811" cy="1200127"/>
          </a:xfrm>
          <a:prstGeom prst="flowChartAlternateProcess">
            <a:avLst/>
          </a:prstGeom>
          <a:blipFill>
            <a:blip r:embed="rId8"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a:p>
        </p:txBody>
      </p:sp>
      <p:sp>
        <p:nvSpPr>
          <p:cNvPr id="7" name="Rectangle 1"/>
          <p:cNvSpPr>
            <a:spLocks noChangeArrowheads="1"/>
          </p:cNvSpPr>
          <p:nvPr/>
        </p:nvSpPr>
        <p:spPr bwMode="auto">
          <a:xfrm>
            <a:off x="1447801" y="2187476"/>
            <a:ext cx="6502200" cy="230832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C00000"/>
                </a:solidFill>
              </a:rPr>
              <a:t>د. مصاحبة أصدقاء السوء توقعك في المشكلات.</a:t>
            </a:r>
            <a:endParaRPr lang="en-US" sz="3600" dirty="0" smtClean="0">
              <a:solidFill>
                <a:srgbClr val="C00000"/>
              </a:solidFill>
            </a:endParaRPr>
          </a:p>
          <a:p>
            <a:pPr algn="r" rtl="1"/>
            <a:endParaRPr lang="en-US" sz="3600" dirty="0" smtClean="0">
              <a:solidFill>
                <a:srgbClr val="C00000"/>
              </a:solidFill>
            </a:endParaRPr>
          </a:p>
          <a:p>
            <a:pPr lvl="0" algn="r" rtl="1"/>
            <a:endParaRPr lang="en-US" sz="3600" dirty="0">
              <a:solidFill>
                <a:srgbClr val="C00000"/>
              </a:solidFill>
            </a:endParaRPr>
          </a:p>
        </p:txBody>
      </p:sp>
      <p:sp>
        <p:nvSpPr>
          <p:cNvPr id="8" name="Rounded Rectangle 7"/>
          <p:cNvSpPr/>
          <p:nvPr/>
        </p:nvSpPr>
        <p:spPr>
          <a:xfrm>
            <a:off x="457200" y="4191000"/>
            <a:ext cx="8153400" cy="1676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9" name="TextBox 8"/>
          <p:cNvSpPr txBox="1"/>
          <p:nvPr/>
        </p:nvSpPr>
        <p:spPr>
          <a:xfrm>
            <a:off x="533400" y="4648200"/>
            <a:ext cx="7620000" cy="707886"/>
          </a:xfrm>
          <a:prstGeom prst="rect">
            <a:avLst/>
          </a:prstGeom>
          <a:noFill/>
        </p:spPr>
        <p:txBody>
          <a:bodyPr wrap="square" rtlCol="0">
            <a:spAutoFit/>
          </a:bodyPr>
          <a:lstStyle/>
          <a:p>
            <a:pPr algn="r" rtl="1"/>
            <a:r>
              <a:rPr lang="ar-EG" sz="4000" b="1" dirty="0" smtClean="0">
                <a:solidFill>
                  <a:srgbClr val="3333FF"/>
                </a:solidFill>
              </a:rPr>
              <a:t>لا تصاحب أصدقاء السوء فتقع في المشكلات.</a:t>
            </a:r>
            <a:endParaRPr lang="en-US" sz="40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p_empty.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p_empty.wav"/>
                                        </p:tgtEl>
                                      </p:cMediaNode>
                                    </p:audio>
                                  </p:sub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8" presetID="1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plus(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توبيكات\img_1355588484_982.png"/>
          <p:cNvPicPr>
            <a:picLocks noChangeAspect="1" noChangeArrowheads="1"/>
          </p:cNvPicPr>
          <p:nvPr/>
        </p:nvPicPr>
        <p:blipFill>
          <a:blip r:embed="rId5" cstate="print"/>
          <a:srcRect/>
          <a:stretch>
            <a:fillRect/>
          </a:stretch>
        </p:blipFill>
        <p:spPr bwMode="auto">
          <a:xfrm rot="20127219">
            <a:off x="5941364" y="133864"/>
            <a:ext cx="2876550" cy="1828800"/>
          </a:xfrm>
          <a:prstGeom prst="rect">
            <a:avLst/>
          </a:prstGeom>
          <a:noFill/>
        </p:spPr>
      </p:pic>
      <p:sp>
        <p:nvSpPr>
          <p:cNvPr id="3" name="TextBox 2"/>
          <p:cNvSpPr txBox="1"/>
          <p:nvPr/>
        </p:nvSpPr>
        <p:spPr>
          <a:xfrm rot="20478366">
            <a:off x="5819579" y="702141"/>
            <a:ext cx="2590800" cy="1200329"/>
          </a:xfrm>
          <a:prstGeom prst="rect">
            <a:avLst/>
          </a:prstGeom>
          <a:noFill/>
        </p:spPr>
        <p:txBody>
          <a:bodyPr wrap="square" rtlCol="0">
            <a:spAutoFit/>
          </a:bodyPr>
          <a:lstStyle/>
          <a:p>
            <a:pPr algn="ctr" rtl="1"/>
            <a:r>
              <a:rPr lang="ar-EG" sz="7200" b="1" dirty="0" smtClean="0">
                <a:solidFill>
                  <a:schemeClr val="bg1"/>
                </a:solidFill>
              </a:rPr>
              <a:t>إثراء</a:t>
            </a:r>
            <a:endParaRPr lang="en-US" sz="7200" dirty="0">
              <a:solidFill>
                <a:schemeClr val="bg1"/>
              </a:solidFill>
            </a:endParaRPr>
          </a:p>
        </p:txBody>
      </p:sp>
      <p:pic>
        <p:nvPicPr>
          <p:cNvPr id="5123" name="Picture 3" descr="D:\توبيكات\0229.jpg"/>
          <p:cNvPicPr>
            <a:picLocks noChangeAspect="1" noChangeArrowheads="1"/>
          </p:cNvPicPr>
          <p:nvPr/>
        </p:nvPicPr>
        <p:blipFill>
          <a:blip r:embed="rId6" cstate="print"/>
          <a:srcRect/>
          <a:stretch>
            <a:fillRect/>
          </a:stretch>
        </p:blipFill>
        <p:spPr bwMode="auto">
          <a:xfrm>
            <a:off x="1143000" y="2362200"/>
            <a:ext cx="7315200" cy="1828800"/>
          </a:xfrm>
          <a:prstGeom prst="rect">
            <a:avLst/>
          </a:prstGeom>
          <a:noFill/>
        </p:spPr>
      </p:pic>
      <p:sp>
        <p:nvSpPr>
          <p:cNvPr id="5" name="TextBox 4"/>
          <p:cNvSpPr txBox="1"/>
          <p:nvPr/>
        </p:nvSpPr>
        <p:spPr>
          <a:xfrm>
            <a:off x="1752600" y="2514599"/>
            <a:ext cx="6019800" cy="1569660"/>
          </a:xfrm>
          <a:prstGeom prst="rect">
            <a:avLst/>
          </a:prstGeom>
          <a:noFill/>
        </p:spPr>
        <p:txBody>
          <a:bodyPr wrap="square" rtlCol="0">
            <a:spAutoFit/>
          </a:bodyPr>
          <a:lstStyle/>
          <a:p>
            <a:pPr lvl="0" algn="r" rtl="1"/>
            <a:r>
              <a:rPr lang="ar-EG" sz="3200" b="1" dirty="0" smtClean="0">
                <a:solidFill>
                  <a:srgbClr val="FF3399"/>
                </a:solidFill>
              </a:rPr>
              <a:t>● أدوات الشرط الجازمة هي: </a:t>
            </a:r>
            <a:r>
              <a:rPr lang="ar-EG" sz="3200" b="1" dirty="0" smtClean="0">
                <a:solidFill>
                  <a:srgbClr val="990099"/>
                </a:solidFill>
              </a:rPr>
              <a:t>إن، وإما، ومن، وما، ومهما، ومتى، وأيان، وأين، وأنى، وحيثما، وكيفما، وأي.</a:t>
            </a:r>
            <a:endParaRPr lang="en-US" sz="3200" dirty="0">
              <a:solidFill>
                <a:srgbClr val="990099"/>
              </a:solidFill>
            </a:endParaRPr>
          </a:p>
        </p:txBody>
      </p:sp>
      <p:pic>
        <p:nvPicPr>
          <p:cNvPr id="6" name="Picture 3" descr="D:\توبيكات\0229.jpg"/>
          <p:cNvPicPr>
            <a:picLocks noChangeAspect="1" noChangeArrowheads="1"/>
          </p:cNvPicPr>
          <p:nvPr/>
        </p:nvPicPr>
        <p:blipFill>
          <a:blip r:embed="rId6" cstate="print"/>
          <a:srcRect/>
          <a:stretch>
            <a:fillRect/>
          </a:stretch>
        </p:blipFill>
        <p:spPr bwMode="auto">
          <a:xfrm>
            <a:off x="1066800" y="4800600"/>
            <a:ext cx="7315200" cy="1447800"/>
          </a:xfrm>
          <a:prstGeom prst="rect">
            <a:avLst/>
          </a:prstGeom>
          <a:noFill/>
        </p:spPr>
      </p:pic>
      <p:sp>
        <p:nvSpPr>
          <p:cNvPr id="7" name="TextBox 6"/>
          <p:cNvSpPr txBox="1"/>
          <p:nvPr/>
        </p:nvSpPr>
        <p:spPr>
          <a:xfrm>
            <a:off x="1676400" y="4952999"/>
            <a:ext cx="6019800" cy="1077218"/>
          </a:xfrm>
          <a:prstGeom prst="rect">
            <a:avLst/>
          </a:prstGeom>
          <a:noFill/>
        </p:spPr>
        <p:txBody>
          <a:bodyPr wrap="square" rtlCol="0">
            <a:spAutoFit/>
          </a:bodyPr>
          <a:lstStyle/>
          <a:p>
            <a:pPr lvl="0" algn="r" rtl="1"/>
            <a:r>
              <a:rPr lang="ar-EG" sz="3200" b="1" dirty="0" smtClean="0">
                <a:solidFill>
                  <a:srgbClr val="FF3399"/>
                </a:solidFill>
              </a:rPr>
              <a:t>● أدوات الشرط غير الجازمة هي: </a:t>
            </a:r>
            <a:r>
              <a:rPr lang="ar-EG" sz="3200" b="1" dirty="0" smtClean="0">
                <a:solidFill>
                  <a:srgbClr val="990099"/>
                </a:solidFill>
              </a:rPr>
              <a:t>أما، ولو، وإذا، وكلما، ولولا، ولوما.</a:t>
            </a:r>
            <a:endParaRPr lang="en-US" sz="3200" dirty="0">
              <a:solidFill>
                <a:srgbClr val="990099"/>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Scale>
                                      <p:cBhvr>
                                        <p:cTn id="7" dur="5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5122"/>
                                        </p:tgtEl>
                                        <p:attrNameLst>
                                          <p:attrName>ppt_x</p:attrName>
                                          <p:attrName>ppt_y</p:attrName>
                                        </p:attrNameLst>
                                      </p:cBhvr>
                                    </p:animMotion>
                                    <p:animEffect transition="in" filter="fade">
                                      <p:cBhvr>
                                        <p:cTn id="9" dur="500"/>
                                        <p:tgtEl>
                                          <p:spTgt spid="512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wipe(down)">
                                      <p:cBhvr>
                                        <p:cTn id="19" dur="145">
                                          <p:stCondLst>
                                            <p:cond delay="0"/>
                                          </p:stCondLst>
                                        </p:cTn>
                                        <p:tgtEl>
                                          <p:spTgt spid="5123"/>
                                        </p:tgtEl>
                                      </p:cBhvr>
                                    </p:animEffect>
                                    <p:anim calcmode="lin" valueType="num">
                                      <p:cBhvr>
                                        <p:cTn id="20" dur="456"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5123"/>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5123"/>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5123"/>
                                        </p:tgtEl>
                                        <p:attrNameLst>
                                          <p:attrName>ppt_y</p:attrName>
                                        </p:attrNameLst>
                                      </p:cBhvr>
                                      <p:tavLst>
                                        <p:tav tm="0" fmla="#ppt_y-sin(pi*$)/81">
                                          <p:val>
                                            <p:fltVal val="0"/>
                                          </p:val>
                                        </p:tav>
                                        <p:tav tm="100000">
                                          <p:val>
                                            <p:fltVal val="1"/>
                                          </p:val>
                                        </p:tav>
                                      </p:tavLst>
                                    </p:anim>
                                    <p:animScale>
                                      <p:cBhvr>
                                        <p:cTn id="25" dur="7">
                                          <p:stCondLst>
                                            <p:cond delay="163"/>
                                          </p:stCondLst>
                                        </p:cTn>
                                        <p:tgtEl>
                                          <p:spTgt spid="5123"/>
                                        </p:tgtEl>
                                      </p:cBhvr>
                                      <p:to x="100000" y="60000"/>
                                    </p:animScale>
                                    <p:animScale>
                                      <p:cBhvr>
                                        <p:cTn id="26" dur="42" decel="50000">
                                          <p:stCondLst>
                                            <p:cond delay="169"/>
                                          </p:stCondLst>
                                        </p:cTn>
                                        <p:tgtEl>
                                          <p:spTgt spid="5123"/>
                                        </p:tgtEl>
                                      </p:cBhvr>
                                      <p:to x="100000" y="100000"/>
                                    </p:animScale>
                                    <p:animScale>
                                      <p:cBhvr>
                                        <p:cTn id="27" dur="7">
                                          <p:stCondLst>
                                            <p:cond delay="328"/>
                                          </p:stCondLst>
                                        </p:cTn>
                                        <p:tgtEl>
                                          <p:spTgt spid="5123"/>
                                        </p:tgtEl>
                                      </p:cBhvr>
                                      <p:to x="100000" y="80000"/>
                                    </p:animScale>
                                    <p:animScale>
                                      <p:cBhvr>
                                        <p:cTn id="28" dur="42" decel="50000">
                                          <p:stCondLst>
                                            <p:cond delay="335"/>
                                          </p:stCondLst>
                                        </p:cTn>
                                        <p:tgtEl>
                                          <p:spTgt spid="5123"/>
                                        </p:tgtEl>
                                      </p:cBhvr>
                                      <p:to x="100000" y="100000"/>
                                    </p:animScale>
                                    <p:animScale>
                                      <p:cBhvr>
                                        <p:cTn id="29" dur="7">
                                          <p:stCondLst>
                                            <p:cond delay="411"/>
                                          </p:stCondLst>
                                        </p:cTn>
                                        <p:tgtEl>
                                          <p:spTgt spid="5123"/>
                                        </p:tgtEl>
                                      </p:cBhvr>
                                      <p:to x="100000" y="90000"/>
                                    </p:animScale>
                                    <p:animScale>
                                      <p:cBhvr>
                                        <p:cTn id="30" dur="42" decel="50000">
                                          <p:stCondLst>
                                            <p:cond delay="417"/>
                                          </p:stCondLst>
                                        </p:cTn>
                                        <p:tgtEl>
                                          <p:spTgt spid="5123"/>
                                        </p:tgtEl>
                                      </p:cBhvr>
                                      <p:to x="100000" y="100000"/>
                                    </p:animScale>
                                    <p:animScale>
                                      <p:cBhvr>
                                        <p:cTn id="31" dur="7">
                                          <p:stCondLst>
                                            <p:cond delay="452"/>
                                          </p:stCondLst>
                                        </p:cTn>
                                        <p:tgtEl>
                                          <p:spTgt spid="5123"/>
                                        </p:tgtEl>
                                      </p:cBhvr>
                                      <p:to x="100000" y="95000"/>
                                    </p:animScale>
                                    <p:animScale>
                                      <p:cBhvr>
                                        <p:cTn id="32" dur="42" decel="50000">
                                          <p:stCondLst>
                                            <p:cond delay="459"/>
                                          </p:stCondLst>
                                        </p:cTn>
                                        <p:tgtEl>
                                          <p:spTgt spid="5123"/>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backsp.wav"/>
                                        </p:tgtEl>
                                      </p:cMediaNode>
                                    </p:audio>
                                  </p:subTnLst>
                                </p:cTn>
                              </p:par>
                              <p:par>
                                <p:cTn id="33" presetID="26"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145">
                                          <p:stCondLst>
                                            <p:cond delay="0"/>
                                          </p:stCondLst>
                                        </p:cTn>
                                        <p:tgtEl>
                                          <p:spTgt spid="5"/>
                                        </p:tgtEl>
                                      </p:cBhvr>
                                    </p:animEffect>
                                    <p:anim calcmode="lin" valueType="num">
                                      <p:cBhvr>
                                        <p:cTn id="36"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39"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40"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41" dur="7">
                                          <p:stCondLst>
                                            <p:cond delay="163"/>
                                          </p:stCondLst>
                                        </p:cTn>
                                        <p:tgtEl>
                                          <p:spTgt spid="5"/>
                                        </p:tgtEl>
                                      </p:cBhvr>
                                      <p:to x="100000" y="60000"/>
                                    </p:animScale>
                                    <p:animScale>
                                      <p:cBhvr>
                                        <p:cTn id="42" dur="42" decel="50000">
                                          <p:stCondLst>
                                            <p:cond delay="169"/>
                                          </p:stCondLst>
                                        </p:cTn>
                                        <p:tgtEl>
                                          <p:spTgt spid="5"/>
                                        </p:tgtEl>
                                      </p:cBhvr>
                                      <p:to x="100000" y="100000"/>
                                    </p:animScale>
                                    <p:animScale>
                                      <p:cBhvr>
                                        <p:cTn id="43" dur="7">
                                          <p:stCondLst>
                                            <p:cond delay="328"/>
                                          </p:stCondLst>
                                        </p:cTn>
                                        <p:tgtEl>
                                          <p:spTgt spid="5"/>
                                        </p:tgtEl>
                                      </p:cBhvr>
                                      <p:to x="100000" y="80000"/>
                                    </p:animScale>
                                    <p:animScale>
                                      <p:cBhvr>
                                        <p:cTn id="44" dur="42" decel="50000">
                                          <p:stCondLst>
                                            <p:cond delay="335"/>
                                          </p:stCondLst>
                                        </p:cTn>
                                        <p:tgtEl>
                                          <p:spTgt spid="5"/>
                                        </p:tgtEl>
                                      </p:cBhvr>
                                      <p:to x="100000" y="100000"/>
                                    </p:animScale>
                                    <p:animScale>
                                      <p:cBhvr>
                                        <p:cTn id="45" dur="7">
                                          <p:stCondLst>
                                            <p:cond delay="411"/>
                                          </p:stCondLst>
                                        </p:cTn>
                                        <p:tgtEl>
                                          <p:spTgt spid="5"/>
                                        </p:tgtEl>
                                      </p:cBhvr>
                                      <p:to x="100000" y="90000"/>
                                    </p:animScale>
                                    <p:animScale>
                                      <p:cBhvr>
                                        <p:cTn id="46" dur="42" decel="50000">
                                          <p:stCondLst>
                                            <p:cond delay="417"/>
                                          </p:stCondLst>
                                        </p:cTn>
                                        <p:tgtEl>
                                          <p:spTgt spid="5"/>
                                        </p:tgtEl>
                                      </p:cBhvr>
                                      <p:to x="100000" y="100000"/>
                                    </p:animScale>
                                    <p:animScale>
                                      <p:cBhvr>
                                        <p:cTn id="47" dur="7">
                                          <p:stCondLst>
                                            <p:cond delay="452"/>
                                          </p:stCondLst>
                                        </p:cTn>
                                        <p:tgtEl>
                                          <p:spTgt spid="5"/>
                                        </p:tgtEl>
                                      </p:cBhvr>
                                      <p:to x="100000" y="95000"/>
                                    </p:animScale>
                                    <p:animScale>
                                      <p:cBhvr>
                                        <p:cTn id="48" dur="42" decel="50000">
                                          <p:stCondLst>
                                            <p:cond delay="459"/>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145">
                                          <p:stCondLst>
                                            <p:cond delay="0"/>
                                          </p:stCondLst>
                                        </p:cTn>
                                        <p:tgtEl>
                                          <p:spTgt spid="6"/>
                                        </p:tgtEl>
                                      </p:cBhvr>
                                    </p:animEffect>
                                    <p:anim calcmode="lin" valueType="num">
                                      <p:cBhvr>
                                        <p:cTn id="54"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57"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58"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59" dur="7">
                                          <p:stCondLst>
                                            <p:cond delay="163"/>
                                          </p:stCondLst>
                                        </p:cTn>
                                        <p:tgtEl>
                                          <p:spTgt spid="6"/>
                                        </p:tgtEl>
                                      </p:cBhvr>
                                      <p:to x="100000" y="60000"/>
                                    </p:animScale>
                                    <p:animScale>
                                      <p:cBhvr>
                                        <p:cTn id="60" dur="42" decel="50000">
                                          <p:stCondLst>
                                            <p:cond delay="169"/>
                                          </p:stCondLst>
                                        </p:cTn>
                                        <p:tgtEl>
                                          <p:spTgt spid="6"/>
                                        </p:tgtEl>
                                      </p:cBhvr>
                                      <p:to x="100000" y="100000"/>
                                    </p:animScale>
                                    <p:animScale>
                                      <p:cBhvr>
                                        <p:cTn id="61" dur="7">
                                          <p:stCondLst>
                                            <p:cond delay="328"/>
                                          </p:stCondLst>
                                        </p:cTn>
                                        <p:tgtEl>
                                          <p:spTgt spid="6"/>
                                        </p:tgtEl>
                                      </p:cBhvr>
                                      <p:to x="100000" y="80000"/>
                                    </p:animScale>
                                    <p:animScale>
                                      <p:cBhvr>
                                        <p:cTn id="62" dur="42" decel="50000">
                                          <p:stCondLst>
                                            <p:cond delay="335"/>
                                          </p:stCondLst>
                                        </p:cTn>
                                        <p:tgtEl>
                                          <p:spTgt spid="6"/>
                                        </p:tgtEl>
                                      </p:cBhvr>
                                      <p:to x="100000" y="100000"/>
                                    </p:animScale>
                                    <p:animScale>
                                      <p:cBhvr>
                                        <p:cTn id="63" dur="7">
                                          <p:stCondLst>
                                            <p:cond delay="411"/>
                                          </p:stCondLst>
                                        </p:cTn>
                                        <p:tgtEl>
                                          <p:spTgt spid="6"/>
                                        </p:tgtEl>
                                      </p:cBhvr>
                                      <p:to x="100000" y="90000"/>
                                    </p:animScale>
                                    <p:animScale>
                                      <p:cBhvr>
                                        <p:cTn id="64" dur="42" decel="50000">
                                          <p:stCondLst>
                                            <p:cond delay="417"/>
                                          </p:stCondLst>
                                        </p:cTn>
                                        <p:tgtEl>
                                          <p:spTgt spid="6"/>
                                        </p:tgtEl>
                                      </p:cBhvr>
                                      <p:to x="100000" y="100000"/>
                                    </p:animScale>
                                    <p:animScale>
                                      <p:cBhvr>
                                        <p:cTn id="65" dur="7">
                                          <p:stCondLst>
                                            <p:cond delay="452"/>
                                          </p:stCondLst>
                                        </p:cTn>
                                        <p:tgtEl>
                                          <p:spTgt spid="6"/>
                                        </p:tgtEl>
                                      </p:cBhvr>
                                      <p:to x="100000" y="95000"/>
                                    </p:animScale>
                                    <p:animScale>
                                      <p:cBhvr>
                                        <p:cTn id="66" dur="42" decel="50000">
                                          <p:stCondLst>
                                            <p:cond delay="459"/>
                                          </p:stCondLst>
                                        </p:cTn>
                                        <p:tgtEl>
                                          <p:spTgt spid="6"/>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4" name="backsp.wav"/>
                                        </p:tgtEl>
                                      </p:cMediaNode>
                                    </p:audio>
                                  </p:subTnLst>
                                </p:cTn>
                              </p:par>
                              <p:par>
                                <p:cTn id="67" presetID="26"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145">
                                          <p:stCondLst>
                                            <p:cond delay="0"/>
                                          </p:stCondLst>
                                        </p:cTn>
                                        <p:tgtEl>
                                          <p:spTgt spid="7"/>
                                        </p:tgtEl>
                                      </p:cBhvr>
                                    </p:animEffect>
                                    <p:anim calcmode="lin" valueType="num">
                                      <p:cBhvr>
                                        <p:cTn id="7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75" dur="7">
                                          <p:stCondLst>
                                            <p:cond delay="163"/>
                                          </p:stCondLst>
                                        </p:cTn>
                                        <p:tgtEl>
                                          <p:spTgt spid="7"/>
                                        </p:tgtEl>
                                      </p:cBhvr>
                                      <p:to x="100000" y="60000"/>
                                    </p:animScale>
                                    <p:animScale>
                                      <p:cBhvr>
                                        <p:cTn id="76" dur="42" decel="50000">
                                          <p:stCondLst>
                                            <p:cond delay="169"/>
                                          </p:stCondLst>
                                        </p:cTn>
                                        <p:tgtEl>
                                          <p:spTgt spid="7"/>
                                        </p:tgtEl>
                                      </p:cBhvr>
                                      <p:to x="100000" y="100000"/>
                                    </p:animScale>
                                    <p:animScale>
                                      <p:cBhvr>
                                        <p:cTn id="77" dur="7">
                                          <p:stCondLst>
                                            <p:cond delay="328"/>
                                          </p:stCondLst>
                                        </p:cTn>
                                        <p:tgtEl>
                                          <p:spTgt spid="7"/>
                                        </p:tgtEl>
                                      </p:cBhvr>
                                      <p:to x="100000" y="80000"/>
                                    </p:animScale>
                                    <p:animScale>
                                      <p:cBhvr>
                                        <p:cTn id="78" dur="42" decel="50000">
                                          <p:stCondLst>
                                            <p:cond delay="335"/>
                                          </p:stCondLst>
                                        </p:cTn>
                                        <p:tgtEl>
                                          <p:spTgt spid="7"/>
                                        </p:tgtEl>
                                      </p:cBhvr>
                                      <p:to x="100000" y="100000"/>
                                    </p:animScale>
                                    <p:animScale>
                                      <p:cBhvr>
                                        <p:cTn id="79" dur="7">
                                          <p:stCondLst>
                                            <p:cond delay="411"/>
                                          </p:stCondLst>
                                        </p:cTn>
                                        <p:tgtEl>
                                          <p:spTgt spid="7"/>
                                        </p:tgtEl>
                                      </p:cBhvr>
                                      <p:to x="100000" y="90000"/>
                                    </p:animScale>
                                    <p:animScale>
                                      <p:cBhvr>
                                        <p:cTn id="80" dur="42" decel="50000">
                                          <p:stCondLst>
                                            <p:cond delay="417"/>
                                          </p:stCondLst>
                                        </p:cTn>
                                        <p:tgtEl>
                                          <p:spTgt spid="7"/>
                                        </p:tgtEl>
                                      </p:cBhvr>
                                      <p:to x="100000" y="100000"/>
                                    </p:animScale>
                                    <p:animScale>
                                      <p:cBhvr>
                                        <p:cTn id="81" dur="7">
                                          <p:stCondLst>
                                            <p:cond delay="452"/>
                                          </p:stCondLst>
                                        </p:cTn>
                                        <p:tgtEl>
                                          <p:spTgt spid="7"/>
                                        </p:tgtEl>
                                      </p:cBhvr>
                                      <p:to x="100000" y="95000"/>
                                    </p:animScale>
                                    <p:animScale>
                                      <p:cBhvr>
                                        <p:cTn id="82" dur="42" decel="50000">
                                          <p:stCondLst>
                                            <p:cond delay="459"/>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447800" y="228600"/>
            <a:ext cx="7162800" cy="838200"/>
          </a:xfrm>
          <a:prstGeom prst="flowChartTerminator">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TextBox 2"/>
          <p:cNvSpPr txBox="1"/>
          <p:nvPr/>
        </p:nvSpPr>
        <p:spPr>
          <a:xfrm>
            <a:off x="1371600" y="329625"/>
            <a:ext cx="7239000" cy="584775"/>
          </a:xfrm>
          <a:prstGeom prst="rect">
            <a:avLst/>
          </a:prstGeom>
          <a:noFill/>
        </p:spPr>
        <p:txBody>
          <a:bodyPr wrap="square" rtlCol="0">
            <a:spAutoFit/>
          </a:bodyPr>
          <a:lstStyle/>
          <a:p>
            <a:pPr algn="r" rtl="1"/>
            <a:r>
              <a:rPr lang="ar-EG" sz="3200" b="1" dirty="0" smtClean="0">
                <a:solidFill>
                  <a:srgbClr val="990099"/>
                </a:solidFill>
              </a:rPr>
              <a:t>9- بالاستفادة من الإثراء المرفق أكمل الجدول التالي:</a:t>
            </a:r>
            <a:endParaRPr lang="ar-EG" sz="3200" dirty="0">
              <a:solidFill>
                <a:srgbClr val="990099"/>
              </a:solidFill>
            </a:endParaRPr>
          </a:p>
        </p:txBody>
      </p:sp>
      <p:graphicFrame>
        <p:nvGraphicFramePr>
          <p:cNvPr id="4" name="Table 3"/>
          <p:cNvGraphicFramePr>
            <a:graphicFrameLocks noGrp="1"/>
          </p:cNvGraphicFramePr>
          <p:nvPr/>
        </p:nvGraphicFramePr>
        <p:xfrm>
          <a:off x="381000" y="1295401"/>
          <a:ext cx="8458200" cy="5029200"/>
        </p:xfrm>
        <a:graphic>
          <a:graphicData uri="http://schemas.openxmlformats.org/drawingml/2006/table">
            <a:tbl>
              <a:tblPr firstRow="1" bandRow="1">
                <a:tableStyleId>{F5AB1C69-6EDB-4FF4-983F-18BD219EF322}</a:tableStyleId>
              </a:tblPr>
              <a:tblGrid>
                <a:gridCol w="1295400"/>
                <a:gridCol w="1752600"/>
                <a:gridCol w="4419600"/>
                <a:gridCol w="990600"/>
              </a:tblGrid>
              <a:tr h="106680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270000">
                <a:tc>
                  <a:txBody>
                    <a:bodyPr/>
                    <a:lstStyle/>
                    <a:p>
                      <a:pPr rtl="1"/>
                      <a:endParaRPr lang="ar-EG" dirty="0"/>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r>
              <a:tr h="127000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42240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6" name="TextBox 5"/>
          <p:cNvSpPr txBox="1"/>
          <p:nvPr/>
        </p:nvSpPr>
        <p:spPr>
          <a:xfrm>
            <a:off x="304800" y="1371600"/>
            <a:ext cx="1600200" cy="646331"/>
          </a:xfrm>
          <a:prstGeom prst="rect">
            <a:avLst/>
          </a:prstGeom>
          <a:noFill/>
        </p:spPr>
        <p:txBody>
          <a:bodyPr wrap="square" rtlCol="0">
            <a:spAutoFit/>
          </a:bodyPr>
          <a:lstStyle/>
          <a:p>
            <a:pPr algn="ctr"/>
            <a:r>
              <a:rPr lang="ar-EG" sz="3600" b="1" dirty="0" smtClean="0">
                <a:solidFill>
                  <a:srgbClr val="C00000"/>
                </a:solidFill>
              </a:rPr>
              <a:t>نوعها</a:t>
            </a:r>
            <a:endParaRPr lang="ar-EG" sz="3600" dirty="0">
              <a:solidFill>
                <a:srgbClr val="C00000"/>
              </a:solidFill>
            </a:endParaRPr>
          </a:p>
        </p:txBody>
      </p:sp>
      <p:sp>
        <p:nvSpPr>
          <p:cNvPr id="7" name="TextBox 6"/>
          <p:cNvSpPr txBox="1"/>
          <p:nvPr/>
        </p:nvSpPr>
        <p:spPr>
          <a:xfrm>
            <a:off x="1371600" y="1411069"/>
            <a:ext cx="2438400" cy="646331"/>
          </a:xfrm>
          <a:prstGeom prst="rect">
            <a:avLst/>
          </a:prstGeom>
          <a:noFill/>
        </p:spPr>
        <p:txBody>
          <a:bodyPr wrap="square" rtlCol="0">
            <a:spAutoFit/>
          </a:bodyPr>
          <a:lstStyle/>
          <a:p>
            <a:pPr algn="ctr"/>
            <a:r>
              <a:rPr lang="ar-EG" sz="3600" b="1" dirty="0" smtClean="0">
                <a:solidFill>
                  <a:srgbClr val="C00000"/>
                </a:solidFill>
              </a:rPr>
              <a:t>أداة الشرط</a:t>
            </a:r>
            <a:endParaRPr lang="ar-EG" sz="3600" dirty="0">
              <a:solidFill>
                <a:srgbClr val="C00000"/>
              </a:solidFill>
            </a:endParaRPr>
          </a:p>
        </p:txBody>
      </p:sp>
      <p:sp>
        <p:nvSpPr>
          <p:cNvPr id="8" name="TextBox 7"/>
          <p:cNvSpPr txBox="1"/>
          <p:nvPr/>
        </p:nvSpPr>
        <p:spPr>
          <a:xfrm>
            <a:off x="3810000" y="1487269"/>
            <a:ext cx="2438400" cy="646331"/>
          </a:xfrm>
          <a:prstGeom prst="rect">
            <a:avLst/>
          </a:prstGeom>
          <a:noFill/>
        </p:spPr>
        <p:txBody>
          <a:bodyPr wrap="square" rtlCol="0">
            <a:spAutoFit/>
          </a:bodyPr>
          <a:lstStyle/>
          <a:p>
            <a:pPr algn="ctr"/>
            <a:r>
              <a:rPr lang="ar-EG" sz="3600" b="1" dirty="0" smtClean="0">
                <a:solidFill>
                  <a:srgbClr val="C00000"/>
                </a:solidFill>
              </a:rPr>
              <a:t>الجملة</a:t>
            </a:r>
            <a:endParaRPr lang="ar-EG" sz="3600" dirty="0">
              <a:solidFill>
                <a:srgbClr val="C00000"/>
              </a:solidFill>
            </a:endParaRPr>
          </a:p>
        </p:txBody>
      </p:sp>
      <p:sp>
        <p:nvSpPr>
          <p:cNvPr id="9" name="TextBox 8"/>
          <p:cNvSpPr txBox="1"/>
          <p:nvPr/>
        </p:nvSpPr>
        <p:spPr>
          <a:xfrm>
            <a:off x="8001000" y="1524000"/>
            <a:ext cx="762000" cy="646331"/>
          </a:xfrm>
          <a:prstGeom prst="rect">
            <a:avLst/>
          </a:prstGeom>
          <a:noFill/>
        </p:spPr>
        <p:txBody>
          <a:bodyPr wrap="square" rtlCol="0">
            <a:spAutoFit/>
          </a:bodyPr>
          <a:lstStyle/>
          <a:p>
            <a:pPr algn="ctr"/>
            <a:r>
              <a:rPr lang="ar-EG" sz="3600" b="1" dirty="0" smtClean="0">
                <a:solidFill>
                  <a:srgbClr val="C00000"/>
                </a:solidFill>
              </a:rPr>
              <a:t>م</a:t>
            </a:r>
            <a:endParaRPr lang="ar-EG" sz="3600" dirty="0">
              <a:solidFill>
                <a:srgbClr val="C00000"/>
              </a:solidFill>
            </a:endParaRPr>
          </a:p>
        </p:txBody>
      </p:sp>
      <p:sp>
        <p:nvSpPr>
          <p:cNvPr id="10" name="TextBox 9"/>
          <p:cNvSpPr txBox="1"/>
          <p:nvPr/>
        </p:nvSpPr>
        <p:spPr>
          <a:xfrm>
            <a:off x="8077200" y="2706469"/>
            <a:ext cx="609600" cy="646331"/>
          </a:xfrm>
          <a:prstGeom prst="rect">
            <a:avLst/>
          </a:prstGeom>
          <a:noFill/>
        </p:spPr>
        <p:txBody>
          <a:bodyPr wrap="square" rtlCol="0">
            <a:spAutoFit/>
          </a:bodyPr>
          <a:lstStyle/>
          <a:p>
            <a:pPr algn="ctr"/>
            <a:r>
              <a:rPr lang="ar-EG" sz="3600" b="1" dirty="0" smtClean="0">
                <a:solidFill>
                  <a:srgbClr val="C00000"/>
                </a:solidFill>
              </a:rPr>
              <a:t>1</a:t>
            </a:r>
            <a:endParaRPr lang="ar-EG" sz="3600" dirty="0">
              <a:solidFill>
                <a:srgbClr val="C00000"/>
              </a:solidFill>
            </a:endParaRPr>
          </a:p>
        </p:txBody>
      </p:sp>
      <p:sp>
        <p:nvSpPr>
          <p:cNvPr id="11" name="TextBox 10"/>
          <p:cNvSpPr txBox="1"/>
          <p:nvPr/>
        </p:nvSpPr>
        <p:spPr>
          <a:xfrm>
            <a:off x="3657600" y="2438400"/>
            <a:ext cx="4038600" cy="1077218"/>
          </a:xfrm>
          <a:prstGeom prst="rect">
            <a:avLst/>
          </a:prstGeom>
          <a:noFill/>
        </p:spPr>
        <p:txBody>
          <a:bodyPr wrap="square" rtlCol="0">
            <a:spAutoFit/>
          </a:bodyPr>
          <a:lstStyle/>
          <a:p>
            <a:pPr algn="r"/>
            <a:r>
              <a:rPr lang="ar-EG" sz="2800" b="1" dirty="0" smtClean="0">
                <a:solidFill>
                  <a:srgbClr val="C00000"/>
                </a:solidFill>
              </a:rPr>
              <a:t>قال تعالى: </a:t>
            </a:r>
            <a:r>
              <a:rPr lang="ar-EG" sz="2800" b="1" dirty="0" smtClean="0">
                <a:solidFill>
                  <a:srgbClr val="58685A"/>
                </a:solidFill>
              </a:rPr>
              <a:t>(مَن</a:t>
            </a:r>
            <a:r>
              <a:rPr lang="en-US" sz="2800" b="1" dirty="0" smtClean="0">
                <a:solidFill>
                  <a:srgbClr val="C00000"/>
                </a:solidFill>
              </a:rPr>
              <a:t> </a:t>
            </a:r>
            <a:r>
              <a:rPr lang="ar-EG" sz="3200" b="1" dirty="0" smtClean="0">
                <a:solidFill>
                  <a:srgbClr val="C00000"/>
                </a:solidFill>
              </a:rPr>
              <a:t>يَعْمَلْ سُوءًا يُجْزَ </a:t>
            </a:r>
            <a:r>
              <a:rPr lang="ar-EG" sz="3200" b="1" dirty="0" smtClean="0">
                <a:solidFill>
                  <a:srgbClr val="58685A"/>
                </a:solidFill>
              </a:rPr>
              <a:t>بِهِ) النساء 123</a:t>
            </a:r>
            <a:endParaRPr lang="ar-EG" sz="3200" dirty="0">
              <a:solidFill>
                <a:srgbClr val="58685A"/>
              </a:solidFill>
            </a:endParaRPr>
          </a:p>
        </p:txBody>
      </p:sp>
      <p:sp>
        <p:nvSpPr>
          <p:cNvPr id="12" name="TextBox 11"/>
          <p:cNvSpPr txBox="1"/>
          <p:nvPr/>
        </p:nvSpPr>
        <p:spPr>
          <a:xfrm>
            <a:off x="8153400" y="3773269"/>
            <a:ext cx="609600" cy="646331"/>
          </a:xfrm>
          <a:prstGeom prst="rect">
            <a:avLst/>
          </a:prstGeom>
          <a:noFill/>
        </p:spPr>
        <p:txBody>
          <a:bodyPr wrap="square" rtlCol="0">
            <a:spAutoFit/>
          </a:bodyPr>
          <a:lstStyle/>
          <a:p>
            <a:pPr algn="ctr"/>
            <a:r>
              <a:rPr lang="ar-EG" sz="3600" b="1" dirty="0" smtClean="0">
                <a:solidFill>
                  <a:srgbClr val="C00000"/>
                </a:solidFill>
              </a:rPr>
              <a:t>2</a:t>
            </a:r>
            <a:endParaRPr lang="ar-EG" sz="3600" dirty="0">
              <a:solidFill>
                <a:srgbClr val="C00000"/>
              </a:solidFill>
            </a:endParaRPr>
          </a:p>
        </p:txBody>
      </p:sp>
      <p:sp>
        <p:nvSpPr>
          <p:cNvPr id="13" name="TextBox 12"/>
          <p:cNvSpPr txBox="1"/>
          <p:nvPr/>
        </p:nvSpPr>
        <p:spPr>
          <a:xfrm>
            <a:off x="3733800" y="3723382"/>
            <a:ext cx="4038600" cy="1077218"/>
          </a:xfrm>
          <a:prstGeom prst="rect">
            <a:avLst/>
          </a:prstGeom>
          <a:noFill/>
        </p:spPr>
        <p:txBody>
          <a:bodyPr wrap="square" rtlCol="0">
            <a:spAutoFit/>
          </a:bodyPr>
          <a:lstStyle/>
          <a:p>
            <a:pPr algn="r"/>
            <a:r>
              <a:rPr lang="ar-EG" sz="3200" b="1" dirty="0" smtClean="0">
                <a:solidFill>
                  <a:srgbClr val="C00000"/>
                </a:solidFill>
              </a:rPr>
              <a:t>قال تعالى: </a:t>
            </a:r>
            <a:r>
              <a:rPr lang="ar-EG" sz="3200" b="1" dirty="0" smtClean="0">
                <a:solidFill>
                  <a:srgbClr val="58685A"/>
                </a:solidFill>
              </a:rPr>
              <a:t>(فَأَمَّا الْيَتِيمَ فَلا تَـقْهَـرْ</a:t>
            </a:r>
            <a:r>
              <a:rPr lang="en-US" sz="3200" b="1" dirty="0" smtClean="0">
                <a:solidFill>
                  <a:srgbClr val="58685A"/>
                </a:solidFill>
              </a:rPr>
              <a:t> </a:t>
            </a:r>
            <a:r>
              <a:rPr lang="ar-EG" sz="3200" b="1" dirty="0" smtClean="0">
                <a:solidFill>
                  <a:srgbClr val="58685A"/>
                </a:solidFill>
              </a:rPr>
              <a:t>) الضحى 9</a:t>
            </a:r>
            <a:endParaRPr lang="ar-EG" sz="3200" dirty="0">
              <a:solidFill>
                <a:srgbClr val="58685A"/>
              </a:solidFill>
            </a:endParaRPr>
          </a:p>
        </p:txBody>
      </p:sp>
      <p:sp>
        <p:nvSpPr>
          <p:cNvPr id="14" name="TextBox 13"/>
          <p:cNvSpPr txBox="1"/>
          <p:nvPr/>
        </p:nvSpPr>
        <p:spPr>
          <a:xfrm>
            <a:off x="8153400" y="5144869"/>
            <a:ext cx="609600" cy="646331"/>
          </a:xfrm>
          <a:prstGeom prst="rect">
            <a:avLst/>
          </a:prstGeom>
          <a:noFill/>
        </p:spPr>
        <p:txBody>
          <a:bodyPr wrap="square" rtlCol="0">
            <a:spAutoFit/>
          </a:bodyPr>
          <a:lstStyle/>
          <a:p>
            <a:pPr algn="ctr"/>
            <a:r>
              <a:rPr lang="ar-EG" sz="3600" b="1" dirty="0" smtClean="0">
                <a:solidFill>
                  <a:srgbClr val="C00000"/>
                </a:solidFill>
              </a:rPr>
              <a:t>3</a:t>
            </a:r>
            <a:endParaRPr lang="ar-EG" sz="3600" dirty="0">
              <a:solidFill>
                <a:srgbClr val="C00000"/>
              </a:solidFill>
            </a:endParaRPr>
          </a:p>
        </p:txBody>
      </p:sp>
      <p:sp>
        <p:nvSpPr>
          <p:cNvPr id="15" name="TextBox 14"/>
          <p:cNvSpPr txBox="1"/>
          <p:nvPr/>
        </p:nvSpPr>
        <p:spPr>
          <a:xfrm>
            <a:off x="3200400" y="4942582"/>
            <a:ext cx="4648200" cy="1384995"/>
          </a:xfrm>
          <a:prstGeom prst="rect">
            <a:avLst/>
          </a:prstGeom>
          <a:noFill/>
        </p:spPr>
        <p:txBody>
          <a:bodyPr wrap="square" rtlCol="0">
            <a:spAutoFit/>
          </a:bodyPr>
          <a:lstStyle/>
          <a:p>
            <a:pPr algn="r" rtl="1"/>
            <a:r>
              <a:rPr lang="ar-EG" sz="2800" b="1" dirty="0" smtClean="0">
                <a:solidFill>
                  <a:srgbClr val="C00000"/>
                </a:solidFill>
              </a:rPr>
              <a:t>وإذا كانت النفوس كبارا</a:t>
            </a:r>
            <a:endParaRPr lang="en-US" sz="2800" dirty="0" smtClean="0">
              <a:solidFill>
                <a:srgbClr val="C00000"/>
              </a:solidFill>
            </a:endParaRPr>
          </a:p>
          <a:p>
            <a:pPr algn="r"/>
            <a:r>
              <a:rPr lang="ar-EG" sz="2800" b="1" dirty="0" smtClean="0">
                <a:solidFill>
                  <a:srgbClr val="C00000"/>
                </a:solidFill>
              </a:rPr>
              <a:t>                  تعبت في مرادها الأجسام</a:t>
            </a:r>
            <a:endParaRPr lang="ar-EG" sz="2800" dirty="0">
              <a:solidFill>
                <a:srgbClr val="C00000"/>
              </a:solidFill>
            </a:endParaRPr>
          </a:p>
        </p:txBody>
      </p:sp>
      <p:sp>
        <p:nvSpPr>
          <p:cNvPr id="16" name="TextBox 15"/>
          <p:cNvSpPr txBox="1"/>
          <p:nvPr/>
        </p:nvSpPr>
        <p:spPr>
          <a:xfrm>
            <a:off x="1981200" y="2667000"/>
            <a:ext cx="1143000" cy="707886"/>
          </a:xfrm>
          <a:prstGeom prst="rect">
            <a:avLst/>
          </a:prstGeom>
          <a:noFill/>
        </p:spPr>
        <p:txBody>
          <a:bodyPr wrap="square" rtlCol="0">
            <a:spAutoFit/>
          </a:bodyPr>
          <a:lstStyle/>
          <a:p>
            <a:pPr algn="ctr"/>
            <a:r>
              <a:rPr lang="ar-EG" sz="4000" b="1" dirty="0" smtClean="0">
                <a:solidFill>
                  <a:srgbClr val="3333FF"/>
                </a:solidFill>
              </a:rPr>
              <a:t>من</a:t>
            </a:r>
            <a:endParaRPr lang="ar-EG" sz="4000" b="1" dirty="0">
              <a:solidFill>
                <a:srgbClr val="3333FF"/>
              </a:solidFill>
            </a:endParaRPr>
          </a:p>
        </p:txBody>
      </p:sp>
      <p:sp>
        <p:nvSpPr>
          <p:cNvPr id="17" name="TextBox 16"/>
          <p:cNvSpPr txBox="1"/>
          <p:nvPr/>
        </p:nvSpPr>
        <p:spPr>
          <a:xfrm>
            <a:off x="533400" y="2590800"/>
            <a:ext cx="1143000" cy="646331"/>
          </a:xfrm>
          <a:prstGeom prst="rect">
            <a:avLst/>
          </a:prstGeom>
          <a:noFill/>
        </p:spPr>
        <p:txBody>
          <a:bodyPr wrap="square" rtlCol="0">
            <a:spAutoFit/>
          </a:bodyPr>
          <a:lstStyle/>
          <a:p>
            <a:pPr algn="ctr"/>
            <a:r>
              <a:rPr lang="ar-EG" sz="3600" b="1" dirty="0" smtClean="0">
                <a:solidFill>
                  <a:srgbClr val="3333FF"/>
                </a:solidFill>
              </a:rPr>
              <a:t>جازمة</a:t>
            </a:r>
            <a:endParaRPr lang="ar-EG" sz="3600" b="1" dirty="0">
              <a:solidFill>
                <a:srgbClr val="3333FF"/>
              </a:solidFill>
            </a:endParaRPr>
          </a:p>
        </p:txBody>
      </p:sp>
      <p:sp>
        <p:nvSpPr>
          <p:cNvPr id="18" name="TextBox 17"/>
          <p:cNvSpPr txBox="1"/>
          <p:nvPr/>
        </p:nvSpPr>
        <p:spPr>
          <a:xfrm>
            <a:off x="1905000" y="3864114"/>
            <a:ext cx="1143000" cy="707886"/>
          </a:xfrm>
          <a:prstGeom prst="rect">
            <a:avLst/>
          </a:prstGeom>
          <a:noFill/>
        </p:spPr>
        <p:txBody>
          <a:bodyPr wrap="square" rtlCol="0">
            <a:spAutoFit/>
          </a:bodyPr>
          <a:lstStyle/>
          <a:p>
            <a:pPr algn="ctr"/>
            <a:r>
              <a:rPr lang="ar-EG" sz="4000" b="1" dirty="0" smtClean="0">
                <a:solidFill>
                  <a:srgbClr val="3333FF"/>
                </a:solidFill>
              </a:rPr>
              <a:t>أما</a:t>
            </a:r>
            <a:endParaRPr lang="ar-EG" sz="4000" b="1" dirty="0">
              <a:solidFill>
                <a:srgbClr val="3333FF"/>
              </a:solidFill>
            </a:endParaRPr>
          </a:p>
        </p:txBody>
      </p:sp>
      <p:sp>
        <p:nvSpPr>
          <p:cNvPr id="19" name="TextBox 18"/>
          <p:cNvSpPr txBox="1"/>
          <p:nvPr/>
        </p:nvSpPr>
        <p:spPr>
          <a:xfrm>
            <a:off x="457200" y="3657600"/>
            <a:ext cx="1143000" cy="1200329"/>
          </a:xfrm>
          <a:prstGeom prst="rect">
            <a:avLst/>
          </a:prstGeom>
          <a:noFill/>
        </p:spPr>
        <p:txBody>
          <a:bodyPr wrap="square" rtlCol="0">
            <a:spAutoFit/>
          </a:bodyPr>
          <a:lstStyle/>
          <a:p>
            <a:pPr algn="r"/>
            <a:r>
              <a:rPr lang="ar-EG" sz="3600" b="1" dirty="0" smtClean="0">
                <a:solidFill>
                  <a:srgbClr val="3333FF"/>
                </a:solidFill>
              </a:rPr>
              <a:t>غير جازمة</a:t>
            </a:r>
            <a:endParaRPr lang="ar-EG" sz="3600" b="1" dirty="0">
              <a:solidFill>
                <a:srgbClr val="3333FF"/>
              </a:solidFill>
            </a:endParaRPr>
          </a:p>
        </p:txBody>
      </p:sp>
      <p:sp>
        <p:nvSpPr>
          <p:cNvPr id="20" name="TextBox 19"/>
          <p:cNvSpPr txBox="1"/>
          <p:nvPr/>
        </p:nvSpPr>
        <p:spPr>
          <a:xfrm>
            <a:off x="1981200" y="5235714"/>
            <a:ext cx="1143000" cy="707886"/>
          </a:xfrm>
          <a:prstGeom prst="rect">
            <a:avLst/>
          </a:prstGeom>
          <a:noFill/>
        </p:spPr>
        <p:txBody>
          <a:bodyPr wrap="square" rtlCol="0">
            <a:spAutoFit/>
          </a:bodyPr>
          <a:lstStyle/>
          <a:p>
            <a:pPr algn="ctr"/>
            <a:r>
              <a:rPr lang="ar-EG" sz="4000" b="1" dirty="0" smtClean="0">
                <a:solidFill>
                  <a:srgbClr val="3333FF"/>
                </a:solidFill>
              </a:rPr>
              <a:t>إذا</a:t>
            </a:r>
            <a:endParaRPr lang="ar-EG" sz="4000" b="1" dirty="0">
              <a:solidFill>
                <a:srgbClr val="3333FF"/>
              </a:solidFill>
            </a:endParaRPr>
          </a:p>
        </p:txBody>
      </p:sp>
      <p:sp>
        <p:nvSpPr>
          <p:cNvPr id="21" name="TextBox 20"/>
          <p:cNvSpPr txBox="1"/>
          <p:nvPr/>
        </p:nvSpPr>
        <p:spPr>
          <a:xfrm>
            <a:off x="533400" y="5029200"/>
            <a:ext cx="1143000" cy="1200329"/>
          </a:xfrm>
          <a:prstGeom prst="rect">
            <a:avLst/>
          </a:prstGeom>
          <a:noFill/>
        </p:spPr>
        <p:txBody>
          <a:bodyPr wrap="square" rtlCol="0">
            <a:spAutoFit/>
          </a:bodyPr>
          <a:lstStyle/>
          <a:p>
            <a:pPr algn="ctr"/>
            <a:r>
              <a:rPr lang="ar-EG" sz="3600" b="1" dirty="0" smtClean="0">
                <a:solidFill>
                  <a:srgbClr val="3333FF"/>
                </a:solidFill>
              </a:rPr>
              <a:t>غير جازمة</a:t>
            </a:r>
            <a:endParaRPr lang="ar-EG" sz="3600" b="1"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34 - Windows error sound.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450" decel="100000" fill="hold"/>
                                        <p:tgtEl>
                                          <p:spTgt spid="3"/>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breeze.wav"/>
                                        </p:tgtEl>
                                      </p:cMediaNode>
                                    </p:audio>
                                  </p:subTnLst>
                                </p:cTn>
                              </p:par>
                              <p:par>
                                <p:cTn id="22" presetID="4"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5" name="backsp.wav"/>
                                        </p:tgtEl>
                                      </p:cMediaNode>
                                    </p:audio>
                                  </p:subTnLst>
                                </p:cTn>
                              </p:par>
                              <p:par>
                                <p:cTn id="58" presetID="2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447800" y="228600"/>
            <a:ext cx="7162800" cy="838200"/>
          </a:xfrm>
          <a:prstGeom prst="flowChartTerminator">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graphicFrame>
        <p:nvGraphicFramePr>
          <p:cNvPr id="4" name="Table 3"/>
          <p:cNvGraphicFramePr>
            <a:graphicFrameLocks noGrp="1"/>
          </p:cNvGraphicFramePr>
          <p:nvPr/>
        </p:nvGraphicFramePr>
        <p:xfrm>
          <a:off x="381000" y="1397000"/>
          <a:ext cx="8458200" cy="4927600"/>
        </p:xfrm>
        <a:graphic>
          <a:graphicData uri="http://schemas.openxmlformats.org/drawingml/2006/table">
            <a:tbl>
              <a:tblPr firstRow="1" bandRow="1">
                <a:tableStyleId>{F5AB1C69-6EDB-4FF4-983F-18BD219EF322}</a:tableStyleId>
              </a:tblPr>
              <a:tblGrid>
                <a:gridCol w="1295400"/>
                <a:gridCol w="1752600"/>
                <a:gridCol w="4419600"/>
                <a:gridCol w="990600"/>
              </a:tblGrid>
              <a:tr h="96520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270000">
                <a:tc>
                  <a:txBody>
                    <a:bodyPr/>
                    <a:lstStyle/>
                    <a:p>
                      <a:pPr rtl="1"/>
                      <a:endParaRPr lang="ar-EG" dirty="0"/>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r>
              <a:tr h="12700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r>
              <a:tr h="1422400">
                <a:tc>
                  <a:txBody>
                    <a:bodyPr/>
                    <a:lstStyle/>
                    <a:p>
                      <a:pPr rtl="1"/>
                      <a:endParaRPr lang="ar-EG"/>
                    </a:p>
                  </a:txBody>
                  <a:tcPr/>
                </a:tc>
                <a:tc>
                  <a:txBody>
                    <a:bodyPr/>
                    <a:lstStyle/>
                    <a:p>
                      <a:pPr rtl="1"/>
                      <a:endParaRPr lang="ar-EG"/>
                    </a:p>
                  </a:txBody>
                  <a:tcPr/>
                </a:tc>
                <a:tc>
                  <a:txBody>
                    <a:bodyPr/>
                    <a:lstStyle/>
                    <a:p>
                      <a:pPr rtl="1"/>
                      <a:endParaRPr lang="ar-EG" dirty="0"/>
                    </a:p>
                  </a:txBody>
                  <a:tcPr/>
                </a:tc>
                <a:tc>
                  <a:txBody>
                    <a:bodyPr/>
                    <a:lstStyle/>
                    <a:p>
                      <a:pPr rtl="1"/>
                      <a:endParaRPr lang="ar-EG" dirty="0"/>
                    </a:p>
                  </a:txBody>
                  <a:tcPr/>
                </a:tc>
              </a:tr>
            </a:tbl>
          </a:graphicData>
        </a:graphic>
      </p:graphicFrame>
      <p:sp>
        <p:nvSpPr>
          <p:cNvPr id="5" name="TextBox 4"/>
          <p:cNvSpPr txBox="1"/>
          <p:nvPr/>
        </p:nvSpPr>
        <p:spPr>
          <a:xfrm>
            <a:off x="304800" y="1371600"/>
            <a:ext cx="1600200" cy="646331"/>
          </a:xfrm>
          <a:prstGeom prst="rect">
            <a:avLst/>
          </a:prstGeom>
          <a:noFill/>
        </p:spPr>
        <p:txBody>
          <a:bodyPr wrap="square" rtlCol="0">
            <a:spAutoFit/>
          </a:bodyPr>
          <a:lstStyle/>
          <a:p>
            <a:pPr algn="ctr"/>
            <a:r>
              <a:rPr lang="ar-EG" sz="3600" b="1" dirty="0" smtClean="0">
                <a:solidFill>
                  <a:srgbClr val="C00000"/>
                </a:solidFill>
              </a:rPr>
              <a:t>نوعها</a:t>
            </a:r>
            <a:endParaRPr lang="ar-EG" sz="3600" dirty="0">
              <a:solidFill>
                <a:srgbClr val="C00000"/>
              </a:solidFill>
            </a:endParaRPr>
          </a:p>
        </p:txBody>
      </p:sp>
      <p:sp>
        <p:nvSpPr>
          <p:cNvPr id="6" name="TextBox 5"/>
          <p:cNvSpPr txBox="1"/>
          <p:nvPr/>
        </p:nvSpPr>
        <p:spPr>
          <a:xfrm>
            <a:off x="1371600" y="1411069"/>
            <a:ext cx="2438400" cy="646331"/>
          </a:xfrm>
          <a:prstGeom prst="rect">
            <a:avLst/>
          </a:prstGeom>
          <a:noFill/>
        </p:spPr>
        <p:txBody>
          <a:bodyPr wrap="square" rtlCol="0">
            <a:spAutoFit/>
          </a:bodyPr>
          <a:lstStyle/>
          <a:p>
            <a:pPr algn="ctr"/>
            <a:r>
              <a:rPr lang="ar-EG" sz="3600" b="1" dirty="0" smtClean="0">
                <a:solidFill>
                  <a:srgbClr val="C00000"/>
                </a:solidFill>
              </a:rPr>
              <a:t>أداة الشرط</a:t>
            </a:r>
            <a:endParaRPr lang="ar-EG" sz="3600" dirty="0">
              <a:solidFill>
                <a:srgbClr val="C00000"/>
              </a:solidFill>
            </a:endParaRPr>
          </a:p>
        </p:txBody>
      </p:sp>
      <p:sp>
        <p:nvSpPr>
          <p:cNvPr id="7" name="TextBox 6"/>
          <p:cNvSpPr txBox="1"/>
          <p:nvPr/>
        </p:nvSpPr>
        <p:spPr>
          <a:xfrm>
            <a:off x="3810000" y="1487269"/>
            <a:ext cx="2438400" cy="646331"/>
          </a:xfrm>
          <a:prstGeom prst="rect">
            <a:avLst/>
          </a:prstGeom>
          <a:noFill/>
        </p:spPr>
        <p:txBody>
          <a:bodyPr wrap="square" rtlCol="0">
            <a:spAutoFit/>
          </a:bodyPr>
          <a:lstStyle/>
          <a:p>
            <a:pPr algn="ctr"/>
            <a:r>
              <a:rPr lang="ar-EG" sz="3600" b="1" dirty="0" smtClean="0">
                <a:solidFill>
                  <a:srgbClr val="C00000"/>
                </a:solidFill>
              </a:rPr>
              <a:t>الجملة</a:t>
            </a:r>
            <a:endParaRPr lang="ar-EG" sz="3600" dirty="0">
              <a:solidFill>
                <a:srgbClr val="C00000"/>
              </a:solidFill>
            </a:endParaRPr>
          </a:p>
        </p:txBody>
      </p:sp>
      <p:sp>
        <p:nvSpPr>
          <p:cNvPr id="8" name="TextBox 7"/>
          <p:cNvSpPr txBox="1"/>
          <p:nvPr/>
        </p:nvSpPr>
        <p:spPr>
          <a:xfrm>
            <a:off x="8001000" y="1524000"/>
            <a:ext cx="762000" cy="646331"/>
          </a:xfrm>
          <a:prstGeom prst="rect">
            <a:avLst/>
          </a:prstGeom>
          <a:noFill/>
        </p:spPr>
        <p:txBody>
          <a:bodyPr wrap="square" rtlCol="0">
            <a:spAutoFit/>
          </a:bodyPr>
          <a:lstStyle/>
          <a:p>
            <a:pPr algn="ctr"/>
            <a:r>
              <a:rPr lang="ar-EG" sz="3600" b="1" dirty="0" smtClean="0">
                <a:solidFill>
                  <a:srgbClr val="C00000"/>
                </a:solidFill>
              </a:rPr>
              <a:t>م</a:t>
            </a:r>
            <a:endParaRPr lang="ar-EG" sz="3600" dirty="0">
              <a:solidFill>
                <a:srgbClr val="C00000"/>
              </a:solidFill>
            </a:endParaRPr>
          </a:p>
        </p:txBody>
      </p:sp>
      <p:sp>
        <p:nvSpPr>
          <p:cNvPr id="9" name="TextBox 8"/>
          <p:cNvSpPr txBox="1"/>
          <p:nvPr/>
        </p:nvSpPr>
        <p:spPr>
          <a:xfrm>
            <a:off x="8077200" y="2706469"/>
            <a:ext cx="609600" cy="646331"/>
          </a:xfrm>
          <a:prstGeom prst="rect">
            <a:avLst/>
          </a:prstGeom>
          <a:noFill/>
        </p:spPr>
        <p:txBody>
          <a:bodyPr wrap="square" rtlCol="0">
            <a:spAutoFit/>
          </a:bodyPr>
          <a:lstStyle/>
          <a:p>
            <a:pPr algn="ctr"/>
            <a:r>
              <a:rPr lang="ar-EG" sz="3600" b="1" dirty="0" smtClean="0">
                <a:solidFill>
                  <a:srgbClr val="C00000"/>
                </a:solidFill>
              </a:rPr>
              <a:t>4</a:t>
            </a:r>
            <a:endParaRPr lang="ar-EG" sz="3600" dirty="0">
              <a:solidFill>
                <a:srgbClr val="C00000"/>
              </a:solidFill>
            </a:endParaRPr>
          </a:p>
        </p:txBody>
      </p:sp>
      <p:sp>
        <p:nvSpPr>
          <p:cNvPr id="10" name="TextBox 9"/>
          <p:cNvSpPr txBox="1"/>
          <p:nvPr/>
        </p:nvSpPr>
        <p:spPr>
          <a:xfrm>
            <a:off x="3276600" y="2438400"/>
            <a:ext cx="4572000" cy="954107"/>
          </a:xfrm>
          <a:prstGeom prst="rect">
            <a:avLst/>
          </a:prstGeom>
          <a:noFill/>
        </p:spPr>
        <p:txBody>
          <a:bodyPr wrap="square" rtlCol="0">
            <a:spAutoFit/>
          </a:bodyPr>
          <a:lstStyle/>
          <a:p>
            <a:pPr algn="r" rtl="1"/>
            <a:r>
              <a:rPr lang="ar-EG" sz="2800" b="1" dirty="0" smtClean="0">
                <a:solidFill>
                  <a:srgbClr val="C00000"/>
                </a:solidFill>
              </a:rPr>
              <a:t>من يهن يسهل الهوان عليه</a:t>
            </a:r>
            <a:endParaRPr lang="en-US" sz="2800" dirty="0" smtClean="0">
              <a:solidFill>
                <a:srgbClr val="C00000"/>
              </a:solidFill>
            </a:endParaRPr>
          </a:p>
          <a:p>
            <a:pPr algn="r"/>
            <a:r>
              <a:rPr lang="ar-EG" sz="2800" b="1" dirty="0" smtClean="0">
                <a:solidFill>
                  <a:srgbClr val="C00000"/>
                </a:solidFill>
              </a:rPr>
              <a:t>                   ما لجرح بميت إيلام</a:t>
            </a:r>
            <a:endParaRPr lang="ar-EG" sz="3200" dirty="0">
              <a:solidFill>
                <a:srgbClr val="C00000"/>
              </a:solidFill>
            </a:endParaRPr>
          </a:p>
        </p:txBody>
      </p:sp>
      <p:sp>
        <p:nvSpPr>
          <p:cNvPr id="11" name="TextBox 10"/>
          <p:cNvSpPr txBox="1"/>
          <p:nvPr/>
        </p:nvSpPr>
        <p:spPr>
          <a:xfrm>
            <a:off x="8153400" y="3773269"/>
            <a:ext cx="609600" cy="646331"/>
          </a:xfrm>
          <a:prstGeom prst="rect">
            <a:avLst/>
          </a:prstGeom>
          <a:noFill/>
        </p:spPr>
        <p:txBody>
          <a:bodyPr wrap="square" rtlCol="0">
            <a:spAutoFit/>
          </a:bodyPr>
          <a:lstStyle/>
          <a:p>
            <a:pPr algn="ctr"/>
            <a:r>
              <a:rPr lang="ar-EG" sz="3600" b="1" dirty="0" smtClean="0">
                <a:solidFill>
                  <a:srgbClr val="C00000"/>
                </a:solidFill>
              </a:rPr>
              <a:t>5</a:t>
            </a:r>
            <a:endParaRPr lang="ar-EG" sz="3600" dirty="0">
              <a:solidFill>
                <a:srgbClr val="C00000"/>
              </a:solidFill>
            </a:endParaRPr>
          </a:p>
        </p:txBody>
      </p:sp>
      <p:sp>
        <p:nvSpPr>
          <p:cNvPr id="12" name="TextBox 11"/>
          <p:cNvSpPr txBox="1"/>
          <p:nvPr/>
        </p:nvSpPr>
        <p:spPr>
          <a:xfrm>
            <a:off x="3124200" y="3581400"/>
            <a:ext cx="4648200" cy="1384995"/>
          </a:xfrm>
          <a:prstGeom prst="rect">
            <a:avLst/>
          </a:prstGeom>
          <a:noFill/>
        </p:spPr>
        <p:txBody>
          <a:bodyPr wrap="square" rtlCol="0">
            <a:spAutoFit/>
          </a:bodyPr>
          <a:lstStyle/>
          <a:p>
            <a:pPr algn="r" rtl="1"/>
            <a:r>
              <a:rPr lang="ar-EG" sz="2800" b="1" dirty="0" smtClean="0">
                <a:solidFill>
                  <a:srgbClr val="C00000"/>
                </a:solidFill>
              </a:rPr>
              <a:t>أنا ابن جلا وطلاع الثنايا</a:t>
            </a:r>
            <a:endParaRPr lang="en-US" sz="2800" dirty="0" smtClean="0">
              <a:solidFill>
                <a:srgbClr val="C00000"/>
              </a:solidFill>
            </a:endParaRPr>
          </a:p>
          <a:p>
            <a:pPr algn="r"/>
            <a:r>
              <a:rPr lang="ar-EG" sz="2800" b="1" dirty="0" smtClean="0">
                <a:solidFill>
                  <a:srgbClr val="C00000"/>
                </a:solidFill>
              </a:rPr>
              <a:t>                  متى أضع العمامة تعرفونني</a:t>
            </a:r>
            <a:endParaRPr lang="ar-EG" sz="2800" dirty="0">
              <a:solidFill>
                <a:srgbClr val="C00000"/>
              </a:solidFill>
            </a:endParaRPr>
          </a:p>
        </p:txBody>
      </p:sp>
      <p:sp>
        <p:nvSpPr>
          <p:cNvPr id="13" name="TextBox 12"/>
          <p:cNvSpPr txBox="1"/>
          <p:nvPr/>
        </p:nvSpPr>
        <p:spPr>
          <a:xfrm>
            <a:off x="8153400" y="5144869"/>
            <a:ext cx="609600" cy="646331"/>
          </a:xfrm>
          <a:prstGeom prst="rect">
            <a:avLst/>
          </a:prstGeom>
          <a:noFill/>
        </p:spPr>
        <p:txBody>
          <a:bodyPr wrap="square" rtlCol="0">
            <a:spAutoFit/>
          </a:bodyPr>
          <a:lstStyle/>
          <a:p>
            <a:pPr algn="ctr"/>
            <a:r>
              <a:rPr lang="ar-EG" sz="3600" b="1" dirty="0" smtClean="0">
                <a:solidFill>
                  <a:srgbClr val="C00000"/>
                </a:solidFill>
              </a:rPr>
              <a:t>6</a:t>
            </a:r>
            <a:endParaRPr lang="ar-EG" sz="3600" dirty="0">
              <a:solidFill>
                <a:srgbClr val="C00000"/>
              </a:solidFill>
            </a:endParaRPr>
          </a:p>
        </p:txBody>
      </p:sp>
      <p:sp>
        <p:nvSpPr>
          <p:cNvPr id="14" name="TextBox 13"/>
          <p:cNvSpPr txBox="1"/>
          <p:nvPr/>
        </p:nvSpPr>
        <p:spPr>
          <a:xfrm>
            <a:off x="2895600" y="4942582"/>
            <a:ext cx="4953000" cy="1384995"/>
          </a:xfrm>
          <a:prstGeom prst="rect">
            <a:avLst/>
          </a:prstGeom>
          <a:noFill/>
        </p:spPr>
        <p:txBody>
          <a:bodyPr wrap="square" rtlCol="0">
            <a:spAutoFit/>
          </a:bodyPr>
          <a:lstStyle/>
          <a:p>
            <a:pPr algn="r" rtl="1"/>
            <a:r>
              <a:rPr lang="ar-EG" sz="2800" b="1" dirty="0" smtClean="0">
                <a:solidFill>
                  <a:srgbClr val="C00000"/>
                </a:solidFill>
              </a:rPr>
              <a:t>أغركِ مني أن حبكِ قاتلي</a:t>
            </a:r>
            <a:endParaRPr lang="en-US" sz="2800" dirty="0" smtClean="0">
              <a:solidFill>
                <a:srgbClr val="C00000"/>
              </a:solidFill>
            </a:endParaRPr>
          </a:p>
          <a:p>
            <a:pPr algn="r"/>
            <a:r>
              <a:rPr lang="ar-EG" sz="2800" b="1" dirty="0" smtClean="0">
                <a:solidFill>
                  <a:srgbClr val="C00000"/>
                </a:solidFill>
              </a:rPr>
              <a:t>                وأنكِ مهما تأمري القلب يفعل</a:t>
            </a:r>
            <a:endParaRPr lang="ar-EG" sz="2800" dirty="0">
              <a:solidFill>
                <a:srgbClr val="C00000"/>
              </a:solidFill>
            </a:endParaRPr>
          </a:p>
        </p:txBody>
      </p:sp>
      <p:sp>
        <p:nvSpPr>
          <p:cNvPr id="15" name="TextBox 14"/>
          <p:cNvSpPr txBox="1"/>
          <p:nvPr/>
        </p:nvSpPr>
        <p:spPr>
          <a:xfrm>
            <a:off x="1981200" y="2667000"/>
            <a:ext cx="1143000" cy="707886"/>
          </a:xfrm>
          <a:prstGeom prst="rect">
            <a:avLst/>
          </a:prstGeom>
          <a:noFill/>
        </p:spPr>
        <p:txBody>
          <a:bodyPr wrap="square" rtlCol="0">
            <a:spAutoFit/>
          </a:bodyPr>
          <a:lstStyle/>
          <a:p>
            <a:pPr algn="ctr"/>
            <a:r>
              <a:rPr lang="ar-EG" sz="4000" b="1" dirty="0" smtClean="0">
                <a:solidFill>
                  <a:srgbClr val="3333FF"/>
                </a:solidFill>
              </a:rPr>
              <a:t>من</a:t>
            </a:r>
            <a:endParaRPr lang="ar-EG" sz="4000" b="1" dirty="0">
              <a:solidFill>
                <a:srgbClr val="3333FF"/>
              </a:solidFill>
            </a:endParaRPr>
          </a:p>
        </p:txBody>
      </p:sp>
      <p:sp>
        <p:nvSpPr>
          <p:cNvPr id="16" name="TextBox 15"/>
          <p:cNvSpPr txBox="1"/>
          <p:nvPr/>
        </p:nvSpPr>
        <p:spPr>
          <a:xfrm>
            <a:off x="533400" y="2590800"/>
            <a:ext cx="1143000" cy="646331"/>
          </a:xfrm>
          <a:prstGeom prst="rect">
            <a:avLst/>
          </a:prstGeom>
          <a:noFill/>
        </p:spPr>
        <p:txBody>
          <a:bodyPr wrap="square" rtlCol="0">
            <a:spAutoFit/>
          </a:bodyPr>
          <a:lstStyle/>
          <a:p>
            <a:pPr algn="ctr"/>
            <a:r>
              <a:rPr lang="ar-EG" sz="3600" b="1" dirty="0" smtClean="0">
                <a:solidFill>
                  <a:srgbClr val="3333FF"/>
                </a:solidFill>
              </a:rPr>
              <a:t>جازمة</a:t>
            </a:r>
            <a:endParaRPr lang="ar-EG" sz="3600" b="1" dirty="0">
              <a:solidFill>
                <a:srgbClr val="3333FF"/>
              </a:solidFill>
            </a:endParaRPr>
          </a:p>
        </p:txBody>
      </p:sp>
      <p:sp>
        <p:nvSpPr>
          <p:cNvPr id="17" name="TextBox 16"/>
          <p:cNvSpPr txBox="1"/>
          <p:nvPr/>
        </p:nvSpPr>
        <p:spPr>
          <a:xfrm>
            <a:off x="1905000" y="3864114"/>
            <a:ext cx="1143000" cy="707886"/>
          </a:xfrm>
          <a:prstGeom prst="rect">
            <a:avLst/>
          </a:prstGeom>
          <a:noFill/>
        </p:spPr>
        <p:txBody>
          <a:bodyPr wrap="square" rtlCol="0">
            <a:spAutoFit/>
          </a:bodyPr>
          <a:lstStyle/>
          <a:p>
            <a:pPr algn="ctr"/>
            <a:r>
              <a:rPr lang="ar-EG" sz="4000" b="1" dirty="0" smtClean="0">
                <a:solidFill>
                  <a:srgbClr val="3333FF"/>
                </a:solidFill>
              </a:rPr>
              <a:t>متى</a:t>
            </a:r>
            <a:endParaRPr lang="ar-EG" sz="4000" b="1" dirty="0">
              <a:solidFill>
                <a:srgbClr val="3333FF"/>
              </a:solidFill>
            </a:endParaRPr>
          </a:p>
        </p:txBody>
      </p:sp>
      <p:sp>
        <p:nvSpPr>
          <p:cNvPr id="18" name="TextBox 17"/>
          <p:cNvSpPr txBox="1"/>
          <p:nvPr/>
        </p:nvSpPr>
        <p:spPr>
          <a:xfrm>
            <a:off x="457200" y="3849469"/>
            <a:ext cx="1143000" cy="646331"/>
          </a:xfrm>
          <a:prstGeom prst="rect">
            <a:avLst/>
          </a:prstGeom>
          <a:noFill/>
        </p:spPr>
        <p:txBody>
          <a:bodyPr wrap="square" rtlCol="0">
            <a:spAutoFit/>
          </a:bodyPr>
          <a:lstStyle/>
          <a:p>
            <a:pPr algn="r"/>
            <a:r>
              <a:rPr lang="ar-EG" sz="3600" b="1" dirty="0" smtClean="0">
                <a:solidFill>
                  <a:srgbClr val="3333FF"/>
                </a:solidFill>
              </a:rPr>
              <a:t>جازمة</a:t>
            </a:r>
            <a:endParaRPr lang="ar-EG" sz="3600" b="1" dirty="0">
              <a:solidFill>
                <a:srgbClr val="3333FF"/>
              </a:solidFill>
            </a:endParaRPr>
          </a:p>
        </p:txBody>
      </p:sp>
      <p:sp>
        <p:nvSpPr>
          <p:cNvPr id="19" name="TextBox 18"/>
          <p:cNvSpPr txBox="1"/>
          <p:nvPr/>
        </p:nvSpPr>
        <p:spPr>
          <a:xfrm>
            <a:off x="1981200" y="5235714"/>
            <a:ext cx="1143000" cy="707886"/>
          </a:xfrm>
          <a:prstGeom prst="rect">
            <a:avLst/>
          </a:prstGeom>
          <a:noFill/>
        </p:spPr>
        <p:txBody>
          <a:bodyPr wrap="square" rtlCol="0">
            <a:spAutoFit/>
          </a:bodyPr>
          <a:lstStyle/>
          <a:p>
            <a:pPr algn="ctr"/>
            <a:r>
              <a:rPr lang="ar-EG" sz="4000" b="1" dirty="0" smtClean="0">
                <a:solidFill>
                  <a:srgbClr val="3333FF"/>
                </a:solidFill>
              </a:rPr>
              <a:t>مهما</a:t>
            </a:r>
            <a:endParaRPr lang="ar-EG" sz="4000" b="1" dirty="0">
              <a:solidFill>
                <a:srgbClr val="3333FF"/>
              </a:solidFill>
            </a:endParaRPr>
          </a:p>
        </p:txBody>
      </p:sp>
      <p:sp>
        <p:nvSpPr>
          <p:cNvPr id="20" name="TextBox 19"/>
          <p:cNvSpPr txBox="1"/>
          <p:nvPr/>
        </p:nvSpPr>
        <p:spPr>
          <a:xfrm>
            <a:off x="533400" y="5144869"/>
            <a:ext cx="1143000" cy="646331"/>
          </a:xfrm>
          <a:prstGeom prst="rect">
            <a:avLst/>
          </a:prstGeom>
          <a:noFill/>
        </p:spPr>
        <p:txBody>
          <a:bodyPr wrap="square" rtlCol="0">
            <a:spAutoFit/>
          </a:bodyPr>
          <a:lstStyle/>
          <a:p>
            <a:pPr algn="ctr"/>
            <a:r>
              <a:rPr lang="ar-EG" sz="3600" b="1" dirty="0" smtClean="0">
                <a:solidFill>
                  <a:srgbClr val="3333FF"/>
                </a:solidFill>
              </a:rPr>
              <a:t>جازمة</a:t>
            </a:r>
            <a:endParaRPr lang="ar-EG" sz="3600" b="1" dirty="0">
              <a:solidFill>
                <a:srgbClr val="3333FF"/>
              </a:solidFill>
            </a:endParaRPr>
          </a:p>
        </p:txBody>
      </p:sp>
      <p:sp>
        <p:nvSpPr>
          <p:cNvPr id="21" name="TextBox 2"/>
          <p:cNvSpPr txBox="1"/>
          <p:nvPr/>
        </p:nvSpPr>
        <p:spPr>
          <a:xfrm>
            <a:off x="1371600" y="329625"/>
            <a:ext cx="7239000" cy="584775"/>
          </a:xfrm>
          <a:prstGeom prst="rect">
            <a:avLst/>
          </a:prstGeom>
          <a:noFill/>
        </p:spPr>
        <p:txBody>
          <a:bodyPr wrap="square" rtlCol="0">
            <a:spAutoFit/>
          </a:bodyPr>
          <a:lstStyle/>
          <a:p>
            <a:pPr algn="r" rtl="1"/>
            <a:r>
              <a:rPr lang="ar-EG" sz="3200" b="1" dirty="0" smtClean="0">
                <a:solidFill>
                  <a:srgbClr val="990099"/>
                </a:solidFill>
              </a:rPr>
              <a:t>9- بالاستفادة من الإثراء المرفق أكمل الجدول التالي:</a:t>
            </a:r>
            <a:endParaRPr lang="ar-EG" sz="3200" dirty="0">
              <a:solidFill>
                <a:srgbClr val="990099"/>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backsp.wav"/>
                                        </p:tgtEl>
                                      </p:cMediaNode>
                                    </p:audio>
                                  </p:subTnLst>
                                </p:cTn>
                              </p:par>
                              <p:par>
                                <p:cTn id="29" presetID="2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904999"/>
            <a:chOff x="500034" y="2071678"/>
            <a:chExt cx="8224894" cy="3786214"/>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595042"/>
              <a:ext cx="7010448" cy="2630355"/>
            </a:xfrm>
            <a:prstGeom prst="rect">
              <a:avLst/>
            </a:prstGeom>
            <a:noFill/>
            <a:ln w="9525">
              <a:noFill/>
              <a:miter lim="800000"/>
              <a:headEnd/>
              <a:tailEnd/>
            </a:ln>
          </p:spPr>
          <p:txBody>
            <a:bodyPr wrap="square">
              <a:spAutoFit/>
            </a:bodyPr>
            <a:lstStyle/>
            <a:p>
              <a:pPr algn="r" rtl="1"/>
              <a:r>
                <a:rPr lang="ar-EG" sz="4000" b="1" dirty="0" smtClean="0">
                  <a:solidFill>
                    <a:srgbClr val="FFFF00"/>
                  </a:solidFill>
                </a:rPr>
                <a:t>2- اذكر المواضع التي يبنى فيها الفعل المضارع:</a:t>
              </a:r>
              <a:endParaRPr lang="en-US" sz="4000" dirty="0">
                <a:solidFill>
                  <a:srgbClr val="FFFF00"/>
                </a:solidFill>
              </a:endParaRPr>
            </a:p>
          </p:txBody>
        </p:sp>
      </p:grpSp>
      <p:grpSp>
        <p:nvGrpSpPr>
          <p:cNvPr id="10" name="Group 9"/>
          <p:cNvGrpSpPr>
            <a:grpSpLocks/>
          </p:cNvGrpSpPr>
          <p:nvPr/>
        </p:nvGrpSpPr>
        <p:grpSpPr bwMode="auto">
          <a:xfrm>
            <a:off x="1351722" y="2438400"/>
            <a:ext cx="7262363" cy="1905000"/>
            <a:chOff x="6572263" y="1963731"/>
            <a:chExt cx="2357454" cy="1679584"/>
          </a:xfrm>
        </p:grpSpPr>
        <p:sp>
          <p:nvSpPr>
            <p:cNvPr id="11" name="Horizontal Scroll 10"/>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2" name="TextBox 11"/>
            <p:cNvSpPr txBox="1"/>
            <p:nvPr/>
          </p:nvSpPr>
          <p:spPr>
            <a:xfrm>
              <a:off x="6702394" y="2212558"/>
              <a:ext cx="2163376" cy="979903"/>
            </a:xfrm>
            <a:prstGeom prst="rect">
              <a:avLst/>
            </a:prstGeom>
            <a:noFill/>
          </p:spPr>
          <p:txBody>
            <a:bodyPr wrap="square" rtlCol="1">
              <a:spAutoFit/>
            </a:bodyPr>
            <a:lstStyle/>
            <a:p>
              <a:pPr algn="r" rtl="1"/>
              <a:r>
                <a:rPr lang="ar-SA" sz="3600" b="1" dirty="0" smtClean="0"/>
                <a:t>1 - الأفعال المضارعة المتصلة بنون التوكيد</a:t>
              </a:r>
              <a:r>
                <a:rPr lang="ar-EG" sz="3600" b="1" dirty="0" smtClean="0"/>
                <a:t> : </a:t>
              </a:r>
              <a:r>
                <a:rPr lang="ar-SA" sz="3600" b="1" dirty="0" smtClean="0"/>
                <a:t>ألا تَرْحَمَنْ هذا المِسكينَ</a:t>
              </a:r>
              <a:r>
                <a:rPr lang="en-US" sz="3600" b="1" dirty="0" smtClean="0"/>
                <a:t> .</a:t>
              </a:r>
              <a:endParaRPr lang="en-US" sz="3600" dirty="0"/>
            </a:p>
          </p:txBody>
        </p:sp>
      </p:grpSp>
      <p:grpSp>
        <p:nvGrpSpPr>
          <p:cNvPr id="13" name="Group 12"/>
          <p:cNvGrpSpPr>
            <a:grpSpLocks/>
          </p:cNvGrpSpPr>
          <p:nvPr/>
        </p:nvGrpSpPr>
        <p:grpSpPr bwMode="auto">
          <a:xfrm>
            <a:off x="1371600" y="4572000"/>
            <a:ext cx="7262363" cy="1905000"/>
            <a:chOff x="6572263" y="1963731"/>
            <a:chExt cx="2357454" cy="1679584"/>
          </a:xfrm>
        </p:grpSpPr>
        <p:sp>
          <p:nvSpPr>
            <p:cNvPr id="14" name="Horizontal Scroll 13"/>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5" name="TextBox 14"/>
            <p:cNvSpPr txBox="1"/>
            <p:nvPr/>
          </p:nvSpPr>
          <p:spPr>
            <a:xfrm>
              <a:off x="6702394" y="2212558"/>
              <a:ext cx="2163376" cy="1058296"/>
            </a:xfrm>
            <a:prstGeom prst="rect">
              <a:avLst/>
            </a:prstGeom>
            <a:noFill/>
          </p:spPr>
          <p:txBody>
            <a:bodyPr wrap="square" rtlCol="1">
              <a:spAutoFit/>
            </a:bodyPr>
            <a:lstStyle/>
            <a:p>
              <a:pPr algn="r" rtl="1"/>
              <a:r>
                <a:rPr lang="ar-EG" sz="3600" b="1" dirty="0" smtClean="0"/>
                <a:t>2</a:t>
              </a:r>
              <a:r>
                <a:rPr lang="ar-SA" sz="3600" b="1" dirty="0" smtClean="0"/>
                <a:t> - الأفعال المضارعة المتصلة بنون النسوة : الطالباتُ يَسْتَمِعْنَ النّصيحة</a:t>
              </a:r>
              <a:r>
                <a:rPr lang="en-US" sz="3600" b="1" dirty="0" smtClean="0"/>
                <a:t>.</a:t>
              </a:r>
              <a:endParaRPr lang="en-US" sz="3600" dirty="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28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0082 - arcade game sound.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57188" y="228601"/>
            <a:ext cx="8501062" cy="2743199"/>
            <a:chOff x="357158" y="2357430"/>
            <a:chExt cx="8501122" cy="2214579"/>
          </a:xfrm>
        </p:grpSpPr>
        <p:grpSp>
          <p:nvGrpSpPr>
            <p:cNvPr id="3" name="Group 12"/>
            <p:cNvGrpSpPr>
              <a:grpSpLocks/>
            </p:cNvGrpSpPr>
            <p:nvPr/>
          </p:nvGrpSpPr>
          <p:grpSpPr bwMode="auto">
            <a:xfrm>
              <a:off x="357158" y="2357430"/>
              <a:ext cx="8501122" cy="2214579"/>
              <a:chOff x="571472" y="4643446"/>
              <a:chExt cx="6296068" cy="2224103"/>
            </a:xfrm>
          </p:grpSpPr>
          <p:sp>
            <p:nvSpPr>
              <p:cNvPr id="5" name="Rounded Rectangle 4"/>
              <p:cNvSpPr/>
              <p:nvPr/>
            </p:nvSpPr>
            <p:spPr>
              <a:xfrm>
                <a:off x="643192" y="4643446"/>
                <a:ext cx="6143223" cy="1929150"/>
              </a:xfrm>
              <a:prstGeom prst="round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Rounded Rectangle 5"/>
              <p:cNvSpPr/>
              <p:nvPr/>
            </p:nvSpPr>
            <p:spPr>
              <a:xfrm>
                <a:off x="724318" y="4938399"/>
                <a:ext cx="6143222" cy="1929150"/>
              </a:xfrm>
              <a:prstGeom prst="roundRect">
                <a:avLst/>
              </a:prstGeom>
              <a:solidFill>
                <a:srgbClr val="CC00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Rounded Rectangle 6"/>
              <p:cNvSpPr/>
              <p:nvPr/>
            </p:nvSpPr>
            <p:spPr>
              <a:xfrm>
                <a:off x="571472" y="4786936"/>
                <a:ext cx="6143222" cy="1927555"/>
              </a:xfrm>
              <a:prstGeom prst="roundRect">
                <a:avLst/>
              </a:prstGeom>
              <a:solidFill>
                <a:schemeClr val="accent6">
                  <a:lumMod val="60000"/>
                  <a:lumOff val="4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Rectangle 1"/>
            <p:cNvSpPr>
              <a:spLocks noChangeArrowheads="1"/>
            </p:cNvSpPr>
            <p:nvPr/>
          </p:nvSpPr>
          <p:spPr bwMode="auto">
            <a:xfrm>
              <a:off x="790473" y="2523955"/>
              <a:ext cx="7743955" cy="1863505"/>
            </a:xfrm>
            <a:prstGeom prst="rect">
              <a:avLst/>
            </a:prstGeom>
            <a:noFill/>
            <a:ln w="9525">
              <a:noFill/>
              <a:miter lim="800000"/>
              <a:headEnd/>
              <a:tailEnd/>
            </a:ln>
          </p:spPr>
          <p:txBody>
            <a:bodyPr wrap="square" anchor="ctr">
              <a:spAutoFit/>
            </a:bodyPr>
            <a:lstStyle/>
            <a:p>
              <a:pPr lvl="0" algn="r" rtl="1"/>
              <a:r>
                <a:rPr lang="ar-EG" sz="3600" b="1" dirty="0" smtClean="0">
                  <a:solidFill>
                    <a:srgbClr val="3333FF"/>
                  </a:solidFill>
                </a:rPr>
                <a:t>10. تأمل البيت التالي، ثم أكمل الاستنتاج بعده:</a:t>
              </a:r>
              <a:endParaRPr lang="en-US" sz="3600" dirty="0" smtClean="0">
                <a:solidFill>
                  <a:srgbClr val="3333FF"/>
                </a:solidFill>
              </a:endParaRPr>
            </a:p>
            <a:p>
              <a:pPr algn="r" rtl="1"/>
              <a:r>
                <a:rPr lang="ar-EG" sz="3600" b="1" dirty="0" smtClean="0">
                  <a:solidFill>
                    <a:srgbClr val="3333FF"/>
                  </a:solidFill>
                </a:rPr>
                <a:t>قال أبو القاسم الشابي:</a:t>
              </a:r>
              <a:endParaRPr lang="en-US" sz="3600" dirty="0" smtClean="0">
                <a:solidFill>
                  <a:srgbClr val="3333FF"/>
                </a:solidFill>
              </a:endParaRPr>
            </a:p>
            <a:p>
              <a:pPr algn="r" rtl="1"/>
              <a:r>
                <a:rPr lang="ar-EG" sz="3600" b="1" dirty="0" smtClean="0">
                  <a:solidFill>
                    <a:srgbClr val="3333FF"/>
                  </a:solidFill>
                </a:rPr>
                <a:t>ومن يتهيّب سعود الجبال   </a:t>
              </a:r>
            </a:p>
            <a:p>
              <a:pPr algn="r" rtl="1"/>
              <a:r>
                <a:rPr lang="ar-EG" sz="3600" b="1" dirty="0" smtClean="0">
                  <a:solidFill>
                    <a:srgbClr val="3333FF"/>
                  </a:solidFill>
                </a:rPr>
                <a:t>                           يعيش أبد الدهر بين الحفر</a:t>
              </a:r>
            </a:p>
          </p:txBody>
        </p:sp>
      </p:grpSp>
      <p:sp>
        <p:nvSpPr>
          <p:cNvPr id="8" name="Rounded Rectangle 7"/>
          <p:cNvSpPr/>
          <p:nvPr/>
        </p:nvSpPr>
        <p:spPr>
          <a:xfrm>
            <a:off x="838200" y="3657600"/>
            <a:ext cx="7772400" cy="2819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ar-EG"/>
          </a:p>
        </p:txBody>
      </p:sp>
      <p:sp>
        <p:nvSpPr>
          <p:cNvPr id="9" name="TextBox 8"/>
          <p:cNvSpPr txBox="1"/>
          <p:nvPr/>
        </p:nvSpPr>
        <p:spPr>
          <a:xfrm>
            <a:off x="1143000" y="3810000"/>
            <a:ext cx="7162800" cy="2308324"/>
          </a:xfrm>
          <a:prstGeom prst="rect">
            <a:avLst/>
          </a:prstGeom>
          <a:noFill/>
        </p:spPr>
        <p:txBody>
          <a:bodyPr wrap="square" rtlCol="0">
            <a:spAutoFit/>
          </a:bodyPr>
          <a:lstStyle/>
          <a:p>
            <a:pPr algn="r"/>
            <a:r>
              <a:rPr lang="ar-EG" sz="3600" b="1" dirty="0" smtClean="0">
                <a:solidFill>
                  <a:srgbClr val="FF3399"/>
                </a:solidFill>
              </a:rPr>
              <a:t>1. في البيت فعلان مضارعان مجزومان، هما:</a:t>
            </a:r>
            <a:r>
              <a:rPr lang="ar-EG" sz="2800" b="1" dirty="0" smtClean="0">
                <a:solidFill>
                  <a:srgbClr val="FF3399"/>
                </a:solidFill>
              </a:rPr>
              <a:t>......................</a:t>
            </a:r>
            <a:r>
              <a:rPr lang="ar-EG" sz="3600" b="1" dirty="0" smtClean="0">
                <a:solidFill>
                  <a:srgbClr val="FF3399"/>
                </a:solidFill>
              </a:rPr>
              <a:t> وعلامة جزمه </a:t>
            </a:r>
            <a:r>
              <a:rPr lang="ar-EG" sz="2800" b="1" dirty="0" smtClean="0">
                <a:solidFill>
                  <a:srgbClr val="FF3399"/>
                </a:solidFill>
              </a:rPr>
              <a:t>..................</a:t>
            </a:r>
            <a:r>
              <a:rPr lang="ar-EG" sz="3600" b="1" dirty="0" smtClean="0">
                <a:solidFill>
                  <a:srgbClr val="FF3399"/>
                </a:solidFill>
              </a:rPr>
              <a:t>، و </a:t>
            </a:r>
            <a:r>
              <a:rPr lang="ar-EG" sz="2800" b="1" dirty="0" smtClean="0">
                <a:solidFill>
                  <a:srgbClr val="FF3399"/>
                </a:solidFill>
              </a:rPr>
              <a:t>...........................</a:t>
            </a:r>
            <a:r>
              <a:rPr lang="ar-EG" sz="3600" b="1" dirty="0" smtClean="0">
                <a:solidFill>
                  <a:srgbClr val="FF3399"/>
                </a:solidFill>
              </a:rPr>
              <a:t> وعلامة جزمه </a:t>
            </a:r>
            <a:r>
              <a:rPr lang="ar-EG" sz="2800" b="1" dirty="0" smtClean="0">
                <a:solidFill>
                  <a:srgbClr val="FF3399"/>
                </a:solidFill>
              </a:rPr>
              <a:t>.........................</a:t>
            </a:r>
            <a:endParaRPr lang="ar-EG" sz="2800" dirty="0">
              <a:solidFill>
                <a:srgbClr val="FF3399"/>
              </a:solidFill>
            </a:endParaRPr>
          </a:p>
        </p:txBody>
      </p:sp>
      <p:sp>
        <p:nvSpPr>
          <p:cNvPr id="10" name="TextBox 9"/>
          <p:cNvSpPr txBox="1"/>
          <p:nvPr/>
        </p:nvSpPr>
        <p:spPr>
          <a:xfrm>
            <a:off x="5486400" y="4191000"/>
            <a:ext cx="1981200" cy="646331"/>
          </a:xfrm>
          <a:prstGeom prst="rect">
            <a:avLst/>
          </a:prstGeom>
          <a:noFill/>
        </p:spPr>
        <p:txBody>
          <a:bodyPr wrap="square" rtlCol="0">
            <a:spAutoFit/>
          </a:bodyPr>
          <a:lstStyle/>
          <a:p>
            <a:pPr algn="ctr"/>
            <a:r>
              <a:rPr lang="ar-EG" sz="3600" b="1" dirty="0" smtClean="0">
                <a:solidFill>
                  <a:srgbClr val="002060"/>
                </a:solidFill>
              </a:rPr>
              <a:t>يتهيب</a:t>
            </a:r>
            <a:endParaRPr lang="ar-EG" sz="3600" b="1" dirty="0">
              <a:solidFill>
                <a:srgbClr val="002060"/>
              </a:solidFill>
            </a:endParaRPr>
          </a:p>
        </p:txBody>
      </p:sp>
      <p:sp>
        <p:nvSpPr>
          <p:cNvPr id="11" name="TextBox 10"/>
          <p:cNvSpPr txBox="1"/>
          <p:nvPr/>
        </p:nvSpPr>
        <p:spPr>
          <a:xfrm>
            <a:off x="6400800" y="4763869"/>
            <a:ext cx="1981200" cy="646331"/>
          </a:xfrm>
          <a:prstGeom prst="rect">
            <a:avLst/>
          </a:prstGeom>
          <a:noFill/>
        </p:spPr>
        <p:txBody>
          <a:bodyPr wrap="square" rtlCol="0">
            <a:spAutoFit/>
          </a:bodyPr>
          <a:lstStyle/>
          <a:p>
            <a:pPr algn="ctr"/>
            <a:r>
              <a:rPr lang="ar-EG" sz="3600" b="1" dirty="0" smtClean="0">
                <a:solidFill>
                  <a:srgbClr val="002060"/>
                </a:solidFill>
              </a:rPr>
              <a:t>السكون</a:t>
            </a:r>
            <a:endParaRPr lang="ar-EG" sz="3600" b="1" dirty="0">
              <a:solidFill>
                <a:srgbClr val="002060"/>
              </a:solidFill>
            </a:endParaRPr>
          </a:p>
        </p:txBody>
      </p:sp>
      <p:sp>
        <p:nvSpPr>
          <p:cNvPr id="12" name="TextBox 11"/>
          <p:cNvSpPr txBox="1"/>
          <p:nvPr/>
        </p:nvSpPr>
        <p:spPr>
          <a:xfrm>
            <a:off x="3505200" y="4800600"/>
            <a:ext cx="1981200" cy="646331"/>
          </a:xfrm>
          <a:prstGeom prst="rect">
            <a:avLst/>
          </a:prstGeom>
          <a:noFill/>
        </p:spPr>
        <p:txBody>
          <a:bodyPr wrap="square" rtlCol="0">
            <a:spAutoFit/>
          </a:bodyPr>
          <a:lstStyle/>
          <a:p>
            <a:pPr algn="ctr"/>
            <a:r>
              <a:rPr lang="ar-EG" sz="3600" b="1" dirty="0" smtClean="0">
                <a:solidFill>
                  <a:srgbClr val="002060"/>
                </a:solidFill>
              </a:rPr>
              <a:t>يعش</a:t>
            </a:r>
            <a:endParaRPr lang="ar-EG" sz="3600" b="1" dirty="0">
              <a:solidFill>
                <a:srgbClr val="002060"/>
              </a:solidFill>
            </a:endParaRPr>
          </a:p>
        </p:txBody>
      </p:sp>
      <p:sp>
        <p:nvSpPr>
          <p:cNvPr id="13" name="TextBox 12"/>
          <p:cNvSpPr txBox="1"/>
          <p:nvPr/>
        </p:nvSpPr>
        <p:spPr>
          <a:xfrm>
            <a:off x="5257800" y="5334000"/>
            <a:ext cx="1981200" cy="1200329"/>
          </a:xfrm>
          <a:prstGeom prst="rect">
            <a:avLst/>
          </a:prstGeom>
          <a:noFill/>
        </p:spPr>
        <p:txBody>
          <a:bodyPr wrap="square" rtlCol="0">
            <a:spAutoFit/>
          </a:bodyPr>
          <a:lstStyle/>
          <a:p>
            <a:pPr lvl="0" algn="ctr"/>
            <a:r>
              <a:rPr lang="ar-EG" sz="3600" b="1" dirty="0" smtClean="0">
                <a:solidFill>
                  <a:srgbClr val="002060"/>
                </a:solidFill>
              </a:rPr>
              <a:t>السكون</a:t>
            </a:r>
            <a:endParaRPr lang="en-US" sz="3600" dirty="0" smtClean="0">
              <a:solidFill>
                <a:srgbClr val="002060"/>
              </a:solidFill>
            </a:endParaRPr>
          </a:p>
          <a:p>
            <a:pPr algn="ctr"/>
            <a:endParaRPr lang="ar-EG" sz="3600" b="1" dirty="0">
              <a:solidFill>
                <a:srgbClr val="00206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22 - غلق ا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28.WAV"/>
                                        </p:tgtEl>
                                      </p:cMediaNode>
                                    </p:audio>
                                  </p:sub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ppt_w*0.05"/>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anim calcmode="lin" valueType="num">
                                      <p:cBhvr>
                                        <p:cTn id="22" dur="500" fill="hold"/>
                                        <p:tgtEl>
                                          <p:spTgt spid="10"/>
                                        </p:tgtEl>
                                        <p:attrNameLst>
                                          <p:attrName>ppt_x</p:attrName>
                                        </p:attrNameLst>
                                      </p:cBhvr>
                                      <p:tavLst>
                                        <p:tav tm="0">
                                          <p:val>
                                            <p:strVal val="#ppt_x-.2"/>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Effect transition="in" filter="fade">
                                      <p:cBhvr>
                                        <p:cTn id="24"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5" name="Active.wav"/>
                                        </p:tgtEl>
                                      </p:cMediaNode>
                                    </p:audio>
                                  </p:sub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ppt_w*0.05"/>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fade">
                                      <p:cBhvr>
                                        <p:cTn id="33"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5" name="Active.wav"/>
                                        </p:tgtEl>
                                      </p:cMediaNode>
                                    </p:audio>
                                  </p:sub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ppt_w*0.05"/>
                                          </p:val>
                                        </p:tav>
                                        <p:tav tm="100000">
                                          <p:val>
                                            <p:strVal val="#ppt_w"/>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anim calcmode="lin" valueType="num">
                                      <p:cBhvr>
                                        <p:cTn id="40" dur="500" fill="hold"/>
                                        <p:tgtEl>
                                          <p:spTgt spid="12"/>
                                        </p:tgtEl>
                                        <p:attrNameLst>
                                          <p:attrName>ppt_x</p:attrName>
                                        </p:attrNameLst>
                                      </p:cBhvr>
                                      <p:tavLst>
                                        <p:tav tm="0">
                                          <p:val>
                                            <p:strVal val="#ppt_x-.2"/>
                                          </p:val>
                                        </p:tav>
                                        <p:tav tm="100000">
                                          <p:val>
                                            <p:strVal val="#ppt_x"/>
                                          </p:val>
                                        </p:tav>
                                      </p:tavLst>
                                    </p:anim>
                                    <p:anim calcmode="lin" valueType="num">
                                      <p:cBhvr>
                                        <p:cTn id="41" dur="500" fill="hold"/>
                                        <p:tgtEl>
                                          <p:spTgt spid="12"/>
                                        </p:tgtEl>
                                        <p:attrNameLst>
                                          <p:attrName>ppt_y</p:attrName>
                                        </p:attrNameLst>
                                      </p:cBhvr>
                                      <p:tavLst>
                                        <p:tav tm="0">
                                          <p:val>
                                            <p:strVal val="#ppt_y"/>
                                          </p:val>
                                        </p:tav>
                                        <p:tav tm="100000">
                                          <p:val>
                                            <p:strVal val="#ppt_y"/>
                                          </p:val>
                                        </p:tav>
                                      </p:tavLst>
                                    </p:anim>
                                    <p:animEffect transition="in" filter="fade">
                                      <p:cBhvr>
                                        <p:cTn id="42"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5" name="Active.wav"/>
                                        </p:tgtEl>
                                      </p:cMediaNode>
                                    </p:audio>
                                  </p:sub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strVal val="#ppt_w*0.05"/>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anim calcmode="lin" valueType="num">
                                      <p:cBhvr>
                                        <p:cTn id="49" dur="500" fill="hold"/>
                                        <p:tgtEl>
                                          <p:spTgt spid="13"/>
                                        </p:tgtEl>
                                        <p:attrNameLst>
                                          <p:attrName>ppt_x</p:attrName>
                                        </p:attrNameLst>
                                      </p:cBhvr>
                                      <p:tavLst>
                                        <p:tav tm="0">
                                          <p:val>
                                            <p:strVal val="#ppt_x-.2"/>
                                          </p:val>
                                        </p:tav>
                                        <p:tav tm="100000">
                                          <p:val>
                                            <p:strVal val="#ppt_x"/>
                                          </p:val>
                                        </p:tav>
                                      </p:tavLst>
                                    </p:anim>
                                    <p:anim calcmode="lin" valueType="num">
                                      <p:cBhvr>
                                        <p:cTn id="50" dur="500" fill="hold"/>
                                        <p:tgtEl>
                                          <p:spTgt spid="13"/>
                                        </p:tgtEl>
                                        <p:attrNameLst>
                                          <p:attrName>ppt_y</p:attrName>
                                        </p:attrNameLst>
                                      </p:cBhvr>
                                      <p:tavLst>
                                        <p:tav tm="0">
                                          <p:val>
                                            <p:strVal val="#ppt_y"/>
                                          </p:val>
                                        </p:tav>
                                        <p:tav tm="100000">
                                          <p:val>
                                            <p:strVal val="#ppt_y"/>
                                          </p:val>
                                        </p:tav>
                                      </p:tavLst>
                                    </p:anim>
                                    <p:animEffect transition="in" filter="fade">
                                      <p:cBhvr>
                                        <p:cTn id="51" dur="5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5"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357188" y="228601"/>
            <a:ext cx="8501062" cy="2743199"/>
            <a:chOff x="571472" y="4643446"/>
            <a:chExt cx="6296068" cy="2224103"/>
          </a:xfrm>
        </p:grpSpPr>
        <p:sp>
          <p:nvSpPr>
            <p:cNvPr id="5" name="Rounded Rectangle 4"/>
            <p:cNvSpPr/>
            <p:nvPr/>
          </p:nvSpPr>
          <p:spPr>
            <a:xfrm>
              <a:off x="643192" y="4643446"/>
              <a:ext cx="6143223" cy="1929150"/>
            </a:xfrm>
            <a:prstGeom prst="round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Rounded Rectangle 5"/>
            <p:cNvSpPr/>
            <p:nvPr/>
          </p:nvSpPr>
          <p:spPr>
            <a:xfrm>
              <a:off x="724318" y="4938399"/>
              <a:ext cx="6143222" cy="1929150"/>
            </a:xfrm>
            <a:prstGeom prst="roundRect">
              <a:avLst/>
            </a:prstGeom>
            <a:solidFill>
              <a:srgbClr val="CC00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Rounded Rectangle 6"/>
            <p:cNvSpPr/>
            <p:nvPr/>
          </p:nvSpPr>
          <p:spPr>
            <a:xfrm>
              <a:off x="571472" y="4786936"/>
              <a:ext cx="6143222" cy="1927555"/>
            </a:xfrm>
            <a:prstGeom prst="roundRect">
              <a:avLst/>
            </a:prstGeom>
            <a:solidFill>
              <a:schemeClr val="accent6">
                <a:lumMod val="60000"/>
                <a:lumOff val="4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8" name="Rounded Rectangle 7"/>
          <p:cNvSpPr/>
          <p:nvPr/>
        </p:nvSpPr>
        <p:spPr>
          <a:xfrm>
            <a:off x="838200" y="3657600"/>
            <a:ext cx="7772400" cy="2438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ar-EG"/>
          </a:p>
        </p:txBody>
      </p:sp>
      <p:sp>
        <p:nvSpPr>
          <p:cNvPr id="9" name="TextBox 8"/>
          <p:cNvSpPr txBox="1"/>
          <p:nvPr/>
        </p:nvSpPr>
        <p:spPr>
          <a:xfrm>
            <a:off x="1219200" y="4133671"/>
            <a:ext cx="7162800" cy="1200329"/>
          </a:xfrm>
          <a:prstGeom prst="rect">
            <a:avLst/>
          </a:prstGeom>
          <a:noFill/>
        </p:spPr>
        <p:txBody>
          <a:bodyPr wrap="square" rtlCol="0">
            <a:spAutoFit/>
          </a:bodyPr>
          <a:lstStyle/>
          <a:p>
            <a:pPr algn="r"/>
            <a:r>
              <a:rPr lang="ar-EG" sz="3600" b="1" dirty="0" smtClean="0">
                <a:solidFill>
                  <a:srgbClr val="FF3399"/>
                </a:solidFill>
              </a:rPr>
              <a:t>2. تأتي (مَن) اسم استفهام، واسم شرط، واسما </a:t>
            </a:r>
            <a:r>
              <a:rPr lang="en-US" sz="2800" b="1" dirty="0" smtClean="0">
                <a:solidFill>
                  <a:srgbClr val="FF3399"/>
                </a:solidFill>
              </a:rPr>
              <a:t>……………</a:t>
            </a:r>
            <a:r>
              <a:rPr lang="en-US" sz="3600" b="1" dirty="0" smtClean="0">
                <a:solidFill>
                  <a:srgbClr val="FF3399"/>
                </a:solidFill>
              </a:rPr>
              <a:t> </a:t>
            </a:r>
            <a:r>
              <a:rPr lang="ar-EG" sz="3600" b="1" dirty="0" smtClean="0">
                <a:solidFill>
                  <a:srgbClr val="FF3399"/>
                </a:solidFill>
              </a:rPr>
              <a:t>موصولا، و(من) التي في البيت هي</a:t>
            </a:r>
            <a:endParaRPr lang="ar-EG" sz="2800" dirty="0">
              <a:solidFill>
                <a:srgbClr val="FF3399"/>
              </a:solidFill>
            </a:endParaRPr>
          </a:p>
        </p:txBody>
      </p:sp>
      <p:sp>
        <p:nvSpPr>
          <p:cNvPr id="10" name="TextBox 9"/>
          <p:cNvSpPr txBox="1"/>
          <p:nvPr/>
        </p:nvSpPr>
        <p:spPr>
          <a:xfrm>
            <a:off x="1371600" y="4535269"/>
            <a:ext cx="1981200" cy="646331"/>
          </a:xfrm>
          <a:prstGeom prst="rect">
            <a:avLst/>
          </a:prstGeom>
          <a:noFill/>
        </p:spPr>
        <p:txBody>
          <a:bodyPr wrap="square" rtlCol="0">
            <a:spAutoFit/>
          </a:bodyPr>
          <a:lstStyle/>
          <a:p>
            <a:pPr lvl="0" algn="ctr"/>
            <a:r>
              <a:rPr lang="ar-EG" sz="3600" b="1" dirty="0" smtClean="0">
                <a:solidFill>
                  <a:srgbClr val="002060"/>
                </a:solidFill>
              </a:rPr>
              <a:t>اسم شرط</a:t>
            </a:r>
            <a:endParaRPr lang="ar-EG" sz="3600" b="1" dirty="0">
              <a:solidFill>
                <a:srgbClr val="002060"/>
              </a:solidFill>
            </a:endParaRPr>
          </a:p>
        </p:txBody>
      </p:sp>
      <p:sp>
        <p:nvSpPr>
          <p:cNvPr id="11" name="Rectangle 1"/>
          <p:cNvSpPr>
            <a:spLocks noChangeArrowheads="1"/>
          </p:cNvSpPr>
          <p:nvPr/>
        </p:nvSpPr>
        <p:spPr bwMode="auto">
          <a:xfrm>
            <a:off x="790500" y="434876"/>
            <a:ext cx="7743900" cy="2308324"/>
          </a:xfrm>
          <a:prstGeom prst="rect">
            <a:avLst/>
          </a:prstGeom>
          <a:noFill/>
          <a:ln w="9525">
            <a:noFill/>
            <a:miter lim="800000"/>
            <a:headEnd/>
            <a:tailEnd/>
          </a:ln>
        </p:spPr>
        <p:txBody>
          <a:bodyPr wrap="square" anchor="ctr">
            <a:spAutoFit/>
          </a:bodyPr>
          <a:lstStyle/>
          <a:p>
            <a:pPr lvl="0" algn="r" rtl="1"/>
            <a:r>
              <a:rPr lang="ar-EG" sz="3600" b="1" dirty="0" smtClean="0">
                <a:solidFill>
                  <a:srgbClr val="3333FF"/>
                </a:solidFill>
              </a:rPr>
              <a:t>10. تأمل البيت التالي، ثم أكمل الاستنتاج بعده:</a:t>
            </a:r>
            <a:endParaRPr lang="en-US" sz="3600" dirty="0" smtClean="0">
              <a:solidFill>
                <a:srgbClr val="3333FF"/>
              </a:solidFill>
            </a:endParaRPr>
          </a:p>
          <a:p>
            <a:pPr algn="r" rtl="1"/>
            <a:r>
              <a:rPr lang="ar-EG" sz="3600" b="1" dirty="0" smtClean="0">
                <a:solidFill>
                  <a:srgbClr val="3333FF"/>
                </a:solidFill>
              </a:rPr>
              <a:t>قال أبو القاسم الشابي:</a:t>
            </a:r>
            <a:endParaRPr lang="en-US" sz="3600" dirty="0" smtClean="0">
              <a:solidFill>
                <a:srgbClr val="3333FF"/>
              </a:solidFill>
            </a:endParaRPr>
          </a:p>
          <a:p>
            <a:pPr algn="r" rtl="1"/>
            <a:r>
              <a:rPr lang="ar-EG" sz="3600" b="1" dirty="0" smtClean="0">
                <a:solidFill>
                  <a:srgbClr val="3333FF"/>
                </a:solidFill>
              </a:rPr>
              <a:t>ومن يتهيّب سعود الجبال   </a:t>
            </a:r>
          </a:p>
          <a:p>
            <a:pPr algn="r" rtl="1"/>
            <a:r>
              <a:rPr lang="ar-EG" sz="3600" b="1" dirty="0" smtClean="0">
                <a:solidFill>
                  <a:srgbClr val="3333FF"/>
                </a:solidFill>
              </a:rPr>
              <a:t>                           يعيش أبد الدهر بين الحفر</a:t>
            </a: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0.05"/>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fade">
                                      <p:cBhvr>
                                        <p:cTn id="19"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357188" y="228601"/>
            <a:ext cx="8501062" cy="2743199"/>
            <a:chOff x="571472" y="4643446"/>
            <a:chExt cx="6296068" cy="2224103"/>
          </a:xfrm>
        </p:grpSpPr>
        <p:sp>
          <p:nvSpPr>
            <p:cNvPr id="5" name="Rounded Rectangle 4"/>
            <p:cNvSpPr/>
            <p:nvPr/>
          </p:nvSpPr>
          <p:spPr>
            <a:xfrm>
              <a:off x="643192" y="4643446"/>
              <a:ext cx="6143223" cy="1929150"/>
            </a:xfrm>
            <a:prstGeom prst="round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Rounded Rectangle 5"/>
            <p:cNvSpPr/>
            <p:nvPr/>
          </p:nvSpPr>
          <p:spPr>
            <a:xfrm>
              <a:off x="724318" y="4938399"/>
              <a:ext cx="6143222" cy="1929150"/>
            </a:xfrm>
            <a:prstGeom prst="roundRect">
              <a:avLst/>
            </a:prstGeom>
            <a:solidFill>
              <a:srgbClr val="CC00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Rounded Rectangle 6"/>
            <p:cNvSpPr/>
            <p:nvPr/>
          </p:nvSpPr>
          <p:spPr>
            <a:xfrm>
              <a:off x="571472" y="4786936"/>
              <a:ext cx="6143222" cy="1927555"/>
            </a:xfrm>
            <a:prstGeom prst="roundRect">
              <a:avLst/>
            </a:prstGeom>
            <a:solidFill>
              <a:schemeClr val="accent6">
                <a:lumMod val="60000"/>
                <a:lumOff val="4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8" name="Rounded Rectangle 7"/>
          <p:cNvSpPr/>
          <p:nvPr/>
        </p:nvSpPr>
        <p:spPr>
          <a:xfrm>
            <a:off x="838200" y="3657600"/>
            <a:ext cx="7772400" cy="2438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ar-EG"/>
          </a:p>
        </p:txBody>
      </p:sp>
      <p:sp>
        <p:nvSpPr>
          <p:cNvPr id="9" name="TextBox 8"/>
          <p:cNvSpPr txBox="1"/>
          <p:nvPr/>
        </p:nvSpPr>
        <p:spPr>
          <a:xfrm>
            <a:off x="1143000" y="4114800"/>
            <a:ext cx="7162800" cy="1200329"/>
          </a:xfrm>
          <a:prstGeom prst="rect">
            <a:avLst/>
          </a:prstGeom>
          <a:noFill/>
        </p:spPr>
        <p:txBody>
          <a:bodyPr wrap="square" rtlCol="0">
            <a:spAutoFit/>
          </a:bodyPr>
          <a:lstStyle/>
          <a:p>
            <a:pPr algn="r"/>
            <a:r>
              <a:rPr lang="ar-EG" sz="3600" b="1" dirty="0" smtClean="0">
                <a:solidFill>
                  <a:srgbClr val="FF3399"/>
                </a:solidFill>
              </a:rPr>
              <a:t>3. الفعل المجزوم الأول هو فعل </a:t>
            </a:r>
            <a:r>
              <a:rPr lang="ar-EG" sz="2800" b="1" dirty="0" smtClean="0">
                <a:solidFill>
                  <a:srgbClr val="FF3399"/>
                </a:solidFill>
              </a:rPr>
              <a:t>.............. </a:t>
            </a:r>
            <a:r>
              <a:rPr lang="ar-EG" sz="3600" b="1" dirty="0" smtClean="0">
                <a:solidFill>
                  <a:srgbClr val="FF3399"/>
                </a:solidFill>
              </a:rPr>
              <a:t>والفعل المجزوم الثاني هو </a:t>
            </a:r>
            <a:r>
              <a:rPr lang="ar-EG" sz="2800" b="1" dirty="0" smtClean="0">
                <a:solidFill>
                  <a:srgbClr val="FF3399"/>
                </a:solidFill>
              </a:rPr>
              <a:t>..............</a:t>
            </a:r>
            <a:r>
              <a:rPr lang="ar-EG" sz="3600" b="1" dirty="0" smtClean="0">
                <a:solidFill>
                  <a:srgbClr val="FF3399"/>
                </a:solidFill>
              </a:rPr>
              <a:t> .</a:t>
            </a:r>
            <a:endParaRPr lang="ar-EG" sz="3600" dirty="0">
              <a:solidFill>
                <a:srgbClr val="FF3399"/>
              </a:solidFill>
            </a:endParaRPr>
          </a:p>
        </p:txBody>
      </p:sp>
      <p:sp>
        <p:nvSpPr>
          <p:cNvPr id="11" name="TextBox 10"/>
          <p:cNvSpPr txBox="1"/>
          <p:nvPr/>
        </p:nvSpPr>
        <p:spPr>
          <a:xfrm>
            <a:off x="1752600" y="4038600"/>
            <a:ext cx="1981200" cy="584775"/>
          </a:xfrm>
          <a:prstGeom prst="rect">
            <a:avLst/>
          </a:prstGeom>
          <a:noFill/>
        </p:spPr>
        <p:txBody>
          <a:bodyPr wrap="square" rtlCol="0">
            <a:spAutoFit/>
          </a:bodyPr>
          <a:lstStyle/>
          <a:p>
            <a:pPr algn="ctr"/>
            <a:r>
              <a:rPr lang="ar-EG" sz="3200" b="1" dirty="0" smtClean="0">
                <a:solidFill>
                  <a:srgbClr val="002060"/>
                </a:solidFill>
              </a:rPr>
              <a:t>الشرط </a:t>
            </a:r>
            <a:endParaRPr lang="ar-EG" sz="3200" b="1" dirty="0">
              <a:solidFill>
                <a:srgbClr val="002060"/>
              </a:solidFill>
            </a:endParaRPr>
          </a:p>
        </p:txBody>
      </p:sp>
      <p:sp>
        <p:nvSpPr>
          <p:cNvPr id="12" name="TextBox 11"/>
          <p:cNvSpPr txBox="1"/>
          <p:nvPr/>
        </p:nvSpPr>
        <p:spPr>
          <a:xfrm>
            <a:off x="2590800" y="4572000"/>
            <a:ext cx="1981200" cy="584775"/>
          </a:xfrm>
          <a:prstGeom prst="rect">
            <a:avLst/>
          </a:prstGeom>
          <a:noFill/>
        </p:spPr>
        <p:txBody>
          <a:bodyPr wrap="square" rtlCol="0">
            <a:spAutoFit/>
          </a:bodyPr>
          <a:lstStyle/>
          <a:p>
            <a:pPr algn="ctr"/>
            <a:r>
              <a:rPr lang="ar-EG" sz="3200" b="1" dirty="0" smtClean="0">
                <a:solidFill>
                  <a:srgbClr val="002060"/>
                </a:solidFill>
              </a:rPr>
              <a:t>جواب الشرط</a:t>
            </a:r>
            <a:endParaRPr lang="ar-EG" sz="3200" b="1" dirty="0">
              <a:solidFill>
                <a:srgbClr val="002060"/>
              </a:solidFill>
            </a:endParaRPr>
          </a:p>
        </p:txBody>
      </p:sp>
      <p:sp>
        <p:nvSpPr>
          <p:cNvPr id="13" name="Rectangle 1"/>
          <p:cNvSpPr>
            <a:spLocks noChangeArrowheads="1"/>
          </p:cNvSpPr>
          <p:nvPr/>
        </p:nvSpPr>
        <p:spPr bwMode="auto">
          <a:xfrm>
            <a:off x="790500" y="434876"/>
            <a:ext cx="7743900" cy="2308324"/>
          </a:xfrm>
          <a:prstGeom prst="rect">
            <a:avLst/>
          </a:prstGeom>
          <a:noFill/>
          <a:ln w="9525">
            <a:noFill/>
            <a:miter lim="800000"/>
            <a:headEnd/>
            <a:tailEnd/>
          </a:ln>
        </p:spPr>
        <p:txBody>
          <a:bodyPr wrap="square" anchor="ctr">
            <a:spAutoFit/>
          </a:bodyPr>
          <a:lstStyle/>
          <a:p>
            <a:pPr lvl="0" algn="r" rtl="1"/>
            <a:r>
              <a:rPr lang="ar-EG" sz="3600" b="1" dirty="0" smtClean="0">
                <a:solidFill>
                  <a:srgbClr val="3333FF"/>
                </a:solidFill>
              </a:rPr>
              <a:t>10. تأمل البيت التالي، ثم أكمل الاستنتاج بعده:</a:t>
            </a:r>
            <a:endParaRPr lang="en-US" sz="3600" dirty="0" smtClean="0">
              <a:solidFill>
                <a:srgbClr val="3333FF"/>
              </a:solidFill>
            </a:endParaRPr>
          </a:p>
          <a:p>
            <a:pPr algn="r" rtl="1"/>
            <a:r>
              <a:rPr lang="ar-EG" sz="3600" b="1" dirty="0" smtClean="0">
                <a:solidFill>
                  <a:srgbClr val="3333FF"/>
                </a:solidFill>
              </a:rPr>
              <a:t>قال أبو القاسم الشابي:</a:t>
            </a:r>
            <a:endParaRPr lang="en-US" sz="3600" dirty="0" smtClean="0">
              <a:solidFill>
                <a:srgbClr val="3333FF"/>
              </a:solidFill>
            </a:endParaRPr>
          </a:p>
          <a:p>
            <a:pPr algn="r" rtl="1"/>
            <a:r>
              <a:rPr lang="ar-EG" sz="3600" b="1" dirty="0" smtClean="0">
                <a:solidFill>
                  <a:srgbClr val="3333FF"/>
                </a:solidFill>
              </a:rPr>
              <a:t>ومن يتهيّب سعود الجبال   </a:t>
            </a:r>
          </a:p>
          <a:p>
            <a:pPr algn="r" rtl="1"/>
            <a:r>
              <a:rPr lang="ar-EG" sz="3600" b="1" dirty="0" smtClean="0">
                <a:solidFill>
                  <a:srgbClr val="3333FF"/>
                </a:solidFill>
              </a:rPr>
              <a:t>                           يعيش أبد الدهر بين الحفر</a:t>
            </a: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0.05"/>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 calcmode="lin" valueType="num">
                                      <p:cBhvr>
                                        <p:cTn id="17" dur="500" fill="hold"/>
                                        <p:tgtEl>
                                          <p:spTgt spid="11"/>
                                        </p:tgtEl>
                                        <p:attrNameLst>
                                          <p:attrName>ppt_x</p:attrName>
                                        </p:attrNameLst>
                                      </p:cBhvr>
                                      <p:tavLst>
                                        <p:tav tm="0">
                                          <p:val>
                                            <p:strVal val="#ppt_x-.2"/>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Effect transition="in" filter="fade">
                                      <p:cBhvr>
                                        <p:cTn id="19"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Active.wav"/>
                                        </p:tgtEl>
                                      </p:cMediaNode>
                                    </p:audio>
                                  </p:sub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strVal val="#ppt_w*0.05"/>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anim calcmode="lin" valueType="num">
                                      <p:cBhvr>
                                        <p:cTn id="26" dur="500" fill="hold"/>
                                        <p:tgtEl>
                                          <p:spTgt spid="12"/>
                                        </p:tgtEl>
                                        <p:attrNameLst>
                                          <p:attrName>ppt_x</p:attrName>
                                        </p:attrNameLst>
                                      </p:cBhvr>
                                      <p:tavLst>
                                        <p:tav tm="0">
                                          <p:val>
                                            <p:strVal val="#ppt_x-.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animEffect transition="in" filter="fade">
                                      <p:cBhvr>
                                        <p:cTn id="28"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4"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523999" y="101600"/>
            <a:ext cx="7162800" cy="1066800"/>
          </a:xfrm>
          <a:prstGeom prst="flowChartTerminator">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TextBox 2"/>
          <p:cNvSpPr txBox="1"/>
          <p:nvPr/>
        </p:nvSpPr>
        <p:spPr>
          <a:xfrm>
            <a:off x="1676399" y="101600"/>
            <a:ext cx="6629400" cy="1077218"/>
          </a:xfrm>
          <a:prstGeom prst="rect">
            <a:avLst/>
          </a:prstGeom>
          <a:noFill/>
        </p:spPr>
        <p:txBody>
          <a:bodyPr wrap="square" rtlCol="0">
            <a:spAutoFit/>
          </a:bodyPr>
          <a:lstStyle/>
          <a:p>
            <a:pPr algn="r"/>
            <a:r>
              <a:rPr lang="ar-EG" sz="3200" b="1" dirty="0" smtClean="0">
                <a:solidFill>
                  <a:srgbClr val="990099"/>
                </a:solidFill>
              </a:rPr>
              <a:t>11. حدد أداة الشرط وفعله وجوابه في الأمثلة التالية، وبيّن حالته الإعرابية وعلامته:</a:t>
            </a:r>
            <a:endParaRPr lang="ar-EG" sz="3200" dirty="0">
              <a:solidFill>
                <a:srgbClr val="990099"/>
              </a:solidFill>
            </a:endParaRPr>
          </a:p>
        </p:txBody>
      </p:sp>
      <p:graphicFrame>
        <p:nvGraphicFramePr>
          <p:cNvPr id="4" name="Table 3"/>
          <p:cNvGraphicFramePr>
            <a:graphicFrameLocks noGrp="1"/>
          </p:cNvGraphicFramePr>
          <p:nvPr/>
        </p:nvGraphicFramePr>
        <p:xfrm>
          <a:off x="76200" y="1320801"/>
          <a:ext cx="8991600" cy="5156199"/>
        </p:xfrm>
        <a:graphic>
          <a:graphicData uri="http://schemas.openxmlformats.org/drawingml/2006/table">
            <a:tbl>
              <a:tblPr firstRow="1" bandRow="1">
                <a:tableStyleId>{F5AB1C69-6EDB-4FF4-983F-18BD219EF322}</a:tableStyleId>
              </a:tblPr>
              <a:tblGrid>
                <a:gridCol w="1371599"/>
                <a:gridCol w="990600"/>
                <a:gridCol w="838200"/>
                <a:gridCol w="762001"/>
                <a:gridCol w="4038600"/>
                <a:gridCol w="990600"/>
              </a:tblGrid>
              <a:tr h="1143000">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r h="1066799">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r h="1524000">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r h="1422400">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bl>
          </a:graphicData>
        </a:graphic>
      </p:graphicFrame>
      <p:sp>
        <p:nvSpPr>
          <p:cNvPr id="5" name="TextBox 4"/>
          <p:cNvSpPr txBox="1"/>
          <p:nvPr/>
        </p:nvSpPr>
        <p:spPr>
          <a:xfrm>
            <a:off x="1523999" y="1621135"/>
            <a:ext cx="838200" cy="461665"/>
          </a:xfrm>
          <a:prstGeom prst="rect">
            <a:avLst/>
          </a:prstGeom>
          <a:noFill/>
        </p:spPr>
        <p:txBody>
          <a:bodyPr wrap="square" rtlCol="0">
            <a:spAutoFit/>
          </a:bodyPr>
          <a:lstStyle/>
          <a:p>
            <a:pPr algn="ctr"/>
            <a:r>
              <a:rPr lang="ar-EG" sz="2400" b="1" dirty="0" smtClean="0">
                <a:solidFill>
                  <a:srgbClr val="C00000"/>
                </a:solidFill>
              </a:rPr>
              <a:t>حالته</a:t>
            </a:r>
            <a:endParaRPr lang="ar-EG" sz="2400" dirty="0">
              <a:solidFill>
                <a:srgbClr val="C00000"/>
              </a:solidFill>
            </a:endParaRPr>
          </a:p>
        </p:txBody>
      </p:sp>
      <p:sp>
        <p:nvSpPr>
          <p:cNvPr id="6" name="TextBox 5"/>
          <p:cNvSpPr txBox="1"/>
          <p:nvPr/>
        </p:nvSpPr>
        <p:spPr>
          <a:xfrm>
            <a:off x="3124199" y="1473200"/>
            <a:ext cx="1143000" cy="954107"/>
          </a:xfrm>
          <a:prstGeom prst="rect">
            <a:avLst/>
          </a:prstGeom>
          <a:noFill/>
        </p:spPr>
        <p:txBody>
          <a:bodyPr wrap="square" rtlCol="0">
            <a:spAutoFit/>
          </a:bodyPr>
          <a:lstStyle/>
          <a:p>
            <a:pPr algn="ctr"/>
            <a:r>
              <a:rPr lang="ar-EG" sz="2800" b="1" dirty="0" smtClean="0">
                <a:solidFill>
                  <a:srgbClr val="C00000"/>
                </a:solidFill>
              </a:rPr>
              <a:t>أداة الشرط</a:t>
            </a:r>
            <a:endParaRPr lang="ar-EG" sz="2800" dirty="0">
              <a:solidFill>
                <a:srgbClr val="C00000"/>
              </a:solidFill>
            </a:endParaRPr>
          </a:p>
        </p:txBody>
      </p:sp>
      <p:sp>
        <p:nvSpPr>
          <p:cNvPr id="7" name="TextBox 6"/>
          <p:cNvSpPr txBox="1"/>
          <p:nvPr/>
        </p:nvSpPr>
        <p:spPr>
          <a:xfrm>
            <a:off x="4876798" y="1588869"/>
            <a:ext cx="2438400" cy="646331"/>
          </a:xfrm>
          <a:prstGeom prst="rect">
            <a:avLst/>
          </a:prstGeom>
          <a:noFill/>
        </p:spPr>
        <p:txBody>
          <a:bodyPr wrap="square" rtlCol="0">
            <a:spAutoFit/>
          </a:bodyPr>
          <a:lstStyle/>
          <a:p>
            <a:pPr algn="ctr"/>
            <a:r>
              <a:rPr lang="ar-EG" sz="3600" b="1" dirty="0" smtClean="0">
                <a:solidFill>
                  <a:srgbClr val="C00000"/>
                </a:solidFill>
              </a:rPr>
              <a:t>الجملة</a:t>
            </a:r>
            <a:endParaRPr lang="ar-EG" sz="3600" dirty="0">
              <a:solidFill>
                <a:srgbClr val="C00000"/>
              </a:solidFill>
            </a:endParaRPr>
          </a:p>
        </p:txBody>
      </p:sp>
      <p:sp>
        <p:nvSpPr>
          <p:cNvPr id="8" name="TextBox 7"/>
          <p:cNvSpPr txBox="1"/>
          <p:nvPr/>
        </p:nvSpPr>
        <p:spPr>
          <a:xfrm>
            <a:off x="8229598" y="1625600"/>
            <a:ext cx="762000" cy="646331"/>
          </a:xfrm>
          <a:prstGeom prst="rect">
            <a:avLst/>
          </a:prstGeom>
          <a:noFill/>
        </p:spPr>
        <p:txBody>
          <a:bodyPr wrap="square" rtlCol="0">
            <a:spAutoFit/>
          </a:bodyPr>
          <a:lstStyle/>
          <a:p>
            <a:pPr algn="ctr"/>
            <a:r>
              <a:rPr lang="ar-EG" sz="3600" b="1" dirty="0" smtClean="0">
                <a:solidFill>
                  <a:srgbClr val="C00000"/>
                </a:solidFill>
              </a:rPr>
              <a:t>م</a:t>
            </a:r>
            <a:endParaRPr lang="ar-EG" sz="3600" dirty="0">
              <a:solidFill>
                <a:srgbClr val="C00000"/>
              </a:solidFill>
            </a:endParaRPr>
          </a:p>
        </p:txBody>
      </p:sp>
      <p:sp>
        <p:nvSpPr>
          <p:cNvPr id="9" name="TextBox 8"/>
          <p:cNvSpPr txBox="1"/>
          <p:nvPr/>
        </p:nvSpPr>
        <p:spPr>
          <a:xfrm>
            <a:off x="8305798" y="2808069"/>
            <a:ext cx="609600" cy="646331"/>
          </a:xfrm>
          <a:prstGeom prst="rect">
            <a:avLst/>
          </a:prstGeom>
          <a:noFill/>
        </p:spPr>
        <p:txBody>
          <a:bodyPr wrap="square" rtlCol="0">
            <a:spAutoFit/>
          </a:bodyPr>
          <a:lstStyle/>
          <a:p>
            <a:pPr algn="ctr"/>
            <a:r>
              <a:rPr lang="ar-EG" sz="3600" b="1" dirty="0" smtClean="0">
                <a:solidFill>
                  <a:srgbClr val="C00000"/>
                </a:solidFill>
              </a:rPr>
              <a:t>1</a:t>
            </a:r>
            <a:endParaRPr lang="ar-EG" sz="3600" dirty="0">
              <a:solidFill>
                <a:srgbClr val="C00000"/>
              </a:solidFill>
            </a:endParaRPr>
          </a:p>
        </p:txBody>
      </p:sp>
      <p:sp>
        <p:nvSpPr>
          <p:cNvPr id="10" name="TextBox 9"/>
          <p:cNvSpPr txBox="1"/>
          <p:nvPr/>
        </p:nvSpPr>
        <p:spPr>
          <a:xfrm>
            <a:off x="4419598" y="2540000"/>
            <a:ext cx="3505200" cy="954107"/>
          </a:xfrm>
          <a:prstGeom prst="rect">
            <a:avLst/>
          </a:prstGeom>
          <a:noFill/>
        </p:spPr>
        <p:txBody>
          <a:bodyPr wrap="square" rtlCol="0">
            <a:spAutoFit/>
          </a:bodyPr>
          <a:lstStyle/>
          <a:p>
            <a:pPr algn="r"/>
            <a:r>
              <a:rPr lang="ar-EG" sz="2800" b="1" dirty="0" smtClean="0">
                <a:solidFill>
                  <a:srgbClr val="C00000"/>
                </a:solidFill>
              </a:rPr>
              <a:t>قال تعالى: (وَمَنْ يَتَّقِ اللَّهَ يَجْعَلْ لَهُ</a:t>
            </a:r>
            <a:r>
              <a:rPr lang="en-US" sz="2800" b="1" dirty="0" smtClean="0">
                <a:solidFill>
                  <a:srgbClr val="C00000"/>
                </a:solidFill>
              </a:rPr>
              <a:t> </a:t>
            </a:r>
            <a:r>
              <a:rPr lang="ar-EG" sz="2800" b="1" dirty="0" smtClean="0">
                <a:solidFill>
                  <a:srgbClr val="C00000"/>
                </a:solidFill>
              </a:rPr>
              <a:t>مَخْرَجاً</a:t>
            </a:r>
            <a:r>
              <a:rPr lang="en-US" sz="2800" b="1" dirty="0" smtClean="0">
                <a:solidFill>
                  <a:srgbClr val="C00000"/>
                </a:solidFill>
              </a:rPr>
              <a:t> </a:t>
            </a:r>
            <a:r>
              <a:rPr lang="ar-EG" sz="2800" b="1" dirty="0" smtClean="0">
                <a:solidFill>
                  <a:srgbClr val="C00000"/>
                </a:solidFill>
              </a:rPr>
              <a:t>) الطلاق 2</a:t>
            </a:r>
            <a:endParaRPr lang="ar-EG" sz="3200" dirty="0">
              <a:solidFill>
                <a:srgbClr val="C00000"/>
              </a:solidFill>
            </a:endParaRPr>
          </a:p>
        </p:txBody>
      </p:sp>
      <p:sp>
        <p:nvSpPr>
          <p:cNvPr id="11" name="TextBox 10"/>
          <p:cNvSpPr txBox="1"/>
          <p:nvPr/>
        </p:nvSpPr>
        <p:spPr>
          <a:xfrm>
            <a:off x="8381998" y="3874869"/>
            <a:ext cx="609600" cy="646331"/>
          </a:xfrm>
          <a:prstGeom prst="rect">
            <a:avLst/>
          </a:prstGeom>
          <a:noFill/>
        </p:spPr>
        <p:txBody>
          <a:bodyPr wrap="square" rtlCol="0">
            <a:spAutoFit/>
          </a:bodyPr>
          <a:lstStyle/>
          <a:p>
            <a:pPr algn="ctr"/>
            <a:r>
              <a:rPr lang="ar-EG" sz="3600" b="1" dirty="0" smtClean="0">
                <a:solidFill>
                  <a:srgbClr val="C00000"/>
                </a:solidFill>
              </a:rPr>
              <a:t>2</a:t>
            </a:r>
            <a:endParaRPr lang="ar-EG" sz="3600" dirty="0">
              <a:solidFill>
                <a:srgbClr val="C00000"/>
              </a:solidFill>
            </a:endParaRPr>
          </a:p>
        </p:txBody>
      </p:sp>
      <p:sp>
        <p:nvSpPr>
          <p:cNvPr id="12" name="TextBox 11"/>
          <p:cNvSpPr txBox="1"/>
          <p:nvPr/>
        </p:nvSpPr>
        <p:spPr>
          <a:xfrm>
            <a:off x="3962398" y="3593405"/>
            <a:ext cx="4038600" cy="1384995"/>
          </a:xfrm>
          <a:prstGeom prst="rect">
            <a:avLst/>
          </a:prstGeom>
          <a:noFill/>
        </p:spPr>
        <p:txBody>
          <a:bodyPr wrap="square" rtlCol="0">
            <a:spAutoFit/>
          </a:bodyPr>
          <a:lstStyle/>
          <a:p>
            <a:pPr algn="r"/>
            <a:r>
              <a:rPr lang="ar-EG" sz="2800" b="1" dirty="0" smtClean="0">
                <a:solidFill>
                  <a:srgbClr val="C00000"/>
                </a:solidFill>
              </a:rPr>
              <a:t>قال تعالى: (يَا أَيُّهَا الَّذِينَ آمَنُواْ لاَ تَسْأَلُواْ عَنْ أَشْيَاءَ إِن تُبْدَ لَكُمْ تَسُؤْكُمْ</a:t>
            </a:r>
            <a:r>
              <a:rPr lang="en-US" sz="2800" b="1" dirty="0" smtClean="0">
                <a:solidFill>
                  <a:srgbClr val="C00000"/>
                </a:solidFill>
              </a:rPr>
              <a:t> </a:t>
            </a:r>
            <a:r>
              <a:rPr lang="ar-EG" sz="2800" b="1" dirty="0" smtClean="0">
                <a:solidFill>
                  <a:srgbClr val="C00000"/>
                </a:solidFill>
              </a:rPr>
              <a:t>) المائدة 101</a:t>
            </a:r>
            <a:endParaRPr lang="ar-EG" sz="2800" dirty="0">
              <a:solidFill>
                <a:srgbClr val="C00000"/>
              </a:solidFill>
            </a:endParaRPr>
          </a:p>
        </p:txBody>
      </p:sp>
      <p:sp>
        <p:nvSpPr>
          <p:cNvPr id="13" name="TextBox 12"/>
          <p:cNvSpPr txBox="1"/>
          <p:nvPr/>
        </p:nvSpPr>
        <p:spPr>
          <a:xfrm>
            <a:off x="8381998" y="5246469"/>
            <a:ext cx="609600" cy="646331"/>
          </a:xfrm>
          <a:prstGeom prst="rect">
            <a:avLst/>
          </a:prstGeom>
          <a:noFill/>
        </p:spPr>
        <p:txBody>
          <a:bodyPr wrap="square" rtlCol="0">
            <a:spAutoFit/>
          </a:bodyPr>
          <a:lstStyle/>
          <a:p>
            <a:pPr algn="ctr"/>
            <a:r>
              <a:rPr lang="ar-EG" sz="3600" b="1" dirty="0" smtClean="0">
                <a:solidFill>
                  <a:srgbClr val="C00000"/>
                </a:solidFill>
              </a:rPr>
              <a:t>3</a:t>
            </a:r>
            <a:endParaRPr lang="ar-EG" sz="3600" dirty="0">
              <a:solidFill>
                <a:srgbClr val="C00000"/>
              </a:solidFill>
            </a:endParaRPr>
          </a:p>
        </p:txBody>
      </p:sp>
      <p:sp>
        <p:nvSpPr>
          <p:cNvPr id="14" name="TextBox 13"/>
          <p:cNvSpPr txBox="1"/>
          <p:nvPr/>
        </p:nvSpPr>
        <p:spPr>
          <a:xfrm>
            <a:off x="4038598" y="5243493"/>
            <a:ext cx="4038600" cy="954107"/>
          </a:xfrm>
          <a:prstGeom prst="rect">
            <a:avLst/>
          </a:prstGeom>
          <a:noFill/>
        </p:spPr>
        <p:txBody>
          <a:bodyPr wrap="square" rtlCol="0">
            <a:spAutoFit/>
          </a:bodyPr>
          <a:lstStyle/>
          <a:p>
            <a:pPr algn="r" rtl="1"/>
            <a:r>
              <a:rPr lang="ar-EG" sz="2800" b="1" dirty="0" smtClean="0">
                <a:solidFill>
                  <a:srgbClr val="C00000"/>
                </a:solidFill>
              </a:rPr>
              <a:t>قال تعالى: (وَمَا تَفْعَلُواْ</a:t>
            </a:r>
            <a:r>
              <a:rPr lang="en-US" sz="2800" b="1" dirty="0" smtClean="0">
                <a:solidFill>
                  <a:srgbClr val="C00000"/>
                </a:solidFill>
              </a:rPr>
              <a:t> </a:t>
            </a:r>
            <a:r>
              <a:rPr lang="ar-EG" sz="2800" b="1" dirty="0" smtClean="0">
                <a:solidFill>
                  <a:srgbClr val="C00000"/>
                </a:solidFill>
              </a:rPr>
              <a:t>مِنْ</a:t>
            </a:r>
            <a:r>
              <a:rPr lang="en-US" sz="2800" b="1" dirty="0" smtClean="0">
                <a:solidFill>
                  <a:srgbClr val="C00000"/>
                </a:solidFill>
              </a:rPr>
              <a:t> </a:t>
            </a:r>
            <a:r>
              <a:rPr lang="ar-EG" sz="2800" b="1" dirty="0" smtClean="0">
                <a:solidFill>
                  <a:srgbClr val="C00000"/>
                </a:solidFill>
              </a:rPr>
              <a:t>خَيْرٍ يَعْلَمْهُ اللَّهُ) البقرة 197</a:t>
            </a:r>
            <a:endParaRPr lang="ar-EG" sz="2800" dirty="0">
              <a:solidFill>
                <a:srgbClr val="C00000"/>
              </a:solidFill>
            </a:endParaRPr>
          </a:p>
        </p:txBody>
      </p:sp>
      <p:sp>
        <p:nvSpPr>
          <p:cNvPr id="29" name="TextBox 28"/>
          <p:cNvSpPr txBox="1"/>
          <p:nvPr/>
        </p:nvSpPr>
        <p:spPr>
          <a:xfrm>
            <a:off x="2209799" y="1320800"/>
            <a:ext cx="1295400" cy="1200329"/>
          </a:xfrm>
          <a:prstGeom prst="rect">
            <a:avLst/>
          </a:prstGeom>
          <a:noFill/>
        </p:spPr>
        <p:txBody>
          <a:bodyPr wrap="square" rtlCol="0">
            <a:spAutoFit/>
          </a:bodyPr>
          <a:lstStyle/>
          <a:p>
            <a:pPr algn="ctr"/>
            <a:r>
              <a:rPr lang="ar-EG" sz="2400" b="1" dirty="0" smtClean="0">
                <a:solidFill>
                  <a:srgbClr val="C00000"/>
                </a:solidFill>
              </a:rPr>
              <a:t>فعل</a:t>
            </a:r>
            <a:r>
              <a:rPr lang="en-US" sz="2400" b="1" dirty="0" smtClean="0">
                <a:solidFill>
                  <a:srgbClr val="C00000"/>
                </a:solidFill>
              </a:rPr>
              <a:t>/</a:t>
            </a:r>
            <a:r>
              <a:rPr lang="ar-EG" sz="2400" b="1" dirty="0" smtClean="0">
                <a:solidFill>
                  <a:srgbClr val="C00000"/>
                </a:solidFill>
              </a:rPr>
              <a:t> جواب الشرط</a:t>
            </a:r>
            <a:endParaRPr lang="ar-EG" sz="2400" dirty="0">
              <a:solidFill>
                <a:srgbClr val="C00000"/>
              </a:solidFill>
            </a:endParaRPr>
          </a:p>
        </p:txBody>
      </p:sp>
      <p:sp>
        <p:nvSpPr>
          <p:cNvPr id="30" name="TextBox 29"/>
          <p:cNvSpPr txBox="1"/>
          <p:nvPr/>
        </p:nvSpPr>
        <p:spPr>
          <a:xfrm>
            <a:off x="304798" y="1625600"/>
            <a:ext cx="1066800" cy="461665"/>
          </a:xfrm>
          <a:prstGeom prst="rect">
            <a:avLst/>
          </a:prstGeom>
          <a:noFill/>
        </p:spPr>
        <p:txBody>
          <a:bodyPr wrap="square" rtlCol="0">
            <a:spAutoFit/>
          </a:bodyPr>
          <a:lstStyle/>
          <a:p>
            <a:pPr algn="ctr"/>
            <a:r>
              <a:rPr lang="ar-EG" sz="2400" b="1" dirty="0" smtClean="0">
                <a:solidFill>
                  <a:srgbClr val="C00000"/>
                </a:solidFill>
              </a:rPr>
              <a:t>علامته</a:t>
            </a:r>
            <a:endParaRPr lang="ar-EG" sz="2400" dirty="0">
              <a:solidFill>
                <a:srgbClr val="C00000"/>
              </a:solidFill>
            </a:endParaRPr>
          </a:p>
        </p:txBody>
      </p:sp>
      <p:sp>
        <p:nvSpPr>
          <p:cNvPr id="17" name="TextBox 16"/>
          <p:cNvSpPr txBox="1"/>
          <p:nvPr/>
        </p:nvSpPr>
        <p:spPr>
          <a:xfrm>
            <a:off x="3352799" y="2819400"/>
            <a:ext cx="609600" cy="523220"/>
          </a:xfrm>
          <a:prstGeom prst="rect">
            <a:avLst/>
          </a:prstGeom>
          <a:noFill/>
        </p:spPr>
        <p:txBody>
          <a:bodyPr wrap="square" rtlCol="0">
            <a:spAutoFit/>
          </a:bodyPr>
          <a:lstStyle/>
          <a:p>
            <a:pPr algn="ctr"/>
            <a:r>
              <a:rPr lang="ar-EG" sz="2800" b="1" dirty="0" smtClean="0">
                <a:solidFill>
                  <a:srgbClr val="3333FF"/>
                </a:solidFill>
              </a:rPr>
              <a:t>من</a:t>
            </a:r>
            <a:endParaRPr lang="ar-EG" sz="2800" dirty="0">
              <a:solidFill>
                <a:srgbClr val="3333FF"/>
              </a:solidFill>
            </a:endParaRPr>
          </a:p>
        </p:txBody>
      </p:sp>
      <p:sp>
        <p:nvSpPr>
          <p:cNvPr id="18" name="TextBox 17"/>
          <p:cNvSpPr txBox="1"/>
          <p:nvPr/>
        </p:nvSpPr>
        <p:spPr>
          <a:xfrm>
            <a:off x="2285999" y="2667000"/>
            <a:ext cx="1143000" cy="830997"/>
          </a:xfrm>
          <a:prstGeom prst="rect">
            <a:avLst/>
          </a:prstGeom>
          <a:noFill/>
        </p:spPr>
        <p:txBody>
          <a:bodyPr wrap="square" rtlCol="0">
            <a:spAutoFit/>
          </a:bodyPr>
          <a:lstStyle/>
          <a:p>
            <a:pPr algn="ctr"/>
            <a:r>
              <a:rPr lang="ar-EG" sz="2400" b="1" dirty="0" smtClean="0">
                <a:solidFill>
                  <a:srgbClr val="3333FF"/>
                </a:solidFill>
              </a:rPr>
              <a:t>يتق – يجعل</a:t>
            </a:r>
            <a:endParaRPr lang="ar-EG" sz="2400" dirty="0">
              <a:solidFill>
                <a:srgbClr val="3333FF"/>
              </a:solidFill>
            </a:endParaRPr>
          </a:p>
        </p:txBody>
      </p:sp>
      <p:sp>
        <p:nvSpPr>
          <p:cNvPr id="19" name="TextBox 18"/>
          <p:cNvSpPr txBox="1"/>
          <p:nvPr/>
        </p:nvSpPr>
        <p:spPr>
          <a:xfrm>
            <a:off x="1371599" y="2738735"/>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20" name="TextBox 19"/>
          <p:cNvSpPr txBox="1"/>
          <p:nvPr/>
        </p:nvSpPr>
        <p:spPr>
          <a:xfrm>
            <a:off x="152399" y="2362200"/>
            <a:ext cx="1295400" cy="1200329"/>
          </a:xfrm>
          <a:prstGeom prst="rect">
            <a:avLst/>
          </a:prstGeom>
          <a:noFill/>
        </p:spPr>
        <p:txBody>
          <a:bodyPr wrap="square" rtlCol="0">
            <a:spAutoFit/>
          </a:bodyPr>
          <a:lstStyle/>
          <a:p>
            <a:pPr algn="ctr"/>
            <a:r>
              <a:rPr lang="ar-EG" sz="2400" b="1" dirty="0" smtClean="0">
                <a:solidFill>
                  <a:srgbClr val="3333FF"/>
                </a:solidFill>
              </a:rPr>
              <a:t>حذف حرف العلة  - السكون</a:t>
            </a:r>
            <a:endParaRPr lang="ar-EG" sz="2400" dirty="0">
              <a:solidFill>
                <a:srgbClr val="3333FF"/>
              </a:solidFill>
            </a:endParaRPr>
          </a:p>
        </p:txBody>
      </p:sp>
      <p:sp>
        <p:nvSpPr>
          <p:cNvPr id="21" name="TextBox 20"/>
          <p:cNvSpPr txBox="1"/>
          <p:nvPr/>
        </p:nvSpPr>
        <p:spPr>
          <a:xfrm>
            <a:off x="3428999" y="4048780"/>
            <a:ext cx="609600" cy="523220"/>
          </a:xfrm>
          <a:prstGeom prst="rect">
            <a:avLst/>
          </a:prstGeom>
          <a:noFill/>
        </p:spPr>
        <p:txBody>
          <a:bodyPr wrap="square" rtlCol="0">
            <a:spAutoFit/>
          </a:bodyPr>
          <a:lstStyle/>
          <a:p>
            <a:pPr algn="ctr"/>
            <a:r>
              <a:rPr lang="ar-EG" sz="2800" b="1" dirty="0" smtClean="0">
                <a:solidFill>
                  <a:srgbClr val="3333FF"/>
                </a:solidFill>
              </a:rPr>
              <a:t>إن</a:t>
            </a:r>
            <a:endParaRPr lang="ar-EG" sz="2800" dirty="0">
              <a:solidFill>
                <a:srgbClr val="3333FF"/>
              </a:solidFill>
            </a:endParaRPr>
          </a:p>
        </p:txBody>
      </p:sp>
      <p:sp>
        <p:nvSpPr>
          <p:cNvPr id="22" name="TextBox 21"/>
          <p:cNvSpPr txBox="1"/>
          <p:nvPr/>
        </p:nvSpPr>
        <p:spPr>
          <a:xfrm>
            <a:off x="2362199" y="3810000"/>
            <a:ext cx="1066800" cy="954107"/>
          </a:xfrm>
          <a:prstGeom prst="rect">
            <a:avLst/>
          </a:prstGeom>
          <a:noFill/>
        </p:spPr>
        <p:txBody>
          <a:bodyPr wrap="square" rtlCol="0">
            <a:spAutoFit/>
          </a:bodyPr>
          <a:lstStyle/>
          <a:p>
            <a:pPr algn="ctr"/>
            <a:r>
              <a:rPr lang="ar-EG" sz="2800" b="1" dirty="0" smtClean="0">
                <a:solidFill>
                  <a:srgbClr val="3333FF"/>
                </a:solidFill>
              </a:rPr>
              <a:t>تبد - تسؤكم</a:t>
            </a:r>
            <a:endParaRPr lang="ar-EG" sz="2800" dirty="0">
              <a:solidFill>
                <a:srgbClr val="3333FF"/>
              </a:solidFill>
            </a:endParaRPr>
          </a:p>
        </p:txBody>
      </p:sp>
      <p:sp>
        <p:nvSpPr>
          <p:cNvPr id="23" name="TextBox 22"/>
          <p:cNvSpPr txBox="1"/>
          <p:nvPr/>
        </p:nvSpPr>
        <p:spPr>
          <a:xfrm>
            <a:off x="1371599" y="3962400"/>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24" name="TextBox 23"/>
          <p:cNvSpPr txBox="1"/>
          <p:nvPr/>
        </p:nvSpPr>
        <p:spPr>
          <a:xfrm>
            <a:off x="152399" y="3657600"/>
            <a:ext cx="1295400" cy="1200329"/>
          </a:xfrm>
          <a:prstGeom prst="rect">
            <a:avLst/>
          </a:prstGeom>
          <a:noFill/>
        </p:spPr>
        <p:txBody>
          <a:bodyPr wrap="square" rtlCol="0">
            <a:spAutoFit/>
          </a:bodyPr>
          <a:lstStyle/>
          <a:p>
            <a:pPr algn="ctr"/>
            <a:r>
              <a:rPr lang="ar-EG" sz="2400" b="1" dirty="0" smtClean="0">
                <a:solidFill>
                  <a:srgbClr val="3333FF"/>
                </a:solidFill>
              </a:rPr>
              <a:t>حذف حرف العلة  - حذف النون</a:t>
            </a:r>
            <a:endParaRPr lang="ar-EG" sz="2400" dirty="0">
              <a:solidFill>
                <a:srgbClr val="3333FF"/>
              </a:solidFill>
            </a:endParaRPr>
          </a:p>
        </p:txBody>
      </p:sp>
      <p:sp>
        <p:nvSpPr>
          <p:cNvPr id="25" name="TextBox 24"/>
          <p:cNvSpPr txBox="1"/>
          <p:nvPr/>
        </p:nvSpPr>
        <p:spPr>
          <a:xfrm>
            <a:off x="3352799" y="5486400"/>
            <a:ext cx="609600" cy="523220"/>
          </a:xfrm>
          <a:prstGeom prst="rect">
            <a:avLst/>
          </a:prstGeom>
          <a:noFill/>
        </p:spPr>
        <p:txBody>
          <a:bodyPr wrap="square" rtlCol="0">
            <a:spAutoFit/>
          </a:bodyPr>
          <a:lstStyle/>
          <a:p>
            <a:pPr algn="ctr"/>
            <a:r>
              <a:rPr lang="ar-EG" sz="2800" b="1" dirty="0" smtClean="0">
                <a:solidFill>
                  <a:srgbClr val="3333FF"/>
                </a:solidFill>
              </a:rPr>
              <a:t>ما</a:t>
            </a:r>
            <a:endParaRPr lang="ar-EG" sz="2800" dirty="0">
              <a:solidFill>
                <a:srgbClr val="3333FF"/>
              </a:solidFill>
            </a:endParaRPr>
          </a:p>
        </p:txBody>
      </p:sp>
      <p:sp>
        <p:nvSpPr>
          <p:cNvPr id="26" name="TextBox 25"/>
          <p:cNvSpPr txBox="1"/>
          <p:nvPr/>
        </p:nvSpPr>
        <p:spPr>
          <a:xfrm>
            <a:off x="2362199" y="5257800"/>
            <a:ext cx="1066800" cy="954107"/>
          </a:xfrm>
          <a:prstGeom prst="rect">
            <a:avLst/>
          </a:prstGeom>
          <a:noFill/>
        </p:spPr>
        <p:txBody>
          <a:bodyPr wrap="square" rtlCol="0">
            <a:spAutoFit/>
          </a:bodyPr>
          <a:lstStyle/>
          <a:p>
            <a:pPr algn="ctr"/>
            <a:r>
              <a:rPr lang="ar-EG" sz="2800" b="1" dirty="0" smtClean="0">
                <a:solidFill>
                  <a:srgbClr val="3333FF"/>
                </a:solidFill>
              </a:rPr>
              <a:t>تفعلوا  - يعلمه</a:t>
            </a:r>
            <a:endParaRPr lang="ar-EG" sz="2800" dirty="0">
              <a:solidFill>
                <a:srgbClr val="3333FF"/>
              </a:solidFill>
            </a:endParaRPr>
          </a:p>
        </p:txBody>
      </p:sp>
      <p:sp>
        <p:nvSpPr>
          <p:cNvPr id="27" name="TextBox 26"/>
          <p:cNvSpPr txBox="1"/>
          <p:nvPr/>
        </p:nvSpPr>
        <p:spPr>
          <a:xfrm>
            <a:off x="1371599" y="5481935"/>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28" name="TextBox 27"/>
          <p:cNvSpPr txBox="1"/>
          <p:nvPr/>
        </p:nvSpPr>
        <p:spPr>
          <a:xfrm>
            <a:off x="152399" y="5181600"/>
            <a:ext cx="1295400" cy="830997"/>
          </a:xfrm>
          <a:prstGeom prst="rect">
            <a:avLst/>
          </a:prstGeom>
          <a:noFill/>
        </p:spPr>
        <p:txBody>
          <a:bodyPr wrap="square" rtlCol="0">
            <a:spAutoFit/>
          </a:bodyPr>
          <a:lstStyle/>
          <a:p>
            <a:pPr algn="ctr"/>
            <a:r>
              <a:rPr lang="ar-EG" sz="2400" b="1" dirty="0" smtClean="0">
                <a:solidFill>
                  <a:srgbClr val="3333FF"/>
                </a:solidFill>
              </a:rPr>
              <a:t>حذف النون - السكون</a:t>
            </a:r>
            <a:endParaRPr lang="ar-EG" sz="24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34 - Windows error sound.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450" decel="100000" fill="hold"/>
                                        <p:tgtEl>
                                          <p:spTgt spid="3"/>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breeze.wav"/>
                                        </p:tgtEl>
                                      </p:cMediaNode>
                                    </p:audio>
                                  </p:subTnLst>
                                </p:cTn>
                              </p:par>
                              <p:par>
                                <p:cTn id="22" presetID="4"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in)">
                                      <p:cBhvr>
                                        <p:cTn id="39" dur="500"/>
                                        <p:tgtEl>
                                          <p:spTgt spid="1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ox(in)">
                                      <p:cBhvr>
                                        <p:cTn id="45" dur="500"/>
                                        <p:tgtEl>
                                          <p:spTgt spid="1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ox(in)">
                                      <p:cBhvr>
                                        <p:cTn id="54" dur="500"/>
                                        <p:tgtEl>
                                          <p:spTgt spid="29"/>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ox(i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strVal val="#ppt_w+.3"/>
                                          </p:val>
                                        </p:tav>
                                        <p:tav tm="100000">
                                          <p:val>
                                            <p:strVal val="#ppt_w"/>
                                          </p:val>
                                        </p:tav>
                                      </p:tavLst>
                                    </p:anim>
                                    <p:anim calcmode="lin" valueType="num">
                                      <p:cBhvr>
                                        <p:cTn id="63" dur="500" fill="hold"/>
                                        <p:tgtEl>
                                          <p:spTgt spid="17"/>
                                        </p:tgtEl>
                                        <p:attrNameLst>
                                          <p:attrName>ppt_h</p:attrName>
                                        </p:attrNameLst>
                                      </p:cBhvr>
                                      <p:tavLst>
                                        <p:tav tm="0">
                                          <p:val>
                                            <p:strVal val="#ppt_h"/>
                                          </p:val>
                                        </p:tav>
                                        <p:tav tm="100000">
                                          <p:val>
                                            <p:strVal val="#ppt_h"/>
                                          </p:val>
                                        </p:tav>
                                      </p:tavLst>
                                    </p:anim>
                                    <p:animEffect transition="in" filter="fade">
                                      <p:cBhvr>
                                        <p:cTn id="64" dur="5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5" name="whoosh.wav"/>
                                        </p:tgtEl>
                                      </p:cMediaNode>
                                    </p:audio>
                                  </p:subTnLst>
                                </p:cTn>
                              </p:par>
                              <p:par>
                                <p:cTn id="65" presetID="50" presetClass="entr" presetSubtype="0" decel="10000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strVal val="#ppt_w+.3"/>
                                          </p:val>
                                        </p:tav>
                                        <p:tav tm="100000">
                                          <p:val>
                                            <p:strVal val="#ppt_w"/>
                                          </p:val>
                                        </p:tav>
                                      </p:tavLst>
                                    </p:anim>
                                    <p:anim calcmode="lin" valueType="num">
                                      <p:cBhvr>
                                        <p:cTn id="68" dur="500" fill="hold"/>
                                        <p:tgtEl>
                                          <p:spTgt spid="18"/>
                                        </p:tgtEl>
                                        <p:attrNameLst>
                                          <p:attrName>ppt_h</p:attrName>
                                        </p:attrNameLst>
                                      </p:cBhvr>
                                      <p:tavLst>
                                        <p:tav tm="0">
                                          <p:val>
                                            <p:strVal val="#ppt_h"/>
                                          </p:val>
                                        </p:tav>
                                        <p:tav tm="100000">
                                          <p:val>
                                            <p:strVal val="#ppt_h"/>
                                          </p:val>
                                        </p:tav>
                                      </p:tavLst>
                                    </p:anim>
                                    <p:animEffect transition="in" filter="fade">
                                      <p:cBhvr>
                                        <p:cTn id="69" dur="500"/>
                                        <p:tgtEl>
                                          <p:spTgt spid="18"/>
                                        </p:tgtEl>
                                      </p:cBhvr>
                                    </p:animEffect>
                                  </p:childTnLst>
                                </p:cTn>
                              </p:par>
                              <p:par>
                                <p:cTn id="70" presetID="50" presetClass="entr" presetSubtype="0" decel="10000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strVal val="#ppt_w+.3"/>
                                          </p:val>
                                        </p:tav>
                                        <p:tav tm="100000">
                                          <p:val>
                                            <p:strVal val="#ppt_w"/>
                                          </p:val>
                                        </p:tav>
                                      </p:tavLst>
                                    </p:anim>
                                    <p:anim calcmode="lin" valueType="num">
                                      <p:cBhvr>
                                        <p:cTn id="73" dur="500" fill="hold"/>
                                        <p:tgtEl>
                                          <p:spTgt spid="19"/>
                                        </p:tgtEl>
                                        <p:attrNameLst>
                                          <p:attrName>ppt_h</p:attrName>
                                        </p:attrNameLst>
                                      </p:cBhvr>
                                      <p:tavLst>
                                        <p:tav tm="0">
                                          <p:val>
                                            <p:strVal val="#ppt_h"/>
                                          </p:val>
                                        </p:tav>
                                        <p:tav tm="100000">
                                          <p:val>
                                            <p:strVal val="#ppt_h"/>
                                          </p:val>
                                        </p:tav>
                                      </p:tavLst>
                                    </p:anim>
                                    <p:animEffect transition="in" filter="fade">
                                      <p:cBhvr>
                                        <p:cTn id="74" dur="500"/>
                                        <p:tgtEl>
                                          <p:spTgt spid="19"/>
                                        </p:tgtEl>
                                      </p:cBhvr>
                                    </p:animEffect>
                                  </p:childTnLst>
                                </p:cTn>
                              </p:par>
                              <p:par>
                                <p:cTn id="75" presetID="50" presetClass="entr" presetSubtype="0" decel="10000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strVal val="#ppt_w+.3"/>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animEffect transition="in" filter="fade">
                                      <p:cBhvr>
                                        <p:cTn id="79" dur="500"/>
                                        <p:tgtEl>
                                          <p:spTgt spid="20"/>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strVal val="#ppt_w+.3"/>
                                          </p:val>
                                        </p:tav>
                                        <p:tav tm="100000">
                                          <p:val>
                                            <p:strVal val="#ppt_w"/>
                                          </p:val>
                                        </p:tav>
                                      </p:tavLst>
                                    </p:anim>
                                    <p:anim calcmode="lin" valueType="num">
                                      <p:cBhvr>
                                        <p:cTn id="83" dur="500" fill="hold"/>
                                        <p:tgtEl>
                                          <p:spTgt spid="21"/>
                                        </p:tgtEl>
                                        <p:attrNameLst>
                                          <p:attrName>ppt_h</p:attrName>
                                        </p:attrNameLst>
                                      </p:cBhvr>
                                      <p:tavLst>
                                        <p:tav tm="0">
                                          <p:val>
                                            <p:strVal val="#ppt_h"/>
                                          </p:val>
                                        </p:tav>
                                        <p:tav tm="100000">
                                          <p:val>
                                            <p:strVal val="#ppt_h"/>
                                          </p:val>
                                        </p:tav>
                                      </p:tavLst>
                                    </p:anim>
                                    <p:animEffect transition="in" filter="fade">
                                      <p:cBhvr>
                                        <p:cTn id="84" dur="500"/>
                                        <p:tgtEl>
                                          <p:spTgt spid="21"/>
                                        </p:tgtEl>
                                      </p:cBhvr>
                                    </p:animEffect>
                                  </p:childTnLst>
                                </p:cTn>
                              </p:par>
                              <p:par>
                                <p:cTn id="85" presetID="50" presetClass="entr" presetSubtype="0" decel="10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strVal val="#ppt_w+.3"/>
                                          </p:val>
                                        </p:tav>
                                        <p:tav tm="100000">
                                          <p:val>
                                            <p:strVal val="#ppt_w"/>
                                          </p:val>
                                        </p:tav>
                                      </p:tavLst>
                                    </p:anim>
                                    <p:anim calcmode="lin" valueType="num">
                                      <p:cBhvr>
                                        <p:cTn id="88" dur="500" fill="hold"/>
                                        <p:tgtEl>
                                          <p:spTgt spid="22"/>
                                        </p:tgtEl>
                                        <p:attrNameLst>
                                          <p:attrName>ppt_h</p:attrName>
                                        </p:attrNameLst>
                                      </p:cBhvr>
                                      <p:tavLst>
                                        <p:tav tm="0">
                                          <p:val>
                                            <p:strVal val="#ppt_h"/>
                                          </p:val>
                                        </p:tav>
                                        <p:tav tm="100000">
                                          <p:val>
                                            <p:strVal val="#ppt_h"/>
                                          </p:val>
                                        </p:tav>
                                      </p:tavLst>
                                    </p:anim>
                                    <p:animEffect transition="in" filter="fade">
                                      <p:cBhvr>
                                        <p:cTn id="89" dur="500"/>
                                        <p:tgtEl>
                                          <p:spTgt spid="22"/>
                                        </p:tgtEl>
                                      </p:cBhvr>
                                    </p:animEffect>
                                  </p:childTnLst>
                                </p:cTn>
                              </p:par>
                              <p:par>
                                <p:cTn id="90" presetID="50" presetClass="entr" presetSubtype="0" decel="10000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strVal val="#ppt_w+.3"/>
                                          </p:val>
                                        </p:tav>
                                        <p:tav tm="100000">
                                          <p:val>
                                            <p:strVal val="#ppt_w"/>
                                          </p:val>
                                        </p:tav>
                                      </p:tavLst>
                                    </p:anim>
                                    <p:anim calcmode="lin" valueType="num">
                                      <p:cBhvr>
                                        <p:cTn id="93" dur="500" fill="hold"/>
                                        <p:tgtEl>
                                          <p:spTgt spid="23"/>
                                        </p:tgtEl>
                                        <p:attrNameLst>
                                          <p:attrName>ppt_h</p:attrName>
                                        </p:attrNameLst>
                                      </p:cBhvr>
                                      <p:tavLst>
                                        <p:tav tm="0">
                                          <p:val>
                                            <p:strVal val="#ppt_h"/>
                                          </p:val>
                                        </p:tav>
                                        <p:tav tm="100000">
                                          <p:val>
                                            <p:strVal val="#ppt_h"/>
                                          </p:val>
                                        </p:tav>
                                      </p:tavLst>
                                    </p:anim>
                                    <p:animEffect transition="in" filter="fade">
                                      <p:cBhvr>
                                        <p:cTn id="94" dur="500"/>
                                        <p:tgtEl>
                                          <p:spTgt spid="23"/>
                                        </p:tgtEl>
                                      </p:cBhvr>
                                    </p:animEffect>
                                  </p:childTnLst>
                                </p:cTn>
                              </p:par>
                              <p:par>
                                <p:cTn id="95" presetID="50" presetClass="entr" presetSubtype="0" decel="10000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strVal val="#ppt_w+.3"/>
                                          </p:val>
                                        </p:tav>
                                        <p:tav tm="100000">
                                          <p:val>
                                            <p:strVal val="#ppt_w"/>
                                          </p:val>
                                        </p:tav>
                                      </p:tavLst>
                                    </p:anim>
                                    <p:anim calcmode="lin" valueType="num">
                                      <p:cBhvr>
                                        <p:cTn id="98" dur="500" fill="hold"/>
                                        <p:tgtEl>
                                          <p:spTgt spid="24"/>
                                        </p:tgtEl>
                                        <p:attrNameLst>
                                          <p:attrName>ppt_h</p:attrName>
                                        </p:attrNameLst>
                                      </p:cBhvr>
                                      <p:tavLst>
                                        <p:tav tm="0">
                                          <p:val>
                                            <p:strVal val="#ppt_h"/>
                                          </p:val>
                                        </p:tav>
                                        <p:tav tm="100000">
                                          <p:val>
                                            <p:strVal val="#ppt_h"/>
                                          </p:val>
                                        </p:tav>
                                      </p:tavLst>
                                    </p:anim>
                                    <p:animEffect transition="in" filter="fade">
                                      <p:cBhvr>
                                        <p:cTn id="99" dur="500"/>
                                        <p:tgtEl>
                                          <p:spTgt spid="24"/>
                                        </p:tgtEl>
                                      </p:cBhvr>
                                    </p:animEffect>
                                  </p:childTnLst>
                                </p:cTn>
                              </p:par>
                              <p:par>
                                <p:cTn id="100" presetID="50" presetClass="entr" presetSubtype="0" decel="10000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strVal val="#ppt_w+.3"/>
                                          </p:val>
                                        </p:tav>
                                        <p:tav tm="100000">
                                          <p:val>
                                            <p:strVal val="#ppt_w"/>
                                          </p:val>
                                        </p:tav>
                                      </p:tavLst>
                                    </p:anim>
                                    <p:anim calcmode="lin" valueType="num">
                                      <p:cBhvr>
                                        <p:cTn id="103" dur="500" fill="hold"/>
                                        <p:tgtEl>
                                          <p:spTgt spid="25"/>
                                        </p:tgtEl>
                                        <p:attrNameLst>
                                          <p:attrName>ppt_h</p:attrName>
                                        </p:attrNameLst>
                                      </p:cBhvr>
                                      <p:tavLst>
                                        <p:tav tm="0">
                                          <p:val>
                                            <p:strVal val="#ppt_h"/>
                                          </p:val>
                                        </p:tav>
                                        <p:tav tm="100000">
                                          <p:val>
                                            <p:strVal val="#ppt_h"/>
                                          </p:val>
                                        </p:tav>
                                      </p:tavLst>
                                    </p:anim>
                                    <p:animEffect transition="in" filter="fade">
                                      <p:cBhvr>
                                        <p:cTn id="104" dur="500"/>
                                        <p:tgtEl>
                                          <p:spTgt spid="25"/>
                                        </p:tgtEl>
                                      </p:cBhvr>
                                    </p:animEffect>
                                  </p:childTnLst>
                                </p:cTn>
                              </p:par>
                              <p:par>
                                <p:cTn id="105" presetID="50" presetClass="entr" presetSubtype="0" decel="10000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strVal val="#ppt_w+.3"/>
                                          </p:val>
                                        </p:tav>
                                        <p:tav tm="100000">
                                          <p:val>
                                            <p:strVal val="#ppt_w"/>
                                          </p:val>
                                        </p:tav>
                                      </p:tavLst>
                                    </p:anim>
                                    <p:anim calcmode="lin" valueType="num">
                                      <p:cBhvr>
                                        <p:cTn id="108" dur="500" fill="hold"/>
                                        <p:tgtEl>
                                          <p:spTgt spid="26"/>
                                        </p:tgtEl>
                                        <p:attrNameLst>
                                          <p:attrName>ppt_h</p:attrName>
                                        </p:attrNameLst>
                                      </p:cBhvr>
                                      <p:tavLst>
                                        <p:tav tm="0">
                                          <p:val>
                                            <p:strVal val="#ppt_h"/>
                                          </p:val>
                                        </p:tav>
                                        <p:tav tm="100000">
                                          <p:val>
                                            <p:strVal val="#ppt_h"/>
                                          </p:val>
                                        </p:tav>
                                      </p:tavLst>
                                    </p:anim>
                                    <p:animEffect transition="in" filter="fade">
                                      <p:cBhvr>
                                        <p:cTn id="109" dur="500"/>
                                        <p:tgtEl>
                                          <p:spTgt spid="26"/>
                                        </p:tgtEl>
                                      </p:cBhvr>
                                    </p:animEffect>
                                  </p:childTnLst>
                                </p:cTn>
                              </p:par>
                              <p:par>
                                <p:cTn id="110" presetID="50" presetClass="entr" presetSubtype="0" decel="10000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strVal val="#ppt_w+.3"/>
                                          </p:val>
                                        </p:tav>
                                        <p:tav tm="100000">
                                          <p:val>
                                            <p:strVal val="#ppt_w"/>
                                          </p:val>
                                        </p:tav>
                                      </p:tavLst>
                                    </p:anim>
                                    <p:anim calcmode="lin" valueType="num">
                                      <p:cBhvr>
                                        <p:cTn id="113" dur="500" fill="hold"/>
                                        <p:tgtEl>
                                          <p:spTgt spid="27"/>
                                        </p:tgtEl>
                                        <p:attrNameLst>
                                          <p:attrName>ppt_h</p:attrName>
                                        </p:attrNameLst>
                                      </p:cBhvr>
                                      <p:tavLst>
                                        <p:tav tm="0">
                                          <p:val>
                                            <p:strVal val="#ppt_h"/>
                                          </p:val>
                                        </p:tav>
                                        <p:tav tm="100000">
                                          <p:val>
                                            <p:strVal val="#ppt_h"/>
                                          </p:val>
                                        </p:tav>
                                      </p:tavLst>
                                    </p:anim>
                                    <p:animEffect transition="in" filter="fade">
                                      <p:cBhvr>
                                        <p:cTn id="114" dur="500"/>
                                        <p:tgtEl>
                                          <p:spTgt spid="27"/>
                                        </p:tgtEl>
                                      </p:cBhvr>
                                    </p:animEffect>
                                  </p:childTnLst>
                                </p:cTn>
                              </p:par>
                              <p:par>
                                <p:cTn id="115" presetID="50" presetClass="entr" presetSubtype="0" decel="10000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ppt_w</p:attrName>
                                        </p:attrNameLst>
                                      </p:cBhvr>
                                      <p:tavLst>
                                        <p:tav tm="0">
                                          <p:val>
                                            <p:strVal val="#ppt_w+.3"/>
                                          </p:val>
                                        </p:tav>
                                        <p:tav tm="100000">
                                          <p:val>
                                            <p:strVal val="#ppt_w"/>
                                          </p:val>
                                        </p:tav>
                                      </p:tavLst>
                                    </p:anim>
                                    <p:anim calcmode="lin" valueType="num">
                                      <p:cBhvr>
                                        <p:cTn id="118" dur="500" fill="hold"/>
                                        <p:tgtEl>
                                          <p:spTgt spid="28"/>
                                        </p:tgtEl>
                                        <p:attrNameLst>
                                          <p:attrName>ppt_h</p:attrName>
                                        </p:attrNameLst>
                                      </p:cBhvr>
                                      <p:tavLst>
                                        <p:tav tm="0">
                                          <p:val>
                                            <p:strVal val="#ppt_h"/>
                                          </p:val>
                                        </p:tav>
                                        <p:tav tm="100000">
                                          <p:val>
                                            <p:strVal val="#ppt_h"/>
                                          </p:val>
                                        </p:tav>
                                      </p:tavLst>
                                    </p:anim>
                                    <p:animEffect transition="in" filter="fade">
                                      <p:cBhvr>
                                        <p:cTn id="1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9" grpId="0"/>
      <p:bldP spid="10" grpId="0"/>
      <p:bldP spid="11" grpId="0"/>
      <p:bldP spid="12" grpId="0"/>
      <p:bldP spid="13" grpId="0"/>
      <p:bldP spid="14" grpId="0"/>
      <p:bldP spid="29" grpId="0"/>
      <p:bldP spid="30"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523999" y="101600"/>
            <a:ext cx="7162800" cy="1066800"/>
          </a:xfrm>
          <a:prstGeom prst="flowChartTerminator">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TextBox 2"/>
          <p:cNvSpPr txBox="1"/>
          <p:nvPr/>
        </p:nvSpPr>
        <p:spPr>
          <a:xfrm>
            <a:off x="1676399" y="101600"/>
            <a:ext cx="6629400" cy="1077218"/>
          </a:xfrm>
          <a:prstGeom prst="rect">
            <a:avLst/>
          </a:prstGeom>
          <a:noFill/>
        </p:spPr>
        <p:txBody>
          <a:bodyPr wrap="square" rtlCol="0">
            <a:spAutoFit/>
          </a:bodyPr>
          <a:lstStyle/>
          <a:p>
            <a:pPr algn="r"/>
            <a:r>
              <a:rPr lang="ar-EG" sz="3200" b="1" dirty="0" smtClean="0">
                <a:solidFill>
                  <a:srgbClr val="990099"/>
                </a:solidFill>
              </a:rPr>
              <a:t>11. حدد أداة الشرط وفعله وجوابه في الأمثلة التالية، وبيّن حالته الإعرابية وعلامته:</a:t>
            </a:r>
            <a:endParaRPr lang="ar-EG" sz="3200" dirty="0">
              <a:solidFill>
                <a:srgbClr val="990099"/>
              </a:solidFill>
            </a:endParaRPr>
          </a:p>
        </p:txBody>
      </p:sp>
      <p:graphicFrame>
        <p:nvGraphicFramePr>
          <p:cNvPr id="4" name="Table 3"/>
          <p:cNvGraphicFramePr>
            <a:graphicFrameLocks noGrp="1"/>
          </p:cNvGraphicFramePr>
          <p:nvPr/>
        </p:nvGraphicFramePr>
        <p:xfrm>
          <a:off x="76200" y="1320801"/>
          <a:ext cx="8991600" cy="5232399"/>
        </p:xfrm>
        <a:graphic>
          <a:graphicData uri="http://schemas.openxmlformats.org/drawingml/2006/table">
            <a:tbl>
              <a:tblPr firstRow="1" bandRow="1">
                <a:tableStyleId>{F5AB1C69-6EDB-4FF4-983F-18BD219EF322}</a:tableStyleId>
              </a:tblPr>
              <a:tblGrid>
                <a:gridCol w="1181100"/>
                <a:gridCol w="876299"/>
                <a:gridCol w="990600"/>
                <a:gridCol w="914401"/>
                <a:gridCol w="4038600"/>
                <a:gridCol w="990600"/>
              </a:tblGrid>
              <a:tr h="1143000">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r h="1193799">
                <a:tc>
                  <a:txBody>
                    <a:bodyPr/>
                    <a:lstStyle/>
                    <a:p>
                      <a:pPr rtl="1"/>
                      <a:endParaRPr lang="ar-EG"/>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a:p>
                  </a:txBody>
                  <a:tcPr>
                    <a:lnR w="12700" cap="flat" cmpd="sng" algn="ctr">
                      <a:solidFill>
                        <a:schemeClr val="bg1"/>
                      </a:solidFill>
                      <a:prstDash val="solid"/>
                      <a:round/>
                      <a:headEnd type="none" w="med" len="med"/>
                      <a:tailEnd type="none" w="med" len="med"/>
                    </a:lnR>
                  </a:tcPr>
                </a:tc>
                <a:tc>
                  <a:txBody>
                    <a:bodyPr/>
                    <a:lstStyle/>
                    <a:p>
                      <a:pPr rtl="1"/>
                      <a:endParaRPr lang="ar-EG" dirty="0"/>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r h="838200">
                <a:tc>
                  <a:txBody>
                    <a:bodyPr/>
                    <a:lstStyle/>
                    <a:p>
                      <a:pPr rtl="1"/>
                      <a:endParaRPr lang="ar-EG"/>
                    </a:p>
                  </a:txBody>
                  <a:tcPr>
                    <a:lnR w="12700" cap="flat" cmpd="sng" algn="ctr">
                      <a:solidFill>
                        <a:schemeClr val="bg1"/>
                      </a:solidFill>
                      <a:prstDash val="solid"/>
                      <a:round/>
                      <a:headEnd type="none" w="med" len="med"/>
                      <a:tailEnd type="none" w="med" len="med"/>
                    </a:lnR>
                  </a:tcPr>
                </a:tc>
                <a:tc>
                  <a:txBody>
                    <a:bodyPr/>
                    <a:lstStyle/>
                    <a:p>
                      <a:pPr rtl="1"/>
                      <a:endParaRPr lang="ar-EG"/>
                    </a:p>
                  </a:txBody>
                  <a:tcPr>
                    <a:lnL w="12700" cap="flat" cmpd="sng" algn="ctr">
                      <a:solidFill>
                        <a:schemeClr val="bg1"/>
                      </a:solidFill>
                      <a:prstDash val="solid"/>
                      <a:round/>
                      <a:headEnd type="none" w="med" len="med"/>
                      <a:tailEnd type="none" w="med" len="med"/>
                    </a:lnL>
                  </a:tcPr>
                </a:tc>
                <a:tc>
                  <a:txBody>
                    <a:bodyPr/>
                    <a:lstStyle/>
                    <a:p>
                      <a:pPr rtl="1"/>
                      <a:endParaRPr lang="ar-EG"/>
                    </a:p>
                  </a:txBody>
                  <a:tcPr>
                    <a:lnR w="12700" cap="flat" cmpd="sng" algn="ctr">
                      <a:solidFill>
                        <a:schemeClr val="bg1"/>
                      </a:solidFill>
                      <a:prstDash val="solid"/>
                      <a:round/>
                      <a:headEnd type="none" w="med" len="med"/>
                      <a:tailEnd type="none" w="med" len="med"/>
                    </a:lnR>
                  </a:tcPr>
                </a:tc>
                <a:tc>
                  <a:txBody>
                    <a:bodyPr/>
                    <a:lstStyle/>
                    <a:p>
                      <a:pPr rtl="1"/>
                      <a:endParaRPr lang="ar-EG"/>
                    </a:p>
                  </a:txBody>
                  <a:tcPr>
                    <a:lnL w="12700" cap="flat" cmpd="sng" algn="ctr">
                      <a:solidFill>
                        <a:schemeClr val="bg1"/>
                      </a:solidFill>
                      <a:prstDash val="solid"/>
                      <a:round/>
                      <a:headEnd type="none" w="med" len="med"/>
                      <a:tailEnd type="none" w="med" len="med"/>
                    </a:lnL>
                  </a:tcPr>
                </a:tc>
                <a:tc>
                  <a:txBody>
                    <a:bodyPr/>
                    <a:lstStyle/>
                    <a:p>
                      <a:pPr rtl="1"/>
                      <a:endParaRPr lang="ar-EG" dirty="0"/>
                    </a:p>
                  </a:txBody>
                  <a:tcPr/>
                </a:tc>
                <a:tc>
                  <a:txBody>
                    <a:bodyPr/>
                    <a:lstStyle/>
                    <a:p>
                      <a:pPr rtl="1"/>
                      <a:endParaRPr lang="ar-EG" dirty="0"/>
                    </a:p>
                  </a:txBody>
                  <a:tcPr/>
                </a:tc>
              </a:tr>
              <a:tr h="1035570">
                <a:tc>
                  <a:txBody>
                    <a:bodyPr/>
                    <a:lstStyle/>
                    <a:p>
                      <a:pPr rtl="1"/>
                      <a:endParaRPr lang="ar-EG"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rtl="1"/>
                      <a:endParaRPr lang="ar-EG"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rtl="1"/>
                      <a:endParaRPr lang="ar-EG"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rtl="1"/>
                      <a:endParaRPr lang="ar-EG"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rtl="1"/>
                      <a:endParaRPr lang="ar-EG" dirty="0"/>
                    </a:p>
                  </a:txBody>
                  <a:tcPr>
                    <a:lnB w="12700" cap="flat" cmpd="sng" algn="ctr">
                      <a:solidFill>
                        <a:schemeClr val="bg1"/>
                      </a:solidFill>
                      <a:prstDash val="solid"/>
                      <a:round/>
                      <a:headEnd type="none" w="med" len="med"/>
                      <a:tailEnd type="none" w="med" len="med"/>
                    </a:lnB>
                  </a:tcPr>
                </a:tc>
                <a:tc>
                  <a:txBody>
                    <a:bodyPr/>
                    <a:lstStyle/>
                    <a:p>
                      <a:pPr rtl="1"/>
                      <a:endParaRPr lang="ar-EG" dirty="0"/>
                    </a:p>
                  </a:txBody>
                  <a:tcPr>
                    <a:lnB w="12700" cap="flat" cmpd="sng" algn="ctr">
                      <a:solidFill>
                        <a:schemeClr val="bg1"/>
                      </a:solidFill>
                      <a:prstDash val="solid"/>
                      <a:round/>
                      <a:headEnd type="none" w="med" len="med"/>
                      <a:tailEnd type="none" w="med" len="med"/>
                    </a:lnB>
                  </a:tcPr>
                </a:tc>
              </a:tr>
              <a:tr h="1021830">
                <a:tc>
                  <a:txBody>
                    <a:bodyPr/>
                    <a:lstStyle/>
                    <a:p>
                      <a:pPr rtl="1"/>
                      <a:endParaRPr lang="ar-EG"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rtl="1"/>
                      <a:endParaRPr lang="ar-EG"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rtl="1"/>
                      <a:endParaRPr lang="ar-EG"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rtl="1"/>
                      <a:endParaRPr lang="ar-EG"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rtl="1"/>
                      <a:endParaRPr lang="ar-EG" dirty="0"/>
                    </a:p>
                  </a:txBody>
                  <a:tcPr>
                    <a:lnT w="12700" cap="flat" cmpd="sng" algn="ctr">
                      <a:solidFill>
                        <a:schemeClr val="bg1"/>
                      </a:solidFill>
                      <a:prstDash val="solid"/>
                      <a:round/>
                      <a:headEnd type="none" w="med" len="med"/>
                      <a:tailEnd type="none" w="med" len="med"/>
                    </a:lnT>
                  </a:tcPr>
                </a:tc>
                <a:tc>
                  <a:txBody>
                    <a:bodyPr/>
                    <a:lstStyle/>
                    <a:p>
                      <a:pPr rtl="1"/>
                      <a:endParaRPr lang="ar-EG" dirty="0"/>
                    </a:p>
                  </a:txBody>
                  <a:tcPr>
                    <a:lnT w="12700" cap="flat" cmpd="sng" algn="ctr">
                      <a:solidFill>
                        <a:schemeClr val="bg1"/>
                      </a:solidFill>
                      <a:prstDash val="solid"/>
                      <a:round/>
                      <a:headEnd type="none" w="med" len="med"/>
                      <a:tailEnd type="none" w="med" len="med"/>
                    </a:lnT>
                  </a:tcPr>
                </a:tc>
              </a:tr>
            </a:tbl>
          </a:graphicData>
        </a:graphic>
      </p:graphicFrame>
      <p:sp>
        <p:nvSpPr>
          <p:cNvPr id="5" name="TextBox 4"/>
          <p:cNvSpPr txBox="1"/>
          <p:nvPr/>
        </p:nvSpPr>
        <p:spPr>
          <a:xfrm>
            <a:off x="1295398" y="1621135"/>
            <a:ext cx="838200" cy="461665"/>
          </a:xfrm>
          <a:prstGeom prst="rect">
            <a:avLst/>
          </a:prstGeom>
          <a:noFill/>
        </p:spPr>
        <p:txBody>
          <a:bodyPr wrap="square" rtlCol="0">
            <a:spAutoFit/>
          </a:bodyPr>
          <a:lstStyle/>
          <a:p>
            <a:pPr algn="ctr"/>
            <a:r>
              <a:rPr lang="ar-EG" sz="2400" b="1" dirty="0" smtClean="0">
                <a:solidFill>
                  <a:srgbClr val="C00000"/>
                </a:solidFill>
              </a:rPr>
              <a:t>حالته</a:t>
            </a:r>
            <a:endParaRPr lang="ar-EG" sz="2400" dirty="0">
              <a:solidFill>
                <a:srgbClr val="C00000"/>
              </a:solidFill>
            </a:endParaRPr>
          </a:p>
        </p:txBody>
      </p:sp>
      <p:sp>
        <p:nvSpPr>
          <p:cNvPr id="6" name="TextBox 5"/>
          <p:cNvSpPr txBox="1"/>
          <p:nvPr/>
        </p:nvSpPr>
        <p:spPr>
          <a:xfrm>
            <a:off x="3047998" y="1473200"/>
            <a:ext cx="1143000" cy="954107"/>
          </a:xfrm>
          <a:prstGeom prst="rect">
            <a:avLst/>
          </a:prstGeom>
          <a:noFill/>
        </p:spPr>
        <p:txBody>
          <a:bodyPr wrap="square" rtlCol="0">
            <a:spAutoFit/>
          </a:bodyPr>
          <a:lstStyle/>
          <a:p>
            <a:pPr algn="ctr"/>
            <a:r>
              <a:rPr lang="ar-EG" sz="2800" b="1" dirty="0" smtClean="0">
                <a:solidFill>
                  <a:srgbClr val="C00000"/>
                </a:solidFill>
              </a:rPr>
              <a:t>أداة الشرط</a:t>
            </a:r>
            <a:endParaRPr lang="ar-EG" sz="2800" dirty="0">
              <a:solidFill>
                <a:srgbClr val="C00000"/>
              </a:solidFill>
            </a:endParaRPr>
          </a:p>
        </p:txBody>
      </p:sp>
      <p:sp>
        <p:nvSpPr>
          <p:cNvPr id="7" name="TextBox 6"/>
          <p:cNvSpPr txBox="1"/>
          <p:nvPr/>
        </p:nvSpPr>
        <p:spPr>
          <a:xfrm>
            <a:off x="4876798" y="1588869"/>
            <a:ext cx="2438400" cy="646331"/>
          </a:xfrm>
          <a:prstGeom prst="rect">
            <a:avLst/>
          </a:prstGeom>
          <a:noFill/>
        </p:spPr>
        <p:txBody>
          <a:bodyPr wrap="square" rtlCol="0">
            <a:spAutoFit/>
          </a:bodyPr>
          <a:lstStyle/>
          <a:p>
            <a:pPr algn="ctr"/>
            <a:r>
              <a:rPr lang="ar-EG" sz="3600" b="1" dirty="0" smtClean="0">
                <a:solidFill>
                  <a:srgbClr val="C00000"/>
                </a:solidFill>
              </a:rPr>
              <a:t>الجملة</a:t>
            </a:r>
            <a:endParaRPr lang="ar-EG" sz="3600" dirty="0">
              <a:solidFill>
                <a:srgbClr val="C00000"/>
              </a:solidFill>
            </a:endParaRPr>
          </a:p>
        </p:txBody>
      </p:sp>
      <p:sp>
        <p:nvSpPr>
          <p:cNvPr id="8" name="TextBox 7"/>
          <p:cNvSpPr txBox="1"/>
          <p:nvPr/>
        </p:nvSpPr>
        <p:spPr>
          <a:xfrm>
            <a:off x="8229598" y="1625600"/>
            <a:ext cx="762000" cy="646331"/>
          </a:xfrm>
          <a:prstGeom prst="rect">
            <a:avLst/>
          </a:prstGeom>
          <a:noFill/>
        </p:spPr>
        <p:txBody>
          <a:bodyPr wrap="square" rtlCol="0">
            <a:spAutoFit/>
          </a:bodyPr>
          <a:lstStyle/>
          <a:p>
            <a:pPr algn="ctr"/>
            <a:r>
              <a:rPr lang="ar-EG" sz="3600" b="1" dirty="0" smtClean="0">
                <a:solidFill>
                  <a:srgbClr val="C00000"/>
                </a:solidFill>
              </a:rPr>
              <a:t>م</a:t>
            </a:r>
            <a:endParaRPr lang="ar-EG" sz="3600" dirty="0">
              <a:solidFill>
                <a:srgbClr val="C00000"/>
              </a:solidFill>
            </a:endParaRPr>
          </a:p>
        </p:txBody>
      </p:sp>
      <p:sp>
        <p:nvSpPr>
          <p:cNvPr id="9" name="TextBox 8"/>
          <p:cNvSpPr txBox="1"/>
          <p:nvPr/>
        </p:nvSpPr>
        <p:spPr>
          <a:xfrm>
            <a:off x="8305798" y="2808069"/>
            <a:ext cx="609600" cy="646331"/>
          </a:xfrm>
          <a:prstGeom prst="rect">
            <a:avLst/>
          </a:prstGeom>
          <a:noFill/>
        </p:spPr>
        <p:txBody>
          <a:bodyPr wrap="square" rtlCol="0">
            <a:spAutoFit/>
          </a:bodyPr>
          <a:lstStyle/>
          <a:p>
            <a:pPr algn="ctr"/>
            <a:r>
              <a:rPr lang="ar-EG" sz="3600" b="1" dirty="0" smtClean="0">
                <a:solidFill>
                  <a:srgbClr val="C00000"/>
                </a:solidFill>
              </a:rPr>
              <a:t>4</a:t>
            </a:r>
            <a:endParaRPr lang="ar-EG" sz="3600" dirty="0">
              <a:solidFill>
                <a:srgbClr val="C00000"/>
              </a:solidFill>
            </a:endParaRPr>
          </a:p>
        </p:txBody>
      </p:sp>
      <p:sp>
        <p:nvSpPr>
          <p:cNvPr id="10" name="TextBox 9"/>
          <p:cNvSpPr txBox="1"/>
          <p:nvPr/>
        </p:nvSpPr>
        <p:spPr>
          <a:xfrm>
            <a:off x="3962399" y="2457271"/>
            <a:ext cx="3962399" cy="1200329"/>
          </a:xfrm>
          <a:prstGeom prst="rect">
            <a:avLst/>
          </a:prstGeom>
          <a:noFill/>
        </p:spPr>
        <p:txBody>
          <a:bodyPr wrap="square" rtlCol="0">
            <a:spAutoFit/>
          </a:bodyPr>
          <a:lstStyle/>
          <a:p>
            <a:pPr algn="r" rtl="1"/>
            <a:r>
              <a:rPr lang="ar-EG" sz="2400" b="1" dirty="0" smtClean="0">
                <a:solidFill>
                  <a:srgbClr val="C00000"/>
                </a:solidFill>
              </a:rPr>
              <a:t>وأحلم عن خلي وأعلم به </a:t>
            </a:r>
            <a:endParaRPr lang="en-US" sz="2400" dirty="0" smtClean="0">
              <a:solidFill>
                <a:srgbClr val="C00000"/>
              </a:solidFill>
            </a:endParaRPr>
          </a:p>
          <a:p>
            <a:pPr algn="r"/>
            <a:r>
              <a:rPr lang="ar-EG" sz="2400" b="1" dirty="0" smtClean="0">
                <a:solidFill>
                  <a:srgbClr val="C00000"/>
                </a:solidFill>
              </a:rPr>
              <a:t>           متى أجزه حلما عن الجهل يندم</a:t>
            </a:r>
            <a:endParaRPr lang="ar-EG" sz="2400" dirty="0">
              <a:solidFill>
                <a:srgbClr val="C00000"/>
              </a:solidFill>
            </a:endParaRPr>
          </a:p>
        </p:txBody>
      </p:sp>
      <p:sp>
        <p:nvSpPr>
          <p:cNvPr id="11" name="TextBox 10"/>
          <p:cNvSpPr txBox="1"/>
          <p:nvPr/>
        </p:nvSpPr>
        <p:spPr>
          <a:xfrm>
            <a:off x="8381999" y="3773269"/>
            <a:ext cx="609600" cy="646331"/>
          </a:xfrm>
          <a:prstGeom prst="rect">
            <a:avLst/>
          </a:prstGeom>
          <a:noFill/>
        </p:spPr>
        <p:txBody>
          <a:bodyPr wrap="square" rtlCol="0">
            <a:spAutoFit/>
          </a:bodyPr>
          <a:lstStyle/>
          <a:p>
            <a:pPr algn="ctr"/>
            <a:r>
              <a:rPr lang="ar-EG" sz="3600" b="1" dirty="0" smtClean="0">
                <a:solidFill>
                  <a:srgbClr val="C00000"/>
                </a:solidFill>
              </a:rPr>
              <a:t>5</a:t>
            </a:r>
            <a:endParaRPr lang="ar-EG" sz="3600" dirty="0">
              <a:solidFill>
                <a:srgbClr val="C00000"/>
              </a:solidFill>
            </a:endParaRPr>
          </a:p>
        </p:txBody>
      </p:sp>
      <p:sp>
        <p:nvSpPr>
          <p:cNvPr id="12" name="TextBox 11"/>
          <p:cNvSpPr txBox="1"/>
          <p:nvPr/>
        </p:nvSpPr>
        <p:spPr>
          <a:xfrm>
            <a:off x="3962398" y="3820180"/>
            <a:ext cx="4038600" cy="523220"/>
          </a:xfrm>
          <a:prstGeom prst="rect">
            <a:avLst/>
          </a:prstGeom>
          <a:noFill/>
        </p:spPr>
        <p:txBody>
          <a:bodyPr wrap="square" rtlCol="0">
            <a:spAutoFit/>
          </a:bodyPr>
          <a:lstStyle/>
          <a:p>
            <a:pPr algn="r"/>
            <a:r>
              <a:rPr lang="ar-EG" sz="2800" b="1" dirty="0" smtClean="0">
                <a:solidFill>
                  <a:srgbClr val="C00000"/>
                </a:solidFill>
              </a:rPr>
              <a:t>أني تبحث عن الرزق تجده مقدراً.</a:t>
            </a:r>
            <a:endParaRPr lang="ar-EG" sz="2800" dirty="0">
              <a:solidFill>
                <a:srgbClr val="C00000"/>
              </a:solidFill>
            </a:endParaRPr>
          </a:p>
        </p:txBody>
      </p:sp>
      <p:sp>
        <p:nvSpPr>
          <p:cNvPr id="13" name="TextBox 12"/>
          <p:cNvSpPr txBox="1"/>
          <p:nvPr/>
        </p:nvSpPr>
        <p:spPr>
          <a:xfrm>
            <a:off x="8381998" y="4724400"/>
            <a:ext cx="609600" cy="646331"/>
          </a:xfrm>
          <a:prstGeom prst="rect">
            <a:avLst/>
          </a:prstGeom>
          <a:noFill/>
        </p:spPr>
        <p:txBody>
          <a:bodyPr wrap="square" rtlCol="0">
            <a:spAutoFit/>
          </a:bodyPr>
          <a:lstStyle/>
          <a:p>
            <a:pPr algn="ctr"/>
            <a:r>
              <a:rPr lang="ar-EG" sz="3600" b="1" dirty="0" smtClean="0">
                <a:solidFill>
                  <a:srgbClr val="C00000"/>
                </a:solidFill>
              </a:rPr>
              <a:t>6</a:t>
            </a:r>
            <a:endParaRPr lang="ar-EG" sz="3600" dirty="0">
              <a:solidFill>
                <a:srgbClr val="C00000"/>
              </a:solidFill>
            </a:endParaRPr>
          </a:p>
        </p:txBody>
      </p:sp>
      <p:sp>
        <p:nvSpPr>
          <p:cNvPr id="14" name="TextBox 13"/>
          <p:cNvSpPr txBox="1"/>
          <p:nvPr/>
        </p:nvSpPr>
        <p:spPr>
          <a:xfrm>
            <a:off x="4038598" y="4724400"/>
            <a:ext cx="4038600" cy="523220"/>
          </a:xfrm>
          <a:prstGeom prst="rect">
            <a:avLst/>
          </a:prstGeom>
          <a:noFill/>
        </p:spPr>
        <p:txBody>
          <a:bodyPr wrap="square" rtlCol="0">
            <a:spAutoFit/>
          </a:bodyPr>
          <a:lstStyle/>
          <a:p>
            <a:pPr algn="r" rtl="1"/>
            <a:r>
              <a:rPr lang="ar-EG" sz="2800" b="1" dirty="0" smtClean="0">
                <a:solidFill>
                  <a:srgbClr val="C00000"/>
                </a:solidFill>
              </a:rPr>
              <a:t>أي جهد تبذله تجد نتيجته.</a:t>
            </a:r>
            <a:endParaRPr lang="ar-EG" sz="2800" dirty="0">
              <a:solidFill>
                <a:srgbClr val="C00000"/>
              </a:solidFill>
            </a:endParaRPr>
          </a:p>
        </p:txBody>
      </p:sp>
      <p:sp>
        <p:nvSpPr>
          <p:cNvPr id="15" name="TextBox 14"/>
          <p:cNvSpPr txBox="1"/>
          <p:nvPr/>
        </p:nvSpPr>
        <p:spPr>
          <a:xfrm>
            <a:off x="1981198" y="1320800"/>
            <a:ext cx="1295400" cy="1200329"/>
          </a:xfrm>
          <a:prstGeom prst="rect">
            <a:avLst/>
          </a:prstGeom>
          <a:noFill/>
        </p:spPr>
        <p:txBody>
          <a:bodyPr wrap="square" rtlCol="0">
            <a:spAutoFit/>
          </a:bodyPr>
          <a:lstStyle/>
          <a:p>
            <a:pPr algn="ctr"/>
            <a:r>
              <a:rPr lang="ar-EG" sz="2400" b="1" dirty="0" smtClean="0">
                <a:solidFill>
                  <a:srgbClr val="C00000"/>
                </a:solidFill>
              </a:rPr>
              <a:t>فعل</a:t>
            </a:r>
            <a:r>
              <a:rPr lang="en-US" sz="2400" b="1" dirty="0" smtClean="0">
                <a:solidFill>
                  <a:srgbClr val="C00000"/>
                </a:solidFill>
              </a:rPr>
              <a:t>/</a:t>
            </a:r>
            <a:r>
              <a:rPr lang="ar-EG" sz="2400" b="1" dirty="0" smtClean="0">
                <a:solidFill>
                  <a:srgbClr val="C00000"/>
                </a:solidFill>
              </a:rPr>
              <a:t> جواب الشرط</a:t>
            </a:r>
            <a:endParaRPr lang="ar-EG" sz="2400" dirty="0">
              <a:solidFill>
                <a:srgbClr val="C00000"/>
              </a:solidFill>
            </a:endParaRPr>
          </a:p>
        </p:txBody>
      </p:sp>
      <p:sp>
        <p:nvSpPr>
          <p:cNvPr id="16" name="TextBox 15"/>
          <p:cNvSpPr txBox="1"/>
          <p:nvPr/>
        </p:nvSpPr>
        <p:spPr>
          <a:xfrm>
            <a:off x="304798" y="1625600"/>
            <a:ext cx="1066800" cy="461665"/>
          </a:xfrm>
          <a:prstGeom prst="rect">
            <a:avLst/>
          </a:prstGeom>
          <a:noFill/>
        </p:spPr>
        <p:txBody>
          <a:bodyPr wrap="square" rtlCol="0">
            <a:spAutoFit/>
          </a:bodyPr>
          <a:lstStyle/>
          <a:p>
            <a:pPr algn="ctr"/>
            <a:r>
              <a:rPr lang="ar-EG" sz="2400" b="1" dirty="0" smtClean="0">
                <a:solidFill>
                  <a:srgbClr val="C00000"/>
                </a:solidFill>
              </a:rPr>
              <a:t>علامته</a:t>
            </a:r>
            <a:endParaRPr lang="ar-EG" sz="2400" dirty="0">
              <a:solidFill>
                <a:srgbClr val="C00000"/>
              </a:solidFill>
            </a:endParaRPr>
          </a:p>
        </p:txBody>
      </p:sp>
      <p:sp>
        <p:nvSpPr>
          <p:cNvPr id="19" name="TextBox 18"/>
          <p:cNvSpPr txBox="1"/>
          <p:nvPr/>
        </p:nvSpPr>
        <p:spPr>
          <a:xfrm>
            <a:off x="8381999" y="5602069"/>
            <a:ext cx="609600" cy="646331"/>
          </a:xfrm>
          <a:prstGeom prst="rect">
            <a:avLst/>
          </a:prstGeom>
          <a:noFill/>
        </p:spPr>
        <p:txBody>
          <a:bodyPr wrap="square" rtlCol="0">
            <a:spAutoFit/>
          </a:bodyPr>
          <a:lstStyle/>
          <a:p>
            <a:pPr algn="ctr"/>
            <a:r>
              <a:rPr lang="ar-EG" sz="3600" b="1" dirty="0" smtClean="0">
                <a:solidFill>
                  <a:srgbClr val="C00000"/>
                </a:solidFill>
              </a:rPr>
              <a:t>7</a:t>
            </a:r>
            <a:endParaRPr lang="ar-EG" sz="3600" dirty="0">
              <a:solidFill>
                <a:srgbClr val="C00000"/>
              </a:solidFill>
            </a:endParaRPr>
          </a:p>
        </p:txBody>
      </p:sp>
      <p:sp>
        <p:nvSpPr>
          <p:cNvPr id="20" name="TextBox 19"/>
          <p:cNvSpPr txBox="1"/>
          <p:nvPr/>
        </p:nvSpPr>
        <p:spPr>
          <a:xfrm>
            <a:off x="4038599" y="5562600"/>
            <a:ext cx="4038600" cy="954107"/>
          </a:xfrm>
          <a:prstGeom prst="rect">
            <a:avLst/>
          </a:prstGeom>
          <a:noFill/>
        </p:spPr>
        <p:txBody>
          <a:bodyPr wrap="square" rtlCol="0">
            <a:spAutoFit/>
          </a:bodyPr>
          <a:lstStyle/>
          <a:p>
            <a:pPr algn="r" rtl="1"/>
            <a:r>
              <a:rPr lang="ar-EG" sz="2800" b="1" dirty="0" smtClean="0">
                <a:solidFill>
                  <a:srgbClr val="C00000"/>
                </a:solidFill>
              </a:rPr>
              <a:t>من تكن الدنيا همه يضق بها ذرعاً.</a:t>
            </a:r>
            <a:endParaRPr lang="ar-EG" sz="2800" dirty="0">
              <a:solidFill>
                <a:srgbClr val="C00000"/>
              </a:solidFill>
            </a:endParaRPr>
          </a:p>
        </p:txBody>
      </p:sp>
      <p:sp>
        <p:nvSpPr>
          <p:cNvPr id="21" name="TextBox 20"/>
          <p:cNvSpPr txBox="1"/>
          <p:nvPr/>
        </p:nvSpPr>
        <p:spPr>
          <a:xfrm>
            <a:off x="3200399" y="2819400"/>
            <a:ext cx="838201" cy="523220"/>
          </a:xfrm>
          <a:prstGeom prst="rect">
            <a:avLst/>
          </a:prstGeom>
          <a:noFill/>
        </p:spPr>
        <p:txBody>
          <a:bodyPr wrap="square" rtlCol="0">
            <a:spAutoFit/>
          </a:bodyPr>
          <a:lstStyle/>
          <a:p>
            <a:pPr algn="ctr"/>
            <a:r>
              <a:rPr lang="ar-EG" sz="2800" b="1" dirty="0" smtClean="0">
                <a:solidFill>
                  <a:srgbClr val="3333FF"/>
                </a:solidFill>
              </a:rPr>
              <a:t>متى</a:t>
            </a:r>
            <a:endParaRPr lang="ar-EG" sz="2800" dirty="0">
              <a:solidFill>
                <a:srgbClr val="3333FF"/>
              </a:solidFill>
            </a:endParaRPr>
          </a:p>
        </p:txBody>
      </p:sp>
      <p:sp>
        <p:nvSpPr>
          <p:cNvPr id="22" name="TextBox 21"/>
          <p:cNvSpPr txBox="1"/>
          <p:nvPr/>
        </p:nvSpPr>
        <p:spPr>
          <a:xfrm>
            <a:off x="2133599" y="2667000"/>
            <a:ext cx="1143000" cy="830997"/>
          </a:xfrm>
          <a:prstGeom prst="rect">
            <a:avLst/>
          </a:prstGeom>
          <a:noFill/>
        </p:spPr>
        <p:txBody>
          <a:bodyPr wrap="square" rtlCol="0">
            <a:spAutoFit/>
          </a:bodyPr>
          <a:lstStyle/>
          <a:p>
            <a:pPr algn="ctr"/>
            <a:r>
              <a:rPr lang="ar-EG" sz="2400" b="1" dirty="0" smtClean="0">
                <a:solidFill>
                  <a:srgbClr val="3333FF"/>
                </a:solidFill>
              </a:rPr>
              <a:t>أجز  - يندم</a:t>
            </a:r>
            <a:endParaRPr lang="ar-EG" sz="2400" dirty="0">
              <a:solidFill>
                <a:srgbClr val="3333FF"/>
              </a:solidFill>
            </a:endParaRPr>
          </a:p>
        </p:txBody>
      </p:sp>
      <p:sp>
        <p:nvSpPr>
          <p:cNvPr id="23" name="TextBox 22"/>
          <p:cNvSpPr txBox="1"/>
          <p:nvPr/>
        </p:nvSpPr>
        <p:spPr>
          <a:xfrm>
            <a:off x="1142999" y="2738735"/>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24" name="TextBox 23"/>
          <p:cNvSpPr txBox="1"/>
          <p:nvPr/>
        </p:nvSpPr>
        <p:spPr>
          <a:xfrm>
            <a:off x="76199" y="2362200"/>
            <a:ext cx="1295400" cy="1200329"/>
          </a:xfrm>
          <a:prstGeom prst="rect">
            <a:avLst/>
          </a:prstGeom>
          <a:noFill/>
        </p:spPr>
        <p:txBody>
          <a:bodyPr wrap="square" rtlCol="0">
            <a:spAutoFit/>
          </a:bodyPr>
          <a:lstStyle/>
          <a:p>
            <a:pPr algn="ctr"/>
            <a:r>
              <a:rPr lang="ar-EG" sz="2400" b="1" dirty="0" smtClean="0">
                <a:solidFill>
                  <a:srgbClr val="3333FF"/>
                </a:solidFill>
              </a:rPr>
              <a:t>حذف حرف العلة - السكون</a:t>
            </a:r>
            <a:endParaRPr lang="ar-EG" sz="2400" dirty="0">
              <a:solidFill>
                <a:srgbClr val="3333FF"/>
              </a:solidFill>
            </a:endParaRPr>
          </a:p>
        </p:txBody>
      </p:sp>
      <p:sp>
        <p:nvSpPr>
          <p:cNvPr id="25" name="TextBox 24"/>
          <p:cNvSpPr txBox="1"/>
          <p:nvPr/>
        </p:nvSpPr>
        <p:spPr>
          <a:xfrm>
            <a:off x="3276599" y="3896380"/>
            <a:ext cx="609600" cy="523220"/>
          </a:xfrm>
          <a:prstGeom prst="rect">
            <a:avLst/>
          </a:prstGeom>
          <a:noFill/>
        </p:spPr>
        <p:txBody>
          <a:bodyPr wrap="square" rtlCol="0">
            <a:spAutoFit/>
          </a:bodyPr>
          <a:lstStyle/>
          <a:p>
            <a:pPr algn="ctr"/>
            <a:r>
              <a:rPr lang="ar-EG" sz="2800" b="1" dirty="0" smtClean="0">
                <a:solidFill>
                  <a:srgbClr val="3333FF"/>
                </a:solidFill>
              </a:rPr>
              <a:t>أنى</a:t>
            </a:r>
            <a:endParaRPr lang="ar-EG" sz="2800" dirty="0">
              <a:solidFill>
                <a:srgbClr val="3333FF"/>
              </a:solidFill>
            </a:endParaRPr>
          </a:p>
        </p:txBody>
      </p:sp>
      <p:sp>
        <p:nvSpPr>
          <p:cNvPr id="26" name="TextBox 25"/>
          <p:cNvSpPr txBox="1"/>
          <p:nvPr/>
        </p:nvSpPr>
        <p:spPr>
          <a:xfrm>
            <a:off x="2133599" y="3617893"/>
            <a:ext cx="1066800" cy="954107"/>
          </a:xfrm>
          <a:prstGeom prst="rect">
            <a:avLst/>
          </a:prstGeom>
          <a:noFill/>
        </p:spPr>
        <p:txBody>
          <a:bodyPr wrap="square" rtlCol="0">
            <a:spAutoFit/>
          </a:bodyPr>
          <a:lstStyle/>
          <a:p>
            <a:pPr algn="ctr"/>
            <a:r>
              <a:rPr lang="ar-EG" sz="2800" b="1" dirty="0" smtClean="0">
                <a:solidFill>
                  <a:srgbClr val="3333FF"/>
                </a:solidFill>
              </a:rPr>
              <a:t>تبحث  - تجد</a:t>
            </a:r>
            <a:endParaRPr lang="ar-EG" sz="2800" dirty="0">
              <a:solidFill>
                <a:srgbClr val="3333FF"/>
              </a:solidFill>
            </a:endParaRPr>
          </a:p>
        </p:txBody>
      </p:sp>
      <p:sp>
        <p:nvSpPr>
          <p:cNvPr id="27" name="TextBox 26"/>
          <p:cNvSpPr txBox="1"/>
          <p:nvPr/>
        </p:nvSpPr>
        <p:spPr>
          <a:xfrm>
            <a:off x="1142999" y="3886200"/>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28" name="TextBox 27"/>
          <p:cNvSpPr txBox="1"/>
          <p:nvPr/>
        </p:nvSpPr>
        <p:spPr>
          <a:xfrm>
            <a:off x="76199" y="3881735"/>
            <a:ext cx="1295400" cy="461665"/>
          </a:xfrm>
          <a:prstGeom prst="rect">
            <a:avLst/>
          </a:prstGeom>
          <a:noFill/>
        </p:spPr>
        <p:txBody>
          <a:bodyPr wrap="square" rtlCol="0">
            <a:spAutoFit/>
          </a:bodyPr>
          <a:lstStyle/>
          <a:p>
            <a:pPr algn="ctr"/>
            <a:r>
              <a:rPr lang="ar-EG" sz="2400" b="1" dirty="0" smtClean="0">
                <a:solidFill>
                  <a:srgbClr val="3333FF"/>
                </a:solidFill>
              </a:rPr>
              <a:t>السكون</a:t>
            </a:r>
            <a:endParaRPr lang="ar-EG" sz="2400" dirty="0">
              <a:solidFill>
                <a:srgbClr val="3333FF"/>
              </a:solidFill>
            </a:endParaRPr>
          </a:p>
        </p:txBody>
      </p:sp>
      <p:sp>
        <p:nvSpPr>
          <p:cNvPr id="30" name="TextBox 29"/>
          <p:cNvSpPr txBox="1"/>
          <p:nvPr/>
        </p:nvSpPr>
        <p:spPr>
          <a:xfrm>
            <a:off x="2133599" y="4572000"/>
            <a:ext cx="1066800" cy="954107"/>
          </a:xfrm>
          <a:prstGeom prst="rect">
            <a:avLst/>
          </a:prstGeom>
          <a:noFill/>
        </p:spPr>
        <p:txBody>
          <a:bodyPr wrap="square" rtlCol="0">
            <a:spAutoFit/>
          </a:bodyPr>
          <a:lstStyle/>
          <a:p>
            <a:pPr algn="ctr"/>
            <a:r>
              <a:rPr lang="ar-EG" sz="2800" b="1" dirty="0" smtClean="0">
                <a:solidFill>
                  <a:srgbClr val="3333FF"/>
                </a:solidFill>
              </a:rPr>
              <a:t>تبذل  - تجد</a:t>
            </a:r>
            <a:endParaRPr lang="ar-EG" sz="2800" dirty="0">
              <a:solidFill>
                <a:srgbClr val="3333FF"/>
              </a:solidFill>
            </a:endParaRPr>
          </a:p>
        </p:txBody>
      </p:sp>
      <p:sp>
        <p:nvSpPr>
          <p:cNvPr id="31" name="TextBox 30"/>
          <p:cNvSpPr txBox="1"/>
          <p:nvPr/>
        </p:nvSpPr>
        <p:spPr>
          <a:xfrm>
            <a:off x="1219199" y="4724400"/>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32" name="TextBox 31"/>
          <p:cNvSpPr txBox="1"/>
          <p:nvPr/>
        </p:nvSpPr>
        <p:spPr>
          <a:xfrm>
            <a:off x="76199" y="4719935"/>
            <a:ext cx="1295400" cy="461665"/>
          </a:xfrm>
          <a:prstGeom prst="rect">
            <a:avLst/>
          </a:prstGeom>
          <a:noFill/>
        </p:spPr>
        <p:txBody>
          <a:bodyPr wrap="square" rtlCol="0">
            <a:spAutoFit/>
          </a:bodyPr>
          <a:lstStyle/>
          <a:p>
            <a:pPr algn="ctr"/>
            <a:r>
              <a:rPr lang="ar-EG" sz="2400" b="1" dirty="0" smtClean="0">
                <a:solidFill>
                  <a:srgbClr val="3333FF"/>
                </a:solidFill>
              </a:rPr>
              <a:t>السكون</a:t>
            </a:r>
            <a:endParaRPr lang="ar-EG" sz="2400" dirty="0">
              <a:solidFill>
                <a:srgbClr val="3333FF"/>
              </a:solidFill>
            </a:endParaRPr>
          </a:p>
        </p:txBody>
      </p:sp>
      <p:sp>
        <p:nvSpPr>
          <p:cNvPr id="33" name="TextBox 32"/>
          <p:cNvSpPr txBox="1"/>
          <p:nvPr/>
        </p:nvSpPr>
        <p:spPr>
          <a:xfrm>
            <a:off x="3276599" y="4734580"/>
            <a:ext cx="609600" cy="523220"/>
          </a:xfrm>
          <a:prstGeom prst="rect">
            <a:avLst/>
          </a:prstGeom>
          <a:noFill/>
        </p:spPr>
        <p:txBody>
          <a:bodyPr wrap="square" rtlCol="0">
            <a:spAutoFit/>
          </a:bodyPr>
          <a:lstStyle/>
          <a:p>
            <a:pPr algn="ctr"/>
            <a:r>
              <a:rPr lang="ar-EG" sz="2800" b="1" dirty="0" smtClean="0">
                <a:solidFill>
                  <a:srgbClr val="3333FF"/>
                </a:solidFill>
              </a:rPr>
              <a:t>أي</a:t>
            </a:r>
            <a:endParaRPr lang="ar-EG" sz="2800" dirty="0">
              <a:solidFill>
                <a:srgbClr val="3333FF"/>
              </a:solidFill>
            </a:endParaRPr>
          </a:p>
        </p:txBody>
      </p:sp>
      <p:sp>
        <p:nvSpPr>
          <p:cNvPr id="35" name="TextBox 34"/>
          <p:cNvSpPr txBox="1"/>
          <p:nvPr/>
        </p:nvSpPr>
        <p:spPr>
          <a:xfrm>
            <a:off x="3352799" y="5801380"/>
            <a:ext cx="609600" cy="523220"/>
          </a:xfrm>
          <a:prstGeom prst="rect">
            <a:avLst/>
          </a:prstGeom>
          <a:noFill/>
        </p:spPr>
        <p:txBody>
          <a:bodyPr wrap="square" rtlCol="0">
            <a:spAutoFit/>
          </a:bodyPr>
          <a:lstStyle/>
          <a:p>
            <a:pPr algn="ctr"/>
            <a:r>
              <a:rPr lang="ar-EG" sz="2800" b="1" dirty="0" smtClean="0">
                <a:solidFill>
                  <a:srgbClr val="3333FF"/>
                </a:solidFill>
              </a:rPr>
              <a:t>من</a:t>
            </a:r>
            <a:endParaRPr lang="ar-EG" sz="2800" dirty="0">
              <a:solidFill>
                <a:srgbClr val="3333FF"/>
              </a:solidFill>
            </a:endParaRPr>
          </a:p>
        </p:txBody>
      </p:sp>
      <p:sp>
        <p:nvSpPr>
          <p:cNvPr id="36" name="TextBox 35"/>
          <p:cNvSpPr txBox="1"/>
          <p:nvPr/>
        </p:nvSpPr>
        <p:spPr>
          <a:xfrm>
            <a:off x="2209799" y="5675293"/>
            <a:ext cx="1066800" cy="954107"/>
          </a:xfrm>
          <a:prstGeom prst="rect">
            <a:avLst/>
          </a:prstGeom>
          <a:noFill/>
        </p:spPr>
        <p:txBody>
          <a:bodyPr wrap="square" rtlCol="0">
            <a:spAutoFit/>
          </a:bodyPr>
          <a:lstStyle/>
          <a:p>
            <a:pPr algn="ctr"/>
            <a:r>
              <a:rPr lang="ar-EG" sz="2800" b="1" dirty="0" smtClean="0">
                <a:solidFill>
                  <a:srgbClr val="3333FF"/>
                </a:solidFill>
              </a:rPr>
              <a:t>تكن – يضق</a:t>
            </a:r>
            <a:endParaRPr lang="ar-EG" sz="2800" dirty="0">
              <a:solidFill>
                <a:srgbClr val="3333FF"/>
              </a:solidFill>
            </a:endParaRPr>
          </a:p>
        </p:txBody>
      </p:sp>
      <p:sp>
        <p:nvSpPr>
          <p:cNvPr id="37" name="TextBox 36"/>
          <p:cNvSpPr txBox="1"/>
          <p:nvPr/>
        </p:nvSpPr>
        <p:spPr>
          <a:xfrm>
            <a:off x="1142999" y="5791200"/>
            <a:ext cx="1143000" cy="461665"/>
          </a:xfrm>
          <a:prstGeom prst="rect">
            <a:avLst/>
          </a:prstGeom>
          <a:noFill/>
        </p:spPr>
        <p:txBody>
          <a:bodyPr wrap="square" rtlCol="0">
            <a:spAutoFit/>
          </a:bodyPr>
          <a:lstStyle/>
          <a:p>
            <a:pPr algn="ctr"/>
            <a:r>
              <a:rPr lang="ar-EG" sz="2400" b="1" dirty="0" smtClean="0">
                <a:solidFill>
                  <a:srgbClr val="3333FF"/>
                </a:solidFill>
              </a:rPr>
              <a:t>مجزوم</a:t>
            </a:r>
            <a:endParaRPr lang="ar-EG" sz="2400" dirty="0">
              <a:solidFill>
                <a:srgbClr val="3333FF"/>
              </a:solidFill>
            </a:endParaRPr>
          </a:p>
        </p:txBody>
      </p:sp>
      <p:sp>
        <p:nvSpPr>
          <p:cNvPr id="38" name="TextBox 37"/>
          <p:cNvSpPr txBox="1"/>
          <p:nvPr/>
        </p:nvSpPr>
        <p:spPr>
          <a:xfrm>
            <a:off x="152399" y="5791200"/>
            <a:ext cx="1295400" cy="461665"/>
          </a:xfrm>
          <a:prstGeom prst="rect">
            <a:avLst/>
          </a:prstGeom>
          <a:noFill/>
        </p:spPr>
        <p:txBody>
          <a:bodyPr wrap="square" rtlCol="0">
            <a:spAutoFit/>
          </a:bodyPr>
          <a:lstStyle/>
          <a:p>
            <a:pPr algn="ctr"/>
            <a:r>
              <a:rPr lang="ar-EG" sz="2400" b="1" dirty="0" smtClean="0">
                <a:solidFill>
                  <a:srgbClr val="3333FF"/>
                </a:solidFill>
              </a:rPr>
              <a:t>السكون</a:t>
            </a:r>
            <a:endParaRPr lang="ar-EG" sz="2400" dirty="0">
              <a:solidFill>
                <a:srgbClr val="3333FF"/>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strVal val="#ppt_w+.3"/>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animEffect transition="in" filter="fade">
                                      <p:cBhvr>
                                        <p:cTn id="35"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4" name="whoosh.wav"/>
                                        </p:tgtEl>
                                      </p:cMediaNode>
                                    </p:audio>
                                  </p:subTnLst>
                                </p:cTn>
                              </p:par>
                              <p:par>
                                <p:cTn id="36" presetID="50" presetClass="entr" presetSubtype="0" decel="10000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strVal val="#ppt_w+.3"/>
                                          </p:val>
                                        </p:tav>
                                        <p:tav tm="100000">
                                          <p:val>
                                            <p:strVal val="#ppt_w"/>
                                          </p:val>
                                        </p:tav>
                                      </p:tavLst>
                                    </p:anim>
                                    <p:anim calcmode="lin" valueType="num">
                                      <p:cBhvr>
                                        <p:cTn id="39" dur="500" fill="hold"/>
                                        <p:tgtEl>
                                          <p:spTgt spid="22"/>
                                        </p:tgtEl>
                                        <p:attrNameLst>
                                          <p:attrName>ppt_h</p:attrName>
                                        </p:attrNameLst>
                                      </p:cBhvr>
                                      <p:tavLst>
                                        <p:tav tm="0">
                                          <p:val>
                                            <p:strVal val="#ppt_h"/>
                                          </p:val>
                                        </p:tav>
                                        <p:tav tm="100000">
                                          <p:val>
                                            <p:strVal val="#ppt_h"/>
                                          </p:val>
                                        </p:tav>
                                      </p:tavLst>
                                    </p:anim>
                                    <p:animEffect transition="in" filter="fade">
                                      <p:cBhvr>
                                        <p:cTn id="40" dur="500"/>
                                        <p:tgtEl>
                                          <p:spTgt spid="22"/>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strVal val="#ppt_w+.3"/>
                                          </p:val>
                                        </p:tav>
                                        <p:tav tm="100000">
                                          <p:val>
                                            <p:strVal val="#ppt_w"/>
                                          </p:val>
                                        </p:tav>
                                      </p:tavLst>
                                    </p:anim>
                                    <p:anim calcmode="lin" valueType="num">
                                      <p:cBhvr>
                                        <p:cTn id="44" dur="500" fill="hold"/>
                                        <p:tgtEl>
                                          <p:spTgt spid="23"/>
                                        </p:tgtEl>
                                        <p:attrNameLst>
                                          <p:attrName>ppt_h</p:attrName>
                                        </p:attrNameLst>
                                      </p:cBhvr>
                                      <p:tavLst>
                                        <p:tav tm="0">
                                          <p:val>
                                            <p:strVal val="#ppt_h"/>
                                          </p:val>
                                        </p:tav>
                                        <p:tav tm="100000">
                                          <p:val>
                                            <p:strVal val="#ppt_h"/>
                                          </p:val>
                                        </p:tav>
                                      </p:tavLst>
                                    </p:anim>
                                    <p:animEffect transition="in" filter="fade">
                                      <p:cBhvr>
                                        <p:cTn id="45" dur="500"/>
                                        <p:tgtEl>
                                          <p:spTgt spid="23"/>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ppt_w+.3"/>
                                          </p:val>
                                        </p:tav>
                                        <p:tav tm="100000">
                                          <p:val>
                                            <p:strVal val="#ppt_w"/>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animEffect transition="in" filter="fade">
                                      <p:cBhvr>
                                        <p:cTn id="50" dur="500"/>
                                        <p:tgtEl>
                                          <p:spTgt spid="24"/>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strVal val="#ppt_w+.3"/>
                                          </p:val>
                                        </p:tav>
                                        <p:tav tm="100000">
                                          <p:val>
                                            <p:strVal val="#ppt_w"/>
                                          </p:val>
                                        </p:tav>
                                      </p:tavLst>
                                    </p:anim>
                                    <p:anim calcmode="lin" valueType="num">
                                      <p:cBhvr>
                                        <p:cTn id="54" dur="500" fill="hold"/>
                                        <p:tgtEl>
                                          <p:spTgt spid="25"/>
                                        </p:tgtEl>
                                        <p:attrNameLst>
                                          <p:attrName>ppt_h</p:attrName>
                                        </p:attrNameLst>
                                      </p:cBhvr>
                                      <p:tavLst>
                                        <p:tav tm="0">
                                          <p:val>
                                            <p:strVal val="#ppt_h"/>
                                          </p:val>
                                        </p:tav>
                                        <p:tav tm="100000">
                                          <p:val>
                                            <p:strVal val="#ppt_h"/>
                                          </p:val>
                                        </p:tav>
                                      </p:tavLst>
                                    </p:anim>
                                    <p:animEffect transition="in" filter="fade">
                                      <p:cBhvr>
                                        <p:cTn id="55" dur="500"/>
                                        <p:tgtEl>
                                          <p:spTgt spid="25"/>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strVal val="#ppt_w+.3"/>
                                          </p:val>
                                        </p:tav>
                                        <p:tav tm="100000">
                                          <p:val>
                                            <p:strVal val="#ppt_w"/>
                                          </p:val>
                                        </p:tav>
                                      </p:tavLst>
                                    </p:anim>
                                    <p:anim calcmode="lin" valueType="num">
                                      <p:cBhvr>
                                        <p:cTn id="59" dur="500" fill="hold"/>
                                        <p:tgtEl>
                                          <p:spTgt spid="26"/>
                                        </p:tgtEl>
                                        <p:attrNameLst>
                                          <p:attrName>ppt_h</p:attrName>
                                        </p:attrNameLst>
                                      </p:cBhvr>
                                      <p:tavLst>
                                        <p:tav tm="0">
                                          <p:val>
                                            <p:strVal val="#ppt_h"/>
                                          </p:val>
                                        </p:tav>
                                        <p:tav tm="100000">
                                          <p:val>
                                            <p:strVal val="#ppt_h"/>
                                          </p:val>
                                        </p:tav>
                                      </p:tavLst>
                                    </p:anim>
                                    <p:animEffect transition="in" filter="fade">
                                      <p:cBhvr>
                                        <p:cTn id="60" dur="500"/>
                                        <p:tgtEl>
                                          <p:spTgt spid="26"/>
                                        </p:tgtEl>
                                      </p:cBhvr>
                                    </p:animEffect>
                                  </p:childTnLst>
                                </p:cTn>
                              </p:par>
                              <p:par>
                                <p:cTn id="61" presetID="50" presetClass="entr" presetSubtype="0" decel="10000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strVal val="#ppt_w+.3"/>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animEffect transition="in" filter="fade">
                                      <p:cBhvr>
                                        <p:cTn id="65" dur="500"/>
                                        <p:tgtEl>
                                          <p:spTgt spid="27"/>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strVal val="#ppt_w+.3"/>
                                          </p:val>
                                        </p:tav>
                                        <p:tav tm="100000">
                                          <p:val>
                                            <p:strVal val="#ppt_w"/>
                                          </p:val>
                                        </p:tav>
                                      </p:tavLst>
                                    </p:anim>
                                    <p:anim calcmode="lin" valueType="num">
                                      <p:cBhvr>
                                        <p:cTn id="69" dur="500" fill="hold"/>
                                        <p:tgtEl>
                                          <p:spTgt spid="28"/>
                                        </p:tgtEl>
                                        <p:attrNameLst>
                                          <p:attrName>ppt_h</p:attrName>
                                        </p:attrNameLst>
                                      </p:cBhvr>
                                      <p:tavLst>
                                        <p:tav tm="0">
                                          <p:val>
                                            <p:strVal val="#ppt_h"/>
                                          </p:val>
                                        </p:tav>
                                        <p:tav tm="100000">
                                          <p:val>
                                            <p:strVal val="#ppt_h"/>
                                          </p:val>
                                        </p:tav>
                                      </p:tavLst>
                                    </p:anim>
                                    <p:animEffect transition="in" filter="fade">
                                      <p:cBhvr>
                                        <p:cTn id="70" dur="500"/>
                                        <p:tgtEl>
                                          <p:spTgt spid="28"/>
                                        </p:tgtEl>
                                      </p:cBhvr>
                                    </p:animEffect>
                                  </p:childTnLst>
                                </p:cTn>
                              </p:par>
                              <p:par>
                                <p:cTn id="71" presetID="50" presetClass="entr" presetSubtype="0" decel="10000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strVal val="#ppt_w+.3"/>
                                          </p:val>
                                        </p:tav>
                                        <p:tav tm="100000">
                                          <p:val>
                                            <p:strVal val="#ppt_w"/>
                                          </p:val>
                                        </p:tav>
                                      </p:tavLst>
                                    </p:anim>
                                    <p:anim calcmode="lin" valueType="num">
                                      <p:cBhvr>
                                        <p:cTn id="74" dur="500" fill="hold"/>
                                        <p:tgtEl>
                                          <p:spTgt spid="30"/>
                                        </p:tgtEl>
                                        <p:attrNameLst>
                                          <p:attrName>ppt_h</p:attrName>
                                        </p:attrNameLst>
                                      </p:cBhvr>
                                      <p:tavLst>
                                        <p:tav tm="0">
                                          <p:val>
                                            <p:strVal val="#ppt_h"/>
                                          </p:val>
                                        </p:tav>
                                        <p:tav tm="100000">
                                          <p:val>
                                            <p:strVal val="#ppt_h"/>
                                          </p:val>
                                        </p:tav>
                                      </p:tavLst>
                                    </p:anim>
                                    <p:animEffect transition="in" filter="fade">
                                      <p:cBhvr>
                                        <p:cTn id="75" dur="500"/>
                                        <p:tgtEl>
                                          <p:spTgt spid="30"/>
                                        </p:tgtEl>
                                      </p:cBhvr>
                                    </p:animEffect>
                                  </p:childTnLst>
                                </p:cTn>
                              </p:par>
                              <p:par>
                                <p:cTn id="76" presetID="50" presetClass="entr" presetSubtype="0" decel="10000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strVal val="#ppt_w+.3"/>
                                          </p:val>
                                        </p:tav>
                                        <p:tav tm="100000">
                                          <p:val>
                                            <p:strVal val="#ppt_w"/>
                                          </p:val>
                                        </p:tav>
                                      </p:tavLst>
                                    </p:anim>
                                    <p:anim calcmode="lin" valueType="num">
                                      <p:cBhvr>
                                        <p:cTn id="79" dur="500" fill="hold"/>
                                        <p:tgtEl>
                                          <p:spTgt spid="31"/>
                                        </p:tgtEl>
                                        <p:attrNameLst>
                                          <p:attrName>ppt_h</p:attrName>
                                        </p:attrNameLst>
                                      </p:cBhvr>
                                      <p:tavLst>
                                        <p:tav tm="0">
                                          <p:val>
                                            <p:strVal val="#ppt_h"/>
                                          </p:val>
                                        </p:tav>
                                        <p:tav tm="100000">
                                          <p:val>
                                            <p:strVal val="#ppt_h"/>
                                          </p:val>
                                        </p:tav>
                                      </p:tavLst>
                                    </p:anim>
                                    <p:animEffect transition="in" filter="fade">
                                      <p:cBhvr>
                                        <p:cTn id="80" dur="500"/>
                                        <p:tgtEl>
                                          <p:spTgt spid="31"/>
                                        </p:tgtEl>
                                      </p:cBhvr>
                                    </p:animEffect>
                                  </p:childTnLst>
                                </p:cTn>
                              </p:par>
                              <p:par>
                                <p:cTn id="81" presetID="50" presetClass="entr" presetSubtype="0" decel="10000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strVal val="#ppt_w+.3"/>
                                          </p:val>
                                        </p:tav>
                                        <p:tav tm="100000">
                                          <p:val>
                                            <p:strVal val="#ppt_w"/>
                                          </p:val>
                                        </p:tav>
                                      </p:tavLst>
                                    </p:anim>
                                    <p:anim calcmode="lin" valueType="num">
                                      <p:cBhvr>
                                        <p:cTn id="84" dur="500" fill="hold"/>
                                        <p:tgtEl>
                                          <p:spTgt spid="32"/>
                                        </p:tgtEl>
                                        <p:attrNameLst>
                                          <p:attrName>ppt_h</p:attrName>
                                        </p:attrNameLst>
                                      </p:cBhvr>
                                      <p:tavLst>
                                        <p:tav tm="0">
                                          <p:val>
                                            <p:strVal val="#ppt_h"/>
                                          </p:val>
                                        </p:tav>
                                        <p:tav tm="100000">
                                          <p:val>
                                            <p:strVal val="#ppt_h"/>
                                          </p:val>
                                        </p:tav>
                                      </p:tavLst>
                                    </p:anim>
                                    <p:animEffect transition="in" filter="fade">
                                      <p:cBhvr>
                                        <p:cTn id="85" dur="500"/>
                                        <p:tgtEl>
                                          <p:spTgt spid="32"/>
                                        </p:tgtEl>
                                      </p:cBhvr>
                                    </p:animEffect>
                                  </p:childTnLst>
                                </p:cTn>
                              </p:par>
                              <p:par>
                                <p:cTn id="86" presetID="50" presetClass="entr" presetSubtype="0" decel="10000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strVal val="#ppt_w+.3"/>
                                          </p:val>
                                        </p:tav>
                                        <p:tav tm="100000">
                                          <p:val>
                                            <p:strVal val="#ppt_w"/>
                                          </p:val>
                                        </p:tav>
                                      </p:tavLst>
                                    </p:anim>
                                    <p:anim calcmode="lin" valueType="num">
                                      <p:cBhvr>
                                        <p:cTn id="89" dur="500" fill="hold"/>
                                        <p:tgtEl>
                                          <p:spTgt spid="33"/>
                                        </p:tgtEl>
                                        <p:attrNameLst>
                                          <p:attrName>ppt_h</p:attrName>
                                        </p:attrNameLst>
                                      </p:cBhvr>
                                      <p:tavLst>
                                        <p:tav tm="0">
                                          <p:val>
                                            <p:strVal val="#ppt_h"/>
                                          </p:val>
                                        </p:tav>
                                        <p:tav tm="100000">
                                          <p:val>
                                            <p:strVal val="#ppt_h"/>
                                          </p:val>
                                        </p:tav>
                                      </p:tavLst>
                                    </p:anim>
                                    <p:animEffect transition="in" filter="fade">
                                      <p:cBhvr>
                                        <p:cTn id="90" dur="500"/>
                                        <p:tgtEl>
                                          <p:spTgt spid="33"/>
                                        </p:tgtEl>
                                      </p:cBhvr>
                                    </p:animEffect>
                                  </p:childTnLst>
                                </p:cTn>
                              </p:par>
                              <p:par>
                                <p:cTn id="91" presetID="50" presetClass="entr" presetSubtype="0" decel="10000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strVal val="#ppt_w+.3"/>
                                          </p:val>
                                        </p:tav>
                                        <p:tav tm="100000">
                                          <p:val>
                                            <p:strVal val="#ppt_w"/>
                                          </p:val>
                                        </p:tav>
                                      </p:tavLst>
                                    </p:anim>
                                    <p:anim calcmode="lin" valueType="num">
                                      <p:cBhvr>
                                        <p:cTn id="94" dur="500" fill="hold"/>
                                        <p:tgtEl>
                                          <p:spTgt spid="35"/>
                                        </p:tgtEl>
                                        <p:attrNameLst>
                                          <p:attrName>ppt_h</p:attrName>
                                        </p:attrNameLst>
                                      </p:cBhvr>
                                      <p:tavLst>
                                        <p:tav tm="0">
                                          <p:val>
                                            <p:strVal val="#ppt_h"/>
                                          </p:val>
                                        </p:tav>
                                        <p:tav tm="100000">
                                          <p:val>
                                            <p:strVal val="#ppt_h"/>
                                          </p:val>
                                        </p:tav>
                                      </p:tavLst>
                                    </p:anim>
                                    <p:animEffect transition="in" filter="fade">
                                      <p:cBhvr>
                                        <p:cTn id="95" dur="500"/>
                                        <p:tgtEl>
                                          <p:spTgt spid="35"/>
                                        </p:tgtEl>
                                      </p:cBhvr>
                                    </p:animEffect>
                                  </p:childTnLst>
                                </p:cTn>
                              </p:par>
                              <p:par>
                                <p:cTn id="96" presetID="50" presetClass="entr" presetSubtype="0" decel="10000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strVal val="#ppt_w+.3"/>
                                          </p:val>
                                        </p:tav>
                                        <p:tav tm="100000">
                                          <p:val>
                                            <p:strVal val="#ppt_w"/>
                                          </p:val>
                                        </p:tav>
                                      </p:tavLst>
                                    </p:anim>
                                    <p:anim calcmode="lin" valueType="num">
                                      <p:cBhvr>
                                        <p:cTn id="99" dur="500" fill="hold"/>
                                        <p:tgtEl>
                                          <p:spTgt spid="36"/>
                                        </p:tgtEl>
                                        <p:attrNameLst>
                                          <p:attrName>ppt_h</p:attrName>
                                        </p:attrNameLst>
                                      </p:cBhvr>
                                      <p:tavLst>
                                        <p:tav tm="0">
                                          <p:val>
                                            <p:strVal val="#ppt_h"/>
                                          </p:val>
                                        </p:tav>
                                        <p:tav tm="100000">
                                          <p:val>
                                            <p:strVal val="#ppt_h"/>
                                          </p:val>
                                        </p:tav>
                                      </p:tavLst>
                                    </p:anim>
                                    <p:animEffect transition="in" filter="fade">
                                      <p:cBhvr>
                                        <p:cTn id="100" dur="500"/>
                                        <p:tgtEl>
                                          <p:spTgt spid="36"/>
                                        </p:tgtEl>
                                      </p:cBhvr>
                                    </p:animEffect>
                                  </p:childTnLst>
                                </p:cTn>
                              </p:par>
                              <p:par>
                                <p:cTn id="101" presetID="50" presetClass="entr" presetSubtype="0" decel="10000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strVal val="#ppt_w+.3"/>
                                          </p:val>
                                        </p:tav>
                                        <p:tav tm="100000">
                                          <p:val>
                                            <p:strVal val="#ppt_w"/>
                                          </p:val>
                                        </p:tav>
                                      </p:tavLst>
                                    </p:anim>
                                    <p:anim calcmode="lin" valueType="num">
                                      <p:cBhvr>
                                        <p:cTn id="104" dur="500" fill="hold"/>
                                        <p:tgtEl>
                                          <p:spTgt spid="37"/>
                                        </p:tgtEl>
                                        <p:attrNameLst>
                                          <p:attrName>ppt_h</p:attrName>
                                        </p:attrNameLst>
                                      </p:cBhvr>
                                      <p:tavLst>
                                        <p:tav tm="0">
                                          <p:val>
                                            <p:strVal val="#ppt_h"/>
                                          </p:val>
                                        </p:tav>
                                        <p:tav tm="100000">
                                          <p:val>
                                            <p:strVal val="#ppt_h"/>
                                          </p:val>
                                        </p:tav>
                                      </p:tavLst>
                                    </p:anim>
                                    <p:animEffect transition="in" filter="fade">
                                      <p:cBhvr>
                                        <p:cTn id="105" dur="500"/>
                                        <p:tgtEl>
                                          <p:spTgt spid="37"/>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strVal val="#ppt_w+.3"/>
                                          </p:val>
                                        </p:tav>
                                        <p:tav tm="100000">
                                          <p:val>
                                            <p:strVal val="#ppt_w"/>
                                          </p:val>
                                        </p:tav>
                                      </p:tavLst>
                                    </p:anim>
                                    <p:anim calcmode="lin" valueType="num">
                                      <p:cBhvr>
                                        <p:cTn id="109" dur="500" fill="hold"/>
                                        <p:tgtEl>
                                          <p:spTgt spid="38"/>
                                        </p:tgtEl>
                                        <p:attrNameLst>
                                          <p:attrName>ppt_h</p:attrName>
                                        </p:attrNameLst>
                                      </p:cBhvr>
                                      <p:tavLst>
                                        <p:tav tm="0">
                                          <p:val>
                                            <p:strVal val="#ppt_h"/>
                                          </p:val>
                                        </p:tav>
                                        <p:tav tm="100000">
                                          <p:val>
                                            <p:strVal val="#ppt_h"/>
                                          </p:val>
                                        </p:tav>
                                      </p:tavLst>
                                    </p:anim>
                                    <p:animEffect transition="in" filter="fade">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9" grpId="0"/>
      <p:bldP spid="20" grpId="0"/>
      <p:bldP spid="21" grpId="0"/>
      <p:bldP spid="22" grpId="0"/>
      <p:bldP spid="23" grpId="0"/>
      <p:bldP spid="24" grpId="0"/>
      <p:bldP spid="25" grpId="0"/>
      <p:bldP spid="26" grpId="0"/>
      <p:bldP spid="27" grpId="0"/>
      <p:bldP spid="28" grpId="0"/>
      <p:bldP spid="30" grpId="0"/>
      <p:bldP spid="31" grpId="0"/>
      <p:bldP spid="32" grpId="0"/>
      <p:bldP spid="33" grpId="0"/>
      <p:bldP spid="35" grpId="0"/>
      <p:bldP spid="36" grpId="0"/>
      <p:bldP spid="37"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eman\Local Settings\Temporary Internet Files\Content.IE5\MFT2QL0V\MC900048419[1].wmf"/>
          <p:cNvPicPr>
            <a:picLocks noChangeAspect="1" noChangeArrowheads="1"/>
          </p:cNvPicPr>
          <p:nvPr/>
        </p:nvPicPr>
        <p:blipFill>
          <a:blip r:embed="rId6" cstate="print"/>
          <a:srcRect/>
          <a:stretch>
            <a:fillRect/>
          </a:stretch>
        </p:blipFill>
        <p:spPr bwMode="auto">
          <a:xfrm>
            <a:off x="762000" y="260648"/>
            <a:ext cx="8130480" cy="1339552"/>
          </a:xfrm>
          <a:prstGeom prst="rect">
            <a:avLst/>
          </a:prstGeom>
          <a:noFill/>
        </p:spPr>
      </p:pic>
      <p:sp>
        <p:nvSpPr>
          <p:cNvPr id="3" name="Rectangle 1"/>
          <p:cNvSpPr>
            <a:spLocks noChangeArrowheads="1"/>
          </p:cNvSpPr>
          <p:nvPr/>
        </p:nvSpPr>
        <p:spPr bwMode="auto">
          <a:xfrm>
            <a:off x="1371600" y="323671"/>
            <a:ext cx="6655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EG" sz="3600" b="1" smtClean="0">
                <a:solidFill>
                  <a:srgbClr val="FFFF00"/>
                </a:solidFill>
              </a:rPr>
              <a:t>12. </a:t>
            </a:r>
            <a:r>
              <a:rPr lang="ar-EG" sz="3600" b="1" dirty="0" smtClean="0">
                <a:solidFill>
                  <a:srgbClr val="FFFF00"/>
                </a:solidFill>
              </a:rPr>
              <a:t>استخدم الأفعال التالية مجزومة في جمل مفيدة، وأبرز علامة جزمها:</a:t>
            </a:r>
            <a:endParaRPr lang="en-US" sz="3600" dirty="0">
              <a:solidFill>
                <a:srgbClr val="FFFF00"/>
              </a:solidFill>
            </a:endParaRPr>
          </a:p>
        </p:txBody>
      </p:sp>
      <p:pic>
        <p:nvPicPr>
          <p:cNvPr id="6146" name="Picture 2" descr="D:\توبيكات\55.jpg"/>
          <p:cNvPicPr>
            <a:picLocks noChangeAspect="1" noChangeArrowheads="1"/>
          </p:cNvPicPr>
          <p:nvPr/>
        </p:nvPicPr>
        <p:blipFill>
          <a:blip r:embed="rId7" cstate="print"/>
          <a:srcRect/>
          <a:stretch>
            <a:fillRect/>
          </a:stretch>
        </p:blipFill>
        <p:spPr bwMode="auto">
          <a:xfrm>
            <a:off x="685800" y="2057400"/>
            <a:ext cx="7848600" cy="2286000"/>
          </a:xfrm>
          <a:prstGeom prst="rect">
            <a:avLst/>
          </a:prstGeom>
          <a:noFill/>
        </p:spPr>
      </p:pic>
      <p:sp>
        <p:nvSpPr>
          <p:cNvPr id="5" name="TextBox 4"/>
          <p:cNvSpPr txBox="1"/>
          <p:nvPr/>
        </p:nvSpPr>
        <p:spPr>
          <a:xfrm>
            <a:off x="1600200" y="2514599"/>
            <a:ext cx="6248400" cy="1261884"/>
          </a:xfrm>
          <a:prstGeom prst="rect">
            <a:avLst/>
          </a:prstGeom>
          <a:noFill/>
        </p:spPr>
        <p:txBody>
          <a:bodyPr wrap="square" rtlCol="0">
            <a:spAutoFit/>
          </a:bodyPr>
          <a:lstStyle/>
          <a:p>
            <a:pPr algn="r"/>
            <a:r>
              <a:rPr lang="ar-EG" sz="3600" b="1" dirty="0" smtClean="0">
                <a:solidFill>
                  <a:srgbClr val="C00000"/>
                </a:solidFill>
              </a:rPr>
              <a:t>أ. ( يسعى) </a:t>
            </a:r>
            <a:r>
              <a:rPr lang="ar-EG" sz="2000" b="1" dirty="0" smtClean="0">
                <a:solidFill>
                  <a:srgbClr val="C00000"/>
                </a:solidFill>
              </a:rPr>
              <a:t>............................................................................................................................................................................</a:t>
            </a:r>
            <a:endParaRPr lang="ar-EG" sz="2000" dirty="0">
              <a:solidFill>
                <a:srgbClr val="C00000"/>
              </a:solidFill>
            </a:endParaRPr>
          </a:p>
        </p:txBody>
      </p:sp>
      <p:sp>
        <p:nvSpPr>
          <p:cNvPr id="6" name="Pentagon 5"/>
          <p:cNvSpPr/>
          <p:nvPr/>
        </p:nvSpPr>
        <p:spPr>
          <a:xfrm>
            <a:off x="1066800" y="4800600"/>
            <a:ext cx="6858000" cy="14478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EG"/>
          </a:p>
        </p:txBody>
      </p:sp>
      <p:sp>
        <p:nvSpPr>
          <p:cNvPr id="7" name="TextBox 6"/>
          <p:cNvSpPr txBox="1"/>
          <p:nvPr/>
        </p:nvSpPr>
        <p:spPr>
          <a:xfrm>
            <a:off x="1752600" y="5159514"/>
            <a:ext cx="4953000" cy="707886"/>
          </a:xfrm>
          <a:prstGeom prst="rect">
            <a:avLst/>
          </a:prstGeom>
          <a:noFill/>
        </p:spPr>
        <p:txBody>
          <a:bodyPr wrap="square" rtlCol="0">
            <a:spAutoFit/>
          </a:bodyPr>
          <a:lstStyle/>
          <a:p>
            <a:pPr lvl="0" algn="ctr" rtl="1"/>
            <a:r>
              <a:rPr lang="ar-EG" sz="4000" b="1" dirty="0" smtClean="0">
                <a:solidFill>
                  <a:srgbClr val="FF0000"/>
                </a:solidFill>
              </a:rPr>
              <a:t>لم يسع إلى الحق إلا مخلص</a:t>
            </a:r>
            <a:endParaRPr lang="en-US" sz="4000" dirty="0">
              <a:solidFill>
                <a:srgbClr val="FF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70 - arcade game miss sound.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heel(4)">
                                      <p:cBhvr>
                                        <p:cTn id="19" dur="500"/>
                                        <p:tgtEl>
                                          <p:spTgt spid="6146"/>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5" name="SOUND528.WAV"/>
                                        </p:tgtEl>
                                      </p:cMediaNode>
                                    </p:audio>
                                  </p:subTnLst>
                                </p:cTn>
                              </p:par>
                              <p:par>
                                <p:cTn id="28" presetID="18" presetClass="entr" presetSubtype="1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762000" y="260648"/>
            <a:ext cx="8130480" cy="1339552"/>
          </a:xfrm>
          <a:prstGeom prst="rect">
            <a:avLst/>
          </a:prstGeom>
          <a:noFill/>
        </p:spPr>
      </p:pic>
      <p:sp>
        <p:nvSpPr>
          <p:cNvPr id="3" name="Rectangle 1"/>
          <p:cNvSpPr>
            <a:spLocks noChangeArrowheads="1"/>
          </p:cNvSpPr>
          <p:nvPr/>
        </p:nvSpPr>
        <p:spPr bwMode="auto">
          <a:xfrm>
            <a:off x="1371600" y="323671"/>
            <a:ext cx="6655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FFFF00"/>
                </a:solidFill>
              </a:rPr>
              <a:t>12. استخدم الأفعال التالية مجزومة في جمل مفيدة، وأبرز علامة جزمها:</a:t>
            </a:r>
            <a:endParaRPr lang="en-US" sz="3600" dirty="0">
              <a:solidFill>
                <a:srgbClr val="FFFF00"/>
              </a:solidFill>
            </a:endParaRPr>
          </a:p>
        </p:txBody>
      </p:sp>
      <p:pic>
        <p:nvPicPr>
          <p:cNvPr id="4" name="Picture 2" descr="D:\توبيكات\55.jpg"/>
          <p:cNvPicPr>
            <a:picLocks noChangeAspect="1" noChangeArrowheads="1"/>
          </p:cNvPicPr>
          <p:nvPr/>
        </p:nvPicPr>
        <p:blipFill>
          <a:blip r:embed="rId6" cstate="print"/>
          <a:srcRect/>
          <a:stretch>
            <a:fillRect/>
          </a:stretch>
        </p:blipFill>
        <p:spPr bwMode="auto">
          <a:xfrm>
            <a:off x="685800" y="2133600"/>
            <a:ext cx="7848600" cy="2209800"/>
          </a:xfrm>
          <a:prstGeom prst="rect">
            <a:avLst/>
          </a:prstGeom>
          <a:noFill/>
        </p:spPr>
      </p:pic>
      <p:sp>
        <p:nvSpPr>
          <p:cNvPr id="5" name="TextBox 4"/>
          <p:cNvSpPr txBox="1"/>
          <p:nvPr/>
        </p:nvSpPr>
        <p:spPr>
          <a:xfrm>
            <a:off x="1600200" y="2590799"/>
            <a:ext cx="6248400" cy="1261884"/>
          </a:xfrm>
          <a:prstGeom prst="rect">
            <a:avLst/>
          </a:prstGeom>
          <a:noFill/>
        </p:spPr>
        <p:txBody>
          <a:bodyPr wrap="square" rtlCol="0">
            <a:spAutoFit/>
          </a:bodyPr>
          <a:lstStyle/>
          <a:p>
            <a:pPr algn="r"/>
            <a:r>
              <a:rPr lang="ar-EG" sz="3600" b="1" dirty="0" smtClean="0">
                <a:solidFill>
                  <a:srgbClr val="C00000"/>
                </a:solidFill>
              </a:rPr>
              <a:t>ب. ( تَرضًيْن) </a:t>
            </a:r>
            <a:r>
              <a:rPr lang="ar-EG" sz="2000" b="1" dirty="0" smtClean="0">
                <a:solidFill>
                  <a:srgbClr val="C00000"/>
                </a:solidFill>
              </a:rPr>
              <a:t>............................................................................................................................................................................</a:t>
            </a:r>
            <a:endParaRPr lang="ar-EG" sz="2000" dirty="0">
              <a:solidFill>
                <a:srgbClr val="C00000"/>
              </a:solidFill>
            </a:endParaRPr>
          </a:p>
        </p:txBody>
      </p:sp>
      <p:sp>
        <p:nvSpPr>
          <p:cNvPr id="6" name="Pentagon 5"/>
          <p:cNvSpPr/>
          <p:nvPr/>
        </p:nvSpPr>
        <p:spPr>
          <a:xfrm>
            <a:off x="1066800" y="4800600"/>
            <a:ext cx="6858000" cy="14478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EG"/>
          </a:p>
        </p:txBody>
      </p:sp>
      <p:sp>
        <p:nvSpPr>
          <p:cNvPr id="7" name="TextBox 6"/>
          <p:cNvSpPr txBox="1"/>
          <p:nvPr/>
        </p:nvSpPr>
        <p:spPr>
          <a:xfrm>
            <a:off x="1752600" y="4876800"/>
            <a:ext cx="4953000" cy="1323439"/>
          </a:xfrm>
          <a:prstGeom prst="rect">
            <a:avLst/>
          </a:prstGeom>
          <a:noFill/>
        </p:spPr>
        <p:txBody>
          <a:bodyPr wrap="square" rtlCol="0">
            <a:spAutoFit/>
          </a:bodyPr>
          <a:lstStyle/>
          <a:p>
            <a:pPr lvl="0" algn="ctr" rtl="1"/>
            <a:r>
              <a:rPr lang="ar-EG" sz="4000" b="1" dirty="0" smtClean="0">
                <a:solidFill>
                  <a:srgbClr val="FF0000"/>
                </a:solidFill>
              </a:rPr>
              <a:t>لاترضي من نفسك بغير المركز الأول.</a:t>
            </a:r>
            <a:endParaRPr lang="en-US" sz="4000" dirty="0">
              <a:solidFill>
                <a:srgbClr val="FF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SOUND528.WAV"/>
                                        </p:tgtEl>
                                      </p:cMediaNode>
                                    </p:audio>
                                  </p:sub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762000" y="260648"/>
            <a:ext cx="8130480" cy="1339552"/>
          </a:xfrm>
          <a:prstGeom prst="rect">
            <a:avLst/>
          </a:prstGeom>
          <a:noFill/>
        </p:spPr>
      </p:pic>
      <p:sp>
        <p:nvSpPr>
          <p:cNvPr id="3" name="Rectangle 1"/>
          <p:cNvSpPr>
            <a:spLocks noChangeArrowheads="1"/>
          </p:cNvSpPr>
          <p:nvPr/>
        </p:nvSpPr>
        <p:spPr bwMode="auto">
          <a:xfrm>
            <a:off x="1371600" y="323671"/>
            <a:ext cx="6655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FFFF00"/>
                </a:solidFill>
              </a:rPr>
              <a:t>12. استخدم الأفعال التالية مجزومة في جمل مفيدة، وأبرز علامة جزمها:</a:t>
            </a:r>
            <a:endParaRPr lang="en-US" sz="3600" dirty="0">
              <a:solidFill>
                <a:srgbClr val="FFFF00"/>
              </a:solidFill>
            </a:endParaRPr>
          </a:p>
        </p:txBody>
      </p:sp>
      <p:pic>
        <p:nvPicPr>
          <p:cNvPr id="4" name="Picture 2" descr="D:\توبيكات\55.jpg"/>
          <p:cNvPicPr>
            <a:picLocks noChangeAspect="1" noChangeArrowheads="1"/>
          </p:cNvPicPr>
          <p:nvPr/>
        </p:nvPicPr>
        <p:blipFill>
          <a:blip r:embed="rId6" cstate="print"/>
          <a:srcRect/>
          <a:stretch>
            <a:fillRect/>
          </a:stretch>
        </p:blipFill>
        <p:spPr bwMode="auto">
          <a:xfrm>
            <a:off x="685800" y="2057400"/>
            <a:ext cx="7848600" cy="2362200"/>
          </a:xfrm>
          <a:prstGeom prst="rect">
            <a:avLst/>
          </a:prstGeom>
          <a:noFill/>
        </p:spPr>
      </p:pic>
      <p:sp>
        <p:nvSpPr>
          <p:cNvPr id="5" name="TextBox 4"/>
          <p:cNvSpPr txBox="1"/>
          <p:nvPr/>
        </p:nvSpPr>
        <p:spPr>
          <a:xfrm>
            <a:off x="1600200" y="2362199"/>
            <a:ext cx="6248400" cy="1261884"/>
          </a:xfrm>
          <a:prstGeom prst="rect">
            <a:avLst/>
          </a:prstGeom>
          <a:noFill/>
        </p:spPr>
        <p:txBody>
          <a:bodyPr wrap="square" rtlCol="0">
            <a:spAutoFit/>
          </a:bodyPr>
          <a:lstStyle/>
          <a:p>
            <a:pPr algn="r"/>
            <a:r>
              <a:rPr lang="ar-EG" sz="3600" b="1" dirty="0" smtClean="0">
                <a:solidFill>
                  <a:srgbClr val="C00000"/>
                </a:solidFill>
              </a:rPr>
              <a:t>ج. ( يبوءُ) </a:t>
            </a:r>
            <a:r>
              <a:rPr lang="ar-EG" sz="2000" b="1" dirty="0" smtClean="0">
                <a:solidFill>
                  <a:srgbClr val="C00000"/>
                </a:solidFill>
              </a:rPr>
              <a:t>............................................................................................................................................................................</a:t>
            </a:r>
            <a:endParaRPr lang="ar-EG" sz="2000" dirty="0">
              <a:solidFill>
                <a:srgbClr val="C00000"/>
              </a:solidFill>
            </a:endParaRPr>
          </a:p>
        </p:txBody>
      </p:sp>
      <p:sp>
        <p:nvSpPr>
          <p:cNvPr id="6" name="Pentagon 5"/>
          <p:cNvSpPr/>
          <p:nvPr/>
        </p:nvSpPr>
        <p:spPr>
          <a:xfrm>
            <a:off x="1066800" y="4800600"/>
            <a:ext cx="6858000" cy="14478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EG"/>
          </a:p>
        </p:txBody>
      </p:sp>
      <p:sp>
        <p:nvSpPr>
          <p:cNvPr id="7" name="TextBox 6"/>
          <p:cNvSpPr txBox="1"/>
          <p:nvPr/>
        </p:nvSpPr>
        <p:spPr>
          <a:xfrm>
            <a:off x="1371600" y="5083314"/>
            <a:ext cx="5562600" cy="707886"/>
          </a:xfrm>
          <a:prstGeom prst="rect">
            <a:avLst/>
          </a:prstGeom>
          <a:noFill/>
        </p:spPr>
        <p:txBody>
          <a:bodyPr wrap="square" rtlCol="0">
            <a:spAutoFit/>
          </a:bodyPr>
          <a:lstStyle/>
          <a:p>
            <a:pPr lvl="0" algn="r" rtl="1"/>
            <a:r>
              <a:rPr lang="ar-EG" sz="4000" b="1" dirty="0" smtClean="0">
                <a:solidFill>
                  <a:srgbClr val="FF0000"/>
                </a:solidFill>
              </a:rPr>
              <a:t>لم يبؤ بالجنة إلا ذو قلب سليم.</a:t>
            </a:r>
            <a:endParaRPr lang="en-US" sz="4000" dirty="0">
              <a:solidFill>
                <a:srgbClr val="FF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SOUND528.WAV"/>
                                        </p:tgtEl>
                                      </p:cMediaNode>
                                    </p:audio>
                                  </p:sub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762000" y="260648"/>
            <a:ext cx="8130480" cy="1339552"/>
          </a:xfrm>
          <a:prstGeom prst="rect">
            <a:avLst/>
          </a:prstGeom>
          <a:noFill/>
        </p:spPr>
      </p:pic>
      <p:sp>
        <p:nvSpPr>
          <p:cNvPr id="3" name="Rectangle 1"/>
          <p:cNvSpPr>
            <a:spLocks noChangeArrowheads="1"/>
          </p:cNvSpPr>
          <p:nvPr/>
        </p:nvSpPr>
        <p:spPr bwMode="auto">
          <a:xfrm>
            <a:off x="1371600" y="323671"/>
            <a:ext cx="6655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FFFF00"/>
                </a:solidFill>
              </a:rPr>
              <a:t>12. استخدم الأفعال التالية مجزومة في جمل مفيدة، وأبرز علامة جزمها:</a:t>
            </a:r>
            <a:endParaRPr lang="en-US" sz="3600" dirty="0">
              <a:solidFill>
                <a:srgbClr val="FFFF00"/>
              </a:solidFill>
            </a:endParaRPr>
          </a:p>
        </p:txBody>
      </p:sp>
      <p:pic>
        <p:nvPicPr>
          <p:cNvPr id="4" name="Picture 2" descr="D:\توبيكات\55.jpg"/>
          <p:cNvPicPr>
            <a:picLocks noChangeAspect="1" noChangeArrowheads="1"/>
          </p:cNvPicPr>
          <p:nvPr/>
        </p:nvPicPr>
        <p:blipFill>
          <a:blip r:embed="rId6" cstate="print"/>
          <a:srcRect/>
          <a:stretch>
            <a:fillRect/>
          </a:stretch>
        </p:blipFill>
        <p:spPr bwMode="auto">
          <a:xfrm>
            <a:off x="685800" y="2133600"/>
            <a:ext cx="7848600" cy="2133599"/>
          </a:xfrm>
          <a:prstGeom prst="rect">
            <a:avLst/>
          </a:prstGeom>
          <a:noFill/>
        </p:spPr>
      </p:pic>
      <p:sp>
        <p:nvSpPr>
          <p:cNvPr id="5" name="TextBox 4"/>
          <p:cNvSpPr txBox="1"/>
          <p:nvPr/>
        </p:nvSpPr>
        <p:spPr>
          <a:xfrm>
            <a:off x="1600200" y="2438399"/>
            <a:ext cx="6248400" cy="1261884"/>
          </a:xfrm>
          <a:prstGeom prst="rect">
            <a:avLst/>
          </a:prstGeom>
          <a:noFill/>
        </p:spPr>
        <p:txBody>
          <a:bodyPr wrap="square" rtlCol="0">
            <a:spAutoFit/>
          </a:bodyPr>
          <a:lstStyle/>
          <a:p>
            <a:pPr algn="r"/>
            <a:r>
              <a:rPr lang="ar-EG" sz="3600" b="1" dirty="0" smtClean="0">
                <a:solidFill>
                  <a:srgbClr val="C00000"/>
                </a:solidFill>
              </a:rPr>
              <a:t>د. (أترقّب) </a:t>
            </a:r>
            <a:r>
              <a:rPr lang="ar-EG" sz="2000" b="1" dirty="0" smtClean="0">
                <a:solidFill>
                  <a:srgbClr val="C00000"/>
                </a:solidFill>
              </a:rPr>
              <a:t>............................................................................................................................................................................</a:t>
            </a:r>
            <a:endParaRPr lang="ar-EG" sz="2000" dirty="0">
              <a:solidFill>
                <a:srgbClr val="C00000"/>
              </a:solidFill>
            </a:endParaRPr>
          </a:p>
        </p:txBody>
      </p:sp>
      <p:sp>
        <p:nvSpPr>
          <p:cNvPr id="6" name="Pentagon 5"/>
          <p:cNvSpPr/>
          <p:nvPr/>
        </p:nvSpPr>
        <p:spPr>
          <a:xfrm>
            <a:off x="1143000" y="4724400"/>
            <a:ext cx="6858000" cy="14478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EG"/>
          </a:p>
        </p:txBody>
      </p:sp>
      <p:sp>
        <p:nvSpPr>
          <p:cNvPr id="7" name="TextBox 6"/>
          <p:cNvSpPr txBox="1"/>
          <p:nvPr/>
        </p:nvSpPr>
        <p:spPr>
          <a:xfrm>
            <a:off x="1447800" y="5007114"/>
            <a:ext cx="5562600" cy="707886"/>
          </a:xfrm>
          <a:prstGeom prst="rect">
            <a:avLst/>
          </a:prstGeom>
          <a:noFill/>
        </p:spPr>
        <p:txBody>
          <a:bodyPr wrap="square" rtlCol="0">
            <a:spAutoFit/>
          </a:bodyPr>
          <a:lstStyle/>
          <a:p>
            <a:pPr lvl="0" algn="ctr" rtl="1"/>
            <a:r>
              <a:rPr lang="ar-EG" sz="4000" b="1" dirty="0" smtClean="0">
                <a:solidFill>
                  <a:srgbClr val="FF0000"/>
                </a:solidFill>
              </a:rPr>
              <a:t>أنى أترقب الخير أجده.</a:t>
            </a:r>
            <a:endParaRPr lang="en-US" sz="4000" dirty="0">
              <a:solidFill>
                <a:srgbClr val="FF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SOUND528.WAV"/>
                                        </p:tgtEl>
                                      </p:cMediaNode>
                                    </p:audio>
                                  </p:sub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762000" y="260648"/>
            <a:ext cx="8130480" cy="1339552"/>
          </a:xfrm>
          <a:prstGeom prst="rect">
            <a:avLst/>
          </a:prstGeom>
          <a:noFill/>
        </p:spPr>
      </p:pic>
      <p:sp>
        <p:nvSpPr>
          <p:cNvPr id="3" name="Rectangle 1"/>
          <p:cNvSpPr>
            <a:spLocks noChangeArrowheads="1"/>
          </p:cNvSpPr>
          <p:nvPr/>
        </p:nvSpPr>
        <p:spPr bwMode="auto">
          <a:xfrm>
            <a:off x="1371600" y="323671"/>
            <a:ext cx="6655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EG" sz="3600" b="1" dirty="0" smtClean="0">
                <a:solidFill>
                  <a:srgbClr val="FFFF00"/>
                </a:solidFill>
              </a:rPr>
              <a:t>12. استخدم الأفعال التالية مجزومة في جمل مفيدة، وأبرز علامة جزمها:</a:t>
            </a:r>
            <a:endParaRPr lang="en-US" sz="3600" dirty="0">
              <a:solidFill>
                <a:srgbClr val="FFFF00"/>
              </a:solidFill>
            </a:endParaRPr>
          </a:p>
        </p:txBody>
      </p:sp>
      <p:pic>
        <p:nvPicPr>
          <p:cNvPr id="4" name="Picture 2" descr="D:\توبيكات\55.jpg"/>
          <p:cNvPicPr>
            <a:picLocks noChangeAspect="1" noChangeArrowheads="1"/>
          </p:cNvPicPr>
          <p:nvPr/>
        </p:nvPicPr>
        <p:blipFill>
          <a:blip r:embed="rId6" cstate="print"/>
          <a:srcRect/>
          <a:stretch>
            <a:fillRect/>
          </a:stretch>
        </p:blipFill>
        <p:spPr bwMode="auto">
          <a:xfrm>
            <a:off x="685800" y="2133601"/>
            <a:ext cx="7848600" cy="2286000"/>
          </a:xfrm>
          <a:prstGeom prst="rect">
            <a:avLst/>
          </a:prstGeom>
          <a:noFill/>
        </p:spPr>
      </p:pic>
      <p:sp>
        <p:nvSpPr>
          <p:cNvPr id="5" name="TextBox 4"/>
          <p:cNvSpPr txBox="1"/>
          <p:nvPr/>
        </p:nvSpPr>
        <p:spPr>
          <a:xfrm>
            <a:off x="1600200" y="2590800"/>
            <a:ext cx="6248400" cy="1261884"/>
          </a:xfrm>
          <a:prstGeom prst="rect">
            <a:avLst/>
          </a:prstGeom>
          <a:noFill/>
        </p:spPr>
        <p:txBody>
          <a:bodyPr wrap="square" rtlCol="0">
            <a:spAutoFit/>
          </a:bodyPr>
          <a:lstStyle/>
          <a:p>
            <a:pPr algn="r"/>
            <a:r>
              <a:rPr lang="ar-EG" sz="3600" b="1" dirty="0" smtClean="0">
                <a:solidFill>
                  <a:srgbClr val="C00000"/>
                </a:solidFill>
              </a:rPr>
              <a:t>هـ . ( يَهاب) </a:t>
            </a:r>
            <a:r>
              <a:rPr lang="ar-EG" sz="2000" b="1" dirty="0" smtClean="0">
                <a:solidFill>
                  <a:srgbClr val="C00000"/>
                </a:solidFill>
              </a:rPr>
              <a:t>............................................................................................................................................................................</a:t>
            </a:r>
            <a:endParaRPr lang="ar-EG" sz="2000" dirty="0">
              <a:solidFill>
                <a:srgbClr val="C00000"/>
              </a:solidFill>
            </a:endParaRPr>
          </a:p>
        </p:txBody>
      </p:sp>
      <p:sp>
        <p:nvSpPr>
          <p:cNvPr id="6" name="Pentagon 5"/>
          <p:cNvSpPr/>
          <p:nvPr/>
        </p:nvSpPr>
        <p:spPr>
          <a:xfrm>
            <a:off x="1143000" y="4724400"/>
            <a:ext cx="6858000" cy="14478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EG"/>
          </a:p>
        </p:txBody>
      </p:sp>
      <p:sp>
        <p:nvSpPr>
          <p:cNvPr id="7" name="TextBox 6"/>
          <p:cNvSpPr txBox="1"/>
          <p:nvPr/>
        </p:nvSpPr>
        <p:spPr>
          <a:xfrm>
            <a:off x="1447800" y="5007114"/>
            <a:ext cx="5562600" cy="707886"/>
          </a:xfrm>
          <a:prstGeom prst="rect">
            <a:avLst/>
          </a:prstGeom>
          <a:noFill/>
        </p:spPr>
        <p:txBody>
          <a:bodyPr wrap="square" rtlCol="0">
            <a:spAutoFit/>
          </a:bodyPr>
          <a:lstStyle/>
          <a:p>
            <a:pPr lvl="0" algn="ctr" rtl="1"/>
            <a:r>
              <a:rPr lang="ar-EG" sz="4000" b="1" dirty="0" smtClean="0">
                <a:solidFill>
                  <a:srgbClr val="FF0000"/>
                </a:solidFill>
              </a:rPr>
              <a:t>متى توقر غيرك يهبك الناس.</a:t>
            </a:r>
            <a:endParaRPr lang="en-US" sz="4000" dirty="0">
              <a:solidFill>
                <a:srgbClr val="FF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SOUND528.WAV"/>
                                        </p:tgtEl>
                                      </p:cMediaNode>
                                    </p:audio>
                                  </p:sub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676399"/>
            <a:chOff x="500034" y="2071678"/>
            <a:chExt cx="8224894" cy="3966510"/>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906813"/>
              <a:ext cx="7010448" cy="3131375"/>
            </a:xfrm>
            <a:prstGeom prst="rect">
              <a:avLst/>
            </a:prstGeom>
            <a:noFill/>
            <a:ln w="9525">
              <a:noFill/>
              <a:miter lim="800000"/>
              <a:headEnd/>
              <a:tailEnd/>
            </a:ln>
          </p:spPr>
          <p:txBody>
            <a:bodyPr wrap="square">
              <a:spAutoFit/>
            </a:bodyPr>
            <a:lstStyle/>
            <a:p>
              <a:pPr algn="r" rtl="1"/>
              <a:r>
                <a:rPr lang="ar-EG" sz="4000" b="1" dirty="0" smtClean="0">
                  <a:solidFill>
                    <a:srgbClr val="FFFF00"/>
                  </a:solidFill>
                </a:rPr>
                <a:t>3- مثل لما يلي في جمل مفيدة:</a:t>
              </a:r>
              <a:endParaRPr lang="en-US" sz="4000" dirty="0" smtClean="0">
                <a:solidFill>
                  <a:srgbClr val="FFFF00"/>
                </a:solidFill>
              </a:endParaRPr>
            </a:p>
            <a:p>
              <a:pPr algn="r" rtl="1"/>
              <a:endParaRPr lang="en-US" sz="4000" dirty="0">
                <a:solidFill>
                  <a:srgbClr val="FFFF00"/>
                </a:solidFill>
              </a:endParaRPr>
            </a:p>
          </p:txBody>
        </p:sp>
      </p:grpSp>
      <p:sp>
        <p:nvSpPr>
          <p:cNvPr id="13" name="Flowchart: Terminator 12"/>
          <p:cNvSpPr/>
          <p:nvPr/>
        </p:nvSpPr>
        <p:spPr>
          <a:xfrm>
            <a:off x="1524000" y="2438400"/>
            <a:ext cx="6858000" cy="1066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ar-EG"/>
          </a:p>
        </p:txBody>
      </p:sp>
      <p:sp>
        <p:nvSpPr>
          <p:cNvPr id="14" name="TextBox 13"/>
          <p:cNvSpPr txBox="1"/>
          <p:nvPr/>
        </p:nvSpPr>
        <p:spPr>
          <a:xfrm>
            <a:off x="1752600" y="2667000"/>
            <a:ext cx="6324600" cy="707886"/>
          </a:xfrm>
          <a:prstGeom prst="rect">
            <a:avLst/>
          </a:prstGeom>
          <a:noFill/>
        </p:spPr>
        <p:txBody>
          <a:bodyPr wrap="square" rtlCol="0">
            <a:spAutoFit/>
          </a:bodyPr>
          <a:lstStyle/>
          <a:p>
            <a:pPr lvl="0" algn="r" rtl="1"/>
            <a:r>
              <a:rPr lang="ar-EG" sz="4000" b="1" dirty="0" smtClean="0">
                <a:solidFill>
                  <a:srgbClr val="C00000"/>
                </a:solidFill>
              </a:rPr>
              <a:t>أ. فعل مضارع صحيح الآخر:</a:t>
            </a:r>
            <a:endParaRPr lang="en-US" sz="4000" dirty="0">
              <a:solidFill>
                <a:srgbClr val="C00000"/>
              </a:solidFill>
            </a:endParaRPr>
          </a:p>
        </p:txBody>
      </p:sp>
      <p:grpSp>
        <p:nvGrpSpPr>
          <p:cNvPr id="15" name="Group 14"/>
          <p:cNvGrpSpPr>
            <a:grpSpLocks/>
          </p:cNvGrpSpPr>
          <p:nvPr/>
        </p:nvGrpSpPr>
        <p:grpSpPr bwMode="auto">
          <a:xfrm>
            <a:off x="1219199" y="3962400"/>
            <a:ext cx="7655085" cy="2133600"/>
            <a:chOff x="6529246" y="1963731"/>
            <a:chExt cx="2484937" cy="1679584"/>
          </a:xfrm>
        </p:grpSpPr>
        <p:sp>
          <p:nvSpPr>
            <p:cNvPr id="16" name="Horizontal Scroll 15"/>
            <p:cNvSpPr/>
            <p:nvPr/>
          </p:nvSpPr>
          <p:spPr>
            <a:xfrm>
              <a:off x="6572263" y="1963731"/>
              <a:ext cx="2357454" cy="1679584"/>
            </a:xfrm>
            <a:prstGeom prst="horizontalScroll">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7" name="TextBox 16"/>
            <p:cNvSpPr txBox="1"/>
            <p:nvPr/>
          </p:nvSpPr>
          <p:spPr>
            <a:xfrm>
              <a:off x="6529246" y="2437755"/>
              <a:ext cx="2484937" cy="605709"/>
            </a:xfrm>
            <a:prstGeom prst="rect">
              <a:avLst/>
            </a:prstGeom>
            <a:noFill/>
          </p:spPr>
          <p:txBody>
            <a:bodyPr wrap="square" rtlCol="1">
              <a:spAutoFit/>
            </a:bodyPr>
            <a:lstStyle/>
            <a:p>
              <a:pPr algn="ctr" rtl="1"/>
              <a:r>
                <a:rPr lang="ar-EG" sz="4400" b="1" dirty="0" smtClean="0"/>
                <a:t>يقرأ</a:t>
              </a:r>
              <a:r>
                <a:rPr lang="ar-SA" sz="4400" b="1" dirty="0" smtClean="0"/>
                <a:t> محمد القرآن</a:t>
              </a:r>
              <a:endParaRPr lang="en-US" sz="4400" dirty="0" smtClean="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28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fmla="#ppt_w*sin(2.5*pi*$)">
                                          <p:val>
                                            <p:fltVal val="0"/>
                                          </p:val>
                                        </p:tav>
                                        <p:tav tm="100000">
                                          <p:val>
                                            <p:fltVal val="1"/>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fmla="#ppt_w*sin(2.5*pi*$)">
                                          <p:val>
                                            <p:fltVal val="0"/>
                                          </p:val>
                                        </p:tav>
                                        <p:tav tm="100000">
                                          <p:val>
                                            <p:fltVal val="1"/>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5"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توبيكات\16.jpg"/>
          <p:cNvPicPr>
            <a:picLocks noChangeAspect="1" noChangeArrowheads="1"/>
          </p:cNvPicPr>
          <p:nvPr/>
        </p:nvPicPr>
        <p:blipFill>
          <a:blip r:embed="rId4" cstate="print"/>
          <a:srcRect/>
          <a:stretch>
            <a:fillRect/>
          </a:stretch>
        </p:blipFill>
        <p:spPr bwMode="auto">
          <a:xfrm>
            <a:off x="1371600" y="2133601"/>
            <a:ext cx="6096000" cy="3352800"/>
          </a:xfrm>
          <a:prstGeom prst="rect">
            <a:avLst/>
          </a:prstGeom>
          <a:noFill/>
        </p:spPr>
      </p:pic>
      <p:sp>
        <p:nvSpPr>
          <p:cNvPr id="3" name="TextBox 2"/>
          <p:cNvSpPr txBox="1"/>
          <p:nvPr/>
        </p:nvSpPr>
        <p:spPr>
          <a:xfrm>
            <a:off x="1600200" y="2895600"/>
            <a:ext cx="5257800" cy="1938992"/>
          </a:xfrm>
          <a:prstGeom prst="rect">
            <a:avLst/>
          </a:prstGeom>
          <a:noFill/>
        </p:spPr>
        <p:txBody>
          <a:bodyPr wrap="square" rtlCol="0">
            <a:spAutoFit/>
          </a:bodyPr>
          <a:lstStyle/>
          <a:p>
            <a:pPr lvl="0" algn="r" rtl="1"/>
            <a:r>
              <a:rPr lang="ar-EG" sz="4800" b="1" dirty="0" smtClean="0">
                <a:solidFill>
                  <a:srgbClr val="C00000"/>
                </a:solidFill>
              </a:rPr>
              <a:t>13</a:t>
            </a:r>
            <a:r>
              <a:rPr lang="ar-EG" sz="6000" b="1" dirty="0" smtClean="0">
                <a:solidFill>
                  <a:srgbClr val="C00000"/>
                </a:solidFill>
              </a:rPr>
              <a:t>. أكمل إعراب ما تحته خط فيما يلي:</a:t>
            </a:r>
            <a:endParaRPr lang="en-US" sz="6000" dirty="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D:\توبيكات\30.jpg"/>
          <p:cNvPicPr>
            <a:picLocks noChangeAspect="1" noChangeArrowheads="1"/>
          </p:cNvPicPr>
          <p:nvPr/>
        </p:nvPicPr>
        <p:blipFill>
          <a:blip r:embed="rId6" cstate="print"/>
          <a:srcRect/>
          <a:stretch>
            <a:fillRect/>
          </a:stretch>
        </p:blipFill>
        <p:spPr bwMode="auto">
          <a:xfrm>
            <a:off x="1752600" y="228600"/>
            <a:ext cx="6934200" cy="1828800"/>
          </a:xfrm>
          <a:prstGeom prst="rect">
            <a:avLst/>
          </a:prstGeom>
          <a:noFill/>
        </p:spPr>
      </p:pic>
      <p:sp>
        <p:nvSpPr>
          <p:cNvPr id="7" name="TextBox 6"/>
          <p:cNvSpPr txBox="1"/>
          <p:nvPr/>
        </p:nvSpPr>
        <p:spPr>
          <a:xfrm>
            <a:off x="1828800" y="381000"/>
            <a:ext cx="6553200" cy="1200329"/>
          </a:xfrm>
          <a:prstGeom prst="rect">
            <a:avLst/>
          </a:prstGeom>
          <a:noFill/>
        </p:spPr>
        <p:txBody>
          <a:bodyPr wrap="square" rtlCol="0">
            <a:spAutoFit/>
          </a:bodyPr>
          <a:lstStyle/>
          <a:p>
            <a:pPr lvl="0" algn="r" rtl="1"/>
            <a:r>
              <a:rPr lang="ar-EG" sz="3600" b="1" dirty="0" smtClean="0">
                <a:solidFill>
                  <a:srgbClr val="C00000"/>
                </a:solidFill>
              </a:rPr>
              <a:t>1. قال تعالى: (يَا أَيُّهَا الَّذِينَ آمَنُوا</a:t>
            </a:r>
            <a:r>
              <a:rPr lang="en-US" sz="3600" b="1" dirty="0" smtClean="0">
                <a:solidFill>
                  <a:srgbClr val="C00000"/>
                </a:solidFill>
              </a:rPr>
              <a:t> </a:t>
            </a:r>
            <a:r>
              <a:rPr lang="ar-EG" sz="3600" b="1" dirty="0" smtClean="0">
                <a:solidFill>
                  <a:srgbClr val="C00000"/>
                </a:solidFill>
              </a:rPr>
              <a:t>إِن</a:t>
            </a:r>
            <a:r>
              <a:rPr lang="en-US" sz="3600" b="1" dirty="0" smtClean="0">
                <a:solidFill>
                  <a:srgbClr val="C00000"/>
                </a:solidFill>
              </a:rPr>
              <a:t> </a:t>
            </a:r>
            <a:r>
              <a:rPr lang="ar-EG" sz="3600" b="1" dirty="0" smtClean="0">
                <a:solidFill>
                  <a:srgbClr val="C00000"/>
                </a:solidFill>
              </a:rPr>
              <a:t>تَنصُرُوا اللَّهَ يَنصُرْكُمْ) محمد 7</a:t>
            </a:r>
            <a:endParaRPr lang="en-US" sz="3600" dirty="0">
              <a:solidFill>
                <a:srgbClr val="C00000"/>
              </a:solidFill>
            </a:endParaRPr>
          </a:p>
        </p:txBody>
      </p:sp>
      <p:sp>
        <p:nvSpPr>
          <p:cNvPr id="8" name="TextBox 7"/>
          <p:cNvSpPr txBox="1"/>
          <p:nvPr/>
        </p:nvSpPr>
        <p:spPr>
          <a:xfrm>
            <a:off x="4114800" y="1143000"/>
            <a:ext cx="3429000" cy="646331"/>
          </a:xfrm>
          <a:prstGeom prst="rect">
            <a:avLst/>
          </a:prstGeom>
          <a:noFill/>
        </p:spPr>
        <p:txBody>
          <a:bodyPr wrap="square" rtlCol="0">
            <a:spAutoFit/>
          </a:bodyPr>
          <a:lstStyle/>
          <a:p>
            <a:pPr algn="ctr"/>
            <a:r>
              <a:rPr lang="ar-EG" sz="3600" b="1" dirty="0" smtClean="0">
                <a:solidFill>
                  <a:srgbClr val="C00000"/>
                </a:solidFill>
              </a:rPr>
              <a:t>ـــــــــــــــــــــــــــــــــــ</a:t>
            </a:r>
            <a:endParaRPr lang="ar-EG" sz="3600" b="1" dirty="0">
              <a:solidFill>
                <a:srgbClr val="C00000"/>
              </a:solidFill>
            </a:endParaRPr>
          </a:p>
        </p:txBody>
      </p:sp>
      <p:sp>
        <p:nvSpPr>
          <p:cNvPr id="9" name="Rounded Rectangle 8"/>
          <p:cNvSpPr/>
          <p:nvPr/>
        </p:nvSpPr>
        <p:spPr>
          <a:xfrm>
            <a:off x="762000" y="2438400"/>
            <a:ext cx="7696200" cy="381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10" name="TextBox 9"/>
          <p:cNvSpPr txBox="1"/>
          <p:nvPr/>
        </p:nvSpPr>
        <p:spPr>
          <a:xfrm>
            <a:off x="685800" y="2603480"/>
            <a:ext cx="7620000" cy="3416320"/>
          </a:xfrm>
          <a:prstGeom prst="rect">
            <a:avLst/>
          </a:prstGeom>
          <a:noFill/>
        </p:spPr>
        <p:txBody>
          <a:bodyPr wrap="square" rtlCol="0">
            <a:spAutoFit/>
          </a:bodyPr>
          <a:lstStyle/>
          <a:p>
            <a:pPr algn="r" rtl="1"/>
            <a:r>
              <a:rPr lang="ar-EG" sz="3600" b="1" dirty="0" smtClean="0">
                <a:solidFill>
                  <a:srgbClr val="FF0000"/>
                </a:solidFill>
              </a:rPr>
              <a:t>إن: </a:t>
            </a:r>
            <a:r>
              <a:rPr lang="ar-EG" sz="3600" b="1" dirty="0" smtClean="0">
                <a:solidFill>
                  <a:srgbClr val="3333FF"/>
                </a:solidFill>
              </a:rPr>
              <a:t>أداة شرط جازمة.</a:t>
            </a:r>
            <a:endParaRPr lang="en-US" sz="3600" dirty="0" smtClean="0">
              <a:solidFill>
                <a:srgbClr val="3333FF"/>
              </a:solidFill>
            </a:endParaRPr>
          </a:p>
          <a:p>
            <a:pPr algn="r" rtl="1"/>
            <a:r>
              <a:rPr lang="ar-EG" sz="3600" b="1" dirty="0" smtClean="0">
                <a:solidFill>
                  <a:srgbClr val="FF0000"/>
                </a:solidFill>
              </a:rPr>
              <a:t>تنصروا: </a:t>
            </a:r>
            <a:r>
              <a:rPr lang="ar-EG" sz="3600" b="1" dirty="0" smtClean="0">
                <a:solidFill>
                  <a:srgbClr val="3333FF"/>
                </a:solidFill>
              </a:rPr>
              <a:t>فعل مضارع مجزوم؛ لأنه فعل الشرط، وعلامة جزمه </a:t>
            </a:r>
            <a:r>
              <a:rPr lang="ar-EG" sz="2800" b="1" dirty="0" smtClean="0">
                <a:solidFill>
                  <a:srgbClr val="3333FF"/>
                </a:solidFill>
              </a:rPr>
              <a:t>...................</a:t>
            </a:r>
            <a:r>
              <a:rPr lang="ar-EG" sz="3600" b="1" dirty="0" smtClean="0">
                <a:solidFill>
                  <a:srgbClr val="3333FF"/>
                </a:solidFill>
              </a:rPr>
              <a:t>؛ لأنه من </a:t>
            </a:r>
            <a:r>
              <a:rPr lang="ar-EG" sz="2800" b="1" dirty="0" smtClean="0">
                <a:solidFill>
                  <a:srgbClr val="3333FF"/>
                </a:solidFill>
              </a:rPr>
              <a:t>.................    </a:t>
            </a:r>
            <a:r>
              <a:rPr lang="ar-EG" sz="3600" b="1" dirty="0" smtClean="0">
                <a:solidFill>
                  <a:srgbClr val="3333FF"/>
                </a:solidFill>
              </a:rPr>
              <a:t>، والواو ضمير متصل مبني على السكون في محل رفع فاعل.</a:t>
            </a:r>
            <a:endParaRPr lang="en-US" sz="3600" dirty="0" smtClean="0">
              <a:solidFill>
                <a:srgbClr val="3333FF"/>
              </a:solidFill>
            </a:endParaRPr>
          </a:p>
          <a:p>
            <a:pPr algn="r" rtl="1"/>
            <a:r>
              <a:rPr lang="ar-EG" sz="3600" b="1" dirty="0" smtClean="0">
                <a:solidFill>
                  <a:srgbClr val="FF0000"/>
                </a:solidFill>
              </a:rPr>
              <a:t>الله: </a:t>
            </a:r>
            <a:r>
              <a:rPr lang="ar-EG" sz="3600" b="1" dirty="0" smtClean="0">
                <a:solidFill>
                  <a:srgbClr val="3333FF"/>
                </a:solidFill>
              </a:rPr>
              <a:t>لفظ الجلالة مفعول به منصوب، وعلامة </a:t>
            </a:r>
            <a:endParaRPr lang="en-US" sz="3600" dirty="0">
              <a:solidFill>
                <a:srgbClr val="3333FF"/>
              </a:solidFill>
            </a:endParaRPr>
          </a:p>
        </p:txBody>
      </p:sp>
      <p:sp>
        <p:nvSpPr>
          <p:cNvPr id="12" name="TextBox 11"/>
          <p:cNvSpPr txBox="1"/>
          <p:nvPr/>
        </p:nvSpPr>
        <p:spPr>
          <a:xfrm>
            <a:off x="4267200" y="3606225"/>
            <a:ext cx="1676400" cy="584775"/>
          </a:xfrm>
          <a:prstGeom prst="rect">
            <a:avLst/>
          </a:prstGeom>
          <a:noFill/>
        </p:spPr>
        <p:txBody>
          <a:bodyPr wrap="square" rtlCol="0">
            <a:spAutoFit/>
          </a:bodyPr>
          <a:lstStyle/>
          <a:p>
            <a:pPr algn="ctr"/>
            <a:r>
              <a:rPr lang="ar-EG" sz="3200" b="1" dirty="0" smtClean="0"/>
              <a:t>حذف النون</a:t>
            </a:r>
            <a:endParaRPr lang="ar-EG" sz="3200" dirty="0"/>
          </a:p>
        </p:txBody>
      </p:sp>
      <p:sp>
        <p:nvSpPr>
          <p:cNvPr id="13" name="TextBox 12"/>
          <p:cNvSpPr txBox="1"/>
          <p:nvPr/>
        </p:nvSpPr>
        <p:spPr>
          <a:xfrm>
            <a:off x="762000" y="3591580"/>
            <a:ext cx="2133600" cy="584775"/>
          </a:xfrm>
          <a:prstGeom prst="rect">
            <a:avLst/>
          </a:prstGeom>
          <a:noFill/>
        </p:spPr>
        <p:txBody>
          <a:bodyPr wrap="square" rtlCol="0">
            <a:spAutoFit/>
          </a:bodyPr>
          <a:lstStyle/>
          <a:p>
            <a:pPr algn="ctr"/>
            <a:r>
              <a:rPr lang="ar-EG" sz="3200" b="1" dirty="0" smtClean="0"/>
              <a:t>الأفعال الخمسة</a:t>
            </a:r>
            <a:endParaRPr lang="ar-EG" sz="32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strVal val="#ppt_w*0.05"/>
                                          </p:val>
                                        </p:tav>
                                        <p:tav tm="100000">
                                          <p:val>
                                            <p:strVal val="#ppt_w"/>
                                          </p:val>
                                        </p:tav>
                                      </p:tavLst>
                                    </p:anim>
                                    <p:anim calcmode="lin" valueType="num">
                                      <p:cBhvr>
                                        <p:cTn id="8" dur="500" fill="hold"/>
                                        <p:tgtEl>
                                          <p:spTgt spid="8197"/>
                                        </p:tgtEl>
                                        <p:attrNameLst>
                                          <p:attrName>ppt_h</p:attrName>
                                        </p:attrNameLst>
                                      </p:cBhvr>
                                      <p:tavLst>
                                        <p:tav tm="0">
                                          <p:val>
                                            <p:strVal val="#ppt_h"/>
                                          </p:val>
                                        </p:tav>
                                        <p:tav tm="100000">
                                          <p:val>
                                            <p:strVal val="#ppt_h"/>
                                          </p:val>
                                        </p:tav>
                                      </p:tavLst>
                                    </p:anim>
                                    <p:anim calcmode="lin" valueType="num">
                                      <p:cBhvr>
                                        <p:cTn id="9" dur="500" fill="hold"/>
                                        <p:tgtEl>
                                          <p:spTgt spid="8197"/>
                                        </p:tgtEl>
                                        <p:attrNameLst>
                                          <p:attrName>ppt_x</p:attrName>
                                        </p:attrNameLst>
                                      </p:cBhvr>
                                      <p:tavLst>
                                        <p:tav tm="0">
                                          <p:val>
                                            <p:strVal val="#ppt_x-.2"/>
                                          </p:val>
                                        </p:tav>
                                        <p:tav tm="100000">
                                          <p:val>
                                            <p:strVal val="#ppt_x"/>
                                          </p:val>
                                        </p:tav>
                                      </p:tavLst>
                                    </p:anim>
                                    <p:anim calcmode="lin" valueType="num">
                                      <p:cBhvr>
                                        <p:cTn id="10" dur="500" fill="hold"/>
                                        <p:tgtEl>
                                          <p:spTgt spid="8197"/>
                                        </p:tgtEl>
                                        <p:attrNameLst>
                                          <p:attrName>ppt_y</p:attrName>
                                        </p:attrNameLst>
                                      </p:cBhvr>
                                      <p:tavLst>
                                        <p:tav tm="0">
                                          <p:val>
                                            <p:strVal val="#ppt_y"/>
                                          </p:val>
                                        </p:tav>
                                        <p:tav tm="100000">
                                          <p:val>
                                            <p:strVal val="#ppt_y"/>
                                          </p:val>
                                        </p:tav>
                                      </p:tavLst>
                                    </p:anim>
                                    <p:animEffect transition="in" filter="fade">
                                      <p:cBhvr>
                                        <p:cTn id="11" dur="500"/>
                                        <p:tgtEl>
                                          <p:spTgt spid="8197"/>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0.05"/>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anim calcmode="lin" valueType="num">
                                      <p:cBhvr>
                                        <p:cTn id="23" dur="500" fill="hold"/>
                                        <p:tgtEl>
                                          <p:spTgt spid="8"/>
                                        </p:tgtEl>
                                        <p:attrNameLst>
                                          <p:attrName>ppt_x</p:attrName>
                                        </p:attrNameLst>
                                      </p:cBhvr>
                                      <p:tavLst>
                                        <p:tav tm="0">
                                          <p:val>
                                            <p:strVal val="#ppt_x-.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360"/>
                                          </p:val>
                                        </p:tav>
                                        <p:tav tm="100000">
                                          <p:val>
                                            <p:fltVal val="0"/>
                                          </p:val>
                                        </p:tav>
                                      </p:tavLst>
                                    </p:anim>
                                    <p:animEffect transition="in" filter="fade">
                                      <p:cBhvr>
                                        <p:cTn id="33"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4" name="coin.wav"/>
                                        </p:tgtEl>
                                      </p:cMediaNode>
                                    </p:audio>
                                  </p:subTnLst>
                                </p:cTn>
                              </p:par>
                              <p:par>
                                <p:cTn id="34" presetID="49" presetClass="entr" presetSubtype="0"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5" name="cp_empty.wav"/>
                                        </p:tgtEl>
                                      </p:cMediaNode>
                                    </p:audio>
                                  </p:sub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5"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توبيكات\30.jpg"/>
          <p:cNvPicPr>
            <a:picLocks noChangeAspect="1" noChangeArrowheads="1"/>
          </p:cNvPicPr>
          <p:nvPr/>
        </p:nvPicPr>
        <p:blipFill>
          <a:blip r:embed="rId5" cstate="print"/>
          <a:srcRect/>
          <a:stretch>
            <a:fillRect/>
          </a:stretch>
        </p:blipFill>
        <p:spPr bwMode="auto">
          <a:xfrm>
            <a:off x="1752600" y="228600"/>
            <a:ext cx="6934200" cy="1828800"/>
          </a:xfrm>
          <a:prstGeom prst="rect">
            <a:avLst/>
          </a:prstGeom>
          <a:noFill/>
        </p:spPr>
      </p:pic>
      <p:sp>
        <p:nvSpPr>
          <p:cNvPr id="3" name="TextBox 2"/>
          <p:cNvSpPr txBox="1"/>
          <p:nvPr/>
        </p:nvSpPr>
        <p:spPr>
          <a:xfrm>
            <a:off x="1828800" y="381000"/>
            <a:ext cx="6553200" cy="1200329"/>
          </a:xfrm>
          <a:prstGeom prst="rect">
            <a:avLst/>
          </a:prstGeom>
          <a:noFill/>
        </p:spPr>
        <p:txBody>
          <a:bodyPr wrap="square" rtlCol="0">
            <a:spAutoFit/>
          </a:bodyPr>
          <a:lstStyle/>
          <a:p>
            <a:pPr lvl="0" algn="r" rtl="1"/>
            <a:r>
              <a:rPr lang="ar-EG" sz="3600" b="1" dirty="0" smtClean="0">
                <a:solidFill>
                  <a:srgbClr val="C00000"/>
                </a:solidFill>
              </a:rPr>
              <a:t>1. قال تعالى: (يَا أَيُّهَا الَّذِينَ آمَنُوا</a:t>
            </a:r>
            <a:r>
              <a:rPr lang="en-US" sz="3600" b="1" dirty="0" smtClean="0">
                <a:solidFill>
                  <a:srgbClr val="C00000"/>
                </a:solidFill>
              </a:rPr>
              <a:t> </a:t>
            </a:r>
            <a:r>
              <a:rPr lang="ar-EG" sz="3600" b="1" dirty="0" smtClean="0">
                <a:solidFill>
                  <a:srgbClr val="C00000"/>
                </a:solidFill>
              </a:rPr>
              <a:t>إِن</a:t>
            </a:r>
            <a:r>
              <a:rPr lang="en-US" sz="3600" b="1" dirty="0" smtClean="0">
                <a:solidFill>
                  <a:srgbClr val="C00000"/>
                </a:solidFill>
              </a:rPr>
              <a:t> </a:t>
            </a:r>
            <a:r>
              <a:rPr lang="ar-EG" sz="3600" b="1" dirty="0" smtClean="0">
                <a:solidFill>
                  <a:srgbClr val="C00000"/>
                </a:solidFill>
              </a:rPr>
              <a:t>تَنصُرُوا اللَّهَ يَنصُرْكُمْ) محمد 7</a:t>
            </a:r>
            <a:endParaRPr lang="en-US" sz="3600" dirty="0">
              <a:solidFill>
                <a:srgbClr val="C00000"/>
              </a:solidFill>
            </a:endParaRPr>
          </a:p>
        </p:txBody>
      </p:sp>
      <p:sp>
        <p:nvSpPr>
          <p:cNvPr id="4" name="TextBox 3"/>
          <p:cNvSpPr txBox="1"/>
          <p:nvPr/>
        </p:nvSpPr>
        <p:spPr>
          <a:xfrm>
            <a:off x="4114800" y="1143000"/>
            <a:ext cx="3429000" cy="646331"/>
          </a:xfrm>
          <a:prstGeom prst="rect">
            <a:avLst/>
          </a:prstGeom>
          <a:noFill/>
        </p:spPr>
        <p:txBody>
          <a:bodyPr wrap="square" rtlCol="0">
            <a:spAutoFit/>
          </a:bodyPr>
          <a:lstStyle/>
          <a:p>
            <a:pPr algn="ctr"/>
            <a:r>
              <a:rPr lang="ar-EG" sz="3600" b="1" dirty="0" smtClean="0">
                <a:solidFill>
                  <a:srgbClr val="C00000"/>
                </a:solidFill>
              </a:rPr>
              <a:t>ـــــــــــــــــــــــــــــــــــ</a:t>
            </a:r>
            <a:endParaRPr lang="ar-EG" sz="3600" b="1" dirty="0">
              <a:solidFill>
                <a:srgbClr val="C00000"/>
              </a:solidFill>
            </a:endParaRPr>
          </a:p>
        </p:txBody>
      </p:sp>
      <p:sp>
        <p:nvSpPr>
          <p:cNvPr id="5" name="Rounded Rectangle 4"/>
          <p:cNvSpPr/>
          <p:nvPr/>
        </p:nvSpPr>
        <p:spPr>
          <a:xfrm>
            <a:off x="990600" y="2438400"/>
            <a:ext cx="7467600" cy="381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6" name="TextBox 5"/>
          <p:cNvSpPr txBox="1"/>
          <p:nvPr/>
        </p:nvSpPr>
        <p:spPr>
          <a:xfrm>
            <a:off x="1143000" y="2603480"/>
            <a:ext cx="7162800" cy="3416320"/>
          </a:xfrm>
          <a:prstGeom prst="rect">
            <a:avLst/>
          </a:prstGeom>
          <a:noFill/>
        </p:spPr>
        <p:txBody>
          <a:bodyPr wrap="square" rtlCol="0">
            <a:spAutoFit/>
          </a:bodyPr>
          <a:lstStyle/>
          <a:p>
            <a:pPr algn="r" rtl="1"/>
            <a:r>
              <a:rPr lang="ar-EG" sz="3600" b="1" dirty="0" smtClean="0">
                <a:solidFill>
                  <a:srgbClr val="3333FF"/>
                </a:solidFill>
              </a:rPr>
              <a:t>نصبه </a:t>
            </a:r>
            <a:r>
              <a:rPr lang="ar-EG" sz="2800" b="1" dirty="0" smtClean="0">
                <a:solidFill>
                  <a:srgbClr val="3333FF"/>
                </a:solidFill>
              </a:rPr>
              <a:t>..................</a:t>
            </a:r>
            <a:r>
              <a:rPr lang="ar-EG" sz="3600" b="1" dirty="0" smtClean="0">
                <a:solidFill>
                  <a:srgbClr val="3333FF"/>
                </a:solidFill>
              </a:rPr>
              <a:t> الظاهرة على اخره .</a:t>
            </a:r>
          </a:p>
          <a:p>
            <a:pPr algn="r" rtl="1"/>
            <a:r>
              <a:rPr lang="ar-EG" sz="3600" b="1" dirty="0" smtClean="0">
                <a:solidFill>
                  <a:srgbClr val="FF0000"/>
                </a:solidFill>
              </a:rPr>
              <a:t>ينصركم : </a:t>
            </a:r>
            <a:r>
              <a:rPr lang="ar-EG" sz="3600" b="1" dirty="0" smtClean="0">
                <a:solidFill>
                  <a:srgbClr val="3333FF"/>
                </a:solidFill>
              </a:rPr>
              <a:t>فعل مضارع مجزوم ، لانه جواب الشرط ، وعلامة جزمه </a:t>
            </a:r>
            <a:r>
              <a:rPr lang="ar-EG" sz="2800" b="1" dirty="0" smtClean="0">
                <a:solidFill>
                  <a:srgbClr val="3333FF"/>
                </a:solidFill>
              </a:rPr>
              <a:t>....................</a:t>
            </a:r>
            <a:r>
              <a:rPr lang="ar-EG" sz="3600" b="1" dirty="0" smtClean="0">
                <a:solidFill>
                  <a:srgbClr val="3333FF"/>
                </a:solidFill>
              </a:rPr>
              <a:t> والفاعل ضمير مستتر تقديره (هو) يعود على لفظ الجلالة ( الله). و(كم) ضمير متصل مبني على السكون في محل نصب مفعول به.</a:t>
            </a:r>
            <a:endParaRPr lang="en-US" sz="3600" dirty="0">
              <a:solidFill>
                <a:srgbClr val="3333FF"/>
              </a:solidFill>
            </a:endParaRPr>
          </a:p>
        </p:txBody>
      </p:sp>
      <p:sp>
        <p:nvSpPr>
          <p:cNvPr id="7" name="TextBox 6"/>
          <p:cNvSpPr txBox="1"/>
          <p:nvPr/>
        </p:nvSpPr>
        <p:spPr>
          <a:xfrm>
            <a:off x="5562600" y="2590800"/>
            <a:ext cx="1676400" cy="584775"/>
          </a:xfrm>
          <a:prstGeom prst="rect">
            <a:avLst/>
          </a:prstGeom>
          <a:noFill/>
        </p:spPr>
        <p:txBody>
          <a:bodyPr wrap="square" rtlCol="0">
            <a:spAutoFit/>
          </a:bodyPr>
          <a:lstStyle/>
          <a:p>
            <a:pPr algn="ctr"/>
            <a:r>
              <a:rPr lang="ar-EG" sz="3200" b="1" dirty="0" smtClean="0"/>
              <a:t>الفتحة</a:t>
            </a:r>
            <a:endParaRPr lang="ar-EG" sz="3200" dirty="0"/>
          </a:p>
        </p:txBody>
      </p:sp>
      <p:sp>
        <p:nvSpPr>
          <p:cNvPr id="8" name="TextBox 7"/>
          <p:cNvSpPr txBox="1"/>
          <p:nvPr/>
        </p:nvSpPr>
        <p:spPr>
          <a:xfrm>
            <a:off x="2971800" y="3657600"/>
            <a:ext cx="1676400" cy="584775"/>
          </a:xfrm>
          <a:prstGeom prst="rect">
            <a:avLst/>
          </a:prstGeom>
          <a:noFill/>
        </p:spPr>
        <p:txBody>
          <a:bodyPr wrap="square" rtlCol="0">
            <a:spAutoFit/>
          </a:bodyPr>
          <a:lstStyle/>
          <a:p>
            <a:pPr algn="ctr"/>
            <a:r>
              <a:rPr lang="ar-EG" sz="3200" b="1" dirty="0" smtClean="0"/>
              <a:t>السكون</a:t>
            </a:r>
            <a:endParaRPr lang="ar-EG" sz="32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cp_empty.wav"/>
                                        </p:tgtEl>
                                      </p:cMediaNode>
                                    </p:audio>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توبيكات\30.jpg"/>
          <p:cNvPicPr>
            <a:picLocks noChangeAspect="1" noChangeArrowheads="1"/>
          </p:cNvPicPr>
          <p:nvPr/>
        </p:nvPicPr>
        <p:blipFill>
          <a:blip r:embed="rId6" cstate="print"/>
          <a:srcRect/>
          <a:stretch>
            <a:fillRect/>
          </a:stretch>
        </p:blipFill>
        <p:spPr bwMode="auto">
          <a:xfrm>
            <a:off x="1752600" y="228600"/>
            <a:ext cx="6934200" cy="1143000"/>
          </a:xfrm>
          <a:prstGeom prst="rect">
            <a:avLst/>
          </a:prstGeom>
          <a:noFill/>
        </p:spPr>
      </p:pic>
      <p:sp>
        <p:nvSpPr>
          <p:cNvPr id="3" name="TextBox 2"/>
          <p:cNvSpPr txBox="1"/>
          <p:nvPr/>
        </p:nvSpPr>
        <p:spPr>
          <a:xfrm>
            <a:off x="1828800" y="381000"/>
            <a:ext cx="6553200" cy="769441"/>
          </a:xfrm>
          <a:prstGeom prst="rect">
            <a:avLst/>
          </a:prstGeom>
          <a:noFill/>
        </p:spPr>
        <p:txBody>
          <a:bodyPr wrap="square" rtlCol="0">
            <a:spAutoFit/>
          </a:bodyPr>
          <a:lstStyle/>
          <a:p>
            <a:pPr lvl="0" algn="r" rtl="1"/>
            <a:r>
              <a:rPr lang="ar-EG" sz="4400" b="1" dirty="0" smtClean="0">
                <a:solidFill>
                  <a:srgbClr val="C00000"/>
                </a:solidFill>
              </a:rPr>
              <a:t>2. </a:t>
            </a:r>
            <a:r>
              <a:rPr lang="ar-EG" sz="4400" b="1" u="sng" dirty="0" smtClean="0">
                <a:solidFill>
                  <a:srgbClr val="C00000"/>
                </a:solidFill>
              </a:rPr>
              <a:t>لا تخلفن الوعد</a:t>
            </a:r>
            <a:r>
              <a:rPr lang="ar-EG" sz="4400" b="1" dirty="0" smtClean="0">
                <a:solidFill>
                  <a:srgbClr val="C00000"/>
                </a:solidFill>
              </a:rPr>
              <a:t>.</a:t>
            </a:r>
            <a:endParaRPr lang="en-US" sz="4400" dirty="0">
              <a:solidFill>
                <a:srgbClr val="C00000"/>
              </a:solidFill>
            </a:endParaRPr>
          </a:p>
        </p:txBody>
      </p:sp>
      <p:sp>
        <p:nvSpPr>
          <p:cNvPr id="5" name="Rounded Rectangle 4"/>
          <p:cNvSpPr/>
          <p:nvPr/>
        </p:nvSpPr>
        <p:spPr>
          <a:xfrm>
            <a:off x="533400" y="2438400"/>
            <a:ext cx="7924800" cy="381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6" name="TextBox 5"/>
          <p:cNvSpPr txBox="1"/>
          <p:nvPr/>
        </p:nvSpPr>
        <p:spPr>
          <a:xfrm>
            <a:off x="685800" y="2603480"/>
            <a:ext cx="7620000" cy="3416320"/>
          </a:xfrm>
          <a:prstGeom prst="rect">
            <a:avLst/>
          </a:prstGeom>
          <a:noFill/>
        </p:spPr>
        <p:txBody>
          <a:bodyPr wrap="square" rtlCol="0">
            <a:spAutoFit/>
          </a:bodyPr>
          <a:lstStyle/>
          <a:p>
            <a:pPr algn="r" rtl="1"/>
            <a:r>
              <a:rPr lang="ar-EG" sz="3600" b="1" dirty="0" smtClean="0">
                <a:solidFill>
                  <a:srgbClr val="FF0000"/>
                </a:solidFill>
              </a:rPr>
              <a:t>لا: </a:t>
            </a:r>
            <a:r>
              <a:rPr lang="ar-EG" sz="3600" b="1" dirty="0" smtClean="0">
                <a:solidFill>
                  <a:srgbClr val="3333FF"/>
                </a:solidFill>
              </a:rPr>
              <a:t>حرف نهي وجزم</a:t>
            </a:r>
            <a:endParaRPr lang="en-US" sz="3600" dirty="0" smtClean="0">
              <a:solidFill>
                <a:srgbClr val="3333FF"/>
              </a:solidFill>
            </a:endParaRPr>
          </a:p>
          <a:p>
            <a:pPr algn="r" rtl="1"/>
            <a:r>
              <a:rPr lang="ar-EG" sz="3600" b="1" dirty="0" smtClean="0">
                <a:solidFill>
                  <a:srgbClr val="FF0000"/>
                </a:solidFill>
              </a:rPr>
              <a:t>تخلفن: </a:t>
            </a:r>
            <a:r>
              <a:rPr lang="ar-EG" sz="3600" b="1" dirty="0" smtClean="0">
                <a:solidFill>
                  <a:srgbClr val="3333FF"/>
                </a:solidFill>
              </a:rPr>
              <a:t>فعل مضارع مبني على </a:t>
            </a:r>
            <a:r>
              <a:rPr lang="ar-EG" sz="2800" b="1" dirty="0" smtClean="0">
                <a:solidFill>
                  <a:srgbClr val="3333FF"/>
                </a:solidFill>
              </a:rPr>
              <a:t>..................</a:t>
            </a:r>
            <a:r>
              <a:rPr lang="ar-EG" sz="3600" b="1" dirty="0" smtClean="0">
                <a:solidFill>
                  <a:srgbClr val="3333FF"/>
                </a:solidFill>
              </a:rPr>
              <a:t> لاتصاله بنون </a:t>
            </a:r>
            <a:r>
              <a:rPr lang="ar-EG" sz="2800" b="1" dirty="0" smtClean="0">
                <a:solidFill>
                  <a:srgbClr val="3333FF"/>
                </a:solidFill>
              </a:rPr>
              <a:t>................</a:t>
            </a:r>
            <a:r>
              <a:rPr lang="ar-EG" sz="3600" b="1" dirty="0" smtClean="0">
                <a:solidFill>
                  <a:srgbClr val="3333FF"/>
                </a:solidFill>
              </a:rPr>
              <a:t> في محل </a:t>
            </a:r>
            <a:r>
              <a:rPr lang="ar-EG" sz="2800" b="1" dirty="0" smtClean="0">
                <a:solidFill>
                  <a:srgbClr val="3333FF"/>
                </a:solidFill>
              </a:rPr>
              <a:t>...........</a:t>
            </a:r>
            <a:r>
              <a:rPr lang="ar-EG" sz="3600" b="1" dirty="0" smtClean="0">
                <a:solidFill>
                  <a:srgbClr val="3333FF"/>
                </a:solidFill>
              </a:rPr>
              <a:t> والفاعل ضمير مستتر وجوبا تقديره أنت.</a:t>
            </a:r>
            <a:endParaRPr lang="en-US" sz="3600" dirty="0" smtClean="0">
              <a:solidFill>
                <a:srgbClr val="3333FF"/>
              </a:solidFill>
            </a:endParaRPr>
          </a:p>
          <a:p>
            <a:pPr algn="r"/>
            <a:r>
              <a:rPr lang="ar-EG" sz="3600" b="1" dirty="0" smtClean="0">
                <a:solidFill>
                  <a:srgbClr val="FF0000"/>
                </a:solidFill>
              </a:rPr>
              <a:t>الوعد: </a:t>
            </a:r>
            <a:r>
              <a:rPr lang="ar-EG" sz="3600" b="1" dirty="0" smtClean="0">
                <a:solidFill>
                  <a:srgbClr val="3333FF"/>
                </a:solidFill>
              </a:rPr>
              <a:t>مفعول به </a:t>
            </a:r>
            <a:r>
              <a:rPr lang="ar-EG" sz="2800" b="1" dirty="0" smtClean="0">
                <a:solidFill>
                  <a:srgbClr val="3333FF"/>
                </a:solidFill>
              </a:rPr>
              <a:t>....................</a:t>
            </a:r>
            <a:r>
              <a:rPr lang="ar-EG" sz="3600" b="1" dirty="0" smtClean="0">
                <a:solidFill>
                  <a:srgbClr val="3333FF"/>
                </a:solidFill>
              </a:rPr>
              <a:t> وعلامة </a:t>
            </a:r>
            <a:r>
              <a:rPr lang="ar-EG" sz="2800" b="1" dirty="0" smtClean="0">
                <a:solidFill>
                  <a:srgbClr val="3333FF"/>
                </a:solidFill>
              </a:rPr>
              <a:t>................</a:t>
            </a:r>
            <a:r>
              <a:rPr lang="ar-EG" sz="3600" b="1" dirty="0" smtClean="0">
                <a:solidFill>
                  <a:srgbClr val="3333FF"/>
                </a:solidFill>
              </a:rPr>
              <a:t> الفتحة الظاهرة.</a:t>
            </a:r>
            <a:endParaRPr lang="en-US" sz="3600" dirty="0">
              <a:solidFill>
                <a:srgbClr val="3333FF"/>
              </a:solidFill>
            </a:endParaRPr>
          </a:p>
        </p:txBody>
      </p:sp>
      <p:sp>
        <p:nvSpPr>
          <p:cNvPr id="7" name="TextBox 6"/>
          <p:cNvSpPr txBox="1"/>
          <p:nvPr/>
        </p:nvSpPr>
        <p:spPr>
          <a:xfrm>
            <a:off x="2057400" y="3048000"/>
            <a:ext cx="1676400" cy="584775"/>
          </a:xfrm>
          <a:prstGeom prst="rect">
            <a:avLst/>
          </a:prstGeom>
          <a:noFill/>
        </p:spPr>
        <p:txBody>
          <a:bodyPr wrap="square" rtlCol="0">
            <a:spAutoFit/>
          </a:bodyPr>
          <a:lstStyle/>
          <a:p>
            <a:pPr algn="ctr"/>
            <a:r>
              <a:rPr lang="ar-EG" sz="3200" b="1" dirty="0" smtClean="0"/>
              <a:t>الفتح</a:t>
            </a:r>
            <a:endParaRPr lang="ar-EG" sz="3200" dirty="0"/>
          </a:p>
        </p:txBody>
      </p:sp>
      <p:sp>
        <p:nvSpPr>
          <p:cNvPr id="8" name="TextBox 7"/>
          <p:cNvSpPr txBox="1"/>
          <p:nvPr/>
        </p:nvSpPr>
        <p:spPr>
          <a:xfrm>
            <a:off x="4572000" y="3606225"/>
            <a:ext cx="1676400" cy="584775"/>
          </a:xfrm>
          <a:prstGeom prst="rect">
            <a:avLst/>
          </a:prstGeom>
          <a:noFill/>
        </p:spPr>
        <p:txBody>
          <a:bodyPr wrap="square" rtlCol="0">
            <a:spAutoFit/>
          </a:bodyPr>
          <a:lstStyle/>
          <a:p>
            <a:pPr algn="ctr"/>
            <a:r>
              <a:rPr lang="ar-EG" sz="3200" b="1" dirty="0" smtClean="0"/>
              <a:t>التوكيد</a:t>
            </a:r>
            <a:endParaRPr lang="ar-EG" sz="3200" dirty="0"/>
          </a:p>
        </p:txBody>
      </p:sp>
      <p:sp>
        <p:nvSpPr>
          <p:cNvPr id="9" name="TextBox 8"/>
          <p:cNvSpPr txBox="1"/>
          <p:nvPr/>
        </p:nvSpPr>
        <p:spPr>
          <a:xfrm>
            <a:off x="1752600" y="3581400"/>
            <a:ext cx="1676400" cy="584775"/>
          </a:xfrm>
          <a:prstGeom prst="rect">
            <a:avLst/>
          </a:prstGeom>
          <a:noFill/>
        </p:spPr>
        <p:txBody>
          <a:bodyPr wrap="square" rtlCol="0">
            <a:spAutoFit/>
          </a:bodyPr>
          <a:lstStyle/>
          <a:p>
            <a:pPr algn="ctr"/>
            <a:r>
              <a:rPr lang="ar-EG" sz="3200" b="1" dirty="0" smtClean="0"/>
              <a:t>جزم</a:t>
            </a:r>
            <a:endParaRPr lang="ar-EG" sz="3200" dirty="0"/>
          </a:p>
        </p:txBody>
      </p:sp>
      <p:sp>
        <p:nvSpPr>
          <p:cNvPr id="10" name="TextBox 9"/>
          <p:cNvSpPr txBox="1"/>
          <p:nvPr/>
        </p:nvSpPr>
        <p:spPr>
          <a:xfrm>
            <a:off x="3733800" y="4673025"/>
            <a:ext cx="1676400" cy="584775"/>
          </a:xfrm>
          <a:prstGeom prst="rect">
            <a:avLst/>
          </a:prstGeom>
          <a:noFill/>
        </p:spPr>
        <p:txBody>
          <a:bodyPr wrap="square" rtlCol="0">
            <a:spAutoFit/>
          </a:bodyPr>
          <a:lstStyle/>
          <a:p>
            <a:pPr algn="ctr"/>
            <a:r>
              <a:rPr lang="ar-EG" sz="3200" b="1" dirty="0" smtClean="0"/>
              <a:t>منصوب</a:t>
            </a:r>
            <a:endParaRPr lang="ar-EG" sz="3200" dirty="0"/>
          </a:p>
        </p:txBody>
      </p:sp>
      <p:sp>
        <p:nvSpPr>
          <p:cNvPr id="11" name="TextBox 10"/>
          <p:cNvSpPr txBox="1"/>
          <p:nvPr/>
        </p:nvSpPr>
        <p:spPr>
          <a:xfrm>
            <a:off x="6477000" y="5257800"/>
            <a:ext cx="1676400" cy="584775"/>
          </a:xfrm>
          <a:prstGeom prst="rect">
            <a:avLst/>
          </a:prstGeom>
          <a:noFill/>
        </p:spPr>
        <p:txBody>
          <a:bodyPr wrap="square" rtlCol="0">
            <a:spAutoFit/>
          </a:bodyPr>
          <a:lstStyle/>
          <a:p>
            <a:pPr algn="ctr"/>
            <a:r>
              <a:rPr lang="ar-EG" sz="3200" b="1" dirty="0" smtClean="0"/>
              <a:t>نصبه</a:t>
            </a:r>
            <a:endParaRPr lang="ar-EG" sz="32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4" name="coin.wav"/>
                                        </p:tgtEl>
                                      </p:cMediaNode>
                                    </p:audio>
                                  </p:subTnLst>
                                </p:cTn>
                              </p:par>
                              <p:par>
                                <p:cTn id="27" presetID="49" presetClass="entr" presetSubtype="0" decel="10000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5" name="cp_empty.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5" name="cp_empty.wav"/>
                                        </p:tgtEl>
                                      </p:cMediaNode>
                                    </p:audio>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p_empty.wav"/>
                                        </p:tgtEl>
                                      </p:cMediaNode>
                                    </p:audio>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p_empty.wav"/>
                                        </p:tgtEl>
                                      </p:cMediaNode>
                                    </p:audio>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5"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توبيكات\30.jpg"/>
          <p:cNvPicPr>
            <a:picLocks noChangeAspect="1" noChangeArrowheads="1"/>
          </p:cNvPicPr>
          <p:nvPr/>
        </p:nvPicPr>
        <p:blipFill>
          <a:blip r:embed="rId6" cstate="print"/>
          <a:srcRect/>
          <a:stretch>
            <a:fillRect/>
          </a:stretch>
        </p:blipFill>
        <p:spPr bwMode="auto">
          <a:xfrm>
            <a:off x="1752600" y="228600"/>
            <a:ext cx="6934200" cy="1143000"/>
          </a:xfrm>
          <a:prstGeom prst="rect">
            <a:avLst/>
          </a:prstGeom>
          <a:noFill/>
        </p:spPr>
      </p:pic>
      <p:sp>
        <p:nvSpPr>
          <p:cNvPr id="3" name="TextBox 2"/>
          <p:cNvSpPr txBox="1"/>
          <p:nvPr/>
        </p:nvSpPr>
        <p:spPr>
          <a:xfrm>
            <a:off x="1371600" y="381000"/>
            <a:ext cx="7162800" cy="1384995"/>
          </a:xfrm>
          <a:prstGeom prst="rect">
            <a:avLst/>
          </a:prstGeom>
          <a:noFill/>
        </p:spPr>
        <p:txBody>
          <a:bodyPr wrap="square" rtlCol="0">
            <a:spAutoFit/>
          </a:bodyPr>
          <a:lstStyle/>
          <a:p>
            <a:pPr algn="r" rtl="1"/>
            <a:r>
              <a:rPr lang="ar-EG" sz="4000" b="1" dirty="0" smtClean="0">
                <a:solidFill>
                  <a:srgbClr val="C00000"/>
                </a:solidFill>
              </a:rPr>
              <a:t>3.</a:t>
            </a:r>
            <a:r>
              <a:rPr lang="ar-EG" sz="3600" b="1" dirty="0" smtClean="0">
                <a:solidFill>
                  <a:srgbClr val="C00000"/>
                </a:solidFill>
              </a:rPr>
              <a:t> </a:t>
            </a:r>
            <a:r>
              <a:rPr lang="ar-EG" sz="4000" b="1" u="sng" dirty="0" smtClean="0">
                <a:solidFill>
                  <a:srgbClr val="C00000"/>
                </a:solidFill>
              </a:rPr>
              <a:t>لم تتأخر الدولة في محاربة الإرهاب.</a:t>
            </a:r>
            <a:endParaRPr lang="en-US" sz="4000" dirty="0" smtClean="0">
              <a:solidFill>
                <a:srgbClr val="C00000"/>
              </a:solidFill>
            </a:endParaRPr>
          </a:p>
          <a:p>
            <a:pPr lvl="0" algn="r" rtl="1"/>
            <a:endParaRPr lang="en-US" sz="4400" dirty="0">
              <a:solidFill>
                <a:srgbClr val="C00000"/>
              </a:solidFill>
            </a:endParaRPr>
          </a:p>
        </p:txBody>
      </p:sp>
      <p:sp>
        <p:nvSpPr>
          <p:cNvPr id="4" name="Rounded Rectangle 3"/>
          <p:cNvSpPr/>
          <p:nvPr/>
        </p:nvSpPr>
        <p:spPr>
          <a:xfrm>
            <a:off x="990600" y="2438400"/>
            <a:ext cx="7467600" cy="3505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5" name="TextBox 4"/>
          <p:cNvSpPr txBox="1"/>
          <p:nvPr/>
        </p:nvSpPr>
        <p:spPr>
          <a:xfrm>
            <a:off x="685800" y="2603480"/>
            <a:ext cx="7620000" cy="2308324"/>
          </a:xfrm>
          <a:prstGeom prst="rect">
            <a:avLst/>
          </a:prstGeom>
          <a:noFill/>
        </p:spPr>
        <p:txBody>
          <a:bodyPr wrap="square" rtlCol="0">
            <a:spAutoFit/>
          </a:bodyPr>
          <a:lstStyle/>
          <a:p>
            <a:pPr algn="r" rtl="1"/>
            <a:r>
              <a:rPr lang="ar-EG" sz="3600" b="1" dirty="0" smtClean="0">
                <a:solidFill>
                  <a:srgbClr val="FF0000"/>
                </a:solidFill>
              </a:rPr>
              <a:t>لم: </a:t>
            </a:r>
            <a:r>
              <a:rPr lang="ar-EG" sz="2800" b="1" dirty="0" smtClean="0">
                <a:solidFill>
                  <a:srgbClr val="3333FF"/>
                </a:solidFill>
              </a:rPr>
              <a:t>......................................</a:t>
            </a:r>
            <a:endParaRPr lang="en-US" sz="2800" dirty="0" smtClean="0">
              <a:solidFill>
                <a:srgbClr val="3333FF"/>
              </a:solidFill>
            </a:endParaRPr>
          </a:p>
          <a:p>
            <a:pPr algn="r" rtl="1"/>
            <a:r>
              <a:rPr lang="ar-EG" sz="3600" b="1" dirty="0" smtClean="0">
                <a:solidFill>
                  <a:srgbClr val="FF0000"/>
                </a:solidFill>
              </a:rPr>
              <a:t>تتأخر: </a:t>
            </a:r>
            <a:r>
              <a:rPr lang="ar-EG" sz="3600" b="1" dirty="0" smtClean="0">
                <a:solidFill>
                  <a:srgbClr val="3333FF"/>
                </a:solidFill>
              </a:rPr>
              <a:t>فعل مضارع</a:t>
            </a:r>
            <a:r>
              <a:rPr lang="ar-EG" sz="2800" b="1" dirty="0" smtClean="0">
                <a:solidFill>
                  <a:srgbClr val="3333FF"/>
                </a:solidFill>
              </a:rPr>
              <a:t>....................</a:t>
            </a:r>
            <a:r>
              <a:rPr lang="ar-EG" sz="3600" b="1" dirty="0" smtClean="0">
                <a:solidFill>
                  <a:srgbClr val="3333FF"/>
                </a:solidFill>
              </a:rPr>
              <a:t> وعلامة </a:t>
            </a:r>
            <a:r>
              <a:rPr lang="ar-EG" sz="2800" b="1" dirty="0" smtClean="0">
                <a:solidFill>
                  <a:srgbClr val="3333FF"/>
                </a:solidFill>
              </a:rPr>
              <a:t>........................</a:t>
            </a:r>
            <a:r>
              <a:rPr lang="ar-EG" sz="3600" b="1" dirty="0" smtClean="0">
                <a:solidFill>
                  <a:srgbClr val="3333FF"/>
                </a:solidFill>
              </a:rPr>
              <a:t> السكون.</a:t>
            </a:r>
            <a:endParaRPr lang="en-US" sz="3600" dirty="0" smtClean="0">
              <a:solidFill>
                <a:srgbClr val="3333FF"/>
              </a:solidFill>
            </a:endParaRPr>
          </a:p>
          <a:p>
            <a:pPr algn="r" rtl="1"/>
            <a:r>
              <a:rPr lang="ar-EG" sz="3600" b="1" dirty="0" smtClean="0">
                <a:solidFill>
                  <a:srgbClr val="FF0000"/>
                </a:solidFill>
              </a:rPr>
              <a:t>الدولة: </a:t>
            </a:r>
            <a:r>
              <a:rPr lang="ar-EG" sz="2800" b="1" dirty="0" smtClean="0">
                <a:solidFill>
                  <a:srgbClr val="3333FF"/>
                </a:solidFill>
              </a:rPr>
              <a:t>......................................................</a:t>
            </a:r>
            <a:r>
              <a:rPr lang="en-US" sz="2400" b="1" dirty="0" smtClean="0">
                <a:solidFill>
                  <a:srgbClr val="3333FF"/>
                </a:solidFill>
              </a:rPr>
              <a:t>........</a:t>
            </a:r>
            <a:endParaRPr lang="en-US" sz="2400" dirty="0" smtClean="0">
              <a:solidFill>
                <a:srgbClr val="3333FF"/>
              </a:solidFill>
            </a:endParaRPr>
          </a:p>
        </p:txBody>
      </p:sp>
      <p:sp>
        <p:nvSpPr>
          <p:cNvPr id="6" name="TextBox 5"/>
          <p:cNvSpPr txBox="1"/>
          <p:nvPr/>
        </p:nvSpPr>
        <p:spPr>
          <a:xfrm>
            <a:off x="3733800" y="2514600"/>
            <a:ext cx="3962400" cy="1077218"/>
          </a:xfrm>
          <a:prstGeom prst="rect">
            <a:avLst/>
          </a:prstGeom>
          <a:noFill/>
        </p:spPr>
        <p:txBody>
          <a:bodyPr wrap="square" rtlCol="0">
            <a:spAutoFit/>
          </a:bodyPr>
          <a:lstStyle/>
          <a:p>
            <a:pPr algn="ctr"/>
            <a:r>
              <a:rPr lang="ar-EG" sz="3200" b="1" dirty="0" smtClean="0"/>
              <a:t>حرف نفي وجزم</a:t>
            </a:r>
            <a:endParaRPr lang="en-US" sz="3200" dirty="0" smtClean="0"/>
          </a:p>
          <a:p>
            <a:pPr algn="ctr"/>
            <a:endParaRPr lang="ar-EG" sz="3200" dirty="0"/>
          </a:p>
        </p:txBody>
      </p:sp>
      <p:sp>
        <p:nvSpPr>
          <p:cNvPr id="7" name="TextBox 6"/>
          <p:cNvSpPr txBox="1"/>
          <p:nvPr/>
        </p:nvSpPr>
        <p:spPr>
          <a:xfrm>
            <a:off x="2514600" y="3037582"/>
            <a:ext cx="3962400" cy="1077218"/>
          </a:xfrm>
          <a:prstGeom prst="rect">
            <a:avLst/>
          </a:prstGeom>
          <a:noFill/>
        </p:spPr>
        <p:txBody>
          <a:bodyPr wrap="square" rtlCol="0">
            <a:spAutoFit/>
          </a:bodyPr>
          <a:lstStyle/>
          <a:p>
            <a:pPr algn="ctr"/>
            <a:r>
              <a:rPr lang="ar-EG" sz="3200" b="1" dirty="0" smtClean="0"/>
              <a:t>مجزوم</a:t>
            </a:r>
            <a:endParaRPr lang="en-US" sz="3200" dirty="0" smtClean="0"/>
          </a:p>
          <a:p>
            <a:pPr algn="ctr"/>
            <a:endParaRPr lang="ar-EG" sz="3200" dirty="0"/>
          </a:p>
        </p:txBody>
      </p:sp>
      <p:sp>
        <p:nvSpPr>
          <p:cNvPr id="8" name="TextBox 7"/>
          <p:cNvSpPr txBox="1"/>
          <p:nvPr/>
        </p:nvSpPr>
        <p:spPr>
          <a:xfrm>
            <a:off x="4800600" y="3581400"/>
            <a:ext cx="3962400" cy="1077218"/>
          </a:xfrm>
          <a:prstGeom prst="rect">
            <a:avLst/>
          </a:prstGeom>
          <a:noFill/>
        </p:spPr>
        <p:txBody>
          <a:bodyPr wrap="square" rtlCol="0">
            <a:spAutoFit/>
          </a:bodyPr>
          <a:lstStyle/>
          <a:p>
            <a:pPr algn="ctr"/>
            <a:r>
              <a:rPr lang="ar-EG" sz="3200" b="1" dirty="0" smtClean="0"/>
              <a:t>جزمه</a:t>
            </a:r>
            <a:endParaRPr lang="en-US" sz="3200" dirty="0" smtClean="0"/>
          </a:p>
          <a:p>
            <a:pPr algn="ctr"/>
            <a:endParaRPr lang="ar-EG" sz="3200" dirty="0"/>
          </a:p>
        </p:txBody>
      </p:sp>
      <p:sp>
        <p:nvSpPr>
          <p:cNvPr id="9" name="TextBox 8"/>
          <p:cNvSpPr txBox="1"/>
          <p:nvPr/>
        </p:nvSpPr>
        <p:spPr>
          <a:xfrm>
            <a:off x="304800" y="4191000"/>
            <a:ext cx="6934200" cy="954107"/>
          </a:xfrm>
          <a:prstGeom prst="rect">
            <a:avLst/>
          </a:prstGeom>
          <a:noFill/>
        </p:spPr>
        <p:txBody>
          <a:bodyPr wrap="square" rtlCol="0">
            <a:spAutoFit/>
          </a:bodyPr>
          <a:lstStyle/>
          <a:p>
            <a:pPr algn="r" rtl="1"/>
            <a:r>
              <a:rPr lang="ar-EG" sz="2800" b="1" dirty="0" smtClean="0"/>
              <a:t>فاعل مرفوع وعلامة رفعه الضمة الظاهرة على آخره.</a:t>
            </a:r>
            <a:endParaRPr lang="en-US" sz="2800" dirty="0" smtClean="0"/>
          </a:p>
          <a:p>
            <a:pPr algn="r"/>
            <a:endParaRPr lang="ar-EG" sz="28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4" name="coin.wav"/>
                                        </p:tgtEl>
                                      </p:cMediaNode>
                                    </p:audio>
                                  </p:subTnLst>
                                </p:cTn>
                              </p:par>
                              <p:par>
                                <p:cTn id="27" presetID="49" presetClass="entr" presetSubtype="0" decel="10000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360"/>
                                          </p:val>
                                        </p:tav>
                                        <p:tav tm="100000">
                                          <p:val>
                                            <p:fltVal val="0"/>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5" name="cp_empty.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5" name="cp_empty.wav"/>
                                        </p:tgtEl>
                                      </p:cMediaNode>
                                    </p:audio>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p_empty.wav"/>
                                        </p:tgtEl>
                                      </p:cMediaNode>
                                    </p:audio>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توبيكات\30.jpg"/>
          <p:cNvPicPr>
            <a:picLocks noChangeAspect="1" noChangeArrowheads="1"/>
          </p:cNvPicPr>
          <p:nvPr/>
        </p:nvPicPr>
        <p:blipFill>
          <a:blip r:embed="rId5" cstate="print"/>
          <a:srcRect/>
          <a:stretch>
            <a:fillRect/>
          </a:stretch>
        </p:blipFill>
        <p:spPr bwMode="auto">
          <a:xfrm>
            <a:off x="1752600" y="228600"/>
            <a:ext cx="6934200" cy="1143000"/>
          </a:xfrm>
          <a:prstGeom prst="rect">
            <a:avLst/>
          </a:prstGeom>
          <a:noFill/>
        </p:spPr>
      </p:pic>
      <p:sp>
        <p:nvSpPr>
          <p:cNvPr id="3" name="TextBox 2"/>
          <p:cNvSpPr txBox="1"/>
          <p:nvPr/>
        </p:nvSpPr>
        <p:spPr>
          <a:xfrm>
            <a:off x="1371600" y="381000"/>
            <a:ext cx="7162800" cy="1384995"/>
          </a:xfrm>
          <a:prstGeom prst="rect">
            <a:avLst/>
          </a:prstGeom>
          <a:noFill/>
        </p:spPr>
        <p:txBody>
          <a:bodyPr wrap="square" rtlCol="0">
            <a:spAutoFit/>
          </a:bodyPr>
          <a:lstStyle/>
          <a:p>
            <a:pPr algn="r" rtl="1"/>
            <a:r>
              <a:rPr lang="ar-EG" sz="4000" b="1" dirty="0" smtClean="0">
                <a:solidFill>
                  <a:srgbClr val="C00000"/>
                </a:solidFill>
              </a:rPr>
              <a:t>3.</a:t>
            </a:r>
            <a:r>
              <a:rPr lang="ar-EG" sz="3600" b="1" dirty="0" smtClean="0">
                <a:solidFill>
                  <a:srgbClr val="C00000"/>
                </a:solidFill>
              </a:rPr>
              <a:t> </a:t>
            </a:r>
            <a:r>
              <a:rPr lang="ar-EG" sz="4000" b="1" u="sng" dirty="0" smtClean="0">
                <a:solidFill>
                  <a:srgbClr val="C00000"/>
                </a:solidFill>
              </a:rPr>
              <a:t>لم تتأخر الدولة في محاربة الإرهاب.</a:t>
            </a:r>
            <a:endParaRPr lang="en-US" sz="4000" dirty="0" smtClean="0">
              <a:solidFill>
                <a:srgbClr val="C00000"/>
              </a:solidFill>
            </a:endParaRPr>
          </a:p>
          <a:p>
            <a:pPr lvl="0" algn="r" rtl="1"/>
            <a:endParaRPr lang="en-US" sz="4400" dirty="0">
              <a:solidFill>
                <a:srgbClr val="C00000"/>
              </a:solidFill>
            </a:endParaRPr>
          </a:p>
        </p:txBody>
      </p:sp>
      <p:sp>
        <p:nvSpPr>
          <p:cNvPr id="4" name="Rounded Rectangle 3"/>
          <p:cNvSpPr/>
          <p:nvPr/>
        </p:nvSpPr>
        <p:spPr>
          <a:xfrm>
            <a:off x="990600" y="1752600"/>
            <a:ext cx="7467600" cy="2971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EG"/>
          </a:p>
        </p:txBody>
      </p:sp>
      <p:sp>
        <p:nvSpPr>
          <p:cNvPr id="5" name="TextBox 4"/>
          <p:cNvSpPr txBox="1"/>
          <p:nvPr/>
        </p:nvSpPr>
        <p:spPr>
          <a:xfrm>
            <a:off x="685800" y="1981200"/>
            <a:ext cx="7620000" cy="2308324"/>
          </a:xfrm>
          <a:prstGeom prst="rect">
            <a:avLst/>
          </a:prstGeom>
          <a:noFill/>
        </p:spPr>
        <p:txBody>
          <a:bodyPr wrap="square" rtlCol="0">
            <a:spAutoFit/>
          </a:bodyPr>
          <a:lstStyle/>
          <a:p>
            <a:pPr algn="r" rtl="1"/>
            <a:r>
              <a:rPr lang="ar-EG" sz="3600" b="1" dirty="0" smtClean="0">
                <a:solidFill>
                  <a:srgbClr val="FF0000"/>
                </a:solidFill>
              </a:rPr>
              <a:t>في: </a:t>
            </a:r>
            <a:r>
              <a:rPr lang="ar-EG" sz="2800" b="1" dirty="0" smtClean="0">
                <a:solidFill>
                  <a:srgbClr val="3333FF"/>
                </a:solidFill>
              </a:rPr>
              <a:t>.......................................................</a:t>
            </a:r>
            <a:endParaRPr lang="en-US" sz="2800" dirty="0" smtClean="0">
              <a:solidFill>
                <a:srgbClr val="3333FF"/>
              </a:solidFill>
            </a:endParaRPr>
          </a:p>
          <a:p>
            <a:pPr algn="r" rtl="1"/>
            <a:r>
              <a:rPr lang="ar-EG" sz="3600" b="1" dirty="0" smtClean="0">
                <a:solidFill>
                  <a:srgbClr val="FF0000"/>
                </a:solidFill>
              </a:rPr>
              <a:t>محاربة:</a:t>
            </a:r>
            <a:r>
              <a:rPr lang="ar-EG" sz="3600" b="1" dirty="0" smtClean="0">
                <a:solidFill>
                  <a:srgbClr val="3333FF"/>
                </a:solidFill>
              </a:rPr>
              <a:t> </a:t>
            </a:r>
            <a:r>
              <a:rPr lang="ar-EG" sz="2800" b="1" dirty="0" smtClean="0">
                <a:solidFill>
                  <a:srgbClr val="3333FF"/>
                </a:solidFill>
              </a:rPr>
              <a:t>.......................................................</a:t>
            </a:r>
            <a:endParaRPr lang="en-US" sz="2800" dirty="0" smtClean="0">
              <a:solidFill>
                <a:srgbClr val="3333FF"/>
              </a:solidFill>
            </a:endParaRPr>
          </a:p>
          <a:p>
            <a:pPr algn="r"/>
            <a:r>
              <a:rPr lang="ar-EG" sz="3600" b="1" dirty="0" smtClean="0">
                <a:solidFill>
                  <a:srgbClr val="FF0000"/>
                </a:solidFill>
              </a:rPr>
              <a:t>الإرهاب:</a:t>
            </a:r>
            <a:r>
              <a:rPr lang="ar-EG" sz="3600" b="1" dirty="0" smtClean="0">
                <a:solidFill>
                  <a:srgbClr val="3333FF"/>
                </a:solidFill>
              </a:rPr>
              <a:t> مضاف إليه </a:t>
            </a:r>
            <a:r>
              <a:rPr lang="ar-EG" sz="2800" b="1" dirty="0" smtClean="0">
                <a:solidFill>
                  <a:srgbClr val="3333FF"/>
                </a:solidFill>
              </a:rPr>
              <a:t>.......................... </a:t>
            </a:r>
            <a:r>
              <a:rPr lang="ar-EG" sz="3600" b="1" dirty="0" smtClean="0">
                <a:solidFill>
                  <a:srgbClr val="3333FF"/>
                </a:solidFill>
              </a:rPr>
              <a:t>وعلامة </a:t>
            </a:r>
            <a:r>
              <a:rPr lang="ar-EG" sz="2800" b="1" dirty="0" smtClean="0">
                <a:solidFill>
                  <a:srgbClr val="3333FF"/>
                </a:solidFill>
              </a:rPr>
              <a:t>.........................</a:t>
            </a:r>
            <a:r>
              <a:rPr lang="ar-EG" sz="3600" b="1" dirty="0" smtClean="0">
                <a:solidFill>
                  <a:srgbClr val="3333FF"/>
                </a:solidFill>
              </a:rPr>
              <a:t> الكسرة.</a:t>
            </a:r>
            <a:endParaRPr lang="en-US" sz="3600" dirty="0" smtClean="0">
              <a:solidFill>
                <a:srgbClr val="3333FF"/>
              </a:solidFill>
            </a:endParaRPr>
          </a:p>
        </p:txBody>
      </p:sp>
      <p:sp>
        <p:nvSpPr>
          <p:cNvPr id="6" name="TextBox 5"/>
          <p:cNvSpPr txBox="1"/>
          <p:nvPr/>
        </p:nvSpPr>
        <p:spPr>
          <a:xfrm>
            <a:off x="685800" y="1941493"/>
            <a:ext cx="6934200" cy="954107"/>
          </a:xfrm>
          <a:prstGeom prst="rect">
            <a:avLst/>
          </a:prstGeom>
          <a:noFill/>
        </p:spPr>
        <p:txBody>
          <a:bodyPr wrap="square" rtlCol="0">
            <a:spAutoFit/>
          </a:bodyPr>
          <a:lstStyle/>
          <a:p>
            <a:pPr algn="r" rtl="1"/>
            <a:r>
              <a:rPr lang="ar-EG" sz="2800" b="1" dirty="0" smtClean="0"/>
              <a:t>حرف جر مبني على السكون لا محل له من الإعراب.</a:t>
            </a:r>
            <a:endParaRPr lang="en-US" sz="2800" dirty="0" smtClean="0"/>
          </a:p>
          <a:p>
            <a:pPr algn="r"/>
            <a:endParaRPr lang="ar-EG" sz="2800" dirty="0"/>
          </a:p>
        </p:txBody>
      </p:sp>
      <p:sp>
        <p:nvSpPr>
          <p:cNvPr id="7" name="TextBox 6"/>
          <p:cNvSpPr txBox="1"/>
          <p:nvPr/>
        </p:nvSpPr>
        <p:spPr>
          <a:xfrm>
            <a:off x="228600" y="2474893"/>
            <a:ext cx="6934200" cy="954107"/>
          </a:xfrm>
          <a:prstGeom prst="rect">
            <a:avLst/>
          </a:prstGeom>
          <a:noFill/>
        </p:spPr>
        <p:txBody>
          <a:bodyPr wrap="square" rtlCol="0">
            <a:spAutoFit/>
          </a:bodyPr>
          <a:lstStyle/>
          <a:p>
            <a:pPr algn="r" rtl="1"/>
            <a:r>
              <a:rPr lang="ar-EG" sz="2800" b="1" dirty="0" smtClean="0"/>
              <a:t>اسم مجرور وعلامة جره الكسرة الظاهرة على آخره.</a:t>
            </a:r>
            <a:endParaRPr lang="en-US" sz="2800" dirty="0" smtClean="0"/>
          </a:p>
          <a:p>
            <a:pPr algn="r"/>
            <a:endParaRPr lang="ar-EG" sz="2800" dirty="0"/>
          </a:p>
        </p:txBody>
      </p:sp>
      <p:sp>
        <p:nvSpPr>
          <p:cNvPr id="8" name="TextBox 7"/>
          <p:cNvSpPr txBox="1"/>
          <p:nvPr/>
        </p:nvSpPr>
        <p:spPr>
          <a:xfrm>
            <a:off x="2743200" y="3008293"/>
            <a:ext cx="1676400" cy="523220"/>
          </a:xfrm>
          <a:prstGeom prst="rect">
            <a:avLst/>
          </a:prstGeom>
          <a:noFill/>
        </p:spPr>
        <p:txBody>
          <a:bodyPr wrap="square" rtlCol="0">
            <a:spAutoFit/>
          </a:bodyPr>
          <a:lstStyle/>
          <a:p>
            <a:pPr algn="ctr" rtl="1"/>
            <a:r>
              <a:rPr lang="ar-EG" sz="2800" b="1" dirty="0" smtClean="0"/>
              <a:t>مجرور</a:t>
            </a:r>
            <a:endParaRPr lang="ar-EG" sz="2800" dirty="0"/>
          </a:p>
        </p:txBody>
      </p:sp>
      <p:sp>
        <p:nvSpPr>
          <p:cNvPr id="9" name="TextBox 8"/>
          <p:cNvSpPr txBox="1"/>
          <p:nvPr/>
        </p:nvSpPr>
        <p:spPr>
          <a:xfrm>
            <a:off x="6096000" y="3581400"/>
            <a:ext cx="1676400" cy="523220"/>
          </a:xfrm>
          <a:prstGeom prst="rect">
            <a:avLst/>
          </a:prstGeom>
          <a:noFill/>
        </p:spPr>
        <p:txBody>
          <a:bodyPr wrap="square" rtlCol="0">
            <a:spAutoFit/>
          </a:bodyPr>
          <a:lstStyle/>
          <a:p>
            <a:pPr algn="ctr" rtl="1"/>
            <a:r>
              <a:rPr lang="ar-EG" sz="2800" b="1" dirty="0" smtClean="0"/>
              <a:t>جره</a:t>
            </a:r>
            <a:endParaRPr lang="ar-EG" sz="28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cp_empty.wav"/>
                                        </p:tgtEl>
                                      </p:cMediaNode>
                                    </p:audio>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cp_empty.wav"/>
                                        </p:tgtEl>
                                      </p:cMediaNode>
                                    </p:audio>
                                  </p:sub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cp_empty.wav"/>
                                        </p:tgtEl>
                                      </p:cMediaNode>
                                    </p:audio>
                                  </p:sub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82216" y="1352809"/>
            <a:ext cx="7803976" cy="3904991"/>
          </a:xfrm>
          <a:prstGeom prst="snip2DiagRect">
            <a:avLst/>
          </a:prstGeom>
          <a:blipFill>
            <a:blip r:embed="rId4" cstate="print"/>
            <a:stretch>
              <a:fillRect/>
            </a:stretch>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Snip Diagonal Corner Rectangle 2"/>
          <p:cNvSpPr/>
          <p:nvPr/>
        </p:nvSpPr>
        <p:spPr>
          <a:xfrm>
            <a:off x="654224" y="1752600"/>
            <a:ext cx="7803976" cy="3657600"/>
          </a:xfrm>
          <a:prstGeom prst="snip2DiagRect">
            <a:avLst/>
          </a:prstGeom>
          <a:blipFill>
            <a:blip r:embed="rId5" cstate="print"/>
            <a:stretch>
              <a:fillRect/>
            </a:stretch>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TextBox 3"/>
          <p:cNvSpPr txBox="1"/>
          <p:nvPr/>
        </p:nvSpPr>
        <p:spPr>
          <a:xfrm>
            <a:off x="990600" y="1908340"/>
            <a:ext cx="7315200" cy="2862322"/>
          </a:xfrm>
          <a:prstGeom prst="rect">
            <a:avLst/>
          </a:prstGeom>
          <a:noFill/>
        </p:spPr>
        <p:txBody>
          <a:bodyPr wrap="square" rtlCol="1">
            <a:spAutoFit/>
          </a:bodyPr>
          <a:lstStyle/>
          <a:p>
            <a:pPr algn="r" rtl="1"/>
            <a:r>
              <a:rPr lang="ar-EG" sz="3200" b="1" dirty="0" smtClean="0">
                <a:solidFill>
                  <a:srgbClr val="C00000"/>
                </a:solidFill>
              </a:rPr>
              <a:t>14-  استخرج من النص التالي كل فعل مضارع مجزوم، وحدد الأداة الجازمة، وبين علامة جزمه:</a:t>
            </a:r>
            <a:endParaRPr lang="en-US" sz="3200" dirty="0" smtClean="0">
              <a:solidFill>
                <a:srgbClr val="C00000"/>
              </a:solidFill>
            </a:endParaRPr>
          </a:p>
          <a:p>
            <a:pPr algn="r" rtl="1"/>
            <a:r>
              <a:rPr lang="ar-EG" sz="3200" b="1" dirty="0" smtClean="0">
                <a:solidFill>
                  <a:srgbClr val="C00000"/>
                </a:solidFill>
              </a:rPr>
              <a:t>قال أحمد شوقي عن ( الكتاب)</a:t>
            </a:r>
            <a:endParaRPr lang="en-US" sz="3200" dirty="0" smtClean="0">
              <a:solidFill>
                <a:srgbClr val="C00000"/>
              </a:solidFill>
            </a:endParaRPr>
          </a:p>
          <a:p>
            <a:pPr algn="r" rtl="1"/>
            <a:r>
              <a:rPr lang="ar-EG" sz="2800" b="1" dirty="0" smtClean="0"/>
              <a:t>أنا من بدلَ بالصحب </a:t>
            </a:r>
            <a:r>
              <a:rPr lang="ar-EG" sz="2800" b="1" dirty="0" err="1" smtClean="0"/>
              <a:t>الكتابا</a:t>
            </a:r>
            <a:r>
              <a:rPr lang="ar-EG" sz="2800" b="1" dirty="0" smtClean="0"/>
              <a:t>           لم أجـــد لي وافياً إلا الكتابا</a:t>
            </a:r>
            <a:endParaRPr lang="en-US" sz="2800" dirty="0" smtClean="0"/>
          </a:p>
          <a:p>
            <a:pPr algn="r" rtl="1"/>
            <a:r>
              <a:rPr lang="ar-EG" sz="2800" b="1" dirty="0" smtClean="0"/>
              <a:t>صاحبُ إن عبتَه أولـم تعِب           ليس بالواجد للصاحبِ عابا</a:t>
            </a:r>
            <a:endParaRPr lang="en-US" sz="2800" dirty="0" smtClean="0"/>
          </a:p>
          <a:p>
            <a:pPr algn="r" rtl="1"/>
            <a:r>
              <a:rPr lang="ar-EG" sz="2800" b="1" dirty="0" smtClean="0"/>
              <a:t>صحبةُ لم أشك فيـــها ريبة           ووداد لم يكلفنــــــــي عتابا</a:t>
            </a:r>
            <a:endParaRPr lang="en-US" sz="2800" dirty="0" smtClean="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5.WAV"/>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0"/>
          <a:ext cx="8305800" cy="6172200"/>
        </p:xfrm>
        <a:graphic>
          <a:graphicData uri="http://schemas.openxmlformats.org/drawingml/2006/table">
            <a:tbl>
              <a:tblPr firstRow="1" bandRow="1">
                <a:tableStyleId>{21E4AEA4-8DFA-4A89-87EB-49C32662AFE0}</a:tableStyleId>
              </a:tblPr>
              <a:tblGrid>
                <a:gridCol w="2768600"/>
                <a:gridCol w="2768600"/>
                <a:gridCol w="2768600"/>
              </a:tblGrid>
              <a:tr h="123444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23444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23444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23444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123444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3" name="TextBox 2"/>
          <p:cNvSpPr txBox="1"/>
          <p:nvPr/>
        </p:nvSpPr>
        <p:spPr>
          <a:xfrm>
            <a:off x="609600" y="685800"/>
            <a:ext cx="2057400" cy="646331"/>
          </a:xfrm>
          <a:prstGeom prst="rect">
            <a:avLst/>
          </a:prstGeom>
          <a:noFill/>
        </p:spPr>
        <p:txBody>
          <a:bodyPr wrap="square" rtlCol="0">
            <a:spAutoFit/>
          </a:bodyPr>
          <a:lstStyle/>
          <a:p>
            <a:pPr algn="ctr"/>
            <a:r>
              <a:rPr lang="ar-EG" sz="3600" b="1" dirty="0" smtClean="0"/>
              <a:t>علامة الجزم</a:t>
            </a:r>
            <a:endParaRPr lang="ar-EG" sz="3600" dirty="0"/>
          </a:p>
        </p:txBody>
      </p:sp>
      <p:sp>
        <p:nvSpPr>
          <p:cNvPr id="4" name="TextBox 3"/>
          <p:cNvSpPr txBox="1"/>
          <p:nvPr/>
        </p:nvSpPr>
        <p:spPr>
          <a:xfrm>
            <a:off x="3429000" y="685800"/>
            <a:ext cx="2057400" cy="646331"/>
          </a:xfrm>
          <a:prstGeom prst="rect">
            <a:avLst/>
          </a:prstGeom>
          <a:noFill/>
        </p:spPr>
        <p:txBody>
          <a:bodyPr wrap="square" rtlCol="0">
            <a:spAutoFit/>
          </a:bodyPr>
          <a:lstStyle/>
          <a:p>
            <a:pPr algn="ctr"/>
            <a:r>
              <a:rPr lang="ar-EG" sz="3600" b="1" dirty="0" smtClean="0"/>
              <a:t>الاداة</a:t>
            </a:r>
            <a:endParaRPr lang="ar-EG" sz="3600" dirty="0"/>
          </a:p>
        </p:txBody>
      </p:sp>
      <p:sp>
        <p:nvSpPr>
          <p:cNvPr id="5" name="TextBox 4"/>
          <p:cNvSpPr txBox="1"/>
          <p:nvPr/>
        </p:nvSpPr>
        <p:spPr>
          <a:xfrm>
            <a:off x="6172200" y="685800"/>
            <a:ext cx="2057400" cy="646331"/>
          </a:xfrm>
          <a:prstGeom prst="rect">
            <a:avLst/>
          </a:prstGeom>
          <a:noFill/>
        </p:spPr>
        <p:txBody>
          <a:bodyPr wrap="square" rtlCol="0">
            <a:spAutoFit/>
          </a:bodyPr>
          <a:lstStyle/>
          <a:p>
            <a:pPr algn="ctr"/>
            <a:r>
              <a:rPr lang="ar-EG" sz="3600" b="1" dirty="0" smtClean="0"/>
              <a:t>الفعل</a:t>
            </a:r>
            <a:endParaRPr lang="ar-EG" sz="3600" dirty="0"/>
          </a:p>
        </p:txBody>
      </p:sp>
      <p:sp>
        <p:nvSpPr>
          <p:cNvPr id="6" name="TextBox 5"/>
          <p:cNvSpPr txBox="1"/>
          <p:nvPr/>
        </p:nvSpPr>
        <p:spPr>
          <a:xfrm>
            <a:off x="6324600" y="1868269"/>
            <a:ext cx="2057400" cy="646331"/>
          </a:xfrm>
          <a:prstGeom prst="rect">
            <a:avLst/>
          </a:prstGeom>
          <a:noFill/>
        </p:spPr>
        <p:txBody>
          <a:bodyPr wrap="square" rtlCol="0">
            <a:spAutoFit/>
          </a:bodyPr>
          <a:lstStyle/>
          <a:p>
            <a:pPr algn="ctr"/>
            <a:r>
              <a:rPr lang="ar-EG" sz="3600" b="1" dirty="0" smtClean="0"/>
              <a:t>أجد</a:t>
            </a:r>
            <a:endParaRPr lang="ar-EG" sz="3600" dirty="0"/>
          </a:p>
        </p:txBody>
      </p:sp>
      <p:sp>
        <p:nvSpPr>
          <p:cNvPr id="7" name="TextBox 6"/>
          <p:cNvSpPr txBox="1"/>
          <p:nvPr/>
        </p:nvSpPr>
        <p:spPr>
          <a:xfrm>
            <a:off x="6324600" y="3124200"/>
            <a:ext cx="2057400" cy="646331"/>
          </a:xfrm>
          <a:prstGeom prst="rect">
            <a:avLst/>
          </a:prstGeom>
          <a:noFill/>
        </p:spPr>
        <p:txBody>
          <a:bodyPr wrap="square" rtlCol="0">
            <a:spAutoFit/>
          </a:bodyPr>
          <a:lstStyle/>
          <a:p>
            <a:pPr algn="ctr"/>
            <a:r>
              <a:rPr lang="ar-EG" sz="3600" b="1" dirty="0" smtClean="0"/>
              <a:t>تعب</a:t>
            </a:r>
            <a:endParaRPr lang="ar-EG" sz="3600" dirty="0"/>
          </a:p>
        </p:txBody>
      </p:sp>
      <p:sp>
        <p:nvSpPr>
          <p:cNvPr id="8" name="TextBox 7"/>
          <p:cNvSpPr txBox="1"/>
          <p:nvPr/>
        </p:nvSpPr>
        <p:spPr>
          <a:xfrm>
            <a:off x="6324600" y="4343400"/>
            <a:ext cx="2057400" cy="646331"/>
          </a:xfrm>
          <a:prstGeom prst="rect">
            <a:avLst/>
          </a:prstGeom>
          <a:noFill/>
        </p:spPr>
        <p:txBody>
          <a:bodyPr wrap="square" rtlCol="0">
            <a:spAutoFit/>
          </a:bodyPr>
          <a:lstStyle/>
          <a:p>
            <a:pPr algn="ctr"/>
            <a:r>
              <a:rPr lang="ar-EG" sz="3600" b="1" dirty="0" smtClean="0"/>
              <a:t>أشك</a:t>
            </a:r>
            <a:endParaRPr lang="ar-EG" sz="3600" dirty="0"/>
          </a:p>
        </p:txBody>
      </p:sp>
      <p:sp>
        <p:nvSpPr>
          <p:cNvPr id="9" name="TextBox 8"/>
          <p:cNvSpPr txBox="1"/>
          <p:nvPr/>
        </p:nvSpPr>
        <p:spPr>
          <a:xfrm>
            <a:off x="6400800" y="5525869"/>
            <a:ext cx="2057400" cy="646331"/>
          </a:xfrm>
          <a:prstGeom prst="rect">
            <a:avLst/>
          </a:prstGeom>
          <a:noFill/>
        </p:spPr>
        <p:txBody>
          <a:bodyPr wrap="square" rtlCol="0">
            <a:spAutoFit/>
          </a:bodyPr>
          <a:lstStyle/>
          <a:p>
            <a:pPr algn="ctr"/>
            <a:r>
              <a:rPr lang="ar-EG" sz="3600" b="1" dirty="0" smtClean="0"/>
              <a:t>يكلف</a:t>
            </a:r>
            <a:endParaRPr lang="ar-EG" sz="3600" dirty="0"/>
          </a:p>
        </p:txBody>
      </p:sp>
      <p:sp>
        <p:nvSpPr>
          <p:cNvPr id="10" name="TextBox 9"/>
          <p:cNvSpPr txBox="1"/>
          <p:nvPr/>
        </p:nvSpPr>
        <p:spPr>
          <a:xfrm>
            <a:off x="3505200" y="1868269"/>
            <a:ext cx="2057400" cy="646331"/>
          </a:xfrm>
          <a:prstGeom prst="rect">
            <a:avLst/>
          </a:prstGeom>
          <a:noFill/>
        </p:spPr>
        <p:txBody>
          <a:bodyPr wrap="square" rtlCol="0">
            <a:spAutoFit/>
          </a:bodyPr>
          <a:lstStyle/>
          <a:p>
            <a:pPr algn="ctr"/>
            <a:r>
              <a:rPr lang="ar-EG" sz="3600" b="1" dirty="0" smtClean="0"/>
              <a:t>لم</a:t>
            </a:r>
            <a:endParaRPr lang="ar-EG" sz="3600" dirty="0"/>
          </a:p>
        </p:txBody>
      </p:sp>
      <p:sp>
        <p:nvSpPr>
          <p:cNvPr id="11" name="TextBox 10"/>
          <p:cNvSpPr txBox="1"/>
          <p:nvPr/>
        </p:nvSpPr>
        <p:spPr>
          <a:xfrm>
            <a:off x="3505200" y="3087469"/>
            <a:ext cx="2057400" cy="646331"/>
          </a:xfrm>
          <a:prstGeom prst="rect">
            <a:avLst/>
          </a:prstGeom>
          <a:noFill/>
        </p:spPr>
        <p:txBody>
          <a:bodyPr wrap="square" rtlCol="0">
            <a:spAutoFit/>
          </a:bodyPr>
          <a:lstStyle/>
          <a:p>
            <a:pPr algn="ctr"/>
            <a:r>
              <a:rPr lang="ar-EG" sz="3600" b="1" dirty="0" smtClean="0"/>
              <a:t>لم</a:t>
            </a:r>
            <a:endParaRPr lang="ar-EG" sz="3600" dirty="0"/>
          </a:p>
        </p:txBody>
      </p:sp>
      <p:sp>
        <p:nvSpPr>
          <p:cNvPr id="12" name="TextBox 11"/>
          <p:cNvSpPr txBox="1"/>
          <p:nvPr/>
        </p:nvSpPr>
        <p:spPr>
          <a:xfrm>
            <a:off x="3581400" y="4306669"/>
            <a:ext cx="2057400" cy="646331"/>
          </a:xfrm>
          <a:prstGeom prst="rect">
            <a:avLst/>
          </a:prstGeom>
          <a:noFill/>
        </p:spPr>
        <p:txBody>
          <a:bodyPr wrap="square" rtlCol="0">
            <a:spAutoFit/>
          </a:bodyPr>
          <a:lstStyle/>
          <a:p>
            <a:pPr algn="ctr"/>
            <a:r>
              <a:rPr lang="ar-EG" sz="3600" b="1" dirty="0" smtClean="0"/>
              <a:t>لم</a:t>
            </a:r>
            <a:endParaRPr lang="ar-EG" sz="3600" dirty="0"/>
          </a:p>
        </p:txBody>
      </p:sp>
      <p:sp>
        <p:nvSpPr>
          <p:cNvPr id="13" name="TextBox 12"/>
          <p:cNvSpPr txBox="1"/>
          <p:nvPr/>
        </p:nvSpPr>
        <p:spPr>
          <a:xfrm>
            <a:off x="3581400" y="5602069"/>
            <a:ext cx="2057400" cy="646331"/>
          </a:xfrm>
          <a:prstGeom prst="rect">
            <a:avLst/>
          </a:prstGeom>
          <a:noFill/>
        </p:spPr>
        <p:txBody>
          <a:bodyPr wrap="square" rtlCol="0">
            <a:spAutoFit/>
          </a:bodyPr>
          <a:lstStyle/>
          <a:p>
            <a:pPr algn="ctr"/>
            <a:r>
              <a:rPr lang="ar-EG" sz="3600" b="1" dirty="0" smtClean="0"/>
              <a:t>لم</a:t>
            </a:r>
            <a:endParaRPr lang="ar-EG" sz="3600" dirty="0"/>
          </a:p>
        </p:txBody>
      </p:sp>
      <p:sp>
        <p:nvSpPr>
          <p:cNvPr id="14" name="TextBox 13"/>
          <p:cNvSpPr txBox="1"/>
          <p:nvPr/>
        </p:nvSpPr>
        <p:spPr>
          <a:xfrm>
            <a:off x="762000" y="1792069"/>
            <a:ext cx="2057400" cy="646331"/>
          </a:xfrm>
          <a:prstGeom prst="rect">
            <a:avLst/>
          </a:prstGeom>
          <a:noFill/>
        </p:spPr>
        <p:txBody>
          <a:bodyPr wrap="square" rtlCol="0">
            <a:spAutoFit/>
          </a:bodyPr>
          <a:lstStyle/>
          <a:p>
            <a:pPr algn="ctr"/>
            <a:r>
              <a:rPr lang="ar-EG" sz="3600" b="1" dirty="0" smtClean="0"/>
              <a:t>السكون</a:t>
            </a:r>
            <a:endParaRPr lang="ar-EG" sz="3600" dirty="0"/>
          </a:p>
        </p:txBody>
      </p:sp>
      <p:sp>
        <p:nvSpPr>
          <p:cNvPr id="15" name="TextBox 14"/>
          <p:cNvSpPr txBox="1"/>
          <p:nvPr/>
        </p:nvSpPr>
        <p:spPr>
          <a:xfrm>
            <a:off x="838200" y="3163669"/>
            <a:ext cx="2057400" cy="646331"/>
          </a:xfrm>
          <a:prstGeom prst="rect">
            <a:avLst/>
          </a:prstGeom>
          <a:noFill/>
        </p:spPr>
        <p:txBody>
          <a:bodyPr wrap="square" rtlCol="0">
            <a:spAutoFit/>
          </a:bodyPr>
          <a:lstStyle/>
          <a:p>
            <a:pPr algn="ctr"/>
            <a:r>
              <a:rPr lang="ar-EG" sz="3600" b="1" dirty="0" smtClean="0"/>
              <a:t>السكون</a:t>
            </a:r>
            <a:endParaRPr lang="ar-EG" sz="3600" dirty="0"/>
          </a:p>
        </p:txBody>
      </p:sp>
      <p:sp>
        <p:nvSpPr>
          <p:cNvPr id="16" name="TextBox 15"/>
          <p:cNvSpPr txBox="1"/>
          <p:nvPr/>
        </p:nvSpPr>
        <p:spPr>
          <a:xfrm>
            <a:off x="685800" y="4114800"/>
            <a:ext cx="2286000" cy="1200329"/>
          </a:xfrm>
          <a:prstGeom prst="rect">
            <a:avLst/>
          </a:prstGeom>
          <a:noFill/>
        </p:spPr>
        <p:txBody>
          <a:bodyPr wrap="square" rtlCol="0">
            <a:spAutoFit/>
          </a:bodyPr>
          <a:lstStyle/>
          <a:p>
            <a:pPr algn="ctr"/>
            <a:r>
              <a:rPr lang="ar-EG" sz="3600" b="1" dirty="0" smtClean="0"/>
              <a:t>حذف حرف العلة</a:t>
            </a:r>
            <a:endParaRPr lang="ar-EG" sz="3600" dirty="0"/>
          </a:p>
        </p:txBody>
      </p:sp>
      <p:sp>
        <p:nvSpPr>
          <p:cNvPr id="17" name="TextBox 16"/>
          <p:cNvSpPr txBox="1"/>
          <p:nvPr/>
        </p:nvSpPr>
        <p:spPr>
          <a:xfrm>
            <a:off x="914400" y="5602069"/>
            <a:ext cx="2057400" cy="646331"/>
          </a:xfrm>
          <a:prstGeom prst="rect">
            <a:avLst/>
          </a:prstGeom>
          <a:noFill/>
        </p:spPr>
        <p:txBody>
          <a:bodyPr wrap="square" rtlCol="0">
            <a:spAutoFit/>
          </a:bodyPr>
          <a:lstStyle/>
          <a:p>
            <a:pPr algn="ctr"/>
            <a:r>
              <a:rPr lang="ar-EG" sz="3600" b="1" dirty="0" smtClean="0"/>
              <a:t>السكون</a:t>
            </a:r>
            <a:endParaRPr lang="ar-EG" sz="3600" dirty="0"/>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735.WAV"/>
                                        </p:tgtEl>
                                      </p:cMediaNode>
                                    </p:audio>
                                  </p:subTnLst>
                                </p:cTn>
                              </p:par>
                              <p:par>
                                <p:cTn id="8" presetID="1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Bottom)">
                                      <p:cBhvr>
                                        <p:cTn id="31" dur="500"/>
                                        <p:tgtEl>
                                          <p:spTgt spid="1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Bottom)">
                                      <p:cBhvr>
                                        <p:cTn id="40" dur="500"/>
                                        <p:tgtEl>
                                          <p:spTgt spid="1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Bottom)">
                                      <p:cBhvr>
                                        <p:cTn id="43" dur="500"/>
                                        <p:tgtEl>
                                          <p:spTgt spid="14"/>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lide(fromBottom)">
                                      <p:cBhvr>
                                        <p:cTn id="46" dur="500"/>
                                        <p:tgtEl>
                                          <p:spTgt spid="15"/>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lide(fromBottom)">
                                      <p:cBhvr>
                                        <p:cTn id="49" dur="500"/>
                                        <p:tgtEl>
                                          <p:spTgt spid="1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lide(fromBottom)">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82216" y="1200409"/>
            <a:ext cx="7803976" cy="3904991"/>
          </a:xfrm>
          <a:prstGeom prst="snip2DiagRect">
            <a:avLst/>
          </a:prstGeom>
          <a:blipFill>
            <a:blip r:embed="rId4" cstate="print"/>
            <a:stretch>
              <a:fillRect/>
            </a:stretch>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Snip Diagonal Corner Rectangle 2"/>
          <p:cNvSpPr/>
          <p:nvPr/>
        </p:nvSpPr>
        <p:spPr>
          <a:xfrm>
            <a:off x="609600" y="1524000"/>
            <a:ext cx="7803976" cy="3657600"/>
          </a:xfrm>
          <a:prstGeom prst="snip2DiagRect">
            <a:avLst/>
          </a:prstGeom>
          <a:blipFill>
            <a:blip r:embed="rId5" cstate="print"/>
            <a:stretch>
              <a:fillRect/>
            </a:stretch>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TextBox 3"/>
          <p:cNvSpPr txBox="1"/>
          <p:nvPr/>
        </p:nvSpPr>
        <p:spPr>
          <a:xfrm>
            <a:off x="1828800" y="1755940"/>
            <a:ext cx="5867400" cy="2554545"/>
          </a:xfrm>
          <a:prstGeom prst="rect">
            <a:avLst/>
          </a:prstGeom>
          <a:noFill/>
        </p:spPr>
        <p:txBody>
          <a:bodyPr wrap="square" rtlCol="1">
            <a:spAutoFit/>
          </a:bodyPr>
          <a:lstStyle/>
          <a:p>
            <a:pPr algn="ctr" rtl="1"/>
            <a:r>
              <a:rPr lang="ar-EG" sz="4000" b="1" dirty="0" smtClean="0">
                <a:solidFill>
                  <a:srgbClr val="C00000"/>
                </a:solidFill>
              </a:rPr>
              <a:t>15- اكتب فقرة بعنوان ( لا تبغ الفساد في الأرض) على أن تضمنها أكبر عدد من الأفعال المضارعة المجزومة:</a:t>
            </a:r>
            <a:endParaRPr lang="en-US" sz="4000" dirty="0" smtClean="0">
              <a:solidFill>
                <a:srgbClr val="C00000"/>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5.WAV"/>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52400" y="-167640"/>
            <a:ext cx="8686800" cy="771144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3" name="Horizontal Scroll 2"/>
          <p:cNvSpPr/>
          <p:nvPr/>
        </p:nvSpPr>
        <p:spPr>
          <a:xfrm>
            <a:off x="392430" y="152400"/>
            <a:ext cx="8252460" cy="7010400"/>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4" name="TextBox 3"/>
          <p:cNvSpPr txBox="1"/>
          <p:nvPr/>
        </p:nvSpPr>
        <p:spPr>
          <a:xfrm>
            <a:off x="838200" y="1066800"/>
            <a:ext cx="7467600" cy="5632311"/>
          </a:xfrm>
          <a:prstGeom prst="rect">
            <a:avLst/>
          </a:prstGeom>
          <a:noFill/>
        </p:spPr>
        <p:txBody>
          <a:bodyPr wrap="square" rtlCol="0">
            <a:spAutoFit/>
          </a:bodyPr>
          <a:lstStyle/>
          <a:p>
            <a:pPr algn="r" rtl="1"/>
            <a:r>
              <a:rPr lang="ar-SA" sz="3600" b="1" dirty="0" smtClean="0">
                <a:solidFill>
                  <a:schemeClr val="bg1"/>
                </a:solidFill>
              </a:rPr>
              <a:t>قصة قارون، </a:t>
            </a:r>
            <a:r>
              <a:rPr lang="ar-SA" sz="3600" b="1" dirty="0" err="1" smtClean="0">
                <a:solidFill>
                  <a:schemeClr val="bg1"/>
                </a:solidFill>
              </a:rPr>
              <a:t>ه</a:t>
            </a:r>
            <a:r>
              <a:rPr lang="ar-EG" sz="3600" b="1" smtClean="0">
                <a:solidFill>
                  <a:schemeClr val="bg1"/>
                </a:solidFill>
              </a:rPr>
              <a:t>ي</a:t>
            </a:r>
            <a:r>
              <a:rPr lang="ar-SA" sz="3600" b="1" smtClean="0">
                <a:solidFill>
                  <a:schemeClr val="bg1"/>
                </a:solidFill>
              </a:rPr>
              <a:t> </a:t>
            </a:r>
            <a:r>
              <a:rPr lang="ar-SA" sz="3600" b="1" dirty="0" smtClean="0">
                <a:solidFill>
                  <a:schemeClr val="bg1"/>
                </a:solidFill>
              </a:rPr>
              <a:t>قصة من غرته الثروة أو الشهرة أو السلطة، وتحديداً من تمر </a:t>
            </a:r>
            <a:r>
              <a:rPr lang="ar-SA" sz="3600" b="1" dirty="0" err="1" smtClean="0">
                <a:solidFill>
                  <a:schemeClr val="bg1"/>
                </a:solidFill>
              </a:rPr>
              <a:t>به</a:t>
            </a:r>
            <a:r>
              <a:rPr lang="ar-SA" sz="3600" b="1" dirty="0" smtClean="0">
                <a:solidFill>
                  <a:schemeClr val="bg1"/>
                </a:solidFill>
              </a:rPr>
              <a:t> هذه الأيام ولا يعتبر، فليشرع </a:t>
            </a:r>
            <a:r>
              <a:rPr lang="ar-SA" sz="3600" b="1" dirty="0" err="1" smtClean="0">
                <a:solidFill>
                  <a:schemeClr val="bg1"/>
                </a:solidFill>
              </a:rPr>
              <a:t>فى</a:t>
            </a:r>
            <a:r>
              <a:rPr lang="ar-SA" sz="3600" b="1" dirty="0" smtClean="0">
                <a:solidFill>
                  <a:schemeClr val="bg1"/>
                </a:solidFill>
              </a:rPr>
              <a:t> إعادة حساباته الأخلاقية والإنسانية، ومن لم يقرأ القرآن </a:t>
            </a:r>
            <a:r>
              <a:rPr lang="en-US" sz="3600" b="1" dirty="0" smtClean="0">
                <a:solidFill>
                  <a:schemeClr val="bg1"/>
                </a:solidFill>
              </a:rPr>
              <a:t> </a:t>
            </a:r>
            <a:r>
              <a:rPr lang="ar-SA" sz="3600" b="1" dirty="0" smtClean="0">
                <a:solidFill>
                  <a:schemeClr val="bg1"/>
                </a:solidFill>
              </a:rPr>
              <a:t>الكريم من فترة</a:t>
            </a:r>
            <a:r>
              <a:rPr lang="ar-EG" sz="3600" b="1" dirty="0" smtClean="0">
                <a:solidFill>
                  <a:schemeClr val="bg1"/>
                </a:solidFill>
              </a:rPr>
              <a:t> </a:t>
            </a:r>
            <a:r>
              <a:rPr lang="ar-SA" sz="3600" b="1" dirty="0" smtClean="0">
                <a:solidFill>
                  <a:schemeClr val="bg1"/>
                </a:solidFill>
              </a:rPr>
              <a:t>فليشرع </a:t>
            </a:r>
            <a:r>
              <a:rPr lang="ar-SA" sz="3600" b="1" dirty="0" err="1" smtClean="0">
                <a:solidFill>
                  <a:schemeClr val="bg1"/>
                </a:solidFill>
              </a:rPr>
              <a:t>ف</a:t>
            </a:r>
            <a:r>
              <a:rPr lang="ar-EG" sz="3600" b="1" dirty="0" smtClean="0">
                <a:solidFill>
                  <a:schemeClr val="bg1"/>
                </a:solidFill>
              </a:rPr>
              <a:t>ي</a:t>
            </a:r>
            <a:r>
              <a:rPr lang="ar-SA" sz="3600" b="1" dirty="0" smtClean="0">
                <a:solidFill>
                  <a:schemeClr val="bg1"/>
                </a:solidFill>
              </a:rPr>
              <a:t> قراءة سورة القصص وتحديداً الآيات من 76 إلى نهاية السورة</a:t>
            </a:r>
            <a:r>
              <a:rPr lang="ar-SA" sz="3600" dirty="0" smtClean="0">
                <a:solidFill>
                  <a:schemeClr val="bg1"/>
                </a:solidFill>
              </a:rPr>
              <a:t>،  </a:t>
            </a:r>
            <a:r>
              <a:rPr lang="ar-SA" sz="3600" b="1" dirty="0" smtClean="0">
                <a:solidFill>
                  <a:schemeClr val="bg1"/>
                </a:solidFill>
              </a:rPr>
              <a:t>فالإنسان إن لم يبتل بالمنع ابتلي  بالعطاء فيا أيها العبد المتكبر تذكر أنك عبد ولا تغتر بقوتك فمن يغتر يمده ثم يأخذه أخذ عزيز مقتدر.</a:t>
            </a:r>
            <a:endParaRPr lang="en-US" sz="3600" dirty="0" smtClean="0">
              <a:solidFill>
                <a:schemeClr val="bg1"/>
              </a:solidFill>
            </a:endParaRPr>
          </a:p>
          <a:p>
            <a:pPr algn="r" rtl="1"/>
            <a:endParaRPr lang="ar-EG" sz="3600" dirty="0">
              <a:solidFill>
                <a:schemeClr val="bg1"/>
              </a:solidFill>
            </a:endParaRPr>
          </a:p>
        </p:txBody>
      </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28 - ويندوز كبير.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676399"/>
            <a:chOff x="500034" y="2071678"/>
            <a:chExt cx="8224894" cy="3966510"/>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906813"/>
              <a:ext cx="7010448" cy="3131375"/>
            </a:xfrm>
            <a:prstGeom prst="rect">
              <a:avLst/>
            </a:prstGeom>
            <a:noFill/>
            <a:ln w="9525">
              <a:noFill/>
              <a:miter lim="800000"/>
              <a:headEnd/>
              <a:tailEnd/>
            </a:ln>
          </p:spPr>
          <p:txBody>
            <a:bodyPr wrap="square">
              <a:spAutoFit/>
            </a:bodyPr>
            <a:lstStyle/>
            <a:p>
              <a:pPr algn="r" rtl="1"/>
              <a:r>
                <a:rPr lang="ar-EG" sz="4000" b="1" dirty="0" smtClean="0">
                  <a:solidFill>
                    <a:srgbClr val="FFFF00"/>
                  </a:solidFill>
                </a:rPr>
                <a:t>3- مثل لما يلي في جمل مفيدة:</a:t>
              </a:r>
              <a:endParaRPr lang="en-US" sz="4000" dirty="0" smtClean="0">
                <a:solidFill>
                  <a:srgbClr val="FFFF00"/>
                </a:solidFill>
              </a:endParaRPr>
            </a:p>
            <a:p>
              <a:pPr algn="r" rtl="1"/>
              <a:endParaRPr lang="en-US" sz="4000" dirty="0">
                <a:solidFill>
                  <a:srgbClr val="FFFF00"/>
                </a:solidFill>
              </a:endParaRPr>
            </a:p>
          </p:txBody>
        </p:sp>
      </p:grpSp>
      <p:sp>
        <p:nvSpPr>
          <p:cNvPr id="10" name="Flowchart: Terminator 9"/>
          <p:cNvSpPr/>
          <p:nvPr/>
        </p:nvSpPr>
        <p:spPr>
          <a:xfrm>
            <a:off x="1524000" y="2438400"/>
            <a:ext cx="6858000" cy="1066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ar-EG"/>
          </a:p>
        </p:txBody>
      </p:sp>
      <p:sp>
        <p:nvSpPr>
          <p:cNvPr id="11" name="TextBox 10"/>
          <p:cNvSpPr txBox="1"/>
          <p:nvPr/>
        </p:nvSpPr>
        <p:spPr>
          <a:xfrm>
            <a:off x="1676400" y="2590800"/>
            <a:ext cx="6324600" cy="1323439"/>
          </a:xfrm>
          <a:prstGeom prst="rect">
            <a:avLst/>
          </a:prstGeom>
          <a:noFill/>
        </p:spPr>
        <p:txBody>
          <a:bodyPr wrap="square" rtlCol="0">
            <a:spAutoFit/>
          </a:bodyPr>
          <a:lstStyle/>
          <a:p>
            <a:pPr algn="r" rtl="1"/>
            <a:r>
              <a:rPr lang="ar-EG" sz="4000" b="1" dirty="0" smtClean="0">
                <a:solidFill>
                  <a:srgbClr val="C00000"/>
                </a:solidFill>
              </a:rPr>
              <a:t>ب. فعل مضارع معتل الآخر بالألف:</a:t>
            </a:r>
            <a:endParaRPr lang="en-US" sz="4000" dirty="0" smtClean="0">
              <a:solidFill>
                <a:srgbClr val="C00000"/>
              </a:solidFill>
            </a:endParaRPr>
          </a:p>
          <a:p>
            <a:pPr lvl="0" algn="r" rtl="1"/>
            <a:endParaRPr lang="en-US" sz="4000" dirty="0">
              <a:solidFill>
                <a:srgbClr val="C00000"/>
              </a:solidFill>
            </a:endParaRPr>
          </a:p>
        </p:txBody>
      </p:sp>
      <p:grpSp>
        <p:nvGrpSpPr>
          <p:cNvPr id="12" name="Group 11"/>
          <p:cNvGrpSpPr>
            <a:grpSpLocks/>
          </p:cNvGrpSpPr>
          <p:nvPr/>
        </p:nvGrpSpPr>
        <p:grpSpPr bwMode="auto">
          <a:xfrm>
            <a:off x="1184113" y="3962400"/>
            <a:ext cx="7655085" cy="2133600"/>
            <a:chOff x="6517856" y="1963731"/>
            <a:chExt cx="2484937" cy="1679584"/>
          </a:xfrm>
        </p:grpSpPr>
        <p:sp>
          <p:nvSpPr>
            <p:cNvPr id="13" name="Horizontal Scroll 12"/>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4" name="TextBox 13"/>
            <p:cNvSpPr txBox="1"/>
            <p:nvPr/>
          </p:nvSpPr>
          <p:spPr>
            <a:xfrm>
              <a:off x="6517856" y="2414697"/>
              <a:ext cx="2484937" cy="605709"/>
            </a:xfrm>
            <a:prstGeom prst="rect">
              <a:avLst/>
            </a:prstGeom>
            <a:noFill/>
          </p:spPr>
          <p:txBody>
            <a:bodyPr wrap="square" rtlCol="1">
              <a:spAutoFit/>
            </a:bodyPr>
            <a:lstStyle/>
            <a:p>
              <a:pPr algn="ctr" rtl="1"/>
              <a:r>
                <a:rPr lang="ar-EG" sz="4400" b="1" dirty="0" smtClean="0"/>
                <a:t>يرضى الله عن العبد الطائع.</a:t>
              </a:r>
              <a:endParaRPr lang="en-US" sz="4400" dirty="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fmla="#ppt_w*sin(2.5*pi*$)">
                                          <p:val>
                                            <p:fltVal val="0"/>
                                          </p:val>
                                        </p:tav>
                                        <p:tav tm="100000">
                                          <p:val>
                                            <p:fltVal val="1"/>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fmla="#ppt_w*sin(2.5*pi*$)">
                                          <p:val>
                                            <p:fltVal val="0"/>
                                          </p:val>
                                        </p:tav>
                                        <p:tav tm="100000">
                                          <p:val>
                                            <p:fltVal val="1"/>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676399"/>
            <a:chOff x="500034" y="2071678"/>
            <a:chExt cx="8224894" cy="3966510"/>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906813"/>
              <a:ext cx="7010448" cy="3131375"/>
            </a:xfrm>
            <a:prstGeom prst="rect">
              <a:avLst/>
            </a:prstGeom>
            <a:noFill/>
            <a:ln w="9525">
              <a:noFill/>
              <a:miter lim="800000"/>
              <a:headEnd/>
              <a:tailEnd/>
            </a:ln>
          </p:spPr>
          <p:txBody>
            <a:bodyPr wrap="square">
              <a:spAutoFit/>
            </a:bodyPr>
            <a:lstStyle/>
            <a:p>
              <a:pPr algn="r" rtl="1"/>
              <a:r>
                <a:rPr lang="ar-EG" sz="4000" b="1" dirty="0" smtClean="0">
                  <a:solidFill>
                    <a:srgbClr val="FFFF00"/>
                  </a:solidFill>
                </a:rPr>
                <a:t>3- مثل لما يلي في جمل مفيدة:</a:t>
              </a:r>
              <a:endParaRPr lang="en-US" sz="4000" dirty="0" smtClean="0">
                <a:solidFill>
                  <a:srgbClr val="FFFF00"/>
                </a:solidFill>
              </a:endParaRPr>
            </a:p>
            <a:p>
              <a:pPr algn="r" rtl="1"/>
              <a:endParaRPr lang="en-US" sz="4000" dirty="0">
                <a:solidFill>
                  <a:srgbClr val="FFFF00"/>
                </a:solidFill>
              </a:endParaRPr>
            </a:p>
          </p:txBody>
        </p:sp>
      </p:grpSp>
      <p:sp>
        <p:nvSpPr>
          <p:cNvPr id="10" name="Flowchart: Terminator 9"/>
          <p:cNvSpPr/>
          <p:nvPr/>
        </p:nvSpPr>
        <p:spPr>
          <a:xfrm>
            <a:off x="1524000" y="2438400"/>
            <a:ext cx="6858000" cy="1066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ar-EG"/>
          </a:p>
        </p:txBody>
      </p:sp>
      <p:sp>
        <p:nvSpPr>
          <p:cNvPr id="11" name="TextBox 10"/>
          <p:cNvSpPr txBox="1"/>
          <p:nvPr/>
        </p:nvSpPr>
        <p:spPr>
          <a:xfrm>
            <a:off x="1676400" y="2590800"/>
            <a:ext cx="6324600" cy="1938992"/>
          </a:xfrm>
          <a:prstGeom prst="rect">
            <a:avLst/>
          </a:prstGeom>
          <a:noFill/>
        </p:spPr>
        <p:txBody>
          <a:bodyPr wrap="square" rtlCol="0">
            <a:spAutoFit/>
          </a:bodyPr>
          <a:lstStyle/>
          <a:p>
            <a:pPr lvl="0" algn="r" rtl="1"/>
            <a:r>
              <a:rPr lang="ar-EG" sz="4000" b="1" dirty="0" smtClean="0">
                <a:solidFill>
                  <a:srgbClr val="C00000"/>
                </a:solidFill>
              </a:rPr>
              <a:t>ج. فعل مضارع معتل الآخر بالياء:</a:t>
            </a:r>
            <a:endParaRPr lang="en-US" sz="4000" dirty="0" smtClean="0">
              <a:solidFill>
                <a:srgbClr val="C00000"/>
              </a:solidFill>
            </a:endParaRPr>
          </a:p>
          <a:p>
            <a:pPr algn="r" rtl="1"/>
            <a:endParaRPr lang="en-US" sz="4000" dirty="0" smtClean="0">
              <a:solidFill>
                <a:srgbClr val="C00000"/>
              </a:solidFill>
            </a:endParaRPr>
          </a:p>
          <a:p>
            <a:pPr lvl="0" algn="r" rtl="1"/>
            <a:endParaRPr lang="en-US" sz="4000" dirty="0">
              <a:solidFill>
                <a:srgbClr val="C00000"/>
              </a:solidFill>
            </a:endParaRPr>
          </a:p>
        </p:txBody>
      </p:sp>
      <p:grpSp>
        <p:nvGrpSpPr>
          <p:cNvPr id="12" name="Group 11"/>
          <p:cNvGrpSpPr>
            <a:grpSpLocks/>
          </p:cNvGrpSpPr>
          <p:nvPr/>
        </p:nvGrpSpPr>
        <p:grpSpPr bwMode="auto">
          <a:xfrm>
            <a:off x="955513" y="3962400"/>
            <a:ext cx="7658566" cy="2133600"/>
            <a:chOff x="6443650" y="1963731"/>
            <a:chExt cx="2486067" cy="1679584"/>
          </a:xfrm>
        </p:grpSpPr>
        <p:sp>
          <p:nvSpPr>
            <p:cNvPr id="13" name="Horizontal Scroll 12"/>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4" name="TextBox 13"/>
            <p:cNvSpPr txBox="1"/>
            <p:nvPr/>
          </p:nvSpPr>
          <p:spPr>
            <a:xfrm>
              <a:off x="6443650" y="2414697"/>
              <a:ext cx="2484937" cy="605709"/>
            </a:xfrm>
            <a:prstGeom prst="rect">
              <a:avLst/>
            </a:prstGeom>
            <a:noFill/>
          </p:spPr>
          <p:txBody>
            <a:bodyPr wrap="square" rtlCol="1">
              <a:spAutoFit/>
            </a:bodyPr>
            <a:lstStyle/>
            <a:p>
              <a:pPr algn="ctr" rtl="1"/>
              <a:r>
                <a:rPr lang="ar-EG" sz="4400" b="1" dirty="0" smtClean="0"/>
                <a:t>يقضي القاضي بالحق</a:t>
              </a:r>
              <a:endParaRPr lang="en-US" sz="4400" dirty="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fmla="#ppt_w*sin(2.5*pi*$)">
                                          <p:val>
                                            <p:fltVal val="0"/>
                                          </p:val>
                                        </p:tav>
                                        <p:tav tm="100000">
                                          <p:val>
                                            <p:fltVal val="1"/>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fmla="#ppt_w*sin(2.5*pi*$)">
                                          <p:val>
                                            <p:fltVal val="0"/>
                                          </p:val>
                                        </p:tav>
                                        <p:tav tm="100000">
                                          <p:val>
                                            <p:fltVal val="1"/>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676399"/>
            <a:chOff x="500034" y="2071678"/>
            <a:chExt cx="8224894" cy="3966510"/>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906813"/>
              <a:ext cx="7010448" cy="3131375"/>
            </a:xfrm>
            <a:prstGeom prst="rect">
              <a:avLst/>
            </a:prstGeom>
            <a:noFill/>
            <a:ln w="9525">
              <a:noFill/>
              <a:miter lim="800000"/>
              <a:headEnd/>
              <a:tailEnd/>
            </a:ln>
          </p:spPr>
          <p:txBody>
            <a:bodyPr wrap="square">
              <a:spAutoFit/>
            </a:bodyPr>
            <a:lstStyle/>
            <a:p>
              <a:pPr algn="r" rtl="1"/>
              <a:r>
                <a:rPr lang="ar-EG" sz="4000" b="1" dirty="0" smtClean="0">
                  <a:solidFill>
                    <a:srgbClr val="FFFF00"/>
                  </a:solidFill>
                </a:rPr>
                <a:t>3- مثل لما يلي في جمل مفيدة:</a:t>
              </a:r>
              <a:endParaRPr lang="en-US" sz="4000" dirty="0" smtClean="0">
                <a:solidFill>
                  <a:srgbClr val="FFFF00"/>
                </a:solidFill>
              </a:endParaRPr>
            </a:p>
            <a:p>
              <a:pPr algn="r" rtl="1"/>
              <a:endParaRPr lang="en-US" sz="4000" dirty="0">
                <a:solidFill>
                  <a:srgbClr val="FFFF00"/>
                </a:solidFill>
              </a:endParaRPr>
            </a:p>
          </p:txBody>
        </p:sp>
      </p:grpSp>
      <p:sp>
        <p:nvSpPr>
          <p:cNvPr id="10" name="Flowchart: Terminator 9"/>
          <p:cNvSpPr/>
          <p:nvPr/>
        </p:nvSpPr>
        <p:spPr>
          <a:xfrm>
            <a:off x="1524000" y="2438400"/>
            <a:ext cx="6858000" cy="1066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ar-EG"/>
          </a:p>
        </p:txBody>
      </p:sp>
      <p:sp>
        <p:nvSpPr>
          <p:cNvPr id="11" name="TextBox 10"/>
          <p:cNvSpPr txBox="1"/>
          <p:nvPr/>
        </p:nvSpPr>
        <p:spPr>
          <a:xfrm>
            <a:off x="1676400" y="2590800"/>
            <a:ext cx="6324600" cy="2554545"/>
          </a:xfrm>
          <a:prstGeom prst="rect">
            <a:avLst/>
          </a:prstGeom>
          <a:noFill/>
        </p:spPr>
        <p:txBody>
          <a:bodyPr wrap="square" rtlCol="0">
            <a:spAutoFit/>
          </a:bodyPr>
          <a:lstStyle/>
          <a:p>
            <a:pPr algn="r" rtl="1"/>
            <a:r>
              <a:rPr lang="ar-EG" sz="4000" b="1" dirty="0" smtClean="0">
                <a:solidFill>
                  <a:srgbClr val="C00000"/>
                </a:solidFill>
              </a:rPr>
              <a:t>د. فعل مضارع معتل الآخر بالواو:</a:t>
            </a:r>
            <a:endParaRPr lang="en-US" sz="4000" dirty="0" smtClean="0">
              <a:solidFill>
                <a:srgbClr val="C00000"/>
              </a:solidFill>
            </a:endParaRPr>
          </a:p>
          <a:p>
            <a:pPr lvl="0" algn="r" rtl="1"/>
            <a:endParaRPr lang="en-US" sz="4000" dirty="0" smtClean="0">
              <a:solidFill>
                <a:srgbClr val="C00000"/>
              </a:solidFill>
            </a:endParaRPr>
          </a:p>
          <a:p>
            <a:pPr algn="r" rtl="1"/>
            <a:endParaRPr lang="en-US" sz="4000" dirty="0" smtClean="0">
              <a:solidFill>
                <a:srgbClr val="C00000"/>
              </a:solidFill>
            </a:endParaRPr>
          </a:p>
          <a:p>
            <a:pPr lvl="0" algn="r" rtl="1"/>
            <a:endParaRPr lang="en-US" sz="4000" dirty="0">
              <a:solidFill>
                <a:srgbClr val="C00000"/>
              </a:solidFill>
            </a:endParaRPr>
          </a:p>
        </p:txBody>
      </p:sp>
      <p:grpSp>
        <p:nvGrpSpPr>
          <p:cNvPr id="12" name="Group 11"/>
          <p:cNvGrpSpPr>
            <a:grpSpLocks/>
          </p:cNvGrpSpPr>
          <p:nvPr/>
        </p:nvGrpSpPr>
        <p:grpSpPr bwMode="auto">
          <a:xfrm>
            <a:off x="1107914" y="3962400"/>
            <a:ext cx="7655085" cy="2133600"/>
            <a:chOff x="6493121" y="1963731"/>
            <a:chExt cx="2484937" cy="1679584"/>
          </a:xfrm>
        </p:grpSpPr>
        <p:sp>
          <p:nvSpPr>
            <p:cNvPr id="13" name="Horizontal Scroll 12"/>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4" name="TextBox 13"/>
            <p:cNvSpPr txBox="1"/>
            <p:nvPr/>
          </p:nvSpPr>
          <p:spPr>
            <a:xfrm>
              <a:off x="6493121" y="2414697"/>
              <a:ext cx="2484937" cy="605709"/>
            </a:xfrm>
            <a:prstGeom prst="rect">
              <a:avLst/>
            </a:prstGeom>
            <a:noFill/>
          </p:spPr>
          <p:txBody>
            <a:bodyPr wrap="square" rtlCol="1">
              <a:spAutoFit/>
            </a:bodyPr>
            <a:lstStyle/>
            <a:p>
              <a:pPr algn="ctr" rtl="1"/>
              <a:r>
                <a:rPr lang="ar-EG" sz="4400" b="1" dirty="0" smtClean="0"/>
                <a:t>يدعو المؤمن ربه في كل حال.</a:t>
              </a:r>
              <a:endParaRPr lang="en-US" sz="4400" dirty="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fmla="#ppt_w*sin(2.5*pi*$)">
                                          <p:val>
                                            <p:fltVal val="0"/>
                                          </p:val>
                                        </p:tav>
                                        <p:tav tm="100000">
                                          <p:val>
                                            <p:fltVal val="1"/>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fmla="#ppt_w*sin(2.5*pi*$)">
                                          <p:val>
                                            <p:fltVal val="0"/>
                                          </p:val>
                                        </p:tav>
                                        <p:tav tm="100000">
                                          <p:val>
                                            <p:fltVal val="1"/>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61975" y="152401"/>
            <a:ext cx="8224838" cy="1676399"/>
            <a:chOff x="500034" y="2071678"/>
            <a:chExt cx="8224894" cy="3966510"/>
          </a:xfrm>
        </p:grpSpPr>
        <p:grpSp>
          <p:nvGrpSpPr>
            <p:cNvPr id="3" name="Group 5"/>
            <p:cNvGrpSpPr>
              <a:grpSpLocks/>
            </p:cNvGrpSpPr>
            <p:nvPr/>
          </p:nvGrpSpPr>
          <p:grpSpPr bwMode="auto">
            <a:xfrm>
              <a:off x="500034" y="2071678"/>
              <a:ext cx="8224894" cy="3786214"/>
              <a:chOff x="500034" y="1714488"/>
              <a:chExt cx="8224894" cy="3786214"/>
            </a:xfrm>
          </p:grpSpPr>
          <p:sp>
            <p:nvSpPr>
              <p:cNvPr id="5" name="Cloud 4"/>
              <p:cNvSpPr/>
              <p:nvPr/>
            </p:nvSpPr>
            <p:spPr>
              <a:xfrm>
                <a:off x="500034" y="2009765"/>
                <a:ext cx="1714512" cy="3133747"/>
              </a:xfrm>
              <a:prstGeom prst="cloud">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Cloud 5"/>
              <p:cNvSpPr/>
              <p:nvPr/>
            </p:nvSpPr>
            <p:spPr>
              <a:xfrm>
                <a:off x="6715139" y="2366955"/>
                <a:ext cx="2009789" cy="277655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Cloud 6"/>
              <p:cNvSpPr/>
              <p:nvPr/>
            </p:nvSpPr>
            <p:spPr>
              <a:xfrm>
                <a:off x="1071538" y="1714488"/>
                <a:ext cx="6858047" cy="1214446"/>
              </a:xfrm>
              <a:prstGeom prst="cloud">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Cloud 7"/>
              <p:cNvSpPr/>
              <p:nvPr/>
            </p:nvSpPr>
            <p:spPr>
              <a:xfrm>
                <a:off x="1347765" y="4286256"/>
                <a:ext cx="6858047" cy="1214446"/>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Rounded Rectangle 8"/>
              <p:cNvSpPr/>
              <p:nvPr/>
            </p:nvSpPr>
            <p:spPr>
              <a:xfrm>
                <a:off x="765646" y="2000240"/>
                <a:ext cx="7511605" cy="3143272"/>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4" name="TextBox 2"/>
            <p:cNvSpPr txBox="1">
              <a:spLocks noChangeArrowheads="1"/>
            </p:cNvSpPr>
            <p:nvPr/>
          </p:nvSpPr>
          <p:spPr bwMode="auto">
            <a:xfrm>
              <a:off x="1081063" y="2906813"/>
              <a:ext cx="7010448" cy="3131375"/>
            </a:xfrm>
            <a:prstGeom prst="rect">
              <a:avLst/>
            </a:prstGeom>
            <a:noFill/>
            <a:ln w="9525">
              <a:noFill/>
              <a:miter lim="800000"/>
              <a:headEnd/>
              <a:tailEnd/>
            </a:ln>
          </p:spPr>
          <p:txBody>
            <a:bodyPr wrap="square">
              <a:spAutoFit/>
            </a:bodyPr>
            <a:lstStyle/>
            <a:p>
              <a:pPr algn="r" rtl="1"/>
              <a:r>
                <a:rPr lang="ar-EG" sz="4000" b="1" dirty="0" smtClean="0">
                  <a:solidFill>
                    <a:srgbClr val="FFFF00"/>
                  </a:solidFill>
                </a:rPr>
                <a:t>3- مثل لما يلي في جمل مفيدة:</a:t>
              </a:r>
              <a:endParaRPr lang="en-US" sz="4000" dirty="0" smtClean="0">
                <a:solidFill>
                  <a:srgbClr val="FFFF00"/>
                </a:solidFill>
              </a:endParaRPr>
            </a:p>
            <a:p>
              <a:pPr algn="r" rtl="1"/>
              <a:endParaRPr lang="en-US" sz="4000" dirty="0">
                <a:solidFill>
                  <a:srgbClr val="FFFF00"/>
                </a:solidFill>
              </a:endParaRPr>
            </a:p>
          </p:txBody>
        </p:sp>
      </p:grpSp>
      <p:sp>
        <p:nvSpPr>
          <p:cNvPr id="10" name="Flowchart: Terminator 9"/>
          <p:cNvSpPr/>
          <p:nvPr/>
        </p:nvSpPr>
        <p:spPr>
          <a:xfrm>
            <a:off x="1524000" y="2438400"/>
            <a:ext cx="6858000" cy="1066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ar-EG"/>
          </a:p>
        </p:txBody>
      </p:sp>
      <p:sp>
        <p:nvSpPr>
          <p:cNvPr id="11" name="TextBox 10"/>
          <p:cNvSpPr txBox="1"/>
          <p:nvPr/>
        </p:nvSpPr>
        <p:spPr>
          <a:xfrm>
            <a:off x="1676400" y="2590800"/>
            <a:ext cx="6324600" cy="3170099"/>
          </a:xfrm>
          <a:prstGeom prst="rect">
            <a:avLst/>
          </a:prstGeom>
          <a:noFill/>
        </p:spPr>
        <p:txBody>
          <a:bodyPr wrap="square" rtlCol="0">
            <a:spAutoFit/>
          </a:bodyPr>
          <a:lstStyle/>
          <a:p>
            <a:pPr lvl="0" algn="r" rtl="1"/>
            <a:r>
              <a:rPr lang="ar-EG" sz="4000" b="1" dirty="0" smtClean="0">
                <a:solidFill>
                  <a:srgbClr val="C00000"/>
                </a:solidFill>
              </a:rPr>
              <a:t>هـ . فعل مضارع من الأفعال الخمسة:</a:t>
            </a:r>
            <a:endParaRPr lang="en-US" sz="4000" dirty="0" smtClean="0">
              <a:solidFill>
                <a:srgbClr val="C00000"/>
              </a:solidFill>
            </a:endParaRPr>
          </a:p>
          <a:p>
            <a:pPr algn="r" rtl="1"/>
            <a:endParaRPr lang="en-US" sz="4000" dirty="0" smtClean="0">
              <a:solidFill>
                <a:srgbClr val="C00000"/>
              </a:solidFill>
            </a:endParaRPr>
          </a:p>
          <a:p>
            <a:pPr lvl="0" algn="r" rtl="1"/>
            <a:endParaRPr lang="en-US" sz="4000" dirty="0" smtClean="0">
              <a:solidFill>
                <a:srgbClr val="C00000"/>
              </a:solidFill>
            </a:endParaRPr>
          </a:p>
          <a:p>
            <a:pPr algn="r" rtl="1"/>
            <a:endParaRPr lang="en-US" sz="4000" dirty="0" smtClean="0">
              <a:solidFill>
                <a:srgbClr val="C00000"/>
              </a:solidFill>
            </a:endParaRPr>
          </a:p>
          <a:p>
            <a:pPr lvl="0" algn="r" rtl="1"/>
            <a:endParaRPr lang="en-US" sz="4000" dirty="0">
              <a:solidFill>
                <a:srgbClr val="C00000"/>
              </a:solidFill>
            </a:endParaRPr>
          </a:p>
        </p:txBody>
      </p:sp>
      <p:grpSp>
        <p:nvGrpSpPr>
          <p:cNvPr id="12" name="Group 11"/>
          <p:cNvGrpSpPr>
            <a:grpSpLocks/>
          </p:cNvGrpSpPr>
          <p:nvPr/>
        </p:nvGrpSpPr>
        <p:grpSpPr bwMode="auto">
          <a:xfrm>
            <a:off x="955513" y="3962400"/>
            <a:ext cx="7658566" cy="2133600"/>
            <a:chOff x="6443650" y="1963731"/>
            <a:chExt cx="2486067" cy="1679584"/>
          </a:xfrm>
        </p:grpSpPr>
        <p:sp>
          <p:nvSpPr>
            <p:cNvPr id="13" name="Horizontal Scroll 12"/>
            <p:cNvSpPr/>
            <p:nvPr/>
          </p:nvSpPr>
          <p:spPr>
            <a:xfrm>
              <a:off x="6572263" y="1963731"/>
              <a:ext cx="2357454" cy="1679584"/>
            </a:xfrm>
            <a:prstGeom prst="horizontalScroll">
              <a:avLst/>
            </a:prstGeom>
            <a:blipFill>
              <a:blip r:embed="rId5"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4" name="TextBox 13"/>
            <p:cNvSpPr txBox="1"/>
            <p:nvPr/>
          </p:nvSpPr>
          <p:spPr>
            <a:xfrm>
              <a:off x="6443650" y="2497740"/>
              <a:ext cx="2484937" cy="605709"/>
            </a:xfrm>
            <a:prstGeom prst="rect">
              <a:avLst/>
            </a:prstGeom>
            <a:noFill/>
          </p:spPr>
          <p:txBody>
            <a:bodyPr wrap="square" rtlCol="1">
              <a:spAutoFit/>
            </a:bodyPr>
            <a:lstStyle/>
            <a:p>
              <a:pPr algn="ctr" rtl="1"/>
              <a:r>
                <a:rPr lang="ar-EG" sz="4400" b="1" dirty="0" smtClean="0"/>
                <a:t>" ذلكم توعظون به"</a:t>
              </a:r>
              <a:endParaRPr lang="en-US" sz="4400" dirty="0" smtClean="0"/>
            </a:p>
          </p:txBody>
        </p:sp>
      </p:grpSp>
    </p:spTree>
  </p:cSld>
  <p:clrMapOvr>
    <a:masterClrMapping/>
  </p:clrMapOvr>
  <p:transition>
    <p:wheel spokes="1"/>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fmla="#ppt_w*sin(2.5*pi*$)">
                                          <p:val>
                                            <p:fltVal val="0"/>
                                          </p:val>
                                        </p:tav>
                                        <p:tav tm="100000">
                                          <p:val>
                                            <p:fltVal val="1"/>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fmla="#ppt_w*sin(2.5*pi*$)">
                                          <p:val>
                                            <p:fltVal val="0"/>
                                          </p:val>
                                        </p:tav>
                                        <p:tav tm="100000">
                                          <p:val>
                                            <p:fltVal val="1"/>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0082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2299</Words>
  <Application>Microsoft Office PowerPoint</Application>
  <PresentationFormat>عرض على الشاشة (3:4)‏</PresentationFormat>
  <Paragraphs>391</Paragraphs>
  <Slides>59</Slides>
  <Notes>0</Notes>
  <HiddenSlides>0</HiddenSlides>
  <MMClips>0</MMClips>
  <ScaleCrop>false</ScaleCrop>
  <HeadingPairs>
    <vt:vector size="4" baseType="variant">
      <vt:variant>
        <vt:lpstr>سمة</vt:lpstr>
      </vt:variant>
      <vt:variant>
        <vt:i4>1</vt:i4>
      </vt:variant>
      <vt:variant>
        <vt:lpstr>عناوين الشرائح</vt:lpstr>
      </vt:variant>
      <vt:variant>
        <vt:i4>59</vt:i4>
      </vt:variant>
    </vt:vector>
  </HeadingPairs>
  <TitlesOfParts>
    <vt:vector size="60"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النحو والصرف 2 المستوى الرابع -  المسار الأدبي ومدارس تحفيظ القرآن الكريم النظام الفصلى للتعليم الثانوي- الوحدة الثالثة</dc:title>
  <dc:subject>2- جزم الفعل المضارع</dc:subject>
  <dc:creator>أ/ بندر الحازمي</dc:creator>
  <cp:keywords>حقيبة انجاز المعلم والمعلمة</cp:keywords>
  <cp:lastModifiedBy>LifeMooN2</cp:lastModifiedBy>
  <cp:revision>103</cp:revision>
  <dcterms:created xsi:type="dcterms:W3CDTF">2006-08-16T00:00:00Z</dcterms:created>
  <dcterms:modified xsi:type="dcterms:W3CDTF">2016-01-19T16:50:26Z</dcterms:modified>
</cp:coreProperties>
</file>