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3" r:id="rId3"/>
    <p:sldId id="330" r:id="rId4"/>
    <p:sldId id="331" r:id="rId5"/>
    <p:sldId id="328" r:id="rId6"/>
    <p:sldId id="332" r:id="rId7"/>
    <p:sldId id="364" r:id="rId8"/>
    <p:sldId id="333" r:id="rId9"/>
    <p:sldId id="329" r:id="rId10"/>
    <p:sldId id="334" r:id="rId11"/>
    <p:sldId id="317" r:id="rId12"/>
    <p:sldId id="335" r:id="rId13"/>
    <p:sldId id="316" r:id="rId14"/>
    <p:sldId id="336" r:id="rId15"/>
    <p:sldId id="299" r:id="rId16"/>
    <p:sldId id="337" r:id="rId17"/>
    <p:sldId id="338" r:id="rId18"/>
    <p:sldId id="339" r:id="rId19"/>
    <p:sldId id="300" r:id="rId20"/>
    <p:sldId id="341" r:id="rId21"/>
    <p:sldId id="340" r:id="rId22"/>
    <p:sldId id="342" r:id="rId23"/>
    <p:sldId id="301" r:id="rId24"/>
    <p:sldId id="344" r:id="rId25"/>
    <p:sldId id="343" r:id="rId26"/>
    <p:sldId id="345" r:id="rId27"/>
    <p:sldId id="302" r:id="rId28"/>
    <p:sldId id="347" r:id="rId29"/>
    <p:sldId id="346" r:id="rId30"/>
    <p:sldId id="303" r:id="rId31"/>
    <p:sldId id="348" r:id="rId32"/>
    <p:sldId id="304" r:id="rId33"/>
    <p:sldId id="350" r:id="rId34"/>
    <p:sldId id="349" r:id="rId35"/>
    <p:sldId id="351" r:id="rId36"/>
    <p:sldId id="305" r:id="rId37"/>
    <p:sldId id="353" r:id="rId38"/>
    <p:sldId id="352" r:id="rId39"/>
    <p:sldId id="354" r:id="rId40"/>
    <p:sldId id="306" r:id="rId41"/>
    <p:sldId id="356" r:id="rId42"/>
    <p:sldId id="355" r:id="rId43"/>
    <p:sldId id="357" r:id="rId44"/>
    <p:sldId id="307" r:id="rId45"/>
    <p:sldId id="359" r:id="rId46"/>
    <p:sldId id="358" r:id="rId47"/>
    <p:sldId id="360" r:id="rId48"/>
    <p:sldId id="308" r:id="rId49"/>
    <p:sldId id="362" r:id="rId50"/>
    <p:sldId id="361" r:id="rId51"/>
    <p:sldId id="363" r:id="rId52"/>
    <p:sldId id="310" r:id="rId53"/>
    <p:sldId id="311" r:id="rId5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125" autoAdjust="0"/>
  </p:normalViewPr>
  <p:slideViewPr>
    <p:cSldViewPr>
      <p:cViewPr varScale="1">
        <p:scale>
          <a:sx n="70" d="100"/>
          <a:sy n="70" d="100"/>
        </p:scale>
        <p:origin x="118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>
        <a:solidFill>
          <a:schemeClr val="accen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pPr rtl="1"/>
          <a:r>
            <a:rPr lang="ar-SA" sz="4000" dirty="0" smtClean="0">
              <a:solidFill>
                <a:schemeClr val="tx1"/>
              </a:solidFill>
              <a:cs typeface="AL-Mohanad Bold" pitchFamily="2" charset="-78"/>
            </a:rPr>
            <a:t>بنيت الخطة على تحليل الواقع وتشخيصه وعلى مصادر كافية </a:t>
          </a:r>
          <a:r>
            <a:rPr lang="ar-SA" sz="1800" dirty="0" smtClean="0">
              <a:solidFill>
                <a:schemeClr val="tx1"/>
              </a:solidFill>
              <a:cs typeface="AL-Mohanad Bold" pitchFamily="2" charset="-78"/>
            </a:rPr>
            <a:t>(6)</a:t>
          </a:r>
          <a:endParaRPr lang="ar-SA" sz="4000" dirty="0">
            <a:solidFill>
              <a:schemeClr val="tx1"/>
            </a:solidFill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LinFactNeighborY="-358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01C1A280-C3AD-4B57-87E7-03F9BD314116}" type="presOf" srcId="{DFF34491-FFAA-401E-99B7-63184E0E74AB}" destId="{7FA20FD5-9F5D-4D69-AA0B-055D1767AD76}" srcOrd="0" destOrd="0" presId="urn:microsoft.com/office/officeart/2005/8/layout/vList2"/>
    <dgm:cxn modelId="{B4986877-C242-416A-9D74-4FD0CE4E7B21}" type="presOf" srcId="{0C1790F4-B2EC-4C47-9E43-68A069BEF75D}" destId="{A596AC60-E40E-41A0-A79A-3D1C03AB1EF1}" srcOrd="0" destOrd="0" presId="urn:microsoft.com/office/officeart/2005/8/layout/vList2"/>
    <dgm:cxn modelId="{4E35C7E5-2ACA-45A4-ABC7-DB96DD670B2A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663E7FC-A5D1-43E0-A90F-F5FED4756A8D}">
      <dgm:prSet custT="1"/>
      <dgm:spPr/>
      <dgm:t>
        <a:bodyPr/>
        <a:lstStyle/>
        <a:p>
          <a:pPr algn="ctr" rtl="1"/>
          <a:r>
            <a:rPr lang="ar-SA" sz="4000" dirty="0" smtClean="0"/>
            <a:t>وضعت الخطة برنامجاً زمنياً لمتابعة تنفيذها.</a:t>
          </a:r>
          <a:endParaRPr lang="ar-SA" sz="4000" dirty="0"/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algn="ctr" rtl="1"/>
          <a:endParaRPr lang="ar-SA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algn="ctr"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C1CDE2-BE48-436F-A60B-6857ABF44033}" type="pres">
      <dgm:prSet presAssocID="{5663E7FC-A5D1-43E0-A90F-F5FED4756A8D}" presName="parentText" presStyleLbl="node1" presStyleIdx="0" presStyleCnt="1" custScaleY="84163" custLinFactNeighborY="-205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0094D8D-7D57-495D-9B0B-2AE5CDB60961}" type="presOf" srcId="{DFF34491-FFAA-401E-99B7-63184E0E74AB}" destId="{7FA20FD5-9F5D-4D69-AA0B-055D1767AD76}" srcOrd="0" destOrd="0" presId="urn:microsoft.com/office/officeart/2005/8/layout/vList2"/>
    <dgm:cxn modelId="{3D3E38F6-2C05-4EEA-A874-031F2D4B819C}" srcId="{DFF34491-FFAA-401E-99B7-63184E0E74AB}" destId="{5663E7FC-A5D1-43E0-A90F-F5FED4756A8D}" srcOrd="0" destOrd="0" parTransId="{833A0345-ACED-4428-A290-183436B4BEF5}" sibTransId="{CFAFC2D3-D859-4C54-8134-5C6A1906CD6E}"/>
    <dgm:cxn modelId="{F28B3045-09DE-4467-A7AB-F104E210C68E}" type="presOf" srcId="{5663E7FC-A5D1-43E0-A90F-F5FED4756A8D}" destId="{DCC1CDE2-BE48-436F-A60B-6857ABF44033}" srcOrd="0" destOrd="0" presId="urn:microsoft.com/office/officeart/2005/8/layout/vList2"/>
    <dgm:cxn modelId="{813F72D1-DA9C-4C3C-B1D1-9B1099C16F69}" type="presParOf" srcId="{7FA20FD5-9F5D-4D69-AA0B-055D1767AD76}" destId="{DCC1CDE2-BE48-436F-A60B-6857ABF440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التحصيل الدراسي.</a:t>
          </a:r>
          <a:endParaRPr lang="ar-SA" sz="40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algn="ctr"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algn="ctr"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LinFactNeighborY="-561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5FA91F32-9714-4D44-A9D3-0281E4746DA9}" type="presOf" srcId="{0C1790F4-B2EC-4C47-9E43-68A069BEF75D}" destId="{A596AC60-E40E-41A0-A79A-3D1C03AB1EF1}" srcOrd="0" destOrd="0" presId="urn:microsoft.com/office/officeart/2005/8/layout/vList2"/>
    <dgm:cxn modelId="{CC488619-F520-482E-9DB7-EB236481F8EF}" type="presOf" srcId="{DFF34491-FFAA-401E-99B7-63184E0E74AB}" destId="{7FA20FD5-9F5D-4D69-AA0B-055D1767AD76}" srcOrd="0" destOrd="0" presId="urn:microsoft.com/office/officeart/2005/8/layout/vList2"/>
    <dgm:cxn modelId="{C95D2E33-AE62-4FF6-972D-9469CB68DCAF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663E7FC-A5D1-43E0-A90F-F5FED4756A8D}">
      <dgm:prSet custT="1"/>
      <dgm:spPr/>
      <dgm:t>
        <a:bodyPr/>
        <a:lstStyle/>
        <a:p>
          <a:pPr algn="ctr" rtl="1"/>
          <a:r>
            <a:rPr lang="ar-SA" sz="4000" dirty="0" smtClean="0"/>
            <a:t>معالجة غياب الطلاب.</a:t>
          </a:r>
          <a:endParaRPr lang="ar-SA" sz="4000" dirty="0">
            <a:cs typeface="AL-Mohanad Bold" pitchFamily="2" charset="-78"/>
          </a:endParaRPr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algn="ctr" rtl="1"/>
          <a:endParaRPr lang="ar-SA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algn="ctr"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C1CDE2-BE48-436F-A60B-6857ABF44033}" type="pres">
      <dgm:prSet presAssocID="{5663E7FC-A5D1-43E0-A90F-F5FED4756A8D}" presName="parentText" presStyleLbl="node1" presStyleIdx="0" presStyleCnt="1" custLinFactNeighborY="-3076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0FEF0C0-8822-4977-80C5-FE9A0007AF33}" type="presOf" srcId="{5663E7FC-A5D1-43E0-A90F-F5FED4756A8D}" destId="{DCC1CDE2-BE48-436F-A60B-6857ABF44033}" srcOrd="0" destOrd="0" presId="urn:microsoft.com/office/officeart/2005/8/layout/vList2"/>
    <dgm:cxn modelId="{198ECEC9-C7F4-40BE-9CA4-8D30E1668B3A}" type="presOf" srcId="{DFF34491-FFAA-401E-99B7-63184E0E74AB}" destId="{7FA20FD5-9F5D-4D69-AA0B-055D1767AD76}" srcOrd="0" destOrd="0" presId="urn:microsoft.com/office/officeart/2005/8/layout/vList2"/>
    <dgm:cxn modelId="{3D3E38F6-2C05-4EEA-A874-031F2D4B819C}" srcId="{DFF34491-FFAA-401E-99B7-63184E0E74AB}" destId="{5663E7FC-A5D1-43E0-A90F-F5FED4756A8D}" srcOrd="0" destOrd="0" parTransId="{833A0345-ACED-4428-A290-183436B4BEF5}" sibTransId="{CFAFC2D3-D859-4C54-8134-5C6A1906CD6E}"/>
    <dgm:cxn modelId="{652B0C1E-636F-4CAD-BE53-B994FF5585A6}" type="presParOf" srcId="{7FA20FD5-9F5D-4D69-AA0B-055D1767AD76}" destId="{DCC1CDE2-BE48-436F-A60B-6857ABF440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تعزيز القيم والمفاهيم الأخلاقية للطلاب.</a:t>
          </a:r>
          <a:endParaRPr lang="ar-SA" sz="40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LinFactNeighborY="197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42BAB062-9B28-4DFC-A581-276B85EFC411}" type="presOf" srcId="{DFF34491-FFAA-401E-99B7-63184E0E74AB}" destId="{7FA20FD5-9F5D-4D69-AA0B-055D1767AD76}" srcOrd="0" destOrd="0" presId="urn:microsoft.com/office/officeart/2005/8/layout/vList2"/>
    <dgm:cxn modelId="{8C70A439-CE1E-4478-B94F-E51A03E435CB}" type="presOf" srcId="{0C1790F4-B2EC-4C47-9E43-68A069BEF75D}" destId="{A596AC60-E40E-41A0-A79A-3D1C03AB1EF1}" srcOrd="0" destOrd="0" presId="urn:microsoft.com/office/officeart/2005/8/layout/vList2"/>
    <dgm:cxn modelId="{3F1F4950-5ED4-44F6-AF2F-A8D8F23BBED1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663E7FC-A5D1-43E0-A90F-F5FED4756A8D}">
      <dgm:prSet custT="1"/>
      <dgm:spPr/>
      <dgm:t>
        <a:bodyPr/>
        <a:lstStyle/>
        <a:p>
          <a:pPr algn="ctr" rtl="1"/>
          <a:r>
            <a:rPr lang="ar-SA" sz="4000" dirty="0" smtClean="0"/>
            <a:t>تهيئة البيئة المدرسية.</a:t>
          </a:r>
          <a:endParaRPr lang="ar-SA" sz="4000" dirty="0">
            <a:solidFill>
              <a:schemeClr val="tx1"/>
            </a:solidFill>
            <a:cs typeface="AL-Mohanad Bold" pitchFamily="2" charset="-78"/>
          </a:endParaRPr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C1CDE2-BE48-436F-A60B-6857ABF44033}" type="pres">
      <dgm:prSet presAssocID="{5663E7FC-A5D1-43E0-A90F-F5FED4756A8D}" presName="parentText" presStyleLbl="node1" presStyleIdx="0" presStyleCnt="1" custScaleX="100000" custLinFactNeighborY="136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801ADA4-3D6A-40E6-B786-EB76ABB70111}" type="presOf" srcId="{5663E7FC-A5D1-43E0-A90F-F5FED4756A8D}" destId="{DCC1CDE2-BE48-436F-A60B-6857ABF44033}" srcOrd="0" destOrd="0" presId="urn:microsoft.com/office/officeart/2005/8/layout/vList2"/>
    <dgm:cxn modelId="{3D3E38F6-2C05-4EEA-A874-031F2D4B819C}" srcId="{DFF34491-FFAA-401E-99B7-63184E0E74AB}" destId="{5663E7FC-A5D1-43E0-A90F-F5FED4756A8D}" srcOrd="0" destOrd="0" parTransId="{833A0345-ACED-4428-A290-183436B4BEF5}" sibTransId="{CFAFC2D3-D859-4C54-8134-5C6A1906CD6E}"/>
    <dgm:cxn modelId="{C3D92F76-F932-4D12-A9B2-248288BE75D5}" type="presOf" srcId="{DFF34491-FFAA-401E-99B7-63184E0E74AB}" destId="{7FA20FD5-9F5D-4D69-AA0B-055D1767AD76}" srcOrd="0" destOrd="0" presId="urn:microsoft.com/office/officeart/2005/8/layout/vList2"/>
    <dgm:cxn modelId="{76E82D82-6ED4-46B6-8E9C-78240CE33B99}" type="presParOf" srcId="{7FA20FD5-9F5D-4D69-AA0B-055D1767AD76}" destId="{DCC1CDE2-BE48-436F-A60B-6857ABF440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استخدام وتوظيف التقنيات.</a:t>
          </a:r>
          <a:endParaRPr lang="ar-SA" sz="40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ScaleY="69328" custLinFactNeighborY="83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B5133477-7576-4FD1-903C-A404EA3CAC2B}" type="presOf" srcId="{DFF34491-FFAA-401E-99B7-63184E0E74AB}" destId="{7FA20FD5-9F5D-4D69-AA0B-055D1767AD76}" srcOrd="0" destOrd="0" presId="urn:microsoft.com/office/officeart/2005/8/layout/vList2"/>
    <dgm:cxn modelId="{3ADEE688-D3D6-462D-9ABB-651136EF2B4D}" type="presOf" srcId="{0C1790F4-B2EC-4C47-9E43-68A069BEF75D}" destId="{A596AC60-E40E-41A0-A79A-3D1C03AB1EF1}" srcOrd="0" destOrd="0" presId="urn:microsoft.com/office/officeart/2005/8/layout/vList2"/>
    <dgm:cxn modelId="{562BA0CD-9B93-4C56-A6AC-5D44BEEC3399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663E7FC-A5D1-43E0-A90F-F5FED4756A8D}">
      <dgm:prSet custT="1"/>
      <dgm:spPr/>
      <dgm:t>
        <a:bodyPr/>
        <a:lstStyle/>
        <a:p>
          <a:pPr algn="ctr" rtl="1"/>
          <a:r>
            <a:rPr lang="ar-SA" sz="4000" dirty="0" smtClean="0"/>
            <a:t>تفعيل برامج لتحسين الأداء المدرسي وفق مؤشرات الأداء.</a:t>
          </a:r>
          <a:endParaRPr lang="ar-SA" sz="4000" dirty="0">
            <a:cs typeface="AL-Mohanad Bold" pitchFamily="2" charset="-78"/>
          </a:endParaRPr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C1CDE2-BE48-436F-A60B-6857ABF44033}" type="pres">
      <dgm:prSet presAssocID="{5663E7FC-A5D1-43E0-A90F-F5FED4756A8D}" presName="parentText" presStyleLbl="node1" presStyleIdx="0" presStyleCnt="1" custScaleX="96154" custScaleY="126318" custLinFactNeighborY="3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2C8219D-1EB0-4C8F-8688-FAA29870D88D}" type="presOf" srcId="{DFF34491-FFAA-401E-99B7-63184E0E74AB}" destId="{7FA20FD5-9F5D-4D69-AA0B-055D1767AD76}" srcOrd="0" destOrd="0" presId="urn:microsoft.com/office/officeart/2005/8/layout/vList2"/>
    <dgm:cxn modelId="{866A2035-0F0D-45C9-B996-82A376561276}" type="presOf" srcId="{5663E7FC-A5D1-43E0-A90F-F5FED4756A8D}" destId="{DCC1CDE2-BE48-436F-A60B-6857ABF44033}" srcOrd="0" destOrd="0" presId="urn:microsoft.com/office/officeart/2005/8/layout/vList2"/>
    <dgm:cxn modelId="{3D3E38F6-2C05-4EEA-A874-031F2D4B819C}" srcId="{DFF34491-FFAA-401E-99B7-63184E0E74AB}" destId="{5663E7FC-A5D1-43E0-A90F-F5FED4756A8D}" srcOrd="0" destOrd="0" parTransId="{833A0345-ACED-4428-A290-183436B4BEF5}" sibTransId="{CFAFC2D3-D859-4C54-8134-5C6A1906CD6E}"/>
    <dgm:cxn modelId="{7FF0E271-6162-4480-B00A-6A0B007A2F28}" type="presParOf" srcId="{7FA20FD5-9F5D-4D69-AA0B-055D1767AD76}" destId="{DCC1CDE2-BE48-436F-A60B-6857ABF440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متابعة تنفيذ البرامج الوزارية المعتمدة.</a:t>
          </a:r>
          <a:endParaRPr lang="ar-SA" sz="40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ScaleY="112670" custLinFactNeighborY="-8368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706CDA3F-831A-4705-A3E1-5F04D73D98FA}" type="presOf" srcId="{0C1790F4-B2EC-4C47-9E43-68A069BEF75D}" destId="{A596AC60-E40E-41A0-A79A-3D1C03AB1EF1}" srcOrd="0" destOrd="0" presId="urn:microsoft.com/office/officeart/2005/8/layout/vList2"/>
    <dgm:cxn modelId="{F4895B19-84A3-4113-9982-D3FD8D5A7F73}" type="presOf" srcId="{DFF34491-FFAA-401E-99B7-63184E0E74AB}" destId="{7FA20FD5-9F5D-4D69-AA0B-055D1767AD76}" srcOrd="0" destOrd="0" presId="urn:microsoft.com/office/officeart/2005/8/layout/vList2"/>
    <dgm:cxn modelId="{231414C3-3776-4EE9-A0CD-81B1E7CAF63E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التنمية المهنية (القيادة المتعلمة).  </a:t>
          </a:r>
          <a:r>
            <a:rPr lang="ar-SA" sz="1600" dirty="0" smtClean="0"/>
            <a:t>(20)</a:t>
          </a:r>
          <a:endParaRPr lang="ar-SA" sz="16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ScaleY="112670" custLinFactNeighborY="-603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9F7F5212-38A8-4FEC-9D90-1E5E65F8483F}" type="presOf" srcId="{DFF34491-FFAA-401E-99B7-63184E0E74AB}" destId="{7FA20FD5-9F5D-4D69-AA0B-055D1767AD76}" srcOrd="0" destOrd="0" presId="urn:microsoft.com/office/officeart/2005/8/layout/vList2"/>
    <dgm:cxn modelId="{664112C6-5180-42B6-9FE4-7B456C3DDE3C}" type="presOf" srcId="{0C1790F4-B2EC-4C47-9E43-68A069BEF75D}" destId="{A596AC60-E40E-41A0-A79A-3D1C03AB1EF1}" srcOrd="0" destOrd="0" presId="urn:microsoft.com/office/officeart/2005/8/layout/vList2"/>
    <dgm:cxn modelId="{A7551924-D13B-4EBE-8CFD-0DCEB6EED0FC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تحليل نتائج الطلاب.</a:t>
          </a:r>
          <a:endParaRPr lang="ar-SA" sz="40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ScaleY="69328" custLinFactNeighborY="-761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BC64F385-A04D-45E5-803B-6285A73BBF23}" type="presOf" srcId="{0C1790F4-B2EC-4C47-9E43-68A069BEF75D}" destId="{A596AC60-E40E-41A0-A79A-3D1C03AB1EF1}" srcOrd="0" destOrd="0" presId="urn:microsoft.com/office/officeart/2005/8/layout/vList2"/>
    <dgm:cxn modelId="{C84CDCBC-9DC3-4700-A45E-DA98A87D9367}" type="presOf" srcId="{DFF34491-FFAA-401E-99B7-63184E0E74AB}" destId="{7FA20FD5-9F5D-4D69-AA0B-055D1767AD76}" srcOrd="0" destOrd="0" presId="urn:microsoft.com/office/officeart/2005/8/layout/vList2"/>
    <dgm:cxn modelId="{8FD6099E-681C-45ED-AB90-993A38B44632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>
        <a:solidFill>
          <a:schemeClr val="accen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pPr rtl="1"/>
          <a:r>
            <a:rPr lang="ar-SA" sz="4000" dirty="0" smtClean="0">
              <a:solidFill>
                <a:schemeClr val="tx1"/>
              </a:solidFill>
              <a:cs typeface="AL-Mohanad Bold" pitchFamily="2" charset="-78"/>
            </a:rPr>
            <a:t>توازن الرؤية بين الطموح والواقع </a:t>
          </a:r>
          <a:r>
            <a:rPr lang="ar-SA" sz="1800" dirty="0" smtClean="0">
              <a:solidFill>
                <a:schemeClr val="tx1"/>
              </a:solidFill>
              <a:cs typeface="AL-Mohanad Bold" pitchFamily="2" charset="-78"/>
            </a:rPr>
            <a:t>(30)</a:t>
          </a:r>
          <a:endParaRPr lang="ar-SA" sz="4000" dirty="0">
            <a:solidFill>
              <a:schemeClr val="tx1"/>
            </a:solidFill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LinFactNeighborY="30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13CDF8F1-75CE-49CF-8B34-2CBBA9910624}" type="presOf" srcId="{0C1790F4-B2EC-4C47-9E43-68A069BEF75D}" destId="{A596AC60-E40E-41A0-A79A-3D1C03AB1EF1}" srcOrd="0" destOrd="0" presId="urn:microsoft.com/office/officeart/2005/8/layout/vList2"/>
    <dgm:cxn modelId="{857EC299-7EBD-471B-A7E0-6D08AF766579}" type="presOf" srcId="{DFF34491-FFAA-401E-99B7-63184E0E74AB}" destId="{7FA20FD5-9F5D-4D69-AA0B-055D1767AD76}" srcOrd="0" destOrd="0" presId="urn:microsoft.com/office/officeart/2005/8/layout/vList2"/>
    <dgm:cxn modelId="{C19132FE-22E1-452D-A8A7-5F141774FA8A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663E7FC-A5D1-43E0-A90F-F5FED4756A8D}">
      <dgm:prSet custT="1"/>
      <dgm:spPr/>
      <dgm:t>
        <a:bodyPr/>
        <a:lstStyle/>
        <a:p>
          <a:pPr algn="ctr" rtl="1"/>
          <a:r>
            <a:rPr lang="ar-SA" sz="4000" dirty="0" smtClean="0"/>
            <a:t>تحليل الأسئلة وفق جداول المواصفات.</a:t>
          </a:r>
          <a:endParaRPr lang="ar-SA" sz="4000" dirty="0">
            <a:cs typeface="AL-Mohanad Bold" pitchFamily="2" charset="-78"/>
          </a:endParaRPr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C1CDE2-BE48-436F-A60B-6857ABF44033}" type="pres">
      <dgm:prSet presAssocID="{5663E7FC-A5D1-43E0-A90F-F5FED4756A8D}" presName="parentText" presStyleLbl="node1" presStyleIdx="0" presStyleCnt="1" custLinFactNeighborY="-30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15A14FD-B99E-4CDF-AA0C-4BC48FB964DD}" type="presOf" srcId="{5663E7FC-A5D1-43E0-A90F-F5FED4756A8D}" destId="{DCC1CDE2-BE48-436F-A60B-6857ABF44033}" srcOrd="0" destOrd="0" presId="urn:microsoft.com/office/officeart/2005/8/layout/vList2"/>
    <dgm:cxn modelId="{3D3E38F6-2C05-4EEA-A874-031F2D4B819C}" srcId="{DFF34491-FFAA-401E-99B7-63184E0E74AB}" destId="{5663E7FC-A5D1-43E0-A90F-F5FED4756A8D}" srcOrd="0" destOrd="0" parTransId="{833A0345-ACED-4428-A290-183436B4BEF5}" sibTransId="{CFAFC2D3-D859-4C54-8134-5C6A1906CD6E}"/>
    <dgm:cxn modelId="{0BF11231-0A8A-40D2-A86F-F33AD70598EB}" type="presOf" srcId="{DFF34491-FFAA-401E-99B7-63184E0E74AB}" destId="{7FA20FD5-9F5D-4D69-AA0B-055D1767AD76}" srcOrd="0" destOrd="0" presId="urn:microsoft.com/office/officeart/2005/8/layout/vList2"/>
    <dgm:cxn modelId="{5AD1A96A-FAA1-4E04-9A58-9390C9BD7EDF}" type="presParOf" srcId="{7FA20FD5-9F5D-4D69-AA0B-055D1767AD76}" destId="{DCC1CDE2-BE48-436F-A60B-6857ABF440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برامج للمعلمين والوكلاء و الإداريين الجدد.</a:t>
          </a:r>
          <a:endParaRPr lang="ar-SA" sz="40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ScaleY="108535" custLinFactNeighborY="-166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B7FC647C-B0DE-4D83-B727-7A4175F87801}" type="presOf" srcId="{DFF34491-FFAA-401E-99B7-63184E0E74AB}" destId="{7FA20FD5-9F5D-4D69-AA0B-055D1767AD76}" srcOrd="0" destOrd="0" presId="urn:microsoft.com/office/officeart/2005/8/layout/vList2"/>
    <dgm:cxn modelId="{8C8E662B-BBCA-4F87-AD98-5A2A31C54A73}" type="presOf" srcId="{0C1790F4-B2EC-4C47-9E43-68A069BEF75D}" destId="{A596AC60-E40E-41A0-A79A-3D1C03AB1EF1}" srcOrd="0" destOrd="0" presId="urn:microsoft.com/office/officeart/2005/8/layout/vList2"/>
    <dgm:cxn modelId="{CACF76D0-E4BD-4346-B7F1-D1F6117A4FF2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663E7FC-A5D1-43E0-A90F-F5FED4756A8D}">
      <dgm:prSet custT="1"/>
      <dgm:spPr/>
      <dgm:t>
        <a:bodyPr/>
        <a:lstStyle/>
        <a:p>
          <a:pPr algn="ctr" rtl="1"/>
          <a:r>
            <a:rPr lang="ar-SA" sz="4000" dirty="0" smtClean="0"/>
            <a:t>الشراكة المجتمعية.</a:t>
          </a:r>
          <a:endParaRPr lang="ar-SA" sz="4000" dirty="0">
            <a:cs typeface="AL-Mohanad Bold" pitchFamily="2" charset="-78"/>
          </a:endParaRPr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C1CDE2-BE48-436F-A60B-6857ABF44033}" type="pres">
      <dgm:prSet presAssocID="{5663E7FC-A5D1-43E0-A90F-F5FED4756A8D}" presName="parentText" presStyleLbl="node1" presStyleIdx="0" presStyleCnt="1" custLinFactNeighborY="-30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8781071-26CF-4B64-8426-0BF16F8435BE}" type="presOf" srcId="{5663E7FC-A5D1-43E0-A90F-F5FED4756A8D}" destId="{DCC1CDE2-BE48-436F-A60B-6857ABF44033}" srcOrd="0" destOrd="0" presId="urn:microsoft.com/office/officeart/2005/8/layout/vList2"/>
    <dgm:cxn modelId="{3D3E38F6-2C05-4EEA-A874-031F2D4B819C}" srcId="{DFF34491-FFAA-401E-99B7-63184E0E74AB}" destId="{5663E7FC-A5D1-43E0-A90F-F5FED4756A8D}" srcOrd="0" destOrd="0" parTransId="{833A0345-ACED-4428-A290-183436B4BEF5}" sibTransId="{CFAFC2D3-D859-4C54-8134-5C6A1906CD6E}"/>
    <dgm:cxn modelId="{2E11FF04-D60B-4483-9A0B-378D3AA74B0F}" type="presOf" srcId="{DFF34491-FFAA-401E-99B7-63184E0E74AB}" destId="{7FA20FD5-9F5D-4D69-AA0B-055D1767AD76}" srcOrd="0" destOrd="0" presId="urn:microsoft.com/office/officeart/2005/8/layout/vList2"/>
    <dgm:cxn modelId="{A8C00C9A-EBDD-4405-B1AA-E71D076F20E2}" type="presParOf" srcId="{7FA20FD5-9F5D-4D69-AA0B-055D1767AD76}" destId="{DCC1CDE2-BE48-436F-A60B-6857ABF440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663E7FC-A5D1-43E0-A90F-F5FED4756A8D}">
      <dgm:prSet custT="1"/>
      <dgm:spPr>
        <a:solidFill>
          <a:schemeClr val="accen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pPr rtl="1"/>
          <a:r>
            <a:rPr lang="ar-SA" sz="4000" dirty="0" smtClean="0">
              <a:solidFill>
                <a:schemeClr val="tx1"/>
              </a:solidFill>
              <a:cs typeface="AL-Mohanad Bold" pitchFamily="2" charset="-78"/>
            </a:rPr>
            <a:t>صيغت الرسالة بأسلوب علمي متكامل مع الرؤية </a:t>
          </a:r>
          <a:r>
            <a:rPr lang="ar-SA" sz="1800" dirty="0" smtClean="0">
              <a:solidFill>
                <a:schemeClr val="tx1"/>
              </a:solidFill>
              <a:cs typeface="AL-Mohanad Bold" pitchFamily="2" charset="-78"/>
            </a:rPr>
            <a:t>(30)</a:t>
          </a:r>
          <a:endParaRPr lang="ar-SA" sz="1800" dirty="0">
            <a:solidFill>
              <a:schemeClr val="tx1"/>
            </a:solidFill>
            <a:cs typeface="AL-Mohanad Bold" pitchFamily="2" charset="-78"/>
          </a:endParaRPr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C1CDE2-BE48-436F-A60B-6857ABF44033}" type="pres">
      <dgm:prSet presAssocID="{5663E7FC-A5D1-43E0-A90F-F5FED4756A8D}" presName="parentText" presStyleLbl="node1" presStyleIdx="0" presStyleCnt="1" custLinFactNeighborY="-30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D3E38F6-2C05-4EEA-A874-031F2D4B819C}" srcId="{DFF34491-FFAA-401E-99B7-63184E0E74AB}" destId="{5663E7FC-A5D1-43E0-A90F-F5FED4756A8D}" srcOrd="0" destOrd="0" parTransId="{833A0345-ACED-4428-A290-183436B4BEF5}" sibTransId="{CFAFC2D3-D859-4C54-8134-5C6A1906CD6E}"/>
    <dgm:cxn modelId="{29287830-F12F-49BD-A16D-8D50DDCC6137}" type="presOf" srcId="{5663E7FC-A5D1-43E0-A90F-F5FED4756A8D}" destId="{DCC1CDE2-BE48-436F-A60B-6857ABF44033}" srcOrd="0" destOrd="0" presId="urn:microsoft.com/office/officeart/2005/8/layout/vList2"/>
    <dgm:cxn modelId="{B132D304-D7CB-4BAD-91E7-F4F6DB0C19E0}" type="presOf" srcId="{DFF34491-FFAA-401E-99B7-63184E0E74AB}" destId="{7FA20FD5-9F5D-4D69-AA0B-055D1767AD76}" srcOrd="0" destOrd="0" presId="urn:microsoft.com/office/officeart/2005/8/layout/vList2"/>
    <dgm:cxn modelId="{78BB2788-916F-4CF4-B288-FCE79806567F}" type="presParOf" srcId="{7FA20FD5-9F5D-4D69-AA0B-055D1767AD76}" destId="{DCC1CDE2-BE48-436F-A60B-6857ABF440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>
        <a:solidFill>
          <a:schemeClr val="accen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pPr rtl="1">
            <a:lnSpc>
              <a:spcPct val="100000"/>
            </a:lnSpc>
          </a:pPr>
          <a:r>
            <a:rPr lang="ar-SA" sz="2400" dirty="0" smtClean="0">
              <a:solidFill>
                <a:schemeClr val="tx1"/>
              </a:solidFill>
              <a:cs typeface="AL-Mohanad Bold" pitchFamily="2" charset="-78"/>
            </a:rPr>
            <a:t>أ/ قابلة للقياس في 70% من الأهداف /</a:t>
          </a:r>
          <a:r>
            <a:rPr lang="ar-SA" sz="1600" dirty="0" smtClean="0">
              <a:solidFill>
                <a:schemeClr val="tx1"/>
              </a:solidFill>
              <a:cs typeface="AL-Mohanad Bold" pitchFamily="2" charset="-78"/>
            </a:rPr>
            <a:t>10</a:t>
          </a:r>
          <a:endParaRPr lang="ar-SA" sz="2400" dirty="0" smtClean="0">
            <a:solidFill>
              <a:schemeClr val="tx1"/>
            </a:solidFill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 sz="1100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 sz="1100"/>
        </a:p>
      </dgm:t>
    </dgm:pt>
    <dgm:pt modelId="{5663E7FC-A5D1-43E0-A90F-F5FED4756A8D}">
      <dgm:prSet custT="1"/>
      <dgm:spPr>
        <a:solidFill>
          <a:schemeClr val="accen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pPr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dirty="0" smtClean="0">
              <a:solidFill>
                <a:schemeClr val="tx1"/>
              </a:solidFill>
              <a:cs typeface="AL-Mohanad Bold" pitchFamily="2" charset="-78"/>
            </a:rPr>
            <a:t>ب/غير مركبة                                   </a:t>
          </a:r>
          <a:r>
            <a:rPr lang="ar-SA" sz="1600" dirty="0" smtClean="0">
              <a:solidFill>
                <a:schemeClr val="tx1"/>
              </a:solidFill>
              <a:cs typeface="AL-Mohanad Bold" pitchFamily="2" charset="-78"/>
            </a:rPr>
            <a:t>/10</a:t>
          </a:r>
          <a:endParaRPr lang="ar-SA" sz="1600" dirty="0">
            <a:solidFill>
              <a:schemeClr val="tx1"/>
            </a:solidFill>
            <a:cs typeface="AL-Mohanad Bold" pitchFamily="2" charset="-78"/>
          </a:endParaRPr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rtl="1"/>
          <a:endParaRPr lang="ar-SA" sz="1100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rtl="1"/>
          <a:endParaRPr lang="ar-SA" sz="1100"/>
        </a:p>
      </dgm:t>
    </dgm:pt>
    <dgm:pt modelId="{9A199EF6-68DC-46B4-8ABD-568D5B1C3611}">
      <dgm:prSet custT="1"/>
      <dgm:spPr/>
      <dgm:t>
        <a:bodyPr/>
        <a:lstStyle/>
        <a:p>
          <a:pPr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dirty="0" smtClean="0">
              <a:solidFill>
                <a:schemeClr val="tx1"/>
              </a:solidFill>
              <a:cs typeface="AL-Mohanad Bold" pitchFamily="2" charset="-78"/>
            </a:rPr>
            <a:t>ج/ واضحة ومفهومة                          </a:t>
          </a:r>
          <a:r>
            <a:rPr lang="ar-SA" sz="1600" dirty="0" smtClean="0">
              <a:solidFill>
                <a:schemeClr val="tx1"/>
              </a:solidFill>
              <a:cs typeface="AL-Mohanad Bold" pitchFamily="2" charset="-78"/>
            </a:rPr>
            <a:t>/10                    </a:t>
          </a:r>
          <a:endParaRPr lang="en-US" sz="2400" dirty="0">
            <a:solidFill>
              <a:schemeClr val="tx1"/>
            </a:solidFill>
            <a:cs typeface="AL-Mohanad Bold" pitchFamily="2" charset="-78"/>
          </a:endParaRPr>
        </a:p>
      </dgm:t>
    </dgm:pt>
    <dgm:pt modelId="{14A23CC9-4112-41DA-A726-CE9C34749C39}" type="parTrans" cxnId="{C9BE8730-4DE1-4171-A3C7-7ABF78360CF3}">
      <dgm:prSet/>
      <dgm:spPr/>
      <dgm:t>
        <a:bodyPr/>
        <a:lstStyle/>
        <a:p>
          <a:endParaRPr lang="en-US" sz="1100"/>
        </a:p>
      </dgm:t>
    </dgm:pt>
    <dgm:pt modelId="{3CD76BB1-79E2-4984-B37C-3330A604706B}" type="sibTrans" cxnId="{C9BE8730-4DE1-4171-A3C7-7ABF78360CF3}">
      <dgm:prSet/>
      <dgm:spPr/>
      <dgm:t>
        <a:bodyPr/>
        <a:lstStyle/>
        <a:p>
          <a:endParaRPr lang="en-US" sz="1100"/>
        </a:p>
      </dgm:t>
    </dgm:pt>
    <dgm:pt modelId="{6EA16C7F-7B31-4CE6-A972-BD6E0D9B313F}">
      <dgm:prSet custT="1"/>
      <dgm:spPr/>
      <dgm:t>
        <a:bodyPr/>
        <a:lstStyle/>
        <a:p>
          <a:pPr rtl="1"/>
          <a:r>
            <a:rPr lang="ar-SA" sz="2400" dirty="0" smtClean="0">
              <a:solidFill>
                <a:schemeClr val="tx1"/>
              </a:solidFill>
              <a:cs typeface="AL-Mohanad Bold" pitchFamily="2" charset="-78"/>
            </a:rPr>
            <a:t>د/ عند تحويل الهدف العام إلى سؤال فإن الأهداف التفصيلية تجيب في مجملها (شاملة)                              /</a:t>
          </a:r>
          <a:r>
            <a:rPr lang="ar-SA" sz="1600" dirty="0" smtClean="0">
              <a:solidFill>
                <a:schemeClr val="tx1"/>
              </a:solidFill>
              <a:cs typeface="AL-Mohanad Bold" pitchFamily="2" charset="-78"/>
            </a:rPr>
            <a:t>10</a:t>
          </a:r>
          <a:endParaRPr lang="en-US" sz="100" dirty="0"/>
        </a:p>
      </dgm:t>
    </dgm:pt>
    <dgm:pt modelId="{B5564D1D-7E05-43C9-B21A-3D290B4536DD}" type="parTrans" cxnId="{B03B3E33-430A-4874-9057-8942503E3953}">
      <dgm:prSet/>
      <dgm:spPr/>
      <dgm:t>
        <a:bodyPr/>
        <a:lstStyle/>
        <a:p>
          <a:endParaRPr lang="en-US" sz="1100"/>
        </a:p>
      </dgm:t>
    </dgm:pt>
    <dgm:pt modelId="{D35B973B-4556-4D57-86F8-99639E168855}" type="sibTrans" cxnId="{B03B3E33-430A-4874-9057-8942503E3953}">
      <dgm:prSet/>
      <dgm:spPr/>
      <dgm:t>
        <a:bodyPr/>
        <a:lstStyle/>
        <a:p>
          <a:endParaRPr lang="en-US" sz="1100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4" custScaleY="51479" custLinFactNeighborX="4112" custLinFactNeighborY="-2561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416AF6-43A7-4E4B-94DE-5E66EB18502D}" type="pres">
      <dgm:prSet presAssocID="{E2E8FFA8-7E1D-486A-AB92-5F08DA462864}" presName="spacer" presStyleCnt="0"/>
      <dgm:spPr/>
    </dgm:pt>
    <dgm:pt modelId="{DCC1CDE2-BE48-436F-A60B-6857ABF44033}" type="pres">
      <dgm:prSet presAssocID="{5663E7FC-A5D1-43E0-A90F-F5FED4756A8D}" presName="parentText" presStyleLbl="node1" presStyleIdx="1" presStyleCnt="4" custScaleY="50834" custLinFactY="-2123" custLinFactNeighborX="10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4DB4FA-7E5E-48AC-AD8C-78BA4B1F57C0}" type="pres">
      <dgm:prSet presAssocID="{CFAFC2D3-D859-4C54-8134-5C6A1906CD6E}" presName="spacer" presStyleCnt="0"/>
      <dgm:spPr/>
    </dgm:pt>
    <dgm:pt modelId="{07F17B13-B756-4C61-B509-871C8372EA8C}" type="pres">
      <dgm:prSet presAssocID="{9A199EF6-68DC-46B4-8ABD-568D5B1C3611}" presName="parentText" presStyleLbl="node1" presStyleIdx="2" presStyleCnt="4" custScaleY="55893" custLinFactNeighborX="-57" custLinFactNeighborY="-679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63000-8BEB-4A51-8761-88D33638212F}" type="pres">
      <dgm:prSet presAssocID="{3CD76BB1-79E2-4984-B37C-3330A604706B}" presName="spacer" presStyleCnt="0"/>
      <dgm:spPr/>
    </dgm:pt>
    <dgm:pt modelId="{92223405-8BFF-485B-850A-4DBCCEA5286B}" type="pres">
      <dgm:prSet presAssocID="{6EA16C7F-7B31-4CE6-A972-BD6E0D9B313F}" presName="parentText" presStyleLbl="node1" presStyleIdx="3" presStyleCnt="4" custScaleY="119001" custLinFactNeighborX="-824" custLinFactNeighborY="-424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27A30B-9F1C-4BF8-A47D-BE6247A63760}" type="presOf" srcId="{6EA16C7F-7B31-4CE6-A972-BD6E0D9B313F}" destId="{92223405-8BFF-485B-850A-4DBCCEA5286B}" srcOrd="0" destOrd="0" presId="urn:microsoft.com/office/officeart/2005/8/layout/vList2"/>
    <dgm:cxn modelId="{B03B3E33-430A-4874-9057-8942503E3953}" srcId="{DFF34491-FFAA-401E-99B7-63184E0E74AB}" destId="{6EA16C7F-7B31-4CE6-A972-BD6E0D9B313F}" srcOrd="3" destOrd="0" parTransId="{B5564D1D-7E05-43C9-B21A-3D290B4536DD}" sibTransId="{D35B973B-4556-4D57-86F8-99639E168855}"/>
    <dgm:cxn modelId="{3D3E38F6-2C05-4EEA-A874-031F2D4B819C}" srcId="{DFF34491-FFAA-401E-99B7-63184E0E74AB}" destId="{5663E7FC-A5D1-43E0-A90F-F5FED4756A8D}" srcOrd="1" destOrd="0" parTransId="{833A0345-ACED-4428-A290-183436B4BEF5}" sibTransId="{CFAFC2D3-D859-4C54-8134-5C6A1906CD6E}"/>
    <dgm:cxn modelId="{1E5A912A-8CE6-4D6B-BDCC-3AB2646889DB}" type="presOf" srcId="{DFF34491-FFAA-401E-99B7-63184E0E74AB}" destId="{7FA20FD5-9F5D-4D69-AA0B-055D1767AD76}" srcOrd="0" destOrd="0" presId="urn:microsoft.com/office/officeart/2005/8/layout/vList2"/>
    <dgm:cxn modelId="{C9BE8730-4DE1-4171-A3C7-7ABF78360CF3}" srcId="{DFF34491-FFAA-401E-99B7-63184E0E74AB}" destId="{9A199EF6-68DC-46B4-8ABD-568D5B1C3611}" srcOrd="2" destOrd="0" parTransId="{14A23CC9-4112-41DA-A726-CE9C34749C39}" sibTransId="{3CD76BB1-79E2-4984-B37C-3330A604706B}"/>
    <dgm:cxn modelId="{3720E8F0-6A71-4AFB-89A9-EB0D7F47FFAE}" type="presOf" srcId="{9A199EF6-68DC-46B4-8ABD-568D5B1C3611}" destId="{07F17B13-B756-4C61-B509-871C8372EA8C}" srcOrd="0" destOrd="0" presId="urn:microsoft.com/office/officeart/2005/8/layout/vList2"/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1AA8D75B-A651-4AA4-B558-C715024B458C}" type="presOf" srcId="{0C1790F4-B2EC-4C47-9E43-68A069BEF75D}" destId="{A596AC60-E40E-41A0-A79A-3D1C03AB1EF1}" srcOrd="0" destOrd="0" presId="urn:microsoft.com/office/officeart/2005/8/layout/vList2"/>
    <dgm:cxn modelId="{9CCFE8C8-57CC-4F4B-9CCC-0496F5F43C3B}" type="presOf" srcId="{5663E7FC-A5D1-43E0-A90F-F5FED4756A8D}" destId="{DCC1CDE2-BE48-436F-A60B-6857ABF44033}" srcOrd="0" destOrd="0" presId="urn:microsoft.com/office/officeart/2005/8/layout/vList2"/>
    <dgm:cxn modelId="{EA87C225-40C3-4E7C-BC94-1BFAAECEC7A2}" type="presParOf" srcId="{7FA20FD5-9F5D-4D69-AA0B-055D1767AD76}" destId="{A596AC60-E40E-41A0-A79A-3D1C03AB1EF1}" srcOrd="0" destOrd="0" presId="urn:microsoft.com/office/officeart/2005/8/layout/vList2"/>
    <dgm:cxn modelId="{3E5A89F8-61D4-4D51-9C32-D3E676A62445}" type="presParOf" srcId="{7FA20FD5-9F5D-4D69-AA0B-055D1767AD76}" destId="{E5416AF6-43A7-4E4B-94DE-5E66EB18502D}" srcOrd="1" destOrd="0" presId="urn:microsoft.com/office/officeart/2005/8/layout/vList2"/>
    <dgm:cxn modelId="{4165E3BE-8520-40AD-B641-1ED41444E12C}" type="presParOf" srcId="{7FA20FD5-9F5D-4D69-AA0B-055D1767AD76}" destId="{DCC1CDE2-BE48-436F-A60B-6857ABF44033}" srcOrd="2" destOrd="0" presId="urn:microsoft.com/office/officeart/2005/8/layout/vList2"/>
    <dgm:cxn modelId="{A093C83E-0EFC-4365-936B-6937EAA2419A}" type="presParOf" srcId="{7FA20FD5-9F5D-4D69-AA0B-055D1767AD76}" destId="{B34DB4FA-7E5E-48AC-AD8C-78BA4B1F57C0}" srcOrd="3" destOrd="0" presId="urn:microsoft.com/office/officeart/2005/8/layout/vList2"/>
    <dgm:cxn modelId="{AA0EB650-3466-44AE-804E-1A0DD77005E3}" type="presParOf" srcId="{7FA20FD5-9F5D-4D69-AA0B-055D1767AD76}" destId="{07F17B13-B756-4C61-B509-871C8372EA8C}" srcOrd="4" destOrd="0" presId="urn:microsoft.com/office/officeart/2005/8/layout/vList2"/>
    <dgm:cxn modelId="{4DC02A64-4EAB-4A45-9FEF-AE0435B76296}" type="presParOf" srcId="{7FA20FD5-9F5D-4D69-AA0B-055D1767AD76}" destId="{53763000-8BEB-4A51-8761-88D33638212F}" srcOrd="5" destOrd="0" presId="urn:microsoft.com/office/officeart/2005/8/layout/vList2"/>
    <dgm:cxn modelId="{1438EAAB-3CE4-482C-A134-5F9440FA93CD}" type="presParOf" srcId="{7FA20FD5-9F5D-4D69-AA0B-055D1767AD76}" destId="{92223405-8BFF-485B-850A-4DBCCEA528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زمن التنفيذ محدد بالأسبوع واليوم في 70% من الخطة</a:t>
          </a:r>
          <a:endParaRPr lang="ar-SA" sz="40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algn="ctr"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algn="ctr"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LinFactNeighborY="83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42C59436-0AFE-4A0C-BAE5-AC91EC23EB22}" type="presOf" srcId="{DFF34491-FFAA-401E-99B7-63184E0E74AB}" destId="{7FA20FD5-9F5D-4D69-AA0B-055D1767AD76}" srcOrd="0" destOrd="0" presId="urn:microsoft.com/office/officeart/2005/8/layout/vList2"/>
    <dgm:cxn modelId="{BBBDF6F1-5A1A-40E4-AA1C-D924304BC372}" type="presOf" srcId="{0C1790F4-B2EC-4C47-9E43-68A069BEF75D}" destId="{A596AC60-E40E-41A0-A79A-3D1C03AB1EF1}" srcOrd="0" destOrd="0" presId="urn:microsoft.com/office/officeart/2005/8/layout/vList2"/>
    <dgm:cxn modelId="{BF133B7B-C8A5-454F-8430-DD80D089F935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663E7FC-A5D1-43E0-A90F-F5FED4756A8D}">
      <dgm:prSet custT="1"/>
      <dgm:spPr/>
      <dgm:t>
        <a:bodyPr/>
        <a:lstStyle/>
        <a:p>
          <a:pPr algn="ctr" rtl="1"/>
          <a:r>
            <a:rPr lang="ar-SA" sz="4000" dirty="0" smtClean="0"/>
            <a:t>حددت الخطة أساليب تنفيذ البرامج والمشروعات </a:t>
          </a:r>
          <a:endParaRPr lang="ar-SA" sz="4000" dirty="0">
            <a:cs typeface="AL-Mohanad Bold" pitchFamily="2" charset="-78"/>
          </a:endParaRPr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algn="ctr" rtl="1"/>
          <a:endParaRPr lang="ar-SA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algn="ctr"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C1CDE2-BE48-436F-A60B-6857ABF44033}" type="pres">
      <dgm:prSet presAssocID="{5663E7FC-A5D1-43E0-A90F-F5FED4756A8D}" presName="parentText" presStyleLbl="node1" presStyleIdx="0" presStyleCnt="1" custLinFactNeighborY="-160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FE6D9F1-E2C6-4988-83D2-C37B7AF7D195}" type="presOf" srcId="{5663E7FC-A5D1-43E0-A90F-F5FED4756A8D}" destId="{DCC1CDE2-BE48-436F-A60B-6857ABF44033}" srcOrd="0" destOrd="0" presId="urn:microsoft.com/office/officeart/2005/8/layout/vList2"/>
    <dgm:cxn modelId="{3D3E38F6-2C05-4EEA-A874-031F2D4B819C}" srcId="{DFF34491-FFAA-401E-99B7-63184E0E74AB}" destId="{5663E7FC-A5D1-43E0-A90F-F5FED4756A8D}" srcOrd="0" destOrd="0" parTransId="{833A0345-ACED-4428-A290-183436B4BEF5}" sibTransId="{CFAFC2D3-D859-4C54-8134-5C6A1906CD6E}"/>
    <dgm:cxn modelId="{B24BE2C9-1654-436E-A43B-673E10B7ADE6}" type="presOf" srcId="{DFF34491-FFAA-401E-99B7-63184E0E74AB}" destId="{7FA20FD5-9F5D-4D69-AA0B-055D1767AD76}" srcOrd="0" destOrd="0" presId="urn:microsoft.com/office/officeart/2005/8/layout/vList2"/>
    <dgm:cxn modelId="{3D93C89E-3F16-4F28-B38A-4AAC5E3A0BAD}" type="presParOf" srcId="{7FA20FD5-9F5D-4D69-AA0B-055D1767AD76}" destId="{DCC1CDE2-BE48-436F-A60B-6857ABF440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حددت الخطة مسؤول التنفيذ لكل برنامج بالصفة الإدارية والاسم</a:t>
          </a:r>
          <a:endParaRPr lang="ar-SA" sz="40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LinFactNeighborY="-226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4B2BC836-A15C-4EE9-9504-2CF4882B6881}" type="presOf" srcId="{DFF34491-FFAA-401E-99B7-63184E0E74AB}" destId="{7FA20FD5-9F5D-4D69-AA0B-055D1767AD76}" srcOrd="0" destOrd="0" presId="urn:microsoft.com/office/officeart/2005/8/layout/vList2"/>
    <dgm:cxn modelId="{703BEA8D-C205-474E-B53B-1EDD6FA56E2B}" type="presOf" srcId="{0C1790F4-B2EC-4C47-9E43-68A069BEF75D}" destId="{A596AC60-E40E-41A0-A79A-3D1C03AB1EF1}" srcOrd="0" destOrd="0" presId="urn:microsoft.com/office/officeart/2005/8/layout/vList2"/>
    <dgm:cxn modelId="{014FA03F-9668-4C0E-BAB7-EFF681A14998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663E7FC-A5D1-43E0-A90F-F5FED4756A8D}">
      <dgm:prSet custT="1"/>
      <dgm:spPr/>
      <dgm:t>
        <a:bodyPr/>
        <a:lstStyle/>
        <a:p>
          <a:pPr algn="ctr" rtl="1"/>
          <a:r>
            <a:rPr lang="ar-SA" sz="4000" dirty="0" smtClean="0"/>
            <a:t>شملت الخطة جميع الفئات المستهدفة</a:t>
          </a:r>
          <a:endParaRPr lang="ar-SA" sz="4000" dirty="0">
            <a:cs typeface="AL-Mohanad Bold" pitchFamily="2" charset="-78"/>
          </a:endParaRPr>
        </a:p>
      </dgm:t>
    </dgm:pt>
    <dgm:pt modelId="{833A0345-ACED-4428-A290-183436B4BEF5}" type="par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CFAFC2D3-D859-4C54-8134-5C6A1906CD6E}" type="sibTrans" cxnId="{3D3E38F6-2C05-4EEA-A874-031F2D4B819C}">
      <dgm:prSet/>
      <dgm:spPr/>
      <dgm:t>
        <a:bodyPr/>
        <a:lstStyle/>
        <a:p>
          <a:pPr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CC1CDE2-BE48-436F-A60B-6857ABF44033}" type="pres">
      <dgm:prSet presAssocID="{5663E7FC-A5D1-43E0-A90F-F5FED4756A8D}" presName="parentText" presStyleLbl="node1" presStyleIdx="0" presStyleCnt="1" custScaleX="99777" custScaleY="78986" custLinFactNeighborY="549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A8FE379-3F1B-4A9A-8C06-471402CD6C4F}" type="presOf" srcId="{DFF34491-FFAA-401E-99B7-63184E0E74AB}" destId="{7FA20FD5-9F5D-4D69-AA0B-055D1767AD76}" srcOrd="0" destOrd="0" presId="urn:microsoft.com/office/officeart/2005/8/layout/vList2"/>
    <dgm:cxn modelId="{3D3E38F6-2C05-4EEA-A874-031F2D4B819C}" srcId="{DFF34491-FFAA-401E-99B7-63184E0E74AB}" destId="{5663E7FC-A5D1-43E0-A90F-F5FED4756A8D}" srcOrd="0" destOrd="0" parTransId="{833A0345-ACED-4428-A290-183436B4BEF5}" sibTransId="{CFAFC2D3-D859-4C54-8134-5C6A1906CD6E}"/>
    <dgm:cxn modelId="{E619828E-5F98-4D86-BE66-B5C5BB8E66EA}" type="presOf" srcId="{5663E7FC-A5D1-43E0-A90F-F5FED4756A8D}" destId="{DCC1CDE2-BE48-436F-A60B-6857ABF44033}" srcOrd="0" destOrd="0" presId="urn:microsoft.com/office/officeart/2005/8/layout/vList2"/>
    <dgm:cxn modelId="{2F7B43BD-CDD8-4AA3-A840-7206AE5DBB8C}" type="presParOf" srcId="{7FA20FD5-9F5D-4D69-AA0B-055D1767AD76}" destId="{DCC1CDE2-BE48-436F-A60B-6857ABF440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F34491-FFAA-401E-99B7-63184E0E74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1790F4-B2EC-4C47-9E43-68A069BEF75D}">
      <dgm:prSet custT="1"/>
      <dgm:spPr/>
      <dgm:t>
        <a:bodyPr/>
        <a:lstStyle/>
        <a:p>
          <a:pPr algn="ctr" rtl="1"/>
          <a:r>
            <a:rPr lang="ar-SA" sz="4000" dirty="0" smtClean="0"/>
            <a:t>حددت الخطة مؤشرات الأداء بكل دقة مع ارتباطها بالأهداف.</a:t>
          </a:r>
          <a:endParaRPr lang="ar-SA" sz="4000" dirty="0">
            <a:cs typeface="AL-Mohanad Bold" pitchFamily="2" charset="-78"/>
          </a:endParaRPr>
        </a:p>
      </dgm:t>
    </dgm:pt>
    <dgm:pt modelId="{AE8C552E-66AD-4A9A-AF38-85AFC8110857}" type="parTrans" cxnId="{9FCE77CE-9AC1-417C-B0E9-50AA4486D2FC}">
      <dgm:prSet/>
      <dgm:spPr/>
      <dgm:t>
        <a:bodyPr/>
        <a:lstStyle/>
        <a:p>
          <a:pPr algn="ctr" rtl="1"/>
          <a:endParaRPr lang="ar-SA"/>
        </a:p>
      </dgm:t>
    </dgm:pt>
    <dgm:pt modelId="{E2E8FFA8-7E1D-486A-AB92-5F08DA462864}" type="sibTrans" cxnId="{9FCE77CE-9AC1-417C-B0E9-50AA4486D2FC}">
      <dgm:prSet/>
      <dgm:spPr/>
      <dgm:t>
        <a:bodyPr/>
        <a:lstStyle/>
        <a:p>
          <a:pPr algn="ctr" rtl="1"/>
          <a:endParaRPr lang="ar-SA"/>
        </a:p>
      </dgm:t>
    </dgm:pt>
    <dgm:pt modelId="{7FA20FD5-9F5D-4D69-AA0B-055D1767AD76}" type="pres">
      <dgm:prSet presAssocID="{DFF34491-FFAA-401E-99B7-63184E0E7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596AC60-E40E-41A0-A79A-3D1C03AB1EF1}" type="pres">
      <dgm:prSet presAssocID="{0C1790F4-B2EC-4C47-9E43-68A069BEF75D}" presName="parentText" presStyleLbl="node1" presStyleIdx="0" presStyleCnt="1" custLinFactNeighborY="83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CE77CE-9AC1-417C-B0E9-50AA4486D2FC}" srcId="{DFF34491-FFAA-401E-99B7-63184E0E74AB}" destId="{0C1790F4-B2EC-4C47-9E43-68A069BEF75D}" srcOrd="0" destOrd="0" parTransId="{AE8C552E-66AD-4A9A-AF38-85AFC8110857}" sibTransId="{E2E8FFA8-7E1D-486A-AB92-5F08DA462864}"/>
    <dgm:cxn modelId="{9729F4B2-62C8-4402-A222-03DEAF6B92E2}" type="presOf" srcId="{0C1790F4-B2EC-4C47-9E43-68A069BEF75D}" destId="{A596AC60-E40E-41A0-A79A-3D1C03AB1EF1}" srcOrd="0" destOrd="0" presId="urn:microsoft.com/office/officeart/2005/8/layout/vList2"/>
    <dgm:cxn modelId="{D93E5E9A-D1AA-47EE-AC21-D359E0EA874A}" type="presOf" srcId="{DFF34491-FFAA-401E-99B7-63184E0E74AB}" destId="{7FA20FD5-9F5D-4D69-AA0B-055D1767AD76}" srcOrd="0" destOrd="0" presId="urn:microsoft.com/office/officeart/2005/8/layout/vList2"/>
    <dgm:cxn modelId="{23CECD07-81A1-4C9D-98D3-537062C5E598}" type="presParOf" srcId="{7FA20FD5-9F5D-4D69-AA0B-055D1767AD76}" destId="{A596AC60-E40E-41A0-A79A-3D1C03AB1E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6AC60-E40E-41A0-A79A-3D1C03AB1EF1}">
      <dsp:nvSpPr>
        <dsp:cNvPr id="0" name=""/>
        <dsp:cNvSpPr/>
      </dsp:nvSpPr>
      <dsp:spPr>
        <a:xfrm>
          <a:off x="0" y="1589112"/>
          <a:ext cx="8352928" cy="1939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solidFill>
                <a:schemeClr val="tx1"/>
              </a:solidFill>
              <a:cs typeface="AL-Mohanad Bold" pitchFamily="2" charset="-78"/>
            </a:rPr>
            <a:t>بنيت الخطة على تحليل الواقع وتشخيصه وعلى مصادر كافية </a:t>
          </a:r>
          <a:r>
            <a:rPr lang="ar-SA" sz="1800" kern="1200" dirty="0" smtClean="0">
              <a:solidFill>
                <a:schemeClr val="tx1"/>
              </a:solidFill>
              <a:cs typeface="AL-Mohanad Bold" pitchFamily="2" charset="-78"/>
            </a:rPr>
            <a:t>(6)</a:t>
          </a:r>
          <a:endParaRPr lang="ar-SA" sz="4000" kern="1200" dirty="0">
            <a:solidFill>
              <a:schemeClr val="tx1"/>
            </a:solidFill>
            <a:cs typeface="AL-Mohanad Bold" pitchFamily="2" charset="-78"/>
          </a:endParaRPr>
        </a:p>
      </dsp:txBody>
      <dsp:txXfrm>
        <a:off x="94668" y="1683780"/>
        <a:ext cx="8163592" cy="17499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6AC60-E40E-41A0-A79A-3D1C03AB1EF1}">
      <dsp:nvSpPr>
        <dsp:cNvPr id="0" name=""/>
        <dsp:cNvSpPr/>
      </dsp:nvSpPr>
      <dsp:spPr>
        <a:xfrm>
          <a:off x="0" y="2023554"/>
          <a:ext cx="835292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solidFill>
                <a:schemeClr val="tx1"/>
              </a:solidFill>
              <a:cs typeface="AL-Mohanad Bold" pitchFamily="2" charset="-78"/>
            </a:rPr>
            <a:t>توازن الرؤية بين الطموح والواقع </a:t>
          </a:r>
          <a:r>
            <a:rPr lang="ar-SA" sz="1800" kern="1200" dirty="0" smtClean="0">
              <a:solidFill>
                <a:schemeClr val="tx1"/>
              </a:solidFill>
              <a:cs typeface="AL-Mohanad Bold" pitchFamily="2" charset="-78"/>
            </a:rPr>
            <a:t>(30)</a:t>
          </a:r>
          <a:endParaRPr lang="ar-SA" sz="4000" kern="1200" dirty="0">
            <a:solidFill>
              <a:schemeClr val="tx1"/>
            </a:solidFill>
            <a:cs typeface="AL-Mohanad Bold" pitchFamily="2" charset="-78"/>
          </a:endParaRPr>
        </a:p>
      </dsp:txBody>
      <dsp:txXfrm>
        <a:off x="59399" y="2082953"/>
        <a:ext cx="8234130" cy="109800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1CDE2-BE48-436F-A60B-6857ABF44033}">
      <dsp:nvSpPr>
        <dsp:cNvPr id="0" name=""/>
        <dsp:cNvSpPr/>
      </dsp:nvSpPr>
      <dsp:spPr>
        <a:xfrm>
          <a:off x="0" y="1944221"/>
          <a:ext cx="6264695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الشراكة المجتمعية.</a:t>
          </a:r>
          <a:endParaRPr lang="ar-SA" sz="4000" kern="1200" dirty="0">
            <a:cs typeface="AL-Mohanad Bold" pitchFamily="2" charset="-78"/>
          </a:endParaRPr>
        </a:p>
      </dsp:txBody>
      <dsp:txXfrm>
        <a:off x="59399" y="2003620"/>
        <a:ext cx="6145897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1CDE2-BE48-436F-A60B-6857ABF44033}">
      <dsp:nvSpPr>
        <dsp:cNvPr id="0" name=""/>
        <dsp:cNvSpPr/>
      </dsp:nvSpPr>
      <dsp:spPr>
        <a:xfrm>
          <a:off x="0" y="2016229"/>
          <a:ext cx="835292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solidFill>
                <a:schemeClr val="tx1"/>
              </a:solidFill>
              <a:cs typeface="AL-Mohanad Bold" pitchFamily="2" charset="-78"/>
            </a:rPr>
            <a:t>صيغت الرسالة بأسلوب علمي متكامل مع الرؤية </a:t>
          </a:r>
          <a:r>
            <a:rPr lang="ar-SA" sz="1800" kern="1200" dirty="0" smtClean="0">
              <a:solidFill>
                <a:schemeClr val="tx1"/>
              </a:solidFill>
              <a:cs typeface="AL-Mohanad Bold" pitchFamily="2" charset="-78"/>
            </a:rPr>
            <a:t>(30)</a:t>
          </a:r>
          <a:endParaRPr lang="ar-SA" sz="1800" kern="1200" dirty="0">
            <a:solidFill>
              <a:schemeClr val="tx1"/>
            </a:solidFill>
            <a:cs typeface="AL-Mohanad Bold" pitchFamily="2" charset="-78"/>
          </a:endParaRPr>
        </a:p>
      </dsp:txBody>
      <dsp:txXfrm>
        <a:off x="59399" y="2075628"/>
        <a:ext cx="8234130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6AC60-E40E-41A0-A79A-3D1C03AB1EF1}">
      <dsp:nvSpPr>
        <dsp:cNvPr id="0" name=""/>
        <dsp:cNvSpPr/>
      </dsp:nvSpPr>
      <dsp:spPr>
        <a:xfrm>
          <a:off x="0" y="10"/>
          <a:ext cx="4104456" cy="7376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1"/>
              </a:solidFill>
              <a:cs typeface="AL-Mohanad Bold" pitchFamily="2" charset="-78"/>
            </a:rPr>
            <a:t>أ/ قابلة للقياس في 70% من الأهداف /</a:t>
          </a:r>
          <a:r>
            <a:rPr lang="ar-SA" sz="1600" kern="1200" dirty="0" smtClean="0">
              <a:solidFill>
                <a:schemeClr val="tx1"/>
              </a:solidFill>
              <a:cs typeface="AL-Mohanad Bold" pitchFamily="2" charset="-78"/>
            </a:rPr>
            <a:t>10</a:t>
          </a:r>
          <a:endParaRPr lang="ar-SA" sz="2400" kern="1200" dirty="0" smtClean="0">
            <a:solidFill>
              <a:schemeClr val="tx1"/>
            </a:solidFill>
            <a:cs typeface="AL-Mohanad Bold" pitchFamily="2" charset="-78"/>
          </a:endParaRPr>
        </a:p>
      </dsp:txBody>
      <dsp:txXfrm>
        <a:off x="36011" y="36021"/>
        <a:ext cx="4032434" cy="665669"/>
      </dsp:txXfrm>
    </dsp:sp>
    <dsp:sp modelId="{DCC1CDE2-BE48-436F-A60B-6857ABF44033}">
      <dsp:nvSpPr>
        <dsp:cNvPr id="0" name=""/>
        <dsp:cNvSpPr/>
      </dsp:nvSpPr>
      <dsp:spPr>
        <a:xfrm>
          <a:off x="0" y="708369"/>
          <a:ext cx="4104456" cy="7284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1"/>
              </a:solidFill>
              <a:cs typeface="AL-Mohanad Bold" pitchFamily="2" charset="-78"/>
            </a:rPr>
            <a:t>ب/غير مركبة                                   </a:t>
          </a:r>
          <a:r>
            <a:rPr lang="ar-SA" sz="1600" kern="1200" dirty="0" smtClean="0">
              <a:solidFill>
                <a:schemeClr val="tx1"/>
              </a:solidFill>
              <a:cs typeface="AL-Mohanad Bold" pitchFamily="2" charset="-78"/>
            </a:rPr>
            <a:t>/10</a:t>
          </a:r>
          <a:endParaRPr lang="ar-SA" sz="1600" kern="1200" dirty="0">
            <a:solidFill>
              <a:schemeClr val="tx1"/>
            </a:solidFill>
            <a:cs typeface="AL-Mohanad Bold" pitchFamily="2" charset="-78"/>
          </a:endParaRPr>
        </a:p>
      </dsp:txBody>
      <dsp:txXfrm>
        <a:off x="35560" y="743929"/>
        <a:ext cx="4033336" cy="657328"/>
      </dsp:txXfrm>
    </dsp:sp>
    <dsp:sp modelId="{07F17B13-B756-4C61-B509-871C8372EA8C}">
      <dsp:nvSpPr>
        <dsp:cNvPr id="0" name=""/>
        <dsp:cNvSpPr/>
      </dsp:nvSpPr>
      <dsp:spPr>
        <a:xfrm>
          <a:off x="0" y="1472864"/>
          <a:ext cx="4104456" cy="800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1"/>
              </a:solidFill>
              <a:cs typeface="AL-Mohanad Bold" pitchFamily="2" charset="-78"/>
            </a:rPr>
            <a:t>ج/ واضحة ومفهومة                          </a:t>
          </a:r>
          <a:r>
            <a:rPr lang="ar-SA" sz="1600" kern="1200" dirty="0" smtClean="0">
              <a:solidFill>
                <a:schemeClr val="tx1"/>
              </a:solidFill>
              <a:cs typeface="AL-Mohanad Bold" pitchFamily="2" charset="-78"/>
            </a:rPr>
            <a:t>/10                    </a:t>
          </a:r>
          <a:endParaRPr lang="en-US" sz="2400" kern="1200" dirty="0">
            <a:solidFill>
              <a:schemeClr val="tx1"/>
            </a:solidFill>
            <a:cs typeface="AL-Mohanad Bold" pitchFamily="2" charset="-78"/>
          </a:endParaRPr>
        </a:p>
      </dsp:txBody>
      <dsp:txXfrm>
        <a:off x="39099" y="1511963"/>
        <a:ext cx="4026258" cy="722745"/>
      </dsp:txXfrm>
    </dsp:sp>
    <dsp:sp modelId="{92223405-8BFF-485B-850A-4DBCCEA5286B}">
      <dsp:nvSpPr>
        <dsp:cNvPr id="0" name=""/>
        <dsp:cNvSpPr/>
      </dsp:nvSpPr>
      <dsp:spPr>
        <a:xfrm>
          <a:off x="0" y="2279152"/>
          <a:ext cx="4104456" cy="1705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1"/>
              </a:solidFill>
              <a:cs typeface="AL-Mohanad Bold" pitchFamily="2" charset="-78"/>
            </a:rPr>
            <a:t>د/ عند تحويل الهدف العام إلى سؤال فإن الأهداف التفصيلية تجيب في مجملها (شاملة)                              /</a:t>
          </a:r>
          <a:r>
            <a:rPr lang="ar-SA" sz="1600" kern="1200" dirty="0" smtClean="0">
              <a:solidFill>
                <a:schemeClr val="tx1"/>
              </a:solidFill>
              <a:cs typeface="AL-Mohanad Bold" pitchFamily="2" charset="-78"/>
            </a:rPr>
            <a:t>10</a:t>
          </a:r>
          <a:endParaRPr lang="en-US" sz="100" kern="1200" dirty="0"/>
        </a:p>
      </dsp:txBody>
      <dsp:txXfrm>
        <a:off x="83245" y="2362397"/>
        <a:ext cx="3937966" cy="15387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811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25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714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478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548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075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785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477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675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491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1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7D0C-31CE-4E29-A16D-4F197109EC3F}" type="datetimeFigureOut">
              <a:rPr lang="ar-SA" smtClean="0"/>
              <a:t>17/11/1436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BA3EA-A7FB-467F-A14A-01F8BAC872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467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-12700"/>
            <a:ext cx="9205913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43608" y="1700808"/>
            <a:ext cx="756084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4800" b="1" dirty="0" smtClean="0">
                <a:solidFill>
                  <a:srgbClr val="996633"/>
                </a:solidFill>
                <a:latin typeface="AL-Mateen" charset="-78"/>
                <a:ea typeface="Arial" pitchFamily="34" charset="0"/>
              </a:rPr>
              <a:t>برنامج تطوير الخطط الإشرافية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-Mateen" charset="-78"/>
                <a:ea typeface="Arial" pitchFamily="34" charset="0"/>
              </a:rPr>
              <a:t>(</a:t>
            </a:r>
            <a:r>
              <a:rPr lang="ar-SA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-Mateen" charset="-78"/>
                <a:ea typeface="Arial" pitchFamily="34" charset="0"/>
              </a:rPr>
              <a:t> </a:t>
            </a:r>
            <a:r>
              <a:rPr lang="ar-SA" sz="2800" b="1" dirty="0" smtClean="0">
                <a:solidFill>
                  <a:srgbClr val="0033CC"/>
                </a:solidFill>
                <a:latin typeface="AL-Mateen" charset="-78"/>
                <a:ea typeface="Arial" pitchFamily="34" charset="0"/>
              </a:rPr>
              <a:t>تأهيل محكمي الخطط الإشرافية)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2800" b="1" dirty="0" smtClean="0">
                <a:solidFill>
                  <a:srgbClr val="0033CC"/>
                </a:solidFill>
                <a:latin typeface="AL-Mateen" charset="-78"/>
                <a:ea typeface="Arial" pitchFamily="34" charset="0"/>
              </a:rPr>
              <a:t>المنعقد بمحافظة الأحساء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ar-SA" sz="2800" b="1" dirty="0">
              <a:solidFill>
                <a:srgbClr val="0033CC"/>
              </a:solidFill>
              <a:latin typeface="AL-Mateen" charset="-78"/>
              <a:ea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ar-SA" sz="2800" b="1" dirty="0" smtClean="0">
              <a:solidFill>
                <a:srgbClr val="0033CC"/>
              </a:solidFill>
              <a:latin typeface="AL-Mateen" charset="-78"/>
              <a:ea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ar-SA" sz="2800" b="1" dirty="0">
              <a:solidFill>
                <a:srgbClr val="0033CC"/>
              </a:solidFill>
              <a:latin typeface="AL-Mateen" charset="-78"/>
              <a:ea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ar-SA" sz="2800" b="1" dirty="0" smtClean="0">
              <a:solidFill>
                <a:srgbClr val="0033CC"/>
              </a:solidFill>
              <a:latin typeface="AL-Mateen" charset="-78"/>
              <a:ea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2800" b="1" dirty="0" smtClean="0">
                <a:solidFill>
                  <a:srgbClr val="0033CC"/>
                </a:solidFill>
                <a:latin typeface="AL-Mateen" charset="-78"/>
                <a:ea typeface="Arial" pitchFamily="34" charset="0"/>
              </a:rPr>
              <a:t>16ـ 1436/11/18 هـ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2800" b="1" dirty="0" smtClean="0">
                <a:solidFill>
                  <a:srgbClr val="0033CC"/>
                </a:solidFill>
                <a:latin typeface="AL-Mateen" charset="-78"/>
                <a:ea typeface="Arial" pitchFamily="34" charset="0"/>
              </a:rPr>
              <a:t> </a:t>
            </a:r>
            <a:r>
              <a:rPr lang="ar-SA" sz="4000" b="1" dirty="0" smtClean="0">
                <a:solidFill>
                  <a:srgbClr val="0033CC"/>
                </a:solidFill>
                <a:latin typeface="AL-Mateen" charset="-78"/>
                <a:ea typeface="Arial" pitchFamily="34" charset="0"/>
              </a:rPr>
              <a:t>  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140450" y="284588"/>
            <a:ext cx="3040062" cy="120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L-Mohanad Bold" charset="-78"/>
                <a:ea typeface="Arial" pitchFamily="34" charset="0"/>
                <a:cs typeface="+mj-cs"/>
              </a:rPr>
              <a:t>المملكة العربية السعودية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L-Mohanad Bold" charset="-78"/>
                <a:ea typeface="Arial" pitchFamily="34" charset="0"/>
                <a:cs typeface="+mj-cs"/>
              </a:rPr>
              <a:t>وزارة التربية والتعليم</a:t>
            </a:r>
            <a:endParaRPr kumimoji="0" lang="ar-SA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Arial" pitchFamily="34" charset="0"/>
              <a:cs typeface="+mj-cs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Calibri" pitchFamily="34" charset="0"/>
                <a:ea typeface="Arial" pitchFamily="34" charset="0"/>
                <a:cs typeface="+mj-cs"/>
              </a:rPr>
              <a:t>وكالة التعليم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Calibri" pitchFamily="34" charset="0"/>
                <a:ea typeface="Arial" pitchFamily="34" charset="0"/>
                <a:cs typeface="+mj-cs"/>
              </a:rPr>
              <a:t>الإدارة العامة للإشراف التربوي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+mj-cs"/>
              </a:rPr>
              <a:t> </a:t>
            </a:r>
            <a:endParaRPr kumimoji="0" lang="ar-S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223048" y="4005064"/>
            <a:ext cx="3653208" cy="2024190"/>
            <a:chOff x="3246239" y="3830429"/>
            <a:chExt cx="3653208" cy="2024190"/>
          </a:xfrm>
        </p:grpSpPr>
        <p:pic>
          <p:nvPicPr>
            <p:cNvPr id="18" name="Picture 3" descr="http://www.albder.com/vb/attachment.php?attachmentid=3327&amp;cid=24&amp;thumb=1&amp;stc=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370095">
              <a:off x="3246239" y="3830429"/>
              <a:ext cx="3440045" cy="138377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19" name="Picture 2" descr="https://encrypted-tbn3.gstatic.com/images?q=tbn:ANd9GcTVR1qhLaNxH-e1QWI6nRxjY6wjnWONGvtKYJGCZpkECxvowby4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1370095">
              <a:off x="3606352" y="4473595"/>
              <a:ext cx="3293095" cy="1381024"/>
            </a:xfrm>
            <a:prstGeom prst="rect">
              <a:avLst/>
            </a:prstGeom>
            <a:noFill/>
          </p:spPr>
        </p:pic>
      </p:grpSp>
      <p:pic>
        <p:nvPicPr>
          <p:cNvPr id="16" name="صورة 3" descr="http://www.up-mz.com/upload/uploads/images/up-mz-42d6b7c678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32656"/>
            <a:ext cx="233892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51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24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(3)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61774" y="1600201"/>
            <a:ext cx="7825026" cy="1180728"/>
          </a:xfrm>
        </p:spPr>
        <p:txBody>
          <a:bodyPr>
            <a:normAutofit fontScale="92500" lnSpcReduction="10000"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صيغت الرسالة بأسلوب علمي متكامل مع الرؤية </a:t>
            </a:r>
          </a:p>
          <a:p>
            <a:pPr marL="0" indent="0">
              <a:buNone/>
            </a:pPr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 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 smtClean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43569"/>
              </p:ext>
            </p:extLst>
          </p:nvPr>
        </p:nvGraphicFramePr>
        <p:xfrm>
          <a:off x="1331640" y="3004160"/>
          <a:ext cx="73551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4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" y="-99392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283295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 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95536" y="2860272"/>
            <a:ext cx="8352928" cy="1216800"/>
            <a:chOff x="0" y="3010341"/>
            <a:chExt cx="8352928" cy="1216800"/>
          </a:xfrm>
        </p:grpSpPr>
        <p:sp>
          <p:nvSpPr>
            <p:cNvPr id="8" name="Rounded Rectangle 7"/>
            <p:cNvSpPr/>
            <p:nvPr/>
          </p:nvSpPr>
          <p:spPr>
            <a:xfrm>
              <a:off x="0" y="3010341"/>
              <a:ext cx="8352928" cy="1216800"/>
            </a:xfrm>
            <a:prstGeom prst="roundRect">
              <a:avLst/>
            </a:prstGeom>
            <a:solidFill>
              <a:schemeClr val="accent1">
                <a:hueOff val="0"/>
                <a:satOff val="0"/>
                <a:lumOff val="0"/>
                <a:alpha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9399" y="3201351"/>
              <a:ext cx="8234130" cy="966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Tx/>
                <a:buSzPts val="4000"/>
              </a:pPr>
              <a:r>
                <a:rPr lang="ar-SA" sz="4000" dirty="0">
                  <a:solidFill>
                    <a:srgbClr val="000000"/>
                  </a:solidFill>
                  <a:latin typeface="Calibri" panose="020F0502020204030204" pitchFamily="34" charset="0"/>
                  <a:cs typeface="AL-Mohanad Bold" pitchFamily="2" charset="-78"/>
                </a:rPr>
                <a:t>تضمنت الخطة أهدافاً عامة منسجمة مع الرؤية والرسالة.   </a:t>
              </a:r>
              <a:r>
                <a:rPr lang="ar-SA" sz="1400" dirty="0">
                  <a:solidFill>
                    <a:srgbClr val="000000"/>
                  </a:solidFill>
                  <a:latin typeface="Calibri" panose="020F0502020204030204" pitchFamily="34" charset="0"/>
                  <a:cs typeface="AL-Mohanad Bold" pitchFamily="2" charset="-78"/>
                </a:rPr>
                <a:t> (30)</a:t>
              </a:r>
              <a:endPara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41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(4)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139675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تضمنت </a:t>
            </a:r>
            <a:r>
              <a:rPr lang="ar-SA" sz="3600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الخطة </a:t>
            </a:r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أهدافاً عامة منسجمة مع الرؤية والرسالة              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74688"/>
              </p:ext>
            </p:extLst>
          </p:nvPr>
        </p:nvGraphicFramePr>
        <p:xfrm>
          <a:off x="1331640" y="3004160"/>
          <a:ext cx="73551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5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2540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188640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 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pSp>
        <p:nvGrpSpPr>
          <p:cNvPr id="1030" name="Group 1029"/>
          <p:cNvGrpSpPr/>
          <p:nvPr/>
        </p:nvGrpSpPr>
        <p:grpSpPr>
          <a:xfrm>
            <a:off x="755576" y="859339"/>
            <a:ext cx="7416824" cy="5998661"/>
            <a:chOff x="1259632" y="859339"/>
            <a:chExt cx="5773867" cy="6818133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779912" y="1916832"/>
              <a:ext cx="805737" cy="1683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857473" y="3066728"/>
              <a:ext cx="728176" cy="5095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Straight Connector 1023"/>
            <p:cNvCxnSpPr/>
            <p:nvPr/>
          </p:nvCxnSpPr>
          <p:spPr>
            <a:xfrm>
              <a:off x="3779912" y="3605561"/>
              <a:ext cx="841585" cy="9070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7" name="Straight Connector 1026"/>
            <p:cNvCxnSpPr>
              <a:endCxn id="17" idx="1"/>
            </p:cNvCxnSpPr>
            <p:nvPr/>
          </p:nvCxnSpPr>
          <p:spPr>
            <a:xfrm>
              <a:off x="3769304" y="3627031"/>
              <a:ext cx="816345" cy="2152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Diagram group"/>
            <p:cNvGrpSpPr/>
            <p:nvPr/>
          </p:nvGrpSpPr>
          <p:grpSpPr>
            <a:xfrm>
              <a:off x="1259632" y="859339"/>
              <a:ext cx="5773867" cy="6818133"/>
              <a:chOff x="4853926" y="2009"/>
              <a:chExt cx="5773867" cy="6818133"/>
            </a:xfrm>
            <a:scene3d>
              <a:camera prst="isometricOffAxis2Left" zoom="95000"/>
              <a:lightRig rig="flat" dir="t"/>
            </a:scene3d>
          </p:grpSpPr>
          <p:grpSp>
            <p:nvGrpSpPr>
              <p:cNvPr id="9" name="Group 8"/>
              <p:cNvGrpSpPr/>
              <p:nvPr/>
            </p:nvGrpSpPr>
            <p:grpSpPr>
              <a:xfrm>
                <a:off x="4853926" y="2427654"/>
                <a:ext cx="2346876" cy="1814825"/>
                <a:chOff x="4853926" y="2427654"/>
                <a:chExt cx="2346876" cy="1814825"/>
              </a:xfrm>
            </p:grpSpPr>
            <p:sp>
              <p:nvSpPr>
                <p:cNvPr id="25" name="Rounded Rectangle 24"/>
                <p:cNvSpPr/>
                <p:nvPr/>
              </p:nvSpPr>
              <p:spPr>
                <a:xfrm>
                  <a:off x="4853926" y="2427654"/>
                  <a:ext cx="2346876" cy="1728194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1"/>
                </a:solidFill>
                <a:sp3d extrusionH="381000" contourW="38100" prstMaterial="matte">
                  <a:contourClr>
                    <a:schemeClr val="lt1"/>
                  </a:contourClr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6" name="Rounded Rectangle 4"/>
                <p:cNvSpPr/>
                <p:nvPr/>
              </p:nvSpPr>
              <p:spPr>
                <a:xfrm>
                  <a:off x="4904543" y="2615519"/>
                  <a:ext cx="2245642" cy="1626960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7780" tIns="17780" rIns="17780" bIns="17780" numCol="1" spcCol="1270" anchor="ctr" anchorCtr="0">
                  <a:noAutofit/>
                </a:bodyPr>
                <a:lstStyle/>
                <a:p>
                  <a:pPr lvl="0" algn="ctr"/>
                  <a:r>
                    <a:rPr lang="ar-SA" sz="2800" dirty="0" smtClean="0">
                      <a:solidFill>
                        <a:schemeClr val="tx1"/>
                      </a:solidFill>
                      <a:cs typeface="AL-Mohanad Bold" pitchFamily="2" charset="-78"/>
                    </a:rPr>
                    <a:t>أن تكون الأهداف التفصيلية:</a:t>
                  </a:r>
                  <a:endParaRPr lang="ar-SA" sz="2800" dirty="0">
                    <a:solidFill>
                      <a:schemeClr val="tx1"/>
                    </a:solidFill>
                    <a:cs typeface="AL-Mohanad Bold" pitchFamily="2" charset="-78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179943" y="2009"/>
                <a:ext cx="2447850" cy="1223925"/>
                <a:chOff x="8179943" y="2009"/>
                <a:chExt cx="2447850" cy="1223925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8179943" y="2009"/>
                  <a:ext cx="2447850" cy="1223925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sp3d extrusionH="381000" contourW="38100" prstMaterial="matte">
                  <a:contourClr>
                    <a:schemeClr val="lt1"/>
                  </a:contourClr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4" name="Rounded Rectangle 6"/>
                <p:cNvSpPr/>
                <p:nvPr/>
              </p:nvSpPr>
              <p:spPr>
                <a:xfrm>
                  <a:off x="8215791" y="18744"/>
                  <a:ext cx="2376154" cy="1152229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5240" tIns="15240" rIns="15240" bIns="15240" numCol="1" spcCol="1270" anchor="ctr" anchorCtr="0">
                  <a:noAutofit/>
                </a:bodyPr>
                <a:lstStyle/>
                <a:p>
                  <a:pPr lvl="0"/>
                  <a:r>
                    <a:rPr lang="ar-SA" sz="2400" dirty="0">
                      <a:solidFill>
                        <a:schemeClr val="tx1"/>
                      </a:solidFill>
                      <a:cs typeface="AL-Mohanad Bold" pitchFamily="2" charset="-78"/>
                    </a:rPr>
                    <a:t>أ/ قابلة للقياس في 70% من الأهداف</a:t>
                  </a:r>
                </a:p>
                <a:p>
                  <a:pPr lvl="0" algn="ctr" defTabSz="844550" rtl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ar-SA" sz="2000" b="1" kern="12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8179943" y="1390410"/>
                <a:ext cx="2447850" cy="1223925"/>
                <a:chOff x="8179943" y="1390410"/>
                <a:chExt cx="2447850" cy="1223925"/>
              </a:xfrm>
            </p:grpSpPr>
            <p:sp>
              <p:nvSpPr>
                <p:cNvPr id="21" name="Rounded Rectangle 20"/>
                <p:cNvSpPr/>
                <p:nvPr/>
              </p:nvSpPr>
              <p:spPr>
                <a:xfrm>
                  <a:off x="8179943" y="1390410"/>
                  <a:ext cx="2447850" cy="1223925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sp3d extrusionH="381000" contourW="38100" prstMaterial="matte">
                  <a:contourClr>
                    <a:schemeClr val="lt1"/>
                  </a:contourClr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2" name="Rounded Rectangle 8"/>
                <p:cNvSpPr/>
                <p:nvPr/>
              </p:nvSpPr>
              <p:spPr>
                <a:xfrm>
                  <a:off x="8215791" y="1445371"/>
                  <a:ext cx="2376154" cy="115222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5240" tIns="15240" rIns="15240" bIns="15240" numCol="1" spcCol="1270" anchor="ctr" anchorCtr="0">
                  <a:noAutofit/>
                </a:bodyPr>
                <a:lstStyle/>
                <a:p>
                  <a:pPr lvl="0" defTabSz="1778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ar-SA" sz="2400" dirty="0">
                      <a:solidFill>
                        <a:schemeClr val="tx1"/>
                      </a:solidFill>
                      <a:cs typeface="AL-Mohanad Bold" pitchFamily="2" charset="-78"/>
                    </a:rPr>
                    <a:t>ب/غير مركبة</a:t>
                  </a:r>
                </a:p>
                <a:p>
                  <a:pPr lvl="0" algn="ctr" defTabSz="844550" rtl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ar-SA" sz="2300" b="1" kern="12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8179943" y="2748231"/>
                <a:ext cx="2447850" cy="1402153"/>
                <a:chOff x="8179943" y="2748231"/>
                <a:chExt cx="2447850" cy="140215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8179943" y="2926459"/>
                  <a:ext cx="2447850" cy="1223925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sp3d extrusionH="381000" contourW="38100" prstMaterial="matte">
                  <a:contourClr>
                    <a:schemeClr val="lt1"/>
                  </a:contourClr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0" name="Rounded Rectangle 10"/>
                <p:cNvSpPr/>
                <p:nvPr/>
              </p:nvSpPr>
              <p:spPr>
                <a:xfrm>
                  <a:off x="8215791" y="2748231"/>
                  <a:ext cx="2376154" cy="115222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5240" tIns="15240" rIns="15240" bIns="15240" numCol="1" spcCol="1270" anchor="ctr" anchorCtr="0">
                  <a:noAutofit/>
                </a:bodyPr>
                <a:lstStyle/>
                <a:p>
                  <a:pPr lvl="0" defTabSz="1778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ar-SA" sz="2400" dirty="0">
                      <a:solidFill>
                        <a:schemeClr val="tx1"/>
                      </a:solidFill>
                      <a:cs typeface="AL-Mohanad Bold" pitchFamily="2" charset="-78"/>
                    </a:rPr>
                    <a:t>ج/ واضحة </a:t>
                  </a:r>
                  <a:r>
                    <a:rPr lang="ar-SA" sz="2400" dirty="0" smtClean="0">
                      <a:solidFill>
                        <a:schemeClr val="tx1"/>
                      </a:solidFill>
                      <a:cs typeface="AL-Mohanad Bold" pitchFamily="2" charset="-78"/>
                    </a:rPr>
                    <a:t>ومفهومة</a:t>
                  </a:r>
                  <a:endParaRPr lang="en-US" sz="2400" dirty="0" smtClean="0">
                    <a:solidFill>
                      <a:schemeClr val="tx1"/>
                    </a:solidFill>
                    <a:cs typeface="AL-Mohanad Bold" pitchFamily="2" charset="-78"/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8179943" y="4155745"/>
                <a:ext cx="2447850" cy="1378272"/>
                <a:chOff x="8179943" y="4155745"/>
                <a:chExt cx="2447850" cy="1378272"/>
              </a:xfrm>
            </p:grpSpPr>
            <p:sp>
              <p:nvSpPr>
                <p:cNvPr id="17" name="Rounded Rectangle 16"/>
                <p:cNvSpPr/>
                <p:nvPr/>
              </p:nvSpPr>
              <p:spPr>
                <a:xfrm>
                  <a:off x="8179943" y="4310092"/>
                  <a:ext cx="2447850" cy="1223925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sp3d extrusionH="381000" contourW="38100" prstMaterial="matte">
                  <a:contourClr>
                    <a:schemeClr val="lt1"/>
                  </a:contourClr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8" name="Rounded Rectangle 12"/>
                <p:cNvSpPr/>
                <p:nvPr/>
              </p:nvSpPr>
              <p:spPr>
                <a:xfrm>
                  <a:off x="8215791" y="4155745"/>
                  <a:ext cx="2376154" cy="115222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5240" tIns="15240" rIns="15240" bIns="15240" numCol="1" spcCol="1270" anchor="ctr" anchorCtr="0">
                  <a:noAutofit/>
                </a:bodyPr>
                <a:lstStyle/>
                <a:p>
                  <a:pPr lvl="0"/>
                  <a:r>
                    <a:rPr lang="ar-SA" dirty="0">
                      <a:solidFill>
                        <a:schemeClr val="tx1"/>
                      </a:solidFill>
                      <a:cs typeface="AL-Mohanad Bold" pitchFamily="2" charset="-78"/>
                    </a:rPr>
                    <a:t>د/ عند تحويل الهدف العام إلى سؤال فإن الأهداف التفصيلية تجيب في مجملها (</a:t>
                  </a:r>
                  <a:r>
                    <a:rPr lang="ar-SA" dirty="0" smtClean="0">
                      <a:solidFill>
                        <a:schemeClr val="tx1"/>
                      </a:solidFill>
                      <a:cs typeface="AL-Mohanad Bold" pitchFamily="2" charset="-78"/>
                    </a:rPr>
                    <a:t>شاملة)</a:t>
                  </a:r>
                  <a:endParaRPr lang="en-US" sz="100" dirty="0"/>
                </a:p>
              </p:txBody>
            </p:sp>
          </p:grpSp>
          <p:sp>
            <p:nvSpPr>
              <p:cNvPr id="16" name="Rounded Rectangle 14"/>
              <p:cNvSpPr/>
              <p:nvPr/>
            </p:nvSpPr>
            <p:spPr>
              <a:xfrm>
                <a:off x="8215791" y="5667913"/>
                <a:ext cx="2376154" cy="115222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" tIns="11430" rIns="11430" bIns="11430" numCol="1" spcCol="1270" anchor="ctr" anchorCtr="0">
                <a:noAutofit/>
              </a:bodyPr>
              <a:lstStyle/>
              <a:p>
                <a:pPr lvl="0" algn="ctr" defTabSz="10223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23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061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95536" y="2319065"/>
            <a:ext cx="4392488" cy="399025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رسم تخطيطي 4"/>
          <p:cNvGraphicFramePr/>
          <p:nvPr>
            <p:extLst/>
          </p:nvPr>
        </p:nvGraphicFramePr>
        <p:xfrm>
          <a:off x="4860032" y="2276872"/>
          <a:ext cx="4104456" cy="3987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315677" y="1146721"/>
            <a:ext cx="4772221" cy="983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ar-SA" sz="4000" dirty="0">
                <a:solidFill>
                  <a:schemeClr val="tx1"/>
                </a:solidFill>
                <a:cs typeface="AL-Mohanad Bold" pitchFamily="2" charset="-78"/>
              </a:rPr>
              <a:t>أن تكون </a:t>
            </a:r>
            <a:r>
              <a:rPr lang="ar-SA" sz="4000" dirty="0" smtClean="0">
                <a:solidFill>
                  <a:schemeClr val="tx1"/>
                </a:solidFill>
                <a:cs typeface="AL-Mohanad Bold" pitchFamily="2" charset="-78"/>
              </a:rPr>
              <a:t>الأهداف التفصيلية</a:t>
            </a:r>
            <a:r>
              <a:rPr lang="ar-SA" dirty="0">
                <a:solidFill>
                  <a:schemeClr val="tx1"/>
                </a:solidFill>
                <a:cs typeface="AL-Mohanad Bold" pitchFamily="2" charset="-78"/>
              </a:rPr>
              <a:t>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11560" y="2319065"/>
          <a:ext cx="4152946" cy="677887"/>
        </p:xfrm>
        <a:graphic>
          <a:graphicData uri="http://schemas.openxmlformats.org/drawingml/2006/table">
            <a:tbl>
              <a:tblPr/>
              <a:tblGrid>
                <a:gridCol w="4152946"/>
              </a:tblGrid>
              <a:tr h="677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11560" y="2996951"/>
          <a:ext cx="4162570" cy="670273"/>
        </p:xfrm>
        <a:graphic>
          <a:graphicData uri="http://schemas.openxmlformats.org/drawingml/2006/table">
            <a:tbl>
              <a:tblPr/>
              <a:tblGrid>
                <a:gridCol w="4162570"/>
              </a:tblGrid>
              <a:tr h="670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11560" y="3763478"/>
          <a:ext cx="4176464" cy="818147"/>
        </p:xfrm>
        <a:graphic>
          <a:graphicData uri="http://schemas.openxmlformats.org/drawingml/2006/table">
            <a:tbl>
              <a:tblPr/>
              <a:tblGrid>
                <a:gridCol w="4176464"/>
              </a:tblGrid>
              <a:tr h="8181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611560" y="4745255"/>
          <a:ext cx="4152945" cy="1420049"/>
        </p:xfrm>
        <a:graphic>
          <a:graphicData uri="http://schemas.openxmlformats.org/drawingml/2006/table">
            <a:tbl>
              <a:tblPr/>
              <a:tblGrid>
                <a:gridCol w="4152945"/>
              </a:tblGrid>
              <a:tr h="14200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Title 10"/>
          <p:cNvSpPr txBox="1">
            <a:spLocks/>
          </p:cNvSpPr>
          <p:nvPr/>
        </p:nvSpPr>
        <p:spPr>
          <a:xfrm>
            <a:off x="1331640" y="188640"/>
            <a:ext cx="7355160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dirty="0"/>
              <a:t>نشاط (5)  </a:t>
            </a:r>
            <a:r>
              <a:rPr lang="ar-SA" sz="4800" dirty="0" smtClean="0"/>
              <a:t>                    </a:t>
            </a:r>
            <a:r>
              <a:rPr lang="ar-SA" sz="4800" dirty="0"/>
              <a:t>الزمن/5د</a:t>
            </a:r>
            <a:r>
              <a:rPr lang="ar-SA" sz="4000" dirty="0" smtClean="0"/>
              <a:t/>
            </a:r>
            <a:br>
              <a:rPr lang="ar-SA" sz="4000" dirty="0" smtClean="0"/>
            </a:br>
            <a:endParaRPr lang="en-US" sz="4000" dirty="0"/>
          </a:p>
        </p:txBody>
      </p:sp>
      <p:sp>
        <p:nvSpPr>
          <p:cNvPr id="22" name="مربع نص 3"/>
          <p:cNvSpPr txBox="1">
            <a:spLocks/>
          </p:cNvSpPr>
          <p:nvPr/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lIns="91440" tIns="45720" rIns="91440" bIns="45720" rtlCol="1">
            <a:sp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07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5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476672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 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88155113"/>
              </p:ext>
            </p:extLst>
          </p:nvPr>
        </p:nvGraphicFramePr>
        <p:xfrm>
          <a:off x="1115616" y="1196752"/>
          <a:ext cx="69847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181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(6)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139675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زمن التنفيذ محدد بالأسبوع واليوم في 70% من الخطة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823700"/>
              </p:ext>
            </p:extLst>
          </p:nvPr>
        </p:nvGraphicFramePr>
        <p:xfrm>
          <a:off x="1331640" y="3004160"/>
          <a:ext cx="73551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5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476672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 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199913691"/>
              </p:ext>
            </p:extLst>
          </p:nvPr>
        </p:nvGraphicFramePr>
        <p:xfrm>
          <a:off x="1115616" y="1196752"/>
          <a:ext cx="69847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958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(7)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1396751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حددت الخطة أساليب تنفيذ البرامج والمشروعات</a:t>
            </a:r>
          </a:p>
          <a:p>
            <a:pPr marL="0" indent="0">
              <a:buNone/>
            </a:pPr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09986"/>
              </p:ext>
            </p:extLst>
          </p:nvPr>
        </p:nvGraphicFramePr>
        <p:xfrm>
          <a:off x="1331640" y="3004160"/>
          <a:ext cx="73551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7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1" y="36806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476672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 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071250512"/>
              </p:ext>
            </p:extLst>
          </p:nvPr>
        </p:nvGraphicFramePr>
        <p:xfrm>
          <a:off x="1403648" y="1052736"/>
          <a:ext cx="6415292" cy="499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18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1" y="-38016"/>
            <a:ext cx="9205913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/>
          <a:lstStyle/>
          <a:p>
            <a:r>
              <a:rPr lang="ar-SA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أداة تقويم بناء الخطة (البرامج الإشرافية )</a:t>
            </a:r>
            <a:r>
              <a:rPr lang="en-US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endParaRPr lang="en-US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>
            <a:normAutofit/>
          </a:bodyPr>
          <a:lstStyle/>
          <a:p>
            <a:r>
              <a:rPr lang="ar-SA" sz="8000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(المدرسة)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0243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(8)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1396751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حددت الخطة مسؤول التنفيذ لكل برامج ومشروع بالصفة الإدارية والإسم.</a:t>
            </a:r>
            <a:r>
              <a:rPr lang="ar-SA" sz="3600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19452"/>
              </p:ext>
            </p:extLst>
          </p:nvPr>
        </p:nvGraphicFramePr>
        <p:xfrm>
          <a:off x="1331640" y="3004160"/>
          <a:ext cx="73551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8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1" y="36806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476672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 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736868810"/>
              </p:ext>
            </p:extLst>
          </p:nvPr>
        </p:nvGraphicFramePr>
        <p:xfrm>
          <a:off x="1403648" y="1052736"/>
          <a:ext cx="6415292" cy="499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00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(9)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شملت الخطة جميع الفئات المستهدفة.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(40)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585940"/>
              </p:ext>
            </p:extLst>
          </p:nvPr>
        </p:nvGraphicFramePr>
        <p:xfrm>
          <a:off x="1331640" y="256490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2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476672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 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954577511"/>
              </p:ext>
            </p:extLst>
          </p:nvPr>
        </p:nvGraphicFramePr>
        <p:xfrm>
          <a:off x="1691680" y="764704"/>
          <a:ext cx="5688632" cy="5423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878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(10)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964703"/>
          </a:xfrm>
        </p:spPr>
        <p:txBody>
          <a:bodyPr>
            <a:normAutofit fontScale="92500" lnSpcReduction="20000"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حددت الخطة مؤشرات الأداء بكل دقة مع ارتباطها بالأهداف.                 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(40)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019838"/>
              </p:ext>
            </p:extLst>
          </p:nvPr>
        </p:nvGraphicFramePr>
        <p:xfrm>
          <a:off x="1331640" y="256490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8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476672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 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588701058"/>
              </p:ext>
            </p:extLst>
          </p:nvPr>
        </p:nvGraphicFramePr>
        <p:xfrm>
          <a:off x="1691680" y="1030089"/>
          <a:ext cx="5688632" cy="5423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009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(11)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وضعت الخطة برنامجاً زمنياً لمتابعة تنفيذها.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(40)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40602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7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467544" y="2140401"/>
            <a:ext cx="8208912" cy="1569660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ثانياً/ 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</a:t>
            </a: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الأساسية(البرامج الإشرافية):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AL-Mateen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ar-S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(400) </a:t>
            </a:r>
            <a:r>
              <a:rPr lang="ar-S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نقطة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787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6" y="7037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47992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44415371"/>
              </p:ext>
            </p:extLst>
          </p:nvPr>
        </p:nvGraphicFramePr>
        <p:xfrm>
          <a:off x="2195736" y="908720"/>
          <a:ext cx="48245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406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(1)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التحصيل الدراسي.    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(40)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33171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6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-12700"/>
            <a:ext cx="9205913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-184452"/>
            <a:ext cx="8568952" cy="707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5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6" y="7037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47992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الإشرافية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426357289"/>
              </p:ext>
            </p:extLst>
          </p:nvPr>
        </p:nvGraphicFramePr>
        <p:xfrm>
          <a:off x="2195736" y="908720"/>
          <a:ext cx="48245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892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(2)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معالجة غياب الطلاب.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424307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2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26390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الإشرافية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448487928"/>
              </p:ext>
            </p:extLst>
          </p:nvPr>
        </p:nvGraphicFramePr>
        <p:xfrm>
          <a:off x="1043608" y="908720"/>
          <a:ext cx="6984776" cy="507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029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(3)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تعزيز القيم والمفاهيم الأخلاقية للطلاب.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(40)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410007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5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26390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الإشرافية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774756298"/>
              </p:ext>
            </p:extLst>
          </p:nvPr>
        </p:nvGraphicFramePr>
        <p:xfrm>
          <a:off x="1043608" y="908720"/>
          <a:ext cx="6984776" cy="507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588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(4)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تهيئة البيئة المدرسية.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(40)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89343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0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540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260648"/>
            <a:ext cx="619189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الإشرافية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744594844"/>
              </p:ext>
            </p:extLst>
          </p:nvPr>
        </p:nvGraphicFramePr>
        <p:xfrm>
          <a:off x="827584" y="1340768"/>
          <a:ext cx="705678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180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(5)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استخدام وتوظيف التقنيات.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(20)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27331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9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540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260648"/>
            <a:ext cx="619189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الإشرافية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244637043"/>
              </p:ext>
            </p:extLst>
          </p:nvPr>
        </p:nvGraphicFramePr>
        <p:xfrm>
          <a:off x="827584" y="1340768"/>
          <a:ext cx="705678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28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(6)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 fontScale="92500" lnSpcReduction="20000"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تفعيل برامج لتحسين الأداء المدرسي وفق مؤشرات الأداء.                      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(40)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005328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8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467544" y="2140401"/>
            <a:ext cx="8208912" cy="1569660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أولاً/ عناصر الخطة(البرامج الإشرافية):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AL-Mateen" pitchFamily="2" charset="-78"/>
            </a:endParaRPr>
          </a:p>
          <a:p>
            <a:pPr algn="l">
              <a:lnSpc>
                <a:spcPct val="150000"/>
              </a:lnSpc>
            </a:pPr>
            <a:r>
              <a:rPr lang="ar-S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(400) </a:t>
            </a:r>
            <a:r>
              <a:rPr lang="ar-S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نقطة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6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62394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الإشرافية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4077136311"/>
              </p:ext>
            </p:extLst>
          </p:nvPr>
        </p:nvGraphicFramePr>
        <p:xfrm>
          <a:off x="1763688" y="1340768"/>
          <a:ext cx="604867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82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(7)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متابعة تنفيذ البرامج الوزارية المعتمدة.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(40)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456456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62394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الإشرافية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507042843"/>
              </p:ext>
            </p:extLst>
          </p:nvPr>
        </p:nvGraphicFramePr>
        <p:xfrm>
          <a:off x="1403648" y="1340768"/>
          <a:ext cx="6480719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181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(8)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التنمية المهنية( القيادة المتعلمة ).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(20)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666257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2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62394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الإشرافية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79136056"/>
              </p:ext>
            </p:extLst>
          </p:nvPr>
        </p:nvGraphicFramePr>
        <p:xfrm>
          <a:off x="1115616" y="1124744"/>
          <a:ext cx="67687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107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(9)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تحليل نتائج الطلاب.   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79509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62394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الإشرافية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280866896"/>
              </p:ext>
            </p:extLst>
          </p:nvPr>
        </p:nvGraphicFramePr>
        <p:xfrm>
          <a:off x="1115616" y="1124744"/>
          <a:ext cx="67687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990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(10)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تحليل الأسئلة وفق جداول المواصفات.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(40)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74098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2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6032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62394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الاشرافية 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8406263"/>
              </p:ext>
            </p:extLst>
          </p:nvPr>
        </p:nvGraphicFramePr>
        <p:xfrm>
          <a:off x="1691680" y="980728"/>
          <a:ext cx="62646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27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(11)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برامج للمعلمين والوكلاء والإداريين الجدد.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25601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0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748186243"/>
              </p:ext>
            </p:extLst>
          </p:nvPr>
        </p:nvGraphicFramePr>
        <p:xfrm>
          <a:off x="251520" y="1340768"/>
          <a:ext cx="83529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مربع نص 3"/>
          <p:cNvSpPr txBox="1"/>
          <p:nvPr/>
        </p:nvSpPr>
        <p:spPr>
          <a:xfrm>
            <a:off x="683568" y="758314"/>
            <a:ext cx="799288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</a:t>
            </a: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الإشرافية )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 نقطة)</a:t>
            </a:r>
            <a:r>
              <a:rPr lang="ar-SA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endParaRPr lang="ar-SA" sz="2000" dirty="0"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454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6032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4" y="332656"/>
            <a:ext cx="662394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L-Mateen" pitchFamily="2" charset="-78"/>
              </a:rPr>
              <a:t>المحاور الأساسية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 البرامج </a:t>
            </a: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الاشرافية 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) 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853103173"/>
              </p:ext>
            </p:extLst>
          </p:nvPr>
        </p:nvGraphicFramePr>
        <p:xfrm>
          <a:off x="1691680" y="980728"/>
          <a:ext cx="62646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54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(12)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96470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الشراكة المجتمعية.                             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المحاور الأساسية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818459"/>
              </p:ext>
            </p:extLst>
          </p:nvPr>
        </p:nvGraphicFramePr>
        <p:xfrm>
          <a:off x="1331640" y="2161660"/>
          <a:ext cx="7355160" cy="414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4147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مؤشرات التحقق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1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161557" y="2780928"/>
            <a:ext cx="6820886" cy="1569660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ثالثاً: </a:t>
            </a:r>
            <a:r>
              <a:rPr lang="ar-SA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المحاور الإضافية التي لم ترد في المحاور الأساسية</a:t>
            </a:r>
            <a:endParaRPr lang="ar-SA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886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-12700"/>
            <a:ext cx="9205913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75162" y="3244334"/>
            <a:ext cx="48731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Calibri" pitchFamily="34" charset="0"/>
                <a:cs typeface="mohammad bold art 1" pitchFamily="2" charset="-78"/>
              </a:rPr>
              <a:t>نشكر لكم حسن الاستماع</a:t>
            </a:r>
            <a:endParaRPr lang="en-US" sz="44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</a:t>
            </a:r>
            <a:r>
              <a:rPr lang="ar-SA" dirty="0"/>
              <a:t>1</a:t>
            </a:r>
            <a:r>
              <a:rPr lang="ar-SA" dirty="0" smtClean="0"/>
              <a:t>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1396752"/>
          </a:xfrm>
        </p:spPr>
        <p:txBody>
          <a:bodyPr/>
          <a:lstStyle/>
          <a:p>
            <a:r>
              <a:rPr lang="ar-SA" sz="3600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بنيت الخطة على تحليل الواقع وتشخيصه وعلى مصادر كافية </a:t>
            </a:r>
            <a:r>
              <a:rPr lang="ar-SA" sz="2000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(60)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r>
              <a:rPr lang="ar-SA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56122"/>
              </p:ext>
            </p:extLst>
          </p:nvPr>
        </p:nvGraphicFramePr>
        <p:xfrm>
          <a:off x="1331640" y="3004160"/>
          <a:ext cx="73551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مؤشرات التحقق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3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476672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( البرامج الإشرافية )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84340688"/>
              </p:ext>
            </p:extLst>
          </p:nvPr>
        </p:nvGraphicFramePr>
        <p:xfrm>
          <a:off x="251520" y="1340768"/>
          <a:ext cx="83529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879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4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نشاط (2)                              الزمن/5د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1252736"/>
          </a:xfrm>
        </p:spPr>
        <p:txBody>
          <a:bodyPr/>
          <a:lstStyle/>
          <a:p>
            <a:r>
              <a:rPr lang="ar-SA" sz="36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توازن الرؤية بين الطموح والواقع </a:t>
            </a:r>
            <a:r>
              <a:rPr lang="ar-SA" sz="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(30) </a:t>
            </a:r>
            <a:endParaRPr lang="ar-SA" sz="3600" b="1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مربع نص 3"/>
          <p:cNvSpPr txBox="1">
            <a:spLocks noGrp="1"/>
          </p:cNvSpPr>
          <p:nvPr>
            <p:ph type="body" sz="half" idx="4294967295"/>
          </p:nvPr>
        </p:nvSpPr>
        <p:spPr>
          <a:xfrm>
            <a:off x="0" y="115888"/>
            <a:ext cx="861774" cy="674211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/ البرامج الإشرافية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  </a:t>
            </a:r>
            <a:r>
              <a:rPr lang="ar-S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(400) </a:t>
            </a:r>
            <a:endParaRPr lang="ar-SA" sz="2000" dirty="0">
              <a:cs typeface="AL-Matee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42793"/>
              </p:ext>
            </p:extLst>
          </p:nvPr>
        </p:nvGraphicFramePr>
        <p:xfrm>
          <a:off x="1331640" y="2852936"/>
          <a:ext cx="73551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792"/>
                <a:gridCol w="897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مؤشرات التحقق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النقاط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8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620465" y="476672"/>
            <a:ext cx="59046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Mateen" pitchFamily="2" charset="-78"/>
              </a:rPr>
              <a:t>عناصر الخطة ( البرامج الإشرافية ) </a:t>
            </a:r>
            <a:endParaRPr lang="ar-SA" sz="4400" dirty="0">
              <a:cs typeface="AL-Mateen" pitchFamily="2" charset="-78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28470820"/>
              </p:ext>
            </p:extLst>
          </p:nvPr>
        </p:nvGraphicFramePr>
        <p:xfrm>
          <a:off x="251520" y="1340768"/>
          <a:ext cx="83529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870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4743</TotalTime>
  <Words>989</Words>
  <Application>Microsoft Office PowerPoint</Application>
  <PresentationFormat>On-screen Show (4:3)</PresentationFormat>
  <Paragraphs>190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AL-Mateen</vt:lpstr>
      <vt:lpstr>AL-Mohanad Bold</vt:lpstr>
      <vt:lpstr>Arial</vt:lpstr>
      <vt:lpstr>Calibri</vt:lpstr>
      <vt:lpstr>mohammad bold art 1</vt:lpstr>
      <vt:lpstr>Times New Roman</vt:lpstr>
      <vt:lpstr>نسق Office</vt:lpstr>
      <vt:lpstr>PowerPoint Presentation</vt:lpstr>
      <vt:lpstr>أداة تقويم بناء الخطة (البرامج الإشرافية ) </vt:lpstr>
      <vt:lpstr>PowerPoint Presentation</vt:lpstr>
      <vt:lpstr>PowerPoint Presentation</vt:lpstr>
      <vt:lpstr>PowerPoint Presentation</vt:lpstr>
      <vt:lpstr>نشاط (1)                              الزمن/5د </vt:lpstr>
      <vt:lpstr>PowerPoint Presentation</vt:lpstr>
      <vt:lpstr>نشاط (2)                              الزمن/5د </vt:lpstr>
      <vt:lpstr>PowerPoint Presentation</vt:lpstr>
      <vt:lpstr>نشاط (3)                              الزمن/5د </vt:lpstr>
      <vt:lpstr>PowerPoint Presentation</vt:lpstr>
      <vt:lpstr>نشاط (4)                              الزمن/5د </vt:lpstr>
      <vt:lpstr>PowerPoint Presentation</vt:lpstr>
      <vt:lpstr>PowerPoint Presentation</vt:lpstr>
      <vt:lpstr>PowerPoint Presentation</vt:lpstr>
      <vt:lpstr>نشاط (6)                              الزمن/5د </vt:lpstr>
      <vt:lpstr>PowerPoint Presentation</vt:lpstr>
      <vt:lpstr>نشاط (7)                              الزمن/5د </vt:lpstr>
      <vt:lpstr>PowerPoint Presentation</vt:lpstr>
      <vt:lpstr>نشاط (8)                              الزمن/5د </vt:lpstr>
      <vt:lpstr>PowerPoint Presentation</vt:lpstr>
      <vt:lpstr>نشاط (9)                              الزمن/5د </vt:lpstr>
      <vt:lpstr>PowerPoint Presentation</vt:lpstr>
      <vt:lpstr>نشاط (10)                              الزمن/5د </vt:lpstr>
      <vt:lpstr>PowerPoint Presentation</vt:lpstr>
      <vt:lpstr>نشاط (11)                              الزمن/5د </vt:lpstr>
      <vt:lpstr>PowerPoint Presentation</vt:lpstr>
      <vt:lpstr>PowerPoint Presentation</vt:lpstr>
      <vt:lpstr>نشاط (1)                              الزمن/5د </vt:lpstr>
      <vt:lpstr>PowerPoint Presentation</vt:lpstr>
      <vt:lpstr>نشاط (2)                              الزمن/5د </vt:lpstr>
      <vt:lpstr>PowerPoint Presentation</vt:lpstr>
      <vt:lpstr>نشاط (3)                              الزمن/5د </vt:lpstr>
      <vt:lpstr>PowerPoint Presentation</vt:lpstr>
      <vt:lpstr>نشاط (4)                              الزمن/5د </vt:lpstr>
      <vt:lpstr>PowerPoint Presentation</vt:lpstr>
      <vt:lpstr>نشاط (5)                              الزمن/5د </vt:lpstr>
      <vt:lpstr>PowerPoint Presentation</vt:lpstr>
      <vt:lpstr>نشاط (6)                              الزمن/5د </vt:lpstr>
      <vt:lpstr>PowerPoint Presentation</vt:lpstr>
      <vt:lpstr>نشاط (7)                              الزمن/5د </vt:lpstr>
      <vt:lpstr>PowerPoint Presentation</vt:lpstr>
      <vt:lpstr>نشاط (8)                              الزمن/5د </vt:lpstr>
      <vt:lpstr>PowerPoint Presentation</vt:lpstr>
      <vt:lpstr>نشاط (9)                              الزمن/5د </vt:lpstr>
      <vt:lpstr>PowerPoint Presentation</vt:lpstr>
      <vt:lpstr>نشاط (10)                              الزمن/5د </vt:lpstr>
      <vt:lpstr>PowerPoint Presentation</vt:lpstr>
      <vt:lpstr>نشاط (11)                              الزمن/5د </vt:lpstr>
      <vt:lpstr>PowerPoint Presentation</vt:lpstr>
      <vt:lpstr>نشاط (12)                              الزمن/5د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faiza alhebs</dc:creator>
  <cp:lastModifiedBy>أمل شرعبي</cp:lastModifiedBy>
  <cp:revision>68</cp:revision>
  <dcterms:created xsi:type="dcterms:W3CDTF">2015-07-07T08:45:16Z</dcterms:created>
  <dcterms:modified xsi:type="dcterms:W3CDTF">2015-08-31T14:35:49Z</dcterms:modified>
</cp:coreProperties>
</file>