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notesMasterIdLst>
    <p:notesMasterId r:id="rId91"/>
  </p:notesMasterIdLst>
  <p:sldIdLst>
    <p:sldId id="347" r:id="rId2"/>
    <p:sldId id="256" r:id="rId3"/>
    <p:sldId id="300" r:id="rId4"/>
    <p:sldId id="257" r:id="rId5"/>
    <p:sldId id="258" r:id="rId6"/>
    <p:sldId id="351" r:id="rId7"/>
    <p:sldId id="327" r:id="rId8"/>
    <p:sldId id="328" r:id="rId9"/>
    <p:sldId id="329" r:id="rId10"/>
    <p:sldId id="348" r:id="rId11"/>
    <p:sldId id="301" r:id="rId12"/>
    <p:sldId id="302" r:id="rId13"/>
    <p:sldId id="330" r:id="rId14"/>
    <p:sldId id="259" r:id="rId15"/>
    <p:sldId id="261" r:id="rId16"/>
    <p:sldId id="262" r:id="rId17"/>
    <p:sldId id="331" r:id="rId18"/>
    <p:sldId id="263" r:id="rId19"/>
    <p:sldId id="264" r:id="rId20"/>
    <p:sldId id="265" r:id="rId21"/>
    <p:sldId id="332" r:id="rId22"/>
    <p:sldId id="266" r:id="rId23"/>
    <p:sldId id="267" r:id="rId24"/>
    <p:sldId id="268" r:id="rId25"/>
    <p:sldId id="269" r:id="rId26"/>
    <p:sldId id="270" r:id="rId27"/>
    <p:sldId id="271" r:id="rId28"/>
    <p:sldId id="272" r:id="rId29"/>
    <p:sldId id="273" r:id="rId30"/>
    <p:sldId id="312" r:id="rId31"/>
    <p:sldId id="274" r:id="rId32"/>
    <p:sldId id="313" r:id="rId33"/>
    <p:sldId id="275" r:id="rId34"/>
    <p:sldId id="314" r:id="rId35"/>
    <p:sldId id="276" r:id="rId36"/>
    <p:sldId id="333" r:id="rId37"/>
    <p:sldId id="315" r:id="rId38"/>
    <p:sldId id="277" r:id="rId39"/>
    <p:sldId id="334" r:id="rId40"/>
    <p:sldId id="311" r:id="rId41"/>
    <p:sldId id="278" r:id="rId42"/>
    <p:sldId id="335" r:id="rId43"/>
    <p:sldId id="303" r:id="rId44"/>
    <p:sldId id="316" r:id="rId45"/>
    <p:sldId id="279" r:id="rId46"/>
    <p:sldId id="304" r:id="rId47"/>
    <p:sldId id="317" r:id="rId48"/>
    <p:sldId id="305" r:id="rId49"/>
    <p:sldId id="325" r:id="rId50"/>
    <p:sldId id="306" r:id="rId51"/>
    <p:sldId id="326" r:id="rId52"/>
    <p:sldId id="307" r:id="rId53"/>
    <p:sldId id="319" r:id="rId54"/>
    <p:sldId id="337" r:id="rId55"/>
    <p:sldId id="281" r:id="rId56"/>
    <p:sldId id="336" r:id="rId57"/>
    <p:sldId id="338" r:id="rId58"/>
    <p:sldId id="282" r:id="rId59"/>
    <p:sldId id="339" r:id="rId60"/>
    <p:sldId id="283" r:id="rId61"/>
    <p:sldId id="340" r:id="rId62"/>
    <p:sldId id="341" r:id="rId63"/>
    <p:sldId id="320" r:id="rId64"/>
    <p:sldId id="284" r:id="rId65"/>
    <p:sldId id="342" r:id="rId66"/>
    <p:sldId id="310" r:id="rId67"/>
    <p:sldId id="289" r:id="rId68"/>
    <p:sldId id="321" r:id="rId69"/>
    <p:sldId id="285" r:id="rId70"/>
    <p:sldId id="322" r:id="rId71"/>
    <p:sldId id="287" r:id="rId72"/>
    <p:sldId id="323" r:id="rId73"/>
    <p:sldId id="288" r:id="rId74"/>
    <p:sldId id="343" r:id="rId75"/>
    <p:sldId id="324" r:id="rId76"/>
    <p:sldId id="286" r:id="rId77"/>
    <p:sldId id="344" r:id="rId78"/>
    <p:sldId id="290" r:id="rId79"/>
    <p:sldId id="291" r:id="rId80"/>
    <p:sldId id="292" r:id="rId81"/>
    <p:sldId id="345" r:id="rId82"/>
    <p:sldId id="293" r:id="rId83"/>
    <p:sldId id="349" r:id="rId84"/>
    <p:sldId id="350" r:id="rId85"/>
    <p:sldId id="294" r:id="rId86"/>
    <p:sldId id="295" r:id="rId87"/>
    <p:sldId id="296" r:id="rId88"/>
    <p:sldId id="346" r:id="rId89"/>
    <p:sldId id="297" r:id="rId9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aximized" horzBarState="maximized">
    <p:restoredLeft sz="84380"/>
    <p:restoredTop sz="93407" autoAdjust="0"/>
  </p:normalViewPr>
  <p:slideViewPr>
    <p:cSldViewPr>
      <p:cViewPr>
        <p:scale>
          <a:sx n="86" d="100"/>
          <a:sy n="86" d="100"/>
        </p:scale>
        <p:origin x="-2058"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4P</a:t>
            </a:r>
            <a:endParaRPr lang="ar-SA" dirty="0" smtClean="0"/>
          </a:p>
        </c:rich>
      </c:tx>
      <c:layout>
        <c:manualLayout>
          <c:xMode val="edge"/>
          <c:yMode val="edge"/>
          <c:x val="0.28478012971813277"/>
          <c:y val="0.15508372384106972"/>
        </c:manualLayout>
      </c:layout>
      <c:overlay val="0"/>
    </c:title>
    <c:autoTitleDeleted val="0"/>
    <c:plotArea>
      <c:layout/>
      <c:pieChart>
        <c:varyColors val="1"/>
        <c:ser>
          <c:idx val="0"/>
          <c:order val="0"/>
          <c:tx>
            <c:strRef>
              <c:f>ورقة1!$B$1</c:f>
              <c:strCache>
                <c:ptCount val="1"/>
                <c:pt idx="0">
                  <c:v>المبيعات</c:v>
                </c:pt>
              </c:strCache>
            </c:strRef>
          </c:tx>
          <c:explosion val="16"/>
          <c:cat>
            <c:strRef>
              <c:f>ورقة1!$A$2:$A$5</c:f>
              <c:strCache>
                <c:ptCount val="4"/>
                <c:pt idx="0">
                  <c:v>نوع المنتج</c:v>
                </c:pt>
                <c:pt idx="1">
                  <c:v>تسعيرة </c:v>
                </c:pt>
                <c:pt idx="2">
                  <c:v>توزيع</c:v>
                </c:pt>
                <c:pt idx="3">
                  <c:v>ترويج</c:v>
                </c:pt>
              </c:strCache>
            </c:strRef>
          </c:cat>
          <c:val>
            <c:numRef>
              <c:f>ورقة1!$B$2:$B$5</c:f>
              <c:numCache>
                <c:formatCode>General</c:formatCode>
                <c:ptCount val="4"/>
                <c:pt idx="0">
                  <c:v>5</c:v>
                </c:pt>
                <c:pt idx="1">
                  <c:v>5</c:v>
                </c:pt>
                <c:pt idx="2">
                  <c:v>5</c:v>
                </c:pt>
                <c:pt idx="3">
                  <c:v>5</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ar-SA"/>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E3C8C5F-D6C4-4A18-844E-077C0A988B00}" type="datetimeFigureOut">
              <a:rPr lang="ar-SA" smtClean="0"/>
              <a:t>28/01/39</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C86C5BF-FA91-4306-8279-249707391201}" type="slidenum">
              <a:rPr lang="ar-SA" smtClean="0"/>
              <a:t>‹#›</a:t>
            </a:fld>
            <a:endParaRPr lang="ar-SA"/>
          </a:p>
        </p:txBody>
      </p:sp>
    </p:spTree>
    <p:extLst>
      <p:ext uri="{BB962C8B-B14F-4D97-AF65-F5344CB8AC3E}">
        <p14:creationId xmlns:p14="http://schemas.microsoft.com/office/powerpoint/2010/main" val="27047159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smtClean="0"/>
              <a:t>الخطة التسويقية</a:t>
            </a:r>
          </a:p>
          <a:p>
            <a:endParaRPr lang="ar-SA" dirty="0"/>
          </a:p>
        </p:txBody>
      </p:sp>
      <p:sp>
        <p:nvSpPr>
          <p:cNvPr id="4" name="عنصر نائب لرقم الشريحة 3"/>
          <p:cNvSpPr>
            <a:spLocks noGrp="1"/>
          </p:cNvSpPr>
          <p:nvPr>
            <p:ph type="sldNum" sz="quarter" idx="10"/>
          </p:nvPr>
        </p:nvSpPr>
        <p:spPr/>
        <p:txBody>
          <a:bodyPr/>
          <a:lstStyle/>
          <a:p>
            <a:fld id="{AC86C5BF-FA91-4306-8279-249707391201}" type="slidenum">
              <a:rPr lang="ar-SA" smtClean="0"/>
              <a:t>58</a:t>
            </a:fld>
            <a:endParaRPr lang="ar-SA"/>
          </a:p>
        </p:txBody>
      </p:sp>
    </p:spTree>
    <p:extLst>
      <p:ext uri="{BB962C8B-B14F-4D97-AF65-F5344CB8AC3E}">
        <p14:creationId xmlns:p14="http://schemas.microsoft.com/office/powerpoint/2010/main" val="3248431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381F9C4B-AC45-4B9D-B194-35D0595507B6}" type="datetimeFigureOut">
              <a:rPr lang="ar-SA" smtClean="0"/>
              <a:t>28/01/39</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6D4CAD71-AC1E-481A-B1D6-E6C9ADED8AED}"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381F9C4B-AC45-4B9D-B194-35D0595507B6}" type="datetimeFigureOut">
              <a:rPr lang="ar-SA" smtClean="0"/>
              <a:t>28/01/39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D4CAD71-AC1E-481A-B1D6-E6C9ADED8AED}"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381F9C4B-AC45-4B9D-B194-35D0595507B6}" type="datetimeFigureOut">
              <a:rPr lang="ar-SA" smtClean="0"/>
              <a:t>28/01/39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D4CAD71-AC1E-481A-B1D6-E6C9ADED8AED}"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381F9C4B-AC45-4B9D-B194-35D0595507B6}" type="datetimeFigureOut">
              <a:rPr lang="ar-SA" smtClean="0"/>
              <a:t>28/01/39</a:t>
            </a:fld>
            <a:endParaRPr lang="ar-SA"/>
          </a:p>
        </p:txBody>
      </p:sp>
      <p:sp>
        <p:nvSpPr>
          <p:cNvPr id="9" name="عنصر نائب لرقم الشريحة 8"/>
          <p:cNvSpPr>
            <a:spLocks noGrp="1"/>
          </p:cNvSpPr>
          <p:nvPr>
            <p:ph type="sldNum" sz="quarter" idx="15"/>
          </p:nvPr>
        </p:nvSpPr>
        <p:spPr/>
        <p:txBody>
          <a:bodyPr rtlCol="0"/>
          <a:lstStyle/>
          <a:p>
            <a:fld id="{6D4CAD71-AC1E-481A-B1D6-E6C9ADED8AED}" type="slidenum">
              <a:rPr lang="ar-SA" smtClean="0"/>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381F9C4B-AC45-4B9D-B194-35D0595507B6}" type="datetimeFigureOut">
              <a:rPr lang="ar-SA" smtClean="0"/>
              <a:t>28/01/39</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6D4CAD71-AC1E-481A-B1D6-E6C9ADED8AED}"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381F9C4B-AC45-4B9D-B194-35D0595507B6}" type="datetimeFigureOut">
              <a:rPr lang="ar-SA" smtClean="0"/>
              <a:t>28/01/39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D4CAD71-AC1E-481A-B1D6-E6C9ADED8AED}" type="slidenum">
              <a:rPr lang="ar-SA" smtClean="0"/>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381F9C4B-AC45-4B9D-B194-35D0595507B6}" type="datetimeFigureOut">
              <a:rPr lang="ar-SA" smtClean="0"/>
              <a:t>28/01/39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6D4CAD71-AC1E-481A-B1D6-E6C9ADED8AED}" type="slidenum">
              <a:rPr lang="ar-SA" smtClean="0"/>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381F9C4B-AC45-4B9D-B194-35D0595507B6}" type="datetimeFigureOut">
              <a:rPr lang="ar-SA" smtClean="0"/>
              <a:t>28/01/39</a:t>
            </a:fld>
            <a:endParaRPr lang="ar-SA"/>
          </a:p>
        </p:txBody>
      </p:sp>
      <p:sp>
        <p:nvSpPr>
          <p:cNvPr id="7" name="عنصر نائب لرقم الشريحة 6"/>
          <p:cNvSpPr>
            <a:spLocks noGrp="1"/>
          </p:cNvSpPr>
          <p:nvPr>
            <p:ph type="sldNum" sz="quarter" idx="11"/>
          </p:nvPr>
        </p:nvSpPr>
        <p:spPr/>
        <p:txBody>
          <a:bodyPr rtlCol="0"/>
          <a:lstStyle/>
          <a:p>
            <a:fld id="{6D4CAD71-AC1E-481A-B1D6-E6C9ADED8AED}" type="slidenum">
              <a:rPr lang="ar-SA" smtClean="0"/>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81F9C4B-AC45-4B9D-B194-35D0595507B6}" type="datetimeFigureOut">
              <a:rPr lang="ar-SA" smtClean="0"/>
              <a:t>28/01/39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6D4CAD71-AC1E-481A-B1D6-E6C9ADED8AED}"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381F9C4B-AC45-4B9D-B194-35D0595507B6}" type="datetimeFigureOut">
              <a:rPr lang="ar-SA" smtClean="0"/>
              <a:t>28/01/39</a:t>
            </a:fld>
            <a:endParaRPr lang="ar-SA"/>
          </a:p>
        </p:txBody>
      </p:sp>
      <p:sp>
        <p:nvSpPr>
          <p:cNvPr id="22" name="عنصر نائب لرقم الشريحة 21"/>
          <p:cNvSpPr>
            <a:spLocks noGrp="1"/>
          </p:cNvSpPr>
          <p:nvPr>
            <p:ph type="sldNum" sz="quarter" idx="15"/>
          </p:nvPr>
        </p:nvSpPr>
        <p:spPr/>
        <p:txBody>
          <a:bodyPr rtlCol="0"/>
          <a:lstStyle/>
          <a:p>
            <a:fld id="{6D4CAD71-AC1E-481A-B1D6-E6C9ADED8AED}" type="slidenum">
              <a:rPr lang="ar-SA" smtClean="0"/>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381F9C4B-AC45-4B9D-B194-35D0595507B6}" type="datetimeFigureOut">
              <a:rPr lang="ar-SA" smtClean="0"/>
              <a:t>28/01/39</a:t>
            </a:fld>
            <a:endParaRPr lang="ar-SA"/>
          </a:p>
        </p:txBody>
      </p:sp>
      <p:sp>
        <p:nvSpPr>
          <p:cNvPr id="18" name="عنصر نائب لرقم الشريحة 17"/>
          <p:cNvSpPr>
            <a:spLocks noGrp="1"/>
          </p:cNvSpPr>
          <p:nvPr>
            <p:ph type="sldNum" sz="quarter" idx="11"/>
          </p:nvPr>
        </p:nvSpPr>
        <p:spPr/>
        <p:txBody>
          <a:bodyPr rtlCol="0"/>
          <a:lstStyle/>
          <a:p>
            <a:fld id="{6D4CAD71-AC1E-481A-B1D6-E6C9ADED8AED}" type="slidenum">
              <a:rPr lang="ar-SA" smtClean="0"/>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81F9C4B-AC45-4B9D-B194-35D0595507B6}" type="datetimeFigureOut">
              <a:rPr lang="ar-SA" smtClean="0"/>
              <a:t>28/01/39</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D4CAD71-AC1E-481A-B1D6-E6C9ADED8AED}"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208913" cy="640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267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251520" y="1988840"/>
            <a:ext cx="8568952" cy="4869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chemeClr val="tx1"/>
                </a:solidFill>
                <a:latin typeface="Andalus" pitchFamily="18" charset="-78"/>
              </a:rPr>
              <a:t>الانتباه والتركيز وإغلاق الجوال</a:t>
            </a:r>
          </a:p>
          <a:p>
            <a:pPr algn="ctr"/>
            <a:r>
              <a:rPr lang="ar-SA" sz="3200" b="1" dirty="0" smtClean="0">
                <a:solidFill>
                  <a:schemeClr val="tx1"/>
                </a:solidFill>
                <a:latin typeface="Andalus" pitchFamily="18" charset="-78"/>
              </a:rPr>
              <a:t>تدوين الملاحظات على كل فقرة وارسالها عبر برنامج </a:t>
            </a:r>
            <a:r>
              <a:rPr lang="ar-SA" sz="3200" b="1" dirty="0" err="1" smtClean="0">
                <a:solidFill>
                  <a:schemeClr val="tx1"/>
                </a:solidFill>
                <a:latin typeface="Andalus" pitchFamily="18" charset="-78"/>
              </a:rPr>
              <a:t>التليغرام</a:t>
            </a:r>
            <a:r>
              <a:rPr lang="ar-SA" sz="3200" b="1" dirty="0" smtClean="0">
                <a:solidFill>
                  <a:schemeClr val="tx1"/>
                </a:solidFill>
                <a:latin typeface="Andalus" pitchFamily="18" charset="-78"/>
              </a:rPr>
              <a:t> أو الرسائل النصية للإجابة عليها آخر الورشة</a:t>
            </a:r>
          </a:p>
          <a:p>
            <a:pPr algn="ctr"/>
            <a:r>
              <a:rPr lang="ar-SA" sz="3200" b="1" dirty="0" smtClean="0">
                <a:solidFill>
                  <a:schemeClr val="tx1"/>
                </a:solidFill>
                <a:latin typeface="Andalus" pitchFamily="18" charset="-78"/>
              </a:rPr>
              <a:t>لظروف الربط التقني وصعوبته سيتم تأجيل فترة الاستراحة لآخر اليوم والانتهاء الساعة 11 يوميا </a:t>
            </a:r>
          </a:p>
          <a:p>
            <a:pPr algn="ctr"/>
            <a:r>
              <a:rPr lang="ar-SA" sz="3200" b="1" dirty="0" smtClean="0">
                <a:solidFill>
                  <a:schemeClr val="tx1"/>
                </a:solidFill>
                <a:latin typeface="Andalus" pitchFamily="18" charset="-78"/>
              </a:rPr>
              <a:t>لن يتم إعادة أي فقرة مع الاعتذار لمن يفوتها الحضور أو الانتباه</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32656"/>
            <a:ext cx="6192688"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752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5616" y="2852936"/>
            <a:ext cx="6912768" cy="2825389"/>
          </a:xfrm>
          <a:prstGeom prst="rect">
            <a:avLst/>
          </a:prstGeom>
        </p:spPr>
        <p:txBody>
          <a:bodyPr wrap="square">
            <a:spAutoFit/>
          </a:bodyPr>
          <a:lstStyle/>
          <a:p>
            <a:pPr>
              <a:lnSpc>
                <a:spcPct val="115000"/>
              </a:lnSpc>
              <a:spcAft>
                <a:spcPts val="1000"/>
              </a:spcAft>
            </a:pPr>
            <a:r>
              <a:rPr lang="en-US" sz="2800" dirty="0" smtClean="0">
                <a:solidFill>
                  <a:srgbClr val="212121"/>
                </a:solidFill>
                <a:latin typeface="Times New Roman"/>
                <a:ea typeface="Calibri"/>
                <a:cs typeface="Arial"/>
              </a:rPr>
              <a:t>Entrepreneurship </a:t>
            </a:r>
            <a:r>
              <a:rPr lang="ar-SA" sz="2800" dirty="0" smtClean="0">
                <a:solidFill>
                  <a:srgbClr val="212121"/>
                </a:solidFill>
                <a:latin typeface="Calibri"/>
                <a:ea typeface="Calibri"/>
              </a:rPr>
              <a:t> </a:t>
            </a:r>
            <a:r>
              <a:rPr lang="ar-SA" sz="2800" dirty="0">
                <a:solidFill>
                  <a:srgbClr val="212121"/>
                </a:solidFill>
                <a:latin typeface="Calibri"/>
                <a:ea typeface="Calibri"/>
              </a:rPr>
              <a:t>= ريادة </a:t>
            </a:r>
            <a:r>
              <a:rPr lang="ar-SA" sz="2800" dirty="0" smtClean="0">
                <a:solidFill>
                  <a:srgbClr val="212121"/>
                </a:solidFill>
                <a:latin typeface="Calibri"/>
                <a:ea typeface="Calibri"/>
              </a:rPr>
              <a:t>الأعمال </a:t>
            </a:r>
            <a:endParaRPr lang="en-US" sz="2800" dirty="0">
              <a:latin typeface="Calibri"/>
              <a:ea typeface="Calibri"/>
              <a:cs typeface="Arial"/>
            </a:endParaRPr>
          </a:p>
          <a:p>
            <a:pPr>
              <a:lnSpc>
                <a:spcPct val="115000"/>
              </a:lnSpc>
              <a:spcAft>
                <a:spcPts val="1000"/>
              </a:spcAft>
            </a:pPr>
            <a:r>
              <a:rPr lang="en-US" sz="2800" dirty="0">
                <a:solidFill>
                  <a:srgbClr val="222222"/>
                </a:solidFill>
                <a:latin typeface="Times New Roman"/>
                <a:ea typeface="Calibri"/>
                <a:cs typeface="Arial"/>
              </a:rPr>
              <a:t>leading businesses</a:t>
            </a:r>
            <a:r>
              <a:rPr lang="en-US" sz="2800" dirty="0">
                <a:solidFill>
                  <a:srgbClr val="212121"/>
                </a:solidFill>
                <a:latin typeface="Times New Roman"/>
                <a:ea typeface="Calibri"/>
                <a:cs typeface="Arial"/>
              </a:rPr>
              <a:t> </a:t>
            </a:r>
            <a:r>
              <a:rPr lang="ar-SA" sz="2800" dirty="0">
                <a:solidFill>
                  <a:srgbClr val="212121"/>
                </a:solidFill>
                <a:latin typeface="Times New Roman"/>
                <a:ea typeface="Calibri"/>
                <a:cs typeface="Arial"/>
              </a:rPr>
              <a:t>= ريادة الأعمال </a:t>
            </a:r>
            <a:endParaRPr lang="en-US" sz="2800" dirty="0">
              <a:latin typeface="Calibri"/>
              <a:ea typeface="Calibri"/>
              <a:cs typeface="Arial"/>
            </a:endParaRPr>
          </a:p>
          <a:p>
            <a:pPr>
              <a:lnSpc>
                <a:spcPct val="115000"/>
              </a:lnSpc>
              <a:spcAft>
                <a:spcPts val="1000"/>
              </a:spcAft>
            </a:pPr>
            <a:r>
              <a:rPr lang="en-US" sz="2800" dirty="0">
                <a:solidFill>
                  <a:srgbClr val="212121"/>
                </a:solidFill>
                <a:latin typeface="Times New Roman"/>
                <a:ea typeface="Calibri"/>
                <a:cs typeface="Arial"/>
              </a:rPr>
              <a:t>Entrepreneur</a:t>
            </a:r>
            <a:r>
              <a:rPr lang="ar-SA" sz="2800" dirty="0">
                <a:solidFill>
                  <a:srgbClr val="212121"/>
                </a:solidFill>
                <a:latin typeface="Calibri"/>
                <a:ea typeface="Calibri"/>
              </a:rPr>
              <a:t> =عصامي أو رائد أعمال</a:t>
            </a:r>
            <a:endParaRPr lang="en-US" sz="2800" dirty="0">
              <a:latin typeface="Calibri"/>
              <a:ea typeface="Calibri"/>
              <a:cs typeface="Arial"/>
            </a:endParaRPr>
          </a:p>
          <a:p>
            <a:r>
              <a:rPr lang="ar-SA" sz="2800" dirty="0">
                <a:ea typeface="Calibri"/>
              </a:rPr>
              <a:t>هو تحويل الأفكار المبدعة واستغلال المهارات الفريدة لمشاريع تدر ربحا</a:t>
            </a:r>
            <a:endParaRPr lang="ar-SA" sz="2800" dirty="0"/>
          </a:p>
        </p:txBody>
      </p:sp>
      <p:sp>
        <p:nvSpPr>
          <p:cNvPr id="3" name="نجمة ذات 5 نقاط 2"/>
          <p:cNvSpPr/>
          <p:nvPr/>
        </p:nvSpPr>
        <p:spPr>
          <a:xfrm>
            <a:off x="611560" y="260647"/>
            <a:ext cx="4968552" cy="1951609"/>
          </a:xfrm>
          <a:prstGeom prst="star5">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SA" sz="3600" b="1" dirty="0" smtClean="0">
                <a:solidFill>
                  <a:srgbClr val="C00000"/>
                </a:solidFill>
                <a:latin typeface="Andalus" pitchFamily="18" charset="-78"/>
                <a:cs typeface="Andalus" pitchFamily="18" charset="-78"/>
              </a:rPr>
              <a:t>مفهوم ريادة الأعمال</a:t>
            </a:r>
            <a:endParaRPr lang="ar-SA" sz="3600" b="1" dirty="0">
              <a:solidFill>
                <a:srgbClr val="C00000"/>
              </a:solidFill>
              <a:latin typeface="Andalus" pitchFamily="18" charset="-78"/>
              <a:cs typeface="Andalus" pitchFamily="18"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28" y="2276872"/>
            <a:ext cx="1704975" cy="3401453"/>
          </a:xfrm>
          <a:prstGeom prst="rect">
            <a:avLst/>
          </a:prstGeom>
        </p:spPr>
      </p:pic>
    </p:spTree>
    <p:extLst>
      <p:ext uri="{BB962C8B-B14F-4D97-AF65-F5344CB8AC3E}">
        <p14:creationId xmlns:p14="http://schemas.microsoft.com/office/powerpoint/2010/main" val="3483993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barn(inVertical)">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barn(inVertical)">
                                      <p:cBhvr>
                                        <p:cTn id="3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01634" y="1741728"/>
            <a:ext cx="7920880" cy="5218865"/>
          </a:xfrm>
          <a:prstGeom prst="rect">
            <a:avLst/>
          </a:prstGeom>
        </p:spPr>
        <p:txBody>
          <a:bodyPr wrap="square">
            <a:spAutoFit/>
          </a:bodyPr>
          <a:lstStyle/>
          <a:p>
            <a:pPr marL="457200" lvl="0" indent="-457200">
              <a:lnSpc>
                <a:spcPct val="115000"/>
              </a:lnSpc>
              <a:spcAft>
                <a:spcPts val="790"/>
              </a:spcAft>
              <a:buFontTx/>
              <a:buChar char="-"/>
            </a:pPr>
            <a:r>
              <a:rPr lang="ar-SA" sz="2800" dirty="0" smtClean="0">
                <a:latin typeface="Calibri"/>
                <a:ea typeface="Times New Roman"/>
              </a:rPr>
              <a:t>لكي تكون رائد أعمال يجب أن يكون لديك مواصفات معينة </a:t>
            </a:r>
          </a:p>
          <a:p>
            <a:pPr lvl="0">
              <a:lnSpc>
                <a:spcPct val="115000"/>
              </a:lnSpc>
              <a:spcAft>
                <a:spcPts val="790"/>
              </a:spcAft>
            </a:pPr>
            <a:r>
              <a:rPr lang="ar-SA" sz="2800" dirty="0" smtClean="0">
                <a:latin typeface="Calibri"/>
                <a:ea typeface="Times New Roman"/>
              </a:rPr>
              <a:t>   أو معدل ذكاء مرتفع أو ابن لرائد أعمال</a:t>
            </a:r>
            <a:endParaRPr lang="en-US" sz="2800" dirty="0" smtClean="0">
              <a:latin typeface="Calibri"/>
              <a:ea typeface="Times New Roman"/>
            </a:endParaRPr>
          </a:p>
          <a:p>
            <a:pPr>
              <a:lnSpc>
                <a:spcPct val="115000"/>
              </a:lnSpc>
              <a:spcAft>
                <a:spcPts val="790"/>
              </a:spcAft>
            </a:pPr>
            <a:r>
              <a:rPr lang="ar-SA" sz="2800" dirty="0" smtClean="0">
                <a:latin typeface="Calibri"/>
                <a:ea typeface="Times New Roman"/>
              </a:rPr>
              <a:t>الصحيح </a:t>
            </a:r>
            <a:r>
              <a:rPr lang="ar-SA" sz="2800" dirty="0">
                <a:latin typeface="Calibri"/>
                <a:ea typeface="Times New Roman"/>
              </a:rPr>
              <a:t>: وجود طموح وحب المغامرة وتطوير الذات والرغبة (العزيمة) والتي تزيد بالممارسة والتنظيم .</a:t>
            </a:r>
            <a:endParaRPr lang="en-US" sz="2800" dirty="0">
              <a:latin typeface="Calibri"/>
              <a:ea typeface="Calibri"/>
            </a:endParaRPr>
          </a:p>
          <a:p>
            <a:pPr>
              <a:lnSpc>
                <a:spcPct val="115000"/>
              </a:lnSpc>
              <a:spcAft>
                <a:spcPts val="790"/>
              </a:spcAft>
            </a:pPr>
            <a:r>
              <a:rPr lang="ar-SA" sz="2800" dirty="0">
                <a:latin typeface="Calibri"/>
                <a:ea typeface="Times New Roman"/>
              </a:rPr>
              <a:t>95% ممارسة وتطبيق + 5%  موروث أو محيط محلي أو عائلي </a:t>
            </a:r>
            <a:r>
              <a:rPr lang="ar-SA" sz="2800" dirty="0" smtClean="0">
                <a:latin typeface="Calibri"/>
                <a:ea typeface="Times New Roman"/>
              </a:rPr>
              <a:t>.</a:t>
            </a:r>
            <a:endParaRPr lang="en-US" sz="2800" dirty="0" smtClean="0">
              <a:latin typeface="Calibri"/>
              <a:ea typeface="Calibri"/>
            </a:endParaRPr>
          </a:p>
          <a:p>
            <a:pPr lvl="0">
              <a:lnSpc>
                <a:spcPct val="115000"/>
              </a:lnSpc>
              <a:spcAft>
                <a:spcPts val="1000"/>
              </a:spcAft>
            </a:pPr>
            <a:r>
              <a:rPr lang="ar-SA" sz="2800" dirty="0" smtClean="0">
                <a:latin typeface="Calibri"/>
                <a:ea typeface="Times New Roman"/>
              </a:rPr>
              <a:t>- هناك </a:t>
            </a:r>
            <a:r>
              <a:rPr lang="ar-SA" sz="2800" dirty="0">
                <a:latin typeface="Calibri"/>
                <a:ea typeface="Times New Roman"/>
              </a:rPr>
              <a:t>مرحلة عمرية معينة تناسب لكي تكون رائد أعمال20-30</a:t>
            </a:r>
            <a:endParaRPr lang="en-US" sz="2800" dirty="0">
              <a:latin typeface="Calibri"/>
              <a:ea typeface="Times New Roman"/>
            </a:endParaRPr>
          </a:p>
          <a:p>
            <a:pPr>
              <a:lnSpc>
                <a:spcPct val="115000"/>
              </a:lnSpc>
              <a:spcAft>
                <a:spcPts val="1000"/>
              </a:spcAft>
            </a:pPr>
            <a:r>
              <a:rPr lang="ar-SA" sz="2800" dirty="0">
                <a:latin typeface="Calibri"/>
                <a:ea typeface="Calibri"/>
              </a:rPr>
              <a:t>الصحيح : هناك أناس بدأوا في عمر الخمسين أو ال14 أو أكثر أو أقل</a:t>
            </a:r>
            <a:endParaRPr lang="en-US" sz="2800" dirty="0">
              <a:latin typeface="Calibri"/>
              <a:ea typeface="Calibri"/>
            </a:endParaRPr>
          </a:p>
          <a:p>
            <a:pPr>
              <a:lnSpc>
                <a:spcPct val="115000"/>
              </a:lnSpc>
              <a:spcAft>
                <a:spcPts val="1000"/>
              </a:spcAft>
            </a:pPr>
            <a:r>
              <a:rPr lang="ar-SA" sz="2800" dirty="0">
                <a:latin typeface="Calibri"/>
                <a:ea typeface="Calibri"/>
              </a:rPr>
              <a:t>حتى </a:t>
            </a:r>
            <a:r>
              <a:rPr lang="ar-SA" sz="2800" dirty="0" smtClean="0">
                <a:latin typeface="Calibri"/>
                <a:ea typeface="Calibri"/>
              </a:rPr>
              <a:t>ولو </a:t>
            </a:r>
            <a:r>
              <a:rPr lang="ar-SA" sz="2800" dirty="0">
                <a:latin typeface="Calibri"/>
                <a:ea typeface="Calibri"/>
              </a:rPr>
              <a:t>على مستوى بسيط لكن </a:t>
            </a:r>
            <a:r>
              <a:rPr lang="ar-SA" sz="2800" dirty="0" smtClean="0">
                <a:latin typeface="Calibri"/>
                <a:ea typeface="Calibri"/>
              </a:rPr>
              <a:t>المهم أن يتوفر لديهم </a:t>
            </a:r>
            <a:r>
              <a:rPr lang="ar-SA" sz="2800" dirty="0">
                <a:latin typeface="Calibri"/>
                <a:ea typeface="Calibri"/>
              </a:rPr>
              <a:t>الاستعداد والتخطيط لتنفيذ أفكارهم </a:t>
            </a:r>
            <a:endParaRPr lang="en-US" sz="2800" dirty="0">
              <a:latin typeface="Calibri"/>
              <a:ea typeface="Calibri"/>
            </a:endParaRPr>
          </a:p>
        </p:txBody>
      </p:sp>
      <p:sp>
        <p:nvSpPr>
          <p:cNvPr id="3" name="شكل بيضاوي 2"/>
          <p:cNvSpPr/>
          <p:nvPr/>
        </p:nvSpPr>
        <p:spPr>
          <a:xfrm rot="19668623">
            <a:off x="36377" y="540756"/>
            <a:ext cx="3297294" cy="12250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solidFill>
                  <a:schemeClr val="tx1"/>
                </a:solidFill>
                <a:latin typeface="Andalus" pitchFamily="18" charset="-78"/>
                <a:cs typeface="Andalus" pitchFamily="18" charset="-78"/>
              </a:rPr>
              <a:t>مفاهيم خاطئة عن ريادة الأعمال :</a:t>
            </a:r>
            <a:endParaRPr lang="ar-SA" sz="3200" dirty="0">
              <a:solidFill>
                <a:schemeClr val="tx1"/>
              </a:solidFill>
              <a:latin typeface="Andalus" pitchFamily="18" charset="-78"/>
              <a:cs typeface="Andalus" pitchFamily="18"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87808">
            <a:off x="120609" y="1872114"/>
            <a:ext cx="1278440" cy="1237978"/>
          </a:xfrm>
          <a:prstGeom prst="rect">
            <a:avLst/>
          </a:prstGeom>
        </p:spPr>
      </p:pic>
    </p:spTree>
    <p:extLst>
      <p:ext uri="{BB962C8B-B14F-4D97-AF65-F5344CB8AC3E}">
        <p14:creationId xmlns:p14="http://schemas.microsoft.com/office/powerpoint/2010/main" val="260271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00"/>
                                        <p:tgtEl>
                                          <p:spTgt spid="2">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00"/>
                                        <p:tgtEl>
                                          <p:spTgt spid="2">
                                            <p:txEl>
                                              <p:pRg st="2" end="2"/>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down)">
                                      <p:cBhvr>
                                        <p:cTn id="28" dur="500"/>
                                        <p:tgtEl>
                                          <p:spTgt spid="2">
                                            <p:txEl>
                                              <p:pRg st="3" end="3"/>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wipe(down)">
                                      <p:cBhvr>
                                        <p:cTn id="31" dur="500"/>
                                        <p:tgtEl>
                                          <p:spTgt spid="2">
                                            <p:txEl>
                                              <p:pRg st="4" end="4"/>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wipe(down)">
                                      <p:cBhvr>
                                        <p:cTn id="34" dur="500"/>
                                        <p:tgtEl>
                                          <p:spTgt spid="2">
                                            <p:txEl>
                                              <p:pRg st="5" end="5"/>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0"/>
            <a:ext cx="2944813" cy="226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90380" y="1844824"/>
            <a:ext cx="1908213" cy="190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115616" y="1628800"/>
            <a:ext cx="7488832" cy="4851585"/>
          </a:xfrm>
          <a:prstGeom prst="rect">
            <a:avLst/>
          </a:prstGeom>
        </p:spPr>
        <p:txBody>
          <a:bodyPr wrap="square">
            <a:spAutoFit/>
          </a:bodyPr>
          <a:lstStyle/>
          <a:p>
            <a:pPr>
              <a:lnSpc>
                <a:spcPct val="115000"/>
              </a:lnSpc>
              <a:spcAft>
                <a:spcPts val="1000"/>
              </a:spcAft>
            </a:pPr>
            <a:r>
              <a:rPr lang="ar-SA" sz="2800" dirty="0">
                <a:latin typeface="Calibri"/>
                <a:ea typeface="Calibri"/>
              </a:rPr>
              <a:t>ليس للعمر أو النوع علاقة لكن </a:t>
            </a:r>
            <a:r>
              <a:rPr lang="ar-SA" sz="2800" dirty="0" smtClean="0">
                <a:latin typeface="Calibri"/>
                <a:ea typeface="Calibri"/>
              </a:rPr>
              <a:t>يساعد وجود  </a:t>
            </a:r>
            <a:r>
              <a:rPr lang="ar-SA" sz="2800" dirty="0">
                <a:latin typeface="Calibri"/>
                <a:ea typeface="Calibri"/>
              </a:rPr>
              <a:t>التشجيع والدعم </a:t>
            </a:r>
            <a:r>
              <a:rPr lang="ar-SA" sz="2800" dirty="0" smtClean="0">
                <a:latin typeface="Calibri"/>
                <a:ea typeface="Calibri"/>
              </a:rPr>
              <a:t>المقدم للفئات الأصغر في إقبالهم على مشاريع ريادة الأعمال.</a:t>
            </a:r>
            <a:endParaRPr lang="en-US" sz="2800" dirty="0">
              <a:latin typeface="Calibri"/>
              <a:ea typeface="Calibri"/>
            </a:endParaRPr>
          </a:p>
          <a:p>
            <a:pPr>
              <a:lnSpc>
                <a:spcPct val="115000"/>
              </a:lnSpc>
              <a:spcAft>
                <a:spcPts val="1000"/>
              </a:spcAft>
            </a:pPr>
            <a:r>
              <a:rPr lang="ar-SA" sz="2800" dirty="0">
                <a:latin typeface="Calibri"/>
                <a:ea typeface="Calibri"/>
              </a:rPr>
              <a:t>طموح للكسب = فرصة + رغبة في التجديد والابداع </a:t>
            </a:r>
            <a:endParaRPr lang="en-US" sz="2800" dirty="0">
              <a:latin typeface="Calibri"/>
              <a:ea typeface="Calibri"/>
            </a:endParaRPr>
          </a:p>
          <a:p>
            <a:r>
              <a:rPr lang="ar-SA" sz="2800" dirty="0" smtClean="0"/>
              <a:t>- </a:t>
            </a:r>
            <a:r>
              <a:rPr lang="ar-SA" sz="2800" dirty="0"/>
              <a:t>يجب توفر الدعم المادي ويكون </a:t>
            </a:r>
            <a:r>
              <a:rPr lang="ar-SA" sz="2800" dirty="0" smtClean="0"/>
              <a:t>ملكك من </a:t>
            </a:r>
            <a:r>
              <a:rPr lang="ar-SA" sz="2800" dirty="0"/>
              <a:t>بداية المشروع</a:t>
            </a:r>
          </a:p>
          <a:p>
            <a:r>
              <a:rPr lang="ar-SA" sz="2800" dirty="0"/>
              <a:t>الصحيح : توجد مؤسسات كثيرة لدعم المشاريع الصغيرة وتوفير الدعم المادي بالكامل بعضها عن طريق المشاركة في نسبة الأرباح وغالبا دون المشاركة في الأرباح .</a:t>
            </a:r>
          </a:p>
          <a:p>
            <a:r>
              <a:rPr lang="ar-SA" sz="2800" dirty="0"/>
              <a:t>تحتاج فكرة مناسبة (دراسة جدوى) + دراسة لحجم السوق +رؤية مستقبلية للمشروع + نسبة الأرباح السنوية أو </a:t>
            </a:r>
            <a:r>
              <a:rPr lang="ar-SA" sz="2800" dirty="0" smtClean="0"/>
              <a:t>الشهرية </a:t>
            </a:r>
            <a:r>
              <a:rPr lang="ar-SA" sz="2800" dirty="0"/>
              <a:t>للمشروع ,, الخ</a:t>
            </a:r>
          </a:p>
        </p:txBody>
      </p:sp>
    </p:spTree>
    <p:extLst>
      <p:ext uri="{BB962C8B-B14F-4D97-AF65-F5344CB8AC3E}">
        <p14:creationId xmlns:p14="http://schemas.microsoft.com/office/powerpoint/2010/main" val="3386457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1484784"/>
            <a:ext cx="7560840" cy="3109569"/>
          </a:xfrm>
          <a:prstGeom prst="rect">
            <a:avLst/>
          </a:prstGeom>
        </p:spPr>
        <p:txBody>
          <a:bodyPr wrap="square">
            <a:spAutoFit/>
          </a:bodyPr>
          <a:lstStyle/>
          <a:p>
            <a:pPr algn="ctr">
              <a:lnSpc>
                <a:spcPct val="115000"/>
              </a:lnSpc>
              <a:spcAft>
                <a:spcPts val="1000"/>
              </a:spcAft>
            </a:pPr>
            <a:endParaRPr lang="ar-SA" sz="3600" dirty="0">
              <a:ea typeface="Calibri"/>
              <a:cs typeface="Times New Roman"/>
            </a:endParaRPr>
          </a:p>
          <a:p>
            <a:pPr algn="ctr">
              <a:lnSpc>
                <a:spcPct val="115000"/>
              </a:lnSpc>
              <a:spcAft>
                <a:spcPts val="1000"/>
              </a:spcAft>
            </a:pPr>
            <a:r>
              <a:rPr lang="ar-SA" sz="4000" b="1" dirty="0" smtClean="0">
                <a:ea typeface="Calibri"/>
              </a:rPr>
              <a:t>هو </a:t>
            </a:r>
            <a:r>
              <a:rPr lang="ar-SA" sz="4000" b="1" dirty="0">
                <a:ea typeface="Calibri"/>
              </a:rPr>
              <a:t>نشاط تستخدم فيه الموارد والأموال من أجل الحصول على</a:t>
            </a:r>
            <a:r>
              <a:rPr lang="ar-SA" sz="4000" b="1" u="sng" dirty="0">
                <a:ea typeface="Calibri"/>
              </a:rPr>
              <a:t> </a:t>
            </a:r>
            <a:r>
              <a:rPr lang="ar-SA" sz="4000" b="1" dirty="0">
                <a:ea typeface="Calibri"/>
              </a:rPr>
              <a:t>منفعة في زمن معين .</a:t>
            </a:r>
            <a:endParaRPr lang="en-US" sz="4000" b="1" dirty="0">
              <a:ea typeface="Calibri"/>
            </a:endParaRPr>
          </a:p>
          <a:p>
            <a:pPr algn="ctr">
              <a:lnSpc>
                <a:spcPct val="115000"/>
              </a:lnSpc>
              <a:spcAft>
                <a:spcPts val="1000"/>
              </a:spcAft>
            </a:pPr>
            <a:r>
              <a:rPr lang="ar-SA" sz="4000" b="1" dirty="0">
                <a:ea typeface="Calibri"/>
              </a:rPr>
              <a:t>(موارد , أموال , منفعة , زمن )</a:t>
            </a:r>
            <a:endParaRPr lang="en-US" sz="4000" b="1" dirty="0">
              <a:ea typeface="Calibri"/>
            </a:endParaRPr>
          </a:p>
        </p:txBody>
      </p:sp>
      <p:sp>
        <p:nvSpPr>
          <p:cNvPr id="4" name="وسيلة شرح مع سهم إلى الأسفل 3"/>
          <p:cNvSpPr/>
          <p:nvPr/>
        </p:nvSpPr>
        <p:spPr>
          <a:xfrm>
            <a:off x="3131840" y="674438"/>
            <a:ext cx="3816424" cy="1386409"/>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smtClean="0">
                <a:solidFill>
                  <a:srgbClr val="C00000"/>
                </a:solidFill>
              </a:rPr>
              <a:t>ما هو المشروع ؟</a:t>
            </a:r>
            <a:endParaRPr lang="ar-SA" sz="4400" dirty="0">
              <a:solidFill>
                <a:srgbClr val="C00000"/>
              </a:solidFil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7480" y="3933056"/>
            <a:ext cx="1555913" cy="2520280"/>
          </a:xfrm>
          <a:prstGeom prst="rect">
            <a:avLst/>
          </a:prstGeom>
        </p:spPr>
      </p:pic>
    </p:spTree>
    <p:extLst>
      <p:ext uri="{BB962C8B-B14F-4D97-AF65-F5344CB8AC3E}">
        <p14:creationId xmlns:p14="http://schemas.microsoft.com/office/powerpoint/2010/main" val="392622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 calcmode="lin" valueType="num">
                                      <p:cBhvr additive="base">
                                        <p:cTn id="4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2" end="2"/>
                                            </p:txEl>
                                          </p:spTgt>
                                        </p:tgtEl>
                                        <p:attrNameLst>
                                          <p:attrName>style.visibility</p:attrName>
                                        </p:attrNameLst>
                                      </p:cBhvr>
                                      <p:to>
                                        <p:strVal val="visible"/>
                                      </p:to>
                                    </p:set>
                                    <p:anim calcmode="lin" valueType="num">
                                      <p:cBhvr additive="base">
                                        <p:cTn id="4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1124744"/>
            <a:ext cx="8064896" cy="4462760"/>
          </a:xfrm>
          <a:prstGeom prst="rect">
            <a:avLst/>
          </a:prstGeom>
        </p:spPr>
        <p:txBody>
          <a:bodyPr wrap="square">
            <a:spAutoFit/>
          </a:bodyPr>
          <a:lstStyle/>
          <a:p>
            <a:endParaRPr lang="ar-SA" sz="2800" dirty="0" smtClean="0">
              <a:solidFill>
                <a:srgbClr val="333333"/>
              </a:solidFill>
              <a:ea typeface="Times New Roman"/>
              <a:cs typeface="Times New Roman"/>
            </a:endParaRPr>
          </a:p>
          <a:p>
            <a:r>
              <a:rPr lang="ar-SA" sz="3200" dirty="0" smtClean="0">
                <a:solidFill>
                  <a:srgbClr val="333333"/>
                </a:solidFill>
                <a:ea typeface="Times New Roman"/>
                <a:cs typeface="Times New Roman"/>
              </a:rPr>
              <a:t>يكثر </a:t>
            </a:r>
            <a:r>
              <a:rPr lang="ar-SA" sz="3200" dirty="0">
                <a:solidFill>
                  <a:srgbClr val="333333"/>
                </a:solidFill>
                <a:ea typeface="Times New Roman"/>
                <a:cs typeface="Times New Roman"/>
              </a:rPr>
              <a:t>الخلط بين هذه المفاهيم عند عموم الناس وقد تستخدم عند بعض الكتاب لتدل على المعنى نفسه، ،لكن في الحقيقة هناك فروقات بينهم. فبحسب موقع الويكيبيديا </a:t>
            </a:r>
            <a:r>
              <a:rPr lang="ar-SA" sz="3200" dirty="0" smtClean="0">
                <a:solidFill>
                  <a:srgbClr val="333333"/>
                </a:solidFill>
                <a:ea typeface="Times New Roman"/>
                <a:cs typeface="Times New Roman"/>
              </a:rPr>
              <a:t>فإن </a:t>
            </a:r>
            <a:r>
              <a:rPr lang="ar-SA" sz="3200" dirty="0">
                <a:solidFill>
                  <a:srgbClr val="333333"/>
                </a:solidFill>
                <a:ea typeface="Times New Roman"/>
                <a:cs typeface="Times New Roman"/>
              </a:rPr>
              <a:t>تعريف التاجر هو “من تعامل بالتجارة، وهو رجل أعمال يتاجر في السلع التي </a:t>
            </a:r>
            <a:r>
              <a:rPr lang="ar-SA" sz="3200" dirty="0" smtClean="0">
                <a:solidFill>
                  <a:srgbClr val="333333"/>
                </a:solidFill>
                <a:ea typeface="Times New Roman"/>
                <a:cs typeface="Times New Roman"/>
              </a:rPr>
              <a:t>ينتجها آخرون</a:t>
            </a:r>
            <a:r>
              <a:rPr lang="ar-SA" sz="3200" dirty="0">
                <a:solidFill>
                  <a:srgbClr val="333333"/>
                </a:solidFill>
                <a:ea typeface="Times New Roman"/>
                <a:cs typeface="Times New Roman"/>
              </a:rPr>
              <a:t>، لكسب الربح.” وينقسم إ</a:t>
            </a:r>
            <a:r>
              <a:rPr lang="ar-SA" sz="3200" dirty="0" smtClean="0">
                <a:solidFill>
                  <a:srgbClr val="333333"/>
                </a:solidFill>
                <a:ea typeface="Times New Roman"/>
                <a:cs typeface="Times New Roman"/>
              </a:rPr>
              <a:t>لى </a:t>
            </a:r>
            <a:r>
              <a:rPr lang="ar-SA" sz="3200" dirty="0">
                <a:solidFill>
                  <a:srgbClr val="333333"/>
                </a:solidFill>
                <a:ea typeface="Times New Roman"/>
                <a:cs typeface="Times New Roman"/>
              </a:rPr>
              <a:t>تاجر جملة وتاجر تجزئة. </a:t>
            </a:r>
            <a:r>
              <a:rPr lang="ar-SA" sz="3200" dirty="0" smtClean="0">
                <a:solidFill>
                  <a:srgbClr val="333333"/>
                </a:solidFill>
                <a:ea typeface="Times New Roman"/>
                <a:cs typeface="Times New Roman"/>
              </a:rPr>
              <a:t>أما </a:t>
            </a:r>
            <a:r>
              <a:rPr lang="ar-SA" sz="3200" dirty="0">
                <a:solidFill>
                  <a:srgbClr val="333333"/>
                </a:solidFill>
                <a:ea typeface="Times New Roman"/>
                <a:cs typeface="Times New Roman"/>
              </a:rPr>
              <a:t>ريادة الاعمال فهي استحداث </a:t>
            </a:r>
            <a:r>
              <a:rPr lang="ar-SA" sz="3200" dirty="0" smtClean="0">
                <a:solidFill>
                  <a:srgbClr val="333333"/>
                </a:solidFill>
                <a:ea typeface="Times New Roman"/>
                <a:cs typeface="Times New Roman"/>
              </a:rPr>
              <a:t>أو </a:t>
            </a:r>
            <a:r>
              <a:rPr lang="ar-SA" sz="3200" dirty="0">
                <a:solidFill>
                  <a:srgbClr val="333333"/>
                </a:solidFill>
                <a:ea typeface="Times New Roman"/>
                <a:cs typeface="Times New Roman"/>
              </a:rPr>
              <a:t>تطوير عمل يتسم بالإبداع ويتصف بالمخاطرة وتتميز بأربع صفات تجعلها مختلفة عن التاجر </a:t>
            </a:r>
            <a:r>
              <a:rPr lang="ar-SA" sz="3200" dirty="0" smtClean="0">
                <a:solidFill>
                  <a:srgbClr val="333333"/>
                </a:solidFill>
                <a:ea typeface="Times New Roman"/>
                <a:cs typeface="Times New Roman"/>
              </a:rPr>
              <a:t>أو </a:t>
            </a:r>
            <a:r>
              <a:rPr lang="ar-SA" sz="3200" dirty="0">
                <a:solidFill>
                  <a:srgbClr val="333333"/>
                </a:solidFill>
                <a:ea typeface="Times New Roman"/>
                <a:cs typeface="Times New Roman"/>
              </a:rPr>
              <a:t>صاحب المنشأة الصغيرة.</a:t>
            </a:r>
            <a:endParaRPr lang="ar-SA" sz="3200" dirty="0"/>
          </a:p>
        </p:txBody>
      </p:sp>
      <p:sp>
        <p:nvSpPr>
          <p:cNvPr id="4" name="دائرة مجوفة 3"/>
          <p:cNvSpPr/>
          <p:nvPr/>
        </p:nvSpPr>
        <p:spPr>
          <a:xfrm>
            <a:off x="323528" y="332656"/>
            <a:ext cx="5256584" cy="1224136"/>
          </a:xfrm>
          <a:prstGeom prst="donu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b="1" dirty="0" smtClean="0">
                <a:solidFill>
                  <a:schemeClr val="tx1"/>
                </a:solidFill>
              </a:rPr>
              <a:t>ما الفرق بين رائد الأعمال والتاجر</a:t>
            </a:r>
            <a:endParaRPr lang="ar-SA" sz="2400" b="1" dirty="0">
              <a:solidFill>
                <a:schemeClr val="tx1"/>
              </a:solidFill>
            </a:endParaRPr>
          </a:p>
        </p:txBody>
      </p:sp>
    </p:spTree>
    <p:extLst>
      <p:ext uri="{BB962C8B-B14F-4D97-AF65-F5344CB8AC3E}">
        <p14:creationId xmlns:p14="http://schemas.microsoft.com/office/powerpoint/2010/main" val="29801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4"/>
                                        </p:tgtEl>
                                      </p:cBhvr>
                                    </p:animEffect>
                                    <p:anim calcmode="lin" valueType="num">
                                      <p:cBhvr>
                                        <p:cTn id="7"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14" dur="26">
                                          <p:stCondLst>
                                            <p:cond delay="620"/>
                                          </p:stCondLst>
                                        </p:cTn>
                                        <p:tgtEl>
                                          <p:spTgt spid="4"/>
                                        </p:tgtEl>
                                      </p:cBhvr>
                                      <p:to x="100000" y="60000"/>
                                    </p:animScale>
                                    <p:animScale>
                                      <p:cBhvr>
                                        <p:cTn id="15" dur="166" decel="50000">
                                          <p:stCondLst>
                                            <p:cond delay="646"/>
                                          </p:stCondLst>
                                        </p:cTn>
                                        <p:tgtEl>
                                          <p:spTgt spid="4"/>
                                        </p:tgtEl>
                                      </p:cBhvr>
                                      <p:to x="100000" y="100000"/>
                                    </p:animScale>
                                    <p:animScale>
                                      <p:cBhvr>
                                        <p:cTn id="16" dur="26">
                                          <p:stCondLst>
                                            <p:cond delay="1312"/>
                                          </p:stCondLst>
                                        </p:cTn>
                                        <p:tgtEl>
                                          <p:spTgt spid="4"/>
                                        </p:tgtEl>
                                      </p:cBhvr>
                                      <p:to x="100000" y="80000"/>
                                    </p:animScale>
                                    <p:animScale>
                                      <p:cBhvr>
                                        <p:cTn id="17" dur="166" decel="50000">
                                          <p:stCondLst>
                                            <p:cond delay="1338"/>
                                          </p:stCondLst>
                                        </p:cTn>
                                        <p:tgtEl>
                                          <p:spTgt spid="4"/>
                                        </p:tgtEl>
                                      </p:cBhvr>
                                      <p:to x="100000" y="100000"/>
                                    </p:animScale>
                                    <p:animScale>
                                      <p:cBhvr>
                                        <p:cTn id="18" dur="26">
                                          <p:stCondLst>
                                            <p:cond delay="1642"/>
                                          </p:stCondLst>
                                        </p:cTn>
                                        <p:tgtEl>
                                          <p:spTgt spid="4"/>
                                        </p:tgtEl>
                                      </p:cBhvr>
                                      <p:to x="100000" y="90000"/>
                                    </p:animScale>
                                    <p:animScale>
                                      <p:cBhvr>
                                        <p:cTn id="19" dur="166" decel="50000">
                                          <p:stCondLst>
                                            <p:cond delay="1668"/>
                                          </p:stCondLst>
                                        </p:cTn>
                                        <p:tgtEl>
                                          <p:spTgt spid="4"/>
                                        </p:tgtEl>
                                      </p:cBhvr>
                                      <p:to x="100000" y="100000"/>
                                    </p:animScale>
                                    <p:animScale>
                                      <p:cBhvr>
                                        <p:cTn id="20" dur="26">
                                          <p:stCondLst>
                                            <p:cond delay="1808"/>
                                          </p:stCondLst>
                                        </p:cTn>
                                        <p:tgtEl>
                                          <p:spTgt spid="4"/>
                                        </p:tgtEl>
                                      </p:cBhvr>
                                      <p:to x="100000" y="95000"/>
                                    </p:animScale>
                                    <p:animScale>
                                      <p:cBhvr>
                                        <p:cTn id="21" dur="166" decel="50000">
                                          <p:stCondLst>
                                            <p:cond delay="1834"/>
                                          </p:stCondLst>
                                        </p:cTn>
                                        <p:tgtEl>
                                          <p:spTgt spid="4"/>
                                        </p:tgtEl>
                                      </p:cBhvr>
                                      <p:to x="100000" y="100000"/>
                                    </p:animScale>
                                    <p:set>
                                      <p:cBhvr>
                                        <p:cTn id="22" dur="1" fill="hold">
                                          <p:stCondLst>
                                            <p:cond delay="19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4" presetClass="emph" presetSubtype="0" fill="hold" nodeType="click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2">
                                            <p:txEl>
                                              <p:pRg st="1" end="1"/>
                                            </p:txEl>
                                          </p:spTgt>
                                        </p:tgtEl>
                                        <p:attrNameLst>
                                          <p:attrName>ppt_x</p:attrName>
                                          <p:attrName>ppt_y</p:attrName>
                                        </p:attrNameLst>
                                      </p:cBhvr>
                                    </p:animMotion>
                                    <p:animRot by="1500000">
                                      <p:cBhvr>
                                        <p:cTn id="27" dur="125" fill="hold">
                                          <p:stCondLst>
                                            <p:cond delay="0"/>
                                          </p:stCondLst>
                                        </p:cTn>
                                        <p:tgtEl>
                                          <p:spTgt spid="2">
                                            <p:txEl>
                                              <p:pRg st="1" end="1"/>
                                            </p:txEl>
                                          </p:spTgt>
                                        </p:tgtEl>
                                        <p:attrNameLst>
                                          <p:attrName>r</p:attrName>
                                        </p:attrNameLst>
                                      </p:cBhvr>
                                    </p:animRot>
                                    <p:animRot by="-1500000">
                                      <p:cBhvr>
                                        <p:cTn id="28" dur="125" fill="hold">
                                          <p:stCondLst>
                                            <p:cond delay="125"/>
                                          </p:stCondLst>
                                        </p:cTn>
                                        <p:tgtEl>
                                          <p:spTgt spid="2">
                                            <p:txEl>
                                              <p:pRg st="1" end="1"/>
                                            </p:txEl>
                                          </p:spTgt>
                                        </p:tgtEl>
                                        <p:attrNameLst>
                                          <p:attrName>r</p:attrName>
                                        </p:attrNameLst>
                                      </p:cBhvr>
                                    </p:animRot>
                                    <p:animRot by="-1500000">
                                      <p:cBhvr>
                                        <p:cTn id="29" dur="125" fill="hold">
                                          <p:stCondLst>
                                            <p:cond delay="250"/>
                                          </p:stCondLst>
                                        </p:cTn>
                                        <p:tgtEl>
                                          <p:spTgt spid="2">
                                            <p:txEl>
                                              <p:pRg st="1" end="1"/>
                                            </p:txEl>
                                          </p:spTgt>
                                        </p:tgtEl>
                                        <p:attrNameLst>
                                          <p:attrName>r</p:attrName>
                                        </p:attrNameLst>
                                      </p:cBhvr>
                                    </p:animRot>
                                    <p:animRot by="1500000">
                                      <p:cBhvr>
                                        <p:cTn id="30" dur="125" fill="hold">
                                          <p:stCondLst>
                                            <p:cond delay="375"/>
                                          </p:stCondLst>
                                        </p:cTn>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3412993701"/>
              </p:ext>
            </p:extLst>
          </p:nvPr>
        </p:nvGraphicFramePr>
        <p:xfrm>
          <a:off x="179512" y="260648"/>
          <a:ext cx="8496944" cy="6488132"/>
        </p:xfrm>
        <a:graphic>
          <a:graphicData uri="http://schemas.openxmlformats.org/drawingml/2006/table">
            <a:tbl>
              <a:tblPr rtl="1" firstRow="1" firstCol="1" bandRow="1"/>
              <a:tblGrid>
                <a:gridCol w="2836280"/>
                <a:gridCol w="2105542"/>
                <a:gridCol w="3555122"/>
              </a:tblGrid>
              <a:tr h="1224136">
                <a:tc>
                  <a:txBody>
                    <a:bodyPr/>
                    <a:lstStyle/>
                    <a:p>
                      <a:pPr algn="ctr" rtl="1">
                        <a:lnSpc>
                          <a:spcPct val="115000"/>
                        </a:lnSpc>
                        <a:spcAft>
                          <a:spcPts val="0"/>
                        </a:spcAft>
                      </a:pPr>
                      <a:r>
                        <a:rPr lang="ar-SA" sz="3200" b="1" dirty="0">
                          <a:solidFill>
                            <a:srgbClr val="C00000"/>
                          </a:solidFill>
                          <a:effectLst/>
                          <a:latin typeface="Calibri"/>
                          <a:ea typeface="Times New Roman"/>
                          <a:cs typeface="AL-Mohanad Bold" pitchFamily="2" charset="-78"/>
                        </a:rPr>
                        <a:t>الفروق</a:t>
                      </a:r>
                      <a:endParaRPr lang="en-US" sz="3200" b="1" dirty="0">
                        <a:solidFill>
                          <a:srgbClr val="C00000"/>
                        </a:solidFill>
                        <a:effectLst/>
                        <a:latin typeface="Calibri"/>
                        <a:ea typeface="Calibri"/>
                        <a:cs typeface="AL-Mohanad Bold" pitchFamily="2" charset="-78"/>
                      </a:endParaRPr>
                    </a:p>
                  </a:txBody>
                  <a:tcPr marL="49802" marR="49802" marT="28458" marB="28458">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9F9"/>
                    </a:solidFill>
                  </a:tcPr>
                </a:tc>
                <a:tc>
                  <a:txBody>
                    <a:bodyPr/>
                    <a:lstStyle/>
                    <a:p>
                      <a:pPr algn="ctr" rtl="1">
                        <a:lnSpc>
                          <a:spcPct val="115000"/>
                        </a:lnSpc>
                        <a:spcAft>
                          <a:spcPts val="0"/>
                        </a:spcAft>
                      </a:pPr>
                      <a:r>
                        <a:rPr lang="ar-SA" sz="3200" b="1" dirty="0">
                          <a:solidFill>
                            <a:srgbClr val="C00000"/>
                          </a:solidFill>
                          <a:effectLst/>
                          <a:latin typeface="Calibri"/>
                          <a:ea typeface="Times New Roman"/>
                          <a:cs typeface="AL-Mohanad Bold" pitchFamily="2" charset="-78"/>
                        </a:rPr>
                        <a:t>التاجر أو صاحب منشأة صغيره</a:t>
                      </a:r>
                      <a:endParaRPr lang="en-US" sz="3200" b="1" dirty="0">
                        <a:solidFill>
                          <a:srgbClr val="C00000"/>
                        </a:solidFill>
                        <a:effectLst/>
                        <a:latin typeface="Calibri"/>
                        <a:ea typeface="Calibri"/>
                        <a:cs typeface="AL-Mohanad Bold" pitchFamily="2" charset="-78"/>
                      </a:endParaRPr>
                    </a:p>
                  </a:txBody>
                  <a:tcPr marL="49802" marR="49802" marT="28458" marB="28458">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9F9"/>
                    </a:solidFill>
                  </a:tcPr>
                </a:tc>
                <a:tc>
                  <a:txBody>
                    <a:bodyPr/>
                    <a:lstStyle/>
                    <a:p>
                      <a:pPr algn="ctr" rtl="1">
                        <a:lnSpc>
                          <a:spcPct val="115000"/>
                        </a:lnSpc>
                        <a:spcAft>
                          <a:spcPts val="0"/>
                        </a:spcAft>
                      </a:pPr>
                      <a:r>
                        <a:rPr lang="ar-SA" sz="3200" b="1" dirty="0">
                          <a:solidFill>
                            <a:srgbClr val="C00000"/>
                          </a:solidFill>
                          <a:effectLst/>
                          <a:latin typeface="Calibri"/>
                          <a:ea typeface="Times New Roman"/>
                          <a:cs typeface="AL-Mohanad Bold" pitchFamily="2" charset="-78"/>
                        </a:rPr>
                        <a:t>رائد الأعمال</a:t>
                      </a:r>
                      <a:endParaRPr lang="en-US" sz="3200" b="1" dirty="0">
                        <a:solidFill>
                          <a:srgbClr val="C00000"/>
                        </a:solidFill>
                        <a:effectLst/>
                        <a:latin typeface="Calibri"/>
                        <a:ea typeface="Calibri"/>
                        <a:cs typeface="AL-Mohanad Bold" pitchFamily="2" charset="-78"/>
                      </a:endParaRPr>
                    </a:p>
                  </a:txBody>
                  <a:tcPr marL="49802" marR="49802" marT="28458" marB="28458">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9F9"/>
                    </a:solidFill>
                  </a:tcPr>
                </a:tc>
              </a:tr>
              <a:tr h="2631549">
                <a:tc>
                  <a:txBody>
                    <a:bodyPr/>
                    <a:lstStyle/>
                    <a:p>
                      <a:pPr algn="r" rtl="1">
                        <a:lnSpc>
                          <a:spcPct val="115000"/>
                        </a:lnSpc>
                        <a:spcAft>
                          <a:spcPts val="0"/>
                        </a:spcAft>
                      </a:pPr>
                      <a:r>
                        <a:rPr lang="ar-SA" sz="2800" b="1" dirty="0">
                          <a:solidFill>
                            <a:srgbClr val="555555"/>
                          </a:solidFill>
                          <a:effectLst/>
                          <a:latin typeface="Calibri"/>
                          <a:ea typeface="Times New Roman"/>
                          <a:cs typeface="Times New Roman"/>
                        </a:rPr>
                        <a:t>١</a:t>
                      </a:r>
                      <a:r>
                        <a:rPr lang="en-US" sz="2800" b="1" dirty="0">
                          <a:solidFill>
                            <a:srgbClr val="555555"/>
                          </a:solidFill>
                          <a:effectLst/>
                          <a:latin typeface="Times New Roman"/>
                          <a:ea typeface="Times New Roman"/>
                          <a:cs typeface="Arial"/>
                        </a:rPr>
                        <a:t>- </a:t>
                      </a:r>
                      <a:r>
                        <a:rPr lang="ar-SA" sz="2800" b="1" dirty="0">
                          <a:solidFill>
                            <a:srgbClr val="555555"/>
                          </a:solidFill>
                          <a:effectLst/>
                          <a:latin typeface="Calibri"/>
                          <a:ea typeface="Times New Roman"/>
                          <a:cs typeface="Times New Roman"/>
                        </a:rPr>
                        <a:t>مقدار خلق الثروات</a:t>
                      </a:r>
                      <a:r>
                        <a:rPr lang="en-US" sz="2800" b="1" dirty="0">
                          <a:solidFill>
                            <a:srgbClr val="555555"/>
                          </a:solidFill>
                          <a:effectLst/>
                          <a:latin typeface="Times New Roman"/>
                          <a:ea typeface="Times New Roman"/>
                          <a:cs typeface="Arial"/>
                        </a:rPr>
                        <a:t>                   </a:t>
                      </a:r>
                      <a:endParaRPr lang="en-US" sz="2800" b="1" dirty="0">
                        <a:effectLst/>
                        <a:latin typeface="Calibri"/>
                        <a:ea typeface="Calibri"/>
                        <a:cs typeface="Arial"/>
                      </a:endParaRPr>
                    </a:p>
                  </a:txBody>
                  <a:tcPr marL="49802" marR="49802" marT="28458" marB="28458">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9F9"/>
                    </a:solidFill>
                  </a:tcPr>
                </a:tc>
                <a:tc>
                  <a:txBody>
                    <a:bodyPr/>
                    <a:lstStyle/>
                    <a:p>
                      <a:pPr algn="r" rtl="1">
                        <a:lnSpc>
                          <a:spcPct val="115000"/>
                        </a:lnSpc>
                        <a:spcAft>
                          <a:spcPts val="0"/>
                        </a:spcAft>
                      </a:pPr>
                      <a:r>
                        <a:rPr lang="ar-SA" sz="2800" b="1" dirty="0">
                          <a:solidFill>
                            <a:srgbClr val="555555"/>
                          </a:solidFill>
                          <a:effectLst/>
                          <a:latin typeface="Calibri"/>
                          <a:ea typeface="Times New Roman"/>
                          <a:cs typeface="Times New Roman"/>
                        </a:rPr>
                        <a:t>تولد دخل مستمر يرضي صاحبه، ويكون </a:t>
                      </a:r>
                      <a:r>
                        <a:rPr lang="ar-SA" sz="2800" b="1" dirty="0" smtClean="0">
                          <a:solidFill>
                            <a:srgbClr val="555555"/>
                          </a:solidFill>
                          <a:effectLst/>
                          <a:latin typeface="Calibri"/>
                          <a:ea typeface="Times New Roman"/>
                          <a:cs typeface="Times New Roman"/>
                        </a:rPr>
                        <a:t>أفضل </a:t>
                      </a:r>
                      <a:r>
                        <a:rPr lang="ar-SA" sz="2800" b="1" dirty="0">
                          <a:solidFill>
                            <a:srgbClr val="555555"/>
                          </a:solidFill>
                          <a:effectLst/>
                          <a:latin typeface="Calibri"/>
                          <a:ea typeface="Times New Roman"/>
                          <a:cs typeface="Times New Roman"/>
                        </a:rPr>
                        <a:t>من التوظيف التقليدي وتتجاوزه</a:t>
                      </a:r>
                      <a:r>
                        <a:rPr lang="en-US" sz="2800" b="1" dirty="0">
                          <a:solidFill>
                            <a:srgbClr val="555555"/>
                          </a:solidFill>
                          <a:effectLst/>
                          <a:latin typeface="Times New Roman"/>
                          <a:ea typeface="Times New Roman"/>
                          <a:cs typeface="Arial"/>
                        </a:rPr>
                        <a:t>.</a:t>
                      </a:r>
                      <a:endParaRPr lang="en-US" sz="2800" b="1" dirty="0">
                        <a:effectLst/>
                        <a:latin typeface="Calibri"/>
                        <a:ea typeface="Calibri"/>
                        <a:cs typeface="Arial"/>
                      </a:endParaRPr>
                    </a:p>
                  </a:txBody>
                  <a:tcPr marL="49802" marR="49802" marT="28458" marB="28458">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9F9"/>
                    </a:solidFill>
                  </a:tcPr>
                </a:tc>
                <a:tc>
                  <a:txBody>
                    <a:bodyPr/>
                    <a:lstStyle/>
                    <a:p>
                      <a:pPr algn="ctr" rtl="1">
                        <a:lnSpc>
                          <a:spcPct val="115000"/>
                        </a:lnSpc>
                        <a:spcAft>
                          <a:spcPts val="0"/>
                        </a:spcAft>
                      </a:pPr>
                      <a:r>
                        <a:rPr lang="ar-SA" sz="2800" b="1" dirty="0">
                          <a:solidFill>
                            <a:srgbClr val="555555"/>
                          </a:solidFill>
                          <a:effectLst/>
                          <a:latin typeface="Calibri"/>
                          <a:ea typeface="Times New Roman"/>
                          <a:cs typeface="Times New Roman"/>
                        </a:rPr>
                        <a:t>انشاء ثروة مستمرة ودائمة يتجاوز مداها الاحلام البسيطة </a:t>
                      </a:r>
                      <a:r>
                        <a:rPr lang="ar-SA" sz="2800" b="1" dirty="0" smtClean="0">
                          <a:solidFill>
                            <a:srgbClr val="555555"/>
                          </a:solidFill>
                          <a:effectLst/>
                          <a:latin typeface="Calibri"/>
                          <a:ea typeface="Times New Roman"/>
                          <a:cs typeface="Times New Roman"/>
                        </a:rPr>
                        <a:t>إلى </a:t>
                      </a:r>
                      <a:r>
                        <a:rPr lang="ar-SA" sz="2800" b="1" dirty="0">
                          <a:solidFill>
                            <a:srgbClr val="555555"/>
                          </a:solidFill>
                          <a:effectLst/>
                          <a:latin typeface="Calibri"/>
                          <a:ea typeface="Times New Roman"/>
                          <a:cs typeface="Times New Roman"/>
                        </a:rPr>
                        <a:t>بناء الثراء الكبير</a:t>
                      </a:r>
                      <a:endParaRPr lang="en-US" sz="2800" b="1" dirty="0">
                        <a:effectLst/>
                        <a:latin typeface="Calibri"/>
                        <a:ea typeface="Calibri"/>
                        <a:cs typeface="Arial"/>
                      </a:endParaRPr>
                    </a:p>
                  </a:txBody>
                  <a:tcPr marL="49802" marR="49802" marT="28458" marB="28458">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9F9"/>
                    </a:solidFill>
                  </a:tcPr>
                </a:tc>
              </a:tr>
              <a:tr h="2117171">
                <a:tc>
                  <a:txBody>
                    <a:bodyPr/>
                    <a:lstStyle/>
                    <a:p>
                      <a:pPr algn="r" rtl="1">
                        <a:lnSpc>
                          <a:spcPct val="115000"/>
                        </a:lnSpc>
                        <a:spcAft>
                          <a:spcPts val="0"/>
                        </a:spcAft>
                      </a:pPr>
                      <a:r>
                        <a:rPr lang="ar-SA" sz="2800" b="1" dirty="0">
                          <a:solidFill>
                            <a:srgbClr val="555555"/>
                          </a:solidFill>
                          <a:effectLst/>
                          <a:latin typeface="Calibri"/>
                          <a:ea typeface="Times New Roman"/>
                          <a:cs typeface="Times New Roman"/>
                        </a:rPr>
                        <a:t>٢</a:t>
                      </a:r>
                      <a:r>
                        <a:rPr lang="en-US" sz="2800" b="1" dirty="0">
                          <a:solidFill>
                            <a:srgbClr val="555555"/>
                          </a:solidFill>
                          <a:effectLst/>
                          <a:latin typeface="Times New Roman"/>
                          <a:ea typeface="Times New Roman"/>
                          <a:cs typeface="Arial"/>
                        </a:rPr>
                        <a:t>- </a:t>
                      </a:r>
                      <a:r>
                        <a:rPr lang="ar-SA" sz="2800" b="1" dirty="0">
                          <a:solidFill>
                            <a:srgbClr val="555555"/>
                          </a:solidFill>
                          <a:effectLst/>
                          <a:latin typeface="Calibri"/>
                          <a:ea typeface="Times New Roman"/>
                          <a:cs typeface="Times New Roman"/>
                        </a:rPr>
                        <a:t>سرعة بناء الثروة</a:t>
                      </a:r>
                      <a:r>
                        <a:rPr lang="en-US" sz="2800" b="1" dirty="0">
                          <a:solidFill>
                            <a:srgbClr val="555555"/>
                          </a:solidFill>
                          <a:effectLst/>
                          <a:latin typeface="Times New Roman"/>
                          <a:ea typeface="Times New Roman"/>
                          <a:cs typeface="Arial"/>
                        </a:rPr>
                        <a:t>  </a:t>
                      </a:r>
                      <a:endParaRPr lang="en-US" sz="2800" b="1" dirty="0">
                        <a:effectLst/>
                        <a:latin typeface="Calibri"/>
                        <a:ea typeface="Calibri"/>
                        <a:cs typeface="Arial"/>
                      </a:endParaRPr>
                    </a:p>
                  </a:txBody>
                  <a:tcPr marL="49802" marR="49802" marT="28458" marB="28458">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9F9"/>
                    </a:solidFill>
                  </a:tcPr>
                </a:tc>
                <a:tc>
                  <a:txBody>
                    <a:bodyPr/>
                    <a:lstStyle/>
                    <a:p>
                      <a:pPr algn="r" rtl="1">
                        <a:lnSpc>
                          <a:spcPct val="115000"/>
                        </a:lnSpc>
                        <a:spcAft>
                          <a:spcPts val="0"/>
                        </a:spcAft>
                      </a:pPr>
                      <a:r>
                        <a:rPr lang="ar-SA" sz="2800" b="1" dirty="0">
                          <a:solidFill>
                            <a:srgbClr val="555555"/>
                          </a:solidFill>
                          <a:effectLst/>
                          <a:latin typeface="Calibri"/>
                          <a:ea typeface="Times New Roman"/>
                          <a:cs typeface="Times New Roman"/>
                        </a:rPr>
                        <a:t>تُبنى الثروة عادة عبر حياة صاحبها وفق وقت زمني طويل</a:t>
                      </a:r>
                      <a:r>
                        <a:rPr lang="en-US" sz="2800" b="1" dirty="0">
                          <a:solidFill>
                            <a:srgbClr val="555555"/>
                          </a:solidFill>
                          <a:effectLst/>
                          <a:latin typeface="Times New Roman"/>
                          <a:ea typeface="Times New Roman"/>
                          <a:cs typeface="Arial"/>
                        </a:rPr>
                        <a:t>.</a:t>
                      </a:r>
                      <a:endParaRPr lang="en-US" sz="2800" b="1" dirty="0">
                        <a:effectLst/>
                        <a:latin typeface="Calibri"/>
                        <a:ea typeface="Calibri"/>
                        <a:cs typeface="Arial"/>
                      </a:endParaRPr>
                    </a:p>
                  </a:txBody>
                  <a:tcPr marL="49802" marR="49802" marT="28458" marB="28458">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9F9"/>
                    </a:solidFill>
                  </a:tcPr>
                </a:tc>
                <a:tc>
                  <a:txBody>
                    <a:bodyPr/>
                    <a:lstStyle/>
                    <a:p>
                      <a:pPr algn="ctr" rtl="1">
                        <a:lnSpc>
                          <a:spcPct val="115000"/>
                        </a:lnSpc>
                        <a:spcAft>
                          <a:spcPts val="0"/>
                        </a:spcAft>
                      </a:pPr>
                      <a:r>
                        <a:rPr lang="ar-SA" sz="2800" b="1" dirty="0">
                          <a:solidFill>
                            <a:srgbClr val="555555"/>
                          </a:solidFill>
                          <a:effectLst/>
                          <a:latin typeface="Calibri"/>
                          <a:ea typeface="Times New Roman"/>
                          <a:cs typeface="Times New Roman"/>
                        </a:rPr>
                        <a:t>تُبنى خلال زمن قياسي لا يتجاوز عادة الخمس الى العشر سنوات</a:t>
                      </a:r>
                      <a:endParaRPr lang="en-US" sz="2800" b="1" dirty="0">
                        <a:effectLst/>
                        <a:latin typeface="Calibri"/>
                        <a:ea typeface="Calibri"/>
                        <a:cs typeface="Arial"/>
                      </a:endParaRPr>
                    </a:p>
                  </a:txBody>
                  <a:tcPr marL="49802" marR="49802" marT="28458" marB="28458">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1345527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1855301662"/>
              </p:ext>
            </p:extLst>
          </p:nvPr>
        </p:nvGraphicFramePr>
        <p:xfrm>
          <a:off x="323528" y="2048031"/>
          <a:ext cx="8424936" cy="4740696"/>
        </p:xfrm>
        <a:graphic>
          <a:graphicData uri="http://schemas.openxmlformats.org/drawingml/2006/table">
            <a:tbl>
              <a:tblPr rtl="1" firstRow="1" firstCol="1" bandRow="1"/>
              <a:tblGrid>
                <a:gridCol w="2052914"/>
                <a:gridCol w="2750096"/>
                <a:gridCol w="3621926"/>
              </a:tblGrid>
              <a:tr h="1241437">
                <a:tc>
                  <a:txBody>
                    <a:bodyPr/>
                    <a:lstStyle/>
                    <a:p>
                      <a:pPr algn="r" rtl="1">
                        <a:lnSpc>
                          <a:spcPct val="115000"/>
                        </a:lnSpc>
                        <a:spcAft>
                          <a:spcPts val="0"/>
                        </a:spcAft>
                      </a:pPr>
                      <a:r>
                        <a:rPr lang="ar-SA" sz="2400" b="1" dirty="0">
                          <a:solidFill>
                            <a:srgbClr val="555555"/>
                          </a:solidFill>
                          <a:effectLst/>
                          <a:latin typeface="Calibri"/>
                          <a:ea typeface="Times New Roman"/>
                          <a:cs typeface="Times New Roman"/>
                        </a:rPr>
                        <a:t>٣</a:t>
                      </a:r>
                      <a:r>
                        <a:rPr lang="en-US" sz="2400" b="1" dirty="0">
                          <a:solidFill>
                            <a:srgbClr val="555555"/>
                          </a:solidFill>
                          <a:effectLst/>
                          <a:latin typeface="Times New Roman"/>
                          <a:ea typeface="Times New Roman"/>
                          <a:cs typeface="Arial"/>
                        </a:rPr>
                        <a:t>- </a:t>
                      </a:r>
                      <a:r>
                        <a:rPr lang="ar-SA" sz="2400" b="1" dirty="0">
                          <a:solidFill>
                            <a:srgbClr val="555555"/>
                          </a:solidFill>
                          <a:effectLst/>
                          <a:latin typeface="Calibri"/>
                          <a:ea typeface="Times New Roman"/>
                          <a:cs typeface="Times New Roman"/>
                        </a:rPr>
                        <a:t>المخاطرة</a:t>
                      </a:r>
                      <a:endParaRPr lang="en-US" sz="2400" b="1" dirty="0">
                        <a:effectLst/>
                        <a:latin typeface="Calibri"/>
                        <a:ea typeface="Calibri"/>
                        <a:cs typeface="Arial"/>
                      </a:endParaRPr>
                    </a:p>
                  </a:txBody>
                  <a:tcPr marL="49802" marR="49802" marT="28458" marB="28458">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9F9"/>
                    </a:solidFill>
                  </a:tcPr>
                </a:tc>
                <a:tc>
                  <a:txBody>
                    <a:bodyPr/>
                    <a:lstStyle/>
                    <a:p>
                      <a:pPr algn="r" rtl="1">
                        <a:lnSpc>
                          <a:spcPct val="115000"/>
                        </a:lnSpc>
                        <a:spcAft>
                          <a:spcPts val="0"/>
                        </a:spcAft>
                      </a:pPr>
                      <a:r>
                        <a:rPr lang="ar-SA" sz="2400" b="1" dirty="0">
                          <a:solidFill>
                            <a:srgbClr val="555555"/>
                          </a:solidFill>
                          <a:effectLst/>
                          <a:latin typeface="Calibri"/>
                          <a:ea typeface="Times New Roman"/>
                          <a:cs typeface="Times New Roman"/>
                        </a:rPr>
                        <a:t>لا توجد مخاطرة عالية فالطريق واضح للتاجر</a:t>
                      </a:r>
                      <a:endParaRPr lang="en-US" sz="2400" b="1" dirty="0">
                        <a:effectLst/>
                        <a:latin typeface="Calibri"/>
                        <a:ea typeface="Calibri"/>
                        <a:cs typeface="Arial"/>
                      </a:endParaRPr>
                    </a:p>
                  </a:txBody>
                  <a:tcPr marL="49802" marR="49802" marT="28458" marB="28458">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9F9"/>
                    </a:solidFill>
                  </a:tcPr>
                </a:tc>
                <a:tc>
                  <a:txBody>
                    <a:bodyPr/>
                    <a:lstStyle/>
                    <a:p>
                      <a:pPr algn="ctr" rtl="1">
                        <a:lnSpc>
                          <a:spcPct val="115000"/>
                        </a:lnSpc>
                        <a:spcAft>
                          <a:spcPts val="0"/>
                        </a:spcAft>
                      </a:pPr>
                      <a:r>
                        <a:rPr lang="ar-SA" sz="2400" b="1" dirty="0">
                          <a:solidFill>
                            <a:srgbClr val="555555"/>
                          </a:solidFill>
                          <a:effectLst/>
                          <a:latin typeface="Calibri"/>
                          <a:ea typeface="Times New Roman"/>
                          <a:cs typeface="Times New Roman"/>
                        </a:rPr>
                        <a:t>تتصف بالمخاطرة العالية وهي الثمن الذي يتوقع لرائد الاعمال </a:t>
                      </a:r>
                      <a:r>
                        <a:rPr lang="ar-SA" sz="2400" b="1" dirty="0" smtClean="0">
                          <a:solidFill>
                            <a:srgbClr val="555555"/>
                          </a:solidFill>
                          <a:effectLst/>
                          <a:latin typeface="Calibri"/>
                          <a:ea typeface="Times New Roman"/>
                          <a:cs typeface="Times New Roman"/>
                        </a:rPr>
                        <a:t>أن </a:t>
                      </a:r>
                      <a:r>
                        <a:rPr lang="ar-SA" sz="2400" b="1" dirty="0">
                          <a:solidFill>
                            <a:srgbClr val="555555"/>
                          </a:solidFill>
                          <a:effectLst/>
                          <a:latin typeface="Calibri"/>
                          <a:ea typeface="Times New Roman"/>
                          <a:cs typeface="Times New Roman"/>
                        </a:rPr>
                        <a:t>يدفعه مقابل الثراء وبغير المخاطرة  فان الريادة تزول وتكون مشروعا صغيرا</a:t>
                      </a:r>
                      <a:endParaRPr lang="en-US" sz="2400" b="1" dirty="0">
                        <a:effectLst/>
                        <a:latin typeface="Calibri"/>
                        <a:ea typeface="Calibri"/>
                        <a:cs typeface="Arial"/>
                      </a:endParaRPr>
                    </a:p>
                  </a:txBody>
                  <a:tcPr marL="49802" marR="49802" marT="28458" marB="28458">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9F9"/>
                    </a:solidFill>
                  </a:tcPr>
                </a:tc>
              </a:tr>
              <a:tr h="1534121">
                <a:tc>
                  <a:txBody>
                    <a:bodyPr/>
                    <a:lstStyle/>
                    <a:p>
                      <a:pPr algn="r" rtl="1">
                        <a:lnSpc>
                          <a:spcPct val="115000"/>
                        </a:lnSpc>
                        <a:spcAft>
                          <a:spcPts val="0"/>
                        </a:spcAft>
                      </a:pPr>
                      <a:r>
                        <a:rPr lang="ar-SA" sz="2400" b="1" dirty="0">
                          <a:solidFill>
                            <a:srgbClr val="555555"/>
                          </a:solidFill>
                          <a:effectLst/>
                          <a:latin typeface="Calibri"/>
                          <a:ea typeface="Times New Roman"/>
                          <a:cs typeface="Times New Roman"/>
                        </a:rPr>
                        <a:t>٤</a:t>
                      </a:r>
                      <a:r>
                        <a:rPr lang="en-US" sz="2400" b="1" dirty="0">
                          <a:solidFill>
                            <a:srgbClr val="555555"/>
                          </a:solidFill>
                          <a:effectLst/>
                          <a:latin typeface="Times New Roman"/>
                          <a:ea typeface="Times New Roman"/>
                          <a:cs typeface="Arial"/>
                        </a:rPr>
                        <a:t>- </a:t>
                      </a:r>
                      <a:r>
                        <a:rPr lang="ar-SA" sz="2400" b="1" dirty="0">
                          <a:solidFill>
                            <a:srgbClr val="555555"/>
                          </a:solidFill>
                          <a:effectLst/>
                          <a:latin typeface="Calibri"/>
                          <a:ea typeface="Times New Roman"/>
                          <a:cs typeface="Times New Roman"/>
                        </a:rPr>
                        <a:t>الابداع والابتكار</a:t>
                      </a:r>
                      <a:endParaRPr lang="en-US" sz="2400" b="1" dirty="0">
                        <a:effectLst/>
                        <a:latin typeface="Calibri"/>
                        <a:ea typeface="Calibri"/>
                        <a:cs typeface="Arial"/>
                      </a:endParaRPr>
                    </a:p>
                  </a:txBody>
                  <a:tcPr marL="49802" marR="49802" marT="28458" marB="28458">
                    <a:lnL>
                      <a:noFill/>
                    </a:lnL>
                    <a:lnR>
                      <a:noFill/>
                    </a:lnR>
                    <a:lnT w="12700" cap="flat" cmpd="sng" algn="ctr">
                      <a:solidFill>
                        <a:srgbClr val="FFFFFF"/>
                      </a:solidFill>
                      <a:prstDash val="solid"/>
                      <a:round/>
                      <a:headEnd type="none" w="med" len="med"/>
                      <a:tailEnd type="none" w="med" len="med"/>
                    </a:lnT>
                    <a:lnB w="12700" cap="flat" cmpd="sng" algn="ctr">
                      <a:solidFill>
                        <a:srgbClr val="DFDFDF"/>
                      </a:solidFill>
                      <a:prstDash val="solid"/>
                      <a:round/>
                      <a:headEnd type="none" w="med" len="med"/>
                      <a:tailEnd type="none" w="med" len="med"/>
                    </a:lnB>
                    <a:solidFill>
                      <a:srgbClr val="F9F9F9"/>
                    </a:solidFill>
                  </a:tcPr>
                </a:tc>
                <a:tc>
                  <a:txBody>
                    <a:bodyPr/>
                    <a:lstStyle/>
                    <a:p>
                      <a:pPr algn="r" rtl="1">
                        <a:lnSpc>
                          <a:spcPct val="115000"/>
                        </a:lnSpc>
                        <a:spcAft>
                          <a:spcPts val="0"/>
                        </a:spcAft>
                      </a:pPr>
                      <a:r>
                        <a:rPr lang="ar-SA" sz="2400" b="1" dirty="0">
                          <a:solidFill>
                            <a:srgbClr val="555555"/>
                          </a:solidFill>
                          <a:effectLst/>
                          <a:latin typeface="Calibri"/>
                          <a:ea typeface="Times New Roman"/>
                          <a:cs typeface="Times New Roman"/>
                        </a:rPr>
                        <a:t>يوجد </a:t>
                      </a:r>
                      <a:r>
                        <a:rPr lang="ar-SA" sz="2400" b="1" dirty="0" smtClean="0">
                          <a:solidFill>
                            <a:srgbClr val="555555"/>
                          </a:solidFill>
                          <a:effectLst/>
                          <a:latin typeface="Calibri"/>
                          <a:ea typeface="Times New Roman"/>
                          <a:cs typeface="Times New Roman"/>
                        </a:rPr>
                        <a:t>إبداع </a:t>
                      </a:r>
                      <a:r>
                        <a:rPr lang="ar-SA" sz="2400" b="1" dirty="0">
                          <a:solidFill>
                            <a:srgbClr val="555555"/>
                          </a:solidFill>
                          <a:effectLst/>
                          <a:latin typeface="Calibri"/>
                          <a:ea typeface="Times New Roman"/>
                          <a:cs typeface="Times New Roman"/>
                        </a:rPr>
                        <a:t>ولكن في مجال ضيق ومحدود ولا يصل لمستوى ريادة الاعمال</a:t>
                      </a:r>
                      <a:endParaRPr lang="en-US" sz="2400" b="1" dirty="0">
                        <a:effectLst/>
                        <a:latin typeface="Calibri"/>
                        <a:ea typeface="Calibri"/>
                        <a:cs typeface="Arial"/>
                      </a:endParaRPr>
                    </a:p>
                  </a:txBody>
                  <a:tcPr marL="49802" marR="49802" marT="28458" marB="28458">
                    <a:lnL>
                      <a:noFill/>
                    </a:lnL>
                    <a:lnR>
                      <a:noFill/>
                    </a:lnR>
                    <a:lnT w="12700" cap="flat" cmpd="sng" algn="ctr">
                      <a:solidFill>
                        <a:srgbClr val="FFFFFF"/>
                      </a:solidFill>
                      <a:prstDash val="solid"/>
                      <a:round/>
                      <a:headEnd type="none" w="med" len="med"/>
                      <a:tailEnd type="none" w="med" len="med"/>
                    </a:lnT>
                    <a:lnB w="12700" cap="flat" cmpd="sng" algn="ctr">
                      <a:solidFill>
                        <a:srgbClr val="DFDFDF"/>
                      </a:solidFill>
                      <a:prstDash val="solid"/>
                      <a:round/>
                      <a:headEnd type="none" w="med" len="med"/>
                      <a:tailEnd type="none" w="med" len="med"/>
                    </a:lnB>
                    <a:solidFill>
                      <a:srgbClr val="F9F9F9"/>
                    </a:solidFill>
                  </a:tcPr>
                </a:tc>
                <a:tc>
                  <a:txBody>
                    <a:bodyPr/>
                    <a:lstStyle/>
                    <a:p>
                      <a:pPr algn="ctr" rtl="1">
                        <a:lnSpc>
                          <a:spcPct val="115000"/>
                        </a:lnSpc>
                        <a:spcAft>
                          <a:spcPts val="0"/>
                        </a:spcAft>
                      </a:pPr>
                      <a:r>
                        <a:rPr lang="ar-SA" sz="2400" b="1" dirty="0">
                          <a:solidFill>
                            <a:srgbClr val="555555"/>
                          </a:solidFill>
                          <a:effectLst/>
                          <a:latin typeface="Calibri"/>
                          <a:ea typeface="Times New Roman"/>
                          <a:cs typeface="Times New Roman"/>
                        </a:rPr>
                        <a:t>تحويل الافكار الجديدة الى منتجات وخدمات مربحه تتسم فيها صفه الابداع والابتكار. وقد تظهر تلك الابداعات والابتكارات بصيغة منتجات جديدة، </a:t>
                      </a:r>
                      <a:r>
                        <a:rPr lang="ar-SA" sz="2400" b="1" dirty="0" smtClean="0">
                          <a:solidFill>
                            <a:srgbClr val="555555"/>
                          </a:solidFill>
                          <a:effectLst/>
                          <a:latin typeface="Calibri"/>
                          <a:ea typeface="Times New Roman"/>
                          <a:cs typeface="Times New Roman"/>
                        </a:rPr>
                        <a:t>أو </a:t>
                      </a:r>
                      <a:r>
                        <a:rPr lang="ar-SA" sz="2400" b="1" dirty="0">
                          <a:solidFill>
                            <a:srgbClr val="555555"/>
                          </a:solidFill>
                          <a:effectLst/>
                          <a:latin typeface="Calibri"/>
                          <a:ea typeface="Times New Roman"/>
                          <a:cs typeface="Times New Roman"/>
                        </a:rPr>
                        <a:t>خدمات ذات قيمة مضافة </a:t>
                      </a:r>
                      <a:r>
                        <a:rPr lang="ar-SA" sz="2400" b="1" dirty="0" smtClean="0">
                          <a:solidFill>
                            <a:srgbClr val="555555"/>
                          </a:solidFill>
                          <a:effectLst/>
                          <a:latin typeface="Calibri"/>
                          <a:ea typeface="Times New Roman"/>
                          <a:cs typeface="Times New Roman"/>
                        </a:rPr>
                        <a:t>أو أساليب </a:t>
                      </a:r>
                      <a:r>
                        <a:rPr lang="ar-SA" sz="2400" b="1" dirty="0" err="1" smtClean="0">
                          <a:solidFill>
                            <a:srgbClr val="555555"/>
                          </a:solidFill>
                          <a:effectLst/>
                          <a:latin typeface="Calibri"/>
                          <a:ea typeface="Times New Roman"/>
                          <a:cs typeface="Times New Roman"/>
                        </a:rPr>
                        <a:t>إداريه</a:t>
                      </a:r>
                      <a:r>
                        <a:rPr lang="ar-SA" sz="2400" b="1" dirty="0" smtClean="0">
                          <a:solidFill>
                            <a:srgbClr val="555555"/>
                          </a:solidFill>
                          <a:effectLst/>
                          <a:latin typeface="Calibri"/>
                          <a:ea typeface="Times New Roman"/>
                          <a:cs typeface="Times New Roman"/>
                        </a:rPr>
                        <a:t> </a:t>
                      </a:r>
                      <a:r>
                        <a:rPr lang="ar-SA" sz="2400" b="1" dirty="0">
                          <a:solidFill>
                            <a:srgbClr val="555555"/>
                          </a:solidFill>
                          <a:effectLst/>
                          <a:latin typeface="Calibri"/>
                          <a:ea typeface="Times New Roman"/>
                          <a:cs typeface="Times New Roman"/>
                        </a:rPr>
                        <a:t>وعمليه وتقنية جديده</a:t>
                      </a:r>
                      <a:r>
                        <a:rPr lang="en-US" sz="2400" b="1" dirty="0">
                          <a:solidFill>
                            <a:srgbClr val="555555"/>
                          </a:solidFill>
                          <a:effectLst/>
                          <a:latin typeface="Times New Roman"/>
                          <a:ea typeface="Times New Roman"/>
                          <a:cs typeface="Arial"/>
                        </a:rPr>
                        <a:t>.</a:t>
                      </a:r>
                      <a:endParaRPr lang="en-US" sz="2400" b="1" dirty="0">
                        <a:effectLst/>
                        <a:latin typeface="Calibri"/>
                        <a:ea typeface="Calibri"/>
                        <a:cs typeface="Arial"/>
                      </a:endParaRPr>
                    </a:p>
                  </a:txBody>
                  <a:tcPr marL="49802" marR="49802" marT="28458" marB="28458">
                    <a:lnL>
                      <a:noFill/>
                    </a:lnL>
                    <a:lnR>
                      <a:noFill/>
                    </a:lnR>
                    <a:lnT w="12700" cap="flat" cmpd="sng" algn="ctr">
                      <a:solidFill>
                        <a:srgbClr val="FFFFFF"/>
                      </a:solidFill>
                      <a:prstDash val="solid"/>
                      <a:round/>
                      <a:headEnd type="none" w="med" len="med"/>
                      <a:tailEnd type="none" w="med" len="med"/>
                    </a:lnT>
                    <a:lnB w="12700" cap="flat" cmpd="sng" algn="ctr">
                      <a:solidFill>
                        <a:srgbClr val="DFDFDF"/>
                      </a:solidFill>
                      <a:prstDash val="solid"/>
                      <a:round/>
                      <a:headEnd type="none" w="med" len="med"/>
                      <a:tailEnd type="none" w="med" len="med"/>
                    </a:lnB>
                    <a:solidFill>
                      <a:srgbClr val="F9F9F9"/>
                    </a:solidFill>
                  </a:tcPr>
                </a:tc>
              </a:tr>
            </a:tbl>
          </a:graphicData>
        </a:graphic>
      </p:graphicFrame>
      <p:graphicFrame>
        <p:nvGraphicFramePr>
          <p:cNvPr id="3" name="جدول 2"/>
          <p:cNvGraphicFramePr>
            <a:graphicFrameLocks noGrp="1"/>
          </p:cNvGraphicFramePr>
          <p:nvPr>
            <p:extLst>
              <p:ext uri="{D42A27DB-BD31-4B8C-83A1-F6EECF244321}">
                <p14:modId xmlns:p14="http://schemas.microsoft.com/office/powerpoint/2010/main" val="962381523"/>
              </p:ext>
            </p:extLst>
          </p:nvPr>
        </p:nvGraphicFramePr>
        <p:xfrm>
          <a:off x="179512" y="3286"/>
          <a:ext cx="8496944" cy="1833092"/>
        </p:xfrm>
        <a:graphic>
          <a:graphicData uri="http://schemas.openxmlformats.org/drawingml/2006/table">
            <a:tbl>
              <a:tblPr rtl="1" firstRow="1" firstCol="1" bandRow="1"/>
              <a:tblGrid>
                <a:gridCol w="2836280"/>
                <a:gridCol w="2105542"/>
                <a:gridCol w="3555122"/>
              </a:tblGrid>
              <a:tr h="1833092">
                <a:tc>
                  <a:txBody>
                    <a:bodyPr/>
                    <a:lstStyle/>
                    <a:p>
                      <a:pPr algn="ctr" rtl="1">
                        <a:lnSpc>
                          <a:spcPct val="115000"/>
                        </a:lnSpc>
                        <a:spcAft>
                          <a:spcPts val="0"/>
                        </a:spcAft>
                      </a:pPr>
                      <a:r>
                        <a:rPr lang="ar-SA" sz="3200" b="1" dirty="0">
                          <a:solidFill>
                            <a:srgbClr val="C00000"/>
                          </a:solidFill>
                          <a:effectLst/>
                          <a:latin typeface="Calibri"/>
                          <a:ea typeface="Times New Roman"/>
                          <a:cs typeface="AL-Mohanad Bold" pitchFamily="2" charset="-78"/>
                        </a:rPr>
                        <a:t>الفروق</a:t>
                      </a:r>
                      <a:endParaRPr lang="en-US" sz="3200" b="1" dirty="0">
                        <a:solidFill>
                          <a:srgbClr val="C00000"/>
                        </a:solidFill>
                        <a:effectLst/>
                        <a:latin typeface="Calibri"/>
                        <a:ea typeface="Calibri"/>
                        <a:cs typeface="AL-Mohanad Bold" pitchFamily="2" charset="-78"/>
                      </a:endParaRPr>
                    </a:p>
                  </a:txBody>
                  <a:tcPr marL="49802" marR="49802" marT="28458" marB="28458">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9F9"/>
                    </a:solidFill>
                  </a:tcPr>
                </a:tc>
                <a:tc>
                  <a:txBody>
                    <a:bodyPr/>
                    <a:lstStyle/>
                    <a:p>
                      <a:pPr algn="ctr" rtl="1">
                        <a:lnSpc>
                          <a:spcPct val="115000"/>
                        </a:lnSpc>
                        <a:spcAft>
                          <a:spcPts val="0"/>
                        </a:spcAft>
                      </a:pPr>
                      <a:r>
                        <a:rPr lang="ar-SA" sz="3200" b="1" dirty="0">
                          <a:solidFill>
                            <a:srgbClr val="C00000"/>
                          </a:solidFill>
                          <a:effectLst/>
                          <a:latin typeface="Calibri"/>
                          <a:ea typeface="Times New Roman"/>
                          <a:cs typeface="AL-Mohanad Bold" pitchFamily="2" charset="-78"/>
                        </a:rPr>
                        <a:t>التاجر أو صاحب منشأة صغيره</a:t>
                      </a:r>
                      <a:endParaRPr lang="en-US" sz="3200" b="1" dirty="0">
                        <a:solidFill>
                          <a:srgbClr val="C00000"/>
                        </a:solidFill>
                        <a:effectLst/>
                        <a:latin typeface="Calibri"/>
                        <a:ea typeface="Calibri"/>
                        <a:cs typeface="AL-Mohanad Bold" pitchFamily="2" charset="-78"/>
                      </a:endParaRPr>
                    </a:p>
                  </a:txBody>
                  <a:tcPr marL="49802" marR="49802" marT="28458" marB="28458">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9F9"/>
                    </a:solidFill>
                  </a:tcPr>
                </a:tc>
                <a:tc>
                  <a:txBody>
                    <a:bodyPr/>
                    <a:lstStyle/>
                    <a:p>
                      <a:pPr algn="ctr" rtl="1">
                        <a:lnSpc>
                          <a:spcPct val="115000"/>
                        </a:lnSpc>
                        <a:spcAft>
                          <a:spcPts val="0"/>
                        </a:spcAft>
                      </a:pPr>
                      <a:r>
                        <a:rPr lang="ar-SA" sz="3200" b="1" dirty="0">
                          <a:solidFill>
                            <a:srgbClr val="C00000"/>
                          </a:solidFill>
                          <a:effectLst/>
                          <a:latin typeface="Calibri"/>
                          <a:ea typeface="Times New Roman"/>
                          <a:cs typeface="AL-Mohanad Bold" pitchFamily="2" charset="-78"/>
                        </a:rPr>
                        <a:t>رائد الأعمال</a:t>
                      </a:r>
                      <a:endParaRPr lang="en-US" sz="3200" b="1" dirty="0">
                        <a:solidFill>
                          <a:srgbClr val="C00000"/>
                        </a:solidFill>
                        <a:effectLst/>
                        <a:latin typeface="Calibri"/>
                        <a:ea typeface="Calibri"/>
                        <a:cs typeface="AL-Mohanad Bold" pitchFamily="2" charset="-78"/>
                      </a:endParaRPr>
                    </a:p>
                  </a:txBody>
                  <a:tcPr marL="49802" marR="49802" marT="28458" marB="28458">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661750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1628800"/>
            <a:ext cx="7776864" cy="2344231"/>
          </a:xfrm>
          <a:prstGeom prst="rect">
            <a:avLst/>
          </a:prstGeom>
        </p:spPr>
        <p:txBody>
          <a:bodyPr wrap="square">
            <a:spAutoFit/>
          </a:bodyPr>
          <a:lstStyle/>
          <a:p>
            <a:pPr algn="ctr">
              <a:lnSpc>
                <a:spcPct val="115000"/>
              </a:lnSpc>
              <a:spcAft>
                <a:spcPts val="1000"/>
              </a:spcAft>
            </a:pPr>
            <a:r>
              <a:rPr lang="ar-SA" sz="4000" b="1" dirty="0">
                <a:solidFill>
                  <a:srgbClr val="FF0000"/>
                </a:solidFill>
                <a:ea typeface="Calibri"/>
                <a:cs typeface="AL-Mohanad" pitchFamily="2" charset="-78"/>
              </a:rPr>
              <a:t>ما الفرق بين المشروع التجاري الكبير والمشروع الصغير </a:t>
            </a:r>
            <a:endParaRPr lang="ar-SA" sz="4000" b="1" dirty="0" smtClean="0">
              <a:solidFill>
                <a:srgbClr val="FF0000"/>
              </a:solidFill>
              <a:ea typeface="Calibri"/>
              <a:cs typeface="AL-Mohanad" pitchFamily="2" charset="-78"/>
            </a:endParaRPr>
          </a:p>
          <a:p>
            <a:pPr algn="ctr">
              <a:lnSpc>
                <a:spcPct val="115000"/>
              </a:lnSpc>
              <a:spcAft>
                <a:spcPts val="1000"/>
              </a:spcAft>
            </a:pPr>
            <a:r>
              <a:rPr lang="ar-SA" sz="4000" b="1" dirty="0" smtClean="0">
                <a:solidFill>
                  <a:srgbClr val="FF0000"/>
                </a:solidFill>
                <a:ea typeface="Calibri"/>
                <a:cs typeface="AL-Mohanad" pitchFamily="2" charset="-78"/>
              </a:rPr>
              <a:t>(</a:t>
            </a:r>
            <a:r>
              <a:rPr lang="ar-SA" sz="4000" b="1" dirty="0">
                <a:solidFill>
                  <a:srgbClr val="FF0000"/>
                </a:solidFill>
                <a:ea typeface="Calibri"/>
                <a:cs typeface="AL-Mohanad" pitchFamily="2" charset="-78"/>
              </a:rPr>
              <a:t>مشاريع ريادة </a:t>
            </a:r>
            <a:r>
              <a:rPr lang="ar-SA" sz="4000" b="1" dirty="0" smtClean="0">
                <a:solidFill>
                  <a:srgbClr val="FF0000"/>
                </a:solidFill>
                <a:ea typeface="Calibri"/>
                <a:cs typeface="AL-Mohanad" pitchFamily="2" charset="-78"/>
              </a:rPr>
              <a:t>الأعمال </a:t>
            </a:r>
            <a:r>
              <a:rPr lang="ar-SA" sz="4000" b="1" dirty="0">
                <a:solidFill>
                  <a:srgbClr val="FF0000"/>
                </a:solidFill>
                <a:ea typeface="Calibri"/>
                <a:cs typeface="AL-Mohanad" pitchFamily="2" charset="-78"/>
              </a:rPr>
              <a:t>) ؟</a:t>
            </a:r>
            <a:endParaRPr lang="en-US" sz="4000" b="1" dirty="0">
              <a:solidFill>
                <a:srgbClr val="FF0000"/>
              </a:solidFill>
              <a:ea typeface="Calibri"/>
              <a:cs typeface="AL-Mohanad" pitchFamily="2" charset="-78"/>
            </a:endParaRPr>
          </a:p>
        </p:txBody>
      </p:sp>
      <p:sp>
        <p:nvSpPr>
          <p:cNvPr id="4" name="AutoShape 2" descr="نتيجة بحث الصور عن علامة استفهام"/>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5" name="AutoShape 4" descr="نتيجة بحث الصور عن علامة استفهام"/>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212976"/>
            <a:ext cx="1512168" cy="2736304"/>
          </a:xfrm>
          <a:prstGeom prst="rect">
            <a:avLst/>
          </a:prstGeom>
          <a:ln>
            <a:noFill/>
          </a:ln>
          <a:effectLst>
            <a:softEdge rad="112500"/>
          </a:effectLst>
        </p:spPr>
      </p:pic>
    </p:spTree>
    <p:extLst>
      <p:ext uri="{BB962C8B-B14F-4D97-AF65-F5344CB8AC3E}">
        <p14:creationId xmlns:p14="http://schemas.microsoft.com/office/powerpoint/2010/main" val="17410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2708920"/>
            <a:ext cx="7745830" cy="3401444"/>
          </a:xfrm>
          <a:prstGeom prst="rect">
            <a:avLst/>
          </a:prstGeom>
        </p:spPr>
        <p:txBody>
          <a:bodyPr wrap="square">
            <a:spAutoFit/>
          </a:bodyPr>
          <a:lstStyle/>
          <a:p>
            <a:pPr>
              <a:lnSpc>
                <a:spcPct val="115000"/>
              </a:lnSpc>
              <a:spcAft>
                <a:spcPts val="1000"/>
              </a:spcAft>
            </a:pPr>
            <a:endParaRPr lang="ar-SA" dirty="0" smtClean="0">
              <a:ea typeface="Calibri"/>
              <a:cs typeface="Times New Roman"/>
            </a:endParaRPr>
          </a:p>
          <a:p>
            <a:pPr>
              <a:lnSpc>
                <a:spcPct val="115000"/>
              </a:lnSpc>
              <a:spcAft>
                <a:spcPts val="1000"/>
              </a:spcAft>
            </a:pPr>
            <a:r>
              <a:rPr lang="ar-SA" sz="2800" b="1" dirty="0" smtClean="0">
                <a:solidFill>
                  <a:srgbClr val="C00000"/>
                </a:solidFill>
                <a:ea typeface="Calibri"/>
                <a:cs typeface="Times New Roman"/>
              </a:rPr>
              <a:t>يجب أن يمر العمل في عدة خطوات (نفس مراحل العملية الإدارية):</a:t>
            </a:r>
            <a:endParaRPr lang="en-US" sz="2800" b="1" dirty="0" smtClean="0">
              <a:solidFill>
                <a:srgbClr val="C00000"/>
              </a:solidFill>
              <a:ea typeface="Calibri"/>
              <a:cs typeface="Arial"/>
            </a:endParaRPr>
          </a:p>
          <a:p>
            <a:pPr>
              <a:lnSpc>
                <a:spcPct val="115000"/>
              </a:lnSpc>
              <a:spcAft>
                <a:spcPts val="1000"/>
              </a:spcAft>
              <a:tabLst>
                <a:tab pos="53340" algn="l"/>
              </a:tabLst>
            </a:pPr>
            <a:r>
              <a:rPr lang="ar-SA" sz="2800" b="1" dirty="0" smtClean="0">
                <a:solidFill>
                  <a:srgbClr val="C00000"/>
                </a:solidFill>
                <a:ea typeface="Calibri"/>
                <a:cs typeface="Times New Roman"/>
              </a:rPr>
              <a:t>أولا</a:t>
            </a:r>
            <a:r>
              <a:rPr lang="ar-SA" sz="2800" b="1" dirty="0">
                <a:solidFill>
                  <a:srgbClr val="C00000"/>
                </a:solidFill>
                <a:ea typeface="Calibri"/>
                <a:cs typeface="Times New Roman"/>
              </a:rPr>
              <a:t>: </a:t>
            </a:r>
            <a:r>
              <a:rPr lang="ar-SA" sz="2800" b="1" dirty="0" smtClean="0">
                <a:ea typeface="Calibri"/>
                <a:cs typeface="Times New Roman"/>
              </a:rPr>
              <a:t>التخطيط </a:t>
            </a:r>
            <a:r>
              <a:rPr lang="ar-SA" sz="2800" b="1" dirty="0">
                <a:ea typeface="Calibri"/>
                <a:cs typeface="Times New Roman"/>
              </a:rPr>
              <a:t>ويشمل التشخيص والتحليل ومن ثم وضع الأهداف (إعداد  خطة العمل ) .</a:t>
            </a:r>
            <a:endParaRPr lang="en-US" sz="2800" b="1" dirty="0">
              <a:ea typeface="Calibri"/>
              <a:cs typeface="Arial"/>
            </a:endParaRPr>
          </a:p>
          <a:p>
            <a:pPr>
              <a:lnSpc>
                <a:spcPct val="115000"/>
              </a:lnSpc>
              <a:spcAft>
                <a:spcPts val="1000"/>
              </a:spcAft>
              <a:tabLst>
                <a:tab pos="53340" algn="l"/>
              </a:tabLst>
            </a:pPr>
            <a:r>
              <a:rPr lang="ar-SA" sz="2800" b="1" dirty="0">
                <a:solidFill>
                  <a:srgbClr val="C00000"/>
                </a:solidFill>
                <a:ea typeface="Calibri"/>
                <a:cs typeface="Times New Roman"/>
              </a:rPr>
              <a:t>ثانيا : </a:t>
            </a:r>
            <a:r>
              <a:rPr lang="ar-SA" sz="2800" b="1" dirty="0" smtClean="0">
                <a:ea typeface="Calibri"/>
                <a:cs typeface="Times New Roman"/>
              </a:rPr>
              <a:t>التنفيذ </a:t>
            </a:r>
            <a:r>
              <a:rPr lang="ar-SA" sz="2800" b="1" dirty="0">
                <a:ea typeface="Calibri"/>
                <a:cs typeface="Times New Roman"/>
              </a:rPr>
              <a:t>للفكرة أو المشروع .</a:t>
            </a:r>
            <a:endParaRPr lang="en-US" sz="2800" b="1" dirty="0">
              <a:ea typeface="Calibri"/>
              <a:cs typeface="Arial"/>
            </a:endParaRPr>
          </a:p>
          <a:p>
            <a:pPr>
              <a:lnSpc>
                <a:spcPct val="115000"/>
              </a:lnSpc>
              <a:spcAft>
                <a:spcPts val="1000"/>
              </a:spcAft>
              <a:tabLst>
                <a:tab pos="53340" algn="l"/>
              </a:tabLst>
            </a:pPr>
            <a:r>
              <a:rPr lang="ar-SA" sz="2800" b="1" dirty="0">
                <a:solidFill>
                  <a:srgbClr val="C00000"/>
                </a:solidFill>
                <a:ea typeface="Calibri"/>
                <a:cs typeface="Times New Roman"/>
              </a:rPr>
              <a:t>ثالثا : </a:t>
            </a:r>
            <a:r>
              <a:rPr lang="ar-SA" sz="2800" b="1" dirty="0">
                <a:ea typeface="Calibri"/>
                <a:cs typeface="Times New Roman"/>
              </a:rPr>
              <a:t>المتابعة ثم  التقييم لقياس مدى تحقق الأهداف .</a:t>
            </a:r>
            <a:endParaRPr lang="en-US" sz="2800" b="1" dirty="0">
              <a:ea typeface="Calibri"/>
              <a:cs typeface="Aria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60648"/>
            <a:ext cx="3024336"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مستطيل 4"/>
          <p:cNvSpPr/>
          <p:nvPr/>
        </p:nvSpPr>
        <p:spPr>
          <a:xfrm>
            <a:off x="3635896" y="856006"/>
            <a:ext cx="5048177" cy="800219"/>
          </a:xfrm>
          <a:prstGeom prst="rect">
            <a:avLst/>
          </a:prstGeom>
        </p:spPr>
        <p:txBody>
          <a:bodyPr wrap="none">
            <a:spAutoFit/>
          </a:bodyPr>
          <a:lstStyle/>
          <a:p>
            <a:pPr lvl="0">
              <a:lnSpc>
                <a:spcPct val="115000"/>
              </a:lnSpc>
              <a:spcAft>
                <a:spcPts val="1000"/>
              </a:spcAft>
            </a:pPr>
            <a:r>
              <a:rPr lang="ar-SA" sz="4000" dirty="0">
                <a:solidFill>
                  <a:srgbClr val="C00000"/>
                </a:solidFill>
                <a:latin typeface="Andalus" pitchFamily="18" charset="-78"/>
                <a:ea typeface="Calibri"/>
                <a:cs typeface="Andalus" pitchFamily="18" charset="-78"/>
              </a:rPr>
              <a:t>كيف تحول فكرتك إلى </a:t>
            </a:r>
            <a:r>
              <a:rPr lang="ar-SA" sz="4000" dirty="0" smtClean="0">
                <a:solidFill>
                  <a:srgbClr val="C00000"/>
                </a:solidFill>
                <a:latin typeface="Andalus" pitchFamily="18" charset="-78"/>
                <a:ea typeface="Calibri"/>
                <a:cs typeface="Andalus" pitchFamily="18" charset="-78"/>
              </a:rPr>
              <a:t>مشروع </a:t>
            </a:r>
            <a:r>
              <a:rPr lang="ar-SA" sz="2800" dirty="0" smtClean="0">
                <a:solidFill>
                  <a:srgbClr val="C00000"/>
                </a:solidFill>
                <a:ea typeface="Calibri"/>
              </a:rPr>
              <a:t>؟</a:t>
            </a:r>
            <a:endParaRPr lang="en-US" sz="2800" dirty="0">
              <a:solidFill>
                <a:srgbClr val="C00000"/>
              </a:solidFill>
              <a:ea typeface="Calibri"/>
              <a:cs typeface="Arial"/>
            </a:endParaRPr>
          </a:p>
        </p:txBody>
      </p:sp>
    </p:spTree>
    <p:extLst>
      <p:ext uri="{BB962C8B-B14F-4D97-AF65-F5344CB8AC3E}">
        <p14:creationId xmlns:p14="http://schemas.microsoft.com/office/powerpoint/2010/main" val="1479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ircle(in)">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p:cTn id="22"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p:cTn id="30"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 calcmode="lin" valueType="num">
                                      <p:cBhvr>
                                        <p:cTn id="38"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259632" y="836712"/>
            <a:ext cx="6768752" cy="2215991"/>
          </a:xfrm>
          <a:prstGeom prst="rect">
            <a:avLst/>
          </a:prstGeom>
        </p:spPr>
        <p:txBody>
          <a:bodyPr wrap="square">
            <a:spAutoFit/>
          </a:bodyPr>
          <a:lstStyle/>
          <a:p>
            <a:pPr algn="ctr">
              <a:lnSpc>
                <a:spcPct val="115000"/>
              </a:lnSpc>
            </a:pPr>
            <a:r>
              <a:rPr lang="ar-SA" sz="4000" b="1" dirty="0" smtClean="0">
                <a:solidFill>
                  <a:srgbClr val="000000"/>
                </a:solidFill>
                <a:latin typeface="Arabic Typesetting" panose="03020402040406030203" pitchFamily="66" charset="-78"/>
                <a:ea typeface="Times New Roman"/>
                <a:cs typeface="AL-Mohanad" pitchFamily="2" charset="-78"/>
              </a:rPr>
              <a:t>المشروع الوطني لريادة الأعمال لطلبة التعليم العام (المرحلة الثانوية)</a:t>
            </a:r>
            <a:endParaRPr lang="en-US" sz="4000" b="1" dirty="0" smtClean="0">
              <a:latin typeface="Arabic Typesetting" panose="03020402040406030203" pitchFamily="66" charset="-78"/>
              <a:ea typeface="Calibri"/>
              <a:cs typeface="AL-Mohanad" pitchFamily="2" charset="-78"/>
            </a:endParaRPr>
          </a:p>
          <a:p>
            <a:pPr algn="ctr">
              <a:lnSpc>
                <a:spcPct val="115000"/>
              </a:lnSpc>
            </a:pPr>
            <a:r>
              <a:rPr lang="ar-SA" sz="4000" b="1" dirty="0" smtClean="0">
                <a:solidFill>
                  <a:srgbClr val="000000"/>
                </a:solidFill>
                <a:ea typeface="Times New Roman"/>
                <a:cs typeface="AL-Mohanad" pitchFamily="2" charset="-78"/>
              </a:rPr>
              <a:t>(</a:t>
            </a:r>
            <a:r>
              <a:rPr lang="ar-SA" sz="4000" b="1" dirty="0" smtClean="0">
                <a:solidFill>
                  <a:srgbClr val="FF0000"/>
                </a:solidFill>
                <a:ea typeface="Times New Roman"/>
                <a:cs typeface="AL-Mohanad" pitchFamily="2" charset="-78"/>
              </a:rPr>
              <a:t>صناع الأعمال </a:t>
            </a:r>
            <a:r>
              <a:rPr lang="ar-SA" sz="4000" b="1" dirty="0" smtClean="0">
                <a:solidFill>
                  <a:srgbClr val="000000"/>
                </a:solidFill>
                <a:ea typeface="Times New Roman"/>
                <a:cs typeface="AL-Mohanad" pitchFamily="2" charset="-78"/>
              </a:rPr>
              <a:t>)</a:t>
            </a:r>
            <a:endParaRPr lang="en-US" sz="4000" b="1" dirty="0">
              <a:ea typeface="Calibri"/>
              <a:cs typeface="AL-Mohanad" pitchFamily="2" charset="-78"/>
            </a:endParaRPr>
          </a:p>
        </p:txBody>
      </p:sp>
      <p:sp>
        <p:nvSpPr>
          <p:cNvPr id="5" name="مستطيل 4"/>
          <p:cNvSpPr/>
          <p:nvPr/>
        </p:nvSpPr>
        <p:spPr>
          <a:xfrm>
            <a:off x="1259632" y="3284984"/>
            <a:ext cx="6984776" cy="416974"/>
          </a:xfrm>
          <a:prstGeom prst="rect">
            <a:avLst/>
          </a:prstGeom>
        </p:spPr>
        <p:txBody>
          <a:bodyPr wrap="square">
            <a:spAutoFit/>
          </a:bodyPr>
          <a:lstStyle/>
          <a:p>
            <a:pPr algn="ctr">
              <a:lnSpc>
                <a:spcPct val="115000"/>
              </a:lnSpc>
            </a:pPr>
            <a:r>
              <a:rPr lang="ar-SA" sz="2000" dirty="0">
                <a:solidFill>
                  <a:srgbClr val="000000"/>
                </a:solidFill>
                <a:ea typeface="Times New Roman"/>
                <a:cs typeface="Times New Roman"/>
              </a:rPr>
              <a:t>(حقيبة تدريبية مبسطة لإعداد خطط العمل لمشاريع ريادة وصناعة الأعمال)</a:t>
            </a:r>
            <a:endParaRPr lang="en-US" sz="2000" dirty="0">
              <a:ea typeface="Calibri"/>
              <a:cs typeface="Arial"/>
            </a:endParaRPr>
          </a:p>
        </p:txBody>
      </p:sp>
      <p:sp>
        <p:nvSpPr>
          <p:cNvPr id="6" name="مستطيل 5"/>
          <p:cNvSpPr/>
          <p:nvPr/>
        </p:nvSpPr>
        <p:spPr>
          <a:xfrm>
            <a:off x="1605879" y="4941168"/>
            <a:ext cx="4572000" cy="941796"/>
          </a:xfrm>
          <a:prstGeom prst="rect">
            <a:avLst/>
          </a:prstGeom>
        </p:spPr>
        <p:txBody>
          <a:bodyPr>
            <a:spAutoFit/>
          </a:bodyPr>
          <a:lstStyle/>
          <a:p>
            <a:pPr algn="ctr">
              <a:lnSpc>
                <a:spcPct val="115000"/>
              </a:lnSpc>
            </a:pPr>
            <a:r>
              <a:rPr lang="ar-SA" sz="2400" b="1" dirty="0" smtClean="0">
                <a:solidFill>
                  <a:srgbClr val="FF0000"/>
                </a:solidFill>
                <a:ea typeface="Times New Roman"/>
                <a:cs typeface="DecoType Naskh Variants" panose="02010400000000000000" pitchFamily="2" charset="-78"/>
              </a:rPr>
              <a:t>إعداد    </a:t>
            </a:r>
            <a:r>
              <a:rPr lang="ar-SA" sz="2400" b="1" dirty="0" smtClean="0">
                <a:ea typeface="Times New Roman"/>
                <a:cs typeface="DecoType Naskh Variants" panose="02010400000000000000" pitchFamily="2" charset="-78"/>
              </a:rPr>
              <a:t>د</a:t>
            </a:r>
            <a:r>
              <a:rPr lang="ar-SA" sz="2400" b="1" dirty="0">
                <a:ea typeface="Times New Roman"/>
                <a:cs typeface="DecoType Naskh Variants" panose="02010400000000000000" pitchFamily="2" charset="-78"/>
              </a:rPr>
              <a:t>.</a:t>
            </a:r>
            <a:r>
              <a:rPr lang="ar-SA" sz="2400" b="1" dirty="0">
                <a:solidFill>
                  <a:srgbClr val="FF0000"/>
                </a:solidFill>
                <a:ea typeface="Times New Roman"/>
                <a:cs typeface="DecoType Naskh Variants" panose="02010400000000000000" pitchFamily="2" charset="-78"/>
              </a:rPr>
              <a:t> </a:t>
            </a:r>
            <a:r>
              <a:rPr lang="ar-SA" sz="2400" b="1" dirty="0">
                <a:solidFill>
                  <a:srgbClr val="000000"/>
                </a:solidFill>
                <a:ea typeface="Times New Roman"/>
                <a:cs typeface="DecoType Naskh Variants" panose="02010400000000000000" pitchFamily="2" charset="-78"/>
              </a:rPr>
              <a:t>حصة بنت محمد الهدلق</a:t>
            </a:r>
            <a:endParaRPr lang="en-US" sz="2400" dirty="0">
              <a:ea typeface="Calibri"/>
              <a:cs typeface="DecoType Naskh Variants" panose="02010400000000000000" pitchFamily="2" charset="-78"/>
            </a:endParaRPr>
          </a:p>
          <a:p>
            <a:pPr algn="ctr">
              <a:lnSpc>
                <a:spcPct val="115000"/>
              </a:lnSpc>
            </a:pPr>
            <a:r>
              <a:rPr lang="ar-SA" sz="2400" b="1" dirty="0">
                <a:solidFill>
                  <a:srgbClr val="000000"/>
                </a:solidFill>
                <a:ea typeface="Times New Roman"/>
                <a:cs typeface="DecoType Naskh Variants" panose="02010400000000000000" pitchFamily="2" charset="-78"/>
              </a:rPr>
              <a:t>مديرة النشاط الثقافي والاجتماعي</a:t>
            </a:r>
            <a:endParaRPr lang="en-US" sz="2400" dirty="0">
              <a:ea typeface="Calibri"/>
              <a:cs typeface="DecoType Naskh Variants" panose="02010400000000000000" pitchFamily="2" charset="-78"/>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4437112"/>
            <a:ext cx="2686050" cy="1704975"/>
          </a:xfrm>
          <a:prstGeom prst="rect">
            <a:avLst/>
          </a:prstGeom>
        </p:spPr>
      </p:pic>
    </p:spTree>
    <p:extLst>
      <p:ext uri="{BB962C8B-B14F-4D97-AF65-F5344CB8AC3E}">
        <p14:creationId xmlns:p14="http://schemas.microsoft.com/office/powerpoint/2010/main" val="1372718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0" end="0"/>
                                            </p:txEl>
                                          </p:spTgt>
                                        </p:tgtEl>
                                      </p:cBhvr>
                                      <p:by x="150000" y="150000"/>
                                    </p:animScale>
                                  </p:childTnLst>
                                </p:cTn>
                              </p:par>
                              <p:par>
                                <p:cTn id="7" presetID="6" presetClass="emph" presetSubtype="0" fill="hold" nodeType="withEffect">
                                  <p:stCondLst>
                                    <p:cond delay="0"/>
                                  </p:stCondLst>
                                  <p:childTnLst>
                                    <p:animScale>
                                      <p:cBhvr>
                                        <p:cTn id="8" dur="2000" fill="hold"/>
                                        <p:tgtEl>
                                          <p:spTgt spid="4">
                                            <p:txEl>
                                              <p:pRg st="1" end="1"/>
                                            </p:txEl>
                                          </p:spTgt>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circle(in)">
                                      <p:cBhvr>
                                        <p:cTn id="20" dur="2000"/>
                                        <p:tgtEl>
                                          <p:spTgt spid="6">
                                            <p:txEl>
                                              <p:pRg st="0" end="0"/>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circle(in)">
                                      <p:cBhvr>
                                        <p:cTn id="23" dur="20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p:cNvSpPr/>
          <p:nvPr/>
        </p:nvSpPr>
        <p:spPr>
          <a:xfrm>
            <a:off x="323528" y="476672"/>
            <a:ext cx="8136904" cy="6529223"/>
          </a:xfrm>
          <a:prstGeom prst="rect">
            <a:avLst/>
          </a:prstGeom>
        </p:spPr>
        <p:txBody>
          <a:bodyPr wrap="square">
            <a:spAutoFit/>
          </a:bodyPr>
          <a:lstStyle/>
          <a:p>
            <a:pPr>
              <a:lnSpc>
                <a:spcPct val="115000"/>
              </a:lnSpc>
              <a:spcAft>
                <a:spcPts val="1000"/>
              </a:spcAft>
            </a:pPr>
            <a:r>
              <a:rPr lang="ar-SA" sz="3600" dirty="0">
                <a:solidFill>
                  <a:srgbClr val="C00000"/>
                </a:solidFill>
                <a:latin typeface="Andalus" pitchFamily="18" charset="-78"/>
                <a:ea typeface="Calibri"/>
                <a:cs typeface="Andalus" pitchFamily="18" charset="-78"/>
              </a:rPr>
              <a:t>أولا: مفهوم التخطيط </a:t>
            </a:r>
            <a:r>
              <a:rPr lang="ar-SA" sz="3600" dirty="0" smtClean="0">
                <a:solidFill>
                  <a:srgbClr val="C00000"/>
                </a:solidFill>
                <a:latin typeface="Andalus" pitchFamily="18" charset="-78"/>
                <a:ea typeface="Calibri"/>
                <a:cs typeface="Andalus" pitchFamily="18" charset="-78"/>
              </a:rPr>
              <a:t>:</a:t>
            </a:r>
            <a:endParaRPr lang="en-US" sz="3600" dirty="0">
              <a:solidFill>
                <a:srgbClr val="C00000"/>
              </a:solidFill>
              <a:latin typeface="Andalus" pitchFamily="18" charset="-78"/>
              <a:ea typeface="Calibri"/>
              <a:cs typeface="Andalus" pitchFamily="18" charset="-78"/>
            </a:endParaRPr>
          </a:p>
          <a:p>
            <a:pPr algn="ctr">
              <a:lnSpc>
                <a:spcPct val="115000"/>
              </a:lnSpc>
              <a:spcAft>
                <a:spcPts val="1000"/>
              </a:spcAft>
            </a:pPr>
            <a:r>
              <a:rPr lang="ar-SA" sz="3200" dirty="0">
                <a:ea typeface="Calibri"/>
              </a:rPr>
              <a:t>هو العملية التي تنقلنا مما نحن عليه الآن إلى  ما نطمح للوصول إليه </a:t>
            </a:r>
            <a:endParaRPr lang="en-US" sz="3200" dirty="0">
              <a:ea typeface="Calibri"/>
            </a:endParaRPr>
          </a:p>
          <a:p>
            <a:pPr algn="ctr">
              <a:lnSpc>
                <a:spcPct val="115000"/>
              </a:lnSpc>
              <a:spcAft>
                <a:spcPts val="1000"/>
              </a:spcAft>
            </a:pPr>
            <a:r>
              <a:rPr lang="ar-SA" sz="3200" dirty="0">
                <a:ea typeface="Calibri"/>
              </a:rPr>
              <a:t>التخطيط مهم لمعرفة ما تريد أن تكون عليه مستقبلا</a:t>
            </a:r>
            <a:endParaRPr lang="en-US" sz="3200" dirty="0">
              <a:ea typeface="Calibri"/>
            </a:endParaRPr>
          </a:p>
          <a:p>
            <a:pPr>
              <a:lnSpc>
                <a:spcPct val="115000"/>
              </a:lnSpc>
              <a:spcAft>
                <a:spcPts val="1000"/>
              </a:spcAft>
            </a:pPr>
            <a:r>
              <a:rPr lang="ar-SA" sz="3600" dirty="0">
                <a:solidFill>
                  <a:srgbClr val="C00000"/>
                </a:solidFill>
                <a:latin typeface="Andalus" pitchFamily="18" charset="-78"/>
                <a:ea typeface="Calibri"/>
                <a:cs typeface="Andalus" pitchFamily="18" charset="-78"/>
              </a:rPr>
              <a:t>للمناقشة : </a:t>
            </a:r>
            <a:endParaRPr lang="en-US" sz="3600" dirty="0">
              <a:solidFill>
                <a:srgbClr val="C00000"/>
              </a:solidFill>
              <a:latin typeface="Andalus" pitchFamily="18" charset="-78"/>
              <a:ea typeface="Calibri"/>
              <a:cs typeface="Andalus" pitchFamily="18" charset="-78"/>
            </a:endParaRPr>
          </a:p>
          <a:p>
            <a:pPr marL="342900" lvl="0" indent="-342900" algn="just">
              <a:lnSpc>
                <a:spcPct val="115000"/>
              </a:lnSpc>
              <a:buFont typeface="Symbol"/>
              <a:buChar char=""/>
            </a:pPr>
            <a:r>
              <a:rPr lang="ar-SA" sz="2800" b="1" dirty="0">
                <a:ea typeface="Calibri"/>
              </a:rPr>
              <a:t>شخص ناجح ومتميز لكنه لا يكتب أهدافه ولا خطة لديه في حياته ويرى أن التخطيط مضيعة للوقت .</a:t>
            </a:r>
            <a:endParaRPr lang="en-US" sz="2800" b="1" dirty="0">
              <a:ea typeface="Calibri"/>
            </a:endParaRPr>
          </a:p>
          <a:p>
            <a:pPr marL="342900" lvl="0" indent="-342900" algn="just">
              <a:lnSpc>
                <a:spcPct val="115000"/>
              </a:lnSpc>
              <a:spcAft>
                <a:spcPts val="1000"/>
              </a:spcAft>
              <a:buFont typeface="Symbol"/>
              <a:buChar char=""/>
            </a:pPr>
            <a:r>
              <a:rPr lang="ar-SA" sz="2800" b="1" dirty="0">
                <a:ea typeface="Calibri"/>
              </a:rPr>
              <a:t>شخص آخر يقضي وقتا طويلا في التخطيط وتحديد أهدافه ويكتب خطته بشكل يومي وقد تضيع عليه الفرص وهو يخطط </a:t>
            </a:r>
            <a:r>
              <a:rPr lang="ar-SA" sz="2800" b="1" dirty="0" smtClean="0">
                <a:ea typeface="Calibri"/>
              </a:rPr>
              <a:t>.</a:t>
            </a:r>
          </a:p>
          <a:p>
            <a:pPr marL="342900" lvl="0" indent="-342900" algn="just">
              <a:lnSpc>
                <a:spcPct val="115000"/>
              </a:lnSpc>
              <a:spcAft>
                <a:spcPts val="1000"/>
              </a:spcAft>
              <a:buFont typeface="Symbol"/>
              <a:buChar char=""/>
            </a:pPr>
            <a:endParaRPr lang="ar-SA" sz="1100" dirty="0">
              <a:ea typeface="Calibri"/>
              <a:cs typeface="Times New Roman"/>
            </a:endParaRPr>
          </a:p>
          <a:p>
            <a:pPr marL="342900" lvl="0" indent="-342900" algn="just">
              <a:lnSpc>
                <a:spcPct val="115000"/>
              </a:lnSpc>
              <a:spcAft>
                <a:spcPts val="1000"/>
              </a:spcAft>
              <a:buFont typeface="Symbol"/>
              <a:buChar char=""/>
            </a:pPr>
            <a:endParaRPr lang="ar-SA" sz="1100" dirty="0" smtClean="0">
              <a:ea typeface="Calibri"/>
              <a:cs typeface="Times New Roman"/>
            </a:endParaRPr>
          </a:p>
          <a:p>
            <a:pPr marL="342900" lvl="0" indent="-342900" algn="just">
              <a:lnSpc>
                <a:spcPct val="115000"/>
              </a:lnSpc>
              <a:spcAft>
                <a:spcPts val="1000"/>
              </a:spcAft>
              <a:buFont typeface="Symbol"/>
              <a:buChar char=""/>
            </a:pPr>
            <a:endParaRPr lang="en-US" sz="1100" dirty="0">
              <a:ea typeface="Calibri"/>
              <a:cs typeface="Arial"/>
            </a:endParaRPr>
          </a:p>
        </p:txBody>
      </p:sp>
    </p:spTree>
    <p:extLst>
      <p:ext uri="{BB962C8B-B14F-4D97-AF65-F5344CB8AC3E}">
        <p14:creationId xmlns:p14="http://schemas.microsoft.com/office/powerpoint/2010/main" val="322203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80">
                                          <p:stCondLst>
                                            <p:cond delay="0"/>
                                          </p:stCondLst>
                                        </p:cTn>
                                        <p:tgtEl>
                                          <p:spTgt spid="11">
                                            <p:txEl>
                                              <p:pRg st="0" end="0"/>
                                            </p:txEl>
                                          </p:spTgt>
                                        </p:tgtEl>
                                      </p:cBhvr>
                                    </p:animEffect>
                                    <p:anim calcmode="lin" valueType="num">
                                      <p:cBhvr>
                                        <p:cTn id="8"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xEl>
                                              <p:pRg st="0" end="0"/>
                                            </p:txEl>
                                          </p:spTgt>
                                        </p:tgtEl>
                                      </p:cBhvr>
                                      <p:to x="100000" y="60000"/>
                                    </p:animScale>
                                    <p:animScale>
                                      <p:cBhvr>
                                        <p:cTn id="14" dur="166" decel="50000">
                                          <p:stCondLst>
                                            <p:cond delay="676"/>
                                          </p:stCondLst>
                                        </p:cTn>
                                        <p:tgtEl>
                                          <p:spTgt spid="11">
                                            <p:txEl>
                                              <p:pRg st="0" end="0"/>
                                            </p:txEl>
                                          </p:spTgt>
                                        </p:tgtEl>
                                      </p:cBhvr>
                                      <p:to x="100000" y="100000"/>
                                    </p:animScale>
                                    <p:animScale>
                                      <p:cBhvr>
                                        <p:cTn id="15" dur="26">
                                          <p:stCondLst>
                                            <p:cond delay="1312"/>
                                          </p:stCondLst>
                                        </p:cTn>
                                        <p:tgtEl>
                                          <p:spTgt spid="11">
                                            <p:txEl>
                                              <p:pRg st="0" end="0"/>
                                            </p:txEl>
                                          </p:spTgt>
                                        </p:tgtEl>
                                      </p:cBhvr>
                                      <p:to x="100000" y="80000"/>
                                    </p:animScale>
                                    <p:animScale>
                                      <p:cBhvr>
                                        <p:cTn id="16" dur="166" decel="50000">
                                          <p:stCondLst>
                                            <p:cond delay="1338"/>
                                          </p:stCondLst>
                                        </p:cTn>
                                        <p:tgtEl>
                                          <p:spTgt spid="11">
                                            <p:txEl>
                                              <p:pRg st="0" end="0"/>
                                            </p:txEl>
                                          </p:spTgt>
                                        </p:tgtEl>
                                      </p:cBhvr>
                                      <p:to x="100000" y="100000"/>
                                    </p:animScale>
                                    <p:animScale>
                                      <p:cBhvr>
                                        <p:cTn id="17" dur="26">
                                          <p:stCondLst>
                                            <p:cond delay="1642"/>
                                          </p:stCondLst>
                                        </p:cTn>
                                        <p:tgtEl>
                                          <p:spTgt spid="11">
                                            <p:txEl>
                                              <p:pRg st="0" end="0"/>
                                            </p:txEl>
                                          </p:spTgt>
                                        </p:tgtEl>
                                      </p:cBhvr>
                                      <p:to x="100000" y="90000"/>
                                    </p:animScale>
                                    <p:animScale>
                                      <p:cBhvr>
                                        <p:cTn id="18" dur="166" decel="50000">
                                          <p:stCondLst>
                                            <p:cond delay="1668"/>
                                          </p:stCondLst>
                                        </p:cTn>
                                        <p:tgtEl>
                                          <p:spTgt spid="11">
                                            <p:txEl>
                                              <p:pRg st="0" end="0"/>
                                            </p:txEl>
                                          </p:spTgt>
                                        </p:tgtEl>
                                      </p:cBhvr>
                                      <p:to x="100000" y="100000"/>
                                    </p:animScale>
                                    <p:animScale>
                                      <p:cBhvr>
                                        <p:cTn id="19" dur="26">
                                          <p:stCondLst>
                                            <p:cond delay="1808"/>
                                          </p:stCondLst>
                                        </p:cTn>
                                        <p:tgtEl>
                                          <p:spTgt spid="11">
                                            <p:txEl>
                                              <p:pRg st="0" end="0"/>
                                            </p:txEl>
                                          </p:spTgt>
                                        </p:tgtEl>
                                      </p:cBhvr>
                                      <p:to x="100000" y="95000"/>
                                    </p:animScale>
                                    <p:animScale>
                                      <p:cBhvr>
                                        <p:cTn id="20" dur="166" decel="50000">
                                          <p:stCondLst>
                                            <p:cond delay="1834"/>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down)">
                                      <p:cBhvr>
                                        <p:cTn id="25" dur="500"/>
                                        <p:tgtEl>
                                          <p:spTgt spid="11">
                                            <p:txEl>
                                              <p:pRg st="1" end="1"/>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wipe(down)">
                                      <p:cBhvr>
                                        <p:cTn id="28" dur="500"/>
                                        <p:tgtEl>
                                          <p:spTgt spid="1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wipe(down)">
                                      <p:cBhvr>
                                        <p:cTn id="33" dur="580">
                                          <p:stCondLst>
                                            <p:cond delay="0"/>
                                          </p:stCondLst>
                                        </p:cTn>
                                        <p:tgtEl>
                                          <p:spTgt spid="11">
                                            <p:txEl>
                                              <p:pRg st="3" end="3"/>
                                            </p:txEl>
                                          </p:spTgt>
                                        </p:tgtEl>
                                      </p:cBhvr>
                                    </p:animEffect>
                                    <p:anim calcmode="lin" valueType="num">
                                      <p:cBhvr>
                                        <p:cTn id="34" dur="1822" tmFilter="0,0; 0.14,0.36; 0.43,0.73; 0.71,0.91; 1.0,1.0">
                                          <p:stCondLst>
                                            <p:cond delay="0"/>
                                          </p:stCondLst>
                                        </p:cTn>
                                        <p:tgtEl>
                                          <p:spTgt spid="11">
                                            <p:txEl>
                                              <p:pRg st="3" end="3"/>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1">
                                            <p:txEl>
                                              <p:pRg st="3" end="3"/>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1">
                                            <p:txEl>
                                              <p:pRg st="3" end="3"/>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1">
                                            <p:txEl>
                                              <p:pRg st="3" end="3"/>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1">
                                            <p:txEl>
                                              <p:pRg st="3" end="3"/>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11">
                                            <p:txEl>
                                              <p:pRg st="3" end="3"/>
                                            </p:txEl>
                                          </p:spTgt>
                                        </p:tgtEl>
                                      </p:cBhvr>
                                      <p:to x="100000" y="60000"/>
                                    </p:animScale>
                                    <p:animScale>
                                      <p:cBhvr>
                                        <p:cTn id="40" dur="166" decel="50000">
                                          <p:stCondLst>
                                            <p:cond delay="676"/>
                                          </p:stCondLst>
                                        </p:cTn>
                                        <p:tgtEl>
                                          <p:spTgt spid="11">
                                            <p:txEl>
                                              <p:pRg st="3" end="3"/>
                                            </p:txEl>
                                          </p:spTgt>
                                        </p:tgtEl>
                                      </p:cBhvr>
                                      <p:to x="100000" y="100000"/>
                                    </p:animScale>
                                    <p:animScale>
                                      <p:cBhvr>
                                        <p:cTn id="41" dur="26">
                                          <p:stCondLst>
                                            <p:cond delay="1312"/>
                                          </p:stCondLst>
                                        </p:cTn>
                                        <p:tgtEl>
                                          <p:spTgt spid="11">
                                            <p:txEl>
                                              <p:pRg st="3" end="3"/>
                                            </p:txEl>
                                          </p:spTgt>
                                        </p:tgtEl>
                                      </p:cBhvr>
                                      <p:to x="100000" y="80000"/>
                                    </p:animScale>
                                    <p:animScale>
                                      <p:cBhvr>
                                        <p:cTn id="42" dur="166" decel="50000">
                                          <p:stCondLst>
                                            <p:cond delay="1338"/>
                                          </p:stCondLst>
                                        </p:cTn>
                                        <p:tgtEl>
                                          <p:spTgt spid="11">
                                            <p:txEl>
                                              <p:pRg st="3" end="3"/>
                                            </p:txEl>
                                          </p:spTgt>
                                        </p:tgtEl>
                                      </p:cBhvr>
                                      <p:to x="100000" y="100000"/>
                                    </p:animScale>
                                    <p:animScale>
                                      <p:cBhvr>
                                        <p:cTn id="43" dur="26">
                                          <p:stCondLst>
                                            <p:cond delay="1642"/>
                                          </p:stCondLst>
                                        </p:cTn>
                                        <p:tgtEl>
                                          <p:spTgt spid="11">
                                            <p:txEl>
                                              <p:pRg st="3" end="3"/>
                                            </p:txEl>
                                          </p:spTgt>
                                        </p:tgtEl>
                                      </p:cBhvr>
                                      <p:to x="100000" y="90000"/>
                                    </p:animScale>
                                    <p:animScale>
                                      <p:cBhvr>
                                        <p:cTn id="44" dur="166" decel="50000">
                                          <p:stCondLst>
                                            <p:cond delay="1668"/>
                                          </p:stCondLst>
                                        </p:cTn>
                                        <p:tgtEl>
                                          <p:spTgt spid="11">
                                            <p:txEl>
                                              <p:pRg st="3" end="3"/>
                                            </p:txEl>
                                          </p:spTgt>
                                        </p:tgtEl>
                                      </p:cBhvr>
                                      <p:to x="100000" y="100000"/>
                                    </p:animScale>
                                    <p:animScale>
                                      <p:cBhvr>
                                        <p:cTn id="45" dur="26">
                                          <p:stCondLst>
                                            <p:cond delay="1808"/>
                                          </p:stCondLst>
                                        </p:cTn>
                                        <p:tgtEl>
                                          <p:spTgt spid="11">
                                            <p:txEl>
                                              <p:pRg st="3" end="3"/>
                                            </p:txEl>
                                          </p:spTgt>
                                        </p:tgtEl>
                                      </p:cBhvr>
                                      <p:to x="100000" y="95000"/>
                                    </p:animScale>
                                    <p:animScale>
                                      <p:cBhvr>
                                        <p:cTn id="46" dur="166" decel="50000">
                                          <p:stCondLst>
                                            <p:cond delay="1834"/>
                                          </p:stCondLst>
                                        </p:cTn>
                                        <p:tgtEl>
                                          <p:spTgt spid="11">
                                            <p:txEl>
                                              <p:pRg st="3" end="3"/>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1">
                                            <p:txEl>
                                              <p:pRg st="4" end="4"/>
                                            </p:txEl>
                                          </p:spTgt>
                                        </p:tgtEl>
                                        <p:attrNameLst>
                                          <p:attrName>style.visibility</p:attrName>
                                        </p:attrNameLst>
                                      </p:cBhvr>
                                      <p:to>
                                        <p:strVal val="visible"/>
                                      </p:to>
                                    </p:set>
                                    <p:animEffect transition="in" filter="wipe(down)">
                                      <p:cBhvr>
                                        <p:cTn id="51" dur="500"/>
                                        <p:tgtEl>
                                          <p:spTgt spid="11">
                                            <p:txEl>
                                              <p:pRg st="4" end="4"/>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11">
                                            <p:txEl>
                                              <p:pRg st="5" end="5"/>
                                            </p:txEl>
                                          </p:spTgt>
                                        </p:tgtEl>
                                        <p:attrNameLst>
                                          <p:attrName>style.visibility</p:attrName>
                                        </p:attrNameLst>
                                      </p:cBhvr>
                                      <p:to>
                                        <p:strVal val="visible"/>
                                      </p:to>
                                    </p:set>
                                    <p:animEffect transition="in" filter="wipe(down)">
                                      <p:cBhvr>
                                        <p:cTn id="54"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836712"/>
            <a:ext cx="4752527" cy="1781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شكل بيضاوي 3"/>
          <p:cNvSpPr/>
          <p:nvPr/>
        </p:nvSpPr>
        <p:spPr>
          <a:xfrm>
            <a:off x="827584" y="3140968"/>
            <a:ext cx="7272808" cy="2952328"/>
          </a:xfrm>
          <a:prstGeom prst="ellipse">
            <a:avLst/>
          </a:prstGeom>
          <a:solidFill>
            <a:schemeClr val="accent2">
              <a:lumMod val="20000"/>
              <a:lumOff val="80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15000"/>
              </a:lnSpc>
              <a:spcAft>
                <a:spcPts val="1000"/>
              </a:spcAft>
            </a:pPr>
            <a:r>
              <a:rPr lang="ar-SA" sz="4000" dirty="0">
                <a:effectLst/>
                <a:latin typeface="Calibri"/>
                <a:ea typeface="Calibri"/>
              </a:rPr>
              <a:t>إذا فشلت في أن تخطط فأنت تخطط لفشلك</a:t>
            </a:r>
            <a:endParaRPr lang="en-US" sz="4000" dirty="0">
              <a:effectLst/>
              <a:latin typeface="Calibri"/>
              <a:ea typeface="Calibri"/>
            </a:endParaRPr>
          </a:p>
        </p:txBody>
      </p:sp>
    </p:spTree>
    <p:extLst>
      <p:ext uri="{BB962C8B-B14F-4D97-AF65-F5344CB8AC3E}">
        <p14:creationId xmlns:p14="http://schemas.microsoft.com/office/powerpoint/2010/main" val="35432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78142" y="2203793"/>
            <a:ext cx="6336704" cy="3914918"/>
          </a:xfrm>
          <a:prstGeom prst="rect">
            <a:avLst/>
          </a:prstGeom>
        </p:spPr>
        <p:txBody>
          <a:bodyPr wrap="square">
            <a:spAutoFit/>
          </a:bodyPr>
          <a:lstStyle/>
          <a:p>
            <a:pPr marL="342900" lvl="0" indent="-342900">
              <a:lnSpc>
                <a:spcPct val="115000"/>
              </a:lnSpc>
              <a:buFont typeface="Symbol"/>
              <a:buChar char=""/>
            </a:pPr>
            <a:r>
              <a:rPr lang="ar-SA" sz="3600" dirty="0" smtClean="0">
                <a:ea typeface="Calibri"/>
              </a:rPr>
              <a:t>وضوح </a:t>
            </a:r>
            <a:r>
              <a:rPr lang="ar-SA" sz="3600" dirty="0">
                <a:ea typeface="Calibri"/>
              </a:rPr>
              <a:t>الرؤية وتحديد الأهداف</a:t>
            </a:r>
            <a:endParaRPr lang="en-US" sz="3600" dirty="0">
              <a:ea typeface="Calibri"/>
            </a:endParaRPr>
          </a:p>
          <a:p>
            <a:pPr marL="342900" lvl="0" indent="-342900">
              <a:lnSpc>
                <a:spcPct val="115000"/>
              </a:lnSpc>
              <a:buFont typeface="Symbol"/>
              <a:buChar char=""/>
            </a:pPr>
            <a:r>
              <a:rPr lang="ar-SA" sz="3600" dirty="0">
                <a:ea typeface="Calibri"/>
              </a:rPr>
              <a:t>الاستخدام الأمثل للموارد والامكانات</a:t>
            </a:r>
            <a:endParaRPr lang="en-US" sz="3600" dirty="0">
              <a:ea typeface="Calibri"/>
            </a:endParaRPr>
          </a:p>
          <a:p>
            <a:pPr marL="342900" lvl="0" indent="-342900">
              <a:lnSpc>
                <a:spcPct val="115000"/>
              </a:lnSpc>
              <a:buFont typeface="Symbol"/>
              <a:buChar char=""/>
            </a:pPr>
            <a:r>
              <a:rPr lang="ar-SA" sz="3600" dirty="0">
                <a:ea typeface="Calibri"/>
              </a:rPr>
              <a:t>تحقيق التكامل والتنسيق</a:t>
            </a:r>
            <a:endParaRPr lang="en-US" sz="3600" dirty="0">
              <a:ea typeface="Calibri"/>
            </a:endParaRPr>
          </a:p>
          <a:p>
            <a:pPr marL="342900" lvl="0" indent="-342900">
              <a:lnSpc>
                <a:spcPct val="115000"/>
              </a:lnSpc>
              <a:buFont typeface="Symbol"/>
              <a:buChar char=""/>
            </a:pPr>
            <a:r>
              <a:rPr lang="ar-SA" sz="3600" dirty="0">
                <a:ea typeface="Calibri"/>
              </a:rPr>
              <a:t>تحديد الأولويات بما يتفق مع الاحتياجات</a:t>
            </a:r>
            <a:endParaRPr lang="en-US" sz="3600" dirty="0">
              <a:ea typeface="Calibri"/>
            </a:endParaRPr>
          </a:p>
          <a:p>
            <a:pPr marL="342900" lvl="0" indent="-342900">
              <a:lnSpc>
                <a:spcPct val="115000"/>
              </a:lnSpc>
              <a:buFont typeface="Symbol"/>
              <a:buChar char=""/>
            </a:pPr>
            <a:r>
              <a:rPr lang="ar-SA" sz="3600" dirty="0">
                <a:ea typeface="Calibri"/>
              </a:rPr>
              <a:t>السيطرة على مشاكل التنفيذ</a:t>
            </a:r>
            <a:endParaRPr lang="en-US" sz="3600" dirty="0">
              <a:ea typeface="Calibri"/>
            </a:endParaRPr>
          </a:p>
          <a:p>
            <a:pPr marL="342900" lvl="0" indent="-342900">
              <a:lnSpc>
                <a:spcPct val="115000"/>
              </a:lnSpc>
              <a:spcAft>
                <a:spcPts val="1000"/>
              </a:spcAft>
              <a:buFont typeface="Symbol"/>
              <a:buChar char=""/>
            </a:pPr>
            <a:r>
              <a:rPr lang="ar-SA" sz="3600" dirty="0">
                <a:ea typeface="Calibri"/>
              </a:rPr>
              <a:t>تقليل المخاطر المتوقعة</a:t>
            </a:r>
            <a:endParaRPr lang="en-US" sz="3600" dirty="0">
              <a:ea typeface="Calibri"/>
            </a:endParaRPr>
          </a:p>
        </p:txBody>
      </p:sp>
      <p:sp>
        <p:nvSpPr>
          <p:cNvPr id="5" name="انفجار 2 4"/>
          <p:cNvSpPr/>
          <p:nvPr/>
        </p:nvSpPr>
        <p:spPr>
          <a:xfrm rot="19929318">
            <a:off x="-166514" y="775883"/>
            <a:ext cx="4735531" cy="1958137"/>
          </a:xfrm>
          <a:prstGeom prst="irregularSeal2">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4000" dirty="0" smtClean="0">
                <a:solidFill>
                  <a:srgbClr val="C00000"/>
                </a:solidFill>
                <a:latin typeface="Andalus" pitchFamily="18" charset="-78"/>
                <a:cs typeface="Andalus" pitchFamily="18" charset="-78"/>
              </a:rPr>
              <a:t>أهمية التخطيط</a:t>
            </a:r>
            <a:endParaRPr lang="ar-SA" sz="4000" dirty="0">
              <a:solidFill>
                <a:srgbClr val="C00000"/>
              </a:solidFill>
              <a:latin typeface="Andalus" pitchFamily="18" charset="-78"/>
              <a:cs typeface="Andalus" pitchFamily="18" charset="-78"/>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867275"/>
            <a:ext cx="3447653" cy="1990725"/>
          </a:xfrm>
          <a:prstGeom prst="rect">
            <a:avLst/>
          </a:prstGeom>
        </p:spPr>
      </p:pic>
    </p:spTree>
    <p:extLst>
      <p:ext uri="{BB962C8B-B14F-4D97-AF65-F5344CB8AC3E}">
        <p14:creationId xmlns:p14="http://schemas.microsoft.com/office/powerpoint/2010/main" val="417472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4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a:spLocks noChangeArrowheads="1"/>
          </p:cNvSpPr>
          <p:nvPr/>
        </p:nvSpPr>
        <p:spPr bwMode="auto">
          <a:xfrm>
            <a:off x="2332632" y="1735138"/>
            <a:ext cx="6127800" cy="1117798"/>
          </a:xfrm>
          <a:prstGeom prst="rect">
            <a:avLst/>
          </a:prstGeom>
          <a:solidFill>
            <a:srgbClr val="FFFFFF"/>
          </a:solidFill>
          <a:ln w="25400">
            <a:solidFill>
              <a:srgbClr val="F7964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ar-SA" sz="2400" i="0" u="none" strike="noStrike" cap="none" normalizeH="0" baseline="0" dirty="0" smtClean="0">
                <a:ln>
                  <a:noFill/>
                </a:ln>
                <a:solidFill>
                  <a:schemeClr val="tx1"/>
                </a:solidFill>
                <a:effectLst/>
                <a:latin typeface="Calibri" pitchFamily="34" charset="0"/>
                <a:ea typeface="Calibri" pitchFamily="34" charset="0"/>
              </a:rPr>
              <a:t>التخطيط الاستراتيجي : </a:t>
            </a:r>
            <a:r>
              <a:rPr kumimoji="0" lang="en-US" altLang="ar-SA" sz="2400" i="0" u="none" strike="noStrike" cap="none" normalizeH="0" baseline="0" dirty="0" smtClean="0">
                <a:ln>
                  <a:noFill/>
                </a:ln>
                <a:solidFill>
                  <a:schemeClr val="tx1"/>
                </a:solidFill>
                <a:effectLst/>
                <a:latin typeface="Calibri" pitchFamily="34" charset="0"/>
                <a:ea typeface="Calibri" pitchFamily="34" charset="0"/>
              </a:rPr>
              <a:t>Strategic Planning</a:t>
            </a:r>
            <a:endParaRPr kumimoji="0" lang="ar-SA" altLang="ar-SA" sz="2400" i="0" u="none" strike="noStrike" cap="none" normalizeH="0" baseline="0" dirty="0" smtClean="0">
              <a:ln>
                <a:noFill/>
              </a:ln>
              <a:solidFill>
                <a:schemeClr val="tx1"/>
              </a:solidFill>
              <a:effectLst/>
              <a:latin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2400" i="0" u="none" strike="noStrike" cap="none" normalizeH="0" baseline="0" dirty="0" smtClean="0">
                <a:ln>
                  <a:noFill/>
                </a:ln>
                <a:solidFill>
                  <a:schemeClr val="tx1"/>
                </a:solidFill>
                <a:effectLst/>
                <a:latin typeface="Calibri" pitchFamily="34" charset="0"/>
                <a:ea typeface="Calibri" pitchFamily="34" charset="0"/>
              </a:rPr>
              <a:t>ويمتد من 5-10 سنة , يركز على الرؤية والأهداف الاستراتيجية </a:t>
            </a:r>
            <a:endParaRPr kumimoji="0" lang="ar-SA" altLang="ar-SA" sz="2400" i="0" u="none" strike="noStrike" cap="none" normalizeH="0" baseline="0" dirty="0" smtClean="0">
              <a:ln>
                <a:noFill/>
              </a:ln>
              <a:solidFill>
                <a:schemeClr val="tx1"/>
              </a:solidFill>
              <a:effectLst/>
              <a:latin typeface="Arial" pitchFamily="34" charset="0"/>
            </a:endParaRPr>
          </a:p>
        </p:txBody>
      </p:sp>
      <p:sp>
        <p:nvSpPr>
          <p:cNvPr id="4" name="مستطيل 3"/>
          <p:cNvSpPr>
            <a:spLocks noChangeArrowheads="1"/>
          </p:cNvSpPr>
          <p:nvPr/>
        </p:nvSpPr>
        <p:spPr bwMode="auto">
          <a:xfrm>
            <a:off x="611561" y="3191662"/>
            <a:ext cx="6624736" cy="1512168"/>
          </a:xfrm>
          <a:prstGeom prst="rect">
            <a:avLst/>
          </a:prstGeom>
          <a:solidFill>
            <a:srgbClr val="FFFFFF"/>
          </a:solidFill>
          <a:ln w="25400">
            <a:solidFill>
              <a:srgbClr val="F79646"/>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ar-SA" altLang="ar-SA" sz="2400" dirty="0">
                <a:latin typeface="Calibri" pitchFamily="34" charset="0"/>
                <a:ea typeface="Calibri" pitchFamily="34" charset="0"/>
              </a:rPr>
              <a:t>التخطيط التكتيكي / التشغيلي:  </a:t>
            </a:r>
            <a:r>
              <a:rPr lang="en-US" altLang="ar-SA" sz="2400" dirty="0">
                <a:latin typeface="Calibri" pitchFamily="34" charset="0"/>
                <a:ea typeface="Calibri" pitchFamily="34" charset="0"/>
              </a:rPr>
              <a:t>Tactical / Operational</a:t>
            </a:r>
            <a:endParaRPr lang="ar-SA" altLang="ar-SA" sz="2400" dirty="0">
              <a:latin typeface="Calibri" pitchFamily="34" charset="0"/>
              <a:ea typeface="Calibri" pitchFamily="34" charset="0"/>
            </a:endParaRPr>
          </a:p>
          <a:p>
            <a:pPr fontAlgn="base">
              <a:spcBef>
                <a:spcPct val="0"/>
              </a:spcBef>
              <a:spcAft>
                <a:spcPct val="0"/>
              </a:spcAft>
            </a:pPr>
            <a:r>
              <a:rPr lang="ar-SA" altLang="ar-SA" sz="2400" dirty="0">
                <a:latin typeface="Calibri" pitchFamily="34" charset="0"/>
                <a:ea typeface="Calibri" pitchFamily="34" charset="0"/>
              </a:rPr>
              <a:t>ويمتد من سنة – ثلاث سنوات , يركز على الأهداف قصيرة المدى واختيار </a:t>
            </a:r>
            <a:r>
              <a:rPr lang="ar-SA" altLang="ar-SA" sz="2400" dirty="0" smtClean="0">
                <a:latin typeface="Calibri" pitchFamily="34" charset="0"/>
                <a:ea typeface="Calibri" pitchFamily="34" charset="0"/>
              </a:rPr>
              <a:t> المشاريع  </a:t>
            </a:r>
            <a:r>
              <a:rPr lang="ar-SA" altLang="ar-SA" sz="2400" dirty="0">
                <a:latin typeface="Calibri" pitchFamily="34" charset="0"/>
                <a:ea typeface="Calibri" pitchFamily="34" charset="0"/>
              </a:rPr>
              <a:t>التشغيلية</a:t>
            </a:r>
          </a:p>
        </p:txBody>
      </p:sp>
      <p:sp>
        <p:nvSpPr>
          <p:cNvPr id="5" name="مستطيل 4"/>
          <p:cNvSpPr>
            <a:spLocks noChangeArrowheads="1"/>
          </p:cNvSpPr>
          <p:nvPr/>
        </p:nvSpPr>
        <p:spPr bwMode="auto">
          <a:xfrm>
            <a:off x="2636901" y="5103230"/>
            <a:ext cx="5519262" cy="1134081"/>
          </a:xfrm>
          <a:prstGeom prst="rect">
            <a:avLst/>
          </a:prstGeom>
          <a:solidFill>
            <a:srgbClr val="FFFFFF"/>
          </a:solidFill>
          <a:ln w="25400">
            <a:solidFill>
              <a:srgbClr val="F79646"/>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ar-SA" altLang="ar-SA" sz="2400" dirty="0">
                <a:latin typeface="Calibri" pitchFamily="34" charset="0"/>
                <a:ea typeface="Calibri" pitchFamily="34" charset="0"/>
              </a:rPr>
              <a:t>إدارة المشاريع : </a:t>
            </a:r>
            <a:r>
              <a:rPr lang="en-US" altLang="ar-SA" sz="2400" dirty="0">
                <a:latin typeface="Calibri" pitchFamily="34" charset="0"/>
                <a:ea typeface="Calibri" pitchFamily="34" charset="0"/>
              </a:rPr>
              <a:t>Project Management</a:t>
            </a:r>
            <a:endParaRPr lang="ar-SA" altLang="ar-SA" sz="2400" dirty="0">
              <a:latin typeface="Calibri" pitchFamily="34" charset="0"/>
              <a:ea typeface="Calibri" pitchFamily="34" charset="0"/>
            </a:endParaRPr>
          </a:p>
          <a:p>
            <a:pPr algn="ctr" fontAlgn="base">
              <a:spcBef>
                <a:spcPct val="0"/>
              </a:spcBef>
              <a:spcAft>
                <a:spcPct val="0"/>
              </a:spcAft>
            </a:pPr>
            <a:r>
              <a:rPr lang="ar-SA" altLang="ar-SA" sz="2400" dirty="0">
                <a:latin typeface="Calibri" pitchFamily="34" charset="0"/>
                <a:ea typeface="Calibri" pitchFamily="34" charset="0"/>
              </a:rPr>
              <a:t> تمتد من 6-12 شهرا , يركز على إدارة المشروع وتنفيذه ضمن الوقت والميزانية</a:t>
            </a:r>
          </a:p>
        </p:txBody>
      </p:sp>
      <p:sp>
        <p:nvSpPr>
          <p:cNvPr id="6" name="شكل بيضاوي 5"/>
          <p:cNvSpPr>
            <a:spLocks noChangeArrowheads="1"/>
          </p:cNvSpPr>
          <p:nvPr/>
        </p:nvSpPr>
        <p:spPr bwMode="auto">
          <a:xfrm>
            <a:off x="1133031" y="1735138"/>
            <a:ext cx="1022412" cy="914400"/>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ar-SA" sz="2000" b="1" i="0" u="none" strike="noStrike" cap="none" normalizeH="0" baseline="0" dirty="0" smtClean="0">
                <a:ln>
                  <a:noFill/>
                </a:ln>
                <a:solidFill>
                  <a:schemeClr val="tx1"/>
                </a:solidFill>
                <a:effectLst/>
                <a:latin typeface="Calibri" pitchFamily="34" charset="0"/>
                <a:ea typeface="Calibri" pitchFamily="34" charset="0"/>
              </a:rPr>
              <a:t>الإدارة العليا</a:t>
            </a:r>
            <a:endParaRPr kumimoji="0" lang="ar-SA" altLang="ar-SA" sz="2000" b="1" i="0" u="none" strike="noStrike" cap="none" normalizeH="0" baseline="0" dirty="0" smtClean="0">
              <a:ln>
                <a:noFill/>
              </a:ln>
              <a:solidFill>
                <a:schemeClr val="tx1"/>
              </a:solidFill>
              <a:effectLst/>
              <a:latin typeface="Arial" pitchFamily="34" charset="0"/>
            </a:endParaRPr>
          </a:p>
        </p:txBody>
      </p:sp>
      <p:sp>
        <p:nvSpPr>
          <p:cNvPr id="7" name="شكل بيضاوي 6"/>
          <p:cNvSpPr>
            <a:spLocks noChangeArrowheads="1"/>
          </p:cNvSpPr>
          <p:nvPr/>
        </p:nvSpPr>
        <p:spPr bwMode="auto">
          <a:xfrm>
            <a:off x="7270608" y="3461508"/>
            <a:ext cx="1306968" cy="1122747"/>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الإدارة الوسطى</a:t>
            </a:r>
            <a:endParaRPr kumimoji="0" lang="ar-SA" altLang="ar-SA"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8" name="شكل بيضاوي 7"/>
          <p:cNvSpPr>
            <a:spLocks noChangeArrowheads="1"/>
          </p:cNvSpPr>
          <p:nvPr/>
        </p:nvSpPr>
        <p:spPr bwMode="auto">
          <a:xfrm>
            <a:off x="1043608" y="5213070"/>
            <a:ext cx="1512168" cy="914400"/>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الإدارة التشغيلية</a:t>
            </a:r>
            <a:endParaRPr kumimoji="0" lang="ar-SA" altLang="ar-SA"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0" name="Rectangle 12"/>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060450" algn="l"/>
                <a:tab pos="2636838" algn="ctr"/>
              </a:tabLst>
              <a:defRPr>
                <a:solidFill>
                  <a:schemeClr val="tx1"/>
                </a:solidFill>
                <a:latin typeface="Arial" pitchFamily="34" charset="0"/>
                <a:cs typeface="Arial" pitchFamily="34" charset="0"/>
              </a:defRPr>
            </a:lvl1pPr>
            <a:lvl2pPr fontAlgn="base">
              <a:spcBef>
                <a:spcPct val="0"/>
              </a:spcBef>
              <a:spcAft>
                <a:spcPct val="0"/>
              </a:spcAft>
              <a:tabLst>
                <a:tab pos="1060450" algn="l"/>
                <a:tab pos="2636838" algn="ctr"/>
              </a:tabLst>
              <a:defRPr>
                <a:solidFill>
                  <a:schemeClr val="tx1"/>
                </a:solidFill>
                <a:latin typeface="Arial" pitchFamily="34" charset="0"/>
                <a:cs typeface="Arial" pitchFamily="34" charset="0"/>
              </a:defRPr>
            </a:lvl2pPr>
            <a:lvl3pPr fontAlgn="base">
              <a:spcBef>
                <a:spcPct val="0"/>
              </a:spcBef>
              <a:spcAft>
                <a:spcPct val="0"/>
              </a:spcAft>
              <a:tabLst>
                <a:tab pos="1060450" algn="l"/>
                <a:tab pos="2636838" algn="ctr"/>
              </a:tabLst>
              <a:defRPr>
                <a:solidFill>
                  <a:schemeClr val="tx1"/>
                </a:solidFill>
                <a:latin typeface="Arial" pitchFamily="34" charset="0"/>
                <a:cs typeface="Arial" pitchFamily="34" charset="0"/>
              </a:defRPr>
            </a:lvl3pPr>
            <a:lvl4pPr fontAlgn="base">
              <a:spcBef>
                <a:spcPct val="0"/>
              </a:spcBef>
              <a:spcAft>
                <a:spcPct val="0"/>
              </a:spcAft>
              <a:tabLst>
                <a:tab pos="1060450" algn="l"/>
                <a:tab pos="2636838" algn="ctr"/>
              </a:tabLst>
              <a:defRPr>
                <a:solidFill>
                  <a:schemeClr val="tx1"/>
                </a:solidFill>
                <a:latin typeface="Arial" pitchFamily="34" charset="0"/>
                <a:cs typeface="Arial" pitchFamily="34" charset="0"/>
              </a:defRPr>
            </a:lvl4pPr>
            <a:lvl5pPr fontAlgn="base">
              <a:spcBef>
                <a:spcPct val="0"/>
              </a:spcBef>
              <a:spcAft>
                <a:spcPct val="0"/>
              </a:spcAft>
              <a:tabLst>
                <a:tab pos="1060450" algn="l"/>
                <a:tab pos="2636838" algn="ctr"/>
              </a:tabLst>
              <a:defRPr>
                <a:solidFill>
                  <a:schemeClr val="tx1"/>
                </a:solidFill>
                <a:latin typeface="Arial" pitchFamily="34" charset="0"/>
                <a:cs typeface="Arial" pitchFamily="34" charset="0"/>
              </a:defRPr>
            </a:lvl5pPr>
            <a:lvl6pPr fontAlgn="base">
              <a:spcBef>
                <a:spcPct val="0"/>
              </a:spcBef>
              <a:spcAft>
                <a:spcPct val="0"/>
              </a:spcAft>
              <a:tabLst>
                <a:tab pos="1060450" algn="l"/>
                <a:tab pos="2636838" algn="ctr"/>
              </a:tabLst>
              <a:defRPr>
                <a:solidFill>
                  <a:schemeClr val="tx1"/>
                </a:solidFill>
                <a:latin typeface="Arial" pitchFamily="34" charset="0"/>
                <a:cs typeface="Arial" pitchFamily="34" charset="0"/>
              </a:defRPr>
            </a:lvl6pPr>
            <a:lvl7pPr fontAlgn="base">
              <a:spcBef>
                <a:spcPct val="0"/>
              </a:spcBef>
              <a:spcAft>
                <a:spcPct val="0"/>
              </a:spcAft>
              <a:tabLst>
                <a:tab pos="1060450" algn="l"/>
                <a:tab pos="2636838" algn="ctr"/>
              </a:tabLst>
              <a:defRPr>
                <a:solidFill>
                  <a:schemeClr val="tx1"/>
                </a:solidFill>
                <a:latin typeface="Arial" pitchFamily="34" charset="0"/>
                <a:cs typeface="Arial" pitchFamily="34" charset="0"/>
              </a:defRPr>
            </a:lvl7pPr>
            <a:lvl8pPr fontAlgn="base">
              <a:spcBef>
                <a:spcPct val="0"/>
              </a:spcBef>
              <a:spcAft>
                <a:spcPct val="0"/>
              </a:spcAft>
              <a:tabLst>
                <a:tab pos="1060450" algn="l"/>
                <a:tab pos="2636838" algn="ctr"/>
              </a:tabLst>
              <a:defRPr>
                <a:solidFill>
                  <a:schemeClr val="tx1"/>
                </a:solidFill>
                <a:latin typeface="Arial" pitchFamily="34" charset="0"/>
                <a:cs typeface="Arial" pitchFamily="34" charset="0"/>
              </a:defRPr>
            </a:lvl8pPr>
            <a:lvl9pPr fontAlgn="base">
              <a:spcBef>
                <a:spcPct val="0"/>
              </a:spcBef>
              <a:spcAft>
                <a:spcPct val="0"/>
              </a:spcAft>
              <a:tabLst>
                <a:tab pos="1060450" algn="l"/>
                <a:tab pos="2636838" algn="ctr"/>
              </a:tabLst>
              <a:defRPr>
                <a:solidFill>
                  <a:schemeClr val="tx1"/>
                </a:solidFill>
                <a:latin typeface="Arial" pitchFamily="34" charset="0"/>
                <a:cs typeface="Arial"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tab pos="1060450" algn="l"/>
                <a:tab pos="2636838" algn="ctr"/>
              </a:tabLst>
            </a:pPr>
            <a:r>
              <a:rPr kumimoji="0" lang="en-US" altLang="ar-SA" sz="900" b="0" i="0" u="none" strike="noStrike" cap="none" normalizeH="0" baseline="0" dirty="0" smtClean="0">
                <a:ln>
                  <a:noFill/>
                </a:ln>
                <a:solidFill>
                  <a:schemeClr val="tx1"/>
                </a:solidFill>
                <a:effectLst/>
                <a:latin typeface="Arial" pitchFamily="34" charset="0"/>
                <a:cs typeface="Arial" pitchFamily="34" charset="0"/>
              </a:rPr>
              <a:t/>
            </a:r>
            <a:br>
              <a:rPr kumimoji="0" lang="en-US" altLang="ar-SA" sz="900" b="0" i="0" u="none" strike="noStrike" cap="none" normalizeH="0" baseline="0" dirty="0" smtClean="0">
                <a:ln>
                  <a:noFill/>
                </a:ln>
                <a:solidFill>
                  <a:schemeClr val="tx1"/>
                </a:solidFill>
                <a:effectLst/>
                <a:latin typeface="Arial" pitchFamily="34" charset="0"/>
                <a:cs typeface="Arial" pitchFamily="34" charset="0"/>
              </a:rPr>
            </a:br>
            <a:endParaRPr kumimoji="0" lang="en-US" altLang="ar-SA"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tab pos="1060450" algn="l"/>
                <a:tab pos="2636838" algn="ctr"/>
              </a:tabLst>
            </a:pPr>
            <a:r>
              <a:rPr kumimoji="0" lang="ar-SA" altLang="ar-SA"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altLang="ar-S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60450" algn="l"/>
                <a:tab pos="2636838" algn="ctr"/>
              </a:tabLst>
            </a:pPr>
            <a:endParaRPr kumimoji="0" lang="en-US" alt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5"/>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060450" algn="l"/>
                <a:tab pos="2636838" algn="ctr"/>
              </a:tabLst>
              <a:defRPr>
                <a:solidFill>
                  <a:schemeClr val="tx1"/>
                </a:solidFill>
                <a:latin typeface="Arial" pitchFamily="34" charset="0"/>
                <a:cs typeface="Arial" pitchFamily="34" charset="0"/>
              </a:defRPr>
            </a:lvl1pPr>
            <a:lvl2pPr fontAlgn="base">
              <a:spcBef>
                <a:spcPct val="0"/>
              </a:spcBef>
              <a:spcAft>
                <a:spcPct val="0"/>
              </a:spcAft>
              <a:tabLst>
                <a:tab pos="1060450" algn="l"/>
                <a:tab pos="2636838" algn="ctr"/>
              </a:tabLst>
              <a:defRPr>
                <a:solidFill>
                  <a:schemeClr val="tx1"/>
                </a:solidFill>
                <a:latin typeface="Arial" pitchFamily="34" charset="0"/>
                <a:cs typeface="Arial" pitchFamily="34" charset="0"/>
              </a:defRPr>
            </a:lvl2pPr>
            <a:lvl3pPr fontAlgn="base">
              <a:spcBef>
                <a:spcPct val="0"/>
              </a:spcBef>
              <a:spcAft>
                <a:spcPct val="0"/>
              </a:spcAft>
              <a:tabLst>
                <a:tab pos="1060450" algn="l"/>
                <a:tab pos="2636838" algn="ctr"/>
              </a:tabLst>
              <a:defRPr>
                <a:solidFill>
                  <a:schemeClr val="tx1"/>
                </a:solidFill>
                <a:latin typeface="Arial" pitchFamily="34" charset="0"/>
                <a:cs typeface="Arial" pitchFamily="34" charset="0"/>
              </a:defRPr>
            </a:lvl3pPr>
            <a:lvl4pPr fontAlgn="base">
              <a:spcBef>
                <a:spcPct val="0"/>
              </a:spcBef>
              <a:spcAft>
                <a:spcPct val="0"/>
              </a:spcAft>
              <a:tabLst>
                <a:tab pos="1060450" algn="l"/>
                <a:tab pos="2636838" algn="ctr"/>
              </a:tabLst>
              <a:defRPr>
                <a:solidFill>
                  <a:schemeClr val="tx1"/>
                </a:solidFill>
                <a:latin typeface="Arial" pitchFamily="34" charset="0"/>
                <a:cs typeface="Arial" pitchFamily="34" charset="0"/>
              </a:defRPr>
            </a:lvl4pPr>
            <a:lvl5pPr fontAlgn="base">
              <a:spcBef>
                <a:spcPct val="0"/>
              </a:spcBef>
              <a:spcAft>
                <a:spcPct val="0"/>
              </a:spcAft>
              <a:tabLst>
                <a:tab pos="1060450" algn="l"/>
                <a:tab pos="2636838" algn="ctr"/>
              </a:tabLst>
              <a:defRPr>
                <a:solidFill>
                  <a:schemeClr val="tx1"/>
                </a:solidFill>
                <a:latin typeface="Arial" pitchFamily="34" charset="0"/>
                <a:cs typeface="Arial" pitchFamily="34" charset="0"/>
              </a:defRPr>
            </a:lvl5pPr>
            <a:lvl6pPr fontAlgn="base">
              <a:spcBef>
                <a:spcPct val="0"/>
              </a:spcBef>
              <a:spcAft>
                <a:spcPct val="0"/>
              </a:spcAft>
              <a:tabLst>
                <a:tab pos="1060450" algn="l"/>
                <a:tab pos="2636838" algn="ctr"/>
              </a:tabLst>
              <a:defRPr>
                <a:solidFill>
                  <a:schemeClr val="tx1"/>
                </a:solidFill>
                <a:latin typeface="Arial" pitchFamily="34" charset="0"/>
                <a:cs typeface="Arial" pitchFamily="34" charset="0"/>
              </a:defRPr>
            </a:lvl6pPr>
            <a:lvl7pPr fontAlgn="base">
              <a:spcBef>
                <a:spcPct val="0"/>
              </a:spcBef>
              <a:spcAft>
                <a:spcPct val="0"/>
              </a:spcAft>
              <a:tabLst>
                <a:tab pos="1060450" algn="l"/>
                <a:tab pos="2636838" algn="ctr"/>
              </a:tabLst>
              <a:defRPr>
                <a:solidFill>
                  <a:schemeClr val="tx1"/>
                </a:solidFill>
                <a:latin typeface="Arial" pitchFamily="34" charset="0"/>
                <a:cs typeface="Arial" pitchFamily="34" charset="0"/>
              </a:defRPr>
            </a:lvl7pPr>
            <a:lvl8pPr fontAlgn="base">
              <a:spcBef>
                <a:spcPct val="0"/>
              </a:spcBef>
              <a:spcAft>
                <a:spcPct val="0"/>
              </a:spcAft>
              <a:tabLst>
                <a:tab pos="1060450" algn="l"/>
                <a:tab pos="2636838" algn="ctr"/>
              </a:tabLst>
              <a:defRPr>
                <a:solidFill>
                  <a:schemeClr val="tx1"/>
                </a:solidFill>
                <a:latin typeface="Arial" pitchFamily="34" charset="0"/>
                <a:cs typeface="Arial" pitchFamily="34" charset="0"/>
              </a:defRPr>
            </a:lvl8pPr>
            <a:lvl9pPr fontAlgn="base">
              <a:spcBef>
                <a:spcPct val="0"/>
              </a:spcBef>
              <a:spcAft>
                <a:spcPct val="0"/>
              </a:spcAft>
              <a:tabLst>
                <a:tab pos="1060450" algn="l"/>
                <a:tab pos="2636838" algn="ctr"/>
              </a:tabLs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tab pos="1060450" algn="l"/>
                <a:tab pos="2636838" algn="ctr"/>
              </a:tabLst>
            </a:pPr>
            <a:endParaRPr kumimoji="0" lang="ar-SA" alt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شكل بيضاوي 11"/>
          <p:cNvSpPr/>
          <p:nvPr/>
        </p:nvSpPr>
        <p:spPr>
          <a:xfrm>
            <a:off x="2332632" y="260648"/>
            <a:ext cx="4327600" cy="11958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dirty="0" smtClean="0">
                <a:solidFill>
                  <a:schemeClr val="tx1"/>
                </a:solidFill>
                <a:latin typeface="Andalus" pitchFamily="18" charset="-78"/>
                <a:cs typeface="Andalus" pitchFamily="18" charset="-78"/>
              </a:rPr>
              <a:t>أنواع التخطيط</a:t>
            </a:r>
            <a:endParaRPr lang="ar-SA" sz="4000" dirty="0">
              <a:solidFill>
                <a:schemeClr val="tx1"/>
              </a:solidFill>
              <a:latin typeface="Andalus" pitchFamily="18" charset="-78"/>
              <a:cs typeface="Andalus" pitchFamily="18" charset="-78"/>
            </a:endParaRPr>
          </a:p>
        </p:txBody>
      </p:sp>
    </p:spTree>
    <p:extLst>
      <p:ext uri="{BB962C8B-B14F-4D97-AF65-F5344CB8AC3E}">
        <p14:creationId xmlns:p14="http://schemas.microsoft.com/office/powerpoint/2010/main" val="274258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grpId="0" nodeType="clickEffect">
                                  <p:stCondLst>
                                    <p:cond delay="0"/>
                                  </p:stCondLst>
                                  <p:childTnLst>
                                    <p:animRot by="21600000">
                                      <p:cBhvr>
                                        <p:cTn id="24" dur="2000" fill="hold"/>
                                        <p:tgtEl>
                                          <p:spTgt spid="6"/>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heel(1)">
                                      <p:cBhvr>
                                        <p:cTn id="29" dur="2000"/>
                                        <p:tgtEl>
                                          <p:spTgt spid="3">
                                            <p:txEl>
                                              <p:pRg st="0" end="0"/>
                                            </p:txEl>
                                          </p:spTgt>
                                        </p:tgtEl>
                                      </p:cBhvr>
                                    </p:animEffect>
                                  </p:childTnLst>
                                </p:cTn>
                              </p:par>
                              <p:par>
                                <p:cTn id="30" presetID="21" presetClass="entr" presetSubtype="1" fill="hold" nodeType="with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heel(1)">
                                      <p:cBhvr>
                                        <p:cTn id="32" dur="20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grpId="0" nodeType="clickEffect">
                                  <p:stCondLst>
                                    <p:cond delay="0"/>
                                  </p:stCondLst>
                                  <p:childTnLst>
                                    <p:animRot by="21600000">
                                      <p:cBhvr>
                                        <p:cTn id="36" dur="2000" fill="hold"/>
                                        <p:tgtEl>
                                          <p:spTgt spid="7"/>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wheel(1)">
                                      <p:cBhvr>
                                        <p:cTn id="41" dur="2000"/>
                                        <p:tgtEl>
                                          <p:spTgt spid="4">
                                            <p:txEl>
                                              <p:pRg st="0" end="0"/>
                                            </p:txEl>
                                          </p:spTgt>
                                        </p:tgtEl>
                                      </p:cBhvr>
                                    </p:animEffect>
                                  </p:childTnLst>
                                </p:cTn>
                              </p:par>
                              <p:par>
                                <p:cTn id="42" presetID="21" presetClass="entr" presetSubtype="1" fill="hold" nodeType="with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wheel(1)">
                                      <p:cBhvr>
                                        <p:cTn id="44" dur="2000"/>
                                        <p:tgtEl>
                                          <p:spTgt spid="4">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mph" presetSubtype="0" fill="hold" grpId="0" nodeType="clickEffect">
                                  <p:stCondLst>
                                    <p:cond delay="0"/>
                                  </p:stCondLst>
                                  <p:childTnLst>
                                    <p:animRot by="21600000">
                                      <p:cBhvr>
                                        <p:cTn id="48" dur="2000" fill="hold"/>
                                        <p:tgtEl>
                                          <p:spTgt spid="8"/>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Effect transition="in" filter="wheel(1)">
                                      <p:cBhvr>
                                        <p:cTn id="53" dur="2000"/>
                                        <p:tgtEl>
                                          <p:spTgt spid="5">
                                            <p:txEl>
                                              <p:pRg st="0" end="0"/>
                                            </p:txEl>
                                          </p:spTgt>
                                        </p:tgtEl>
                                      </p:cBhvr>
                                    </p:animEffect>
                                  </p:childTnLst>
                                </p:cTn>
                              </p:par>
                              <p:par>
                                <p:cTn id="54" presetID="21" presetClass="entr" presetSubtype="1" fill="hold" nodeType="with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animEffect transition="in" filter="wheel(1)">
                                      <p:cBhvr>
                                        <p:cTn id="56"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836712"/>
            <a:ext cx="7776864" cy="4751044"/>
          </a:xfrm>
          <a:prstGeom prst="rect">
            <a:avLst/>
          </a:prstGeom>
        </p:spPr>
        <p:txBody>
          <a:bodyPr wrap="square">
            <a:spAutoFit/>
          </a:bodyPr>
          <a:lstStyle/>
          <a:p>
            <a:pPr>
              <a:lnSpc>
                <a:spcPct val="115000"/>
              </a:lnSpc>
              <a:spcAft>
                <a:spcPts val="1000"/>
              </a:spcAft>
              <a:tabLst>
                <a:tab pos="1060450" algn="l"/>
                <a:tab pos="2637155" algn="ctr"/>
              </a:tabLst>
            </a:pPr>
            <a:r>
              <a:rPr lang="ar-SA" sz="3200" b="1" dirty="0">
                <a:solidFill>
                  <a:srgbClr val="C00000"/>
                </a:solidFill>
                <a:ea typeface="Calibri"/>
              </a:rPr>
              <a:t>تشخيص الواقع أو التحليل (ويتضمن دراسة الجدوى الاقتصادية </a:t>
            </a:r>
            <a:r>
              <a:rPr lang="ar-SA" sz="3200" b="1" dirty="0" smtClean="0">
                <a:solidFill>
                  <a:srgbClr val="C00000"/>
                </a:solidFill>
                <a:ea typeface="Calibri"/>
              </a:rPr>
              <a:t>):</a:t>
            </a:r>
            <a:endParaRPr lang="en-US" sz="3200" b="1" dirty="0">
              <a:solidFill>
                <a:srgbClr val="C00000"/>
              </a:solidFill>
              <a:ea typeface="Calibri"/>
            </a:endParaRPr>
          </a:p>
          <a:p>
            <a:pPr algn="just">
              <a:lnSpc>
                <a:spcPct val="115000"/>
              </a:lnSpc>
              <a:spcAft>
                <a:spcPts val="1000"/>
              </a:spcAft>
              <a:tabLst>
                <a:tab pos="1060450" algn="l"/>
                <a:tab pos="2637155" algn="ctr"/>
              </a:tabLst>
            </a:pPr>
            <a:r>
              <a:rPr lang="ar-SA" sz="3200" dirty="0">
                <a:ea typeface="Calibri"/>
              </a:rPr>
              <a:t>عادة ما تكون مع مرحلة البداية والتأسيس لأي عمل وتمثل أداة تحليل تعمل على تنقية أفكار المشاريع المبدئية من خلال دراسة عدة مقترحات لتنفيذها ودراسة مدى جدوى كل مقترح منها من </a:t>
            </a:r>
            <a:r>
              <a:rPr lang="ar-SA" sz="3200" dirty="0" smtClean="0">
                <a:ea typeface="Calibri"/>
              </a:rPr>
              <a:t>نواحي عدة </a:t>
            </a:r>
            <a:r>
              <a:rPr lang="ar-SA" sz="3200" dirty="0">
                <a:ea typeface="Calibri"/>
              </a:rPr>
              <a:t>اقتصادية وفنية وغيرها , مما يساعد أصحاب القرار على اختيار المقترح الأنسب لهم أو تحوير المشروع لمسار مناسب .</a:t>
            </a:r>
            <a:endParaRPr lang="en-US" sz="3200" dirty="0">
              <a:ea typeface="Calibri"/>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841776"/>
            <a:ext cx="3240360" cy="20162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1136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91580" y="1276201"/>
            <a:ext cx="7632848" cy="5304016"/>
          </a:xfrm>
          <a:prstGeom prst="rect">
            <a:avLst/>
          </a:prstGeom>
        </p:spPr>
        <p:txBody>
          <a:bodyPr wrap="square">
            <a:spAutoFit/>
          </a:bodyPr>
          <a:lstStyle/>
          <a:p>
            <a:pPr>
              <a:lnSpc>
                <a:spcPct val="115000"/>
              </a:lnSpc>
              <a:spcAft>
                <a:spcPts val="1000"/>
              </a:spcAft>
              <a:tabLst>
                <a:tab pos="1060450" algn="l"/>
                <a:tab pos="2637155" algn="ctr"/>
              </a:tabLst>
            </a:pPr>
            <a:r>
              <a:rPr lang="ar-SA" sz="4000" dirty="0">
                <a:solidFill>
                  <a:srgbClr val="C00000"/>
                </a:solidFill>
                <a:ea typeface="Calibri"/>
              </a:rPr>
              <a:t>خطة العمل*</a:t>
            </a:r>
            <a:endParaRPr lang="en-US" sz="4000" dirty="0">
              <a:solidFill>
                <a:srgbClr val="C00000"/>
              </a:solidFill>
              <a:ea typeface="Calibri"/>
            </a:endParaRPr>
          </a:p>
          <a:p>
            <a:pPr algn="just">
              <a:lnSpc>
                <a:spcPct val="115000"/>
              </a:lnSpc>
              <a:spcAft>
                <a:spcPts val="1000"/>
              </a:spcAft>
              <a:tabLst>
                <a:tab pos="1060450" algn="l"/>
                <a:tab pos="2637155" algn="ctr"/>
              </a:tabLst>
            </a:pPr>
            <a:r>
              <a:rPr lang="ar-SA" sz="4000" dirty="0">
                <a:ea typeface="Calibri"/>
              </a:rPr>
              <a:t>هي وثيقة تصف بشكل تفصيلي كيف يمكن لعمل جديد أو عمل قائم أن يحقق </a:t>
            </a:r>
            <a:r>
              <a:rPr lang="ar-SA" sz="4000" dirty="0" smtClean="0">
                <a:ea typeface="Calibri"/>
              </a:rPr>
              <a:t>الأهداف </a:t>
            </a:r>
            <a:r>
              <a:rPr lang="ar-SA" sz="4000" dirty="0">
                <a:ea typeface="Calibri"/>
              </a:rPr>
              <a:t>التي وجد لأجلها خلال فترة التخطيط , حيث تفصل في جوانب التسويق والمبيعات والموارد البشرية والمالية والتشغيل وغيرها .</a:t>
            </a:r>
            <a:endParaRPr lang="en-US" sz="4000" dirty="0">
              <a:ea typeface="Calibri"/>
            </a:endParaRPr>
          </a:p>
          <a:p>
            <a:pPr algn="just">
              <a:lnSpc>
                <a:spcPct val="115000"/>
              </a:lnSpc>
              <a:spcAft>
                <a:spcPts val="1000"/>
              </a:spcAft>
              <a:tabLst>
                <a:tab pos="1060450" algn="l"/>
                <a:tab pos="2637155" algn="ctr"/>
              </a:tabLst>
            </a:pPr>
            <a:r>
              <a:rPr lang="ar-SA" sz="4000" dirty="0">
                <a:ea typeface="Calibri"/>
              </a:rPr>
              <a:t> </a:t>
            </a:r>
            <a:endParaRPr lang="en-US" sz="4000" dirty="0">
              <a:ea typeface="Calibri"/>
            </a:endParaRPr>
          </a:p>
        </p:txBody>
      </p:sp>
      <p:pic>
        <p:nvPicPr>
          <p:cNvPr id="3" name="صورة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3568" y="404664"/>
            <a:ext cx="3456384" cy="1743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58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47664" y="836712"/>
            <a:ext cx="6768752" cy="5883662"/>
          </a:xfrm>
          <a:prstGeom prst="rect">
            <a:avLst/>
          </a:prstGeom>
        </p:spPr>
        <p:txBody>
          <a:bodyPr wrap="square">
            <a:spAutoFit/>
          </a:bodyPr>
          <a:lstStyle/>
          <a:p>
            <a:pPr>
              <a:lnSpc>
                <a:spcPct val="115000"/>
              </a:lnSpc>
              <a:spcAft>
                <a:spcPts val="1000"/>
              </a:spcAft>
              <a:tabLst>
                <a:tab pos="1060450" algn="l"/>
                <a:tab pos="2637155" algn="ctr"/>
              </a:tabLst>
            </a:pPr>
            <a:r>
              <a:rPr lang="ar-SA" sz="3200" dirty="0">
                <a:solidFill>
                  <a:srgbClr val="C00000"/>
                </a:solidFill>
                <a:ea typeface="Calibri"/>
              </a:rPr>
              <a:t>لماذا نعد خطة العمل</a:t>
            </a:r>
            <a:endParaRPr lang="en-US" sz="3200" dirty="0">
              <a:solidFill>
                <a:srgbClr val="C00000"/>
              </a:solidFill>
              <a:ea typeface="Calibri"/>
            </a:endParaRPr>
          </a:p>
          <a:p>
            <a:pPr marL="342900" lvl="0" indent="-342900">
              <a:lnSpc>
                <a:spcPct val="115000"/>
              </a:lnSpc>
              <a:buFont typeface="+mj-lt"/>
              <a:buAutoNum type="arabicPeriod"/>
              <a:tabLst>
                <a:tab pos="773430" algn="l"/>
                <a:tab pos="2637155" algn="ctr"/>
              </a:tabLst>
            </a:pPr>
            <a:r>
              <a:rPr lang="ar-SA" sz="3200" dirty="0">
                <a:ea typeface="Calibri"/>
              </a:rPr>
              <a:t>فهم العمل والتخطيط له جيدا</a:t>
            </a:r>
            <a:endParaRPr lang="en-US" sz="3200" dirty="0">
              <a:ea typeface="Calibri"/>
            </a:endParaRPr>
          </a:p>
          <a:p>
            <a:pPr marL="342900" lvl="0" indent="-342900">
              <a:lnSpc>
                <a:spcPct val="115000"/>
              </a:lnSpc>
              <a:buFont typeface="+mj-lt"/>
              <a:buAutoNum type="arabicPeriod"/>
              <a:tabLst>
                <a:tab pos="773430" algn="l"/>
                <a:tab pos="2637155" algn="ctr"/>
              </a:tabLst>
            </a:pPr>
            <a:r>
              <a:rPr lang="ar-SA" sz="3200" dirty="0">
                <a:ea typeface="Calibri"/>
              </a:rPr>
              <a:t>التعريف بفكرتك ومشروعك </a:t>
            </a:r>
            <a:r>
              <a:rPr lang="ar-SA" sz="3200" dirty="0" smtClean="0">
                <a:ea typeface="Calibri"/>
              </a:rPr>
              <a:t>للآخرين</a:t>
            </a:r>
          </a:p>
          <a:p>
            <a:pPr lvl="0">
              <a:lnSpc>
                <a:spcPct val="115000"/>
              </a:lnSpc>
              <a:tabLst>
                <a:tab pos="773430" algn="l"/>
                <a:tab pos="2637155" algn="ctr"/>
              </a:tabLst>
            </a:pPr>
            <a:r>
              <a:rPr lang="ar-SA" sz="3200" dirty="0" smtClean="0">
                <a:ea typeface="Calibri"/>
              </a:rPr>
              <a:t> </a:t>
            </a:r>
            <a:r>
              <a:rPr lang="ar-SA" sz="3200" dirty="0">
                <a:ea typeface="Calibri"/>
              </a:rPr>
              <a:t>( العملاء والموردين والشركاء )</a:t>
            </a:r>
            <a:endParaRPr lang="en-US" sz="3200" dirty="0">
              <a:ea typeface="Calibri"/>
            </a:endParaRPr>
          </a:p>
          <a:p>
            <a:pPr marL="342900" lvl="0" indent="-342900">
              <a:lnSpc>
                <a:spcPct val="115000"/>
              </a:lnSpc>
              <a:buFont typeface="+mj-lt"/>
              <a:buAutoNum type="arabicPeriod"/>
              <a:tabLst>
                <a:tab pos="773430" algn="l"/>
                <a:tab pos="2637155" algn="ctr"/>
              </a:tabLst>
            </a:pPr>
            <a:r>
              <a:rPr lang="ar-SA" sz="3200" dirty="0">
                <a:ea typeface="Calibri"/>
              </a:rPr>
              <a:t>جذب انتباه المستثمرين وصناع القرار .</a:t>
            </a:r>
            <a:endParaRPr lang="en-US" sz="3200" dirty="0">
              <a:ea typeface="Calibri"/>
            </a:endParaRPr>
          </a:p>
          <a:p>
            <a:pPr marL="342900" lvl="0" indent="-342900">
              <a:lnSpc>
                <a:spcPct val="115000"/>
              </a:lnSpc>
              <a:buFont typeface="+mj-lt"/>
              <a:buAutoNum type="arabicPeriod"/>
              <a:tabLst>
                <a:tab pos="773430" algn="l"/>
                <a:tab pos="2637155" algn="ctr"/>
              </a:tabLst>
            </a:pPr>
            <a:r>
              <a:rPr lang="ar-SA" sz="3200" dirty="0">
                <a:ea typeface="Calibri"/>
              </a:rPr>
              <a:t>قياس التقدم في تنفيذ الخطة وقياس الأداء العام </a:t>
            </a:r>
            <a:endParaRPr lang="en-US" sz="3200" dirty="0">
              <a:ea typeface="Calibri"/>
            </a:endParaRPr>
          </a:p>
          <a:p>
            <a:pPr marL="342900" lvl="0" indent="-342900">
              <a:lnSpc>
                <a:spcPct val="115000"/>
              </a:lnSpc>
              <a:buFont typeface="+mj-lt"/>
              <a:buAutoNum type="arabicPeriod"/>
              <a:tabLst>
                <a:tab pos="773430" algn="l"/>
                <a:tab pos="2637155" algn="ctr"/>
              </a:tabLst>
            </a:pPr>
            <a:r>
              <a:rPr lang="ar-SA" sz="3200" dirty="0">
                <a:ea typeface="Calibri"/>
              </a:rPr>
              <a:t>الحاجة للتمويل</a:t>
            </a:r>
            <a:endParaRPr lang="en-US" sz="3200" dirty="0">
              <a:ea typeface="Calibri"/>
            </a:endParaRPr>
          </a:p>
          <a:p>
            <a:pPr marL="342900" lvl="0" indent="-342900">
              <a:lnSpc>
                <a:spcPct val="115000"/>
              </a:lnSpc>
              <a:buFont typeface="+mj-lt"/>
              <a:buAutoNum type="arabicPeriod"/>
              <a:tabLst>
                <a:tab pos="773430" algn="l"/>
                <a:tab pos="2637155" algn="ctr"/>
              </a:tabLst>
            </a:pPr>
            <a:r>
              <a:rPr lang="ar-SA" sz="3200" dirty="0">
                <a:ea typeface="Calibri"/>
              </a:rPr>
              <a:t>الحصول على امتياز ( ماركة أو بضاعة )</a:t>
            </a:r>
            <a:endParaRPr lang="en-US" sz="3200" dirty="0">
              <a:ea typeface="Calibri"/>
            </a:endParaRPr>
          </a:p>
          <a:p>
            <a:pPr marL="342900" lvl="0" indent="-342900">
              <a:lnSpc>
                <a:spcPct val="115000"/>
              </a:lnSpc>
              <a:buFont typeface="+mj-lt"/>
              <a:buAutoNum type="arabicPeriod"/>
              <a:tabLst>
                <a:tab pos="773430" algn="l"/>
                <a:tab pos="2637155" algn="ctr"/>
              </a:tabLst>
            </a:pPr>
            <a:r>
              <a:rPr lang="ar-SA" sz="3200" dirty="0">
                <a:ea typeface="Calibri"/>
              </a:rPr>
              <a:t>الدخول في شراكة استراتيجية .</a:t>
            </a:r>
            <a:endParaRPr lang="en-US" sz="3200" dirty="0">
              <a:ea typeface="Calibri"/>
            </a:endParaRPr>
          </a:p>
          <a:p>
            <a:pPr marL="342900" lvl="0" indent="-342900">
              <a:lnSpc>
                <a:spcPct val="115000"/>
              </a:lnSpc>
              <a:spcAft>
                <a:spcPts val="1000"/>
              </a:spcAft>
              <a:buFont typeface="+mj-lt"/>
              <a:buAutoNum type="arabicPeriod"/>
              <a:tabLst>
                <a:tab pos="773430" algn="l"/>
                <a:tab pos="2637155" algn="ctr"/>
              </a:tabLst>
            </a:pPr>
            <a:r>
              <a:rPr lang="ar-SA" sz="3200" dirty="0">
                <a:ea typeface="Calibri"/>
              </a:rPr>
              <a:t>الاندماج والاستحواذ .</a:t>
            </a:r>
            <a:endParaRPr lang="en-US" sz="3200" dirty="0">
              <a:ea typeface="Calibri"/>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04664"/>
            <a:ext cx="2880320" cy="3193514"/>
          </a:xfrm>
          <a:prstGeom prst="rect">
            <a:avLst/>
          </a:prstGeom>
        </p:spPr>
      </p:pic>
    </p:spTree>
    <p:extLst>
      <p:ext uri="{BB962C8B-B14F-4D97-AF65-F5344CB8AC3E}">
        <p14:creationId xmlns:p14="http://schemas.microsoft.com/office/powerpoint/2010/main" val="199029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80">
                                          <p:stCondLst>
                                            <p:cond delay="0"/>
                                          </p:stCondLst>
                                        </p:cTn>
                                        <p:tgtEl>
                                          <p:spTgt spid="2">
                                            <p:txEl>
                                              <p:pRg st="0" end="0"/>
                                            </p:txEl>
                                          </p:spTgt>
                                        </p:tgtEl>
                                      </p:cBhvr>
                                    </p:animEffect>
                                    <p:anim calcmode="lin" valueType="num">
                                      <p:cBhvr>
                                        <p:cTn id="13"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xEl>
                                              <p:pRg st="0" end="0"/>
                                            </p:txEl>
                                          </p:spTgt>
                                        </p:tgtEl>
                                      </p:cBhvr>
                                      <p:to x="100000" y="60000"/>
                                    </p:animScale>
                                    <p:animScale>
                                      <p:cBhvr>
                                        <p:cTn id="19" dur="166" decel="50000">
                                          <p:stCondLst>
                                            <p:cond delay="676"/>
                                          </p:stCondLst>
                                        </p:cTn>
                                        <p:tgtEl>
                                          <p:spTgt spid="2">
                                            <p:txEl>
                                              <p:pRg st="0" end="0"/>
                                            </p:txEl>
                                          </p:spTgt>
                                        </p:tgtEl>
                                      </p:cBhvr>
                                      <p:to x="100000" y="100000"/>
                                    </p:animScale>
                                    <p:animScale>
                                      <p:cBhvr>
                                        <p:cTn id="20" dur="26">
                                          <p:stCondLst>
                                            <p:cond delay="1312"/>
                                          </p:stCondLst>
                                        </p:cTn>
                                        <p:tgtEl>
                                          <p:spTgt spid="2">
                                            <p:txEl>
                                              <p:pRg st="0" end="0"/>
                                            </p:txEl>
                                          </p:spTgt>
                                        </p:tgtEl>
                                      </p:cBhvr>
                                      <p:to x="100000" y="80000"/>
                                    </p:animScale>
                                    <p:animScale>
                                      <p:cBhvr>
                                        <p:cTn id="21" dur="166" decel="50000">
                                          <p:stCondLst>
                                            <p:cond delay="1338"/>
                                          </p:stCondLst>
                                        </p:cTn>
                                        <p:tgtEl>
                                          <p:spTgt spid="2">
                                            <p:txEl>
                                              <p:pRg st="0" end="0"/>
                                            </p:txEl>
                                          </p:spTgt>
                                        </p:tgtEl>
                                      </p:cBhvr>
                                      <p:to x="100000" y="100000"/>
                                    </p:animScale>
                                    <p:animScale>
                                      <p:cBhvr>
                                        <p:cTn id="22" dur="26">
                                          <p:stCondLst>
                                            <p:cond delay="1642"/>
                                          </p:stCondLst>
                                        </p:cTn>
                                        <p:tgtEl>
                                          <p:spTgt spid="2">
                                            <p:txEl>
                                              <p:pRg st="0" end="0"/>
                                            </p:txEl>
                                          </p:spTgt>
                                        </p:tgtEl>
                                      </p:cBhvr>
                                      <p:to x="100000" y="90000"/>
                                    </p:animScale>
                                    <p:animScale>
                                      <p:cBhvr>
                                        <p:cTn id="23" dur="166" decel="50000">
                                          <p:stCondLst>
                                            <p:cond delay="1668"/>
                                          </p:stCondLst>
                                        </p:cTn>
                                        <p:tgtEl>
                                          <p:spTgt spid="2">
                                            <p:txEl>
                                              <p:pRg st="0" end="0"/>
                                            </p:txEl>
                                          </p:spTgt>
                                        </p:tgtEl>
                                      </p:cBhvr>
                                      <p:to x="100000" y="100000"/>
                                    </p:animScale>
                                    <p:animScale>
                                      <p:cBhvr>
                                        <p:cTn id="24" dur="26">
                                          <p:stCondLst>
                                            <p:cond delay="1808"/>
                                          </p:stCondLst>
                                        </p:cTn>
                                        <p:tgtEl>
                                          <p:spTgt spid="2">
                                            <p:txEl>
                                              <p:pRg st="0" end="0"/>
                                            </p:txEl>
                                          </p:spTgt>
                                        </p:tgtEl>
                                      </p:cBhvr>
                                      <p:to x="100000" y="95000"/>
                                    </p:animScale>
                                    <p:animScale>
                                      <p:cBhvr>
                                        <p:cTn id="25" dur="166" decel="50000">
                                          <p:stCondLst>
                                            <p:cond delay="1834"/>
                                          </p:stCondLst>
                                        </p:cTn>
                                        <p:tgtEl>
                                          <p:spTgt spid="2">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 calcmode="lin" valueType="num">
                                      <p:cBhvr additive="base">
                                        <p:cTn id="3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 calcmode="lin" valueType="num">
                                      <p:cBhvr additive="base">
                                        <p:cTn id="3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 calcmode="lin" valueType="num">
                                      <p:cBhvr additive="base">
                                        <p:cTn id="4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
                                            <p:txEl>
                                              <p:pRg st="4" end="4"/>
                                            </p:txEl>
                                          </p:spTgt>
                                        </p:tgtEl>
                                        <p:attrNameLst>
                                          <p:attrName>style.visibility</p:attrName>
                                        </p:attrNameLst>
                                      </p:cBhvr>
                                      <p:to>
                                        <p:strVal val="visible"/>
                                      </p:to>
                                    </p:set>
                                    <p:anim calcmode="lin" valueType="num">
                                      <p:cBhvr additive="base">
                                        <p:cTn id="48"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
                                            <p:txEl>
                                              <p:pRg st="5" end="5"/>
                                            </p:txEl>
                                          </p:spTgt>
                                        </p:tgtEl>
                                        <p:attrNameLst>
                                          <p:attrName>style.visibility</p:attrName>
                                        </p:attrNameLst>
                                      </p:cBhvr>
                                      <p:to>
                                        <p:strVal val="visible"/>
                                      </p:to>
                                    </p:set>
                                    <p:anim calcmode="lin" valueType="num">
                                      <p:cBhvr additive="base">
                                        <p:cTn id="54"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
                                            <p:txEl>
                                              <p:pRg st="6" end="6"/>
                                            </p:txEl>
                                          </p:spTgt>
                                        </p:tgtEl>
                                        <p:attrNameLst>
                                          <p:attrName>style.visibility</p:attrName>
                                        </p:attrNameLst>
                                      </p:cBhvr>
                                      <p:to>
                                        <p:strVal val="visible"/>
                                      </p:to>
                                    </p:set>
                                    <p:anim calcmode="lin" valueType="num">
                                      <p:cBhvr additive="base">
                                        <p:cTn id="60"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
                                            <p:txEl>
                                              <p:pRg st="7" end="7"/>
                                            </p:txEl>
                                          </p:spTgt>
                                        </p:tgtEl>
                                        <p:attrNameLst>
                                          <p:attrName>style.visibility</p:attrName>
                                        </p:attrNameLst>
                                      </p:cBhvr>
                                      <p:to>
                                        <p:strVal val="visible"/>
                                      </p:to>
                                    </p:set>
                                    <p:anim calcmode="lin" valueType="num">
                                      <p:cBhvr additive="base">
                                        <p:cTn id="66"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
                                            <p:txEl>
                                              <p:pRg st="8" end="8"/>
                                            </p:txEl>
                                          </p:spTgt>
                                        </p:tgtEl>
                                        <p:attrNameLst>
                                          <p:attrName>style.visibility</p:attrName>
                                        </p:attrNameLst>
                                      </p:cBhvr>
                                      <p:to>
                                        <p:strVal val="visible"/>
                                      </p:to>
                                    </p:set>
                                    <p:anim calcmode="lin" valueType="num">
                                      <p:cBhvr additive="base">
                                        <p:cTn id="72"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
                                            <p:txEl>
                                              <p:pRg st="9" end="9"/>
                                            </p:txEl>
                                          </p:spTgt>
                                        </p:tgtEl>
                                        <p:attrNameLst>
                                          <p:attrName>style.visibility</p:attrName>
                                        </p:attrNameLst>
                                      </p:cBhvr>
                                      <p:to>
                                        <p:strVal val="visible"/>
                                      </p:to>
                                    </p:set>
                                    <p:anim calcmode="lin" valueType="num">
                                      <p:cBhvr additive="base">
                                        <p:cTn id="78"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31454" y="476672"/>
            <a:ext cx="7300986" cy="6025239"/>
          </a:xfrm>
          <a:prstGeom prst="rect">
            <a:avLst/>
          </a:prstGeom>
        </p:spPr>
        <p:txBody>
          <a:bodyPr wrap="square">
            <a:spAutoFit/>
          </a:bodyPr>
          <a:lstStyle/>
          <a:p>
            <a:pPr>
              <a:lnSpc>
                <a:spcPct val="115000"/>
              </a:lnSpc>
              <a:spcAft>
                <a:spcPts val="1000"/>
              </a:spcAft>
              <a:tabLst>
                <a:tab pos="1060450" algn="l"/>
                <a:tab pos="2637155" algn="ctr"/>
              </a:tabLst>
            </a:pPr>
            <a:r>
              <a:rPr lang="ar-SA" sz="4000" b="1" dirty="0">
                <a:solidFill>
                  <a:srgbClr val="C00000"/>
                </a:solidFill>
                <a:ea typeface="Calibri"/>
                <a:cs typeface="AL-Mohanad" pitchFamily="2" charset="-78"/>
              </a:rPr>
              <a:t>مبادئ هامة في إعداد خطة </a:t>
            </a:r>
            <a:r>
              <a:rPr lang="ar-SA" sz="4000" b="1" dirty="0" smtClean="0">
                <a:solidFill>
                  <a:srgbClr val="C00000"/>
                </a:solidFill>
                <a:ea typeface="Calibri"/>
                <a:cs typeface="AL-Mohanad" pitchFamily="2" charset="-78"/>
              </a:rPr>
              <a:t>العمل:</a:t>
            </a:r>
            <a:endParaRPr lang="en-US" sz="4000" dirty="0">
              <a:solidFill>
                <a:srgbClr val="C00000"/>
              </a:solidFill>
              <a:ea typeface="Calibri"/>
              <a:cs typeface="AL-Mohanad" pitchFamily="2" charset="-78"/>
            </a:endParaRPr>
          </a:p>
          <a:p>
            <a:pPr marL="342900" lvl="0" indent="-342900">
              <a:lnSpc>
                <a:spcPct val="115000"/>
              </a:lnSpc>
              <a:buFont typeface="Symbol"/>
              <a:buChar char=""/>
              <a:tabLst>
                <a:tab pos="1060450" algn="l"/>
                <a:tab pos="2637155" algn="ctr"/>
              </a:tabLst>
            </a:pPr>
            <a:r>
              <a:rPr lang="ar-SA" sz="3200" dirty="0">
                <a:ea typeface="Calibri"/>
                <a:cs typeface="Times New Roman"/>
              </a:rPr>
              <a:t>لا توجد طريقة واحدة ثابتة لإعداد خطة العمل وتناسب جميع الحالات .</a:t>
            </a:r>
            <a:endParaRPr lang="en-US" sz="3200" dirty="0">
              <a:ea typeface="Calibri"/>
              <a:cs typeface="Arial"/>
            </a:endParaRPr>
          </a:p>
          <a:p>
            <a:pPr marL="342900" lvl="0" indent="-342900">
              <a:lnSpc>
                <a:spcPct val="115000"/>
              </a:lnSpc>
              <a:buFont typeface="Symbol"/>
              <a:buChar char=""/>
              <a:tabLst>
                <a:tab pos="1060450" algn="l"/>
                <a:tab pos="2637155" algn="ctr"/>
              </a:tabLst>
            </a:pPr>
            <a:r>
              <a:rPr lang="ar-SA" sz="3200" dirty="0">
                <a:ea typeface="Calibri"/>
                <a:cs typeface="Times New Roman"/>
              </a:rPr>
              <a:t>ضرورة إلمام معد الخطة بالمبادئ العامة لإدارة </a:t>
            </a:r>
            <a:r>
              <a:rPr lang="ar-SA" sz="3200" dirty="0" smtClean="0">
                <a:ea typeface="Calibri"/>
                <a:cs typeface="Times New Roman"/>
              </a:rPr>
              <a:t>الأعمال </a:t>
            </a:r>
            <a:endParaRPr lang="en-US" sz="3200" dirty="0">
              <a:ea typeface="Calibri"/>
              <a:cs typeface="Arial"/>
            </a:endParaRPr>
          </a:p>
          <a:p>
            <a:pPr marL="342900" lvl="0" indent="-342900">
              <a:lnSpc>
                <a:spcPct val="115000"/>
              </a:lnSpc>
              <a:buFont typeface="Symbol"/>
              <a:buChar char=""/>
              <a:tabLst>
                <a:tab pos="1060450" algn="l"/>
                <a:tab pos="2637155" algn="ctr"/>
              </a:tabLst>
            </a:pPr>
            <a:r>
              <a:rPr lang="ar-SA" sz="3200" dirty="0">
                <a:ea typeface="Calibri"/>
                <a:cs typeface="Times New Roman"/>
              </a:rPr>
              <a:t>الإيجاز مع التركيز على الفكرة .</a:t>
            </a:r>
            <a:endParaRPr lang="en-US" sz="3200" dirty="0">
              <a:ea typeface="Calibri"/>
              <a:cs typeface="Arial"/>
            </a:endParaRPr>
          </a:p>
          <a:p>
            <a:pPr marL="342900" lvl="0" indent="-342900">
              <a:lnSpc>
                <a:spcPct val="115000"/>
              </a:lnSpc>
              <a:buFont typeface="Symbol"/>
              <a:buChar char=""/>
              <a:tabLst>
                <a:tab pos="1060450" algn="l"/>
                <a:tab pos="2637155" algn="ctr"/>
              </a:tabLst>
            </a:pPr>
            <a:r>
              <a:rPr lang="ar-SA" sz="3200" dirty="0">
                <a:ea typeface="Calibri"/>
                <a:cs typeface="Times New Roman"/>
              </a:rPr>
              <a:t>القدرة على جذب انتباه أصحاب العمل ومتخذي القرار</a:t>
            </a:r>
            <a:endParaRPr lang="en-US" sz="3200" dirty="0">
              <a:ea typeface="Calibri"/>
              <a:cs typeface="Arial"/>
            </a:endParaRPr>
          </a:p>
          <a:p>
            <a:pPr marL="342900" lvl="0" indent="-342900">
              <a:lnSpc>
                <a:spcPct val="115000"/>
              </a:lnSpc>
              <a:buFont typeface="Symbol"/>
              <a:buChar char=""/>
              <a:tabLst>
                <a:tab pos="1060450" algn="l"/>
                <a:tab pos="2637155" algn="ctr"/>
              </a:tabLst>
            </a:pPr>
            <a:r>
              <a:rPr lang="ar-SA" sz="3200" dirty="0">
                <a:ea typeface="Calibri"/>
                <a:cs typeface="Times New Roman"/>
              </a:rPr>
              <a:t>واقعية تعكس الايجابيات والسلبيات للعمل.</a:t>
            </a:r>
            <a:endParaRPr lang="en-US" sz="3200" dirty="0">
              <a:ea typeface="Calibri"/>
              <a:cs typeface="Arial"/>
            </a:endParaRPr>
          </a:p>
          <a:p>
            <a:pPr marL="342900" lvl="0" indent="-342900">
              <a:lnSpc>
                <a:spcPct val="115000"/>
              </a:lnSpc>
              <a:buFont typeface="Symbol"/>
              <a:buChar char=""/>
              <a:tabLst>
                <a:tab pos="1060450" algn="l"/>
                <a:tab pos="2637155" algn="ctr"/>
              </a:tabLst>
            </a:pPr>
            <a:r>
              <a:rPr lang="ar-SA" sz="3200" dirty="0">
                <a:ea typeface="Calibri"/>
                <a:cs typeface="Times New Roman"/>
              </a:rPr>
              <a:t>أخذ وقت كاف لإعدادها .</a:t>
            </a:r>
            <a:endParaRPr lang="en-US" sz="3200" dirty="0">
              <a:ea typeface="Calibri"/>
              <a:cs typeface="Arial"/>
            </a:endParaRPr>
          </a:p>
          <a:p>
            <a:pPr marL="342900" lvl="0" indent="-342900">
              <a:lnSpc>
                <a:spcPct val="115000"/>
              </a:lnSpc>
              <a:spcAft>
                <a:spcPts val="1000"/>
              </a:spcAft>
              <a:buFont typeface="Symbol"/>
              <a:buChar char=""/>
              <a:tabLst>
                <a:tab pos="1060450" algn="l"/>
                <a:tab pos="2637155" algn="ctr"/>
              </a:tabLst>
            </a:pPr>
            <a:r>
              <a:rPr lang="ar-SA" sz="3200" dirty="0">
                <a:ea typeface="Calibri"/>
                <a:cs typeface="Times New Roman"/>
              </a:rPr>
              <a:t>الابتعاد عن المصطلحات الفنية غير المفهومة للعموم .</a:t>
            </a:r>
            <a:endParaRPr lang="en-US" sz="3200" dirty="0">
              <a:ea typeface="Calibri"/>
              <a:cs typeface="Aria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5" y="1894706"/>
            <a:ext cx="2247900" cy="2326382"/>
          </a:xfrm>
          <a:prstGeom prst="rect">
            <a:avLst/>
          </a:prstGeom>
          <a:ln>
            <a:noFill/>
          </a:ln>
          <a:effectLst>
            <a:softEdge rad="112500"/>
          </a:effectLst>
        </p:spPr>
      </p:pic>
    </p:spTree>
    <p:extLst>
      <p:ext uri="{BB962C8B-B14F-4D97-AF65-F5344CB8AC3E}">
        <p14:creationId xmlns:p14="http://schemas.microsoft.com/office/powerpoint/2010/main" val="195077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1000"/>
                                        <p:tgtEl>
                                          <p:spTgt spid="2">
                                            <p:txEl>
                                              <p:pRg st="5" end="5"/>
                                            </p:txEl>
                                          </p:spTgt>
                                        </p:tgtEl>
                                      </p:cBhvr>
                                    </p:animEffect>
                                    <p:anim calcmode="lin" valueType="num">
                                      <p:cBhvr>
                                        <p:cTn id="4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6" end="6"/>
                                            </p:txEl>
                                          </p:spTgt>
                                        </p:tgtEl>
                                        <p:attrNameLst>
                                          <p:attrName>style.visibility</p:attrName>
                                        </p:attrNameLst>
                                      </p:cBhvr>
                                      <p:to>
                                        <p:strVal val="visible"/>
                                      </p:to>
                                    </p:set>
                                    <p:animEffect transition="in" filter="fade">
                                      <p:cBhvr>
                                        <p:cTn id="54" dur="1000"/>
                                        <p:tgtEl>
                                          <p:spTgt spid="2">
                                            <p:txEl>
                                              <p:pRg st="6" end="6"/>
                                            </p:txEl>
                                          </p:spTgt>
                                        </p:tgtEl>
                                      </p:cBhvr>
                                    </p:animEffect>
                                    <p:anim calcmode="lin" valueType="num">
                                      <p:cBhvr>
                                        <p:cTn id="5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xEl>
                                              <p:pRg st="7" end="7"/>
                                            </p:txEl>
                                          </p:spTgt>
                                        </p:tgtEl>
                                        <p:attrNameLst>
                                          <p:attrName>style.visibility</p:attrName>
                                        </p:attrNameLst>
                                      </p:cBhvr>
                                      <p:to>
                                        <p:strVal val="visible"/>
                                      </p:to>
                                    </p:set>
                                    <p:animEffect transition="in" filter="fade">
                                      <p:cBhvr>
                                        <p:cTn id="61" dur="1000"/>
                                        <p:tgtEl>
                                          <p:spTgt spid="2">
                                            <p:txEl>
                                              <p:pRg st="7" end="7"/>
                                            </p:txEl>
                                          </p:spTgt>
                                        </p:tgtEl>
                                      </p:cBhvr>
                                    </p:animEffect>
                                    <p:anim calcmode="lin" valueType="num">
                                      <p:cBhvr>
                                        <p:cTn id="6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620688"/>
            <a:ext cx="7848872" cy="546816"/>
          </a:xfrm>
          <a:prstGeom prst="rect">
            <a:avLst/>
          </a:prstGeom>
        </p:spPr>
        <p:txBody>
          <a:bodyPr wrap="square">
            <a:spAutoFit/>
          </a:bodyPr>
          <a:lstStyle/>
          <a:p>
            <a:pPr algn="ctr">
              <a:lnSpc>
                <a:spcPct val="115000"/>
              </a:lnSpc>
              <a:spcAft>
                <a:spcPts val="1000"/>
              </a:spcAft>
            </a:pPr>
            <a:r>
              <a:rPr lang="ar-SA" sz="2800" b="1" u="sng" dirty="0">
                <a:solidFill>
                  <a:srgbClr val="C00000"/>
                </a:solidFill>
                <a:ea typeface="Calibri"/>
                <a:cs typeface="Times New Roman"/>
              </a:rPr>
              <a:t>خطة عمل مشروع رائد الأعمال </a:t>
            </a:r>
            <a:endParaRPr lang="en-US" sz="2800" dirty="0">
              <a:solidFill>
                <a:srgbClr val="C00000"/>
              </a:solidFill>
              <a:ea typeface="Calibri"/>
              <a:cs typeface="Arial"/>
            </a:endParaRPr>
          </a:p>
        </p:txBody>
      </p:sp>
      <p:graphicFrame>
        <p:nvGraphicFramePr>
          <p:cNvPr id="4" name="جدول 3"/>
          <p:cNvGraphicFramePr>
            <a:graphicFrameLocks noGrp="1"/>
          </p:cNvGraphicFramePr>
          <p:nvPr>
            <p:extLst>
              <p:ext uri="{D42A27DB-BD31-4B8C-83A1-F6EECF244321}">
                <p14:modId xmlns:p14="http://schemas.microsoft.com/office/powerpoint/2010/main" val="4190640789"/>
              </p:ext>
            </p:extLst>
          </p:nvPr>
        </p:nvGraphicFramePr>
        <p:xfrm>
          <a:off x="251520" y="1484784"/>
          <a:ext cx="8424936" cy="5344100"/>
        </p:xfrm>
        <a:graphic>
          <a:graphicData uri="http://schemas.openxmlformats.org/drawingml/2006/table">
            <a:tbl>
              <a:tblPr rtl="1" firstRow="1" firstCol="1" bandRow="1"/>
              <a:tblGrid>
                <a:gridCol w="450893"/>
                <a:gridCol w="3173411"/>
                <a:gridCol w="630107"/>
                <a:gridCol w="4170525"/>
              </a:tblGrid>
              <a:tr h="718186">
                <a:tc>
                  <a:txBody>
                    <a:bodyPr/>
                    <a:lstStyle/>
                    <a:p>
                      <a:pPr algn="r" rtl="1">
                        <a:lnSpc>
                          <a:spcPct val="115000"/>
                        </a:lnSpc>
                        <a:spcAft>
                          <a:spcPts val="0"/>
                        </a:spcAft>
                      </a:pPr>
                      <a:r>
                        <a:rPr lang="ar-SA" sz="2800" b="1" dirty="0">
                          <a:effectLst/>
                          <a:latin typeface="Calibri"/>
                          <a:ea typeface="Calibri"/>
                          <a:cs typeface="Times New Roman"/>
                        </a:rPr>
                        <a:t>1</a:t>
                      </a:r>
                      <a:endParaRPr lang="en-US" sz="2800" b="1" dirty="0">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1">
                        <a:lnSpc>
                          <a:spcPct val="115000"/>
                        </a:lnSpc>
                        <a:spcAft>
                          <a:spcPts val="0"/>
                        </a:spcAft>
                      </a:pPr>
                      <a:r>
                        <a:rPr lang="ar-SA" sz="2800" b="1" dirty="0">
                          <a:effectLst/>
                          <a:latin typeface="Calibri"/>
                          <a:ea typeface="Calibri"/>
                          <a:cs typeface="Times New Roman"/>
                        </a:rPr>
                        <a:t>صفحة الغلاف</a:t>
                      </a:r>
                      <a:endParaRPr lang="en-US" sz="2800" b="1" dirty="0">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800" b="1">
                          <a:effectLst/>
                          <a:latin typeface="Calibri"/>
                          <a:ea typeface="Calibri"/>
                          <a:cs typeface="Times New Roman"/>
                        </a:rPr>
                        <a:t>8</a:t>
                      </a:r>
                      <a:endParaRPr lang="en-US" sz="2800" b="1">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1">
                        <a:lnSpc>
                          <a:spcPct val="115000"/>
                        </a:lnSpc>
                        <a:spcAft>
                          <a:spcPts val="0"/>
                        </a:spcAft>
                      </a:pPr>
                      <a:r>
                        <a:rPr lang="ar-SA" sz="2800" b="1">
                          <a:effectLst/>
                          <a:latin typeface="Calibri"/>
                          <a:ea typeface="Calibri"/>
                          <a:cs typeface="Times New Roman"/>
                        </a:rPr>
                        <a:t>تحليل سوات </a:t>
                      </a:r>
                      <a:endParaRPr lang="en-US" sz="2800" b="1">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8186">
                <a:tc>
                  <a:txBody>
                    <a:bodyPr/>
                    <a:lstStyle/>
                    <a:p>
                      <a:pPr algn="r" rtl="1">
                        <a:lnSpc>
                          <a:spcPct val="115000"/>
                        </a:lnSpc>
                        <a:spcAft>
                          <a:spcPts val="0"/>
                        </a:spcAft>
                      </a:pPr>
                      <a:r>
                        <a:rPr lang="ar-SA" sz="2800" b="1">
                          <a:effectLst/>
                          <a:latin typeface="Calibri"/>
                          <a:ea typeface="Calibri"/>
                          <a:cs typeface="Times New Roman"/>
                        </a:rPr>
                        <a:t>2</a:t>
                      </a:r>
                      <a:endParaRPr lang="en-US" sz="2800" b="1">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1">
                        <a:lnSpc>
                          <a:spcPct val="115000"/>
                        </a:lnSpc>
                        <a:spcAft>
                          <a:spcPts val="0"/>
                        </a:spcAft>
                      </a:pPr>
                      <a:r>
                        <a:rPr lang="ar-SA" sz="2800" b="1" dirty="0">
                          <a:effectLst/>
                          <a:latin typeface="Calibri"/>
                          <a:ea typeface="Calibri"/>
                          <a:cs typeface="Times New Roman"/>
                        </a:rPr>
                        <a:t>الفهرس</a:t>
                      </a:r>
                      <a:endParaRPr lang="en-US" sz="2800" b="1" dirty="0">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800" b="1" dirty="0">
                          <a:effectLst/>
                          <a:latin typeface="Calibri"/>
                          <a:ea typeface="Calibri"/>
                          <a:cs typeface="Times New Roman"/>
                        </a:rPr>
                        <a:t>9</a:t>
                      </a:r>
                      <a:endParaRPr lang="en-US" sz="2800" b="1" dirty="0">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1">
                        <a:lnSpc>
                          <a:spcPct val="115000"/>
                        </a:lnSpc>
                        <a:spcAft>
                          <a:spcPts val="0"/>
                        </a:spcAft>
                      </a:pPr>
                      <a:r>
                        <a:rPr lang="ar-SA" sz="2800" b="1" dirty="0">
                          <a:effectLst/>
                          <a:latin typeface="Calibri"/>
                          <a:ea typeface="Calibri"/>
                          <a:cs typeface="Times New Roman"/>
                        </a:rPr>
                        <a:t>الأهداف </a:t>
                      </a:r>
                      <a:endParaRPr lang="en-US" sz="2800" b="1" dirty="0">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938">
                <a:tc>
                  <a:txBody>
                    <a:bodyPr/>
                    <a:lstStyle/>
                    <a:p>
                      <a:pPr algn="r" rtl="1">
                        <a:lnSpc>
                          <a:spcPct val="115000"/>
                        </a:lnSpc>
                        <a:spcAft>
                          <a:spcPts val="0"/>
                        </a:spcAft>
                      </a:pPr>
                      <a:r>
                        <a:rPr lang="ar-SA" sz="2800" b="1" dirty="0">
                          <a:effectLst/>
                          <a:latin typeface="Calibri"/>
                          <a:ea typeface="Calibri"/>
                          <a:cs typeface="Times New Roman"/>
                        </a:rPr>
                        <a:t>3</a:t>
                      </a:r>
                      <a:endParaRPr lang="en-US" sz="2800" b="1" dirty="0">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1">
                        <a:lnSpc>
                          <a:spcPct val="115000"/>
                        </a:lnSpc>
                        <a:spcAft>
                          <a:spcPts val="0"/>
                        </a:spcAft>
                      </a:pPr>
                      <a:r>
                        <a:rPr lang="ar-SA" sz="2800" b="1" dirty="0">
                          <a:effectLst/>
                          <a:latin typeface="Calibri"/>
                          <a:ea typeface="Calibri"/>
                          <a:cs typeface="Times New Roman"/>
                        </a:rPr>
                        <a:t>تعريف بالمشكلة أو الفرصة</a:t>
                      </a:r>
                      <a:endParaRPr lang="en-US" sz="2800" b="1" dirty="0">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800" b="1">
                          <a:effectLst/>
                          <a:latin typeface="Calibri"/>
                          <a:ea typeface="Calibri"/>
                          <a:cs typeface="Times New Roman"/>
                        </a:rPr>
                        <a:t>10</a:t>
                      </a:r>
                      <a:endParaRPr lang="en-US" sz="2800" b="1">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1">
                        <a:lnSpc>
                          <a:spcPct val="115000"/>
                        </a:lnSpc>
                        <a:spcAft>
                          <a:spcPts val="0"/>
                        </a:spcAft>
                      </a:pPr>
                      <a:r>
                        <a:rPr lang="ar-SA" sz="2800" b="1" dirty="0">
                          <a:effectLst/>
                          <a:latin typeface="Calibri"/>
                          <a:ea typeface="Calibri"/>
                          <a:cs typeface="Times New Roman"/>
                        </a:rPr>
                        <a:t>الخطة التسويقية </a:t>
                      </a:r>
                      <a:endParaRPr lang="en-US" sz="2800" b="1" dirty="0">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950">
                <a:tc>
                  <a:txBody>
                    <a:bodyPr/>
                    <a:lstStyle/>
                    <a:p>
                      <a:pPr algn="r" rtl="1">
                        <a:lnSpc>
                          <a:spcPct val="115000"/>
                        </a:lnSpc>
                        <a:spcAft>
                          <a:spcPts val="0"/>
                        </a:spcAft>
                      </a:pPr>
                      <a:r>
                        <a:rPr lang="ar-SA" sz="2800" b="1">
                          <a:effectLst/>
                          <a:latin typeface="Calibri"/>
                          <a:ea typeface="Calibri"/>
                          <a:cs typeface="Times New Roman"/>
                        </a:rPr>
                        <a:t>4</a:t>
                      </a:r>
                      <a:endParaRPr lang="en-US" sz="2800" b="1">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1">
                        <a:lnSpc>
                          <a:spcPct val="115000"/>
                        </a:lnSpc>
                        <a:spcAft>
                          <a:spcPts val="0"/>
                        </a:spcAft>
                      </a:pPr>
                      <a:r>
                        <a:rPr lang="ar-SA" sz="2800" b="1">
                          <a:effectLst/>
                          <a:latin typeface="Calibri"/>
                          <a:ea typeface="Calibri"/>
                          <a:cs typeface="Times New Roman"/>
                        </a:rPr>
                        <a:t>الملخص الإداري</a:t>
                      </a:r>
                      <a:endParaRPr lang="en-US" sz="2800" b="1">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800" b="1" dirty="0">
                          <a:effectLst/>
                          <a:latin typeface="Calibri"/>
                          <a:ea typeface="Calibri"/>
                          <a:cs typeface="Times New Roman"/>
                        </a:rPr>
                        <a:t>11</a:t>
                      </a:r>
                      <a:endParaRPr lang="en-US" sz="2800" b="1" dirty="0">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1">
                        <a:lnSpc>
                          <a:spcPct val="115000"/>
                        </a:lnSpc>
                        <a:spcAft>
                          <a:spcPts val="0"/>
                        </a:spcAft>
                      </a:pPr>
                      <a:r>
                        <a:rPr lang="ar-SA" sz="2800" b="1" dirty="0">
                          <a:effectLst/>
                          <a:latin typeface="Calibri"/>
                          <a:ea typeface="Calibri"/>
                          <a:cs typeface="Times New Roman"/>
                        </a:rPr>
                        <a:t>الموارد البشرية </a:t>
                      </a:r>
                      <a:endParaRPr lang="en-US" sz="2800" b="1" dirty="0">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8186">
                <a:tc>
                  <a:txBody>
                    <a:bodyPr/>
                    <a:lstStyle/>
                    <a:p>
                      <a:pPr algn="r" rtl="1">
                        <a:lnSpc>
                          <a:spcPct val="115000"/>
                        </a:lnSpc>
                        <a:spcAft>
                          <a:spcPts val="0"/>
                        </a:spcAft>
                      </a:pPr>
                      <a:r>
                        <a:rPr lang="ar-SA" sz="2800" b="1">
                          <a:effectLst/>
                          <a:latin typeface="Calibri"/>
                          <a:ea typeface="Calibri"/>
                          <a:cs typeface="Times New Roman"/>
                        </a:rPr>
                        <a:t>5</a:t>
                      </a:r>
                      <a:endParaRPr lang="en-US" sz="2800" b="1">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1">
                        <a:lnSpc>
                          <a:spcPct val="115000"/>
                        </a:lnSpc>
                        <a:spcAft>
                          <a:spcPts val="0"/>
                        </a:spcAft>
                      </a:pPr>
                      <a:r>
                        <a:rPr lang="ar-SA" sz="2800" b="1" dirty="0">
                          <a:effectLst/>
                          <a:latin typeface="Calibri"/>
                          <a:ea typeface="Calibri"/>
                          <a:cs typeface="Times New Roman"/>
                        </a:rPr>
                        <a:t>الرؤية</a:t>
                      </a:r>
                      <a:endParaRPr lang="en-US" sz="2800" b="1" dirty="0">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800" b="1">
                          <a:effectLst/>
                          <a:latin typeface="Calibri"/>
                          <a:ea typeface="Calibri"/>
                          <a:cs typeface="Times New Roman"/>
                        </a:rPr>
                        <a:t>12</a:t>
                      </a:r>
                      <a:endParaRPr lang="en-US" sz="2800" b="1">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1">
                        <a:lnSpc>
                          <a:spcPct val="115000"/>
                        </a:lnSpc>
                        <a:spcAft>
                          <a:spcPts val="0"/>
                        </a:spcAft>
                      </a:pPr>
                      <a:r>
                        <a:rPr lang="ar-SA" sz="2800" b="1" dirty="0">
                          <a:effectLst/>
                          <a:latin typeface="Calibri"/>
                          <a:ea typeface="Calibri"/>
                          <a:cs typeface="Times New Roman"/>
                        </a:rPr>
                        <a:t>الخطة المالية </a:t>
                      </a:r>
                      <a:endParaRPr lang="en-US" sz="2800" b="1" dirty="0">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8186">
                <a:tc>
                  <a:txBody>
                    <a:bodyPr/>
                    <a:lstStyle/>
                    <a:p>
                      <a:pPr algn="r" rtl="1">
                        <a:lnSpc>
                          <a:spcPct val="115000"/>
                        </a:lnSpc>
                        <a:spcAft>
                          <a:spcPts val="0"/>
                        </a:spcAft>
                      </a:pPr>
                      <a:r>
                        <a:rPr lang="ar-SA" sz="2800" b="1">
                          <a:effectLst/>
                          <a:latin typeface="Calibri"/>
                          <a:ea typeface="Calibri"/>
                          <a:cs typeface="Times New Roman"/>
                        </a:rPr>
                        <a:t>6</a:t>
                      </a:r>
                      <a:endParaRPr lang="en-US" sz="2800" b="1">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1">
                        <a:lnSpc>
                          <a:spcPct val="115000"/>
                        </a:lnSpc>
                        <a:spcAft>
                          <a:spcPts val="0"/>
                        </a:spcAft>
                      </a:pPr>
                      <a:r>
                        <a:rPr lang="ar-SA" sz="2800" b="1">
                          <a:effectLst/>
                          <a:latin typeface="Calibri"/>
                          <a:ea typeface="Calibri"/>
                          <a:cs typeface="Times New Roman"/>
                        </a:rPr>
                        <a:t>الرسالة</a:t>
                      </a:r>
                      <a:endParaRPr lang="en-US" sz="2800" b="1">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800" b="1">
                          <a:effectLst/>
                          <a:latin typeface="Calibri"/>
                          <a:ea typeface="Calibri"/>
                          <a:cs typeface="Times New Roman"/>
                        </a:rPr>
                        <a:t>13</a:t>
                      </a:r>
                      <a:endParaRPr lang="en-US" sz="2800" b="1">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1">
                        <a:lnSpc>
                          <a:spcPct val="115000"/>
                        </a:lnSpc>
                        <a:spcAft>
                          <a:spcPts val="0"/>
                        </a:spcAft>
                      </a:pPr>
                      <a:r>
                        <a:rPr lang="ar-SA" sz="2800" b="1" dirty="0">
                          <a:effectLst/>
                          <a:latin typeface="Calibri"/>
                          <a:ea typeface="Calibri"/>
                          <a:cs typeface="Times New Roman"/>
                        </a:rPr>
                        <a:t>خطة التنفيذ </a:t>
                      </a:r>
                      <a:endParaRPr lang="en-US" sz="2800" b="1" dirty="0">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950">
                <a:tc>
                  <a:txBody>
                    <a:bodyPr/>
                    <a:lstStyle/>
                    <a:p>
                      <a:pPr algn="r" rtl="1">
                        <a:lnSpc>
                          <a:spcPct val="115000"/>
                        </a:lnSpc>
                        <a:spcAft>
                          <a:spcPts val="0"/>
                        </a:spcAft>
                      </a:pPr>
                      <a:r>
                        <a:rPr lang="ar-SA" sz="2800" b="1">
                          <a:effectLst/>
                          <a:latin typeface="Calibri"/>
                          <a:ea typeface="Calibri"/>
                          <a:cs typeface="Times New Roman"/>
                        </a:rPr>
                        <a:t>7</a:t>
                      </a:r>
                      <a:endParaRPr lang="en-US" sz="2800" b="1">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1">
                        <a:lnSpc>
                          <a:spcPct val="115000"/>
                        </a:lnSpc>
                        <a:spcAft>
                          <a:spcPts val="0"/>
                        </a:spcAft>
                      </a:pPr>
                      <a:r>
                        <a:rPr lang="ar-SA" sz="2800" b="1">
                          <a:effectLst/>
                          <a:latin typeface="Calibri"/>
                          <a:ea typeface="Calibri"/>
                          <a:cs typeface="Times New Roman"/>
                        </a:rPr>
                        <a:t>القيم</a:t>
                      </a:r>
                      <a:endParaRPr lang="en-US" sz="2800" b="1">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800" b="1">
                          <a:effectLst/>
                          <a:latin typeface="Calibri"/>
                          <a:ea typeface="Calibri"/>
                          <a:cs typeface="Times New Roman"/>
                        </a:rPr>
                        <a:t>14</a:t>
                      </a:r>
                      <a:endParaRPr lang="en-US" sz="2800" b="1">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1">
                        <a:lnSpc>
                          <a:spcPct val="115000"/>
                        </a:lnSpc>
                        <a:spcAft>
                          <a:spcPts val="0"/>
                        </a:spcAft>
                      </a:pPr>
                      <a:r>
                        <a:rPr lang="ar-SA" sz="2800" b="1" dirty="0">
                          <a:effectLst/>
                          <a:latin typeface="Calibri"/>
                          <a:ea typeface="Calibri"/>
                          <a:cs typeface="Times New Roman"/>
                        </a:rPr>
                        <a:t>الملاحق</a:t>
                      </a:r>
                      <a:endParaRPr lang="en-US" sz="2800" b="1" dirty="0">
                        <a:effectLst/>
                        <a:latin typeface="Calibri"/>
                        <a:ea typeface="Calibri"/>
                        <a:cs typeface="Arial"/>
                      </a:endParaRPr>
                    </a:p>
                  </a:txBody>
                  <a:tcPr marL="67162" marR="6716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640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28495"/>
            <a:ext cx="2286000" cy="1644321"/>
          </a:xfrm>
          <a:prstGeom prst="rect">
            <a:avLst/>
          </a:prstGeom>
        </p:spPr>
      </p:pic>
      <p:sp>
        <p:nvSpPr>
          <p:cNvPr id="3" name="مستطيل 2"/>
          <p:cNvSpPr/>
          <p:nvPr/>
        </p:nvSpPr>
        <p:spPr>
          <a:xfrm>
            <a:off x="755576" y="1772816"/>
            <a:ext cx="7848872" cy="4808496"/>
          </a:xfrm>
          <a:prstGeom prst="rect">
            <a:avLst/>
          </a:prstGeom>
        </p:spPr>
        <p:txBody>
          <a:bodyPr wrap="square">
            <a:spAutoFit/>
          </a:bodyPr>
          <a:lstStyle/>
          <a:p>
            <a:pPr algn="ctr">
              <a:lnSpc>
                <a:spcPct val="115000"/>
              </a:lnSpc>
              <a:spcAft>
                <a:spcPts val="1000"/>
              </a:spcAft>
            </a:pPr>
            <a:r>
              <a:rPr lang="ar-SA" sz="3600" dirty="0" smtClean="0">
                <a:latin typeface="Calibri"/>
                <a:ea typeface="Calibri"/>
              </a:rPr>
              <a:t>مسمى </a:t>
            </a:r>
            <a:r>
              <a:rPr lang="ar-SA" sz="3600" dirty="0">
                <a:latin typeface="Calibri"/>
                <a:ea typeface="Calibri"/>
              </a:rPr>
              <a:t>المشروع : الذي يعرف به والعنوان الذي يدل عليه ويفضل الاختصار في عدد كلماته .</a:t>
            </a:r>
            <a:endParaRPr lang="en-US" sz="3600" dirty="0">
              <a:latin typeface="Calibri"/>
              <a:ea typeface="Calibri"/>
              <a:cs typeface="Arial"/>
            </a:endParaRPr>
          </a:p>
          <a:p>
            <a:pPr algn="ctr">
              <a:lnSpc>
                <a:spcPct val="115000"/>
              </a:lnSpc>
              <a:spcAft>
                <a:spcPts val="1000"/>
              </a:spcAft>
            </a:pPr>
            <a:r>
              <a:rPr lang="ar-SA" sz="3600" dirty="0">
                <a:latin typeface="Calibri"/>
                <a:ea typeface="Calibri"/>
              </a:rPr>
              <a:t>هوية المشروع : التصميم أو اللوغو الذي تتميز به العلامة التجارية </a:t>
            </a:r>
            <a:r>
              <a:rPr lang="ar-SA" sz="3600" dirty="0" smtClean="0">
                <a:latin typeface="Calibri"/>
                <a:ea typeface="Calibri"/>
              </a:rPr>
              <a:t>ويحتوي </a:t>
            </a:r>
            <a:r>
              <a:rPr lang="ar-SA" sz="3600" dirty="0">
                <a:latin typeface="Calibri"/>
                <a:ea typeface="Calibri"/>
              </a:rPr>
              <a:t>التصميم على رسم وكتابة (هوية وشعار) تحدد بصمة صاحب المشروع </a:t>
            </a:r>
          </a:p>
          <a:p>
            <a:pPr algn="ctr">
              <a:lnSpc>
                <a:spcPct val="115000"/>
              </a:lnSpc>
              <a:spcAft>
                <a:spcPts val="1000"/>
              </a:spcAft>
            </a:pPr>
            <a:r>
              <a:rPr lang="ar-SA" sz="3600" dirty="0" smtClean="0">
                <a:latin typeface="Calibri"/>
                <a:ea typeface="Calibri"/>
              </a:rPr>
              <a:t>شعار المشروع  : كلمة أو جملة تحدد الهدف الأساس أو الرؤية للمشروع والذي تميزه عن غيره .</a:t>
            </a:r>
            <a:endParaRPr lang="en-US" sz="3600" dirty="0">
              <a:latin typeface="Calibri"/>
              <a:ea typeface="Calibri"/>
              <a:cs typeface="Arial"/>
            </a:endParaRPr>
          </a:p>
        </p:txBody>
      </p:sp>
      <p:sp>
        <p:nvSpPr>
          <p:cNvPr id="4" name="مخطط انسيابي: متعدد المستندات 3"/>
          <p:cNvSpPr/>
          <p:nvPr/>
        </p:nvSpPr>
        <p:spPr>
          <a:xfrm>
            <a:off x="4572000" y="116632"/>
            <a:ext cx="4032448" cy="1296144"/>
          </a:xfrm>
          <a:prstGeom prst="flowChartMultidocument">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SA" sz="3600" b="1" dirty="0" smtClean="0">
                <a:solidFill>
                  <a:srgbClr val="C00000"/>
                </a:solidFill>
              </a:rPr>
              <a:t>صفحة الغلاف </a:t>
            </a:r>
            <a:endParaRPr lang="ar-SA" sz="3600" b="1" dirty="0">
              <a:solidFill>
                <a:srgbClr val="C00000"/>
              </a:solidFill>
            </a:endParaRPr>
          </a:p>
        </p:txBody>
      </p:sp>
    </p:spTree>
    <p:extLst>
      <p:ext uri="{BB962C8B-B14F-4D97-AF65-F5344CB8AC3E}">
        <p14:creationId xmlns:p14="http://schemas.microsoft.com/office/powerpoint/2010/main" val="91516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340768"/>
            <a:ext cx="8352928" cy="5543056"/>
          </a:xfrm>
          <a:prstGeom prst="rect">
            <a:avLst/>
          </a:prstGeom>
        </p:spPr>
        <p:txBody>
          <a:bodyPr wrap="square">
            <a:spAutoFit/>
          </a:bodyPr>
          <a:lstStyle/>
          <a:p>
            <a:pPr algn="just">
              <a:lnSpc>
                <a:spcPct val="115000"/>
              </a:lnSpc>
              <a:spcAft>
                <a:spcPts val="1000"/>
              </a:spcAft>
            </a:pPr>
            <a:r>
              <a:rPr lang="ar-SA" sz="2800" b="1" dirty="0" smtClean="0">
                <a:solidFill>
                  <a:srgbClr val="000000"/>
                </a:solidFill>
                <a:latin typeface="Calibri"/>
                <a:ea typeface="Times New Roman"/>
              </a:rPr>
              <a:t>تشير </a:t>
            </a:r>
            <a:r>
              <a:rPr lang="ar-SA" sz="2800" b="1" dirty="0">
                <a:solidFill>
                  <a:srgbClr val="000000"/>
                </a:solidFill>
                <a:latin typeface="Calibri"/>
                <a:ea typeface="Times New Roman"/>
              </a:rPr>
              <a:t>التقارير الاقتصادية إلى الأهمية الكبيرة التي تمثلها مشاريع رواد الأعمال بالنسبة </a:t>
            </a:r>
            <a:r>
              <a:rPr lang="ar-SA" sz="2800" b="1" dirty="0" err="1" smtClean="0">
                <a:solidFill>
                  <a:srgbClr val="000000"/>
                </a:solidFill>
                <a:latin typeface="Calibri"/>
                <a:ea typeface="Times New Roman"/>
              </a:rPr>
              <a:t>للإقتصاد</a:t>
            </a:r>
            <a:r>
              <a:rPr lang="ar-SA" sz="2800" b="1" dirty="0" smtClean="0">
                <a:solidFill>
                  <a:srgbClr val="000000"/>
                </a:solidFill>
                <a:latin typeface="Calibri"/>
                <a:ea typeface="Times New Roman"/>
              </a:rPr>
              <a:t> </a:t>
            </a:r>
            <a:r>
              <a:rPr lang="ar-SA" sz="2800" b="1" dirty="0">
                <a:solidFill>
                  <a:srgbClr val="000000"/>
                </a:solidFill>
                <a:latin typeface="Calibri"/>
                <a:ea typeface="Times New Roman"/>
              </a:rPr>
              <a:t>العالمي بشكل عام باعتبارها استراتيجية حاسمة للتنمية الاقتصادية , كونها تستوعب ما بين 50% إلى 60%  من القوى العاملة حول العالم حيث تمثل المحركات الأولية لخلق فرص العمل </a:t>
            </a:r>
            <a:r>
              <a:rPr lang="ar-SA" sz="2800" b="1" dirty="0" smtClean="0">
                <a:solidFill>
                  <a:srgbClr val="000000"/>
                </a:solidFill>
                <a:latin typeface="Calibri"/>
                <a:ea typeface="Times New Roman"/>
              </a:rPr>
              <a:t>وتنمية </a:t>
            </a:r>
            <a:r>
              <a:rPr lang="ar-SA" sz="2800" b="1" dirty="0">
                <a:solidFill>
                  <a:srgbClr val="000000"/>
                </a:solidFill>
                <a:latin typeface="Calibri"/>
                <a:ea typeface="Times New Roman"/>
              </a:rPr>
              <a:t>الدخل ، ورفع مستوى المعيشة ، حيث تساهم المشروعات الناشئة بنسبة كبيرة في الناتج المحلى الإجمالي </a:t>
            </a:r>
            <a:r>
              <a:rPr lang="ar-SA" sz="2800" b="1" dirty="0" err="1">
                <a:solidFill>
                  <a:srgbClr val="000000"/>
                </a:solidFill>
                <a:latin typeface="Calibri"/>
                <a:ea typeface="Times New Roman"/>
              </a:rPr>
              <a:t>لإقتصاديات</a:t>
            </a:r>
            <a:r>
              <a:rPr lang="ar-SA" sz="2800" b="1" dirty="0">
                <a:solidFill>
                  <a:srgbClr val="000000"/>
                </a:solidFill>
                <a:latin typeface="Calibri"/>
                <a:ea typeface="Times New Roman"/>
              </a:rPr>
              <a:t> كبرى ,</a:t>
            </a:r>
            <a:r>
              <a:rPr lang="ar-SA" sz="2800" b="1" dirty="0">
                <a:latin typeface="Calibri"/>
                <a:ea typeface="Calibri"/>
                <a:cs typeface="Arial"/>
              </a:rPr>
              <a:t> </a:t>
            </a:r>
            <a:r>
              <a:rPr lang="ar-SA" sz="2800" b="1" dirty="0">
                <a:solidFill>
                  <a:srgbClr val="000000"/>
                </a:solidFill>
                <a:latin typeface="Calibri"/>
                <a:ea typeface="Times New Roman"/>
              </a:rPr>
              <a:t>فبينما تسهم بما نسبته 50% من الناتج المحلى الإجمالي للولايات المتحدة الأمريكية , واكثر من 70% في هونج كونج , و60% في الصين , و56% في تايوان , نجد أن نسبة مساهمتها في الناتج المحلي الاجمالي للمملكة العربية السعودية لا تتعدى 28% مما يحتم ضرورة نشر ودعم ريادة الأعمال بالمجتمع لتحفيز النمو الاقتصادي .</a:t>
            </a:r>
            <a:endParaRPr lang="en-US" sz="2800" b="1" dirty="0">
              <a:effectLst/>
              <a:latin typeface="Calibri"/>
              <a:ea typeface="Calibri"/>
              <a:cs typeface="Arial"/>
            </a:endParaRPr>
          </a:p>
        </p:txBody>
      </p:sp>
      <p:sp>
        <p:nvSpPr>
          <p:cNvPr id="3" name="مستطيل 2"/>
          <p:cNvSpPr/>
          <p:nvPr/>
        </p:nvSpPr>
        <p:spPr>
          <a:xfrm>
            <a:off x="2447764" y="332656"/>
            <a:ext cx="3816424" cy="756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chemeClr val="tx1"/>
                </a:solidFill>
              </a:rPr>
              <a:t>مقدمة عن ريادة الأعمال</a:t>
            </a:r>
            <a:endParaRPr lang="ar-SA" sz="3200" b="1" dirty="0">
              <a:solidFill>
                <a:schemeClr val="tx1"/>
              </a:solidFill>
            </a:endParaRPr>
          </a:p>
        </p:txBody>
      </p:sp>
    </p:spTree>
    <p:extLst>
      <p:ext uri="{BB962C8B-B14F-4D97-AF65-F5344CB8AC3E}">
        <p14:creationId xmlns:p14="http://schemas.microsoft.com/office/powerpoint/2010/main" val="341741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a:extLst>
              <a:ext uri="{28A0092B-C50C-407E-A947-70E740481C1C}">
                <a14:useLocalDpi xmlns:a14="http://schemas.microsoft.com/office/drawing/2010/main" val="0"/>
              </a:ext>
            </a:extLst>
          </a:blip>
          <a:srcRect l="16833" t="3453" r="13503" b="9572"/>
          <a:stretch/>
        </p:blipFill>
        <p:spPr>
          <a:xfrm rot="20294237">
            <a:off x="623234" y="836842"/>
            <a:ext cx="2345856" cy="2097622"/>
          </a:xfrm>
          <a:prstGeom prst="rect">
            <a:avLst/>
          </a:prstGeom>
        </p:spPr>
      </p:pic>
      <p:sp>
        <p:nvSpPr>
          <p:cNvPr id="2" name="مستطيل 1"/>
          <p:cNvSpPr/>
          <p:nvPr/>
        </p:nvSpPr>
        <p:spPr>
          <a:xfrm>
            <a:off x="2286000" y="2482587"/>
            <a:ext cx="4572000" cy="3591752"/>
          </a:xfrm>
          <a:prstGeom prst="rect">
            <a:avLst/>
          </a:prstGeom>
        </p:spPr>
        <p:txBody>
          <a:bodyPr>
            <a:spAutoFit/>
          </a:bodyPr>
          <a:lstStyle/>
          <a:p>
            <a:pPr lvl="0" algn="ctr">
              <a:lnSpc>
                <a:spcPct val="115000"/>
              </a:lnSpc>
              <a:spcAft>
                <a:spcPts val="1000"/>
              </a:spcAft>
            </a:pPr>
            <a:r>
              <a:rPr lang="ar-SA" sz="4400" dirty="0" smtClean="0">
                <a:solidFill>
                  <a:prstClr val="black"/>
                </a:solidFill>
                <a:latin typeface="Calibri"/>
                <a:ea typeface="Calibri"/>
                <a:cs typeface="Akhbar MT" pitchFamily="2" charset="-78"/>
              </a:rPr>
              <a:t>ارتباط </a:t>
            </a:r>
            <a:r>
              <a:rPr lang="ar-SA" sz="4400" dirty="0">
                <a:solidFill>
                  <a:prstClr val="black"/>
                </a:solidFill>
                <a:latin typeface="Calibri"/>
                <a:ea typeface="Calibri"/>
                <a:cs typeface="Akhbar MT" pitchFamily="2" charset="-78"/>
              </a:rPr>
              <a:t>العنوان بنوع النشاط</a:t>
            </a:r>
            <a:endParaRPr lang="en-US" sz="4400" dirty="0">
              <a:solidFill>
                <a:prstClr val="black"/>
              </a:solidFill>
              <a:latin typeface="Calibri"/>
              <a:ea typeface="Calibri"/>
              <a:cs typeface="Akhbar MT" pitchFamily="2" charset="-78"/>
            </a:endParaRPr>
          </a:p>
          <a:p>
            <a:pPr lvl="0" algn="ctr">
              <a:lnSpc>
                <a:spcPct val="115000"/>
              </a:lnSpc>
              <a:spcAft>
                <a:spcPts val="1000"/>
              </a:spcAft>
            </a:pPr>
            <a:r>
              <a:rPr lang="ar-SA" sz="4400" dirty="0">
                <a:solidFill>
                  <a:prstClr val="black"/>
                </a:solidFill>
                <a:latin typeface="Calibri"/>
                <a:ea typeface="Calibri"/>
                <a:cs typeface="Akhbar MT" pitchFamily="2" charset="-78"/>
              </a:rPr>
              <a:t>العنوان مبتكر ومميز</a:t>
            </a:r>
            <a:endParaRPr lang="en-US" sz="4400" dirty="0">
              <a:solidFill>
                <a:prstClr val="black"/>
              </a:solidFill>
              <a:latin typeface="Calibri"/>
              <a:ea typeface="Calibri"/>
              <a:cs typeface="Akhbar MT" pitchFamily="2" charset="-78"/>
            </a:endParaRPr>
          </a:p>
          <a:p>
            <a:pPr lvl="0" algn="ctr">
              <a:lnSpc>
                <a:spcPct val="115000"/>
              </a:lnSpc>
              <a:spcAft>
                <a:spcPts val="1000"/>
              </a:spcAft>
            </a:pPr>
            <a:r>
              <a:rPr lang="ar-SA" sz="4400" dirty="0">
                <a:solidFill>
                  <a:prstClr val="black"/>
                </a:solidFill>
                <a:latin typeface="Calibri"/>
                <a:ea typeface="Calibri"/>
                <a:cs typeface="Akhbar MT" pitchFamily="2" charset="-78"/>
              </a:rPr>
              <a:t>البساطة والوضوح</a:t>
            </a:r>
            <a:endParaRPr lang="en-US" sz="4400" dirty="0">
              <a:solidFill>
                <a:prstClr val="black"/>
              </a:solidFill>
              <a:latin typeface="Calibri"/>
              <a:ea typeface="Calibri"/>
              <a:cs typeface="Akhbar MT" pitchFamily="2" charset="-78"/>
            </a:endParaRPr>
          </a:p>
          <a:p>
            <a:pPr lvl="0" algn="ctr">
              <a:lnSpc>
                <a:spcPct val="115000"/>
              </a:lnSpc>
              <a:spcAft>
                <a:spcPts val="1000"/>
              </a:spcAft>
            </a:pPr>
            <a:r>
              <a:rPr lang="ar-SA" sz="4400" dirty="0">
                <a:solidFill>
                  <a:prstClr val="black"/>
                </a:solidFill>
                <a:latin typeface="Calibri"/>
                <a:ea typeface="Calibri"/>
                <a:cs typeface="Akhbar MT" pitchFamily="2" charset="-78"/>
              </a:rPr>
              <a:t>الأصالة والابداع</a:t>
            </a:r>
            <a:endParaRPr lang="en-US" sz="4400" dirty="0">
              <a:solidFill>
                <a:prstClr val="black"/>
              </a:solidFill>
              <a:latin typeface="Calibri"/>
              <a:ea typeface="Calibri"/>
              <a:cs typeface="Akhbar MT" pitchFamily="2" charset="-78"/>
            </a:endParaRPr>
          </a:p>
        </p:txBody>
      </p:sp>
      <p:sp>
        <p:nvSpPr>
          <p:cNvPr id="5" name="مستطيل 4"/>
          <p:cNvSpPr/>
          <p:nvPr/>
        </p:nvSpPr>
        <p:spPr>
          <a:xfrm rot="20154282">
            <a:off x="868264" y="1450422"/>
            <a:ext cx="1793564" cy="646331"/>
          </a:xfrm>
          <a:prstGeom prst="rect">
            <a:avLst/>
          </a:prstGeom>
        </p:spPr>
        <p:txBody>
          <a:bodyPr wrap="square">
            <a:spAutoFit/>
          </a:bodyPr>
          <a:lstStyle/>
          <a:p>
            <a:pPr algn="ctr"/>
            <a:r>
              <a:rPr lang="ar-SA" sz="3600" dirty="0">
                <a:solidFill>
                  <a:srgbClr val="C00000"/>
                </a:solidFill>
                <a:latin typeface="Calibri"/>
                <a:ea typeface="Calibri"/>
              </a:rPr>
              <a:t>ملاحظات  </a:t>
            </a:r>
            <a:endParaRPr lang="ar-SA" sz="2400" dirty="0">
              <a:solidFill>
                <a:srgbClr val="C00000"/>
              </a:solidFill>
            </a:endParaRPr>
          </a:p>
        </p:txBody>
      </p:sp>
    </p:spTree>
    <p:extLst>
      <p:ext uri="{BB962C8B-B14F-4D97-AF65-F5344CB8AC3E}">
        <p14:creationId xmlns:p14="http://schemas.microsoft.com/office/powerpoint/2010/main" val="310099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1043608" y="735186"/>
            <a:ext cx="6624736" cy="10376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115000"/>
              </a:lnSpc>
              <a:spcAft>
                <a:spcPts val="1000"/>
              </a:spcAft>
            </a:pPr>
            <a:r>
              <a:rPr lang="ar-SA" sz="2800" b="1" dirty="0">
                <a:solidFill>
                  <a:srgbClr val="C00000"/>
                </a:solidFill>
                <a:latin typeface="Andalus" pitchFamily="18" charset="-78"/>
                <a:ea typeface="Calibri"/>
                <a:cs typeface="Andalus" pitchFamily="18" charset="-78"/>
              </a:rPr>
              <a:t>تعريف بالمشكلة أو الفرصة         </a:t>
            </a:r>
            <a:r>
              <a:rPr lang="en-US" sz="2800" b="1" dirty="0">
                <a:solidFill>
                  <a:srgbClr val="C00000"/>
                </a:solidFill>
                <a:latin typeface="Andalus" pitchFamily="18" charset="-78"/>
                <a:ea typeface="Calibri"/>
                <a:cs typeface="Andalus" pitchFamily="18" charset="-78"/>
              </a:rPr>
              <a:t>Problem</a:t>
            </a:r>
            <a:endParaRPr lang="en-US" sz="2800" dirty="0">
              <a:solidFill>
                <a:srgbClr val="C00000"/>
              </a:solidFill>
              <a:latin typeface="Andalus" pitchFamily="18" charset="-78"/>
              <a:ea typeface="Calibri"/>
              <a:cs typeface="Andalus" pitchFamily="18" charset="-78"/>
            </a:endParaRPr>
          </a:p>
          <a:p>
            <a:pPr lvl="0" algn="ctr">
              <a:lnSpc>
                <a:spcPct val="115000"/>
              </a:lnSpc>
              <a:spcAft>
                <a:spcPts val="1000"/>
              </a:spcAft>
            </a:pPr>
            <a:r>
              <a:rPr lang="ar-SA" sz="2800" b="1" dirty="0">
                <a:solidFill>
                  <a:srgbClr val="C00000"/>
                </a:solidFill>
                <a:latin typeface="Andalus" pitchFamily="18" charset="-78"/>
                <a:ea typeface="Calibri"/>
                <a:cs typeface="Andalus" pitchFamily="18" charset="-78"/>
              </a:rPr>
              <a:t>&amp; </a:t>
            </a:r>
            <a:r>
              <a:rPr lang="en-US" sz="2800" b="1" dirty="0">
                <a:solidFill>
                  <a:srgbClr val="C00000"/>
                </a:solidFill>
                <a:latin typeface="Andalus" pitchFamily="18" charset="-78"/>
                <a:ea typeface="Calibri"/>
                <a:cs typeface="Andalus" pitchFamily="18" charset="-78"/>
              </a:rPr>
              <a:t>Opportunity Definition</a:t>
            </a:r>
            <a:endParaRPr lang="en-US" sz="2800" dirty="0">
              <a:solidFill>
                <a:srgbClr val="C00000"/>
              </a:solidFill>
              <a:latin typeface="Andalus" pitchFamily="18" charset="-78"/>
              <a:ea typeface="Calibri"/>
              <a:cs typeface="Andalus" pitchFamily="18" charset="-78"/>
            </a:endParaRPr>
          </a:p>
        </p:txBody>
      </p:sp>
      <p:sp>
        <p:nvSpPr>
          <p:cNvPr id="3" name="مستطيل 2"/>
          <p:cNvSpPr/>
          <p:nvPr/>
        </p:nvSpPr>
        <p:spPr>
          <a:xfrm>
            <a:off x="107504" y="1916832"/>
            <a:ext cx="8568952" cy="4321696"/>
          </a:xfrm>
          <a:prstGeom prst="rect">
            <a:avLst/>
          </a:prstGeom>
        </p:spPr>
        <p:txBody>
          <a:bodyPr wrap="square">
            <a:spAutoFit/>
          </a:bodyPr>
          <a:lstStyle/>
          <a:p>
            <a:pPr algn="ctr">
              <a:lnSpc>
                <a:spcPct val="115000"/>
              </a:lnSpc>
              <a:spcAft>
                <a:spcPts val="1000"/>
              </a:spcAft>
            </a:pPr>
            <a:r>
              <a:rPr lang="ar-SA" b="1" dirty="0" smtClean="0">
                <a:latin typeface="Calibri"/>
                <a:ea typeface="Calibri"/>
              </a:rPr>
              <a:t> </a:t>
            </a:r>
            <a:endParaRPr lang="en-US" sz="1100" dirty="0" smtClean="0">
              <a:latin typeface="Calibri"/>
              <a:ea typeface="Calibri"/>
              <a:cs typeface="Arial"/>
            </a:endParaRPr>
          </a:p>
          <a:p>
            <a:pPr algn="ctr">
              <a:lnSpc>
                <a:spcPct val="115000"/>
              </a:lnSpc>
              <a:spcAft>
                <a:spcPts val="1000"/>
              </a:spcAft>
            </a:pPr>
            <a:r>
              <a:rPr lang="ar-SA" sz="3200" dirty="0" smtClean="0">
                <a:latin typeface="Calibri"/>
                <a:ea typeface="Calibri"/>
              </a:rPr>
              <a:t>تبتدئ </a:t>
            </a:r>
            <a:r>
              <a:rPr lang="ar-SA" sz="3200" dirty="0">
                <a:latin typeface="Calibri"/>
                <a:ea typeface="Calibri"/>
              </a:rPr>
              <a:t>خطة العمل بمقدمة مختصرة عن الخطة وعن المشكلة و/أو الفرصة المراد انتهازها والغرض من المشروع</a:t>
            </a:r>
            <a:endParaRPr lang="en-US" sz="3200" dirty="0">
              <a:latin typeface="Calibri"/>
              <a:ea typeface="Calibri"/>
              <a:cs typeface="Arial"/>
            </a:endParaRPr>
          </a:p>
          <a:p>
            <a:pPr algn="ctr">
              <a:lnSpc>
                <a:spcPct val="115000"/>
              </a:lnSpc>
              <a:spcAft>
                <a:spcPts val="1000"/>
              </a:spcAft>
            </a:pPr>
            <a:r>
              <a:rPr lang="ar-SA" sz="3200" dirty="0">
                <a:latin typeface="Calibri"/>
                <a:ea typeface="Calibri"/>
              </a:rPr>
              <a:t>توصيف لحجم المشكلة أو الفرصة المراد انتهازها</a:t>
            </a:r>
            <a:endParaRPr lang="en-US" sz="3200" dirty="0">
              <a:latin typeface="Calibri"/>
              <a:ea typeface="Calibri"/>
              <a:cs typeface="Arial"/>
            </a:endParaRPr>
          </a:p>
          <a:p>
            <a:pPr algn="ctr">
              <a:lnSpc>
                <a:spcPct val="115000"/>
              </a:lnSpc>
              <a:spcAft>
                <a:spcPts val="1000"/>
              </a:spcAft>
            </a:pPr>
            <a:r>
              <a:rPr lang="ar-SA" sz="3200" dirty="0">
                <a:latin typeface="Calibri"/>
                <a:ea typeface="Calibri"/>
              </a:rPr>
              <a:t>( يفضل </a:t>
            </a:r>
            <a:r>
              <a:rPr lang="ar-SA" sz="3200" dirty="0" smtClean="0">
                <a:latin typeface="Calibri"/>
                <a:ea typeface="Calibri"/>
              </a:rPr>
              <a:t>إيراد </a:t>
            </a:r>
            <a:r>
              <a:rPr lang="ar-SA" sz="3200" dirty="0">
                <a:latin typeface="Calibri"/>
                <a:ea typeface="Calibri"/>
              </a:rPr>
              <a:t>احصاءات , نسب , أرقام ) </a:t>
            </a:r>
            <a:r>
              <a:rPr lang="ar-SA" sz="3200" dirty="0" smtClean="0">
                <a:latin typeface="Calibri"/>
                <a:ea typeface="Calibri"/>
              </a:rPr>
              <a:t>للمصداقية</a:t>
            </a:r>
            <a:endParaRPr lang="ar-SA" sz="3200" dirty="0">
              <a:latin typeface="Calibri"/>
              <a:ea typeface="Calibri"/>
              <a:cs typeface="Arial"/>
            </a:endParaRPr>
          </a:p>
          <a:p>
            <a:pPr>
              <a:lnSpc>
                <a:spcPct val="115000"/>
              </a:lnSpc>
              <a:spcAft>
                <a:spcPts val="1000"/>
              </a:spcAft>
            </a:pPr>
            <a:r>
              <a:rPr lang="ar-SA" sz="3200" dirty="0" smtClean="0">
                <a:latin typeface="Calibri"/>
                <a:ea typeface="Calibri"/>
              </a:rPr>
              <a:t>(لا </a:t>
            </a:r>
            <a:r>
              <a:rPr lang="ar-SA" sz="3200" dirty="0">
                <a:latin typeface="Calibri"/>
                <a:ea typeface="Calibri"/>
              </a:rPr>
              <a:t>ننسب التقصير لأحد هنا أو نعطي رأي في </a:t>
            </a:r>
            <a:r>
              <a:rPr lang="ar-SA" sz="3200" dirty="0" smtClean="0">
                <a:latin typeface="Calibri"/>
                <a:ea typeface="Calibri"/>
              </a:rPr>
              <a:t>المشكلة لا نتوصل للحل لهذه المشكلة ,, مجرد عرض )</a:t>
            </a:r>
            <a:endParaRPr lang="en-US" sz="3200" dirty="0">
              <a:latin typeface="Calibri"/>
              <a:ea typeface="Calibri"/>
              <a:cs typeface="Arial"/>
            </a:endParaRPr>
          </a:p>
        </p:txBody>
      </p:sp>
    </p:spTree>
    <p:extLst>
      <p:ext uri="{BB962C8B-B14F-4D97-AF65-F5344CB8AC3E}">
        <p14:creationId xmlns:p14="http://schemas.microsoft.com/office/powerpoint/2010/main" val="156571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67544" y="3356992"/>
            <a:ext cx="7792888" cy="2768963"/>
          </a:xfrm>
          <a:prstGeom prst="rect">
            <a:avLst/>
          </a:prstGeom>
        </p:spPr>
        <p:txBody>
          <a:bodyPr wrap="square">
            <a:spAutoFit/>
          </a:bodyPr>
          <a:lstStyle/>
          <a:p>
            <a:pPr lvl="0" algn="ctr">
              <a:lnSpc>
                <a:spcPct val="115000"/>
              </a:lnSpc>
              <a:spcAft>
                <a:spcPts val="1000"/>
              </a:spcAft>
            </a:pPr>
            <a:r>
              <a:rPr lang="ar-SA" sz="3600" dirty="0" smtClean="0">
                <a:solidFill>
                  <a:prstClr val="black"/>
                </a:solidFill>
                <a:latin typeface="Calibri"/>
                <a:ea typeface="Calibri"/>
              </a:rPr>
              <a:t>كلما </a:t>
            </a:r>
            <a:r>
              <a:rPr lang="ar-SA" sz="3600" dirty="0">
                <a:solidFill>
                  <a:prstClr val="black"/>
                </a:solidFill>
                <a:latin typeface="Calibri"/>
                <a:ea typeface="Calibri"/>
              </a:rPr>
              <a:t>كانت الحاجة أكبر كلما زادت أهمية المشروع في محيطه</a:t>
            </a:r>
            <a:endParaRPr lang="en-US" sz="3600" dirty="0">
              <a:solidFill>
                <a:prstClr val="black"/>
              </a:solidFill>
              <a:latin typeface="Calibri"/>
              <a:ea typeface="Calibri"/>
            </a:endParaRPr>
          </a:p>
          <a:p>
            <a:pPr lvl="0" algn="ctr">
              <a:lnSpc>
                <a:spcPct val="115000"/>
              </a:lnSpc>
              <a:spcAft>
                <a:spcPts val="1000"/>
              </a:spcAft>
            </a:pPr>
            <a:r>
              <a:rPr lang="ar-SA" sz="3600" dirty="0">
                <a:solidFill>
                  <a:prstClr val="black"/>
                </a:solidFill>
                <a:latin typeface="Calibri"/>
                <a:ea typeface="Calibri"/>
              </a:rPr>
              <a:t>وحتى لو كانت المهارة عادية فإن </a:t>
            </a:r>
            <a:r>
              <a:rPr lang="ar-SA" sz="3600" dirty="0" smtClean="0">
                <a:solidFill>
                  <a:prstClr val="black"/>
                </a:solidFill>
                <a:latin typeface="Calibri"/>
                <a:ea typeface="Calibri"/>
              </a:rPr>
              <a:t>الإبداع </a:t>
            </a:r>
            <a:r>
              <a:rPr lang="ar-SA" sz="3600" dirty="0">
                <a:solidFill>
                  <a:prstClr val="black"/>
                </a:solidFill>
                <a:latin typeface="Calibri"/>
                <a:ea typeface="Calibri"/>
              </a:rPr>
              <a:t>والتطوير في التنفيذ قد يساعد على نجاح المشروع</a:t>
            </a:r>
            <a:endParaRPr lang="en-US" sz="3600" dirty="0">
              <a:solidFill>
                <a:prstClr val="black"/>
              </a:solidFill>
              <a:latin typeface="Calibri"/>
              <a:ea typeface="Calibri"/>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2962275"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rot="20102883">
            <a:off x="1125935" y="1246993"/>
            <a:ext cx="1442719" cy="584775"/>
          </a:xfrm>
          <a:prstGeom prst="rect">
            <a:avLst/>
          </a:prstGeom>
        </p:spPr>
        <p:txBody>
          <a:bodyPr wrap="square">
            <a:spAutoFit/>
          </a:bodyPr>
          <a:lstStyle/>
          <a:p>
            <a:pPr algn="ctr"/>
            <a:r>
              <a:rPr lang="ar-SA" sz="3200" dirty="0">
                <a:solidFill>
                  <a:schemeClr val="accent1">
                    <a:lumMod val="50000"/>
                  </a:schemeClr>
                </a:solidFill>
                <a:latin typeface="Calibri"/>
                <a:ea typeface="Calibri"/>
              </a:rPr>
              <a:t>ملاحظة :</a:t>
            </a:r>
            <a:r>
              <a:rPr lang="ar-SA" sz="2800" dirty="0">
                <a:solidFill>
                  <a:srgbClr val="C00000"/>
                </a:solidFill>
                <a:latin typeface="Calibri"/>
                <a:ea typeface="Calibri"/>
              </a:rPr>
              <a:t> </a:t>
            </a:r>
            <a:endParaRPr lang="ar-SA" sz="2800" dirty="0">
              <a:solidFill>
                <a:srgbClr val="C00000"/>
              </a:solidFill>
            </a:endParaRPr>
          </a:p>
        </p:txBody>
      </p:sp>
    </p:spTree>
    <p:extLst>
      <p:ext uri="{BB962C8B-B14F-4D97-AF65-F5344CB8AC3E}">
        <p14:creationId xmlns:p14="http://schemas.microsoft.com/office/powerpoint/2010/main" val="299489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heel(1)">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heel(1)">
                                      <p:cBhvr>
                                        <p:cTn id="15"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03548" y="2132856"/>
            <a:ext cx="8064896" cy="4569456"/>
          </a:xfrm>
          <a:prstGeom prst="rect">
            <a:avLst/>
          </a:prstGeom>
        </p:spPr>
        <p:txBody>
          <a:bodyPr wrap="square">
            <a:spAutoFit/>
          </a:bodyPr>
          <a:lstStyle/>
          <a:p>
            <a:pPr algn="ctr">
              <a:lnSpc>
                <a:spcPct val="115000"/>
              </a:lnSpc>
              <a:spcAft>
                <a:spcPts val="1000"/>
              </a:spcAft>
            </a:pPr>
            <a:r>
              <a:rPr lang="ar-SA" sz="1600" dirty="0">
                <a:latin typeface="Calibri"/>
                <a:ea typeface="Calibri"/>
              </a:rPr>
              <a:t> </a:t>
            </a:r>
            <a:r>
              <a:rPr lang="ar-SA" sz="2800" dirty="0" smtClean="0">
                <a:latin typeface="Calibri"/>
                <a:ea typeface="Calibri"/>
              </a:rPr>
              <a:t>خطة </a:t>
            </a:r>
            <a:r>
              <a:rPr lang="ar-SA" sz="2800" dirty="0">
                <a:latin typeface="Calibri"/>
                <a:ea typeface="Calibri"/>
              </a:rPr>
              <a:t>عمل مختصرة للتعريف بالمشروع </a:t>
            </a:r>
            <a:r>
              <a:rPr lang="ar-SA" sz="2800" dirty="0" smtClean="0">
                <a:latin typeface="Calibri"/>
                <a:ea typeface="Calibri"/>
              </a:rPr>
              <a:t>تكتب </a:t>
            </a:r>
            <a:r>
              <a:rPr lang="ar-SA" sz="2800" dirty="0">
                <a:latin typeface="Calibri"/>
                <a:ea typeface="Calibri"/>
              </a:rPr>
              <a:t>بصيغة جاذبة لأصحاب القرار</a:t>
            </a:r>
            <a:endParaRPr lang="en-US" sz="2800" dirty="0">
              <a:latin typeface="Calibri"/>
              <a:ea typeface="Calibri"/>
            </a:endParaRPr>
          </a:p>
          <a:p>
            <a:pPr algn="ctr">
              <a:lnSpc>
                <a:spcPct val="115000"/>
              </a:lnSpc>
              <a:spcAft>
                <a:spcPts val="1000"/>
              </a:spcAft>
            </a:pPr>
            <a:r>
              <a:rPr lang="ar-SA" sz="2800" dirty="0">
                <a:latin typeface="Calibri"/>
                <a:ea typeface="Calibri"/>
              </a:rPr>
              <a:t>صياغة ممتعة ومحددة</a:t>
            </a:r>
            <a:endParaRPr lang="en-US" sz="2800" dirty="0">
              <a:latin typeface="Calibri"/>
              <a:ea typeface="Calibri"/>
            </a:endParaRPr>
          </a:p>
          <a:p>
            <a:pPr algn="ctr">
              <a:lnSpc>
                <a:spcPct val="115000"/>
              </a:lnSpc>
              <a:spcAft>
                <a:spcPts val="1000"/>
              </a:spcAft>
            </a:pPr>
            <a:r>
              <a:rPr lang="ar-SA" sz="2800" dirty="0">
                <a:latin typeface="Calibri"/>
                <a:ea typeface="Calibri"/>
              </a:rPr>
              <a:t>ت</a:t>
            </a:r>
            <a:r>
              <a:rPr lang="ar-SA" sz="2800" dirty="0" smtClean="0">
                <a:latin typeface="Calibri"/>
                <a:ea typeface="Calibri"/>
              </a:rPr>
              <a:t>كتب </a:t>
            </a:r>
            <a:r>
              <a:rPr lang="ar-SA" sz="2800" dirty="0">
                <a:latin typeface="Calibri"/>
                <a:ea typeface="Calibri"/>
              </a:rPr>
              <a:t>في حدود صفحة أو نصف صفحة</a:t>
            </a:r>
            <a:endParaRPr lang="en-US" sz="2800" dirty="0">
              <a:latin typeface="Calibri"/>
              <a:ea typeface="Calibri"/>
            </a:endParaRPr>
          </a:p>
          <a:p>
            <a:pPr algn="ctr">
              <a:lnSpc>
                <a:spcPct val="115000"/>
              </a:lnSpc>
              <a:spcAft>
                <a:spcPts val="1000"/>
              </a:spcAft>
            </a:pPr>
            <a:r>
              <a:rPr lang="ar-SA" sz="2800" dirty="0">
                <a:latin typeface="Calibri"/>
                <a:ea typeface="Calibri"/>
              </a:rPr>
              <a:t>ت</a:t>
            </a:r>
            <a:r>
              <a:rPr lang="ar-SA" sz="2800" dirty="0" smtClean="0">
                <a:latin typeface="Calibri"/>
                <a:ea typeface="Calibri"/>
              </a:rPr>
              <a:t>حدد </a:t>
            </a:r>
            <a:r>
              <a:rPr lang="ar-SA" sz="2800" dirty="0">
                <a:latin typeface="Calibri"/>
                <a:ea typeface="Calibri"/>
              </a:rPr>
              <a:t>أهم جوانب الخطة </a:t>
            </a:r>
            <a:r>
              <a:rPr lang="ar-SA" sz="2800" dirty="0" smtClean="0">
                <a:latin typeface="Calibri"/>
                <a:ea typeface="Calibri"/>
              </a:rPr>
              <a:t>وتسلط </a:t>
            </a:r>
            <a:r>
              <a:rPr lang="ar-SA" sz="2800" dirty="0">
                <a:latin typeface="Calibri"/>
                <a:ea typeface="Calibri"/>
              </a:rPr>
              <a:t>الضوء على نوع النشاط وعلى المنتج </a:t>
            </a:r>
            <a:r>
              <a:rPr lang="ar-SA" sz="2800" dirty="0" smtClean="0">
                <a:latin typeface="Calibri"/>
                <a:ea typeface="Calibri"/>
              </a:rPr>
              <a:t>أو </a:t>
            </a:r>
            <a:r>
              <a:rPr lang="ar-SA" sz="2800" dirty="0">
                <a:latin typeface="Calibri"/>
                <a:ea typeface="Calibri"/>
              </a:rPr>
              <a:t>الخدمة المقدمة , والقيمة التي سيحققها للعملاء , والأسواق ذات الصلة , والمتطلبات المالية  , والعائد المتوقع للاستثمار .</a:t>
            </a:r>
            <a:endParaRPr lang="en-US" sz="2800" dirty="0">
              <a:latin typeface="Calibri"/>
              <a:ea typeface="Calibri"/>
            </a:endParaRPr>
          </a:p>
          <a:p>
            <a:pPr algn="ctr">
              <a:lnSpc>
                <a:spcPct val="115000"/>
              </a:lnSpc>
              <a:spcAft>
                <a:spcPts val="1000"/>
              </a:spcAft>
            </a:pPr>
            <a:r>
              <a:rPr lang="ar-SA" sz="2800" dirty="0">
                <a:latin typeface="Calibri"/>
                <a:ea typeface="Calibri"/>
              </a:rPr>
              <a:t>يجب كتابته آخر الخطة ويأتي في </a:t>
            </a:r>
            <a:r>
              <a:rPr lang="ar-SA" sz="2800" dirty="0" smtClean="0">
                <a:latin typeface="Calibri"/>
                <a:ea typeface="Calibri"/>
              </a:rPr>
              <a:t>بدايتها</a:t>
            </a:r>
            <a:endParaRPr lang="en-US" sz="2800" dirty="0">
              <a:latin typeface="Calibri"/>
              <a:ea typeface="Calibri"/>
            </a:endParaRPr>
          </a:p>
        </p:txBody>
      </p:sp>
      <p:sp>
        <p:nvSpPr>
          <p:cNvPr id="4" name="تمرير أفقي 3"/>
          <p:cNvSpPr/>
          <p:nvPr/>
        </p:nvSpPr>
        <p:spPr>
          <a:xfrm>
            <a:off x="1403648" y="404664"/>
            <a:ext cx="5976664" cy="1440160"/>
          </a:xfrm>
          <a:prstGeom prst="horizontalScroll">
            <a:avLst/>
          </a:prstGeom>
        </p:spPr>
        <p:style>
          <a:lnRef idx="2">
            <a:schemeClr val="accent3"/>
          </a:lnRef>
          <a:fillRef idx="1">
            <a:schemeClr val="lt1"/>
          </a:fillRef>
          <a:effectRef idx="0">
            <a:schemeClr val="accent3"/>
          </a:effectRef>
          <a:fontRef idx="minor">
            <a:schemeClr val="dk1"/>
          </a:fontRef>
        </p:style>
        <p:txBody>
          <a:bodyPr rtlCol="1" anchor="ctr"/>
          <a:lstStyle/>
          <a:p>
            <a:pPr lvl="0" algn="ctr">
              <a:lnSpc>
                <a:spcPct val="115000"/>
              </a:lnSpc>
              <a:spcAft>
                <a:spcPts val="1000"/>
              </a:spcAft>
            </a:pPr>
            <a:r>
              <a:rPr lang="ar-SA" sz="2800" b="1" dirty="0">
                <a:solidFill>
                  <a:srgbClr val="C00000"/>
                </a:solidFill>
                <a:latin typeface="Andalus" pitchFamily="18" charset="-78"/>
                <a:ea typeface="Calibri"/>
                <a:cs typeface="Andalus" pitchFamily="18" charset="-78"/>
              </a:rPr>
              <a:t>الملخص الإداري</a:t>
            </a:r>
            <a:endParaRPr lang="en-US" sz="2800" dirty="0">
              <a:solidFill>
                <a:srgbClr val="C00000"/>
              </a:solidFill>
              <a:latin typeface="Andalus" pitchFamily="18" charset="-78"/>
              <a:ea typeface="Calibri"/>
              <a:cs typeface="Andalus" pitchFamily="18" charset="-78"/>
            </a:endParaRPr>
          </a:p>
          <a:p>
            <a:pPr lvl="0" algn="ctr">
              <a:lnSpc>
                <a:spcPct val="115000"/>
              </a:lnSpc>
              <a:spcAft>
                <a:spcPts val="1000"/>
              </a:spcAft>
            </a:pPr>
            <a:r>
              <a:rPr lang="en-US" sz="2800" b="1" dirty="0">
                <a:solidFill>
                  <a:srgbClr val="C00000"/>
                </a:solidFill>
                <a:latin typeface="Andalus" pitchFamily="18" charset="-78"/>
                <a:ea typeface="Calibri"/>
                <a:cs typeface="Andalus" pitchFamily="18" charset="-78"/>
              </a:rPr>
              <a:t>Management Summary</a:t>
            </a:r>
            <a:endParaRPr lang="en-US" sz="2800" dirty="0">
              <a:solidFill>
                <a:srgbClr val="C00000"/>
              </a:solidFill>
              <a:latin typeface="Andalus" pitchFamily="18" charset="-78"/>
              <a:ea typeface="Calibri"/>
              <a:cs typeface="Andalus" pitchFamily="18" charset="-78"/>
            </a:endParaRPr>
          </a:p>
        </p:txBody>
      </p:sp>
    </p:spTree>
    <p:extLst>
      <p:ext uri="{BB962C8B-B14F-4D97-AF65-F5344CB8AC3E}">
        <p14:creationId xmlns:p14="http://schemas.microsoft.com/office/powerpoint/2010/main" val="414894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barn(inVertical)">
                                      <p:cBhvr>
                                        <p:cTn id="28" dur="500"/>
                                        <p:tgtEl>
                                          <p:spTgt spid="3">
                                            <p:txEl>
                                              <p:pRg st="1" end="1"/>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barn(inVertical)">
                                      <p:cBhvr>
                                        <p:cTn id="31" dur="500"/>
                                        <p:tgtEl>
                                          <p:spTgt spid="3">
                                            <p:txEl>
                                              <p:pRg st="2" end="2"/>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arn(inVertical)">
                                      <p:cBhvr>
                                        <p:cTn id="34" dur="500"/>
                                        <p:tgtEl>
                                          <p:spTgt spid="3">
                                            <p:txEl>
                                              <p:pRg st="3" end="3"/>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arn(inVertical)">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09725" y="2049015"/>
            <a:ext cx="6955360" cy="3706656"/>
          </a:xfrm>
          <a:prstGeom prst="rect">
            <a:avLst/>
          </a:prstGeom>
        </p:spPr>
        <p:txBody>
          <a:bodyPr wrap="square">
            <a:spAutoFit/>
          </a:bodyPr>
          <a:lstStyle/>
          <a:p>
            <a:pPr lvl="0" algn="ctr">
              <a:lnSpc>
                <a:spcPct val="115000"/>
              </a:lnSpc>
              <a:spcAft>
                <a:spcPts val="1000"/>
              </a:spcAft>
            </a:pPr>
            <a:r>
              <a:rPr lang="ar-SA" sz="2800" dirty="0" smtClean="0">
                <a:solidFill>
                  <a:prstClr val="black"/>
                </a:solidFill>
                <a:latin typeface="Calibri"/>
                <a:ea typeface="Calibri"/>
              </a:rPr>
              <a:t>الملخص </a:t>
            </a:r>
            <a:r>
              <a:rPr lang="ar-SA" sz="2800" dirty="0">
                <a:solidFill>
                  <a:prstClr val="black"/>
                </a:solidFill>
                <a:latin typeface="Calibri"/>
                <a:ea typeface="Calibri"/>
              </a:rPr>
              <a:t>ليس مقدمة أو تعريف بالمشروع</a:t>
            </a:r>
            <a:endParaRPr lang="en-US" sz="2800" dirty="0">
              <a:solidFill>
                <a:prstClr val="black"/>
              </a:solidFill>
              <a:latin typeface="Calibri"/>
              <a:ea typeface="Calibri"/>
            </a:endParaRPr>
          </a:p>
          <a:p>
            <a:pPr lvl="0" algn="ctr">
              <a:lnSpc>
                <a:spcPct val="115000"/>
              </a:lnSpc>
              <a:spcAft>
                <a:spcPts val="1000"/>
              </a:spcAft>
            </a:pPr>
            <a:r>
              <a:rPr lang="ar-SA" sz="2800" dirty="0">
                <a:solidFill>
                  <a:prstClr val="black"/>
                </a:solidFill>
                <a:latin typeface="Calibri"/>
                <a:ea typeface="Calibri"/>
              </a:rPr>
              <a:t>القدرة على الاختصار </a:t>
            </a:r>
            <a:r>
              <a:rPr lang="ar-SA" sz="2800" dirty="0" smtClean="0">
                <a:solidFill>
                  <a:prstClr val="black"/>
                </a:solidFill>
                <a:latin typeface="Calibri"/>
                <a:ea typeface="Calibri"/>
              </a:rPr>
              <a:t>والوضوح </a:t>
            </a:r>
            <a:r>
              <a:rPr lang="ar-SA" sz="2800" dirty="0">
                <a:solidFill>
                  <a:prstClr val="black"/>
                </a:solidFill>
                <a:latin typeface="Calibri"/>
                <a:ea typeface="Calibri"/>
              </a:rPr>
              <a:t>في عرض الفكرة</a:t>
            </a:r>
            <a:endParaRPr lang="en-US" sz="2800" dirty="0">
              <a:solidFill>
                <a:prstClr val="black"/>
              </a:solidFill>
              <a:latin typeface="Calibri"/>
              <a:ea typeface="Calibri"/>
            </a:endParaRPr>
          </a:p>
          <a:p>
            <a:pPr lvl="0" algn="ctr">
              <a:lnSpc>
                <a:spcPct val="115000"/>
              </a:lnSpc>
              <a:spcAft>
                <a:spcPts val="1000"/>
              </a:spcAft>
            </a:pPr>
            <a:r>
              <a:rPr lang="ar-SA" sz="2800" dirty="0">
                <a:solidFill>
                  <a:prstClr val="black"/>
                </a:solidFill>
                <a:latin typeface="Calibri"/>
                <a:ea typeface="Calibri"/>
              </a:rPr>
              <a:t>شمول المعلومات لأهم البنود</a:t>
            </a:r>
            <a:endParaRPr lang="en-US" sz="2800" dirty="0">
              <a:solidFill>
                <a:prstClr val="black"/>
              </a:solidFill>
              <a:latin typeface="Calibri"/>
              <a:ea typeface="Calibri"/>
            </a:endParaRPr>
          </a:p>
          <a:p>
            <a:pPr lvl="0" algn="ctr">
              <a:lnSpc>
                <a:spcPct val="115000"/>
              </a:lnSpc>
              <a:spcAft>
                <a:spcPts val="1000"/>
              </a:spcAft>
            </a:pPr>
            <a:r>
              <a:rPr lang="ar-SA" sz="2800" dirty="0">
                <a:solidFill>
                  <a:prstClr val="black"/>
                </a:solidFill>
                <a:latin typeface="Calibri"/>
                <a:ea typeface="Calibri"/>
              </a:rPr>
              <a:t>وجود حاجة فعلية على المستوى المحلي للمشروع</a:t>
            </a:r>
            <a:endParaRPr lang="en-US" sz="2800" dirty="0">
              <a:solidFill>
                <a:prstClr val="black"/>
              </a:solidFill>
              <a:latin typeface="Calibri"/>
              <a:ea typeface="Calibri"/>
            </a:endParaRPr>
          </a:p>
          <a:p>
            <a:pPr lvl="0" algn="ctr">
              <a:lnSpc>
                <a:spcPct val="115000"/>
              </a:lnSpc>
              <a:spcAft>
                <a:spcPts val="1000"/>
              </a:spcAft>
            </a:pPr>
            <a:r>
              <a:rPr lang="ar-SA" sz="2800" dirty="0" smtClean="0">
                <a:solidFill>
                  <a:prstClr val="black"/>
                </a:solidFill>
                <a:latin typeface="Calibri"/>
                <a:ea typeface="Calibri"/>
              </a:rPr>
              <a:t>إدراك الطالبة </a:t>
            </a:r>
            <a:r>
              <a:rPr lang="ar-SA" sz="2800" dirty="0">
                <a:solidFill>
                  <a:prstClr val="black"/>
                </a:solidFill>
                <a:latin typeface="Calibri"/>
                <a:ea typeface="Calibri"/>
              </a:rPr>
              <a:t>مجال وحدود المشروع</a:t>
            </a:r>
            <a:endParaRPr lang="en-US" sz="2800" dirty="0">
              <a:solidFill>
                <a:prstClr val="black"/>
              </a:solidFill>
              <a:latin typeface="Calibri"/>
              <a:ea typeface="Calibri"/>
            </a:endParaRPr>
          </a:p>
          <a:p>
            <a:pPr lvl="0" algn="ctr">
              <a:lnSpc>
                <a:spcPct val="115000"/>
              </a:lnSpc>
              <a:spcAft>
                <a:spcPts val="1000"/>
              </a:spcAft>
            </a:pPr>
            <a:r>
              <a:rPr lang="ar-SA" sz="2800" dirty="0">
                <a:solidFill>
                  <a:prstClr val="black"/>
                </a:solidFill>
                <a:latin typeface="Calibri"/>
                <a:ea typeface="Calibri"/>
              </a:rPr>
              <a:t>وجود القيمة المضافة </a:t>
            </a:r>
            <a:r>
              <a:rPr lang="ar-SA" sz="2800" dirty="0" smtClean="0">
                <a:solidFill>
                  <a:prstClr val="black"/>
                </a:solidFill>
                <a:latin typeface="Calibri"/>
                <a:ea typeface="Calibri"/>
              </a:rPr>
              <a:t>والميزة التنافسية الفعلية</a:t>
            </a:r>
            <a:endParaRPr lang="en-US" sz="2800" dirty="0">
              <a:solidFill>
                <a:prstClr val="black"/>
              </a:solidFill>
              <a:latin typeface="Calibri"/>
              <a:ea typeface="Calibri"/>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116632"/>
            <a:ext cx="2962275"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rot="19831626">
            <a:off x="982206" y="1243454"/>
            <a:ext cx="1285318" cy="523220"/>
          </a:xfrm>
          <a:prstGeom prst="rect">
            <a:avLst/>
          </a:prstGeom>
        </p:spPr>
        <p:txBody>
          <a:bodyPr wrap="square">
            <a:spAutoFit/>
          </a:bodyPr>
          <a:lstStyle/>
          <a:p>
            <a:pPr algn="ctr"/>
            <a:r>
              <a:rPr lang="ar-SA" sz="2800" b="1" dirty="0">
                <a:solidFill>
                  <a:srgbClr val="C00000"/>
                </a:solidFill>
                <a:latin typeface="Calibri"/>
                <a:ea typeface="Calibri"/>
              </a:rPr>
              <a:t>ملاحظة  </a:t>
            </a:r>
            <a:endParaRPr lang="ar-SA" sz="2800" b="1" dirty="0">
              <a:solidFill>
                <a:srgbClr val="C00000"/>
              </a:solidFill>
            </a:endParaRPr>
          </a:p>
        </p:txBody>
      </p:sp>
    </p:spTree>
    <p:extLst>
      <p:ext uri="{BB962C8B-B14F-4D97-AF65-F5344CB8AC3E}">
        <p14:creationId xmlns:p14="http://schemas.microsoft.com/office/powerpoint/2010/main" val="428602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heel(1)">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heel(1)">
                                      <p:cBhvr>
                                        <p:cTn id="15" dur="2000"/>
                                        <p:tgtEl>
                                          <p:spTgt spid="2">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heel(1)">
                                      <p:cBhvr>
                                        <p:cTn id="18" dur="2000"/>
                                        <p:tgtEl>
                                          <p:spTgt spid="2">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heel(1)">
                                      <p:cBhvr>
                                        <p:cTn id="21" dur="2000"/>
                                        <p:tgtEl>
                                          <p:spTgt spid="2">
                                            <p:txEl>
                                              <p:pRg st="3" end="3"/>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heel(1)">
                                      <p:cBhvr>
                                        <p:cTn id="24" dur="2000"/>
                                        <p:tgtEl>
                                          <p:spTgt spid="2">
                                            <p:txEl>
                                              <p:pRg st="4" end="4"/>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heel(1)">
                                      <p:cBhvr>
                                        <p:cTn id="2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71400"/>
            <a:ext cx="1981200" cy="2108110"/>
          </a:xfrm>
          <a:prstGeom prst="rect">
            <a:avLst/>
          </a:prstGeom>
        </p:spPr>
      </p:pic>
      <p:sp>
        <p:nvSpPr>
          <p:cNvPr id="3" name="مستطيل 2"/>
          <p:cNvSpPr/>
          <p:nvPr/>
        </p:nvSpPr>
        <p:spPr>
          <a:xfrm>
            <a:off x="539552" y="1561875"/>
            <a:ext cx="8208912" cy="5511765"/>
          </a:xfrm>
          <a:prstGeom prst="rect">
            <a:avLst/>
          </a:prstGeom>
        </p:spPr>
        <p:txBody>
          <a:bodyPr wrap="square">
            <a:spAutoFit/>
          </a:bodyPr>
          <a:lstStyle/>
          <a:p>
            <a:pPr algn="ctr">
              <a:lnSpc>
                <a:spcPct val="115000"/>
              </a:lnSpc>
              <a:spcAft>
                <a:spcPts val="1000"/>
              </a:spcAft>
            </a:pPr>
            <a:r>
              <a:rPr lang="ar-SA" sz="3200" dirty="0" smtClean="0">
                <a:latin typeface="Calibri"/>
                <a:ea typeface="Calibri"/>
              </a:rPr>
              <a:t>الصورة </a:t>
            </a:r>
            <a:r>
              <a:rPr lang="ar-SA" sz="3200" dirty="0">
                <a:latin typeface="Calibri"/>
                <a:ea typeface="Calibri"/>
              </a:rPr>
              <a:t>الذهنية للمستقبل المنشود في مدة محددة (غير متحققة حاليا أو في المدى القريب)</a:t>
            </a:r>
            <a:endParaRPr lang="en-US" sz="3200" dirty="0">
              <a:latin typeface="Calibri"/>
              <a:ea typeface="Calibri"/>
              <a:cs typeface="Arial"/>
            </a:endParaRPr>
          </a:p>
          <a:p>
            <a:pPr algn="ctr">
              <a:lnSpc>
                <a:spcPct val="115000"/>
              </a:lnSpc>
              <a:spcAft>
                <a:spcPts val="1000"/>
              </a:spcAft>
            </a:pPr>
            <a:r>
              <a:rPr lang="ar-SA" sz="3200" dirty="0">
                <a:latin typeface="Calibri"/>
                <a:ea typeface="Calibri"/>
              </a:rPr>
              <a:t>تشتمل على خطتك للمشروع خلال فترة زمنية محددة مع الأخذ في الاعتبار مجال العمل والسوق المستهدف والعملاء </a:t>
            </a:r>
            <a:endParaRPr lang="en-US" sz="3200" dirty="0">
              <a:latin typeface="Calibri"/>
              <a:ea typeface="Calibri"/>
              <a:cs typeface="Arial"/>
            </a:endParaRPr>
          </a:p>
          <a:p>
            <a:pPr algn="ctr">
              <a:lnSpc>
                <a:spcPct val="115000"/>
              </a:lnSpc>
              <a:spcAft>
                <a:spcPts val="1000"/>
              </a:spcAft>
            </a:pPr>
            <a:r>
              <a:rPr lang="ar-SA" sz="3200" dirty="0">
                <a:latin typeface="Calibri"/>
                <a:ea typeface="Calibri"/>
              </a:rPr>
              <a:t>(الحلم الذي تسعى لتحقيقه )</a:t>
            </a:r>
            <a:endParaRPr lang="en-US" sz="3200" dirty="0">
              <a:latin typeface="Calibri"/>
              <a:ea typeface="Calibri"/>
              <a:cs typeface="Arial"/>
            </a:endParaRPr>
          </a:p>
          <a:p>
            <a:pPr algn="ctr">
              <a:lnSpc>
                <a:spcPct val="115000"/>
              </a:lnSpc>
              <a:spcAft>
                <a:spcPts val="1000"/>
              </a:spcAft>
            </a:pPr>
            <a:r>
              <a:rPr lang="ar-SA" sz="3200" dirty="0">
                <a:latin typeface="Calibri"/>
                <a:ea typeface="Calibri"/>
              </a:rPr>
              <a:t>يحتوي صيغة تفضيل أو رقم</a:t>
            </a:r>
            <a:endParaRPr lang="en-US" sz="3200" dirty="0">
              <a:latin typeface="Calibri"/>
              <a:ea typeface="Calibri"/>
              <a:cs typeface="Arial"/>
            </a:endParaRPr>
          </a:p>
          <a:p>
            <a:pPr algn="ctr">
              <a:lnSpc>
                <a:spcPct val="115000"/>
              </a:lnSpc>
              <a:spcAft>
                <a:spcPts val="1000"/>
              </a:spcAft>
            </a:pPr>
            <a:r>
              <a:rPr lang="ar-SA" sz="3200" dirty="0">
                <a:latin typeface="Calibri"/>
                <a:ea typeface="Calibri"/>
              </a:rPr>
              <a:t>(المركز الأول في المنطقة , الاختيار الأول  , أكبر شركة نقل .. الخ)</a:t>
            </a:r>
            <a:endParaRPr lang="en-US" sz="3200" dirty="0">
              <a:latin typeface="Calibri"/>
              <a:ea typeface="Calibri"/>
              <a:cs typeface="Arial"/>
            </a:endParaRPr>
          </a:p>
          <a:p>
            <a:pPr>
              <a:lnSpc>
                <a:spcPct val="115000"/>
              </a:lnSpc>
              <a:spcAft>
                <a:spcPts val="1000"/>
              </a:spcAft>
            </a:pPr>
            <a:r>
              <a:rPr lang="ar-SA" sz="1400" b="1" dirty="0">
                <a:latin typeface="Calibri"/>
                <a:ea typeface="Calibri"/>
              </a:rPr>
              <a:t> </a:t>
            </a:r>
            <a:endParaRPr lang="en-US" sz="1400" dirty="0">
              <a:effectLst/>
              <a:latin typeface="Calibri"/>
              <a:ea typeface="Calibri"/>
              <a:cs typeface="Arial"/>
            </a:endParaRPr>
          </a:p>
        </p:txBody>
      </p:sp>
      <p:sp>
        <p:nvSpPr>
          <p:cNvPr id="4" name="وسيلة شرح على شكل سحابة 3"/>
          <p:cNvSpPr/>
          <p:nvPr/>
        </p:nvSpPr>
        <p:spPr>
          <a:xfrm>
            <a:off x="4932040" y="24746"/>
            <a:ext cx="3816424" cy="1316022"/>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115000"/>
              </a:lnSpc>
              <a:spcAft>
                <a:spcPts val="1000"/>
              </a:spcAft>
            </a:pPr>
            <a:r>
              <a:rPr lang="ar-SA" sz="3200" b="1" dirty="0">
                <a:solidFill>
                  <a:srgbClr val="C00000"/>
                </a:solidFill>
                <a:latin typeface="Calibri"/>
                <a:ea typeface="Calibri"/>
              </a:rPr>
              <a:t>الرؤية </a:t>
            </a:r>
            <a:endParaRPr lang="en-US" sz="3200" dirty="0">
              <a:solidFill>
                <a:srgbClr val="C00000"/>
              </a:solidFill>
              <a:latin typeface="Calibri"/>
              <a:ea typeface="Calibri"/>
              <a:cs typeface="Arial"/>
            </a:endParaRPr>
          </a:p>
          <a:p>
            <a:pPr lvl="0" algn="ctr">
              <a:lnSpc>
                <a:spcPct val="115000"/>
              </a:lnSpc>
              <a:spcAft>
                <a:spcPts val="1000"/>
              </a:spcAft>
            </a:pPr>
            <a:r>
              <a:rPr lang="en-US" sz="3200" b="1" dirty="0" smtClean="0">
                <a:solidFill>
                  <a:srgbClr val="C00000"/>
                </a:solidFill>
                <a:latin typeface="Times New Roman"/>
                <a:ea typeface="Calibri"/>
                <a:cs typeface="Arial"/>
              </a:rPr>
              <a:t>Vision</a:t>
            </a:r>
            <a:endParaRPr lang="en-US" sz="3200" dirty="0">
              <a:solidFill>
                <a:srgbClr val="C00000"/>
              </a:solidFill>
              <a:latin typeface="Calibri"/>
              <a:ea typeface="Calibri"/>
              <a:cs typeface="Arial"/>
            </a:endParaRPr>
          </a:p>
        </p:txBody>
      </p:sp>
    </p:spTree>
    <p:extLst>
      <p:ext uri="{BB962C8B-B14F-4D97-AF65-F5344CB8AC3E}">
        <p14:creationId xmlns:p14="http://schemas.microsoft.com/office/powerpoint/2010/main" val="393566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99592" y="476672"/>
            <a:ext cx="7200800" cy="4832092"/>
          </a:xfrm>
          <a:prstGeom prst="rect">
            <a:avLst/>
          </a:prstGeom>
        </p:spPr>
        <p:txBody>
          <a:bodyPr wrap="square">
            <a:spAutoFit/>
          </a:bodyPr>
          <a:lstStyle/>
          <a:p>
            <a:r>
              <a:rPr lang="ar-SA" sz="4400" b="1" i="1" u="sng" dirty="0"/>
              <a:t>رؤية ماكدونالدز </a:t>
            </a:r>
            <a:endParaRPr lang="ar-SA" sz="4400" b="1" i="1" u="sng" dirty="0" smtClean="0"/>
          </a:p>
          <a:p>
            <a:r>
              <a:rPr lang="ar-SA" sz="4400" dirty="0" smtClean="0"/>
              <a:t>"</a:t>
            </a:r>
            <a:r>
              <a:rPr lang="ar-SA" sz="4400" dirty="0"/>
              <a:t>السيطرة على سوق الوجبات السريعة على مستوى العالم" </a:t>
            </a:r>
          </a:p>
          <a:p>
            <a:r>
              <a:rPr lang="ar-SA" sz="4400" b="1" i="1" u="sng" dirty="0"/>
              <a:t>رؤية مايكروسوفت</a:t>
            </a:r>
          </a:p>
          <a:p>
            <a:r>
              <a:rPr lang="ar-SA" sz="4400" dirty="0" smtClean="0"/>
              <a:t>"كمبيوتر </a:t>
            </a:r>
            <a:r>
              <a:rPr lang="ar-SA" sz="4400" dirty="0"/>
              <a:t>لكل مكتب وفي كل منزل يستخدم برامجنا كأداة لتحقيق الفاعلية والقيمة."</a:t>
            </a:r>
          </a:p>
        </p:txBody>
      </p:sp>
    </p:spTree>
    <p:extLst>
      <p:ext uri="{BB962C8B-B14F-4D97-AF65-F5344CB8AC3E}">
        <p14:creationId xmlns:p14="http://schemas.microsoft.com/office/powerpoint/2010/main" val="12012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835696" y="1124744"/>
            <a:ext cx="6696744" cy="5560497"/>
          </a:xfrm>
          <a:prstGeom prst="rect">
            <a:avLst/>
          </a:prstGeom>
        </p:spPr>
        <p:txBody>
          <a:bodyPr wrap="square">
            <a:spAutoFit/>
          </a:bodyPr>
          <a:lstStyle/>
          <a:p>
            <a:pPr lvl="0" algn="ctr">
              <a:lnSpc>
                <a:spcPct val="115000"/>
              </a:lnSpc>
              <a:spcAft>
                <a:spcPts val="1000"/>
              </a:spcAft>
            </a:pPr>
            <a:r>
              <a:rPr lang="ar-SA" sz="4000" dirty="0" smtClean="0">
                <a:solidFill>
                  <a:prstClr val="black"/>
                </a:solidFill>
                <a:latin typeface="Calibri"/>
                <a:ea typeface="Calibri"/>
              </a:rPr>
              <a:t>الطموح </a:t>
            </a:r>
            <a:r>
              <a:rPr lang="ar-SA" sz="4000" dirty="0">
                <a:solidFill>
                  <a:prstClr val="black"/>
                </a:solidFill>
                <a:latin typeface="Calibri"/>
                <a:ea typeface="Calibri"/>
              </a:rPr>
              <a:t>والواقعية حسب الموارد</a:t>
            </a:r>
            <a:endParaRPr lang="en-US" sz="4000" dirty="0">
              <a:solidFill>
                <a:prstClr val="black"/>
              </a:solidFill>
              <a:latin typeface="Calibri"/>
              <a:ea typeface="Calibri"/>
              <a:cs typeface="Arial"/>
            </a:endParaRPr>
          </a:p>
          <a:p>
            <a:pPr lvl="0" algn="ctr">
              <a:lnSpc>
                <a:spcPct val="115000"/>
              </a:lnSpc>
              <a:spcAft>
                <a:spcPts val="1000"/>
              </a:spcAft>
            </a:pPr>
            <a:r>
              <a:rPr lang="ar-SA" sz="4000" dirty="0">
                <a:solidFill>
                  <a:prstClr val="black"/>
                </a:solidFill>
                <a:latin typeface="Calibri"/>
                <a:ea typeface="Calibri"/>
              </a:rPr>
              <a:t>مناسبة الرؤية لنوع النشاط</a:t>
            </a:r>
            <a:endParaRPr lang="en-US" sz="4000" dirty="0">
              <a:solidFill>
                <a:prstClr val="black"/>
              </a:solidFill>
              <a:latin typeface="Calibri"/>
              <a:ea typeface="Calibri"/>
              <a:cs typeface="Arial"/>
            </a:endParaRPr>
          </a:p>
          <a:p>
            <a:pPr lvl="0" algn="ctr">
              <a:lnSpc>
                <a:spcPct val="115000"/>
              </a:lnSpc>
              <a:spcAft>
                <a:spcPts val="1000"/>
              </a:spcAft>
            </a:pPr>
            <a:r>
              <a:rPr lang="ar-SA" sz="4000" dirty="0">
                <a:solidFill>
                  <a:prstClr val="black"/>
                </a:solidFill>
                <a:latin typeface="Calibri"/>
                <a:ea typeface="Calibri"/>
              </a:rPr>
              <a:t>هل الرؤية ممكنة التحقيق خلال الفترة المحددة  </a:t>
            </a:r>
            <a:endParaRPr lang="en-US" sz="4000" dirty="0">
              <a:solidFill>
                <a:prstClr val="black"/>
              </a:solidFill>
              <a:latin typeface="Calibri"/>
              <a:ea typeface="Calibri"/>
              <a:cs typeface="Arial"/>
            </a:endParaRPr>
          </a:p>
          <a:p>
            <a:pPr lvl="0" algn="ctr">
              <a:lnSpc>
                <a:spcPct val="115000"/>
              </a:lnSpc>
              <a:spcAft>
                <a:spcPts val="1000"/>
              </a:spcAft>
            </a:pPr>
            <a:r>
              <a:rPr lang="ar-SA" sz="4000" dirty="0">
                <a:solidFill>
                  <a:prstClr val="black"/>
                </a:solidFill>
                <a:latin typeface="Calibri"/>
                <a:ea typeface="Calibri"/>
              </a:rPr>
              <a:t>هل الرؤية محفزة وتزيد الدافعية</a:t>
            </a:r>
            <a:endParaRPr lang="en-US" sz="4000" dirty="0">
              <a:solidFill>
                <a:prstClr val="black"/>
              </a:solidFill>
              <a:latin typeface="Calibri"/>
              <a:ea typeface="Calibri"/>
              <a:cs typeface="Arial"/>
            </a:endParaRPr>
          </a:p>
          <a:p>
            <a:pPr lvl="0" algn="ctr">
              <a:lnSpc>
                <a:spcPct val="115000"/>
              </a:lnSpc>
              <a:spcAft>
                <a:spcPts val="1000"/>
              </a:spcAft>
            </a:pPr>
            <a:r>
              <a:rPr lang="ar-SA" sz="4000" dirty="0">
                <a:solidFill>
                  <a:prstClr val="black"/>
                </a:solidFill>
                <a:latin typeface="Calibri"/>
                <a:ea typeface="Calibri"/>
              </a:rPr>
              <a:t>وضوح الرؤية واستيعابها من قبل العاملين</a:t>
            </a:r>
            <a:endParaRPr lang="en-US" sz="4000" dirty="0">
              <a:solidFill>
                <a:prstClr val="black"/>
              </a:solidFill>
              <a:latin typeface="Calibri"/>
              <a:ea typeface="Calibri"/>
              <a:cs typeface="Aria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09" y="188641"/>
            <a:ext cx="2411367"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rot="19649519">
            <a:off x="561610" y="1156394"/>
            <a:ext cx="1576964" cy="584775"/>
          </a:xfrm>
          <a:prstGeom prst="rect">
            <a:avLst/>
          </a:prstGeom>
        </p:spPr>
        <p:txBody>
          <a:bodyPr wrap="square">
            <a:spAutoFit/>
          </a:bodyPr>
          <a:lstStyle/>
          <a:p>
            <a:pPr algn="ctr"/>
            <a:r>
              <a:rPr lang="ar-SA" sz="3200" dirty="0">
                <a:solidFill>
                  <a:srgbClr val="C00000"/>
                </a:solidFill>
                <a:latin typeface="Calibri"/>
                <a:ea typeface="Calibri"/>
              </a:rPr>
              <a:t>ملاحظة </a:t>
            </a:r>
            <a:r>
              <a:rPr lang="ar-SA" sz="2000" dirty="0" smtClean="0">
                <a:solidFill>
                  <a:srgbClr val="C00000"/>
                </a:solidFill>
                <a:latin typeface="Calibri"/>
                <a:ea typeface="Calibri"/>
              </a:rPr>
              <a:t> </a:t>
            </a:r>
            <a:endParaRPr lang="ar-SA" sz="2000" dirty="0">
              <a:solidFill>
                <a:srgbClr val="C00000"/>
              </a:solidFill>
            </a:endParaRPr>
          </a:p>
        </p:txBody>
      </p:sp>
    </p:spTree>
    <p:extLst>
      <p:ext uri="{BB962C8B-B14F-4D97-AF65-F5344CB8AC3E}">
        <p14:creationId xmlns:p14="http://schemas.microsoft.com/office/powerpoint/2010/main" val="13452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1)">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763782" y="1381629"/>
            <a:ext cx="7776864" cy="5476371"/>
          </a:xfrm>
          <a:prstGeom prst="rect">
            <a:avLst/>
          </a:prstGeom>
        </p:spPr>
        <p:txBody>
          <a:bodyPr wrap="square">
            <a:spAutoFit/>
          </a:bodyPr>
          <a:lstStyle/>
          <a:p>
            <a:pPr algn="ctr">
              <a:lnSpc>
                <a:spcPct val="115000"/>
              </a:lnSpc>
              <a:spcAft>
                <a:spcPts val="1000"/>
              </a:spcAft>
            </a:pPr>
            <a:endParaRPr lang="en-US" sz="1600" dirty="0" smtClean="0">
              <a:latin typeface="Calibri"/>
              <a:ea typeface="Calibri"/>
              <a:cs typeface="Arial"/>
            </a:endParaRPr>
          </a:p>
          <a:p>
            <a:pPr marL="130810" indent="-16510" algn="ctr">
              <a:lnSpc>
                <a:spcPct val="115000"/>
              </a:lnSpc>
              <a:spcAft>
                <a:spcPts val="1000"/>
              </a:spcAft>
            </a:pPr>
            <a:r>
              <a:rPr lang="ar-SA" sz="2800" dirty="0" smtClean="0">
                <a:solidFill>
                  <a:srgbClr val="000000"/>
                </a:solidFill>
                <a:latin typeface="Calibri"/>
                <a:ea typeface="Times New Roman"/>
              </a:rPr>
              <a:t>الرسالة </a:t>
            </a:r>
            <a:r>
              <a:rPr lang="ar-SA" sz="2800" dirty="0">
                <a:solidFill>
                  <a:srgbClr val="000000"/>
                </a:solidFill>
                <a:latin typeface="Calibri"/>
                <a:ea typeface="Times New Roman"/>
              </a:rPr>
              <a:t>تلخص من نحن وماذا نريد تحقيقه مستقبلا ولماذا نحن موجودون وهدف </a:t>
            </a:r>
            <a:r>
              <a:rPr lang="ar-SA" sz="2800" dirty="0" smtClean="0">
                <a:solidFill>
                  <a:srgbClr val="000000"/>
                </a:solidFill>
                <a:latin typeface="Calibri"/>
                <a:ea typeface="Times New Roman"/>
              </a:rPr>
              <a:t>المنظمة.</a:t>
            </a:r>
            <a:endParaRPr lang="en-US" sz="2800" dirty="0">
              <a:latin typeface="Calibri"/>
              <a:ea typeface="Calibri"/>
              <a:cs typeface="Arial"/>
            </a:endParaRPr>
          </a:p>
          <a:p>
            <a:pPr marL="130810" indent="-16510" algn="ctr">
              <a:lnSpc>
                <a:spcPct val="115000"/>
              </a:lnSpc>
              <a:spcAft>
                <a:spcPts val="1000"/>
              </a:spcAft>
            </a:pPr>
            <a:r>
              <a:rPr lang="ar-SA" sz="2800" dirty="0">
                <a:solidFill>
                  <a:srgbClr val="000000"/>
                </a:solidFill>
                <a:latin typeface="Calibri"/>
                <a:ea typeface="Times New Roman"/>
              </a:rPr>
              <a:t>الرسالة تكون موجزة وواضحة لكل اعضاء الفريق أو </a:t>
            </a:r>
            <a:r>
              <a:rPr lang="ar-SA" sz="2800" dirty="0" smtClean="0">
                <a:solidFill>
                  <a:srgbClr val="000000"/>
                </a:solidFill>
                <a:latin typeface="Calibri"/>
                <a:ea typeface="Times New Roman"/>
              </a:rPr>
              <a:t>المنظمة.</a:t>
            </a:r>
            <a:endParaRPr lang="en-US" sz="2800" dirty="0">
              <a:latin typeface="Calibri"/>
              <a:ea typeface="Calibri"/>
              <a:cs typeface="Arial"/>
            </a:endParaRPr>
          </a:p>
          <a:p>
            <a:pPr marL="130810" indent="-16510" algn="ctr">
              <a:lnSpc>
                <a:spcPct val="115000"/>
              </a:lnSpc>
              <a:spcAft>
                <a:spcPts val="1000"/>
              </a:spcAft>
            </a:pPr>
            <a:r>
              <a:rPr lang="ar-SA" sz="2800" dirty="0">
                <a:solidFill>
                  <a:srgbClr val="000000"/>
                </a:solidFill>
                <a:latin typeface="Calibri"/>
                <a:ea typeface="Times New Roman"/>
              </a:rPr>
              <a:t>الرسالة مختصرة ولكن تشتمل على عدة معاني(تحديد الأولويات ,شمولية المعايير)</a:t>
            </a:r>
            <a:endParaRPr lang="en-US" sz="2800" dirty="0">
              <a:latin typeface="Calibri"/>
              <a:ea typeface="Calibri"/>
              <a:cs typeface="Arial"/>
            </a:endParaRPr>
          </a:p>
          <a:p>
            <a:pPr marL="130810" indent="-16510" algn="ctr">
              <a:lnSpc>
                <a:spcPct val="115000"/>
              </a:lnSpc>
              <a:spcAft>
                <a:spcPts val="1000"/>
              </a:spcAft>
            </a:pPr>
            <a:r>
              <a:rPr lang="ar-SA" sz="2800" dirty="0">
                <a:solidFill>
                  <a:srgbClr val="000000"/>
                </a:solidFill>
                <a:latin typeface="Calibri"/>
                <a:ea typeface="Times New Roman"/>
              </a:rPr>
              <a:t>الرسالة مستمرة</a:t>
            </a:r>
            <a:r>
              <a:rPr lang="en-US" sz="2800" dirty="0">
                <a:solidFill>
                  <a:srgbClr val="000000"/>
                </a:solidFill>
                <a:latin typeface="Times New Roman"/>
                <a:ea typeface="Times New Roman"/>
                <a:cs typeface="Arial"/>
              </a:rPr>
              <a:t> , </a:t>
            </a:r>
            <a:r>
              <a:rPr lang="ar-SA" sz="2800" dirty="0">
                <a:solidFill>
                  <a:srgbClr val="000000"/>
                </a:solidFill>
                <a:latin typeface="Calibri"/>
                <a:ea typeface="Times New Roman"/>
              </a:rPr>
              <a:t>تأتي كفعل </a:t>
            </a:r>
            <a:r>
              <a:rPr lang="ar-SA" sz="2800" dirty="0" smtClean="0">
                <a:solidFill>
                  <a:srgbClr val="000000"/>
                </a:solidFill>
                <a:latin typeface="Calibri"/>
                <a:ea typeface="Times New Roman"/>
              </a:rPr>
              <a:t>أو كمصدر, </a:t>
            </a:r>
            <a:r>
              <a:rPr lang="ar-SA" sz="2800" dirty="0">
                <a:solidFill>
                  <a:srgbClr val="000000"/>
                </a:solidFill>
                <a:latin typeface="Calibri"/>
                <a:ea typeface="Times New Roman"/>
              </a:rPr>
              <a:t>مثل: تأمين أو إسعاد , أو تقوية , أو تعليم , أو مساعدة , أو رفع</a:t>
            </a:r>
            <a:r>
              <a:rPr lang="en-US" sz="2800" dirty="0">
                <a:solidFill>
                  <a:srgbClr val="000000"/>
                </a:solidFill>
                <a:latin typeface="Times New Roman"/>
                <a:ea typeface="Times New Roman"/>
                <a:cs typeface="Arial"/>
              </a:rPr>
              <a:t> , </a:t>
            </a:r>
            <a:r>
              <a:rPr lang="ar-SA" sz="2800" dirty="0">
                <a:solidFill>
                  <a:srgbClr val="000000"/>
                </a:solidFill>
                <a:latin typeface="Calibri"/>
                <a:ea typeface="Times New Roman"/>
              </a:rPr>
              <a:t>أو تحقيق....</a:t>
            </a:r>
            <a:endParaRPr lang="en-US" sz="2800" dirty="0">
              <a:latin typeface="Calibri"/>
              <a:ea typeface="Calibri"/>
              <a:cs typeface="Arial"/>
            </a:endParaRPr>
          </a:p>
          <a:p>
            <a:pPr marL="130810" indent="-16510" algn="ctr">
              <a:lnSpc>
                <a:spcPct val="115000"/>
              </a:lnSpc>
              <a:spcAft>
                <a:spcPts val="1000"/>
              </a:spcAft>
            </a:pPr>
            <a:r>
              <a:rPr lang="ar-SA" sz="2800" dirty="0">
                <a:solidFill>
                  <a:srgbClr val="000000"/>
                </a:solidFill>
                <a:latin typeface="Calibri"/>
                <a:ea typeface="Times New Roman"/>
              </a:rPr>
              <a:t>الرسالة في المضارع وليست في الماضي , ولا في المستقبل , بل هي الآن وكل زمان </a:t>
            </a:r>
            <a:r>
              <a:rPr lang="ar-SA" sz="2800" dirty="0" smtClean="0">
                <a:solidFill>
                  <a:srgbClr val="000000"/>
                </a:solidFill>
                <a:latin typeface="Calibri"/>
                <a:ea typeface="Times New Roman"/>
              </a:rPr>
              <a:t>.</a:t>
            </a:r>
            <a:endParaRPr lang="en-US" sz="2800" dirty="0">
              <a:latin typeface="Calibri"/>
              <a:ea typeface="Calibri"/>
              <a:cs typeface="Arial"/>
            </a:endParaRPr>
          </a:p>
        </p:txBody>
      </p:sp>
      <p:sp>
        <p:nvSpPr>
          <p:cNvPr id="6" name="تمرير أفقي 5"/>
          <p:cNvSpPr/>
          <p:nvPr/>
        </p:nvSpPr>
        <p:spPr>
          <a:xfrm>
            <a:off x="4499992" y="120282"/>
            <a:ext cx="4032448" cy="1580525"/>
          </a:xfrm>
          <a:prstGeom prst="horizontalScroll">
            <a:avLst/>
          </a:prstGeom>
        </p:spPr>
        <p:style>
          <a:lnRef idx="2">
            <a:schemeClr val="dk1"/>
          </a:lnRef>
          <a:fillRef idx="1">
            <a:schemeClr val="lt1"/>
          </a:fillRef>
          <a:effectRef idx="0">
            <a:schemeClr val="dk1"/>
          </a:effectRef>
          <a:fontRef idx="minor">
            <a:schemeClr val="dk1"/>
          </a:fontRef>
        </p:style>
        <p:txBody>
          <a:bodyPr rtlCol="1" anchor="ctr"/>
          <a:lstStyle/>
          <a:p>
            <a:pPr lvl="0" algn="ctr">
              <a:lnSpc>
                <a:spcPct val="115000"/>
              </a:lnSpc>
              <a:spcAft>
                <a:spcPts val="1000"/>
              </a:spcAft>
            </a:pPr>
            <a:r>
              <a:rPr lang="ar-SA" sz="2400" b="1" dirty="0">
                <a:solidFill>
                  <a:srgbClr val="C00000"/>
                </a:solidFill>
                <a:latin typeface="Calibri"/>
                <a:ea typeface="Calibri"/>
              </a:rPr>
              <a:t>الرسالة</a:t>
            </a:r>
            <a:endParaRPr lang="en-US" sz="2400" dirty="0">
              <a:solidFill>
                <a:srgbClr val="C00000"/>
              </a:solidFill>
              <a:latin typeface="Calibri"/>
              <a:ea typeface="Calibri"/>
              <a:cs typeface="Arial"/>
            </a:endParaRPr>
          </a:p>
          <a:p>
            <a:pPr marL="130810" lvl="0" indent="-16510" algn="ctr">
              <a:lnSpc>
                <a:spcPct val="115000"/>
              </a:lnSpc>
              <a:spcAft>
                <a:spcPts val="1000"/>
              </a:spcAft>
            </a:pPr>
            <a:r>
              <a:rPr lang="en-US" sz="2400" b="1" dirty="0">
                <a:solidFill>
                  <a:srgbClr val="C00000"/>
                </a:solidFill>
                <a:latin typeface="Times New Roman"/>
                <a:ea typeface="Calibri"/>
                <a:cs typeface="Arial"/>
              </a:rPr>
              <a:t>Mission</a:t>
            </a:r>
            <a:endParaRPr lang="ar-SA" sz="2400" dirty="0">
              <a:solidFill>
                <a:srgbClr val="C00000"/>
              </a:solidFill>
            </a:endParaRPr>
          </a:p>
        </p:txBody>
      </p:sp>
    </p:spTree>
    <p:extLst>
      <p:ext uri="{BB962C8B-B14F-4D97-AF65-F5344CB8AC3E}">
        <p14:creationId xmlns:p14="http://schemas.microsoft.com/office/powerpoint/2010/main" val="383318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99592" y="1988840"/>
            <a:ext cx="7254552" cy="3046988"/>
          </a:xfrm>
          <a:prstGeom prst="rect">
            <a:avLst/>
          </a:prstGeom>
        </p:spPr>
        <p:txBody>
          <a:bodyPr wrap="square">
            <a:spAutoFit/>
          </a:bodyPr>
          <a:lstStyle/>
          <a:p>
            <a:r>
              <a:rPr lang="ar-SA" sz="3200" b="1" i="1" u="sng" dirty="0"/>
              <a:t>رسالة ماكدونالدز: </a:t>
            </a:r>
            <a:endParaRPr lang="ar-SA" sz="3200" b="1" i="1" u="sng" dirty="0" smtClean="0"/>
          </a:p>
          <a:p>
            <a:r>
              <a:rPr lang="ar-SA" sz="3200" dirty="0" smtClean="0"/>
              <a:t>نسعى </a:t>
            </a:r>
            <a:r>
              <a:rPr lang="ar-SA" sz="3200" dirty="0"/>
              <a:t>لإشباع شهية العالم بتقديم طعام جيد مقدم بشكل حسن وبسعر مقبول .</a:t>
            </a:r>
          </a:p>
          <a:p>
            <a:r>
              <a:rPr lang="ar-SA" sz="3200" b="1" i="1" u="sng" dirty="0"/>
              <a:t>رسالة </a:t>
            </a:r>
            <a:r>
              <a:rPr lang="en-US" sz="3200" b="1" i="1" u="sng" dirty="0" smtClean="0"/>
              <a:t>DHL  </a:t>
            </a:r>
            <a:r>
              <a:rPr lang="en-US" sz="3200" b="1" i="1" u="sng" dirty="0"/>
              <a:t>:</a:t>
            </a:r>
            <a:r>
              <a:rPr lang="en-US" sz="3200" dirty="0"/>
              <a:t> </a:t>
            </a:r>
            <a:endParaRPr lang="ar-SA" sz="3200" dirty="0" smtClean="0"/>
          </a:p>
          <a:p>
            <a:r>
              <a:rPr lang="ar-SA" sz="3200" dirty="0"/>
              <a:t>ت</a:t>
            </a:r>
            <a:r>
              <a:rPr lang="ar-SA" sz="3200" dirty="0" smtClean="0"/>
              <a:t>قديم </a:t>
            </a:r>
            <a:r>
              <a:rPr lang="ar-SA" sz="3200" dirty="0"/>
              <a:t>حلول لوجستية ذات جودة عالية بناء على خبرة محلية قوية وأكبر شبكة عالمية .</a:t>
            </a:r>
          </a:p>
        </p:txBody>
      </p:sp>
    </p:spTree>
    <p:extLst>
      <p:ext uri="{BB962C8B-B14F-4D97-AF65-F5344CB8AC3E}">
        <p14:creationId xmlns:p14="http://schemas.microsoft.com/office/powerpoint/2010/main" val="3211728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1412776"/>
            <a:ext cx="8136904" cy="5042919"/>
          </a:xfrm>
          <a:prstGeom prst="rect">
            <a:avLst/>
          </a:prstGeom>
        </p:spPr>
        <p:txBody>
          <a:bodyPr wrap="square">
            <a:spAutoFit/>
          </a:bodyPr>
          <a:lstStyle/>
          <a:p>
            <a:pPr algn="just">
              <a:lnSpc>
                <a:spcPct val="115000"/>
              </a:lnSpc>
              <a:spcAft>
                <a:spcPts val="1000"/>
              </a:spcAft>
            </a:pPr>
            <a:endParaRPr lang="ar-SA" dirty="0">
              <a:ea typeface="Calibri"/>
              <a:cs typeface="Times New Roman"/>
            </a:endParaRPr>
          </a:p>
          <a:p>
            <a:pPr algn="just">
              <a:lnSpc>
                <a:spcPct val="115000"/>
              </a:lnSpc>
              <a:spcAft>
                <a:spcPts val="1000"/>
              </a:spcAft>
            </a:pPr>
            <a:r>
              <a:rPr lang="ar-SA" sz="2400" b="1" dirty="0" smtClean="0">
                <a:ea typeface="Calibri"/>
                <a:cs typeface="Times New Roman"/>
              </a:rPr>
              <a:t>مشروع </a:t>
            </a:r>
            <a:r>
              <a:rPr lang="ar-SA" sz="2400" b="1" dirty="0">
                <a:ea typeface="Calibri"/>
                <a:cs typeface="Times New Roman"/>
              </a:rPr>
              <a:t>يهدف إلى اكساب الطالب/ ــة  مهارات سوق العمل وترسيخ ثقافة العمل الحر والتحفيز على ريادة وصناعة الأعمال، وتعتمد فكرة المشروع على تدريب وتأهيل الطلاب والطالبات على المهارات المهمة لخوض سوق العمل وريادة الأعمال ، واتاحة الفرصة لهم  للتواصل مع المجتمع ، من خلال عرض أفكارهم في إطار بيئة تنافسية تربوية يخضعون خلالها لعمليات تقييم متتالية من قبل خبراء محكّمين وفق معايير محددة ، و من خلال هذا البرنامج نقوم  بالتالي : </a:t>
            </a:r>
            <a:endParaRPr lang="en-US" sz="2400" b="1" dirty="0">
              <a:ea typeface="Calibri"/>
              <a:cs typeface="Arial"/>
            </a:endParaRPr>
          </a:p>
          <a:p>
            <a:pPr algn="just">
              <a:lnSpc>
                <a:spcPct val="115000"/>
              </a:lnSpc>
              <a:spcAft>
                <a:spcPts val="1000"/>
              </a:spcAft>
            </a:pPr>
            <a:r>
              <a:rPr lang="ar-SA" sz="2400" b="1" dirty="0">
                <a:ea typeface="Calibri"/>
                <a:cs typeface="Times New Roman"/>
              </a:rPr>
              <a:t>- تأهيل مدربي مهارات سوق العمل وريادة الأعمال، وتنفيذ برامج تدريبية في جميع الإدارات التعليمية للطلاب والطالبات.</a:t>
            </a:r>
            <a:endParaRPr lang="en-US" sz="2400" b="1" dirty="0">
              <a:ea typeface="Calibri"/>
              <a:cs typeface="Arial"/>
            </a:endParaRPr>
          </a:p>
          <a:p>
            <a:pPr algn="just">
              <a:lnSpc>
                <a:spcPct val="115000"/>
              </a:lnSpc>
              <a:spcAft>
                <a:spcPts val="1000"/>
              </a:spcAft>
            </a:pPr>
            <a:r>
              <a:rPr lang="ar-SA" sz="2400" b="1" dirty="0">
                <a:ea typeface="Calibri"/>
                <a:cs typeface="Times New Roman"/>
              </a:rPr>
              <a:t>- تنفيذ المنافسات في مجال صناعة الأعمال على المستويات التالية (المدرسة , الإدارة التعليمية , الوزارة ) .</a:t>
            </a:r>
            <a:endParaRPr lang="en-US" sz="2400" b="1" dirty="0">
              <a:ea typeface="Calibri"/>
              <a:cs typeface="Arial"/>
            </a:endParaRPr>
          </a:p>
        </p:txBody>
      </p:sp>
      <p:sp>
        <p:nvSpPr>
          <p:cNvPr id="4" name="وسيلة شرح على شكل سحابة 3"/>
          <p:cNvSpPr/>
          <p:nvPr/>
        </p:nvSpPr>
        <p:spPr>
          <a:xfrm>
            <a:off x="5652120" y="332656"/>
            <a:ext cx="3096344" cy="1368152"/>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15000"/>
              </a:lnSpc>
              <a:spcAft>
                <a:spcPts val="1000"/>
              </a:spcAft>
            </a:pPr>
            <a:r>
              <a:rPr lang="ar-SA" sz="4400" b="1" dirty="0">
                <a:solidFill>
                  <a:srgbClr val="000000"/>
                </a:solidFill>
                <a:latin typeface="Calibri"/>
                <a:ea typeface="Times New Roman"/>
                <a:cs typeface="AL-Mohanad" pitchFamily="2" charset="-78"/>
              </a:rPr>
              <a:t>فكرة المشروع</a:t>
            </a:r>
            <a:endParaRPr lang="en-US" sz="4400" b="1" dirty="0">
              <a:effectLst/>
              <a:latin typeface="Calibri"/>
              <a:ea typeface="Calibri"/>
              <a:cs typeface="AL-Mohanad" pitchFamily="2" charset="-78"/>
            </a:endParaRPr>
          </a:p>
        </p:txBody>
      </p:sp>
    </p:spTree>
    <p:extLst>
      <p:ext uri="{BB962C8B-B14F-4D97-AF65-F5344CB8AC3E}">
        <p14:creationId xmlns:p14="http://schemas.microsoft.com/office/powerpoint/2010/main" val="291260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xit" presetSubtype="0" fill="hold" nodeType="clickEffect">
                                  <p:stCondLst>
                                    <p:cond delay="0"/>
                                  </p:stCondLst>
                                  <p:childTnLst>
                                    <p:anim calcmode="lin" valueType="num">
                                      <p:cBhvr>
                                        <p:cTn id="12" dur="1000"/>
                                        <p:tgtEl>
                                          <p:spTgt spid="2">
                                            <p:txEl>
                                              <p:pRg st="1" end="1"/>
                                            </p:txEl>
                                          </p:spTgt>
                                        </p:tgtEl>
                                        <p:attrNameLst>
                                          <p:attrName>ppt_w</p:attrName>
                                        </p:attrNameLst>
                                      </p:cBhvr>
                                      <p:tavLst>
                                        <p:tav tm="0">
                                          <p:val>
                                            <p:strVal val="ppt_w"/>
                                          </p:val>
                                        </p:tav>
                                        <p:tav tm="100000">
                                          <p:val>
                                            <p:fltVal val="0"/>
                                          </p:val>
                                        </p:tav>
                                      </p:tavLst>
                                    </p:anim>
                                    <p:anim calcmode="lin" valueType="num">
                                      <p:cBhvr>
                                        <p:cTn id="13" dur="1000"/>
                                        <p:tgtEl>
                                          <p:spTgt spid="2">
                                            <p:txEl>
                                              <p:pRg st="1" end="1"/>
                                            </p:txEl>
                                          </p:spTgt>
                                        </p:tgtEl>
                                        <p:attrNameLst>
                                          <p:attrName>ppt_h</p:attrName>
                                        </p:attrNameLst>
                                      </p:cBhvr>
                                      <p:tavLst>
                                        <p:tav tm="0">
                                          <p:val>
                                            <p:strVal val="ppt_h"/>
                                          </p:val>
                                        </p:tav>
                                        <p:tav tm="100000">
                                          <p:val>
                                            <p:fltVal val="0"/>
                                          </p:val>
                                        </p:tav>
                                      </p:tavLst>
                                    </p:anim>
                                    <p:anim calcmode="lin" valueType="num">
                                      <p:cBhvr>
                                        <p:cTn id="14" dur="1000"/>
                                        <p:tgtEl>
                                          <p:spTgt spid="2">
                                            <p:txEl>
                                              <p:pRg st="1" end="1"/>
                                            </p:txEl>
                                          </p:spTgt>
                                        </p:tgtEl>
                                        <p:attrNameLst>
                                          <p:attrName>style.rotation</p:attrName>
                                        </p:attrNameLst>
                                      </p:cBhvr>
                                      <p:tavLst>
                                        <p:tav tm="0">
                                          <p:val>
                                            <p:fltVal val="0"/>
                                          </p:val>
                                        </p:tav>
                                        <p:tav tm="100000">
                                          <p:val>
                                            <p:fltVal val="90"/>
                                          </p:val>
                                        </p:tav>
                                      </p:tavLst>
                                    </p:anim>
                                    <p:animEffect transition="out" filter="fade">
                                      <p:cBhvr>
                                        <p:cTn id="15" dur="1000"/>
                                        <p:tgtEl>
                                          <p:spTgt spid="2">
                                            <p:txEl>
                                              <p:pRg st="1" end="1"/>
                                            </p:txEl>
                                          </p:spTgt>
                                        </p:tgtEl>
                                      </p:cBhvr>
                                    </p:animEffect>
                                    <p:set>
                                      <p:cBhvr>
                                        <p:cTn id="16" dur="1" fill="hold">
                                          <p:stCondLst>
                                            <p:cond delay="999"/>
                                          </p:stCondLst>
                                        </p:cTn>
                                        <p:tgtEl>
                                          <p:spTgt spid="2">
                                            <p:txEl>
                                              <p:pRg st="1" end="1"/>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2">
                                            <p:txEl>
                                              <p:pRg st="2" end="2"/>
                                            </p:txEl>
                                          </p:spTgt>
                                        </p:tgtEl>
                                        <p:attrNameLst>
                                          <p:attrName>ppt_w</p:attrName>
                                        </p:attrNameLst>
                                      </p:cBhvr>
                                      <p:tavLst>
                                        <p:tav tm="0">
                                          <p:val>
                                            <p:strVal val="ppt_w"/>
                                          </p:val>
                                        </p:tav>
                                        <p:tav tm="100000">
                                          <p:val>
                                            <p:fltVal val="0"/>
                                          </p:val>
                                        </p:tav>
                                      </p:tavLst>
                                    </p:anim>
                                    <p:anim calcmode="lin" valueType="num">
                                      <p:cBhvr>
                                        <p:cTn id="19" dur="1000"/>
                                        <p:tgtEl>
                                          <p:spTgt spid="2">
                                            <p:txEl>
                                              <p:pRg st="2" end="2"/>
                                            </p:txEl>
                                          </p:spTgt>
                                        </p:tgtEl>
                                        <p:attrNameLst>
                                          <p:attrName>ppt_h</p:attrName>
                                        </p:attrNameLst>
                                      </p:cBhvr>
                                      <p:tavLst>
                                        <p:tav tm="0">
                                          <p:val>
                                            <p:strVal val="ppt_h"/>
                                          </p:val>
                                        </p:tav>
                                        <p:tav tm="100000">
                                          <p:val>
                                            <p:fltVal val="0"/>
                                          </p:val>
                                        </p:tav>
                                      </p:tavLst>
                                    </p:anim>
                                    <p:anim calcmode="lin" valueType="num">
                                      <p:cBhvr>
                                        <p:cTn id="20" dur="1000"/>
                                        <p:tgtEl>
                                          <p:spTgt spid="2">
                                            <p:txEl>
                                              <p:pRg st="2" end="2"/>
                                            </p:txEl>
                                          </p:spTgt>
                                        </p:tgtEl>
                                        <p:attrNameLst>
                                          <p:attrName>style.rotation</p:attrName>
                                        </p:attrNameLst>
                                      </p:cBhvr>
                                      <p:tavLst>
                                        <p:tav tm="0">
                                          <p:val>
                                            <p:fltVal val="0"/>
                                          </p:val>
                                        </p:tav>
                                        <p:tav tm="100000">
                                          <p:val>
                                            <p:fltVal val="90"/>
                                          </p:val>
                                        </p:tav>
                                      </p:tavLst>
                                    </p:anim>
                                    <p:animEffect transition="out" filter="fade">
                                      <p:cBhvr>
                                        <p:cTn id="21" dur="1000"/>
                                        <p:tgtEl>
                                          <p:spTgt spid="2">
                                            <p:txEl>
                                              <p:pRg st="2" end="2"/>
                                            </p:txEl>
                                          </p:spTgt>
                                        </p:tgtEl>
                                      </p:cBhvr>
                                    </p:animEffect>
                                    <p:set>
                                      <p:cBhvr>
                                        <p:cTn id="22" dur="1" fill="hold">
                                          <p:stCondLst>
                                            <p:cond delay="999"/>
                                          </p:stCondLst>
                                        </p:cTn>
                                        <p:tgtEl>
                                          <p:spTgt spid="2">
                                            <p:txEl>
                                              <p:pRg st="2" end="2"/>
                                            </p:txEl>
                                          </p:spTgt>
                                        </p:tgtEl>
                                        <p:attrNameLst>
                                          <p:attrName>style.visibility</p:attrName>
                                        </p:attrNameLst>
                                      </p:cBhvr>
                                      <p:to>
                                        <p:strVal val="hidden"/>
                                      </p:to>
                                    </p:set>
                                  </p:childTnLst>
                                </p:cTn>
                              </p:par>
                              <p:par>
                                <p:cTn id="23" presetID="31" presetClass="exit" presetSubtype="0" fill="hold" nodeType="withEffect">
                                  <p:stCondLst>
                                    <p:cond delay="0"/>
                                  </p:stCondLst>
                                  <p:childTnLst>
                                    <p:anim calcmode="lin" valueType="num">
                                      <p:cBhvr>
                                        <p:cTn id="24" dur="1000"/>
                                        <p:tgtEl>
                                          <p:spTgt spid="2">
                                            <p:txEl>
                                              <p:pRg st="3" end="3"/>
                                            </p:txEl>
                                          </p:spTgt>
                                        </p:tgtEl>
                                        <p:attrNameLst>
                                          <p:attrName>ppt_w</p:attrName>
                                        </p:attrNameLst>
                                      </p:cBhvr>
                                      <p:tavLst>
                                        <p:tav tm="0">
                                          <p:val>
                                            <p:strVal val="ppt_w"/>
                                          </p:val>
                                        </p:tav>
                                        <p:tav tm="100000">
                                          <p:val>
                                            <p:fltVal val="0"/>
                                          </p:val>
                                        </p:tav>
                                      </p:tavLst>
                                    </p:anim>
                                    <p:anim calcmode="lin" valueType="num">
                                      <p:cBhvr>
                                        <p:cTn id="25" dur="1000"/>
                                        <p:tgtEl>
                                          <p:spTgt spid="2">
                                            <p:txEl>
                                              <p:pRg st="3" end="3"/>
                                            </p:txEl>
                                          </p:spTgt>
                                        </p:tgtEl>
                                        <p:attrNameLst>
                                          <p:attrName>ppt_h</p:attrName>
                                        </p:attrNameLst>
                                      </p:cBhvr>
                                      <p:tavLst>
                                        <p:tav tm="0">
                                          <p:val>
                                            <p:strVal val="ppt_h"/>
                                          </p:val>
                                        </p:tav>
                                        <p:tav tm="100000">
                                          <p:val>
                                            <p:fltVal val="0"/>
                                          </p:val>
                                        </p:tav>
                                      </p:tavLst>
                                    </p:anim>
                                    <p:anim calcmode="lin" valueType="num">
                                      <p:cBhvr>
                                        <p:cTn id="26" dur="1000"/>
                                        <p:tgtEl>
                                          <p:spTgt spid="2">
                                            <p:txEl>
                                              <p:pRg st="3" end="3"/>
                                            </p:txEl>
                                          </p:spTgt>
                                        </p:tgtEl>
                                        <p:attrNameLst>
                                          <p:attrName>style.rotation</p:attrName>
                                        </p:attrNameLst>
                                      </p:cBhvr>
                                      <p:tavLst>
                                        <p:tav tm="0">
                                          <p:val>
                                            <p:fltVal val="0"/>
                                          </p:val>
                                        </p:tav>
                                        <p:tav tm="100000">
                                          <p:val>
                                            <p:fltVal val="90"/>
                                          </p:val>
                                        </p:tav>
                                      </p:tavLst>
                                    </p:anim>
                                    <p:animEffect transition="out" filter="fade">
                                      <p:cBhvr>
                                        <p:cTn id="27" dur="1000"/>
                                        <p:tgtEl>
                                          <p:spTgt spid="2">
                                            <p:txEl>
                                              <p:pRg st="3" end="3"/>
                                            </p:txEl>
                                          </p:spTgt>
                                        </p:tgtEl>
                                      </p:cBhvr>
                                    </p:animEffect>
                                    <p:set>
                                      <p:cBhvr>
                                        <p:cTn id="28" dur="1" fill="hold">
                                          <p:stCondLst>
                                            <p:cond delay="999"/>
                                          </p:stCondLst>
                                        </p:cTn>
                                        <p:tgtEl>
                                          <p:spTgt spid="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5552" y="1761499"/>
            <a:ext cx="7988435" cy="4427879"/>
          </a:xfrm>
          <a:prstGeom prst="rect">
            <a:avLst/>
          </a:prstGeom>
        </p:spPr>
        <p:txBody>
          <a:bodyPr wrap="square">
            <a:spAutoFit/>
          </a:bodyPr>
          <a:lstStyle/>
          <a:p>
            <a:pPr lvl="0" algn="ctr">
              <a:lnSpc>
                <a:spcPct val="115000"/>
              </a:lnSpc>
              <a:spcAft>
                <a:spcPts val="1000"/>
              </a:spcAft>
            </a:pPr>
            <a:r>
              <a:rPr lang="ar-SA" sz="3600" dirty="0" smtClean="0">
                <a:solidFill>
                  <a:prstClr val="black"/>
                </a:solidFill>
                <a:latin typeface="Calibri"/>
                <a:ea typeface="Calibri"/>
              </a:rPr>
              <a:t>الاختصار</a:t>
            </a:r>
            <a:endParaRPr lang="en-US" sz="3600" dirty="0">
              <a:solidFill>
                <a:prstClr val="black"/>
              </a:solidFill>
              <a:latin typeface="Calibri"/>
              <a:ea typeface="Calibri"/>
              <a:cs typeface="Arial"/>
            </a:endParaRPr>
          </a:p>
          <a:p>
            <a:pPr lvl="0" algn="ctr">
              <a:lnSpc>
                <a:spcPct val="115000"/>
              </a:lnSpc>
              <a:spcAft>
                <a:spcPts val="1000"/>
              </a:spcAft>
            </a:pPr>
            <a:r>
              <a:rPr lang="ar-SA" sz="3600" dirty="0">
                <a:solidFill>
                  <a:prstClr val="black"/>
                </a:solidFill>
                <a:latin typeface="Calibri"/>
                <a:ea typeface="Calibri"/>
              </a:rPr>
              <a:t>تحديد مجال العمل</a:t>
            </a:r>
            <a:endParaRPr lang="en-US" sz="3600" dirty="0">
              <a:solidFill>
                <a:prstClr val="black"/>
              </a:solidFill>
              <a:latin typeface="Calibri"/>
              <a:ea typeface="Calibri"/>
              <a:cs typeface="Arial"/>
            </a:endParaRPr>
          </a:p>
          <a:p>
            <a:pPr lvl="0" algn="ctr">
              <a:lnSpc>
                <a:spcPct val="115000"/>
              </a:lnSpc>
              <a:spcAft>
                <a:spcPts val="1000"/>
              </a:spcAft>
            </a:pPr>
            <a:r>
              <a:rPr lang="ar-SA" sz="3600" dirty="0">
                <a:solidFill>
                  <a:prstClr val="black"/>
                </a:solidFill>
                <a:latin typeface="Calibri"/>
                <a:ea typeface="Calibri"/>
              </a:rPr>
              <a:t>احتوائها على 3 قيم كحد أقصى</a:t>
            </a:r>
            <a:endParaRPr lang="en-US" sz="3600" dirty="0">
              <a:solidFill>
                <a:prstClr val="black"/>
              </a:solidFill>
              <a:latin typeface="Calibri"/>
              <a:ea typeface="Calibri"/>
              <a:cs typeface="Arial"/>
            </a:endParaRPr>
          </a:p>
          <a:p>
            <a:pPr lvl="0" algn="ctr">
              <a:lnSpc>
                <a:spcPct val="115000"/>
              </a:lnSpc>
              <a:spcAft>
                <a:spcPts val="1000"/>
              </a:spcAft>
            </a:pPr>
            <a:r>
              <a:rPr lang="ar-SA" sz="3600" dirty="0">
                <a:solidFill>
                  <a:prstClr val="black"/>
                </a:solidFill>
                <a:latin typeface="Calibri"/>
                <a:ea typeface="Calibri"/>
              </a:rPr>
              <a:t>تشير إلى تميز المنظمة بالنسبة للمنافسين ( الحجم , الترتيب , الجودة , السرعة )</a:t>
            </a:r>
            <a:endParaRPr lang="en-US" sz="3600" dirty="0">
              <a:solidFill>
                <a:prstClr val="black"/>
              </a:solidFill>
              <a:latin typeface="Calibri"/>
              <a:ea typeface="Calibri"/>
              <a:cs typeface="Arial"/>
            </a:endParaRPr>
          </a:p>
          <a:p>
            <a:pPr lvl="0" algn="ctr">
              <a:lnSpc>
                <a:spcPct val="115000"/>
              </a:lnSpc>
              <a:spcAft>
                <a:spcPts val="1000"/>
              </a:spcAft>
            </a:pPr>
            <a:r>
              <a:rPr lang="ar-SA" sz="3600" dirty="0">
                <a:solidFill>
                  <a:prstClr val="black"/>
                </a:solidFill>
                <a:latin typeface="Calibri"/>
                <a:ea typeface="Calibri"/>
              </a:rPr>
              <a:t>سهلة الحفظ وعدد كلماتها قليل نسبيا</a:t>
            </a:r>
            <a:endParaRPr lang="en-US" sz="3600" dirty="0">
              <a:solidFill>
                <a:prstClr val="black"/>
              </a:solidFill>
              <a:latin typeface="Calibri"/>
              <a:ea typeface="Calibri"/>
              <a:cs typeface="Aria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3" y="1"/>
            <a:ext cx="2962275" cy="22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rot="19980628">
            <a:off x="837100" y="793887"/>
            <a:ext cx="1359879" cy="689099"/>
          </a:xfrm>
          <a:prstGeom prst="rect">
            <a:avLst/>
          </a:prstGeom>
        </p:spPr>
        <p:txBody>
          <a:bodyPr wrap="square">
            <a:spAutoFit/>
          </a:bodyPr>
          <a:lstStyle/>
          <a:p>
            <a:pPr lvl="0" algn="ctr">
              <a:lnSpc>
                <a:spcPct val="115000"/>
              </a:lnSpc>
              <a:spcAft>
                <a:spcPts val="1000"/>
              </a:spcAft>
            </a:pPr>
            <a:r>
              <a:rPr lang="ar-SA" sz="3600" dirty="0" smtClean="0">
                <a:solidFill>
                  <a:srgbClr val="C00000"/>
                </a:solidFill>
                <a:latin typeface="Calibri"/>
                <a:ea typeface="Calibri"/>
              </a:rPr>
              <a:t>ملاحظة</a:t>
            </a:r>
            <a:endParaRPr lang="en-US" sz="3600" dirty="0">
              <a:solidFill>
                <a:srgbClr val="C00000"/>
              </a:solidFill>
              <a:latin typeface="Calibri"/>
              <a:ea typeface="Calibri"/>
              <a:cs typeface="Arial"/>
            </a:endParaRPr>
          </a:p>
        </p:txBody>
      </p:sp>
    </p:spTree>
    <p:extLst>
      <p:ext uri="{BB962C8B-B14F-4D97-AF65-F5344CB8AC3E}">
        <p14:creationId xmlns:p14="http://schemas.microsoft.com/office/powerpoint/2010/main" val="132388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395536" y="1412776"/>
            <a:ext cx="7992888" cy="5569217"/>
          </a:xfrm>
          <a:prstGeom prst="rect">
            <a:avLst/>
          </a:prstGeom>
        </p:spPr>
        <p:txBody>
          <a:bodyPr wrap="square">
            <a:spAutoFit/>
          </a:bodyPr>
          <a:lstStyle/>
          <a:p>
            <a:pPr algn="ctr">
              <a:lnSpc>
                <a:spcPct val="115000"/>
              </a:lnSpc>
              <a:spcAft>
                <a:spcPts val="1000"/>
              </a:spcAft>
            </a:pPr>
            <a:r>
              <a:rPr lang="ar-SA" sz="1400" b="1" dirty="0">
                <a:latin typeface="Calibri"/>
                <a:ea typeface="Calibri"/>
              </a:rPr>
              <a:t> </a:t>
            </a:r>
            <a:endParaRPr lang="en-US" sz="1400" dirty="0">
              <a:latin typeface="Calibri"/>
              <a:ea typeface="Calibri"/>
              <a:cs typeface="Arial"/>
            </a:endParaRPr>
          </a:p>
          <a:p>
            <a:pPr marL="130810">
              <a:lnSpc>
                <a:spcPct val="115000"/>
              </a:lnSpc>
              <a:spcAft>
                <a:spcPts val="1000"/>
              </a:spcAft>
            </a:pPr>
            <a:r>
              <a:rPr lang="ar-SA" sz="2800" dirty="0">
                <a:solidFill>
                  <a:srgbClr val="000000"/>
                </a:solidFill>
                <a:latin typeface="Calibri"/>
                <a:ea typeface="Times New Roman"/>
              </a:rPr>
              <a:t>كل ماله قيمة بالنسبة للمنظمة ويؤمن بها جميع العاملين لخلق الانسجام وتعمل القيم على توجيه وضبط الأداء للوصول إلى تحقيق الأهداف المطلوبة</a:t>
            </a:r>
            <a:endParaRPr lang="en-US" sz="2800" dirty="0">
              <a:latin typeface="Calibri"/>
              <a:ea typeface="Calibri"/>
              <a:cs typeface="Arial"/>
            </a:endParaRPr>
          </a:p>
          <a:p>
            <a:pPr marL="130810">
              <a:lnSpc>
                <a:spcPct val="115000"/>
              </a:lnSpc>
              <a:spcAft>
                <a:spcPts val="1000"/>
              </a:spcAft>
            </a:pPr>
            <a:r>
              <a:rPr lang="ar-SA" sz="2800" dirty="0">
                <a:solidFill>
                  <a:srgbClr val="000000"/>
                </a:solidFill>
                <a:latin typeface="Calibri"/>
                <a:ea typeface="Times New Roman"/>
              </a:rPr>
              <a:t>أنواع </a:t>
            </a:r>
            <a:r>
              <a:rPr lang="ar-SA" sz="2800" dirty="0" smtClean="0">
                <a:solidFill>
                  <a:srgbClr val="000000"/>
                </a:solidFill>
                <a:latin typeface="Calibri"/>
                <a:ea typeface="Times New Roman"/>
              </a:rPr>
              <a:t>القيم :</a:t>
            </a:r>
            <a:endParaRPr lang="en-US" sz="2800" dirty="0">
              <a:latin typeface="Calibri"/>
              <a:ea typeface="Calibri"/>
              <a:cs typeface="Arial"/>
            </a:endParaRPr>
          </a:p>
          <a:p>
            <a:pPr marL="130810">
              <a:lnSpc>
                <a:spcPct val="115000"/>
              </a:lnSpc>
              <a:spcAft>
                <a:spcPts val="1000"/>
              </a:spcAft>
            </a:pPr>
            <a:r>
              <a:rPr lang="ar-SA" sz="2800" dirty="0">
                <a:solidFill>
                  <a:srgbClr val="000000"/>
                </a:solidFill>
                <a:latin typeface="Calibri"/>
                <a:ea typeface="Times New Roman"/>
              </a:rPr>
              <a:t>قيم فردية : السلامة , الإبداع , الصدق</a:t>
            </a:r>
            <a:endParaRPr lang="en-US" sz="2800" dirty="0">
              <a:latin typeface="Calibri"/>
              <a:ea typeface="Calibri"/>
              <a:cs typeface="Arial"/>
            </a:endParaRPr>
          </a:p>
          <a:p>
            <a:pPr marL="130810">
              <a:lnSpc>
                <a:spcPct val="115000"/>
              </a:lnSpc>
              <a:spcAft>
                <a:spcPts val="1000"/>
              </a:spcAft>
            </a:pPr>
            <a:r>
              <a:rPr lang="ar-SA" sz="2800" dirty="0">
                <a:solidFill>
                  <a:srgbClr val="000000"/>
                </a:solidFill>
                <a:latin typeface="Calibri"/>
                <a:ea typeface="Times New Roman"/>
              </a:rPr>
              <a:t>قيم المنظمة : الربح , النمو, الجودة</a:t>
            </a:r>
            <a:endParaRPr lang="en-US" sz="2800" dirty="0">
              <a:latin typeface="Calibri"/>
              <a:ea typeface="Calibri"/>
              <a:cs typeface="Arial"/>
            </a:endParaRPr>
          </a:p>
          <a:p>
            <a:pPr marL="130810">
              <a:lnSpc>
                <a:spcPct val="115000"/>
              </a:lnSpc>
              <a:spcAft>
                <a:spcPts val="1000"/>
              </a:spcAft>
            </a:pPr>
            <a:r>
              <a:rPr lang="ar-SA" sz="2800" dirty="0">
                <a:solidFill>
                  <a:srgbClr val="000000"/>
                </a:solidFill>
                <a:latin typeface="Calibri"/>
                <a:ea typeface="Times New Roman"/>
              </a:rPr>
              <a:t>فلسفة العمل  : طريقة العمل , إدارة الخلافات, اتخاذ القرارات .</a:t>
            </a:r>
            <a:endParaRPr lang="en-US" sz="2800" dirty="0">
              <a:latin typeface="Calibri"/>
              <a:ea typeface="Calibri"/>
              <a:cs typeface="Arial"/>
            </a:endParaRPr>
          </a:p>
          <a:p>
            <a:pPr marL="130810">
              <a:lnSpc>
                <a:spcPct val="115000"/>
              </a:lnSpc>
              <a:spcAft>
                <a:spcPts val="1000"/>
              </a:spcAft>
            </a:pPr>
            <a:r>
              <a:rPr lang="ar-SA" sz="2800" dirty="0">
                <a:solidFill>
                  <a:srgbClr val="000000"/>
                </a:solidFill>
                <a:latin typeface="Calibri"/>
                <a:ea typeface="Times New Roman"/>
              </a:rPr>
              <a:t>القيم هنا تعني ماذا تهتم به في المقام الأول أو ماهي أولوياتك هل هو الربح أم الجودة أم الوصول للعميل .. </a:t>
            </a:r>
            <a:r>
              <a:rPr lang="ar-SA" sz="2800" dirty="0" smtClean="0">
                <a:solidFill>
                  <a:srgbClr val="000000"/>
                </a:solidFill>
                <a:latin typeface="Calibri"/>
                <a:ea typeface="Times New Roman"/>
              </a:rPr>
              <a:t>الخ</a:t>
            </a:r>
            <a:endParaRPr lang="en-US" sz="2800" dirty="0">
              <a:latin typeface="Calibri"/>
              <a:ea typeface="Calibri"/>
              <a:cs typeface="Arial"/>
            </a:endParaRPr>
          </a:p>
        </p:txBody>
      </p:sp>
      <p:sp>
        <p:nvSpPr>
          <p:cNvPr id="7" name="مخطط انسيابي: شريط مثقب 6"/>
          <p:cNvSpPr/>
          <p:nvPr/>
        </p:nvSpPr>
        <p:spPr>
          <a:xfrm>
            <a:off x="5476568" y="291173"/>
            <a:ext cx="3096344" cy="1448806"/>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115000"/>
              </a:lnSpc>
              <a:spcAft>
                <a:spcPts val="1000"/>
              </a:spcAft>
            </a:pPr>
            <a:r>
              <a:rPr lang="ar-SA" sz="2800" b="1" dirty="0">
                <a:solidFill>
                  <a:prstClr val="black"/>
                </a:solidFill>
                <a:latin typeface="Calibri"/>
                <a:ea typeface="Calibri"/>
              </a:rPr>
              <a:t>القيم</a:t>
            </a:r>
            <a:endParaRPr lang="en-US" sz="2800" dirty="0">
              <a:solidFill>
                <a:prstClr val="black"/>
              </a:solidFill>
              <a:latin typeface="Calibri"/>
              <a:ea typeface="Calibri"/>
              <a:cs typeface="Arial"/>
            </a:endParaRPr>
          </a:p>
          <a:p>
            <a:pPr lvl="0" algn="ctr">
              <a:lnSpc>
                <a:spcPct val="115000"/>
              </a:lnSpc>
              <a:spcAft>
                <a:spcPts val="1000"/>
              </a:spcAft>
            </a:pPr>
            <a:r>
              <a:rPr lang="en-US" sz="2800" b="1" dirty="0">
                <a:solidFill>
                  <a:prstClr val="black"/>
                </a:solidFill>
                <a:latin typeface="Times New Roman"/>
                <a:ea typeface="Calibri"/>
                <a:cs typeface="Arial"/>
              </a:rPr>
              <a:t>Values</a:t>
            </a:r>
            <a:endParaRPr lang="en-US" sz="2800" dirty="0">
              <a:solidFill>
                <a:prstClr val="black"/>
              </a:solidFill>
              <a:latin typeface="Calibri"/>
              <a:ea typeface="Calibri"/>
              <a:cs typeface="Arial"/>
            </a:endParaRPr>
          </a:p>
        </p:txBody>
      </p:sp>
    </p:spTree>
    <p:extLst>
      <p:ext uri="{BB962C8B-B14F-4D97-AF65-F5344CB8AC3E}">
        <p14:creationId xmlns:p14="http://schemas.microsoft.com/office/powerpoint/2010/main" val="251117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Vertical)">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 calcmode="lin" valueType="num">
                                      <p:cBhvr additive="base">
                                        <p:cTn id="36"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 calcmode="lin" valueType="num">
                                      <p:cBhvr additive="base">
                                        <p:cTn id="42"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620688"/>
            <a:ext cx="7704856" cy="4401205"/>
          </a:xfrm>
          <a:prstGeom prst="rect">
            <a:avLst/>
          </a:prstGeom>
        </p:spPr>
        <p:txBody>
          <a:bodyPr wrap="square">
            <a:spAutoFit/>
          </a:bodyPr>
          <a:lstStyle/>
          <a:p>
            <a:pPr algn="just"/>
            <a:r>
              <a:rPr lang="ar-SA" sz="4000" u="sng" dirty="0"/>
              <a:t>أمثلة على القيم( أرامكو السعودية ) </a:t>
            </a:r>
            <a:r>
              <a:rPr lang="ar-SA" sz="4000" dirty="0"/>
              <a:t>:</a:t>
            </a:r>
          </a:p>
          <a:p>
            <a:pPr algn="just"/>
            <a:r>
              <a:rPr lang="ar-SA" sz="4000" dirty="0" err="1" smtClean="0"/>
              <a:t>الإمتياز</a:t>
            </a:r>
            <a:r>
              <a:rPr lang="ar-SA" sz="4000" dirty="0" smtClean="0"/>
              <a:t> </a:t>
            </a:r>
            <a:r>
              <a:rPr lang="ar-SA" sz="4000" dirty="0"/>
              <a:t>في </a:t>
            </a:r>
            <a:r>
              <a:rPr lang="ar-SA" sz="4000" dirty="0" smtClean="0"/>
              <a:t>الأداء </a:t>
            </a:r>
            <a:r>
              <a:rPr lang="ar-SA" sz="4000" dirty="0"/>
              <a:t>: نحن نسعى إلى تحقيق </a:t>
            </a:r>
            <a:r>
              <a:rPr lang="ar-SA" sz="4000" dirty="0" err="1" smtClean="0"/>
              <a:t>الإمتياز</a:t>
            </a:r>
            <a:r>
              <a:rPr lang="ar-SA" sz="4000" dirty="0" smtClean="0"/>
              <a:t> </a:t>
            </a:r>
            <a:r>
              <a:rPr lang="ar-SA" sz="4000" dirty="0"/>
              <a:t>في كل عمل نؤديه</a:t>
            </a:r>
          </a:p>
          <a:p>
            <a:pPr algn="just"/>
            <a:r>
              <a:rPr lang="ar-SA" sz="4000" dirty="0"/>
              <a:t>تطوير العاملين : نشجع التعلم المستمر ونطور موظفينا إلى أقصى الحدود</a:t>
            </a:r>
          </a:p>
          <a:p>
            <a:pPr algn="just"/>
            <a:r>
              <a:rPr lang="ar-SA" sz="4000" dirty="0"/>
              <a:t>المحافظة على </a:t>
            </a:r>
            <a:r>
              <a:rPr lang="ar-SA" sz="4000" dirty="0" smtClean="0"/>
              <a:t>السلامة : نطبق </a:t>
            </a:r>
            <a:r>
              <a:rPr lang="ar-SA" sz="4000" dirty="0"/>
              <a:t>أرفع معايير السلامة والأمن والحفاظ على الصحة والبيئة .</a:t>
            </a:r>
          </a:p>
        </p:txBody>
      </p:sp>
    </p:spTree>
    <p:extLst>
      <p:ext uri="{BB962C8B-B14F-4D97-AF65-F5344CB8AC3E}">
        <p14:creationId xmlns:p14="http://schemas.microsoft.com/office/powerpoint/2010/main" val="174145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C:\Users\همة\Desktop\th.jpg"/>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96752"/>
            <a:ext cx="3744416" cy="1928356"/>
          </a:xfrm>
          <a:prstGeom prst="rect">
            <a:avLst/>
          </a:prstGeom>
          <a:noFill/>
          <a:ln>
            <a:noFill/>
          </a:ln>
        </p:spPr>
      </p:pic>
      <p:pic>
        <p:nvPicPr>
          <p:cNvPr id="5" name="صورة 4" descr="C:\Users\همة\Desktop\thA1MHEP1R.jpg"/>
          <p:cNvPicPr/>
          <p:nvPr/>
        </p:nvPicPr>
        <p:blipFill>
          <a:blip r:embed="rId3">
            <a:extLst>
              <a:ext uri="{28A0092B-C50C-407E-A947-70E740481C1C}">
                <a14:useLocalDpi xmlns:a14="http://schemas.microsoft.com/office/drawing/2010/main" val="0"/>
              </a:ext>
            </a:extLst>
          </a:blip>
          <a:srcRect/>
          <a:stretch>
            <a:fillRect/>
          </a:stretch>
        </p:blipFill>
        <p:spPr bwMode="auto">
          <a:xfrm>
            <a:off x="971600" y="1196752"/>
            <a:ext cx="3312369" cy="1928356"/>
          </a:xfrm>
          <a:prstGeom prst="rect">
            <a:avLst/>
          </a:prstGeom>
          <a:noFill/>
          <a:ln>
            <a:noFill/>
          </a:ln>
        </p:spPr>
      </p:pic>
      <p:sp>
        <p:nvSpPr>
          <p:cNvPr id="6" name="مستطيل 5"/>
          <p:cNvSpPr/>
          <p:nvPr/>
        </p:nvSpPr>
        <p:spPr>
          <a:xfrm>
            <a:off x="1979712" y="3223559"/>
            <a:ext cx="5472607" cy="490199"/>
          </a:xfrm>
          <a:prstGeom prst="rect">
            <a:avLst/>
          </a:prstGeom>
          <a:ln>
            <a:noFill/>
          </a:ln>
        </p:spPr>
        <p:txBody>
          <a:bodyPr wrap="square">
            <a:spAutoFit/>
          </a:bodyPr>
          <a:lstStyle/>
          <a:p>
            <a:pPr>
              <a:lnSpc>
                <a:spcPct val="115000"/>
              </a:lnSpc>
              <a:spcAft>
                <a:spcPts val="1000"/>
              </a:spcAft>
            </a:pPr>
            <a:r>
              <a:rPr lang="en-US" sz="2400" b="1" dirty="0">
                <a:solidFill>
                  <a:srgbClr val="FF0000"/>
                </a:solidFill>
                <a:latin typeface="Times New Roman"/>
                <a:ea typeface="Calibri"/>
                <a:cs typeface="Arial"/>
              </a:rPr>
              <a:t>Market share </a:t>
            </a:r>
            <a:r>
              <a:rPr lang="en-US" sz="2400" b="1" dirty="0" smtClean="0">
                <a:solidFill>
                  <a:srgbClr val="FF0000"/>
                </a:solidFill>
                <a:latin typeface="Times New Roman"/>
                <a:ea typeface="Calibri"/>
                <a:cs typeface="Arial"/>
              </a:rPr>
              <a:t>   </a:t>
            </a:r>
            <a:r>
              <a:rPr lang="ar-SA" sz="2400" b="1" u="sng" dirty="0" smtClean="0">
                <a:solidFill>
                  <a:schemeClr val="bg1"/>
                </a:solidFill>
                <a:latin typeface="Calibri"/>
                <a:ea typeface="Calibri"/>
              </a:rPr>
              <a:t>                           </a:t>
            </a:r>
            <a:r>
              <a:rPr lang="en-US" sz="2400" b="1" dirty="0">
                <a:solidFill>
                  <a:srgbClr val="000000"/>
                </a:solidFill>
                <a:latin typeface="Times New Roman"/>
                <a:ea typeface="Times New Roman"/>
                <a:cs typeface="Arial"/>
              </a:rPr>
              <a:t>Profit</a:t>
            </a:r>
            <a:r>
              <a:rPr lang="ar-SA" sz="2400" b="1" dirty="0">
                <a:solidFill>
                  <a:srgbClr val="000000"/>
                </a:solidFill>
                <a:latin typeface="Calibri"/>
                <a:ea typeface="Times New Roman"/>
              </a:rPr>
              <a:t>     </a:t>
            </a:r>
            <a:endParaRPr lang="en-US" sz="2400" dirty="0">
              <a:effectLst/>
              <a:latin typeface="Calibri"/>
              <a:ea typeface="Calibri"/>
              <a:cs typeface="Arial"/>
            </a:endParaRPr>
          </a:p>
        </p:txBody>
      </p:sp>
    </p:spTree>
    <p:extLst>
      <p:ext uri="{BB962C8B-B14F-4D97-AF65-F5344CB8AC3E}">
        <p14:creationId xmlns:p14="http://schemas.microsoft.com/office/powerpoint/2010/main" val="317484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51720" y="2350756"/>
            <a:ext cx="5670376" cy="3579441"/>
          </a:xfrm>
          <a:prstGeom prst="rect">
            <a:avLst/>
          </a:prstGeom>
        </p:spPr>
        <p:txBody>
          <a:bodyPr wrap="square">
            <a:spAutoFit/>
          </a:bodyPr>
          <a:lstStyle/>
          <a:p>
            <a:pPr lvl="0" algn="ctr">
              <a:lnSpc>
                <a:spcPct val="115000"/>
              </a:lnSpc>
              <a:spcAft>
                <a:spcPts val="1000"/>
              </a:spcAft>
            </a:pPr>
            <a:r>
              <a:rPr lang="ar-SA" sz="3600" dirty="0" smtClean="0">
                <a:solidFill>
                  <a:prstClr val="black"/>
                </a:solidFill>
                <a:latin typeface="Calibri"/>
                <a:ea typeface="Calibri"/>
              </a:rPr>
              <a:t>إدراج </a:t>
            </a:r>
            <a:r>
              <a:rPr lang="ar-SA" sz="3600" dirty="0">
                <a:solidFill>
                  <a:prstClr val="black"/>
                </a:solidFill>
                <a:latin typeface="Calibri"/>
                <a:ea typeface="Calibri"/>
              </a:rPr>
              <a:t>القيم بعد الرسالة </a:t>
            </a:r>
            <a:endParaRPr lang="en-US" sz="3600" dirty="0">
              <a:solidFill>
                <a:prstClr val="black"/>
              </a:solidFill>
              <a:latin typeface="Calibri"/>
              <a:ea typeface="Calibri"/>
              <a:cs typeface="Arial"/>
            </a:endParaRPr>
          </a:p>
          <a:p>
            <a:pPr lvl="0" algn="ctr">
              <a:lnSpc>
                <a:spcPct val="115000"/>
              </a:lnSpc>
              <a:spcAft>
                <a:spcPts val="1000"/>
              </a:spcAft>
            </a:pPr>
            <a:r>
              <a:rPr lang="ar-SA" sz="3600" dirty="0">
                <a:solidFill>
                  <a:prstClr val="black"/>
                </a:solidFill>
                <a:latin typeface="Calibri"/>
                <a:ea typeface="Calibri"/>
              </a:rPr>
              <a:t>أو ضمن الشعار الخاص بالمنظمة </a:t>
            </a:r>
            <a:endParaRPr lang="en-US" sz="3600" dirty="0">
              <a:solidFill>
                <a:prstClr val="black"/>
              </a:solidFill>
              <a:latin typeface="Calibri"/>
              <a:ea typeface="Calibri"/>
              <a:cs typeface="Arial"/>
            </a:endParaRPr>
          </a:p>
          <a:p>
            <a:pPr lvl="0" algn="ctr">
              <a:lnSpc>
                <a:spcPct val="115000"/>
              </a:lnSpc>
              <a:spcAft>
                <a:spcPts val="1000"/>
              </a:spcAft>
            </a:pPr>
            <a:r>
              <a:rPr lang="ar-SA" sz="3600" dirty="0">
                <a:solidFill>
                  <a:prstClr val="black"/>
                </a:solidFill>
                <a:latin typeface="Calibri"/>
                <a:ea typeface="Calibri"/>
              </a:rPr>
              <a:t>تشرح الأولويات الأساسية للمشروع والتي يهتم بها العاملون.</a:t>
            </a:r>
            <a:endParaRPr lang="en-US" sz="3600" dirty="0">
              <a:solidFill>
                <a:prstClr val="black"/>
              </a:solidFill>
              <a:latin typeface="Calibri"/>
              <a:ea typeface="Calibri"/>
              <a:cs typeface="Arial"/>
            </a:endParaRPr>
          </a:p>
          <a:p>
            <a:pPr lvl="0" algn="ctr"/>
            <a:r>
              <a:rPr lang="ar-SA" sz="3600" dirty="0">
                <a:solidFill>
                  <a:prstClr val="black"/>
                </a:solidFill>
                <a:ea typeface="Calibri"/>
              </a:rPr>
              <a:t>3 قيم بحد أقصى</a:t>
            </a:r>
            <a:endParaRPr lang="ar-SA" sz="3600" dirty="0">
              <a:solidFill>
                <a:prstClr val="black"/>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2962275"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rot="19673178">
            <a:off x="600999" y="1008357"/>
            <a:ext cx="1503333" cy="689099"/>
          </a:xfrm>
          <a:prstGeom prst="rect">
            <a:avLst/>
          </a:prstGeom>
        </p:spPr>
        <p:txBody>
          <a:bodyPr wrap="square">
            <a:spAutoFit/>
          </a:bodyPr>
          <a:lstStyle/>
          <a:p>
            <a:pPr lvl="0" algn="ctr">
              <a:lnSpc>
                <a:spcPct val="115000"/>
              </a:lnSpc>
              <a:spcAft>
                <a:spcPts val="1000"/>
              </a:spcAft>
            </a:pPr>
            <a:r>
              <a:rPr lang="ar-SA" sz="3600" dirty="0">
                <a:solidFill>
                  <a:srgbClr val="C00000"/>
                </a:solidFill>
                <a:latin typeface="Calibri"/>
                <a:ea typeface="Calibri"/>
              </a:rPr>
              <a:t>ملاحظة </a:t>
            </a:r>
            <a:endParaRPr lang="en-US" sz="3600" dirty="0">
              <a:solidFill>
                <a:srgbClr val="C00000"/>
              </a:solidFill>
              <a:latin typeface="Calibri"/>
              <a:ea typeface="Calibri"/>
              <a:cs typeface="Arial"/>
            </a:endParaRPr>
          </a:p>
        </p:txBody>
      </p:sp>
    </p:spTree>
    <p:extLst>
      <p:ext uri="{BB962C8B-B14F-4D97-AF65-F5344CB8AC3E}">
        <p14:creationId xmlns:p14="http://schemas.microsoft.com/office/powerpoint/2010/main" val="248921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heel(1)">
                                      <p:cBhvr>
                                        <p:cTn id="7" dur="2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heel(1)">
                                      <p:cBhvr>
                                        <p:cTn id="15" dur="2000"/>
                                        <p:tgtEl>
                                          <p:spTgt spid="2">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heel(1)">
                                      <p:cBhvr>
                                        <p:cTn id="18" dur="2000"/>
                                        <p:tgtEl>
                                          <p:spTgt spid="2">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heel(1)">
                                      <p:cBhvr>
                                        <p:cTn id="21"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79512" y="548680"/>
            <a:ext cx="8496944" cy="5887766"/>
          </a:xfrm>
          <a:prstGeom prst="rect">
            <a:avLst/>
          </a:prstGeom>
        </p:spPr>
        <p:txBody>
          <a:bodyPr wrap="square">
            <a:spAutoFit/>
          </a:bodyPr>
          <a:lstStyle/>
          <a:p>
            <a:pPr algn="ctr">
              <a:lnSpc>
                <a:spcPct val="115000"/>
              </a:lnSpc>
              <a:spcAft>
                <a:spcPts val="1000"/>
              </a:spcAft>
            </a:pPr>
            <a:r>
              <a:rPr lang="ar-SA" sz="3200" b="1" dirty="0">
                <a:solidFill>
                  <a:srgbClr val="C00000"/>
                </a:solidFill>
                <a:latin typeface="Calibri"/>
                <a:ea typeface="Calibri"/>
                <a:cs typeface="AL-Mohanad Bold" pitchFamily="2" charset="-78"/>
              </a:rPr>
              <a:t>تحليل </a:t>
            </a:r>
            <a:r>
              <a:rPr lang="ar-SA" sz="3200" b="1" dirty="0" err="1">
                <a:solidFill>
                  <a:srgbClr val="C00000"/>
                </a:solidFill>
                <a:latin typeface="Calibri"/>
                <a:ea typeface="Calibri"/>
                <a:cs typeface="AL-Mohanad Bold" pitchFamily="2" charset="-78"/>
              </a:rPr>
              <a:t>سوات</a:t>
            </a:r>
            <a:r>
              <a:rPr lang="ar-SA" sz="3200" b="1" dirty="0">
                <a:solidFill>
                  <a:srgbClr val="C00000"/>
                </a:solidFill>
                <a:latin typeface="Calibri"/>
                <a:ea typeface="Calibri"/>
                <a:cs typeface="AL-Mohanad Bold" pitchFamily="2" charset="-78"/>
              </a:rPr>
              <a:t> تحليل نقاط القوة والضعف والفرص </a:t>
            </a:r>
            <a:r>
              <a:rPr lang="ar-SA" sz="3200" b="1" dirty="0" smtClean="0">
                <a:solidFill>
                  <a:srgbClr val="C00000"/>
                </a:solidFill>
                <a:latin typeface="Calibri"/>
                <a:ea typeface="Calibri"/>
                <a:cs typeface="AL-Mohanad Bold" pitchFamily="2" charset="-78"/>
              </a:rPr>
              <a:t>والمخاطر:</a:t>
            </a:r>
            <a:endParaRPr lang="en-US" sz="3200" b="1" dirty="0">
              <a:solidFill>
                <a:srgbClr val="C00000"/>
              </a:solidFill>
              <a:latin typeface="Calibri"/>
              <a:ea typeface="Calibri"/>
              <a:cs typeface="AL-Mohanad Bold" pitchFamily="2" charset="-78"/>
            </a:endParaRPr>
          </a:p>
          <a:p>
            <a:pPr algn="ctr">
              <a:lnSpc>
                <a:spcPct val="115000"/>
              </a:lnSpc>
              <a:spcAft>
                <a:spcPts val="1000"/>
              </a:spcAft>
            </a:pPr>
            <a:r>
              <a:rPr lang="en-US" sz="3600" dirty="0">
                <a:latin typeface="Times New Roman"/>
                <a:ea typeface="Calibri"/>
                <a:cs typeface="Arial"/>
              </a:rPr>
              <a:t>SWOT</a:t>
            </a:r>
            <a:endParaRPr lang="en-US" sz="3600" dirty="0">
              <a:latin typeface="Calibri"/>
              <a:ea typeface="Calibri"/>
              <a:cs typeface="Arial"/>
            </a:endParaRPr>
          </a:p>
          <a:p>
            <a:pPr algn="ctr">
              <a:lnSpc>
                <a:spcPct val="115000"/>
              </a:lnSpc>
              <a:spcAft>
                <a:spcPts val="1000"/>
              </a:spcAft>
            </a:pPr>
            <a:r>
              <a:rPr lang="en-US" sz="3600" dirty="0">
                <a:latin typeface="Times New Roman"/>
                <a:ea typeface="Calibri"/>
                <a:cs typeface="Arial"/>
              </a:rPr>
              <a:t>S: strength</a:t>
            </a:r>
            <a:endParaRPr lang="en-US" sz="3600" dirty="0">
              <a:latin typeface="Calibri"/>
              <a:ea typeface="Calibri"/>
              <a:cs typeface="Arial"/>
            </a:endParaRPr>
          </a:p>
          <a:p>
            <a:pPr algn="ctr">
              <a:lnSpc>
                <a:spcPct val="115000"/>
              </a:lnSpc>
              <a:spcAft>
                <a:spcPts val="1000"/>
              </a:spcAft>
            </a:pPr>
            <a:r>
              <a:rPr lang="en-US" sz="3600" dirty="0">
                <a:latin typeface="Times New Roman"/>
                <a:ea typeface="Calibri"/>
                <a:cs typeface="Arial"/>
              </a:rPr>
              <a:t>W:weakness</a:t>
            </a:r>
            <a:endParaRPr lang="en-US" sz="3600" dirty="0">
              <a:latin typeface="Calibri"/>
              <a:ea typeface="Calibri"/>
              <a:cs typeface="Arial"/>
            </a:endParaRPr>
          </a:p>
          <a:p>
            <a:pPr algn="ctr">
              <a:lnSpc>
                <a:spcPct val="115000"/>
              </a:lnSpc>
              <a:spcAft>
                <a:spcPts val="1000"/>
              </a:spcAft>
            </a:pPr>
            <a:r>
              <a:rPr lang="en-US" sz="3600" dirty="0">
                <a:latin typeface="Times New Roman"/>
                <a:ea typeface="Calibri"/>
                <a:cs typeface="Arial"/>
              </a:rPr>
              <a:t>O:opportuntty</a:t>
            </a:r>
            <a:endParaRPr lang="en-US" sz="3600" dirty="0">
              <a:latin typeface="Calibri"/>
              <a:ea typeface="Calibri"/>
              <a:cs typeface="Arial"/>
            </a:endParaRPr>
          </a:p>
          <a:p>
            <a:pPr algn="ctr">
              <a:lnSpc>
                <a:spcPct val="115000"/>
              </a:lnSpc>
              <a:spcAft>
                <a:spcPts val="1000"/>
              </a:spcAft>
            </a:pPr>
            <a:r>
              <a:rPr lang="en-US" sz="3600" dirty="0">
                <a:latin typeface="Times New Roman"/>
                <a:ea typeface="Calibri"/>
                <a:cs typeface="Arial"/>
              </a:rPr>
              <a:t>T:threats</a:t>
            </a:r>
            <a:endParaRPr lang="en-US" sz="3600" dirty="0">
              <a:latin typeface="Calibri"/>
              <a:ea typeface="Calibri"/>
              <a:cs typeface="Arial"/>
            </a:endParaRPr>
          </a:p>
          <a:p>
            <a:pPr>
              <a:lnSpc>
                <a:spcPct val="115000"/>
              </a:lnSpc>
              <a:spcAft>
                <a:spcPts val="1000"/>
              </a:spcAft>
            </a:pPr>
            <a:r>
              <a:rPr lang="ar-SA" sz="3600" dirty="0">
                <a:solidFill>
                  <a:srgbClr val="000000"/>
                </a:solidFill>
                <a:latin typeface="Calibri"/>
                <a:ea typeface="Times New Roman"/>
              </a:rPr>
              <a:t>أداة لفهم وتحليل بيئة حالة </a:t>
            </a:r>
            <a:r>
              <a:rPr lang="ar-SA" sz="3600" dirty="0" smtClean="0">
                <a:solidFill>
                  <a:srgbClr val="000000"/>
                </a:solidFill>
                <a:latin typeface="Calibri"/>
                <a:ea typeface="Times New Roman"/>
              </a:rPr>
              <a:t>أو مشروع </a:t>
            </a:r>
            <a:r>
              <a:rPr lang="ar-SA" sz="3600" dirty="0">
                <a:solidFill>
                  <a:srgbClr val="000000"/>
                </a:solidFill>
                <a:latin typeface="Calibri"/>
                <a:ea typeface="Times New Roman"/>
              </a:rPr>
              <a:t>أو عمل تجاري </a:t>
            </a:r>
            <a:r>
              <a:rPr lang="ar-SA" sz="3600" dirty="0" smtClean="0">
                <a:solidFill>
                  <a:srgbClr val="000000"/>
                </a:solidFill>
                <a:latin typeface="Calibri"/>
                <a:ea typeface="Times New Roman"/>
              </a:rPr>
              <a:t>    تستخدم </a:t>
            </a:r>
            <a:r>
              <a:rPr lang="ar-SA" sz="3600" dirty="0">
                <a:solidFill>
                  <a:srgbClr val="000000"/>
                </a:solidFill>
                <a:latin typeface="Calibri"/>
                <a:ea typeface="Times New Roman"/>
              </a:rPr>
              <a:t>للتخطيط الاستراتيجي والتشغيلي</a:t>
            </a:r>
            <a:endParaRPr lang="en-US" sz="3600" dirty="0">
              <a:effectLst/>
              <a:latin typeface="Calibri"/>
              <a:ea typeface="Calibri"/>
              <a:cs typeface="Arial"/>
            </a:endParaRPr>
          </a:p>
        </p:txBody>
      </p:sp>
    </p:spTree>
    <p:extLst>
      <p:ext uri="{BB962C8B-B14F-4D97-AF65-F5344CB8AC3E}">
        <p14:creationId xmlns:p14="http://schemas.microsoft.com/office/powerpoint/2010/main" val="133626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764704"/>
            <a:ext cx="6197150" cy="3985706"/>
          </a:xfrm>
          <a:prstGeom prst="rect">
            <a:avLst/>
          </a:prstGeom>
        </p:spPr>
        <p:txBody>
          <a:bodyPr wrap="square">
            <a:spAutoFit/>
          </a:bodyPr>
          <a:lstStyle/>
          <a:p>
            <a:pPr algn="ctr">
              <a:lnSpc>
                <a:spcPct val="115000"/>
              </a:lnSpc>
              <a:spcAft>
                <a:spcPts val="1000"/>
              </a:spcAft>
            </a:pPr>
            <a:r>
              <a:rPr lang="ar-SA" sz="4400" b="1" dirty="0" smtClean="0">
                <a:latin typeface="Calibri"/>
                <a:ea typeface="Calibri"/>
                <a:cs typeface="Akhbar MT" pitchFamily="2" charset="-78"/>
              </a:rPr>
              <a:t>ذكر </a:t>
            </a:r>
            <a:r>
              <a:rPr lang="ar-SA" sz="4400" b="1" dirty="0">
                <a:latin typeface="Calibri"/>
                <a:ea typeface="Calibri"/>
                <a:cs typeface="Akhbar MT" pitchFamily="2" charset="-78"/>
              </a:rPr>
              <a:t>نقاط القوة (ظروف داخلية ) التي تساعد على إنجاح المشروع وتميزه عن غيره (مهارات شخصية (تذكر) , قلة تكلفة الانتاج ,  قوى عاملة رخيصة , توفر الميزانيات</a:t>
            </a:r>
            <a:r>
              <a:rPr lang="ar-SA" sz="4400" b="1" dirty="0" smtClean="0">
                <a:latin typeface="Calibri"/>
                <a:ea typeface="Calibri"/>
                <a:cs typeface="Akhbar MT" pitchFamily="2" charset="-78"/>
              </a:rPr>
              <a:t>)</a:t>
            </a:r>
            <a:endParaRPr lang="en-US" sz="4400" b="1" dirty="0">
              <a:latin typeface="Calibri"/>
              <a:ea typeface="Calibri"/>
              <a:cs typeface="Akhbar MT" pitchFamily="2" charset="-78"/>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5085184"/>
            <a:ext cx="2971800" cy="1543050"/>
          </a:xfrm>
          <a:prstGeom prst="rect">
            <a:avLst/>
          </a:prstGeom>
        </p:spPr>
      </p:pic>
      <p:sp>
        <p:nvSpPr>
          <p:cNvPr id="4" name="شكل بيضاوي 3"/>
          <p:cNvSpPr/>
          <p:nvPr/>
        </p:nvSpPr>
        <p:spPr>
          <a:xfrm>
            <a:off x="7380312" y="899388"/>
            <a:ext cx="1152128" cy="4617843"/>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1" anchor="ctr"/>
          <a:lstStyle/>
          <a:p>
            <a:pPr lvl="0" algn="ctr">
              <a:lnSpc>
                <a:spcPct val="115000"/>
              </a:lnSpc>
              <a:spcAft>
                <a:spcPts val="1000"/>
              </a:spcAft>
            </a:pPr>
            <a:r>
              <a:rPr lang="ar-SA" sz="2800" b="1" dirty="0" smtClean="0">
                <a:solidFill>
                  <a:srgbClr val="C00000"/>
                </a:solidFill>
                <a:latin typeface="Calibri"/>
                <a:ea typeface="Calibri"/>
              </a:rPr>
              <a:t>نقاط القوة</a:t>
            </a:r>
            <a:endParaRPr lang="en-US" sz="2800" dirty="0">
              <a:solidFill>
                <a:srgbClr val="C00000"/>
              </a:solidFill>
              <a:latin typeface="Calibri"/>
              <a:ea typeface="Calibri"/>
              <a:cs typeface="Arial"/>
            </a:endParaRPr>
          </a:p>
        </p:txBody>
      </p:sp>
    </p:spTree>
    <p:extLst>
      <p:ext uri="{BB962C8B-B14F-4D97-AF65-F5344CB8AC3E}">
        <p14:creationId xmlns:p14="http://schemas.microsoft.com/office/powerpoint/2010/main" val="99473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79712" y="2836571"/>
            <a:ext cx="5310336" cy="2768963"/>
          </a:xfrm>
          <a:prstGeom prst="rect">
            <a:avLst/>
          </a:prstGeom>
        </p:spPr>
        <p:txBody>
          <a:bodyPr wrap="square">
            <a:spAutoFit/>
          </a:bodyPr>
          <a:lstStyle/>
          <a:p>
            <a:pPr lvl="0" algn="ctr">
              <a:lnSpc>
                <a:spcPct val="115000"/>
              </a:lnSpc>
              <a:spcAft>
                <a:spcPts val="1000"/>
              </a:spcAft>
            </a:pPr>
            <a:r>
              <a:rPr lang="ar-SA" sz="4800" dirty="0" smtClean="0">
                <a:solidFill>
                  <a:prstClr val="black"/>
                </a:solidFill>
                <a:latin typeface="Calibri"/>
                <a:ea typeface="Calibri"/>
              </a:rPr>
              <a:t>قدرة رائد الأعمال </a:t>
            </a:r>
            <a:r>
              <a:rPr lang="ar-SA" sz="4800" dirty="0">
                <a:solidFill>
                  <a:prstClr val="black"/>
                </a:solidFill>
                <a:latin typeface="Calibri"/>
                <a:ea typeface="Calibri"/>
              </a:rPr>
              <a:t>على استغلالها</a:t>
            </a:r>
            <a:endParaRPr lang="en-US" sz="4800" dirty="0">
              <a:solidFill>
                <a:prstClr val="black"/>
              </a:solidFill>
              <a:latin typeface="Calibri"/>
              <a:ea typeface="Calibri"/>
              <a:cs typeface="Arial"/>
            </a:endParaRPr>
          </a:p>
          <a:p>
            <a:pPr lvl="0" algn="ctr">
              <a:lnSpc>
                <a:spcPct val="115000"/>
              </a:lnSpc>
              <a:spcAft>
                <a:spcPts val="1000"/>
              </a:spcAft>
            </a:pPr>
            <a:r>
              <a:rPr lang="ar-SA" sz="4800" dirty="0">
                <a:solidFill>
                  <a:prstClr val="black"/>
                </a:solidFill>
                <a:latin typeface="Calibri"/>
                <a:ea typeface="Calibri"/>
              </a:rPr>
              <a:t>صحة المعلومات المقدمة</a:t>
            </a:r>
            <a:endParaRPr lang="en-US" sz="4800" dirty="0">
              <a:solidFill>
                <a:prstClr val="black"/>
              </a:solidFill>
              <a:latin typeface="Calibri"/>
              <a:ea typeface="Calibri"/>
              <a:cs typeface="Aria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65" y="13996"/>
            <a:ext cx="2962275"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rot="19600005">
            <a:off x="702436" y="974515"/>
            <a:ext cx="1608133" cy="622799"/>
          </a:xfrm>
          <a:prstGeom prst="rect">
            <a:avLst/>
          </a:prstGeom>
        </p:spPr>
        <p:txBody>
          <a:bodyPr wrap="none">
            <a:spAutoFit/>
          </a:bodyPr>
          <a:lstStyle/>
          <a:p>
            <a:pPr lvl="0" algn="ctr">
              <a:lnSpc>
                <a:spcPct val="115000"/>
              </a:lnSpc>
              <a:spcAft>
                <a:spcPts val="1000"/>
              </a:spcAft>
            </a:pPr>
            <a:r>
              <a:rPr lang="ar-SA" sz="3200" b="1" dirty="0">
                <a:solidFill>
                  <a:srgbClr val="C00000"/>
                </a:solidFill>
                <a:latin typeface="Calibri"/>
                <a:ea typeface="Calibri"/>
              </a:rPr>
              <a:t>ملاحظات :</a:t>
            </a:r>
            <a:endParaRPr lang="en-US" sz="3200" b="1" dirty="0">
              <a:solidFill>
                <a:srgbClr val="C00000"/>
              </a:solidFill>
              <a:latin typeface="Calibri"/>
              <a:ea typeface="Calibri"/>
              <a:cs typeface="Arial"/>
            </a:endParaRPr>
          </a:p>
        </p:txBody>
      </p:sp>
    </p:spTree>
    <p:extLst>
      <p:ext uri="{BB962C8B-B14F-4D97-AF65-F5344CB8AC3E}">
        <p14:creationId xmlns:p14="http://schemas.microsoft.com/office/powerpoint/2010/main" val="77914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heel(1)">
                                      <p:cBhvr>
                                        <p:cTn id="7"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368" y="4898091"/>
            <a:ext cx="2857500" cy="1600200"/>
          </a:xfrm>
          <a:prstGeom prst="rect">
            <a:avLst/>
          </a:prstGeom>
        </p:spPr>
      </p:pic>
      <p:sp>
        <p:nvSpPr>
          <p:cNvPr id="2" name="مستطيل 1"/>
          <p:cNvSpPr/>
          <p:nvPr/>
        </p:nvSpPr>
        <p:spPr>
          <a:xfrm>
            <a:off x="467544" y="1110165"/>
            <a:ext cx="6768752" cy="4452566"/>
          </a:xfrm>
          <a:prstGeom prst="rect">
            <a:avLst/>
          </a:prstGeom>
        </p:spPr>
        <p:txBody>
          <a:bodyPr wrap="square">
            <a:spAutoFit/>
          </a:bodyPr>
          <a:lstStyle/>
          <a:p>
            <a:pPr algn="ctr">
              <a:lnSpc>
                <a:spcPct val="115000"/>
              </a:lnSpc>
              <a:spcAft>
                <a:spcPts val="1000"/>
              </a:spcAft>
            </a:pPr>
            <a:r>
              <a:rPr lang="ar-SA" b="1" dirty="0">
                <a:latin typeface="Calibri"/>
                <a:ea typeface="Calibri"/>
              </a:rPr>
              <a:t> </a:t>
            </a:r>
            <a:endParaRPr lang="en-US" sz="1100" dirty="0">
              <a:latin typeface="Calibri"/>
              <a:ea typeface="Calibri"/>
              <a:cs typeface="Arial"/>
            </a:endParaRPr>
          </a:p>
          <a:p>
            <a:pPr algn="ctr">
              <a:lnSpc>
                <a:spcPct val="115000"/>
              </a:lnSpc>
              <a:spcAft>
                <a:spcPts val="1000"/>
              </a:spcAft>
            </a:pPr>
            <a:r>
              <a:rPr lang="ar-SA" sz="3600" dirty="0">
                <a:latin typeface="Calibri"/>
                <a:ea typeface="Calibri"/>
              </a:rPr>
              <a:t>ذكر نقاط الضعف الداخلية التي تقلل من نجاح المشروع أو انتشاره (ضعف الميزانيات ,ارتفاع التكلفة , نقص المهارات لدى فريق العمل , عدم وجود مقر , عدم ثبات جودة المنتج ,  ...الخ </a:t>
            </a:r>
            <a:r>
              <a:rPr lang="ar-SA" sz="3600" dirty="0" smtClean="0">
                <a:latin typeface="Calibri"/>
                <a:ea typeface="Calibri"/>
              </a:rPr>
              <a:t>)</a:t>
            </a:r>
          </a:p>
          <a:p>
            <a:pPr algn="ctr">
              <a:lnSpc>
                <a:spcPct val="115000"/>
              </a:lnSpc>
              <a:spcAft>
                <a:spcPts val="1000"/>
              </a:spcAft>
            </a:pPr>
            <a:endParaRPr lang="en-US" sz="3600" dirty="0">
              <a:effectLst/>
              <a:latin typeface="Calibri"/>
              <a:ea typeface="Calibri"/>
              <a:cs typeface="Arial"/>
            </a:endParaRP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1452880"/>
            <a:ext cx="1255713" cy="376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70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771800" y="2264027"/>
            <a:ext cx="5472608" cy="1791260"/>
          </a:xfrm>
          <a:prstGeom prst="rect">
            <a:avLst/>
          </a:prstGeom>
        </p:spPr>
        <p:txBody>
          <a:bodyPr wrap="square">
            <a:spAutoFit/>
          </a:bodyPr>
          <a:lstStyle/>
          <a:p>
            <a:pPr lvl="0" algn="ctr">
              <a:lnSpc>
                <a:spcPct val="115000"/>
              </a:lnSpc>
              <a:spcAft>
                <a:spcPts val="1000"/>
              </a:spcAft>
            </a:pPr>
            <a:r>
              <a:rPr lang="ar-SA" sz="4800" dirty="0" smtClean="0">
                <a:solidFill>
                  <a:prstClr val="black"/>
                </a:solidFill>
                <a:latin typeface="Calibri"/>
                <a:ea typeface="Calibri"/>
              </a:rPr>
              <a:t>قدرته </a:t>
            </a:r>
            <a:r>
              <a:rPr lang="ar-SA" sz="4800" dirty="0">
                <a:solidFill>
                  <a:prstClr val="black"/>
                </a:solidFill>
                <a:latin typeface="Calibri"/>
                <a:ea typeface="Calibri"/>
              </a:rPr>
              <a:t>على تجاوزها والتخلص منها</a:t>
            </a:r>
            <a:endParaRPr lang="en-US" sz="4800" dirty="0">
              <a:solidFill>
                <a:prstClr val="black"/>
              </a:solidFill>
              <a:latin typeface="Calibri"/>
              <a:ea typeface="Calibri"/>
              <a:cs typeface="Aria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116632"/>
            <a:ext cx="2962275"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rot="19694870">
            <a:off x="756768" y="1273667"/>
            <a:ext cx="1705916" cy="689099"/>
          </a:xfrm>
          <a:prstGeom prst="rect">
            <a:avLst/>
          </a:prstGeom>
        </p:spPr>
        <p:txBody>
          <a:bodyPr wrap="none">
            <a:spAutoFit/>
          </a:bodyPr>
          <a:lstStyle/>
          <a:p>
            <a:pPr lvl="0" algn="ctr">
              <a:lnSpc>
                <a:spcPct val="115000"/>
              </a:lnSpc>
              <a:spcAft>
                <a:spcPts val="1000"/>
              </a:spcAft>
            </a:pPr>
            <a:r>
              <a:rPr lang="ar-SA" sz="3600" dirty="0">
                <a:solidFill>
                  <a:srgbClr val="C00000"/>
                </a:solidFill>
                <a:latin typeface="Calibri"/>
                <a:ea typeface="Calibri"/>
              </a:rPr>
              <a:t>ملاحظات </a:t>
            </a:r>
            <a:endParaRPr lang="en-US" sz="3600" dirty="0">
              <a:solidFill>
                <a:srgbClr val="C00000"/>
              </a:solidFill>
              <a:latin typeface="Calibri"/>
              <a:ea typeface="Calibri"/>
              <a:cs typeface="Arial"/>
            </a:endParaRPr>
          </a:p>
        </p:txBody>
      </p:sp>
    </p:spTree>
    <p:extLst>
      <p:ext uri="{BB962C8B-B14F-4D97-AF65-F5344CB8AC3E}">
        <p14:creationId xmlns:p14="http://schemas.microsoft.com/office/powerpoint/2010/main" val="369179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heel(1)">
                                      <p:cBhvr>
                                        <p:cTn id="7" dur="20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79712" y="1088872"/>
            <a:ext cx="6264696" cy="4622804"/>
          </a:xfrm>
          <a:prstGeom prst="rect">
            <a:avLst/>
          </a:prstGeom>
        </p:spPr>
        <p:txBody>
          <a:bodyPr wrap="square">
            <a:spAutoFit/>
          </a:bodyPr>
          <a:lstStyle/>
          <a:p>
            <a:pPr marL="342900" lvl="0" indent="-342900" algn="just">
              <a:lnSpc>
                <a:spcPct val="115000"/>
              </a:lnSpc>
              <a:buFont typeface="+mj-lt"/>
              <a:buAutoNum type="arabicParenR"/>
              <a:tabLst>
                <a:tab pos="466725" algn="l"/>
              </a:tabLst>
            </a:pPr>
            <a:r>
              <a:rPr lang="ar-SA" sz="3200" b="1" dirty="0">
                <a:ea typeface="Calibri"/>
                <a:cs typeface="AL-Mohanad" pitchFamily="2" charset="-78"/>
              </a:rPr>
              <a:t>إ</a:t>
            </a:r>
            <a:r>
              <a:rPr lang="ar-SA" sz="3200" b="1" dirty="0" smtClean="0">
                <a:ea typeface="Calibri"/>
                <a:cs typeface="AL-Mohanad" pitchFamily="2" charset="-78"/>
              </a:rPr>
              <a:t>كساب </a:t>
            </a:r>
            <a:r>
              <a:rPr lang="ar-SA" sz="3200" b="1" dirty="0">
                <a:ea typeface="Calibri"/>
                <a:cs typeface="AL-Mohanad" pitchFamily="2" charset="-78"/>
              </a:rPr>
              <a:t>الطالب/ الطالبة  المهارات اللازمة لسوق العمل .</a:t>
            </a:r>
            <a:endParaRPr lang="en-US" sz="3200" b="1" dirty="0">
              <a:ea typeface="Calibri"/>
              <a:cs typeface="AL-Mohanad" pitchFamily="2" charset="-78"/>
            </a:endParaRPr>
          </a:p>
          <a:p>
            <a:pPr marL="342900" lvl="0" indent="-342900" algn="just">
              <a:lnSpc>
                <a:spcPct val="115000"/>
              </a:lnSpc>
              <a:buFont typeface="+mj-lt"/>
              <a:buAutoNum type="arabicParenR"/>
              <a:tabLst>
                <a:tab pos="466725" algn="l"/>
              </a:tabLst>
            </a:pPr>
            <a:r>
              <a:rPr lang="ar-SA" sz="3200" b="1" dirty="0">
                <a:ea typeface="Calibri"/>
                <a:cs typeface="AL-Mohanad" pitchFamily="2" charset="-78"/>
              </a:rPr>
              <a:t>تعزيز الثقة لدى الطلاب والطالبات و مساعدتهم على بناء شخصياتهم .</a:t>
            </a:r>
            <a:endParaRPr lang="en-US" sz="3200" b="1" dirty="0">
              <a:ea typeface="Calibri"/>
              <a:cs typeface="AL-Mohanad" pitchFamily="2" charset="-78"/>
            </a:endParaRPr>
          </a:p>
          <a:p>
            <a:pPr marL="342900" lvl="0" indent="-342900" algn="just">
              <a:lnSpc>
                <a:spcPct val="115000"/>
              </a:lnSpc>
              <a:buFont typeface="+mj-lt"/>
              <a:buAutoNum type="arabicParenR"/>
              <a:tabLst>
                <a:tab pos="466725" algn="l"/>
              </a:tabLst>
            </a:pPr>
            <a:r>
              <a:rPr lang="ar-SA" sz="3200" b="1" dirty="0">
                <a:ea typeface="Calibri"/>
                <a:cs typeface="AL-Mohanad" pitchFamily="2" charset="-78"/>
              </a:rPr>
              <a:t>العمل على بناء منظومة مهارات رائد وصانع الأعمال وتحكيمها .</a:t>
            </a:r>
            <a:endParaRPr lang="en-US" sz="3200" b="1" dirty="0">
              <a:ea typeface="Calibri"/>
              <a:cs typeface="AL-Mohanad" pitchFamily="2" charset="-78"/>
            </a:endParaRPr>
          </a:p>
          <a:p>
            <a:pPr marL="342900" lvl="0" indent="-342900" algn="just">
              <a:lnSpc>
                <a:spcPct val="115000"/>
              </a:lnSpc>
              <a:buFont typeface="+mj-lt"/>
              <a:buAutoNum type="arabicParenR"/>
              <a:tabLst>
                <a:tab pos="466725" algn="l"/>
              </a:tabLst>
            </a:pPr>
            <a:r>
              <a:rPr lang="ar-SA" sz="3200" b="1" dirty="0">
                <a:ea typeface="Calibri"/>
                <a:cs typeface="AL-Mohanad" pitchFamily="2" charset="-78"/>
              </a:rPr>
              <a:t>تحفيز روح المبادرة والطموح  لدى الطلاب والطالبات </a:t>
            </a:r>
            <a:r>
              <a:rPr lang="ar-SA" sz="3200" b="1" dirty="0" smtClean="0">
                <a:ea typeface="Calibri"/>
                <a:cs typeface="AL-Mohanad" pitchFamily="2" charset="-78"/>
              </a:rPr>
              <a:t>.</a:t>
            </a:r>
            <a:endParaRPr lang="en-US" sz="3200" b="1" dirty="0">
              <a:ea typeface="Calibri"/>
              <a:cs typeface="AL-Mohanad" pitchFamily="2" charset="-78"/>
            </a:endParaRPr>
          </a:p>
        </p:txBody>
      </p:sp>
      <p:sp>
        <p:nvSpPr>
          <p:cNvPr id="3" name="مستطيل مستدير الزوايا 2"/>
          <p:cNvSpPr/>
          <p:nvPr/>
        </p:nvSpPr>
        <p:spPr>
          <a:xfrm>
            <a:off x="3491880" y="272208"/>
            <a:ext cx="2808312" cy="70851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الأهداف</a:t>
            </a:r>
            <a:endParaRPr lang="ar-SA"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204864"/>
            <a:ext cx="1656184" cy="2376264"/>
          </a:xfrm>
          <a:prstGeom prst="rect">
            <a:avLst/>
          </a:prstGeom>
        </p:spPr>
      </p:pic>
    </p:spTree>
    <p:extLst>
      <p:ext uri="{BB962C8B-B14F-4D97-AF65-F5344CB8AC3E}">
        <p14:creationId xmlns:p14="http://schemas.microsoft.com/office/powerpoint/2010/main" val="329173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 calcmode="lin" valueType="num">
                                      <p:cBhvr>
                                        <p:cTn id="30"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2">
                                            <p:txEl>
                                              <p:pRg st="1" end="1"/>
                                            </p:txEl>
                                          </p:spTgt>
                                        </p:tgtEl>
                                        <p:attrNameLst>
                                          <p:attrName>style.visibility</p:attrName>
                                        </p:attrNameLst>
                                      </p:cBhvr>
                                      <p:to>
                                        <p:strVal val="visible"/>
                                      </p:to>
                                    </p:set>
                                    <p:anim calcmode="lin" valueType="num">
                                      <p:cBhvr>
                                        <p:cTn id="38"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39"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40"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41" dur="1000"/>
                                        <p:tgtEl>
                                          <p:spTgt spid="2">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2">
                                            <p:txEl>
                                              <p:pRg st="2" end="2"/>
                                            </p:txEl>
                                          </p:spTgt>
                                        </p:tgtEl>
                                        <p:attrNameLst>
                                          <p:attrName>style.visibility</p:attrName>
                                        </p:attrNameLst>
                                      </p:cBhvr>
                                      <p:to>
                                        <p:strVal val="visible"/>
                                      </p:to>
                                    </p:set>
                                    <p:anim calcmode="lin" valueType="num">
                                      <p:cBhvr>
                                        <p:cTn id="46"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47"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48"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49" dur="1000"/>
                                        <p:tgtEl>
                                          <p:spTgt spid="2">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2">
                                            <p:txEl>
                                              <p:pRg st="3" end="3"/>
                                            </p:txEl>
                                          </p:spTgt>
                                        </p:tgtEl>
                                        <p:attrNameLst>
                                          <p:attrName>style.visibility</p:attrName>
                                        </p:attrNameLst>
                                      </p:cBhvr>
                                      <p:to>
                                        <p:strVal val="visible"/>
                                      </p:to>
                                    </p:set>
                                    <p:anim calcmode="lin" valueType="num">
                                      <p:cBhvr>
                                        <p:cTn id="54"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55"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56"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57"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79431" y="980728"/>
            <a:ext cx="6174432" cy="5047536"/>
          </a:xfrm>
          <a:prstGeom prst="rect">
            <a:avLst/>
          </a:prstGeom>
        </p:spPr>
        <p:txBody>
          <a:bodyPr wrap="square">
            <a:spAutoFit/>
          </a:bodyPr>
          <a:lstStyle/>
          <a:p>
            <a:pPr algn="ctr">
              <a:lnSpc>
                <a:spcPct val="115000"/>
              </a:lnSpc>
              <a:spcAft>
                <a:spcPts val="1000"/>
              </a:spcAft>
            </a:pPr>
            <a:r>
              <a:rPr lang="ar-SA" sz="4000" dirty="0" smtClean="0">
                <a:latin typeface="Calibri"/>
                <a:ea typeface="Calibri"/>
              </a:rPr>
              <a:t>يوضح رائد الأعمال </a:t>
            </a:r>
            <a:r>
              <a:rPr lang="ar-SA" sz="4000" dirty="0">
                <a:latin typeface="Calibri"/>
                <a:ea typeface="Calibri"/>
              </a:rPr>
              <a:t>الفرص (ظروف خارجية )  المتاحة لمشروعه وفرص نجاحه ونسبة هذه الفرص مقارنة مع مقدمي المنتج الآخرين (احتياج السوق , ندرة المنافسين , رخص المواد الخام, دعم مادي ,...الخ) ومدى تأثيرها على </a:t>
            </a:r>
            <a:r>
              <a:rPr lang="ar-SA" sz="4000" dirty="0" smtClean="0">
                <a:latin typeface="Calibri"/>
                <a:ea typeface="Calibri"/>
              </a:rPr>
              <a:t>مشروعه</a:t>
            </a:r>
            <a:endParaRPr lang="en-US" sz="4000" dirty="0">
              <a:latin typeface="Calibri"/>
              <a:ea typeface="Calibri"/>
              <a:cs typeface="Arial"/>
            </a:endParaRPr>
          </a:p>
        </p:txBody>
      </p:sp>
      <p:sp>
        <p:nvSpPr>
          <p:cNvPr id="3" name="شكل بيضاوي 2"/>
          <p:cNvSpPr/>
          <p:nvPr/>
        </p:nvSpPr>
        <p:spPr>
          <a:xfrm>
            <a:off x="7236296" y="1196752"/>
            <a:ext cx="1058416" cy="4248472"/>
          </a:xfrm>
          <a:prstGeom prst="ellipse">
            <a:avLst/>
          </a:prstGeom>
          <a:solidFill>
            <a:schemeClr val="bg1">
              <a:lumMod val="95000"/>
            </a:schemeClr>
          </a:solidFill>
        </p:spPr>
        <p:style>
          <a:lnRef idx="2">
            <a:schemeClr val="accent3"/>
          </a:lnRef>
          <a:fillRef idx="1">
            <a:schemeClr val="lt1"/>
          </a:fillRef>
          <a:effectRef idx="0">
            <a:schemeClr val="accent3"/>
          </a:effectRef>
          <a:fontRef idx="minor">
            <a:schemeClr val="dk1"/>
          </a:fontRef>
        </p:style>
        <p:txBody>
          <a:bodyPr vert="vert" rtlCol="1" anchor="ctr"/>
          <a:lstStyle/>
          <a:p>
            <a:pPr algn="ctr"/>
            <a:r>
              <a:rPr lang="ar-SA" sz="4000" b="1" dirty="0" smtClean="0">
                <a:solidFill>
                  <a:srgbClr val="C00000"/>
                </a:solidFill>
              </a:rPr>
              <a:t>الفرص المتاحة </a:t>
            </a:r>
            <a:endParaRPr lang="ar-SA" sz="4000" b="1" dirty="0">
              <a:solidFill>
                <a:srgbClr val="C00000"/>
              </a:solidFill>
            </a:endParaRPr>
          </a:p>
        </p:txBody>
      </p:sp>
    </p:spTree>
    <p:extLst>
      <p:ext uri="{BB962C8B-B14F-4D97-AF65-F5344CB8AC3E}">
        <p14:creationId xmlns:p14="http://schemas.microsoft.com/office/powerpoint/2010/main" val="387104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79712" y="2636912"/>
            <a:ext cx="6030416" cy="1508105"/>
          </a:xfrm>
          <a:prstGeom prst="rect">
            <a:avLst/>
          </a:prstGeom>
        </p:spPr>
        <p:txBody>
          <a:bodyPr wrap="square">
            <a:spAutoFit/>
          </a:bodyPr>
          <a:lstStyle/>
          <a:p>
            <a:pPr lvl="0" algn="ctr">
              <a:lnSpc>
                <a:spcPct val="115000"/>
              </a:lnSpc>
              <a:spcAft>
                <a:spcPts val="1000"/>
              </a:spcAft>
            </a:pPr>
            <a:r>
              <a:rPr lang="ar-SA" sz="4000" dirty="0" smtClean="0">
                <a:solidFill>
                  <a:prstClr val="black"/>
                </a:solidFill>
                <a:latin typeface="Calibri"/>
                <a:ea typeface="Calibri"/>
              </a:rPr>
              <a:t>الفرص </a:t>
            </a:r>
            <a:r>
              <a:rPr lang="ar-SA" sz="4000" dirty="0">
                <a:solidFill>
                  <a:prstClr val="black"/>
                </a:solidFill>
                <a:latin typeface="Calibri"/>
                <a:ea typeface="Calibri"/>
              </a:rPr>
              <a:t>الخارجية المساعدة على نجاحه وقدرته على استغلالها</a:t>
            </a:r>
            <a:endParaRPr lang="en-US" sz="4000" dirty="0">
              <a:solidFill>
                <a:prstClr val="black"/>
              </a:solidFill>
              <a:latin typeface="Calibri"/>
              <a:ea typeface="Calibri"/>
              <a:cs typeface="Aria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241710"/>
            <a:ext cx="2962275"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rot="19975327">
            <a:off x="649397" y="1323676"/>
            <a:ext cx="1654620" cy="658642"/>
          </a:xfrm>
          <a:prstGeom prst="rect">
            <a:avLst/>
          </a:prstGeom>
        </p:spPr>
        <p:txBody>
          <a:bodyPr wrap="none">
            <a:spAutoFit/>
          </a:bodyPr>
          <a:lstStyle/>
          <a:p>
            <a:pPr lvl="0" algn="ctr">
              <a:lnSpc>
                <a:spcPct val="115000"/>
              </a:lnSpc>
              <a:spcAft>
                <a:spcPts val="1000"/>
              </a:spcAft>
            </a:pPr>
            <a:r>
              <a:rPr lang="ar-SA" sz="3200" dirty="0">
                <a:solidFill>
                  <a:srgbClr val="C00000"/>
                </a:solidFill>
                <a:latin typeface="Calibri"/>
                <a:ea typeface="Calibri"/>
              </a:rPr>
              <a:t>ملاحظات :</a:t>
            </a:r>
            <a:endParaRPr lang="en-US" sz="3200" dirty="0">
              <a:solidFill>
                <a:srgbClr val="C00000"/>
              </a:solidFill>
              <a:latin typeface="Calibri"/>
              <a:ea typeface="Calibri"/>
              <a:cs typeface="Arial"/>
            </a:endParaRPr>
          </a:p>
        </p:txBody>
      </p:sp>
    </p:spTree>
    <p:extLst>
      <p:ext uri="{BB962C8B-B14F-4D97-AF65-F5344CB8AC3E}">
        <p14:creationId xmlns:p14="http://schemas.microsoft.com/office/powerpoint/2010/main" val="266549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heel(1)">
                                      <p:cBhvr>
                                        <p:cTn id="7" dur="2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980728"/>
            <a:ext cx="6408712" cy="5494325"/>
          </a:xfrm>
          <a:prstGeom prst="rect">
            <a:avLst/>
          </a:prstGeom>
        </p:spPr>
        <p:txBody>
          <a:bodyPr wrap="square">
            <a:spAutoFit/>
          </a:bodyPr>
          <a:lstStyle/>
          <a:p>
            <a:pPr algn="ctr">
              <a:lnSpc>
                <a:spcPct val="115000"/>
              </a:lnSpc>
              <a:spcAft>
                <a:spcPts val="1000"/>
              </a:spcAft>
            </a:pPr>
            <a:r>
              <a:rPr lang="ar-SA" sz="4000" dirty="0" smtClean="0">
                <a:latin typeface="Calibri"/>
                <a:ea typeface="Calibri"/>
              </a:rPr>
              <a:t>يوضح رائد الاعمال </a:t>
            </a:r>
            <a:r>
              <a:rPr lang="ar-SA" sz="4000" dirty="0">
                <a:latin typeface="Calibri"/>
                <a:ea typeface="Calibri"/>
              </a:rPr>
              <a:t>المخاطر المتوقعة والمستوى النسبي لحدوثها (عال, متوسط , ضعيف) ونوع تأثيرها على المشروع فيما لو حدثت واجراءات تجاوزها ( دخول منافسين جدد , ارتفاع أسعار المواد الخام , تغير احتياجات وذوق العملاء ...الخ)</a:t>
            </a:r>
            <a:endParaRPr lang="en-US" sz="4000" dirty="0">
              <a:latin typeface="Calibri"/>
              <a:ea typeface="Calibri"/>
            </a:endParaRPr>
          </a:p>
          <a:p>
            <a:pPr algn="ctr">
              <a:lnSpc>
                <a:spcPct val="115000"/>
              </a:lnSpc>
              <a:spcAft>
                <a:spcPts val="1000"/>
              </a:spcAft>
            </a:pPr>
            <a:r>
              <a:rPr lang="ar-SA" b="1" dirty="0">
                <a:latin typeface="Calibri"/>
                <a:ea typeface="Calibri"/>
              </a:rPr>
              <a:t> </a:t>
            </a:r>
            <a:endParaRPr lang="en-US" sz="1100" dirty="0">
              <a:effectLst/>
              <a:latin typeface="Calibri"/>
              <a:ea typeface="Calibri"/>
              <a:cs typeface="Arial"/>
            </a:endParaRP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188985"/>
            <a:ext cx="1176337" cy="43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5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51720" y="1628800"/>
            <a:ext cx="6624736" cy="5361468"/>
          </a:xfrm>
          <a:prstGeom prst="rect">
            <a:avLst/>
          </a:prstGeom>
        </p:spPr>
        <p:txBody>
          <a:bodyPr wrap="square">
            <a:spAutoFit/>
          </a:bodyPr>
          <a:lstStyle/>
          <a:p>
            <a:pPr lvl="0" algn="ctr">
              <a:lnSpc>
                <a:spcPct val="115000"/>
              </a:lnSpc>
              <a:spcAft>
                <a:spcPts val="1000"/>
              </a:spcAft>
            </a:pPr>
            <a:r>
              <a:rPr lang="ar-SA" sz="3600" dirty="0" smtClean="0">
                <a:solidFill>
                  <a:prstClr val="black"/>
                </a:solidFill>
                <a:latin typeface="Calibri"/>
                <a:ea typeface="Calibri"/>
              </a:rPr>
              <a:t>المخاطر </a:t>
            </a:r>
            <a:r>
              <a:rPr lang="ar-SA" sz="3600" dirty="0">
                <a:solidFill>
                  <a:prstClr val="black"/>
                </a:solidFill>
                <a:latin typeface="Calibri"/>
                <a:ea typeface="Calibri"/>
              </a:rPr>
              <a:t>المتوقع حدوثها بنسبة 100% أو التي حدثت فعلا لا تكتب كونها من نقاط الضعف ومشكلة قائمة في المشروع ولا تعتبر مخاطر</a:t>
            </a:r>
            <a:endParaRPr lang="en-US" sz="3600" dirty="0">
              <a:solidFill>
                <a:prstClr val="black"/>
              </a:solidFill>
              <a:latin typeface="Calibri"/>
              <a:ea typeface="Calibri"/>
              <a:cs typeface="Arial"/>
            </a:endParaRPr>
          </a:p>
          <a:p>
            <a:pPr lvl="0" algn="ctr">
              <a:lnSpc>
                <a:spcPct val="115000"/>
              </a:lnSpc>
              <a:spcAft>
                <a:spcPts val="1000"/>
              </a:spcAft>
            </a:pPr>
            <a:r>
              <a:rPr lang="ar-SA" sz="3600" dirty="0">
                <a:solidFill>
                  <a:prstClr val="black"/>
                </a:solidFill>
                <a:latin typeface="Calibri"/>
                <a:ea typeface="Calibri"/>
              </a:rPr>
              <a:t>صياغة المخاطر بوضوح .</a:t>
            </a:r>
            <a:endParaRPr lang="en-US" sz="3600" dirty="0">
              <a:solidFill>
                <a:prstClr val="black"/>
              </a:solidFill>
              <a:latin typeface="Calibri"/>
              <a:ea typeface="Calibri"/>
              <a:cs typeface="Arial"/>
            </a:endParaRPr>
          </a:p>
          <a:p>
            <a:pPr lvl="0" algn="ctr">
              <a:lnSpc>
                <a:spcPct val="115000"/>
              </a:lnSpc>
              <a:spcAft>
                <a:spcPts val="1000"/>
              </a:spcAft>
            </a:pPr>
            <a:r>
              <a:rPr lang="ar-SA" sz="3600" dirty="0">
                <a:solidFill>
                  <a:prstClr val="black"/>
                </a:solidFill>
                <a:latin typeface="Calibri"/>
                <a:ea typeface="Calibri"/>
              </a:rPr>
              <a:t>إ</a:t>
            </a:r>
            <a:r>
              <a:rPr lang="ar-SA" sz="3600" dirty="0" smtClean="0">
                <a:solidFill>
                  <a:prstClr val="black"/>
                </a:solidFill>
                <a:latin typeface="Calibri"/>
                <a:ea typeface="Calibri"/>
              </a:rPr>
              <a:t>جراءات </a:t>
            </a:r>
            <a:r>
              <a:rPr lang="ar-SA" sz="3600" dirty="0">
                <a:solidFill>
                  <a:prstClr val="black"/>
                </a:solidFill>
                <a:latin typeface="Calibri"/>
                <a:ea typeface="Calibri"/>
              </a:rPr>
              <a:t>تجاوزها حتى لا تؤثر على المشروع</a:t>
            </a:r>
            <a:endParaRPr lang="en-US" sz="3600" dirty="0">
              <a:solidFill>
                <a:prstClr val="black"/>
              </a:solidFill>
              <a:latin typeface="Calibri"/>
              <a:ea typeface="Calibri"/>
              <a:cs typeface="Arial"/>
            </a:endParaRPr>
          </a:p>
          <a:p>
            <a:pPr lvl="0" algn="ctr">
              <a:lnSpc>
                <a:spcPct val="115000"/>
              </a:lnSpc>
              <a:spcAft>
                <a:spcPts val="1000"/>
              </a:spcAft>
            </a:pPr>
            <a:r>
              <a:rPr lang="ar-SA" sz="2400" b="1" dirty="0">
                <a:solidFill>
                  <a:prstClr val="black"/>
                </a:solidFill>
                <a:latin typeface="Calibri"/>
                <a:ea typeface="Calibri"/>
              </a:rPr>
              <a:t> </a:t>
            </a:r>
            <a:endParaRPr lang="en-US" sz="2400" dirty="0">
              <a:solidFill>
                <a:prstClr val="black"/>
              </a:solidFill>
              <a:latin typeface="Calibri"/>
              <a:ea typeface="Calibri"/>
              <a:cs typeface="Aria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9"/>
            <a:ext cx="296227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rot="20455981">
            <a:off x="628179" y="945282"/>
            <a:ext cx="1705916" cy="689099"/>
          </a:xfrm>
          <a:prstGeom prst="rect">
            <a:avLst/>
          </a:prstGeom>
        </p:spPr>
        <p:txBody>
          <a:bodyPr wrap="none">
            <a:spAutoFit/>
          </a:bodyPr>
          <a:lstStyle/>
          <a:p>
            <a:pPr lvl="0" algn="ctr">
              <a:lnSpc>
                <a:spcPct val="115000"/>
              </a:lnSpc>
              <a:spcAft>
                <a:spcPts val="1000"/>
              </a:spcAft>
            </a:pPr>
            <a:r>
              <a:rPr lang="ar-SA" sz="3600" dirty="0">
                <a:solidFill>
                  <a:srgbClr val="C00000"/>
                </a:solidFill>
                <a:latin typeface="Calibri"/>
                <a:ea typeface="Calibri"/>
              </a:rPr>
              <a:t>ملاحظات </a:t>
            </a:r>
            <a:endParaRPr lang="en-US" sz="3600" dirty="0">
              <a:solidFill>
                <a:srgbClr val="C00000"/>
              </a:solidFill>
              <a:latin typeface="Calibri"/>
              <a:ea typeface="Calibri"/>
              <a:cs typeface="Arial"/>
            </a:endParaRPr>
          </a:p>
        </p:txBody>
      </p:sp>
    </p:spTree>
    <p:extLst>
      <p:ext uri="{BB962C8B-B14F-4D97-AF65-F5344CB8AC3E}">
        <p14:creationId xmlns:p14="http://schemas.microsoft.com/office/powerpoint/2010/main" val="297747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wheel(1)">
                                      <p:cBhvr>
                                        <p:cTn id="12" dur="2000"/>
                                        <p:tgtEl>
                                          <p:spTgt spid="1638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heel(1)">
                                      <p:cBhvr>
                                        <p:cTn id="17" dur="2000"/>
                                        <p:tgtEl>
                                          <p:spTgt spid="2">
                                            <p:txEl>
                                              <p:pRg st="0" end="0"/>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heel(1)">
                                      <p:cBhvr>
                                        <p:cTn id="20" dur="2000"/>
                                        <p:tgtEl>
                                          <p:spTgt spid="2">
                                            <p:txEl>
                                              <p:pRg st="1" end="1"/>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heel(1)">
                                      <p:cBhvr>
                                        <p:cTn id="23" dur="2000"/>
                                        <p:tgtEl>
                                          <p:spTgt spid="2">
                                            <p:txEl>
                                              <p:pRg st="2" end="2"/>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heel(1)">
                                      <p:cBhvr>
                                        <p:cTn id="2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4860032" y="1238016"/>
            <a:ext cx="3816424" cy="2407008"/>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smtClean="0"/>
              <a:t>علامة تجارية معروفة عالميا</a:t>
            </a:r>
          </a:p>
          <a:p>
            <a:pPr algn="ctr"/>
            <a:r>
              <a:rPr lang="ar-SA" sz="2400" b="1" dirty="0" smtClean="0"/>
              <a:t>عمليات عالمية</a:t>
            </a:r>
          </a:p>
          <a:p>
            <a:pPr algn="ctr"/>
            <a:r>
              <a:rPr lang="ar-SA" sz="2400" b="1" dirty="0" smtClean="0"/>
              <a:t>مواقع ممتازة للمحلات</a:t>
            </a:r>
          </a:p>
          <a:p>
            <a:pPr algn="ctr"/>
            <a:r>
              <a:rPr lang="ar-SA" sz="2400" b="1" dirty="0" smtClean="0"/>
              <a:t>عمليات منظمة</a:t>
            </a:r>
          </a:p>
          <a:p>
            <a:pPr algn="ctr"/>
            <a:r>
              <a:rPr lang="ar-SA" sz="2400" b="1" dirty="0" smtClean="0"/>
              <a:t>مكونات صنف أول</a:t>
            </a:r>
          </a:p>
          <a:p>
            <a:pPr algn="ctr"/>
            <a:r>
              <a:rPr lang="ar-SA" sz="2400" b="1" dirty="0" smtClean="0"/>
              <a:t>علاقة قوية بالموردين</a:t>
            </a:r>
          </a:p>
        </p:txBody>
      </p:sp>
      <p:sp>
        <p:nvSpPr>
          <p:cNvPr id="3" name="مستطيل مستدير الزوايا 2"/>
          <p:cNvSpPr/>
          <p:nvPr/>
        </p:nvSpPr>
        <p:spPr>
          <a:xfrm>
            <a:off x="467544" y="1274020"/>
            <a:ext cx="4229681" cy="2371003"/>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400" b="1" dirty="0" smtClean="0"/>
              <a:t>دوران مرتفع للكادر الوظيفي</a:t>
            </a:r>
          </a:p>
          <a:p>
            <a:pPr algn="ctr"/>
            <a:r>
              <a:rPr lang="ar-SA" sz="2400" b="1" dirty="0" smtClean="0"/>
              <a:t>تركيز قليل على الأطعمة العضوية</a:t>
            </a:r>
          </a:p>
          <a:p>
            <a:pPr algn="ctr"/>
            <a:r>
              <a:rPr lang="ar-SA" sz="2400" b="1" dirty="0" smtClean="0"/>
              <a:t>تنوع محدود في المنتجات</a:t>
            </a:r>
          </a:p>
          <a:p>
            <a:pPr algn="ctr"/>
            <a:r>
              <a:rPr lang="ar-SA" sz="2400" b="1" dirty="0" smtClean="0"/>
              <a:t>قلق حول تطابق معايير الجودة بسبب العمليات المكلفة لأصحاب الامتياز</a:t>
            </a:r>
          </a:p>
          <a:p>
            <a:pPr algn="ctr"/>
            <a:r>
              <a:rPr lang="ar-SA" sz="2400" b="1" dirty="0" smtClean="0"/>
              <a:t>التركيز على المنتجات غير الصحية</a:t>
            </a:r>
            <a:endParaRPr lang="ar-SA" sz="2400" b="1" dirty="0"/>
          </a:p>
        </p:txBody>
      </p:sp>
      <p:sp>
        <p:nvSpPr>
          <p:cNvPr id="4" name="مستطيل مستدير الزوايا 3"/>
          <p:cNvSpPr/>
          <p:nvPr/>
        </p:nvSpPr>
        <p:spPr>
          <a:xfrm>
            <a:off x="4932040" y="4005064"/>
            <a:ext cx="3787050" cy="2376264"/>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smtClean="0"/>
              <a:t>افتتاح مشاريع مشتركة أكثر </a:t>
            </a:r>
          </a:p>
          <a:p>
            <a:pPr algn="ctr"/>
            <a:r>
              <a:rPr lang="ar-SA" sz="2400" b="1" dirty="0" smtClean="0"/>
              <a:t>الاستجابة للخيارات الأكثر صحية </a:t>
            </a:r>
          </a:p>
          <a:p>
            <a:pPr algn="ctr"/>
            <a:r>
              <a:rPr lang="ar-SA" sz="2400" b="1" dirty="0" smtClean="0"/>
              <a:t>المبادرات التي تدعم المجتمع</a:t>
            </a:r>
          </a:p>
          <a:p>
            <a:pPr algn="ctr"/>
            <a:r>
              <a:rPr lang="ar-SA" sz="2400" b="1" dirty="0" smtClean="0"/>
              <a:t>التوسع إلى أسواق جديدة</a:t>
            </a:r>
            <a:endParaRPr lang="ar-SA" sz="2400" b="1" dirty="0"/>
          </a:p>
        </p:txBody>
      </p:sp>
      <p:sp>
        <p:nvSpPr>
          <p:cNvPr id="5" name="مستطيل مستدير الزوايا 4"/>
          <p:cNvSpPr/>
          <p:nvPr/>
        </p:nvSpPr>
        <p:spPr>
          <a:xfrm>
            <a:off x="467544" y="4005064"/>
            <a:ext cx="4248472" cy="2376264"/>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400" b="1" dirty="0" smtClean="0"/>
              <a:t>مخاطر التلوث الغذائي </a:t>
            </a:r>
          </a:p>
          <a:p>
            <a:pPr algn="ctr"/>
            <a:r>
              <a:rPr lang="ar-SA" sz="2400" b="1" dirty="0" smtClean="0"/>
              <a:t>اتجاهات نحو طرق العيش الصحية</a:t>
            </a:r>
          </a:p>
          <a:p>
            <a:pPr algn="ctr"/>
            <a:r>
              <a:rPr lang="ar-SA" sz="2400" b="1" dirty="0" smtClean="0"/>
              <a:t>الانكماش الاقتصادي في الأسواق الرئيسية</a:t>
            </a:r>
            <a:endParaRPr lang="ar-SA" sz="24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35696" cy="11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شكل بيضاوي 6"/>
          <p:cNvSpPr/>
          <p:nvPr/>
        </p:nvSpPr>
        <p:spPr>
          <a:xfrm>
            <a:off x="2843808" y="116632"/>
            <a:ext cx="4176464" cy="108012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b="1" dirty="0" smtClean="0">
                <a:solidFill>
                  <a:schemeClr val="accent3">
                    <a:lumMod val="75000"/>
                  </a:schemeClr>
                </a:solidFill>
              </a:rPr>
              <a:t>مثال توضيحي تحليل </a:t>
            </a:r>
            <a:r>
              <a:rPr lang="en-US" sz="2800" b="1" dirty="0" smtClean="0">
                <a:solidFill>
                  <a:schemeClr val="accent3">
                    <a:lumMod val="75000"/>
                  </a:schemeClr>
                </a:solidFill>
              </a:rPr>
              <a:t>SWOT</a:t>
            </a:r>
            <a:r>
              <a:rPr lang="ar-SA" dirty="0" smtClean="0"/>
              <a:t> </a:t>
            </a:r>
            <a:endParaRPr lang="ar-SA" dirty="0"/>
          </a:p>
        </p:txBody>
      </p:sp>
    </p:spTree>
    <p:extLst>
      <p:ext uri="{BB962C8B-B14F-4D97-AF65-F5344CB8AC3E}">
        <p14:creationId xmlns:p14="http://schemas.microsoft.com/office/powerpoint/2010/main" val="10478508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87624" y="2276872"/>
            <a:ext cx="7272808" cy="3720121"/>
          </a:xfrm>
          <a:prstGeom prst="rect">
            <a:avLst/>
          </a:prstGeom>
        </p:spPr>
        <p:txBody>
          <a:bodyPr wrap="square">
            <a:spAutoFit/>
          </a:bodyPr>
          <a:lstStyle/>
          <a:p>
            <a:pPr algn="ctr">
              <a:lnSpc>
                <a:spcPct val="115000"/>
              </a:lnSpc>
              <a:spcAft>
                <a:spcPts val="1000"/>
              </a:spcAft>
            </a:pPr>
            <a:endParaRPr lang="en-US" sz="1050" dirty="0">
              <a:latin typeface="Calibri"/>
              <a:ea typeface="Calibri"/>
              <a:cs typeface="Arial"/>
            </a:endParaRPr>
          </a:p>
          <a:p>
            <a:pPr algn="ctr">
              <a:lnSpc>
                <a:spcPct val="115000"/>
              </a:lnSpc>
              <a:spcAft>
                <a:spcPts val="1000"/>
              </a:spcAft>
            </a:pPr>
            <a:r>
              <a:rPr lang="ar-SA" sz="3600" dirty="0">
                <a:latin typeface="Calibri"/>
                <a:ea typeface="Calibri"/>
              </a:rPr>
              <a:t>الهدف هو بيان بالنتيجة المطلوب تحقيقها ضمن مقياس كمي وموعد محدد</a:t>
            </a:r>
            <a:endParaRPr lang="en-US" sz="3600" dirty="0">
              <a:latin typeface="Calibri"/>
              <a:ea typeface="Calibri"/>
            </a:endParaRPr>
          </a:p>
          <a:p>
            <a:pPr algn="ctr">
              <a:lnSpc>
                <a:spcPct val="115000"/>
              </a:lnSpc>
              <a:spcAft>
                <a:spcPts val="1000"/>
              </a:spcAft>
            </a:pPr>
            <a:r>
              <a:rPr lang="ar-SA" sz="3600" dirty="0">
                <a:latin typeface="Calibri"/>
                <a:ea typeface="Calibri"/>
              </a:rPr>
              <a:t>يذكر الأهداف الرئيسية التي يسعى لتحقيقها في المشروع أو المخرجات التي يود الحصول عليها على المستوى الشخصي أو المحلي </a:t>
            </a:r>
            <a:r>
              <a:rPr lang="ar-SA" sz="3600" dirty="0" smtClean="0">
                <a:latin typeface="Calibri"/>
                <a:ea typeface="Calibri"/>
              </a:rPr>
              <a:t>.</a:t>
            </a:r>
            <a:endParaRPr lang="en-US" sz="3600" dirty="0">
              <a:latin typeface="Calibri"/>
              <a:ea typeface="Calibri"/>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3096344" cy="2420888"/>
          </a:xfrm>
          <a:prstGeom prst="rect">
            <a:avLst/>
          </a:prstGeom>
        </p:spPr>
      </p:pic>
      <p:sp>
        <p:nvSpPr>
          <p:cNvPr id="5" name="سهم إلى اليسار 4"/>
          <p:cNvSpPr/>
          <p:nvPr/>
        </p:nvSpPr>
        <p:spPr>
          <a:xfrm>
            <a:off x="3491880" y="260648"/>
            <a:ext cx="5184576" cy="1728192"/>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115000"/>
              </a:lnSpc>
              <a:spcAft>
                <a:spcPts val="1000"/>
              </a:spcAft>
            </a:pPr>
            <a:r>
              <a:rPr lang="ar-SA" sz="4000" b="1" dirty="0" smtClean="0">
                <a:solidFill>
                  <a:srgbClr val="C00000"/>
                </a:solidFill>
                <a:latin typeface="Calibri"/>
                <a:ea typeface="Calibri"/>
              </a:rPr>
              <a:t>أهداف </a:t>
            </a:r>
            <a:r>
              <a:rPr lang="ar-SA" sz="4000" b="1" dirty="0">
                <a:solidFill>
                  <a:srgbClr val="C00000"/>
                </a:solidFill>
                <a:latin typeface="Calibri"/>
                <a:ea typeface="Calibri"/>
              </a:rPr>
              <a:t>المشروع</a:t>
            </a:r>
            <a:endParaRPr lang="en-US" sz="4000" dirty="0">
              <a:solidFill>
                <a:srgbClr val="C00000"/>
              </a:solidFill>
              <a:latin typeface="Calibri"/>
              <a:ea typeface="Calibri"/>
              <a:cs typeface="Arial"/>
            </a:endParaRPr>
          </a:p>
          <a:p>
            <a:pPr lvl="0">
              <a:lnSpc>
                <a:spcPct val="115000"/>
              </a:lnSpc>
              <a:spcAft>
                <a:spcPts val="1000"/>
              </a:spcAft>
            </a:pPr>
            <a:r>
              <a:rPr lang="ar-SA" sz="1050" dirty="0">
                <a:solidFill>
                  <a:srgbClr val="C00000"/>
                </a:solidFill>
                <a:latin typeface="Calibri"/>
                <a:ea typeface="Calibri"/>
              </a:rPr>
              <a:t> </a:t>
            </a:r>
            <a:endParaRPr lang="ar-SA" dirty="0">
              <a:solidFill>
                <a:srgbClr val="C00000"/>
              </a:solidFill>
            </a:endParaRPr>
          </a:p>
        </p:txBody>
      </p:sp>
    </p:spTree>
    <p:extLst>
      <p:ext uri="{BB962C8B-B14F-4D97-AF65-F5344CB8AC3E}">
        <p14:creationId xmlns:p14="http://schemas.microsoft.com/office/powerpoint/2010/main" val="428936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ppt_w</p:attrName>
                                        </p:attrNameLst>
                                      </p:cBhvr>
                                      <p:tavLst>
                                        <p:tav tm="0" fmla="#ppt_w*sin(2.5*pi*$)">
                                          <p:val>
                                            <p:fltVal val="0"/>
                                          </p:val>
                                        </p:tav>
                                        <p:tav tm="100000">
                                          <p:val>
                                            <p:fltVal val="1"/>
                                          </p:val>
                                        </p:tav>
                                      </p:tavLst>
                                    </p:anim>
                                    <p:anim calcmode="lin" valueType="num">
                                      <p:cBhvr>
                                        <p:cTn id="27"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circle(in)">
                                      <p:cBhvr>
                                        <p:cTn id="32" dur="2000"/>
                                        <p:tgtEl>
                                          <p:spTgt spid="3">
                                            <p:txEl>
                                              <p:pRg st="1" end="1"/>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circle(in)">
                                      <p:cBhvr>
                                        <p:cTn id="3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5576" y="548680"/>
            <a:ext cx="7416824" cy="5632311"/>
          </a:xfrm>
          <a:prstGeom prst="rect">
            <a:avLst/>
          </a:prstGeom>
        </p:spPr>
        <p:txBody>
          <a:bodyPr wrap="square">
            <a:spAutoFit/>
          </a:bodyPr>
          <a:lstStyle/>
          <a:p>
            <a:r>
              <a:rPr lang="ar-SA" sz="3600" u="sng" dirty="0">
                <a:solidFill>
                  <a:schemeClr val="accent1">
                    <a:lumMod val="75000"/>
                  </a:schemeClr>
                </a:solidFill>
              </a:rPr>
              <a:t>من أين تصاغ الأهداف </a:t>
            </a:r>
            <a:r>
              <a:rPr lang="ar-SA" sz="3600" u="sng" dirty="0" smtClean="0">
                <a:solidFill>
                  <a:schemeClr val="accent1">
                    <a:lumMod val="75000"/>
                  </a:schemeClr>
                </a:solidFill>
              </a:rPr>
              <a:t>؟     </a:t>
            </a:r>
            <a:endParaRPr lang="ar-SA" sz="2000" dirty="0">
              <a:solidFill>
                <a:schemeClr val="accent1">
                  <a:lumMod val="75000"/>
                </a:schemeClr>
              </a:solidFill>
            </a:endParaRPr>
          </a:p>
          <a:p>
            <a:r>
              <a:rPr lang="ar-SA" sz="3600" dirty="0"/>
              <a:t>من الرؤية </a:t>
            </a:r>
            <a:r>
              <a:rPr lang="ar-SA" sz="3600" dirty="0" smtClean="0"/>
              <a:t>(كيف يمكن تحقيق الرؤية)</a:t>
            </a:r>
            <a:endParaRPr lang="ar-SA" sz="3600" dirty="0"/>
          </a:p>
          <a:p>
            <a:r>
              <a:rPr lang="ar-SA" sz="3600" dirty="0"/>
              <a:t>تحويل نقاط القوة إلى أهداف بالمحافظة عليها وتنميتها</a:t>
            </a:r>
          </a:p>
          <a:p>
            <a:r>
              <a:rPr lang="ar-SA" sz="3600" dirty="0"/>
              <a:t>التغلب على نقاط الضعف وتحويلها إلى نقاط قوة</a:t>
            </a:r>
          </a:p>
          <a:p>
            <a:r>
              <a:rPr lang="ar-SA" sz="3600" dirty="0"/>
              <a:t>الفرص المتاحة باستغلالها </a:t>
            </a:r>
            <a:r>
              <a:rPr lang="ar-SA" sz="3600" dirty="0" smtClean="0"/>
              <a:t>وتحقيقها </a:t>
            </a:r>
            <a:r>
              <a:rPr lang="ar-SA" sz="2000" dirty="0" smtClean="0"/>
              <a:t>(خلال مدة الخطة)</a:t>
            </a:r>
            <a:endParaRPr lang="ar-SA" sz="2000" dirty="0"/>
          </a:p>
          <a:p>
            <a:r>
              <a:rPr lang="ar-SA" sz="3600" dirty="0" smtClean="0"/>
              <a:t>المخاطر المتوقعة بمنعها أو الاحتياط </a:t>
            </a:r>
            <a:r>
              <a:rPr lang="ar-SA" sz="3600" dirty="0"/>
              <a:t>لها </a:t>
            </a:r>
            <a:r>
              <a:rPr lang="ar-SA" sz="2000" dirty="0"/>
              <a:t>(خلال مدة الخطة</a:t>
            </a:r>
            <a:r>
              <a:rPr lang="ar-SA" sz="2000" dirty="0" smtClean="0"/>
              <a:t>)</a:t>
            </a:r>
            <a:endParaRPr lang="ar-SA" sz="3600" dirty="0" smtClean="0"/>
          </a:p>
          <a:p>
            <a:r>
              <a:rPr lang="ar-SA" sz="3600" dirty="0" smtClean="0"/>
              <a:t>تكون </a:t>
            </a:r>
            <a:r>
              <a:rPr lang="ar-SA" sz="3600" dirty="0"/>
              <a:t>الأهداف مناسبة لإدارة المشاريع تنفيذية (عدة أشهر - سنة)</a:t>
            </a:r>
          </a:p>
          <a:p>
            <a:r>
              <a:rPr lang="ar-SA" sz="3600" dirty="0"/>
              <a:t>صياغة  الأهداف بطريقة </a:t>
            </a:r>
            <a:r>
              <a:rPr lang="ar-SA" sz="3600" dirty="0" smtClean="0"/>
              <a:t>ذكية .</a:t>
            </a:r>
            <a:endParaRPr lang="ar-SA" sz="3600" dirty="0"/>
          </a:p>
        </p:txBody>
      </p:sp>
    </p:spTree>
    <p:extLst>
      <p:ext uri="{BB962C8B-B14F-4D97-AF65-F5344CB8AC3E}">
        <p14:creationId xmlns:p14="http://schemas.microsoft.com/office/powerpoint/2010/main" val="408375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circle(in)">
                                      <p:cBhvr>
                                        <p:cTn id="37" dur="2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circle(in)">
                                      <p:cBhvr>
                                        <p:cTn id="4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2801977" y="3001857"/>
            <a:ext cx="3228706" cy="19393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t>الأهداف الذكية </a:t>
            </a:r>
          </a:p>
          <a:p>
            <a:pPr algn="ctr"/>
            <a:r>
              <a:rPr lang="en-US" sz="3200" b="1" dirty="0" smtClean="0"/>
              <a:t>S.M.A.R.T</a:t>
            </a:r>
            <a:endParaRPr lang="ar-SA" sz="3200" b="1" dirty="0"/>
          </a:p>
        </p:txBody>
      </p:sp>
      <p:sp>
        <p:nvSpPr>
          <p:cNvPr id="8" name="دائرة مجوفة 7"/>
          <p:cNvSpPr/>
          <p:nvPr/>
        </p:nvSpPr>
        <p:spPr>
          <a:xfrm>
            <a:off x="1644022" y="1226073"/>
            <a:ext cx="5688632" cy="5180407"/>
          </a:xfrm>
          <a:prstGeom prst="donut">
            <a:avLst>
              <a:gd name="adj" fmla="val 252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شكل بيضاوي 2"/>
          <p:cNvSpPr/>
          <p:nvPr/>
        </p:nvSpPr>
        <p:spPr>
          <a:xfrm>
            <a:off x="2904162" y="404664"/>
            <a:ext cx="3024336"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t>Specific  </a:t>
            </a:r>
            <a:r>
              <a:rPr lang="ar-SA" sz="2800" b="1" dirty="0"/>
              <a:t>واضحة ومركزة</a:t>
            </a:r>
          </a:p>
        </p:txBody>
      </p:sp>
      <p:sp>
        <p:nvSpPr>
          <p:cNvPr id="4" name="شكل بيضاوي 3"/>
          <p:cNvSpPr/>
          <p:nvPr/>
        </p:nvSpPr>
        <p:spPr>
          <a:xfrm>
            <a:off x="5820486" y="2050217"/>
            <a:ext cx="3024336" cy="1672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Measurable    </a:t>
            </a:r>
            <a:endParaRPr lang="ar-SA" sz="2400" b="1" dirty="0" smtClean="0"/>
          </a:p>
          <a:p>
            <a:pPr algn="ctr"/>
            <a:r>
              <a:rPr lang="ar-SA" sz="2400" b="1" dirty="0" smtClean="0"/>
              <a:t>قابلة </a:t>
            </a:r>
            <a:r>
              <a:rPr lang="ar-SA" sz="2400" b="1" dirty="0"/>
              <a:t>للقياس</a:t>
            </a:r>
          </a:p>
        </p:txBody>
      </p:sp>
      <p:sp>
        <p:nvSpPr>
          <p:cNvPr id="6" name="شكل بيضاوي 5"/>
          <p:cNvSpPr/>
          <p:nvPr/>
        </p:nvSpPr>
        <p:spPr>
          <a:xfrm>
            <a:off x="5925202" y="5110336"/>
            <a:ext cx="2808312" cy="1487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t>agreed       </a:t>
            </a:r>
            <a:r>
              <a:rPr lang="ar-SA" sz="2800" b="1" dirty="0"/>
              <a:t>متفق عليها</a:t>
            </a:r>
          </a:p>
        </p:txBody>
      </p:sp>
      <p:sp>
        <p:nvSpPr>
          <p:cNvPr id="5" name="شكل بيضاوي 4"/>
          <p:cNvSpPr/>
          <p:nvPr/>
        </p:nvSpPr>
        <p:spPr>
          <a:xfrm>
            <a:off x="216764" y="2031760"/>
            <a:ext cx="2808312" cy="1490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t>Timed     </a:t>
            </a:r>
            <a:r>
              <a:rPr lang="ar-SA" sz="2800" b="1" dirty="0"/>
              <a:t>مرتبطة بزمن</a:t>
            </a:r>
          </a:p>
        </p:txBody>
      </p:sp>
      <p:sp>
        <p:nvSpPr>
          <p:cNvPr id="7" name="شكل بيضاوي 6"/>
          <p:cNvSpPr/>
          <p:nvPr/>
        </p:nvSpPr>
        <p:spPr>
          <a:xfrm>
            <a:off x="395536" y="5110336"/>
            <a:ext cx="2936095" cy="1465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t>Realistic     </a:t>
            </a:r>
            <a:r>
              <a:rPr lang="ar-SA" sz="2800" b="1" dirty="0"/>
              <a:t>واقعية</a:t>
            </a:r>
          </a:p>
        </p:txBody>
      </p:sp>
    </p:spTree>
    <p:extLst>
      <p:ext uri="{BB962C8B-B14F-4D97-AF65-F5344CB8AC3E}">
        <p14:creationId xmlns:p14="http://schemas.microsoft.com/office/powerpoint/2010/main" val="35730378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563888" y="1124744"/>
            <a:ext cx="5197152" cy="4883388"/>
          </a:xfrm>
          <a:prstGeom prst="rect">
            <a:avLst/>
          </a:prstGeom>
        </p:spPr>
        <p:txBody>
          <a:bodyPr wrap="square">
            <a:spAutoFit/>
          </a:bodyPr>
          <a:lstStyle/>
          <a:p>
            <a:pPr algn="ctr">
              <a:lnSpc>
                <a:spcPct val="115000"/>
              </a:lnSpc>
              <a:spcAft>
                <a:spcPts val="1000"/>
              </a:spcAft>
            </a:pPr>
            <a:r>
              <a:rPr lang="ar-SA" sz="2800" b="1" dirty="0">
                <a:solidFill>
                  <a:srgbClr val="C00000"/>
                </a:solidFill>
                <a:latin typeface="Calibri"/>
                <a:ea typeface="Calibri"/>
              </a:rPr>
              <a:t>الخطة التسويقية : </a:t>
            </a:r>
            <a:endParaRPr lang="ar-SA" sz="2800" b="1" dirty="0" smtClean="0">
              <a:solidFill>
                <a:srgbClr val="C00000"/>
              </a:solidFill>
              <a:latin typeface="Calibri"/>
              <a:ea typeface="Calibri"/>
            </a:endParaRPr>
          </a:p>
          <a:p>
            <a:pPr algn="ctr">
              <a:lnSpc>
                <a:spcPct val="115000"/>
              </a:lnSpc>
              <a:spcAft>
                <a:spcPts val="1000"/>
              </a:spcAft>
            </a:pPr>
            <a:r>
              <a:rPr lang="ar-SA" sz="2800" b="1" dirty="0" smtClean="0">
                <a:solidFill>
                  <a:srgbClr val="C00000"/>
                </a:solidFill>
                <a:latin typeface="Calibri"/>
                <a:ea typeface="Calibri"/>
              </a:rPr>
              <a:t>المزيج التسويقي </a:t>
            </a:r>
            <a:r>
              <a:rPr lang="en-US" sz="2800" b="1" dirty="0" smtClean="0">
                <a:solidFill>
                  <a:srgbClr val="C00000"/>
                </a:solidFill>
                <a:latin typeface="Calibri"/>
                <a:ea typeface="Calibri"/>
              </a:rPr>
              <a:t>Marketing Mix</a:t>
            </a:r>
            <a:endParaRPr lang="ar-SA" sz="2800" b="1" dirty="0" smtClean="0">
              <a:solidFill>
                <a:srgbClr val="C00000"/>
              </a:solidFill>
              <a:latin typeface="Calibri"/>
              <a:ea typeface="Calibri"/>
            </a:endParaRPr>
          </a:p>
          <a:p>
            <a:pPr algn="ctr">
              <a:lnSpc>
                <a:spcPct val="115000"/>
              </a:lnSpc>
              <a:spcAft>
                <a:spcPts val="1000"/>
              </a:spcAft>
            </a:pPr>
            <a:r>
              <a:rPr lang="ar-SA" sz="2800" b="1" dirty="0" smtClean="0">
                <a:solidFill>
                  <a:srgbClr val="C00000"/>
                </a:solidFill>
                <a:latin typeface="Calibri"/>
                <a:ea typeface="Calibri"/>
              </a:rPr>
              <a:t> (</a:t>
            </a:r>
            <a:r>
              <a:rPr lang="en-US" sz="2800" b="1" dirty="0" smtClean="0">
                <a:solidFill>
                  <a:srgbClr val="C00000"/>
                </a:solidFill>
                <a:latin typeface="Calibri"/>
                <a:ea typeface="Calibri"/>
              </a:rPr>
              <a:t>4P,S</a:t>
            </a:r>
            <a:r>
              <a:rPr lang="ar-SA" sz="2800" b="1" dirty="0" smtClean="0">
                <a:solidFill>
                  <a:srgbClr val="C00000"/>
                </a:solidFill>
                <a:latin typeface="Calibri"/>
                <a:ea typeface="Calibri"/>
              </a:rPr>
              <a:t>)</a:t>
            </a:r>
            <a:endParaRPr lang="en-US" sz="2800" b="1" dirty="0" smtClean="0">
              <a:solidFill>
                <a:srgbClr val="C00000"/>
              </a:solidFill>
              <a:latin typeface="Calibri"/>
              <a:ea typeface="Calibri"/>
            </a:endParaRPr>
          </a:p>
          <a:p>
            <a:pPr algn="ctr">
              <a:lnSpc>
                <a:spcPct val="115000"/>
              </a:lnSpc>
              <a:spcAft>
                <a:spcPts val="1000"/>
              </a:spcAft>
            </a:pPr>
            <a:r>
              <a:rPr lang="ar-SA" sz="2800" b="1" dirty="0" smtClean="0">
                <a:solidFill>
                  <a:srgbClr val="C00000"/>
                </a:solidFill>
                <a:latin typeface="Calibri"/>
                <a:ea typeface="Calibri"/>
              </a:rPr>
              <a:t>منتج    </a:t>
            </a:r>
            <a:r>
              <a:rPr lang="en-US" sz="2800" b="1" dirty="0" smtClean="0">
                <a:solidFill>
                  <a:srgbClr val="C00000"/>
                </a:solidFill>
                <a:latin typeface="Calibri"/>
                <a:ea typeface="Calibri"/>
              </a:rPr>
              <a:t>Product</a:t>
            </a:r>
            <a:endParaRPr lang="ar-SA" sz="2800" b="1" dirty="0" smtClean="0">
              <a:solidFill>
                <a:srgbClr val="C00000"/>
              </a:solidFill>
              <a:latin typeface="Calibri"/>
              <a:ea typeface="Calibri"/>
            </a:endParaRPr>
          </a:p>
          <a:p>
            <a:pPr algn="ctr">
              <a:lnSpc>
                <a:spcPct val="115000"/>
              </a:lnSpc>
              <a:spcAft>
                <a:spcPts val="1000"/>
              </a:spcAft>
            </a:pPr>
            <a:r>
              <a:rPr lang="ar-SA" sz="2800" b="1" dirty="0" smtClean="0">
                <a:solidFill>
                  <a:srgbClr val="C00000"/>
                </a:solidFill>
                <a:latin typeface="Calibri"/>
                <a:ea typeface="Calibri"/>
              </a:rPr>
              <a:t>تسعير      </a:t>
            </a:r>
            <a:r>
              <a:rPr lang="en-US" sz="2800" b="1" dirty="0" smtClean="0">
                <a:solidFill>
                  <a:srgbClr val="C00000"/>
                </a:solidFill>
                <a:latin typeface="Calibri"/>
                <a:ea typeface="Calibri"/>
              </a:rPr>
              <a:t>Price</a:t>
            </a:r>
          </a:p>
          <a:p>
            <a:pPr algn="ctr">
              <a:lnSpc>
                <a:spcPct val="115000"/>
              </a:lnSpc>
              <a:spcAft>
                <a:spcPts val="1000"/>
              </a:spcAft>
            </a:pPr>
            <a:r>
              <a:rPr lang="ar-SA" sz="2800" b="1" dirty="0" smtClean="0">
                <a:solidFill>
                  <a:srgbClr val="C00000"/>
                </a:solidFill>
                <a:latin typeface="Calibri"/>
                <a:ea typeface="Calibri"/>
              </a:rPr>
              <a:t> توزيع       </a:t>
            </a:r>
            <a:r>
              <a:rPr lang="en-US" sz="2800" b="1" dirty="0" smtClean="0">
                <a:solidFill>
                  <a:srgbClr val="C00000"/>
                </a:solidFill>
                <a:latin typeface="Calibri"/>
                <a:ea typeface="Calibri"/>
              </a:rPr>
              <a:t>place</a:t>
            </a:r>
            <a:r>
              <a:rPr lang="ar-SA" sz="2800" b="1" dirty="0" smtClean="0">
                <a:solidFill>
                  <a:srgbClr val="C00000"/>
                </a:solidFill>
                <a:latin typeface="Calibri"/>
                <a:ea typeface="Calibri"/>
              </a:rPr>
              <a:t> </a:t>
            </a:r>
          </a:p>
          <a:p>
            <a:pPr algn="ctr">
              <a:lnSpc>
                <a:spcPct val="115000"/>
              </a:lnSpc>
              <a:spcAft>
                <a:spcPts val="1000"/>
              </a:spcAft>
            </a:pPr>
            <a:r>
              <a:rPr lang="ar-SA" sz="2800" b="1" dirty="0" smtClean="0">
                <a:solidFill>
                  <a:srgbClr val="C00000"/>
                </a:solidFill>
                <a:latin typeface="Calibri"/>
                <a:ea typeface="Calibri"/>
              </a:rPr>
              <a:t> ترويج      </a:t>
            </a:r>
            <a:r>
              <a:rPr lang="en-US" sz="2800" b="1" dirty="0" smtClean="0">
                <a:solidFill>
                  <a:srgbClr val="C00000"/>
                </a:solidFill>
                <a:latin typeface="Calibri"/>
                <a:ea typeface="Calibri"/>
              </a:rPr>
              <a:t>Promotion </a:t>
            </a:r>
            <a:endParaRPr lang="en-US" sz="2800" dirty="0">
              <a:solidFill>
                <a:srgbClr val="C00000"/>
              </a:solidFill>
              <a:latin typeface="Calibri"/>
              <a:ea typeface="Calibri"/>
              <a:cs typeface="Arial"/>
            </a:endParaRPr>
          </a:p>
          <a:p>
            <a:pPr algn="ctr">
              <a:lnSpc>
                <a:spcPct val="115000"/>
              </a:lnSpc>
              <a:spcAft>
                <a:spcPts val="1000"/>
              </a:spcAft>
            </a:pPr>
            <a:endParaRPr lang="en-US" sz="2400" dirty="0">
              <a:effectLst/>
              <a:latin typeface="Calibri"/>
              <a:ea typeface="Calibri"/>
              <a:cs typeface="Arial"/>
            </a:endParaRPr>
          </a:p>
        </p:txBody>
      </p:sp>
      <p:graphicFrame>
        <p:nvGraphicFramePr>
          <p:cNvPr id="6" name="مخطط 5"/>
          <p:cNvGraphicFramePr/>
          <p:nvPr>
            <p:extLst>
              <p:ext uri="{D42A27DB-BD31-4B8C-83A1-F6EECF244321}">
                <p14:modId xmlns:p14="http://schemas.microsoft.com/office/powerpoint/2010/main" val="1379426984"/>
              </p:ext>
            </p:extLst>
          </p:nvPr>
        </p:nvGraphicFramePr>
        <p:xfrm>
          <a:off x="395536" y="620688"/>
          <a:ext cx="3327985" cy="55686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29984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07537" y="620688"/>
            <a:ext cx="7708879" cy="6001643"/>
          </a:xfrm>
          <a:prstGeom prst="rect">
            <a:avLst/>
          </a:prstGeom>
        </p:spPr>
        <p:txBody>
          <a:bodyPr wrap="square">
            <a:spAutoFit/>
          </a:bodyPr>
          <a:lstStyle/>
          <a:p>
            <a:r>
              <a:rPr lang="ar-SA" sz="3200" dirty="0"/>
              <a:t>نوع المنتج </a:t>
            </a:r>
            <a:r>
              <a:rPr lang="ar-SA" sz="3200" dirty="0" smtClean="0"/>
              <a:t>  </a:t>
            </a:r>
            <a:r>
              <a:rPr lang="en-US" sz="3200" b="1" dirty="0">
                <a:solidFill>
                  <a:srgbClr val="C00000"/>
                </a:solidFill>
                <a:latin typeface="Calibri"/>
                <a:ea typeface="Calibri"/>
              </a:rPr>
              <a:t>Product</a:t>
            </a:r>
            <a:endParaRPr lang="ar-SA" sz="3200" b="1" dirty="0">
              <a:solidFill>
                <a:srgbClr val="C00000"/>
              </a:solidFill>
              <a:latin typeface="Calibri"/>
              <a:ea typeface="Calibri"/>
            </a:endParaRPr>
          </a:p>
          <a:p>
            <a:endParaRPr lang="ar-SA" sz="3200" dirty="0"/>
          </a:p>
          <a:p>
            <a:r>
              <a:rPr lang="ar-SA" sz="3200" dirty="0"/>
              <a:t>يوضح ما إذا كان المنتج الذي يقدمه عبارة عن خدمة واستفادة مباشرة من مهارة أو موهبة لديه أو ما إذا كان المنتج عبارة عن سلعة ملموسة ينتجها باستغلال مواد خام محددة</a:t>
            </a:r>
          </a:p>
          <a:p>
            <a:r>
              <a:rPr lang="ar-SA" sz="3200" dirty="0"/>
              <a:t>تنوع المنتجات</a:t>
            </a:r>
          </a:p>
          <a:p>
            <a:r>
              <a:rPr lang="ar-SA" sz="3200" dirty="0"/>
              <a:t>الجودة</a:t>
            </a:r>
          </a:p>
          <a:p>
            <a:r>
              <a:rPr lang="ar-SA" sz="3200" dirty="0" smtClean="0"/>
              <a:t>التصميم</a:t>
            </a:r>
          </a:p>
          <a:p>
            <a:r>
              <a:rPr lang="ar-SA" sz="3200" dirty="0" smtClean="0"/>
              <a:t>المزايا</a:t>
            </a:r>
            <a:endParaRPr lang="ar-SA" sz="3200" dirty="0"/>
          </a:p>
          <a:p>
            <a:r>
              <a:rPr lang="ar-SA" sz="3200" dirty="0"/>
              <a:t>التغليف , الحجم </a:t>
            </a:r>
            <a:r>
              <a:rPr lang="ar-SA" sz="1400" dirty="0" smtClean="0"/>
              <a:t>(إضافية)</a:t>
            </a:r>
          </a:p>
          <a:p>
            <a:endParaRPr lang="ar-SA" sz="3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37" y="3429000"/>
            <a:ext cx="3316391" cy="302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512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71558" y="1772816"/>
            <a:ext cx="5904656" cy="4524315"/>
          </a:xfrm>
          <a:prstGeom prst="rect">
            <a:avLst/>
          </a:prstGeom>
        </p:spPr>
        <p:txBody>
          <a:bodyPr wrap="square">
            <a:spAutoFit/>
          </a:bodyPr>
          <a:lstStyle/>
          <a:p>
            <a:r>
              <a:rPr lang="ar-SA" sz="3200" dirty="0" smtClean="0">
                <a:cs typeface="AL-Mohanad" pitchFamily="2" charset="-78"/>
              </a:rPr>
              <a:t>5) </a:t>
            </a:r>
            <a:r>
              <a:rPr lang="ar-SA" sz="3200" b="1" dirty="0" smtClean="0">
                <a:cs typeface="AL-Mohanad" pitchFamily="2" charset="-78"/>
              </a:rPr>
              <a:t>ترسيخ </a:t>
            </a:r>
            <a:r>
              <a:rPr lang="ar-SA" sz="3200" b="1" dirty="0">
                <a:cs typeface="AL-Mohanad" pitchFamily="2" charset="-78"/>
              </a:rPr>
              <a:t>ونشر ثقافة العمل الحر والتعريف بيوم المهنة .</a:t>
            </a:r>
          </a:p>
          <a:p>
            <a:r>
              <a:rPr lang="ar-SA" sz="3200" b="1" dirty="0" smtClean="0">
                <a:cs typeface="AL-Mohanad" pitchFamily="2" charset="-78"/>
              </a:rPr>
              <a:t>6) تشجيع </a:t>
            </a:r>
            <a:r>
              <a:rPr lang="ar-SA" sz="3200" b="1" dirty="0">
                <a:cs typeface="AL-Mohanad" pitchFamily="2" charset="-78"/>
              </a:rPr>
              <a:t>استخدام التقنيات الحديثة  والمواد الخام المحلية في المشروعات الناشئة.</a:t>
            </a:r>
          </a:p>
          <a:p>
            <a:r>
              <a:rPr lang="ar-SA" sz="3200" b="1" dirty="0" smtClean="0">
                <a:cs typeface="AL-Mohanad" pitchFamily="2" charset="-78"/>
              </a:rPr>
              <a:t>7) توفير </a:t>
            </a:r>
            <a:r>
              <a:rPr lang="ar-SA" sz="3200" b="1" dirty="0">
                <a:cs typeface="AL-Mohanad" pitchFamily="2" charset="-78"/>
              </a:rPr>
              <a:t>البيئة التنافسية التي تشبع اهتمام شريحة من الطلاب والطالبات. </a:t>
            </a:r>
          </a:p>
          <a:p>
            <a:r>
              <a:rPr lang="ar-SA" sz="3200" b="1" dirty="0" smtClean="0">
                <a:cs typeface="AL-Mohanad" pitchFamily="2" charset="-78"/>
              </a:rPr>
              <a:t>8) تهيئة </a:t>
            </a:r>
            <a:r>
              <a:rPr lang="ar-SA" sz="3200" b="1" dirty="0">
                <a:cs typeface="AL-Mohanad" pitchFamily="2" charset="-78"/>
              </a:rPr>
              <a:t>الطلاب والطالبات للتمثيل المشرف للمملكة في المحافل الدوليّة بمشاركات متميزة.</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0542" y="620688"/>
            <a:ext cx="2828925"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88840"/>
            <a:ext cx="1658937"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1991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899592" y="836712"/>
            <a:ext cx="7704856" cy="3989810"/>
          </a:xfrm>
          <a:prstGeom prst="rect">
            <a:avLst/>
          </a:prstGeom>
        </p:spPr>
        <p:txBody>
          <a:bodyPr wrap="square">
            <a:spAutoFit/>
          </a:bodyPr>
          <a:lstStyle/>
          <a:p>
            <a:pPr algn="ctr">
              <a:lnSpc>
                <a:spcPct val="115000"/>
              </a:lnSpc>
              <a:spcAft>
                <a:spcPts val="1000"/>
              </a:spcAft>
            </a:pPr>
            <a:r>
              <a:rPr lang="ar-SA" sz="2800" b="1" u="sng" dirty="0">
                <a:solidFill>
                  <a:srgbClr val="00B050"/>
                </a:solidFill>
                <a:latin typeface="Calibri"/>
                <a:ea typeface="Calibri"/>
              </a:rPr>
              <a:t>المزايا :وتنقسم الى قسمين </a:t>
            </a:r>
            <a:endParaRPr lang="en-US" sz="2800" b="1" dirty="0">
              <a:solidFill>
                <a:srgbClr val="00B050"/>
              </a:solidFill>
              <a:latin typeface="Calibri"/>
              <a:ea typeface="Calibri"/>
              <a:cs typeface="Arial"/>
            </a:endParaRPr>
          </a:p>
          <a:p>
            <a:pPr algn="ctr">
              <a:lnSpc>
                <a:spcPct val="115000"/>
              </a:lnSpc>
              <a:spcAft>
                <a:spcPts val="1000"/>
              </a:spcAft>
            </a:pPr>
            <a:r>
              <a:rPr lang="ar-SA" sz="2800" b="1" u="sng" dirty="0">
                <a:latin typeface="Calibri"/>
                <a:ea typeface="Calibri"/>
              </a:rPr>
              <a:t>أ-الخصائص</a:t>
            </a:r>
            <a:r>
              <a:rPr lang="ar-SA" sz="2800" b="1" dirty="0">
                <a:latin typeface="Calibri"/>
                <a:ea typeface="Calibri"/>
              </a:rPr>
              <a:t> </a:t>
            </a:r>
            <a:endParaRPr lang="ar-SA" sz="2800" b="1" dirty="0" smtClean="0">
              <a:latin typeface="Calibri"/>
              <a:ea typeface="Calibri"/>
            </a:endParaRPr>
          </a:p>
          <a:p>
            <a:pPr algn="ctr">
              <a:lnSpc>
                <a:spcPct val="115000"/>
              </a:lnSpc>
              <a:spcAft>
                <a:spcPts val="1000"/>
              </a:spcAft>
            </a:pPr>
            <a:r>
              <a:rPr lang="ar-SA" sz="2800" b="1" dirty="0" smtClean="0">
                <a:latin typeface="Calibri"/>
                <a:ea typeface="Calibri"/>
              </a:rPr>
              <a:t>وهي </a:t>
            </a:r>
            <a:r>
              <a:rPr lang="ar-SA" sz="2800" b="1" dirty="0">
                <a:latin typeface="Calibri"/>
                <a:ea typeface="Calibri"/>
              </a:rPr>
              <a:t>المواصفات الفنية للمنتج (حتى لو كانت متميزة فهي خصائص)</a:t>
            </a:r>
            <a:endParaRPr lang="en-US" sz="2800" b="1" dirty="0">
              <a:latin typeface="Calibri"/>
              <a:ea typeface="Calibri"/>
              <a:cs typeface="Arial"/>
            </a:endParaRPr>
          </a:p>
          <a:p>
            <a:pPr algn="ctr">
              <a:lnSpc>
                <a:spcPct val="115000"/>
              </a:lnSpc>
              <a:spcAft>
                <a:spcPts val="1000"/>
              </a:spcAft>
            </a:pPr>
            <a:r>
              <a:rPr lang="ar-SA" sz="2800" b="1" u="sng" dirty="0">
                <a:latin typeface="Calibri"/>
                <a:ea typeface="Calibri"/>
              </a:rPr>
              <a:t>ب-المنافع</a:t>
            </a:r>
            <a:r>
              <a:rPr lang="ar-SA" sz="2800" b="1" dirty="0">
                <a:latin typeface="Calibri"/>
                <a:ea typeface="Calibri"/>
              </a:rPr>
              <a:t> </a:t>
            </a:r>
            <a:endParaRPr lang="ar-SA" sz="2800" b="1" dirty="0" smtClean="0">
              <a:latin typeface="Calibri"/>
              <a:ea typeface="Calibri"/>
            </a:endParaRPr>
          </a:p>
          <a:p>
            <a:pPr algn="ctr">
              <a:lnSpc>
                <a:spcPct val="115000"/>
              </a:lnSpc>
              <a:spcAft>
                <a:spcPts val="1000"/>
              </a:spcAft>
            </a:pPr>
            <a:r>
              <a:rPr lang="ar-SA" sz="2800" b="1" dirty="0" smtClean="0">
                <a:latin typeface="Calibri"/>
                <a:ea typeface="Calibri"/>
              </a:rPr>
              <a:t>وهي </a:t>
            </a:r>
            <a:r>
              <a:rPr lang="ar-SA" sz="2800" b="1" dirty="0">
                <a:latin typeface="Calibri"/>
                <a:ea typeface="Calibri"/>
              </a:rPr>
              <a:t>القيمة المضافة (التي تميزك وتجعل الآخرين يختارونك)</a:t>
            </a:r>
            <a:endParaRPr lang="en-US" sz="2800" b="1" dirty="0">
              <a:latin typeface="Calibri"/>
              <a:ea typeface="Calibri"/>
              <a:cs typeface="Arial"/>
            </a:endParaRPr>
          </a:p>
          <a:p>
            <a:pPr algn="ctr">
              <a:lnSpc>
                <a:spcPct val="115000"/>
              </a:lnSpc>
              <a:spcAft>
                <a:spcPts val="1000"/>
              </a:spcAft>
            </a:pPr>
            <a:endParaRPr lang="en-US" sz="1600" dirty="0">
              <a:latin typeface="Calibri"/>
              <a:ea typeface="Calibri"/>
              <a:cs typeface="Arial"/>
            </a:endParaRPr>
          </a:p>
        </p:txBody>
      </p:sp>
    </p:spTree>
    <p:extLst>
      <p:ext uri="{BB962C8B-B14F-4D97-AF65-F5344CB8AC3E}">
        <p14:creationId xmlns:p14="http://schemas.microsoft.com/office/powerpoint/2010/main" val="102044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heel(1)">
                                      <p:cBhvr>
                                        <p:cTn id="20" dur="2000"/>
                                        <p:tgtEl>
                                          <p:spTgt spid="3">
                                            <p:txEl>
                                              <p:pRg st="3" end="3"/>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419872" y="476672"/>
            <a:ext cx="5040560" cy="6001643"/>
          </a:xfrm>
          <a:prstGeom prst="rect">
            <a:avLst/>
          </a:prstGeom>
        </p:spPr>
        <p:txBody>
          <a:bodyPr wrap="square">
            <a:spAutoFit/>
          </a:bodyPr>
          <a:lstStyle/>
          <a:p>
            <a:r>
              <a:rPr lang="ar-SA" sz="3200" b="1" u="sng" dirty="0"/>
              <a:t>مثال على الخصائص والمنافع في </a:t>
            </a:r>
            <a:r>
              <a:rPr lang="ar-SA" sz="3200" b="1" u="sng" dirty="0" smtClean="0"/>
              <a:t>سيارة </a:t>
            </a:r>
            <a:r>
              <a:rPr lang="ar-SA" sz="3200" b="1" u="sng" dirty="0"/>
              <a:t>فيراري:</a:t>
            </a:r>
          </a:p>
          <a:p>
            <a:r>
              <a:rPr lang="ar-SA" sz="3200" b="1" u="sng" dirty="0">
                <a:effectLst>
                  <a:outerShdw blurRad="38100" dist="38100" dir="2700000" algn="tl">
                    <a:srgbClr val="000000">
                      <a:alpha val="43137"/>
                    </a:srgbClr>
                  </a:outerShdw>
                </a:effectLst>
              </a:rPr>
              <a:t>الخصائص :</a:t>
            </a:r>
          </a:p>
          <a:p>
            <a:r>
              <a:rPr lang="ar-SA" sz="3200" dirty="0"/>
              <a:t>صناعة أوروبية</a:t>
            </a:r>
          </a:p>
          <a:p>
            <a:r>
              <a:rPr lang="ar-SA" sz="3200" dirty="0"/>
              <a:t>مقاعد جلدية يدوية</a:t>
            </a:r>
          </a:p>
          <a:p>
            <a:r>
              <a:rPr lang="ar-SA" sz="3200" dirty="0"/>
              <a:t>سعة المحرك وقوة الأحصنة</a:t>
            </a:r>
          </a:p>
          <a:p>
            <a:r>
              <a:rPr lang="ar-SA" sz="3200" b="1" u="sng" dirty="0"/>
              <a:t>المنافع </a:t>
            </a:r>
            <a:r>
              <a:rPr lang="ar-SA" sz="3200" dirty="0"/>
              <a:t>:</a:t>
            </a:r>
          </a:p>
          <a:p>
            <a:r>
              <a:rPr lang="ar-SA" sz="3200" dirty="0"/>
              <a:t>السيارة الأكثر شهرة</a:t>
            </a:r>
          </a:p>
          <a:p>
            <a:r>
              <a:rPr lang="ar-SA" sz="3200" dirty="0"/>
              <a:t>لا يمتلكها إلا ذوي الذوق الرفيع والمكانة العالية</a:t>
            </a:r>
          </a:p>
          <a:p>
            <a:r>
              <a:rPr lang="ar-SA" sz="3200" dirty="0"/>
              <a:t>كفالة مدى الحياة على القطع</a:t>
            </a:r>
          </a:p>
          <a:p>
            <a:r>
              <a:rPr lang="ar-SA" sz="3200" dirty="0"/>
              <a:t>عضوية مجانية في نادي فيراري</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32856"/>
            <a:ext cx="302433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30127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707904" y="476672"/>
            <a:ext cx="4968552" cy="612068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600" dirty="0" smtClean="0"/>
              <a:t>يمكنك نظام الطهي «ميلي فان» من الطهي على ثلاثة مستويات بدلا من  مجرد تدوير الهواء الساخن مع مروحة , نحن نستخدم </a:t>
            </a:r>
            <a:r>
              <a:rPr lang="ar-SA" sz="3600" dirty="0" err="1" smtClean="0"/>
              <a:t>التوربينات</a:t>
            </a:r>
            <a:r>
              <a:rPr lang="ar-SA" sz="3600" dirty="0" smtClean="0"/>
              <a:t> المصغرة إلى جانب عنصر تسخين دائري لإجبار الهواء الساخن بالانتشار بالتساوي في جميع أنحاء الفرن الداخلية  وهذا يقلل من وقت الطهي وبالتالي استهلاك الطاقة علاوة على تقديم نتائج طهي مثالية </a:t>
            </a:r>
            <a:endParaRPr lang="ar-SA" sz="3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16102"/>
            <a:ext cx="33337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شكل بيضاوي 2"/>
          <p:cNvSpPr/>
          <p:nvPr/>
        </p:nvSpPr>
        <p:spPr>
          <a:xfrm>
            <a:off x="395536" y="1002432"/>
            <a:ext cx="2880320" cy="27146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4000" dirty="0" smtClean="0"/>
              <a:t>حدد الخصائص والمنافع في الإعلان </a:t>
            </a:r>
            <a:endParaRPr lang="ar-SA" sz="4000" dirty="0"/>
          </a:p>
        </p:txBody>
      </p:sp>
    </p:spTree>
    <p:extLst>
      <p:ext uri="{BB962C8B-B14F-4D97-AF65-F5344CB8AC3E}">
        <p14:creationId xmlns:p14="http://schemas.microsoft.com/office/powerpoint/2010/main" val="9689407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63688" y="1317595"/>
            <a:ext cx="7051303" cy="3362972"/>
          </a:xfrm>
          <a:prstGeom prst="rect">
            <a:avLst/>
          </a:prstGeom>
        </p:spPr>
        <p:txBody>
          <a:bodyPr wrap="square">
            <a:spAutoFit/>
          </a:bodyPr>
          <a:lstStyle/>
          <a:p>
            <a:pPr lvl="0" algn="ctr">
              <a:lnSpc>
                <a:spcPct val="115000"/>
              </a:lnSpc>
              <a:spcAft>
                <a:spcPts val="1000"/>
              </a:spcAft>
            </a:pPr>
            <a:r>
              <a:rPr lang="ar-SA" sz="3200" b="1" dirty="0" smtClean="0">
                <a:solidFill>
                  <a:prstClr val="black"/>
                </a:solidFill>
                <a:latin typeface="Calibri"/>
                <a:ea typeface="Calibri"/>
              </a:rPr>
              <a:t>تحديد </a:t>
            </a:r>
            <a:r>
              <a:rPr lang="ar-SA" sz="3200" b="1" dirty="0">
                <a:solidFill>
                  <a:prstClr val="black"/>
                </a:solidFill>
                <a:latin typeface="Calibri"/>
                <a:ea typeface="Calibri"/>
              </a:rPr>
              <a:t>المهارات ونوع الانتاج</a:t>
            </a:r>
            <a:endParaRPr lang="en-US" sz="3200" b="1" dirty="0">
              <a:solidFill>
                <a:prstClr val="black"/>
              </a:solidFill>
              <a:latin typeface="Calibri"/>
              <a:ea typeface="Calibri"/>
              <a:cs typeface="Arial"/>
            </a:endParaRPr>
          </a:p>
          <a:p>
            <a:pPr lvl="0" algn="ctr">
              <a:lnSpc>
                <a:spcPct val="115000"/>
              </a:lnSpc>
              <a:spcAft>
                <a:spcPts val="1000"/>
              </a:spcAft>
            </a:pPr>
            <a:r>
              <a:rPr lang="ar-SA" sz="3200" b="1" dirty="0">
                <a:solidFill>
                  <a:prstClr val="black"/>
                </a:solidFill>
                <a:latin typeface="Calibri"/>
                <a:ea typeface="Calibri"/>
              </a:rPr>
              <a:t>الخصائص الموجودة لكل منتج</a:t>
            </a:r>
            <a:endParaRPr lang="en-US" sz="3200" b="1" dirty="0">
              <a:solidFill>
                <a:prstClr val="black"/>
              </a:solidFill>
              <a:latin typeface="Calibri"/>
              <a:ea typeface="Calibri"/>
              <a:cs typeface="Arial"/>
            </a:endParaRPr>
          </a:p>
          <a:p>
            <a:pPr lvl="0" algn="ctr">
              <a:lnSpc>
                <a:spcPct val="115000"/>
              </a:lnSpc>
              <a:spcAft>
                <a:spcPts val="1000"/>
              </a:spcAft>
            </a:pPr>
            <a:r>
              <a:rPr lang="ar-SA" sz="3200" b="1" dirty="0">
                <a:solidFill>
                  <a:prstClr val="black"/>
                </a:solidFill>
                <a:latin typeface="Calibri"/>
                <a:ea typeface="Calibri"/>
              </a:rPr>
              <a:t>المنافع هي التي تميز منتج عن غيره</a:t>
            </a:r>
            <a:endParaRPr lang="en-US" sz="3200" b="1" dirty="0">
              <a:solidFill>
                <a:prstClr val="black"/>
              </a:solidFill>
              <a:latin typeface="Calibri"/>
              <a:ea typeface="Calibri"/>
              <a:cs typeface="Arial"/>
            </a:endParaRPr>
          </a:p>
          <a:p>
            <a:pPr lvl="0" algn="ctr">
              <a:lnSpc>
                <a:spcPct val="115000"/>
              </a:lnSpc>
              <a:spcAft>
                <a:spcPts val="1000"/>
              </a:spcAft>
            </a:pPr>
            <a:r>
              <a:rPr lang="ar-SA" sz="3200" b="1" dirty="0">
                <a:solidFill>
                  <a:prstClr val="black"/>
                </a:solidFill>
                <a:latin typeface="Calibri"/>
                <a:ea typeface="Calibri"/>
              </a:rPr>
              <a:t>ادراج صور أو نماذج أو عينات فعلية للمنتج</a:t>
            </a:r>
            <a:endParaRPr lang="en-US" sz="3200" b="1" dirty="0">
              <a:solidFill>
                <a:prstClr val="black"/>
              </a:solidFill>
              <a:latin typeface="Calibri"/>
              <a:ea typeface="Calibri"/>
              <a:cs typeface="Arial"/>
            </a:endParaRPr>
          </a:p>
          <a:p>
            <a:pPr lvl="0" algn="ctr"/>
            <a:r>
              <a:rPr lang="ar-SA" sz="3200" b="1" dirty="0">
                <a:solidFill>
                  <a:prstClr val="black"/>
                </a:solidFill>
                <a:ea typeface="Calibri"/>
              </a:rPr>
              <a:t>مطابقة المعايير المذكورة بالمنتج الفعلي</a:t>
            </a:r>
            <a:endParaRPr lang="ar-SA" sz="3200" b="1" dirty="0">
              <a:solidFill>
                <a:prstClr val="black"/>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3"/>
            <a:ext cx="2962275"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rot="19970376">
            <a:off x="766038" y="1039378"/>
            <a:ext cx="1430199" cy="556434"/>
          </a:xfrm>
          <a:prstGeom prst="rect">
            <a:avLst/>
          </a:prstGeom>
        </p:spPr>
        <p:txBody>
          <a:bodyPr wrap="none">
            <a:spAutoFit/>
          </a:bodyPr>
          <a:lstStyle/>
          <a:p>
            <a:pPr lvl="0" algn="ctr">
              <a:lnSpc>
                <a:spcPct val="115000"/>
              </a:lnSpc>
              <a:spcAft>
                <a:spcPts val="1000"/>
              </a:spcAft>
            </a:pPr>
            <a:r>
              <a:rPr lang="ar-SA" sz="2800" b="1" dirty="0">
                <a:solidFill>
                  <a:schemeClr val="accent1">
                    <a:lumMod val="50000"/>
                  </a:schemeClr>
                </a:solidFill>
                <a:latin typeface="Calibri"/>
                <a:ea typeface="Calibri"/>
              </a:rPr>
              <a:t>ملاحظات :</a:t>
            </a:r>
            <a:endParaRPr lang="en-US" sz="2800" b="1" dirty="0">
              <a:solidFill>
                <a:schemeClr val="accent1">
                  <a:lumMod val="50000"/>
                </a:schemeClr>
              </a:solidFill>
              <a:latin typeface="Calibri"/>
              <a:ea typeface="Calibri"/>
              <a:cs typeface="Arial"/>
            </a:endParaRPr>
          </a:p>
        </p:txBody>
      </p:sp>
    </p:spTree>
    <p:extLst>
      <p:ext uri="{BB962C8B-B14F-4D97-AF65-F5344CB8AC3E}">
        <p14:creationId xmlns:p14="http://schemas.microsoft.com/office/powerpoint/2010/main" val="144791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heel(1)">
                                      <p:cBhvr>
                                        <p:cTn id="7" dur="20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heel(1)">
                                      <p:cBhvr>
                                        <p:cTn id="15" dur="2000"/>
                                        <p:tgtEl>
                                          <p:spTgt spid="2">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heel(1)">
                                      <p:cBhvr>
                                        <p:cTn id="18" dur="2000"/>
                                        <p:tgtEl>
                                          <p:spTgt spid="2">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heel(1)">
                                      <p:cBhvr>
                                        <p:cTn id="21" dur="2000"/>
                                        <p:tgtEl>
                                          <p:spTgt spid="2">
                                            <p:txEl>
                                              <p:pRg st="3" end="3"/>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heel(1)">
                                      <p:cBhvr>
                                        <p:cTn id="24"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11560" y="188640"/>
            <a:ext cx="7560840" cy="6029343"/>
          </a:xfrm>
          <a:prstGeom prst="rect">
            <a:avLst/>
          </a:prstGeom>
        </p:spPr>
        <p:txBody>
          <a:bodyPr wrap="square">
            <a:spAutoFit/>
          </a:bodyPr>
          <a:lstStyle/>
          <a:p>
            <a:pPr algn="ctr">
              <a:lnSpc>
                <a:spcPct val="115000"/>
              </a:lnSpc>
              <a:spcAft>
                <a:spcPts val="1000"/>
              </a:spcAft>
            </a:pPr>
            <a:r>
              <a:rPr lang="ar-SA" sz="3600" b="1" u="sng" dirty="0" smtClean="0">
                <a:solidFill>
                  <a:schemeClr val="accent1">
                    <a:lumMod val="50000"/>
                  </a:schemeClr>
                </a:solidFill>
                <a:latin typeface="Calibri"/>
                <a:ea typeface="Calibri"/>
              </a:rPr>
              <a:t>التسعير </a:t>
            </a:r>
            <a:r>
              <a:rPr lang="en-US" sz="3600" b="1" dirty="0" smtClean="0">
                <a:solidFill>
                  <a:schemeClr val="accent1">
                    <a:lumMod val="50000"/>
                  </a:schemeClr>
                </a:solidFill>
                <a:latin typeface="Calibri"/>
                <a:ea typeface="Calibri"/>
              </a:rPr>
              <a:t>Price</a:t>
            </a:r>
            <a:endParaRPr lang="en-US" sz="3600" dirty="0">
              <a:solidFill>
                <a:srgbClr val="00B050"/>
              </a:solidFill>
              <a:latin typeface="Calibri"/>
              <a:ea typeface="Calibri"/>
              <a:cs typeface="Arial"/>
            </a:endParaRPr>
          </a:p>
          <a:p>
            <a:pPr algn="ctr">
              <a:lnSpc>
                <a:spcPct val="115000"/>
              </a:lnSpc>
              <a:spcAft>
                <a:spcPts val="1000"/>
              </a:spcAft>
            </a:pPr>
            <a:r>
              <a:rPr lang="ar-SA" sz="3200" dirty="0" smtClean="0">
                <a:latin typeface="Calibri"/>
                <a:ea typeface="Calibri"/>
              </a:rPr>
              <a:t>التسعير</a:t>
            </a:r>
            <a:r>
              <a:rPr lang="ar-SA" sz="3200" dirty="0">
                <a:latin typeface="Calibri"/>
                <a:ea typeface="Calibri"/>
              </a:rPr>
              <a:t>: تقدير سعر المنتج أو الخدمة المقدمة وعدد الوحدات المنتجة مع توضيح تكلفة الانتاج والربح المتوقع بعد خصم التكلفة .</a:t>
            </a:r>
            <a:endParaRPr lang="en-US" sz="3200" dirty="0">
              <a:latin typeface="Calibri"/>
              <a:ea typeface="Calibri"/>
              <a:cs typeface="Arial"/>
            </a:endParaRPr>
          </a:p>
          <a:p>
            <a:pPr algn="ctr">
              <a:lnSpc>
                <a:spcPct val="115000"/>
              </a:lnSpc>
              <a:spcAft>
                <a:spcPts val="1000"/>
              </a:spcAft>
            </a:pPr>
            <a:r>
              <a:rPr lang="ar-SA" sz="3200" u="sng" dirty="0">
                <a:latin typeface="Calibri"/>
                <a:ea typeface="Calibri"/>
              </a:rPr>
              <a:t>محددات تسعير المنتج أو الخدمة</a:t>
            </a:r>
            <a:endParaRPr lang="en-US" sz="3200" u="sng" dirty="0">
              <a:latin typeface="Calibri"/>
              <a:ea typeface="Calibri"/>
              <a:cs typeface="Arial"/>
            </a:endParaRPr>
          </a:p>
          <a:p>
            <a:pPr algn="ctr">
              <a:lnSpc>
                <a:spcPct val="115000"/>
              </a:lnSpc>
              <a:spcAft>
                <a:spcPts val="1000"/>
              </a:spcAft>
            </a:pPr>
            <a:r>
              <a:rPr lang="en-US" sz="3200" dirty="0" smtClean="0">
                <a:latin typeface="Times New Roman"/>
                <a:ea typeface="Calibri"/>
                <a:cs typeface="Arial"/>
              </a:rPr>
              <a:t></a:t>
            </a:r>
            <a:r>
              <a:rPr lang="ar-SA" sz="3200" dirty="0" smtClean="0">
                <a:latin typeface="Calibri"/>
                <a:ea typeface="Calibri"/>
              </a:rPr>
              <a:t>تكلفة المنتج</a:t>
            </a:r>
            <a:endParaRPr lang="en-US" sz="3200" dirty="0">
              <a:latin typeface="Calibri"/>
              <a:ea typeface="Calibri"/>
              <a:cs typeface="Arial"/>
            </a:endParaRPr>
          </a:p>
          <a:p>
            <a:pPr algn="ctr">
              <a:lnSpc>
                <a:spcPct val="115000"/>
              </a:lnSpc>
              <a:spcAft>
                <a:spcPts val="1000"/>
              </a:spcAft>
            </a:pPr>
            <a:r>
              <a:rPr lang="en-US" sz="3200" dirty="0" smtClean="0">
                <a:latin typeface="Times New Roman"/>
                <a:ea typeface="Calibri"/>
                <a:cs typeface="Arial"/>
              </a:rPr>
              <a:t></a:t>
            </a:r>
            <a:r>
              <a:rPr lang="ar-SA" sz="3200" dirty="0" smtClean="0">
                <a:latin typeface="Calibri"/>
                <a:ea typeface="Calibri"/>
              </a:rPr>
              <a:t>أسعار </a:t>
            </a:r>
            <a:r>
              <a:rPr lang="ar-SA" sz="3200" dirty="0">
                <a:latin typeface="Calibri"/>
                <a:ea typeface="Calibri"/>
              </a:rPr>
              <a:t>السلع المشابهة ودرجة المنافسة في السوق</a:t>
            </a:r>
            <a:endParaRPr lang="en-US" sz="3200" dirty="0">
              <a:latin typeface="Calibri"/>
              <a:ea typeface="Calibri"/>
              <a:cs typeface="Arial"/>
            </a:endParaRPr>
          </a:p>
          <a:p>
            <a:pPr algn="ctr">
              <a:lnSpc>
                <a:spcPct val="115000"/>
              </a:lnSpc>
              <a:spcAft>
                <a:spcPts val="1000"/>
              </a:spcAft>
            </a:pPr>
            <a:r>
              <a:rPr lang="en-US" sz="3200" dirty="0" smtClean="0">
                <a:latin typeface="Times New Roman"/>
                <a:ea typeface="Calibri"/>
                <a:cs typeface="Arial"/>
              </a:rPr>
              <a:t></a:t>
            </a:r>
            <a:r>
              <a:rPr lang="ar-SA" sz="3200" dirty="0" smtClean="0">
                <a:latin typeface="Calibri"/>
                <a:ea typeface="Calibri"/>
              </a:rPr>
              <a:t>حالة </a:t>
            </a:r>
            <a:r>
              <a:rPr lang="ar-SA" sz="3200" dirty="0">
                <a:latin typeface="Calibri"/>
                <a:ea typeface="Calibri"/>
              </a:rPr>
              <a:t>الركود </a:t>
            </a:r>
            <a:r>
              <a:rPr lang="ar-SA" sz="3200" dirty="0" smtClean="0">
                <a:latin typeface="Calibri"/>
                <a:ea typeface="Calibri"/>
              </a:rPr>
              <a:t>أو </a:t>
            </a:r>
            <a:r>
              <a:rPr lang="ar-SA" sz="3200" dirty="0">
                <a:latin typeface="Calibri"/>
                <a:ea typeface="Calibri"/>
              </a:rPr>
              <a:t>الرواج</a:t>
            </a:r>
            <a:endParaRPr lang="en-US" sz="3200" dirty="0">
              <a:latin typeface="Calibri"/>
              <a:ea typeface="Calibri"/>
              <a:cs typeface="Arial"/>
            </a:endParaRPr>
          </a:p>
          <a:p>
            <a:pPr algn="ctr">
              <a:lnSpc>
                <a:spcPct val="115000"/>
              </a:lnSpc>
              <a:spcAft>
                <a:spcPts val="1000"/>
              </a:spcAft>
            </a:pPr>
            <a:r>
              <a:rPr lang="en-US" sz="3200" dirty="0" smtClean="0">
                <a:latin typeface="Times New Roman"/>
                <a:ea typeface="Calibri"/>
                <a:cs typeface="Arial"/>
              </a:rPr>
              <a:t></a:t>
            </a:r>
            <a:r>
              <a:rPr lang="ar-SA" sz="3200" dirty="0" smtClean="0">
                <a:latin typeface="Calibri"/>
                <a:ea typeface="Calibri"/>
              </a:rPr>
              <a:t>مرونة </a:t>
            </a:r>
            <a:r>
              <a:rPr lang="ar-SA" sz="3200" dirty="0">
                <a:latin typeface="Calibri"/>
                <a:ea typeface="Calibri"/>
              </a:rPr>
              <a:t>الطلب على </a:t>
            </a:r>
            <a:r>
              <a:rPr lang="ar-SA" sz="3200" dirty="0" smtClean="0">
                <a:latin typeface="Calibri"/>
                <a:ea typeface="Calibri"/>
              </a:rPr>
              <a:t>السلعة</a:t>
            </a:r>
            <a:endParaRPr lang="en-US" sz="3200" dirty="0">
              <a:latin typeface="Calibri"/>
              <a:ea typeface="Calibri"/>
              <a:cs typeface="Arial"/>
            </a:endParaRPr>
          </a:p>
        </p:txBody>
      </p:sp>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r="12735"/>
          <a:stretch/>
        </p:blipFill>
        <p:spPr>
          <a:xfrm>
            <a:off x="7524328" y="2708920"/>
            <a:ext cx="1217239" cy="3528392"/>
          </a:xfrm>
          <a:prstGeom prst="rect">
            <a:avLst/>
          </a:prstGeom>
        </p:spPr>
      </p:pic>
    </p:spTree>
    <p:extLst>
      <p:ext uri="{BB962C8B-B14F-4D97-AF65-F5344CB8AC3E}">
        <p14:creationId xmlns:p14="http://schemas.microsoft.com/office/powerpoint/2010/main" val="235060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80">
                                          <p:stCondLst>
                                            <p:cond delay="0"/>
                                          </p:stCondLst>
                                        </p:cTn>
                                        <p:tgtEl>
                                          <p:spTgt spid="3">
                                            <p:txEl>
                                              <p:pRg st="1" end="1"/>
                                            </p:txEl>
                                          </p:spTgt>
                                        </p:tgtEl>
                                      </p:cBhvr>
                                    </p:animEffect>
                                    <p:anim calcmode="lin" valueType="num">
                                      <p:cBhvr>
                                        <p:cTn id="1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1" end="1"/>
                                            </p:txEl>
                                          </p:spTgt>
                                        </p:tgtEl>
                                      </p:cBhvr>
                                      <p:to x="100000" y="60000"/>
                                    </p:animScale>
                                    <p:animScale>
                                      <p:cBhvr>
                                        <p:cTn id="24" dur="166" decel="50000">
                                          <p:stCondLst>
                                            <p:cond delay="676"/>
                                          </p:stCondLst>
                                        </p:cTn>
                                        <p:tgtEl>
                                          <p:spTgt spid="3">
                                            <p:txEl>
                                              <p:pRg st="1" end="1"/>
                                            </p:txEl>
                                          </p:spTgt>
                                        </p:tgtEl>
                                      </p:cBhvr>
                                      <p:to x="100000" y="100000"/>
                                    </p:animScale>
                                    <p:animScale>
                                      <p:cBhvr>
                                        <p:cTn id="25" dur="26">
                                          <p:stCondLst>
                                            <p:cond delay="1312"/>
                                          </p:stCondLst>
                                        </p:cTn>
                                        <p:tgtEl>
                                          <p:spTgt spid="3">
                                            <p:txEl>
                                              <p:pRg st="1" end="1"/>
                                            </p:txEl>
                                          </p:spTgt>
                                        </p:tgtEl>
                                      </p:cBhvr>
                                      <p:to x="100000" y="80000"/>
                                    </p:animScale>
                                    <p:animScale>
                                      <p:cBhvr>
                                        <p:cTn id="26" dur="166" decel="50000">
                                          <p:stCondLst>
                                            <p:cond delay="1338"/>
                                          </p:stCondLst>
                                        </p:cTn>
                                        <p:tgtEl>
                                          <p:spTgt spid="3">
                                            <p:txEl>
                                              <p:pRg st="1" end="1"/>
                                            </p:txEl>
                                          </p:spTgt>
                                        </p:tgtEl>
                                      </p:cBhvr>
                                      <p:to x="100000" y="100000"/>
                                    </p:animScale>
                                    <p:animScale>
                                      <p:cBhvr>
                                        <p:cTn id="27" dur="26">
                                          <p:stCondLst>
                                            <p:cond delay="1642"/>
                                          </p:stCondLst>
                                        </p:cTn>
                                        <p:tgtEl>
                                          <p:spTgt spid="3">
                                            <p:txEl>
                                              <p:pRg st="1" end="1"/>
                                            </p:txEl>
                                          </p:spTgt>
                                        </p:tgtEl>
                                      </p:cBhvr>
                                      <p:to x="100000" y="90000"/>
                                    </p:animScale>
                                    <p:animScale>
                                      <p:cBhvr>
                                        <p:cTn id="28" dur="166" decel="50000">
                                          <p:stCondLst>
                                            <p:cond delay="1668"/>
                                          </p:stCondLst>
                                        </p:cTn>
                                        <p:tgtEl>
                                          <p:spTgt spid="3">
                                            <p:txEl>
                                              <p:pRg st="1" end="1"/>
                                            </p:txEl>
                                          </p:spTgt>
                                        </p:tgtEl>
                                      </p:cBhvr>
                                      <p:to x="100000" y="100000"/>
                                    </p:animScale>
                                    <p:animScale>
                                      <p:cBhvr>
                                        <p:cTn id="29" dur="26">
                                          <p:stCondLst>
                                            <p:cond delay="1808"/>
                                          </p:stCondLst>
                                        </p:cTn>
                                        <p:tgtEl>
                                          <p:spTgt spid="3">
                                            <p:txEl>
                                              <p:pRg st="1" end="1"/>
                                            </p:txEl>
                                          </p:spTgt>
                                        </p:tgtEl>
                                      </p:cBhvr>
                                      <p:to x="100000" y="95000"/>
                                    </p:animScale>
                                    <p:animScale>
                                      <p:cBhvr>
                                        <p:cTn id="30" dur="166" decel="50000">
                                          <p:stCondLst>
                                            <p:cond delay="1834"/>
                                          </p:stCondLst>
                                        </p:cTn>
                                        <p:tgtEl>
                                          <p:spTgt spid="3">
                                            <p:txEl>
                                              <p:pRg st="1" end="1"/>
                                            </p:txEl>
                                          </p:spTgt>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down)">
                                      <p:cBhvr>
                                        <p:cTn id="33" dur="580">
                                          <p:stCondLst>
                                            <p:cond delay="0"/>
                                          </p:stCondLst>
                                        </p:cTn>
                                        <p:tgtEl>
                                          <p:spTgt spid="3">
                                            <p:txEl>
                                              <p:pRg st="3" end="3"/>
                                            </p:txEl>
                                          </p:spTgt>
                                        </p:tgtEl>
                                      </p:cBhvr>
                                    </p:animEffect>
                                    <p:anim calcmode="lin" valueType="num">
                                      <p:cBhvr>
                                        <p:cTn id="3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3" end="3"/>
                                            </p:txEl>
                                          </p:spTgt>
                                        </p:tgtEl>
                                      </p:cBhvr>
                                      <p:to x="100000" y="60000"/>
                                    </p:animScale>
                                    <p:animScale>
                                      <p:cBhvr>
                                        <p:cTn id="40" dur="166" decel="50000">
                                          <p:stCondLst>
                                            <p:cond delay="676"/>
                                          </p:stCondLst>
                                        </p:cTn>
                                        <p:tgtEl>
                                          <p:spTgt spid="3">
                                            <p:txEl>
                                              <p:pRg st="3" end="3"/>
                                            </p:txEl>
                                          </p:spTgt>
                                        </p:tgtEl>
                                      </p:cBhvr>
                                      <p:to x="100000" y="100000"/>
                                    </p:animScale>
                                    <p:animScale>
                                      <p:cBhvr>
                                        <p:cTn id="41" dur="26">
                                          <p:stCondLst>
                                            <p:cond delay="1312"/>
                                          </p:stCondLst>
                                        </p:cTn>
                                        <p:tgtEl>
                                          <p:spTgt spid="3">
                                            <p:txEl>
                                              <p:pRg st="3" end="3"/>
                                            </p:txEl>
                                          </p:spTgt>
                                        </p:tgtEl>
                                      </p:cBhvr>
                                      <p:to x="100000" y="80000"/>
                                    </p:animScale>
                                    <p:animScale>
                                      <p:cBhvr>
                                        <p:cTn id="42" dur="166" decel="50000">
                                          <p:stCondLst>
                                            <p:cond delay="1338"/>
                                          </p:stCondLst>
                                        </p:cTn>
                                        <p:tgtEl>
                                          <p:spTgt spid="3">
                                            <p:txEl>
                                              <p:pRg st="3" end="3"/>
                                            </p:txEl>
                                          </p:spTgt>
                                        </p:tgtEl>
                                      </p:cBhvr>
                                      <p:to x="100000" y="100000"/>
                                    </p:animScale>
                                    <p:animScale>
                                      <p:cBhvr>
                                        <p:cTn id="43" dur="26">
                                          <p:stCondLst>
                                            <p:cond delay="1642"/>
                                          </p:stCondLst>
                                        </p:cTn>
                                        <p:tgtEl>
                                          <p:spTgt spid="3">
                                            <p:txEl>
                                              <p:pRg st="3" end="3"/>
                                            </p:txEl>
                                          </p:spTgt>
                                        </p:tgtEl>
                                      </p:cBhvr>
                                      <p:to x="100000" y="90000"/>
                                    </p:animScale>
                                    <p:animScale>
                                      <p:cBhvr>
                                        <p:cTn id="44" dur="166" decel="50000">
                                          <p:stCondLst>
                                            <p:cond delay="1668"/>
                                          </p:stCondLst>
                                        </p:cTn>
                                        <p:tgtEl>
                                          <p:spTgt spid="3">
                                            <p:txEl>
                                              <p:pRg st="3" end="3"/>
                                            </p:txEl>
                                          </p:spTgt>
                                        </p:tgtEl>
                                      </p:cBhvr>
                                      <p:to x="100000" y="100000"/>
                                    </p:animScale>
                                    <p:animScale>
                                      <p:cBhvr>
                                        <p:cTn id="45" dur="26">
                                          <p:stCondLst>
                                            <p:cond delay="1808"/>
                                          </p:stCondLst>
                                        </p:cTn>
                                        <p:tgtEl>
                                          <p:spTgt spid="3">
                                            <p:txEl>
                                              <p:pRg st="3" end="3"/>
                                            </p:txEl>
                                          </p:spTgt>
                                        </p:tgtEl>
                                      </p:cBhvr>
                                      <p:to x="100000" y="95000"/>
                                    </p:animScale>
                                    <p:animScale>
                                      <p:cBhvr>
                                        <p:cTn id="46" dur="166" decel="50000">
                                          <p:stCondLst>
                                            <p:cond delay="1834"/>
                                          </p:stCondLst>
                                        </p:cTn>
                                        <p:tgtEl>
                                          <p:spTgt spid="3">
                                            <p:txEl>
                                              <p:pRg st="3" end="3"/>
                                            </p:txEl>
                                          </p:spTgt>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wipe(down)">
                                      <p:cBhvr>
                                        <p:cTn id="49" dur="580">
                                          <p:stCondLst>
                                            <p:cond delay="0"/>
                                          </p:stCondLst>
                                        </p:cTn>
                                        <p:tgtEl>
                                          <p:spTgt spid="3">
                                            <p:txEl>
                                              <p:pRg st="4" end="4"/>
                                            </p:txEl>
                                          </p:spTgt>
                                        </p:tgtEl>
                                      </p:cBhvr>
                                    </p:animEffect>
                                    <p:anim calcmode="lin" valueType="num">
                                      <p:cBhvr>
                                        <p:cTn id="5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4" end="4"/>
                                            </p:txEl>
                                          </p:spTgt>
                                        </p:tgtEl>
                                      </p:cBhvr>
                                      <p:to x="100000" y="60000"/>
                                    </p:animScale>
                                    <p:animScale>
                                      <p:cBhvr>
                                        <p:cTn id="56" dur="166" decel="50000">
                                          <p:stCondLst>
                                            <p:cond delay="676"/>
                                          </p:stCondLst>
                                        </p:cTn>
                                        <p:tgtEl>
                                          <p:spTgt spid="3">
                                            <p:txEl>
                                              <p:pRg st="4" end="4"/>
                                            </p:txEl>
                                          </p:spTgt>
                                        </p:tgtEl>
                                      </p:cBhvr>
                                      <p:to x="100000" y="100000"/>
                                    </p:animScale>
                                    <p:animScale>
                                      <p:cBhvr>
                                        <p:cTn id="57" dur="26">
                                          <p:stCondLst>
                                            <p:cond delay="1312"/>
                                          </p:stCondLst>
                                        </p:cTn>
                                        <p:tgtEl>
                                          <p:spTgt spid="3">
                                            <p:txEl>
                                              <p:pRg st="4" end="4"/>
                                            </p:txEl>
                                          </p:spTgt>
                                        </p:tgtEl>
                                      </p:cBhvr>
                                      <p:to x="100000" y="80000"/>
                                    </p:animScale>
                                    <p:animScale>
                                      <p:cBhvr>
                                        <p:cTn id="58" dur="166" decel="50000">
                                          <p:stCondLst>
                                            <p:cond delay="1338"/>
                                          </p:stCondLst>
                                        </p:cTn>
                                        <p:tgtEl>
                                          <p:spTgt spid="3">
                                            <p:txEl>
                                              <p:pRg st="4" end="4"/>
                                            </p:txEl>
                                          </p:spTgt>
                                        </p:tgtEl>
                                      </p:cBhvr>
                                      <p:to x="100000" y="100000"/>
                                    </p:animScale>
                                    <p:animScale>
                                      <p:cBhvr>
                                        <p:cTn id="59" dur="26">
                                          <p:stCondLst>
                                            <p:cond delay="1642"/>
                                          </p:stCondLst>
                                        </p:cTn>
                                        <p:tgtEl>
                                          <p:spTgt spid="3">
                                            <p:txEl>
                                              <p:pRg st="4" end="4"/>
                                            </p:txEl>
                                          </p:spTgt>
                                        </p:tgtEl>
                                      </p:cBhvr>
                                      <p:to x="100000" y="90000"/>
                                    </p:animScale>
                                    <p:animScale>
                                      <p:cBhvr>
                                        <p:cTn id="60" dur="166" decel="50000">
                                          <p:stCondLst>
                                            <p:cond delay="1668"/>
                                          </p:stCondLst>
                                        </p:cTn>
                                        <p:tgtEl>
                                          <p:spTgt spid="3">
                                            <p:txEl>
                                              <p:pRg st="4" end="4"/>
                                            </p:txEl>
                                          </p:spTgt>
                                        </p:tgtEl>
                                      </p:cBhvr>
                                      <p:to x="100000" y="100000"/>
                                    </p:animScale>
                                    <p:animScale>
                                      <p:cBhvr>
                                        <p:cTn id="61" dur="26">
                                          <p:stCondLst>
                                            <p:cond delay="1808"/>
                                          </p:stCondLst>
                                        </p:cTn>
                                        <p:tgtEl>
                                          <p:spTgt spid="3">
                                            <p:txEl>
                                              <p:pRg st="4" end="4"/>
                                            </p:txEl>
                                          </p:spTgt>
                                        </p:tgtEl>
                                      </p:cBhvr>
                                      <p:to x="100000" y="95000"/>
                                    </p:animScale>
                                    <p:animScale>
                                      <p:cBhvr>
                                        <p:cTn id="62" dur="166" decel="50000">
                                          <p:stCondLst>
                                            <p:cond delay="1834"/>
                                          </p:stCondLst>
                                        </p:cTn>
                                        <p:tgtEl>
                                          <p:spTgt spid="3">
                                            <p:txEl>
                                              <p:pRg st="4" end="4"/>
                                            </p:txEl>
                                          </p:spTgt>
                                        </p:tgtEl>
                                      </p:cBhvr>
                                      <p:to x="100000" y="100000"/>
                                    </p:animScale>
                                  </p:childTnLst>
                                </p:cTn>
                              </p:par>
                              <p:par>
                                <p:cTn id="63" presetID="26" presetClass="entr" presetSubtype="0" fill="hold" nodeType="with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animEffect transition="in" filter="wipe(down)">
                                      <p:cBhvr>
                                        <p:cTn id="65" dur="580">
                                          <p:stCondLst>
                                            <p:cond delay="0"/>
                                          </p:stCondLst>
                                        </p:cTn>
                                        <p:tgtEl>
                                          <p:spTgt spid="3">
                                            <p:txEl>
                                              <p:pRg st="5" end="5"/>
                                            </p:txEl>
                                          </p:spTgt>
                                        </p:tgtEl>
                                      </p:cBhvr>
                                    </p:animEffect>
                                    <p:anim calcmode="lin" valueType="num">
                                      <p:cBhvr>
                                        <p:cTn id="6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xEl>
                                              <p:pRg st="5" end="5"/>
                                            </p:txEl>
                                          </p:spTgt>
                                        </p:tgtEl>
                                      </p:cBhvr>
                                      <p:to x="100000" y="60000"/>
                                    </p:animScale>
                                    <p:animScale>
                                      <p:cBhvr>
                                        <p:cTn id="72" dur="166" decel="50000">
                                          <p:stCondLst>
                                            <p:cond delay="676"/>
                                          </p:stCondLst>
                                        </p:cTn>
                                        <p:tgtEl>
                                          <p:spTgt spid="3">
                                            <p:txEl>
                                              <p:pRg st="5" end="5"/>
                                            </p:txEl>
                                          </p:spTgt>
                                        </p:tgtEl>
                                      </p:cBhvr>
                                      <p:to x="100000" y="100000"/>
                                    </p:animScale>
                                    <p:animScale>
                                      <p:cBhvr>
                                        <p:cTn id="73" dur="26">
                                          <p:stCondLst>
                                            <p:cond delay="1312"/>
                                          </p:stCondLst>
                                        </p:cTn>
                                        <p:tgtEl>
                                          <p:spTgt spid="3">
                                            <p:txEl>
                                              <p:pRg st="5" end="5"/>
                                            </p:txEl>
                                          </p:spTgt>
                                        </p:tgtEl>
                                      </p:cBhvr>
                                      <p:to x="100000" y="80000"/>
                                    </p:animScale>
                                    <p:animScale>
                                      <p:cBhvr>
                                        <p:cTn id="74" dur="166" decel="50000">
                                          <p:stCondLst>
                                            <p:cond delay="1338"/>
                                          </p:stCondLst>
                                        </p:cTn>
                                        <p:tgtEl>
                                          <p:spTgt spid="3">
                                            <p:txEl>
                                              <p:pRg st="5" end="5"/>
                                            </p:txEl>
                                          </p:spTgt>
                                        </p:tgtEl>
                                      </p:cBhvr>
                                      <p:to x="100000" y="100000"/>
                                    </p:animScale>
                                    <p:animScale>
                                      <p:cBhvr>
                                        <p:cTn id="75" dur="26">
                                          <p:stCondLst>
                                            <p:cond delay="1642"/>
                                          </p:stCondLst>
                                        </p:cTn>
                                        <p:tgtEl>
                                          <p:spTgt spid="3">
                                            <p:txEl>
                                              <p:pRg st="5" end="5"/>
                                            </p:txEl>
                                          </p:spTgt>
                                        </p:tgtEl>
                                      </p:cBhvr>
                                      <p:to x="100000" y="90000"/>
                                    </p:animScale>
                                    <p:animScale>
                                      <p:cBhvr>
                                        <p:cTn id="76" dur="166" decel="50000">
                                          <p:stCondLst>
                                            <p:cond delay="1668"/>
                                          </p:stCondLst>
                                        </p:cTn>
                                        <p:tgtEl>
                                          <p:spTgt spid="3">
                                            <p:txEl>
                                              <p:pRg st="5" end="5"/>
                                            </p:txEl>
                                          </p:spTgt>
                                        </p:tgtEl>
                                      </p:cBhvr>
                                      <p:to x="100000" y="100000"/>
                                    </p:animScale>
                                    <p:animScale>
                                      <p:cBhvr>
                                        <p:cTn id="77" dur="26">
                                          <p:stCondLst>
                                            <p:cond delay="1808"/>
                                          </p:stCondLst>
                                        </p:cTn>
                                        <p:tgtEl>
                                          <p:spTgt spid="3">
                                            <p:txEl>
                                              <p:pRg st="5" end="5"/>
                                            </p:txEl>
                                          </p:spTgt>
                                        </p:tgtEl>
                                      </p:cBhvr>
                                      <p:to x="100000" y="95000"/>
                                    </p:animScale>
                                    <p:animScale>
                                      <p:cBhvr>
                                        <p:cTn id="78" dur="166" decel="50000">
                                          <p:stCondLst>
                                            <p:cond delay="1834"/>
                                          </p:stCondLst>
                                        </p:cTn>
                                        <p:tgtEl>
                                          <p:spTgt spid="3">
                                            <p:txEl>
                                              <p:pRg st="5" end="5"/>
                                            </p:txEl>
                                          </p:spTgt>
                                        </p:tgtEl>
                                      </p:cBhvr>
                                      <p:to x="100000" y="100000"/>
                                    </p:animScale>
                                  </p:childTnLst>
                                </p:cTn>
                              </p:par>
                              <p:par>
                                <p:cTn id="79" presetID="26" presetClass="entr" presetSubtype="0" fill="hold" nodeType="withEffect">
                                  <p:stCondLst>
                                    <p:cond delay="0"/>
                                  </p:stCondLst>
                                  <p:childTnLst>
                                    <p:set>
                                      <p:cBhvr>
                                        <p:cTn id="80" dur="1" fill="hold">
                                          <p:stCondLst>
                                            <p:cond delay="0"/>
                                          </p:stCondLst>
                                        </p:cTn>
                                        <p:tgtEl>
                                          <p:spTgt spid="3">
                                            <p:txEl>
                                              <p:pRg st="2" end="2"/>
                                            </p:txEl>
                                          </p:spTgt>
                                        </p:tgtEl>
                                        <p:attrNameLst>
                                          <p:attrName>style.visibility</p:attrName>
                                        </p:attrNameLst>
                                      </p:cBhvr>
                                      <p:to>
                                        <p:strVal val="visible"/>
                                      </p:to>
                                    </p:set>
                                    <p:animEffect transition="in" filter="wipe(down)">
                                      <p:cBhvr>
                                        <p:cTn id="81" dur="580">
                                          <p:stCondLst>
                                            <p:cond delay="0"/>
                                          </p:stCondLst>
                                        </p:cTn>
                                        <p:tgtEl>
                                          <p:spTgt spid="3">
                                            <p:txEl>
                                              <p:pRg st="2" end="2"/>
                                            </p:txEl>
                                          </p:spTgt>
                                        </p:tgtEl>
                                      </p:cBhvr>
                                    </p:animEffect>
                                    <p:anim calcmode="lin" valueType="num">
                                      <p:cBhvr>
                                        <p:cTn id="8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87" dur="26">
                                          <p:stCondLst>
                                            <p:cond delay="650"/>
                                          </p:stCondLst>
                                        </p:cTn>
                                        <p:tgtEl>
                                          <p:spTgt spid="3">
                                            <p:txEl>
                                              <p:pRg st="2" end="2"/>
                                            </p:txEl>
                                          </p:spTgt>
                                        </p:tgtEl>
                                      </p:cBhvr>
                                      <p:to x="100000" y="60000"/>
                                    </p:animScale>
                                    <p:animScale>
                                      <p:cBhvr>
                                        <p:cTn id="88" dur="166" decel="50000">
                                          <p:stCondLst>
                                            <p:cond delay="676"/>
                                          </p:stCondLst>
                                        </p:cTn>
                                        <p:tgtEl>
                                          <p:spTgt spid="3">
                                            <p:txEl>
                                              <p:pRg st="2" end="2"/>
                                            </p:txEl>
                                          </p:spTgt>
                                        </p:tgtEl>
                                      </p:cBhvr>
                                      <p:to x="100000" y="100000"/>
                                    </p:animScale>
                                    <p:animScale>
                                      <p:cBhvr>
                                        <p:cTn id="89" dur="26">
                                          <p:stCondLst>
                                            <p:cond delay="1312"/>
                                          </p:stCondLst>
                                        </p:cTn>
                                        <p:tgtEl>
                                          <p:spTgt spid="3">
                                            <p:txEl>
                                              <p:pRg st="2" end="2"/>
                                            </p:txEl>
                                          </p:spTgt>
                                        </p:tgtEl>
                                      </p:cBhvr>
                                      <p:to x="100000" y="80000"/>
                                    </p:animScale>
                                    <p:animScale>
                                      <p:cBhvr>
                                        <p:cTn id="90" dur="166" decel="50000">
                                          <p:stCondLst>
                                            <p:cond delay="1338"/>
                                          </p:stCondLst>
                                        </p:cTn>
                                        <p:tgtEl>
                                          <p:spTgt spid="3">
                                            <p:txEl>
                                              <p:pRg st="2" end="2"/>
                                            </p:txEl>
                                          </p:spTgt>
                                        </p:tgtEl>
                                      </p:cBhvr>
                                      <p:to x="100000" y="100000"/>
                                    </p:animScale>
                                    <p:animScale>
                                      <p:cBhvr>
                                        <p:cTn id="91" dur="26">
                                          <p:stCondLst>
                                            <p:cond delay="1642"/>
                                          </p:stCondLst>
                                        </p:cTn>
                                        <p:tgtEl>
                                          <p:spTgt spid="3">
                                            <p:txEl>
                                              <p:pRg st="2" end="2"/>
                                            </p:txEl>
                                          </p:spTgt>
                                        </p:tgtEl>
                                      </p:cBhvr>
                                      <p:to x="100000" y="90000"/>
                                    </p:animScale>
                                    <p:animScale>
                                      <p:cBhvr>
                                        <p:cTn id="92" dur="166" decel="50000">
                                          <p:stCondLst>
                                            <p:cond delay="1668"/>
                                          </p:stCondLst>
                                        </p:cTn>
                                        <p:tgtEl>
                                          <p:spTgt spid="3">
                                            <p:txEl>
                                              <p:pRg st="2" end="2"/>
                                            </p:txEl>
                                          </p:spTgt>
                                        </p:tgtEl>
                                      </p:cBhvr>
                                      <p:to x="100000" y="100000"/>
                                    </p:animScale>
                                    <p:animScale>
                                      <p:cBhvr>
                                        <p:cTn id="93" dur="26">
                                          <p:stCondLst>
                                            <p:cond delay="1808"/>
                                          </p:stCondLst>
                                        </p:cTn>
                                        <p:tgtEl>
                                          <p:spTgt spid="3">
                                            <p:txEl>
                                              <p:pRg st="2" end="2"/>
                                            </p:txEl>
                                          </p:spTgt>
                                        </p:tgtEl>
                                      </p:cBhvr>
                                      <p:to x="100000" y="95000"/>
                                    </p:animScale>
                                    <p:animScale>
                                      <p:cBhvr>
                                        <p:cTn id="94" dur="166" decel="50000">
                                          <p:stCondLst>
                                            <p:cond delay="1834"/>
                                          </p:stCondLst>
                                        </p:cTn>
                                        <p:tgtEl>
                                          <p:spTgt spid="3">
                                            <p:txEl>
                                              <p:pRg st="2" end="2"/>
                                            </p:txEl>
                                          </p:spTgt>
                                        </p:tgtEl>
                                      </p:cBhvr>
                                      <p:to x="100000" y="100000"/>
                                    </p:animScale>
                                  </p:childTnLst>
                                </p:cTn>
                              </p:par>
                              <p:par>
                                <p:cTn id="95" presetID="26" presetClass="entr" presetSubtype="0" fill="hold" nodeType="withEffect">
                                  <p:stCondLst>
                                    <p:cond delay="0"/>
                                  </p:stCondLst>
                                  <p:childTnLst>
                                    <p:set>
                                      <p:cBhvr>
                                        <p:cTn id="96" dur="1" fill="hold">
                                          <p:stCondLst>
                                            <p:cond delay="0"/>
                                          </p:stCondLst>
                                        </p:cTn>
                                        <p:tgtEl>
                                          <p:spTgt spid="3">
                                            <p:txEl>
                                              <p:pRg st="6" end="6"/>
                                            </p:txEl>
                                          </p:spTgt>
                                        </p:tgtEl>
                                        <p:attrNameLst>
                                          <p:attrName>style.visibility</p:attrName>
                                        </p:attrNameLst>
                                      </p:cBhvr>
                                      <p:to>
                                        <p:strVal val="visible"/>
                                      </p:to>
                                    </p:set>
                                    <p:animEffect transition="in" filter="wipe(down)">
                                      <p:cBhvr>
                                        <p:cTn id="97" dur="580">
                                          <p:stCondLst>
                                            <p:cond delay="0"/>
                                          </p:stCondLst>
                                        </p:cTn>
                                        <p:tgtEl>
                                          <p:spTgt spid="3">
                                            <p:txEl>
                                              <p:pRg st="6" end="6"/>
                                            </p:txEl>
                                          </p:spTgt>
                                        </p:tgtEl>
                                      </p:cBhvr>
                                    </p:animEffect>
                                    <p:anim calcmode="lin" valueType="num">
                                      <p:cBhvr>
                                        <p:cTn id="9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6" end="6"/>
                                            </p:txEl>
                                          </p:spTgt>
                                        </p:tgtEl>
                                      </p:cBhvr>
                                      <p:to x="100000" y="60000"/>
                                    </p:animScale>
                                    <p:animScale>
                                      <p:cBhvr>
                                        <p:cTn id="104" dur="166" decel="50000">
                                          <p:stCondLst>
                                            <p:cond delay="676"/>
                                          </p:stCondLst>
                                        </p:cTn>
                                        <p:tgtEl>
                                          <p:spTgt spid="3">
                                            <p:txEl>
                                              <p:pRg st="6" end="6"/>
                                            </p:txEl>
                                          </p:spTgt>
                                        </p:tgtEl>
                                      </p:cBhvr>
                                      <p:to x="100000" y="100000"/>
                                    </p:animScale>
                                    <p:animScale>
                                      <p:cBhvr>
                                        <p:cTn id="105" dur="26">
                                          <p:stCondLst>
                                            <p:cond delay="1312"/>
                                          </p:stCondLst>
                                        </p:cTn>
                                        <p:tgtEl>
                                          <p:spTgt spid="3">
                                            <p:txEl>
                                              <p:pRg st="6" end="6"/>
                                            </p:txEl>
                                          </p:spTgt>
                                        </p:tgtEl>
                                      </p:cBhvr>
                                      <p:to x="100000" y="80000"/>
                                    </p:animScale>
                                    <p:animScale>
                                      <p:cBhvr>
                                        <p:cTn id="106" dur="166" decel="50000">
                                          <p:stCondLst>
                                            <p:cond delay="1338"/>
                                          </p:stCondLst>
                                        </p:cTn>
                                        <p:tgtEl>
                                          <p:spTgt spid="3">
                                            <p:txEl>
                                              <p:pRg st="6" end="6"/>
                                            </p:txEl>
                                          </p:spTgt>
                                        </p:tgtEl>
                                      </p:cBhvr>
                                      <p:to x="100000" y="100000"/>
                                    </p:animScale>
                                    <p:animScale>
                                      <p:cBhvr>
                                        <p:cTn id="107" dur="26">
                                          <p:stCondLst>
                                            <p:cond delay="1642"/>
                                          </p:stCondLst>
                                        </p:cTn>
                                        <p:tgtEl>
                                          <p:spTgt spid="3">
                                            <p:txEl>
                                              <p:pRg st="6" end="6"/>
                                            </p:txEl>
                                          </p:spTgt>
                                        </p:tgtEl>
                                      </p:cBhvr>
                                      <p:to x="100000" y="90000"/>
                                    </p:animScale>
                                    <p:animScale>
                                      <p:cBhvr>
                                        <p:cTn id="108" dur="166" decel="50000">
                                          <p:stCondLst>
                                            <p:cond delay="1668"/>
                                          </p:stCondLst>
                                        </p:cTn>
                                        <p:tgtEl>
                                          <p:spTgt spid="3">
                                            <p:txEl>
                                              <p:pRg st="6" end="6"/>
                                            </p:txEl>
                                          </p:spTgt>
                                        </p:tgtEl>
                                      </p:cBhvr>
                                      <p:to x="100000" y="100000"/>
                                    </p:animScale>
                                    <p:animScale>
                                      <p:cBhvr>
                                        <p:cTn id="109" dur="26">
                                          <p:stCondLst>
                                            <p:cond delay="1808"/>
                                          </p:stCondLst>
                                        </p:cTn>
                                        <p:tgtEl>
                                          <p:spTgt spid="3">
                                            <p:txEl>
                                              <p:pRg st="6" end="6"/>
                                            </p:txEl>
                                          </p:spTgt>
                                        </p:tgtEl>
                                      </p:cBhvr>
                                      <p:to x="100000" y="95000"/>
                                    </p:animScale>
                                    <p:animScale>
                                      <p:cBhvr>
                                        <p:cTn id="110"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64169" y="404664"/>
            <a:ext cx="7560840" cy="3785652"/>
          </a:xfrm>
          <a:prstGeom prst="rect">
            <a:avLst/>
          </a:prstGeom>
        </p:spPr>
        <p:txBody>
          <a:bodyPr wrap="square">
            <a:spAutoFit/>
          </a:bodyPr>
          <a:lstStyle/>
          <a:p>
            <a:r>
              <a:rPr lang="ar-SA" sz="4000" u="sng" dirty="0"/>
              <a:t>طرق التسعير العامة</a:t>
            </a:r>
          </a:p>
          <a:p>
            <a:r>
              <a:rPr lang="ar-SA" sz="4000" dirty="0"/>
              <a:t> استراتيجيات التكلفة والربح  </a:t>
            </a:r>
          </a:p>
          <a:p>
            <a:r>
              <a:rPr lang="ar-SA" sz="4000" dirty="0"/>
              <a:t>استراتيجيات الأهداف (قريبة , بعيدة )</a:t>
            </a:r>
          </a:p>
          <a:p>
            <a:r>
              <a:rPr lang="ar-SA" sz="4000" dirty="0"/>
              <a:t> استراتيجيات المنافسة </a:t>
            </a:r>
            <a:r>
              <a:rPr lang="ar-SA" sz="4000" dirty="0" smtClean="0"/>
              <a:t>.</a:t>
            </a:r>
            <a:endParaRPr lang="ar-SA" sz="4000" dirty="0"/>
          </a:p>
          <a:p>
            <a:r>
              <a:rPr lang="ar-SA" sz="4000" dirty="0"/>
              <a:t>استراتيجيات القيمة والجودة (إدراك وتصور المستهلك)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077072"/>
            <a:ext cx="4608512" cy="2137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58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95736" y="2276872"/>
            <a:ext cx="5976664" cy="2260106"/>
          </a:xfrm>
          <a:prstGeom prst="rect">
            <a:avLst/>
          </a:prstGeom>
        </p:spPr>
        <p:txBody>
          <a:bodyPr wrap="square">
            <a:spAutoFit/>
          </a:bodyPr>
          <a:lstStyle/>
          <a:p>
            <a:pPr lvl="0" algn="ctr">
              <a:lnSpc>
                <a:spcPct val="115000"/>
              </a:lnSpc>
              <a:spcAft>
                <a:spcPts val="1000"/>
              </a:spcAft>
            </a:pPr>
            <a:r>
              <a:rPr lang="ar-SA" sz="3600" dirty="0" smtClean="0">
                <a:solidFill>
                  <a:prstClr val="black"/>
                </a:solidFill>
                <a:latin typeface="Calibri"/>
                <a:ea typeface="Calibri"/>
              </a:rPr>
              <a:t>مناسبة </a:t>
            </a:r>
            <a:r>
              <a:rPr lang="ar-SA" sz="3600" dirty="0">
                <a:solidFill>
                  <a:prstClr val="black"/>
                </a:solidFill>
                <a:latin typeface="Calibri"/>
                <a:ea typeface="Calibri"/>
              </a:rPr>
              <a:t>السعر للمنتج أو الخدمة</a:t>
            </a:r>
            <a:endParaRPr lang="en-US" sz="3600" dirty="0">
              <a:solidFill>
                <a:prstClr val="black"/>
              </a:solidFill>
              <a:latin typeface="Calibri"/>
              <a:ea typeface="Calibri"/>
              <a:cs typeface="Arial"/>
            </a:endParaRPr>
          </a:p>
          <a:p>
            <a:pPr lvl="0" algn="ctr">
              <a:lnSpc>
                <a:spcPct val="115000"/>
              </a:lnSpc>
              <a:spcAft>
                <a:spcPts val="1000"/>
              </a:spcAft>
            </a:pPr>
            <a:r>
              <a:rPr lang="ar-SA" sz="3600" dirty="0">
                <a:solidFill>
                  <a:prstClr val="black"/>
                </a:solidFill>
                <a:latin typeface="Calibri"/>
                <a:ea typeface="Calibri"/>
              </a:rPr>
              <a:t>منطقية الأرقام المدونة</a:t>
            </a:r>
            <a:endParaRPr lang="en-US" sz="3600" dirty="0">
              <a:solidFill>
                <a:prstClr val="black"/>
              </a:solidFill>
              <a:latin typeface="Calibri"/>
              <a:ea typeface="Calibri"/>
              <a:cs typeface="Arial"/>
            </a:endParaRPr>
          </a:p>
          <a:p>
            <a:pPr lvl="0" algn="ctr">
              <a:lnSpc>
                <a:spcPct val="115000"/>
              </a:lnSpc>
              <a:spcAft>
                <a:spcPts val="1000"/>
              </a:spcAft>
            </a:pPr>
            <a:r>
              <a:rPr lang="ar-SA" sz="3600" dirty="0">
                <a:solidFill>
                  <a:prstClr val="black"/>
                </a:solidFill>
                <a:latin typeface="Calibri"/>
                <a:ea typeface="Calibri"/>
              </a:rPr>
              <a:t>تحديد طريقة التسعير المستخدمة</a:t>
            </a:r>
            <a:endParaRPr lang="en-US" sz="3600" dirty="0">
              <a:solidFill>
                <a:prstClr val="black"/>
              </a:solidFill>
              <a:latin typeface="Calibri"/>
              <a:ea typeface="Calibri"/>
              <a:cs typeface="Aria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0575"/>
            <a:ext cx="2962275" cy="213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rot="19767213">
            <a:off x="596131" y="882453"/>
            <a:ext cx="1705916" cy="689099"/>
          </a:xfrm>
          <a:prstGeom prst="rect">
            <a:avLst/>
          </a:prstGeom>
        </p:spPr>
        <p:txBody>
          <a:bodyPr wrap="none">
            <a:spAutoFit/>
          </a:bodyPr>
          <a:lstStyle/>
          <a:p>
            <a:pPr lvl="0" algn="ctr">
              <a:lnSpc>
                <a:spcPct val="115000"/>
              </a:lnSpc>
              <a:spcAft>
                <a:spcPts val="1000"/>
              </a:spcAft>
            </a:pPr>
            <a:r>
              <a:rPr lang="ar-SA" sz="3600" dirty="0">
                <a:solidFill>
                  <a:schemeClr val="accent1">
                    <a:lumMod val="50000"/>
                  </a:schemeClr>
                </a:solidFill>
                <a:latin typeface="Calibri"/>
                <a:ea typeface="Calibri"/>
              </a:rPr>
              <a:t>ملاحظات </a:t>
            </a:r>
            <a:endParaRPr lang="en-US" sz="3600" dirty="0">
              <a:solidFill>
                <a:schemeClr val="accent1">
                  <a:lumMod val="50000"/>
                </a:schemeClr>
              </a:solidFill>
              <a:latin typeface="Calibri"/>
              <a:ea typeface="Calibri"/>
              <a:cs typeface="Arial"/>
            </a:endParaRPr>
          </a:p>
        </p:txBody>
      </p:sp>
    </p:spTree>
    <p:extLst>
      <p:ext uri="{BB962C8B-B14F-4D97-AF65-F5344CB8AC3E}">
        <p14:creationId xmlns:p14="http://schemas.microsoft.com/office/powerpoint/2010/main" val="282623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heel(1)">
                                      <p:cBhvr>
                                        <p:cTn id="7" dur="20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43608" y="1268760"/>
            <a:ext cx="7488832" cy="3215752"/>
          </a:xfrm>
          <a:prstGeom prst="rect">
            <a:avLst/>
          </a:prstGeom>
        </p:spPr>
        <p:txBody>
          <a:bodyPr wrap="square">
            <a:spAutoFit/>
          </a:bodyPr>
          <a:lstStyle/>
          <a:p>
            <a:pPr algn="ctr">
              <a:lnSpc>
                <a:spcPct val="115000"/>
              </a:lnSpc>
              <a:spcAft>
                <a:spcPts val="1000"/>
              </a:spcAft>
            </a:pPr>
            <a:r>
              <a:rPr lang="ar-SA" sz="3600" b="1" u="sng" dirty="0">
                <a:solidFill>
                  <a:schemeClr val="accent1">
                    <a:lumMod val="50000"/>
                  </a:schemeClr>
                </a:solidFill>
                <a:latin typeface="Calibri"/>
                <a:ea typeface="Calibri"/>
              </a:rPr>
              <a:t>البيع </a:t>
            </a:r>
            <a:r>
              <a:rPr lang="ar-SA" sz="3600" b="1" u="sng" dirty="0" smtClean="0">
                <a:solidFill>
                  <a:schemeClr val="accent1">
                    <a:lumMod val="50000"/>
                  </a:schemeClr>
                </a:solidFill>
                <a:latin typeface="Calibri"/>
                <a:ea typeface="Calibri"/>
              </a:rPr>
              <a:t>والتوزيع </a:t>
            </a:r>
            <a:r>
              <a:rPr lang="en-US" sz="3600" b="1" dirty="0">
                <a:solidFill>
                  <a:schemeClr val="accent1">
                    <a:lumMod val="50000"/>
                  </a:schemeClr>
                </a:solidFill>
                <a:latin typeface="Calibri"/>
                <a:ea typeface="Calibri"/>
              </a:rPr>
              <a:t>place</a:t>
            </a:r>
            <a:endParaRPr lang="en-US" sz="3600" dirty="0">
              <a:solidFill>
                <a:schemeClr val="accent1">
                  <a:lumMod val="50000"/>
                </a:schemeClr>
              </a:solidFill>
              <a:latin typeface="Calibri"/>
              <a:ea typeface="Calibri"/>
              <a:cs typeface="Arial"/>
            </a:endParaRPr>
          </a:p>
          <a:p>
            <a:pPr algn="ctr">
              <a:lnSpc>
                <a:spcPct val="115000"/>
              </a:lnSpc>
              <a:spcAft>
                <a:spcPts val="1000"/>
              </a:spcAft>
            </a:pPr>
            <a:r>
              <a:rPr lang="ar-SA" sz="3600" dirty="0">
                <a:latin typeface="Calibri"/>
                <a:ea typeface="Calibri"/>
              </a:rPr>
              <a:t>مواقع البيع للسلعة أو تقديم الخدمة </a:t>
            </a:r>
            <a:r>
              <a:rPr lang="ar-SA" sz="3600" dirty="0" smtClean="0">
                <a:latin typeface="Calibri"/>
                <a:ea typeface="Calibri"/>
              </a:rPr>
              <a:t>وأماكن </a:t>
            </a:r>
            <a:r>
              <a:rPr lang="ar-SA" sz="3600" dirty="0">
                <a:latin typeface="Calibri"/>
                <a:ea typeface="Calibri"/>
              </a:rPr>
              <a:t>التوزيع (منزل , محل مستقل , مع شركاء محتملين , توزيع على محلات جملة وتجزئة )</a:t>
            </a:r>
            <a:endParaRPr lang="en-US" sz="3600" dirty="0">
              <a:latin typeface="Calibri"/>
              <a:ea typeface="Calibri"/>
              <a:cs typeface="Arial"/>
            </a:endParaRPr>
          </a:p>
          <a:p>
            <a:pPr algn="ctr">
              <a:lnSpc>
                <a:spcPct val="115000"/>
              </a:lnSpc>
              <a:spcAft>
                <a:spcPts val="1000"/>
              </a:spcAft>
            </a:pPr>
            <a:r>
              <a:rPr lang="ar-SA" dirty="0">
                <a:latin typeface="Calibri"/>
                <a:ea typeface="Calibri"/>
              </a:rPr>
              <a:t> </a:t>
            </a:r>
            <a:endParaRPr lang="en-US" sz="1100" dirty="0">
              <a:latin typeface="Calibri"/>
              <a:ea typeface="Calibri"/>
              <a:cs typeface="Aria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789040"/>
            <a:ext cx="1943100" cy="2352675"/>
          </a:xfrm>
          <a:prstGeom prst="rect">
            <a:avLst/>
          </a:prstGeom>
          <a:ln>
            <a:noFill/>
          </a:ln>
          <a:effectLst>
            <a:softEdge rad="112500"/>
          </a:effectLst>
        </p:spPr>
      </p:pic>
    </p:spTree>
    <p:extLst>
      <p:ext uri="{BB962C8B-B14F-4D97-AF65-F5344CB8AC3E}">
        <p14:creationId xmlns:p14="http://schemas.microsoft.com/office/powerpoint/2010/main" val="319906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28574" y="2636912"/>
            <a:ext cx="7247497" cy="1938992"/>
          </a:xfrm>
          <a:prstGeom prst="rect">
            <a:avLst/>
          </a:prstGeom>
        </p:spPr>
        <p:txBody>
          <a:bodyPr wrap="none">
            <a:spAutoFit/>
          </a:bodyPr>
          <a:lstStyle/>
          <a:p>
            <a:pPr lvl="0"/>
            <a:r>
              <a:rPr lang="ar-SA" sz="4000" dirty="0" smtClean="0">
                <a:solidFill>
                  <a:prstClr val="black"/>
                </a:solidFill>
                <a:ea typeface="Calibri"/>
              </a:rPr>
              <a:t>اختيار المكان المناسب</a:t>
            </a:r>
          </a:p>
          <a:p>
            <a:pPr lvl="0"/>
            <a:r>
              <a:rPr lang="ar-SA" sz="4000" dirty="0" smtClean="0">
                <a:solidFill>
                  <a:prstClr val="black"/>
                </a:solidFill>
                <a:ea typeface="Calibri"/>
              </a:rPr>
              <a:t>أفضل طريقة للتواجد في السوق</a:t>
            </a:r>
          </a:p>
          <a:p>
            <a:pPr lvl="0"/>
            <a:r>
              <a:rPr lang="ar-SA" sz="4000" dirty="0" smtClean="0">
                <a:solidFill>
                  <a:prstClr val="black"/>
                </a:solidFill>
                <a:ea typeface="Calibri"/>
              </a:rPr>
              <a:t>يتم </a:t>
            </a:r>
            <a:r>
              <a:rPr lang="ar-SA" sz="4000" dirty="0">
                <a:solidFill>
                  <a:prstClr val="black"/>
                </a:solidFill>
                <a:ea typeface="Calibri"/>
              </a:rPr>
              <a:t>تصوير مواقع وأماكن </a:t>
            </a:r>
            <a:r>
              <a:rPr lang="ar-SA" sz="4000" dirty="0" smtClean="0">
                <a:solidFill>
                  <a:prstClr val="black"/>
                </a:solidFill>
                <a:ea typeface="Calibri"/>
              </a:rPr>
              <a:t>التوزيع إن وجدت </a:t>
            </a:r>
            <a:endParaRPr lang="ar-SA" sz="4000" dirty="0">
              <a:solidFill>
                <a:prstClr val="black"/>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62275"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rot="20091380">
            <a:off x="653828" y="1081966"/>
            <a:ext cx="1654620" cy="658642"/>
          </a:xfrm>
          <a:prstGeom prst="rect">
            <a:avLst/>
          </a:prstGeom>
        </p:spPr>
        <p:txBody>
          <a:bodyPr wrap="none">
            <a:spAutoFit/>
          </a:bodyPr>
          <a:lstStyle/>
          <a:p>
            <a:pPr lvl="0" algn="ctr">
              <a:lnSpc>
                <a:spcPct val="115000"/>
              </a:lnSpc>
              <a:spcAft>
                <a:spcPts val="1000"/>
              </a:spcAft>
            </a:pPr>
            <a:r>
              <a:rPr lang="ar-SA" sz="3200" dirty="0">
                <a:solidFill>
                  <a:schemeClr val="accent1">
                    <a:lumMod val="50000"/>
                  </a:schemeClr>
                </a:solidFill>
                <a:latin typeface="Calibri"/>
                <a:ea typeface="Calibri"/>
              </a:rPr>
              <a:t>ملاحظات :</a:t>
            </a:r>
            <a:endParaRPr lang="en-US" sz="3200" dirty="0">
              <a:solidFill>
                <a:schemeClr val="accent1">
                  <a:lumMod val="50000"/>
                </a:schemeClr>
              </a:solidFill>
              <a:latin typeface="Calibri"/>
              <a:ea typeface="Calibri"/>
              <a:cs typeface="Arial"/>
            </a:endParaRPr>
          </a:p>
        </p:txBody>
      </p:sp>
    </p:spTree>
    <p:extLst>
      <p:ext uri="{BB962C8B-B14F-4D97-AF65-F5344CB8AC3E}">
        <p14:creationId xmlns:p14="http://schemas.microsoft.com/office/powerpoint/2010/main" val="268390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heel(1)">
                                      <p:cBhvr>
                                        <p:cTn id="7" dur="2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15616" y="606946"/>
            <a:ext cx="6912768" cy="5577937"/>
          </a:xfrm>
          <a:prstGeom prst="rect">
            <a:avLst/>
          </a:prstGeom>
        </p:spPr>
        <p:txBody>
          <a:bodyPr wrap="square">
            <a:spAutoFit/>
          </a:bodyPr>
          <a:lstStyle/>
          <a:p>
            <a:pPr algn="ctr">
              <a:lnSpc>
                <a:spcPct val="115000"/>
              </a:lnSpc>
              <a:spcAft>
                <a:spcPts val="1000"/>
              </a:spcAft>
            </a:pPr>
            <a:r>
              <a:rPr lang="ar-SA" sz="2800" b="1" u="sng" dirty="0" smtClean="0">
                <a:solidFill>
                  <a:schemeClr val="accent1">
                    <a:lumMod val="50000"/>
                  </a:schemeClr>
                </a:solidFill>
                <a:latin typeface="Calibri"/>
                <a:ea typeface="Calibri"/>
              </a:rPr>
              <a:t>الترويج  </a:t>
            </a:r>
            <a:r>
              <a:rPr lang="en-US" sz="2800" b="1" dirty="0">
                <a:solidFill>
                  <a:schemeClr val="accent1">
                    <a:lumMod val="50000"/>
                  </a:schemeClr>
                </a:solidFill>
                <a:latin typeface="Calibri"/>
                <a:ea typeface="Calibri"/>
              </a:rPr>
              <a:t>Promotion</a:t>
            </a:r>
            <a:r>
              <a:rPr lang="en-US" sz="2800" b="1" dirty="0">
                <a:solidFill>
                  <a:srgbClr val="C00000"/>
                </a:solidFill>
                <a:latin typeface="Calibri"/>
                <a:ea typeface="Calibri"/>
              </a:rPr>
              <a:t> </a:t>
            </a:r>
            <a:endParaRPr lang="en-US" sz="2800" dirty="0">
              <a:solidFill>
                <a:srgbClr val="00B050"/>
              </a:solidFill>
              <a:latin typeface="Calibri"/>
              <a:ea typeface="Calibri"/>
              <a:cs typeface="Arial"/>
            </a:endParaRPr>
          </a:p>
          <a:p>
            <a:pPr algn="ctr">
              <a:lnSpc>
                <a:spcPct val="115000"/>
              </a:lnSpc>
              <a:spcAft>
                <a:spcPts val="1000"/>
              </a:spcAft>
            </a:pPr>
            <a:r>
              <a:rPr lang="ar-SA" sz="2800" b="1" dirty="0">
                <a:latin typeface="Calibri"/>
                <a:ea typeface="Calibri"/>
              </a:rPr>
              <a:t>أساليب الترويج المستخدمة</a:t>
            </a:r>
            <a:endParaRPr lang="en-US" sz="2800" b="1" dirty="0">
              <a:latin typeface="Calibri"/>
              <a:ea typeface="Calibri"/>
              <a:cs typeface="Arial"/>
            </a:endParaRPr>
          </a:p>
          <a:p>
            <a:pPr algn="ctr">
              <a:lnSpc>
                <a:spcPct val="115000"/>
              </a:lnSpc>
              <a:spcAft>
                <a:spcPts val="1000"/>
              </a:spcAft>
            </a:pPr>
            <a:r>
              <a:rPr lang="ar-SA" sz="2800" b="1" dirty="0">
                <a:latin typeface="Calibri"/>
                <a:ea typeface="Calibri"/>
              </a:rPr>
              <a:t>إعلانات : مدفوعة أو </a:t>
            </a:r>
            <a:r>
              <a:rPr lang="ar-SA" sz="2800" b="1" dirty="0" smtClean="0">
                <a:latin typeface="Calibri"/>
                <a:ea typeface="Calibri"/>
              </a:rPr>
              <a:t>مجانية </a:t>
            </a:r>
            <a:r>
              <a:rPr lang="ar-SA" sz="2000" b="1" dirty="0" smtClean="0">
                <a:latin typeface="Calibri"/>
                <a:ea typeface="Calibri"/>
              </a:rPr>
              <a:t>مميزات كل نوع</a:t>
            </a:r>
            <a:endParaRPr lang="en-US" sz="2000" b="1" dirty="0">
              <a:latin typeface="Calibri"/>
              <a:ea typeface="Calibri"/>
              <a:cs typeface="Arial"/>
            </a:endParaRPr>
          </a:p>
          <a:p>
            <a:pPr algn="ctr">
              <a:lnSpc>
                <a:spcPct val="115000"/>
              </a:lnSpc>
              <a:spcAft>
                <a:spcPts val="1000"/>
              </a:spcAft>
            </a:pPr>
            <a:r>
              <a:rPr lang="ar-SA" sz="2800" b="1" dirty="0">
                <a:latin typeface="Calibri"/>
                <a:ea typeface="Calibri"/>
              </a:rPr>
              <a:t>بيع شخصي</a:t>
            </a:r>
            <a:endParaRPr lang="en-US" sz="2800" b="1" dirty="0">
              <a:latin typeface="Calibri"/>
              <a:ea typeface="Calibri"/>
              <a:cs typeface="Arial"/>
            </a:endParaRPr>
          </a:p>
          <a:p>
            <a:pPr algn="ctr">
              <a:lnSpc>
                <a:spcPct val="115000"/>
              </a:lnSpc>
              <a:spcAft>
                <a:spcPts val="1000"/>
              </a:spcAft>
            </a:pPr>
            <a:r>
              <a:rPr lang="ar-SA" sz="2800" b="1" dirty="0">
                <a:latin typeface="Calibri"/>
                <a:ea typeface="Calibri"/>
              </a:rPr>
              <a:t>فعاليات (مشاركة في مناسبات أو معارض)</a:t>
            </a:r>
            <a:endParaRPr lang="en-US" sz="2800" b="1" dirty="0">
              <a:latin typeface="Calibri"/>
              <a:ea typeface="Calibri"/>
              <a:cs typeface="Arial"/>
            </a:endParaRPr>
          </a:p>
          <a:p>
            <a:pPr algn="ctr">
              <a:lnSpc>
                <a:spcPct val="115000"/>
              </a:lnSpc>
              <a:spcAft>
                <a:spcPts val="1000"/>
              </a:spcAft>
            </a:pPr>
            <a:r>
              <a:rPr lang="ar-SA" sz="2800" b="1" dirty="0">
                <a:latin typeface="Calibri"/>
                <a:ea typeface="Calibri"/>
              </a:rPr>
              <a:t>علاقات عامة</a:t>
            </a:r>
            <a:endParaRPr lang="en-US" sz="2800" b="1" dirty="0">
              <a:latin typeface="Calibri"/>
              <a:ea typeface="Calibri"/>
              <a:cs typeface="Arial"/>
            </a:endParaRPr>
          </a:p>
          <a:p>
            <a:pPr algn="ctr">
              <a:lnSpc>
                <a:spcPct val="115000"/>
              </a:lnSpc>
              <a:spcAft>
                <a:spcPts val="1000"/>
              </a:spcAft>
            </a:pPr>
            <a:r>
              <a:rPr lang="ar-SA" sz="2800" b="1" dirty="0">
                <a:latin typeface="Calibri"/>
                <a:ea typeface="Calibri"/>
              </a:rPr>
              <a:t>تسويق مباشر</a:t>
            </a:r>
            <a:endParaRPr lang="en-US" sz="2800" b="1" dirty="0">
              <a:latin typeface="Calibri"/>
              <a:ea typeface="Calibri"/>
              <a:cs typeface="Arial"/>
            </a:endParaRPr>
          </a:p>
          <a:p>
            <a:pPr algn="ctr">
              <a:lnSpc>
                <a:spcPct val="115000"/>
              </a:lnSpc>
              <a:spcAft>
                <a:spcPts val="1000"/>
              </a:spcAft>
            </a:pPr>
            <a:r>
              <a:rPr lang="ar-SA" sz="2800" b="1" dirty="0">
                <a:latin typeface="Calibri"/>
                <a:ea typeface="Calibri"/>
              </a:rPr>
              <a:t>تعدد أساليب الترويج </a:t>
            </a:r>
            <a:r>
              <a:rPr lang="ar-SA" sz="2800" b="1" dirty="0" smtClean="0">
                <a:latin typeface="Calibri"/>
                <a:ea typeface="Calibri"/>
              </a:rPr>
              <a:t>المستخدمة </a:t>
            </a:r>
            <a:r>
              <a:rPr lang="ar-SA" b="1" dirty="0" smtClean="0">
                <a:latin typeface="Calibri"/>
                <a:ea typeface="Calibri"/>
              </a:rPr>
              <a:t>(تخفيضات)</a:t>
            </a:r>
            <a:endParaRPr lang="en-US" b="1" dirty="0">
              <a:latin typeface="Calibri"/>
              <a:ea typeface="Calibri"/>
              <a:cs typeface="Arial"/>
            </a:endParaRPr>
          </a:p>
          <a:p>
            <a:pPr algn="ctr">
              <a:lnSpc>
                <a:spcPct val="115000"/>
              </a:lnSpc>
              <a:spcAft>
                <a:spcPts val="1000"/>
              </a:spcAft>
            </a:pPr>
            <a:r>
              <a:rPr lang="ar-SA" sz="2800" b="1" dirty="0">
                <a:latin typeface="Calibri"/>
                <a:ea typeface="Calibri"/>
              </a:rPr>
              <a:t>تعدد عناوين </a:t>
            </a:r>
            <a:r>
              <a:rPr lang="ar-SA" sz="2800" b="1" dirty="0" smtClean="0">
                <a:latin typeface="Calibri"/>
                <a:ea typeface="Calibri"/>
              </a:rPr>
              <a:t>التواصل</a:t>
            </a:r>
            <a:endParaRPr lang="en-US" sz="2800" b="1" dirty="0">
              <a:latin typeface="Calibri"/>
              <a:ea typeface="Calibri"/>
              <a:cs typeface="Arial"/>
            </a:endParaRPr>
          </a:p>
        </p:txBody>
      </p:sp>
    </p:spTree>
    <p:extLst>
      <p:ext uri="{BB962C8B-B14F-4D97-AF65-F5344CB8AC3E}">
        <p14:creationId xmlns:p14="http://schemas.microsoft.com/office/powerpoint/2010/main" val="197661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heel(1)">
                                      <p:cBhvr>
                                        <p:cTn id="18" dur="2000"/>
                                        <p:tgtEl>
                                          <p:spTgt spid="3">
                                            <p:txEl>
                                              <p:pRg st="3" end="3"/>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heel(1)">
                                      <p:cBhvr>
                                        <p:cTn id="21" dur="2000"/>
                                        <p:tgtEl>
                                          <p:spTgt spid="3">
                                            <p:txEl>
                                              <p:pRg st="4" end="4"/>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heel(1)">
                                      <p:cBhvr>
                                        <p:cTn id="24" dur="2000"/>
                                        <p:tgtEl>
                                          <p:spTgt spid="3">
                                            <p:txEl>
                                              <p:pRg st="5" end="5"/>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heel(1)">
                                      <p:cBhvr>
                                        <p:cTn id="27" dur="2000"/>
                                        <p:tgtEl>
                                          <p:spTgt spid="3">
                                            <p:txEl>
                                              <p:pRg st="6" end="6"/>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heel(1)">
                                      <p:cBhvr>
                                        <p:cTn id="30" dur="2000"/>
                                        <p:tgtEl>
                                          <p:spTgt spid="3">
                                            <p:txEl>
                                              <p:pRg st="7" end="7"/>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heel(1)">
                                      <p:cBhvr>
                                        <p:cTn id="33"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SA" sz="4800" dirty="0" smtClean="0">
                <a:solidFill>
                  <a:schemeClr val="tx1"/>
                </a:solidFill>
                <a:latin typeface="Andalus" pitchFamily="18" charset="-78"/>
                <a:cs typeface="Andalus" pitchFamily="18" charset="-78"/>
              </a:rPr>
              <a:t>أهداف ورشة العمل</a:t>
            </a:r>
            <a:r>
              <a:rPr lang="ar-SA" dirty="0" smtClean="0"/>
              <a:t/>
            </a:r>
            <a:br>
              <a:rPr lang="ar-SA" dirty="0" smtClean="0"/>
            </a:br>
            <a:endParaRPr lang="ar-SA" dirty="0"/>
          </a:p>
        </p:txBody>
      </p:sp>
      <p:sp>
        <p:nvSpPr>
          <p:cNvPr id="3" name="عنصر نائب للمحتوى 2"/>
          <p:cNvSpPr>
            <a:spLocks noGrp="1"/>
          </p:cNvSpPr>
          <p:nvPr>
            <p:ph sz="quarter" idx="1"/>
          </p:nvPr>
        </p:nvSpPr>
        <p:spPr>
          <a:xfrm>
            <a:off x="755576" y="1196752"/>
            <a:ext cx="7467600" cy="4873752"/>
          </a:xfrm>
        </p:spPr>
        <p:txBody>
          <a:bodyPr>
            <a:normAutofit lnSpcReduction="10000"/>
          </a:bodyPr>
          <a:lstStyle/>
          <a:p>
            <a:r>
              <a:rPr lang="ar-SA" sz="4400" dirty="0" smtClean="0">
                <a:latin typeface="Andalus" pitchFamily="18" charset="-78"/>
                <a:cs typeface="Andalus" pitchFamily="18" charset="-78"/>
              </a:rPr>
              <a:t>التعريف بالمشروع ومراحله ومخرجاته</a:t>
            </a:r>
          </a:p>
          <a:p>
            <a:r>
              <a:rPr lang="ar-SA" sz="4400" dirty="0">
                <a:latin typeface="Andalus" pitchFamily="18" charset="-78"/>
                <a:cs typeface="Andalus" pitchFamily="18" charset="-78"/>
              </a:rPr>
              <a:t>معرفة مراحل إعداد مشروع ريادي </a:t>
            </a:r>
            <a:endParaRPr lang="ar-SA" sz="4400" dirty="0" smtClean="0">
              <a:latin typeface="Andalus" pitchFamily="18" charset="-78"/>
              <a:cs typeface="Andalus" pitchFamily="18" charset="-78"/>
            </a:endParaRPr>
          </a:p>
          <a:p>
            <a:r>
              <a:rPr lang="ar-SA" sz="4400" dirty="0" smtClean="0">
                <a:latin typeface="Andalus" pitchFamily="18" charset="-78"/>
                <a:cs typeface="Andalus" pitchFamily="18" charset="-78"/>
              </a:rPr>
              <a:t>شرح خطوات إعداد خطة العمل ( أو دراسة الجدوى)</a:t>
            </a:r>
          </a:p>
          <a:p>
            <a:r>
              <a:rPr lang="ar-SA" sz="4400" dirty="0" smtClean="0">
                <a:latin typeface="Andalus" pitchFamily="18" charset="-78"/>
                <a:cs typeface="Andalus" pitchFamily="18" charset="-78"/>
              </a:rPr>
              <a:t>تأهيل مدربات مهارات سوق العمل وريادة الاعمال</a:t>
            </a:r>
          </a:p>
          <a:p>
            <a:r>
              <a:rPr lang="ar-SA" sz="4400" dirty="0" smtClean="0">
                <a:latin typeface="Andalus" pitchFamily="18" charset="-78"/>
                <a:cs typeface="Andalus" pitchFamily="18" charset="-78"/>
              </a:rPr>
              <a:t>إعداد مشاريع محكمة للمنافسة الوطنية </a:t>
            </a:r>
          </a:p>
          <a:p>
            <a:pPr marL="0" indent="0">
              <a:buNone/>
            </a:pPr>
            <a:endParaRPr lang="ar-SA" dirty="0"/>
          </a:p>
        </p:txBody>
      </p:sp>
    </p:spTree>
    <p:extLst>
      <p:ext uri="{BB962C8B-B14F-4D97-AF65-F5344CB8AC3E}">
        <p14:creationId xmlns:p14="http://schemas.microsoft.com/office/powerpoint/2010/main" val="19143853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59632" y="2204865"/>
            <a:ext cx="7344816" cy="4192879"/>
          </a:xfrm>
          <a:prstGeom prst="rect">
            <a:avLst/>
          </a:prstGeom>
        </p:spPr>
        <p:txBody>
          <a:bodyPr wrap="square">
            <a:spAutoFit/>
          </a:bodyPr>
          <a:lstStyle/>
          <a:p>
            <a:pPr lvl="0" algn="ctr">
              <a:lnSpc>
                <a:spcPct val="115000"/>
              </a:lnSpc>
              <a:spcAft>
                <a:spcPts val="1000"/>
              </a:spcAft>
            </a:pPr>
            <a:r>
              <a:rPr lang="ar-SA" sz="4400" dirty="0" smtClean="0">
                <a:solidFill>
                  <a:prstClr val="black"/>
                </a:solidFill>
                <a:latin typeface="Calibri"/>
                <a:ea typeface="Calibri"/>
              </a:rPr>
              <a:t>استخدام أكثر من طريقة للترويج</a:t>
            </a:r>
          </a:p>
          <a:p>
            <a:pPr lvl="0" algn="ctr">
              <a:lnSpc>
                <a:spcPct val="115000"/>
              </a:lnSpc>
              <a:spcAft>
                <a:spcPts val="1000"/>
              </a:spcAft>
            </a:pPr>
            <a:r>
              <a:rPr lang="ar-SA" sz="4400" dirty="0" smtClean="0">
                <a:solidFill>
                  <a:prstClr val="black"/>
                </a:solidFill>
                <a:latin typeface="Calibri"/>
                <a:ea typeface="Calibri"/>
              </a:rPr>
              <a:t>تحديد </a:t>
            </a:r>
            <a:r>
              <a:rPr lang="ar-SA" sz="4400" dirty="0">
                <a:solidFill>
                  <a:prstClr val="black"/>
                </a:solidFill>
                <a:latin typeface="Calibri"/>
                <a:ea typeface="Calibri"/>
              </a:rPr>
              <a:t>عناوين التواصل المختلفة (واتس أب , </a:t>
            </a:r>
            <a:r>
              <a:rPr lang="ar-SA" sz="4400" dirty="0" err="1">
                <a:solidFill>
                  <a:prstClr val="black"/>
                </a:solidFill>
                <a:latin typeface="Calibri"/>
                <a:ea typeface="Calibri"/>
              </a:rPr>
              <a:t>تويتر</a:t>
            </a:r>
            <a:r>
              <a:rPr lang="ar-SA" sz="4400" dirty="0">
                <a:solidFill>
                  <a:prstClr val="black"/>
                </a:solidFill>
                <a:latin typeface="Calibri"/>
                <a:ea typeface="Calibri"/>
              </a:rPr>
              <a:t>, </a:t>
            </a:r>
            <a:r>
              <a:rPr lang="ar-SA" sz="4400" dirty="0" err="1">
                <a:solidFill>
                  <a:prstClr val="black"/>
                </a:solidFill>
                <a:latin typeface="Calibri"/>
                <a:ea typeface="Calibri"/>
              </a:rPr>
              <a:t>انستغرام</a:t>
            </a:r>
            <a:r>
              <a:rPr lang="ar-SA" sz="4400" dirty="0">
                <a:solidFill>
                  <a:prstClr val="black"/>
                </a:solidFill>
                <a:latin typeface="Calibri"/>
                <a:ea typeface="Calibri"/>
              </a:rPr>
              <a:t> , سناب شات ...الخ ).</a:t>
            </a:r>
            <a:endParaRPr lang="en-US" sz="4400" dirty="0">
              <a:solidFill>
                <a:prstClr val="black"/>
              </a:solidFill>
              <a:latin typeface="Calibri"/>
              <a:ea typeface="Calibri"/>
              <a:cs typeface="Arial"/>
            </a:endParaRPr>
          </a:p>
          <a:p>
            <a:pPr lvl="0" algn="ctr">
              <a:lnSpc>
                <a:spcPct val="115000"/>
              </a:lnSpc>
              <a:spcAft>
                <a:spcPts val="1000"/>
              </a:spcAft>
            </a:pPr>
            <a:r>
              <a:rPr lang="ar-SA" sz="4400" dirty="0">
                <a:solidFill>
                  <a:prstClr val="black"/>
                </a:solidFill>
                <a:latin typeface="Calibri"/>
                <a:ea typeface="Calibri"/>
              </a:rPr>
              <a:t>التميز </a:t>
            </a:r>
            <a:r>
              <a:rPr lang="ar-SA" sz="4400" dirty="0" smtClean="0">
                <a:solidFill>
                  <a:prstClr val="black"/>
                </a:solidFill>
                <a:latin typeface="Calibri"/>
                <a:ea typeface="Calibri"/>
              </a:rPr>
              <a:t>والابتكار في الترويج</a:t>
            </a:r>
            <a:endParaRPr lang="en-US" sz="4400" dirty="0">
              <a:solidFill>
                <a:prstClr val="black"/>
              </a:solidFill>
              <a:latin typeface="Calibri"/>
              <a:ea typeface="Calibri"/>
              <a:cs typeface="Aria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065"/>
            <a:ext cx="2962275" cy="21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rot="19622350">
            <a:off x="628178" y="773914"/>
            <a:ext cx="1705916" cy="689099"/>
          </a:xfrm>
          <a:prstGeom prst="rect">
            <a:avLst/>
          </a:prstGeom>
        </p:spPr>
        <p:txBody>
          <a:bodyPr wrap="none">
            <a:spAutoFit/>
          </a:bodyPr>
          <a:lstStyle/>
          <a:p>
            <a:pPr lvl="0" algn="ctr">
              <a:lnSpc>
                <a:spcPct val="115000"/>
              </a:lnSpc>
              <a:spcAft>
                <a:spcPts val="1000"/>
              </a:spcAft>
            </a:pPr>
            <a:r>
              <a:rPr lang="ar-SA" sz="3600" dirty="0">
                <a:solidFill>
                  <a:srgbClr val="C00000"/>
                </a:solidFill>
                <a:latin typeface="Calibri"/>
                <a:ea typeface="Calibri"/>
              </a:rPr>
              <a:t>ملاحظات </a:t>
            </a:r>
            <a:endParaRPr lang="en-US" sz="3600" dirty="0">
              <a:solidFill>
                <a:srgbClr val="C00000"/>
              </a:solidFill>
              <a:latin typeface="Calibri"/>
              <a:ea typeface="Calibri"/>
              <a:cs typeface="Arial"/>
            </a:endParaRPr>
          </a:p>
        </p:txBody>
      </p:sp>
    </p:spTree>
    <p:extLst>
      <p:ext uri="{BB962C8B-B14F-4D97-AF65-F5344CB8AC3E}">
        <p14:creationId xmlns:p14="http://schemas.microsoft.com/office/powerpoint/2010/main" val="358327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wheel(1)">
                                      <p:cBhvr>
                                        <p:cTn id="12" dur="2000"/>
                                        <p:tgtEl>
                                          <p:spTgt spid="2048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كل بيضاوي 2"/>
          <p:cNvSpPr/>
          <p:nvPr/>
        </p:nvSpPr>
        <p:spPr>
          <a:xfrm>
            <a:off x="179512" y="692696"/>
            <a:ext cx="3384376" cy="96710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tx1"/>
                </a:solidFill>
                <a:ea typeface="Calibri"/>
                <a:cs typeface="Times New Roman"/>
              </a:rPr>
              <a:t>الموارد البشرية</a:t>
            </a:r>
            <a:endParaRPr lang="ar-SA" sz="3200" b="1" dirty="0">
              <a:solidFill>
                <a:schemeClr val="tx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4077072"/>
            <a:ext cx="3456384" cy="2664296"/>
          </a:xfrm>
          <a:prstGeom prst="rect">
            <a:avLst/>
          </a:prstGeom>
        </p:spPr>
      </p:pic>
      <p:sp>
        <p:nvSpPr>
          <p:cNvPr id="5" name="مستطيل 4"/>
          <p:cNvSpPr/>
          <p:nvPr/>
        </p:nvSpPr>
        <p:spPr>
          <a:xfrm>
            <a:off x="2051720" y="1659798"/>
            <a:ext cx="4572000" cy="3450175"/>
          </a:xfrm>
          <a:prstGeom prst="rect">
            <a:avLst/>
          </a:prstGeom>
        </p:spPr>
        <p:txBody>
          <a:bodyPr>
            <a:spAutoFit/>
          </a:bodyPr>
          <a:lstStyle/>
          <a:p>
            <a:pPr algn="ctr">
              <a:lnSpc>
                <a:spcPct val="115000"/>
              </a:lnSpc>
              <a:spcAft>
                <a:spcPts val="1000"/>
              </a:spcAft>
            </a:pPr>
            <a:r>
              <a:rPr lang="ar-SA" sz="2800" b="1" u="sng" dirty="0">
                <a:latin typeface="Calibri"/>
                <a:ea typeface="Calibri"/>
              </a:rPr>
              <a:t>فريق العمل</a:t>
            </a:r>
            <a:endParaRPr lang="en-US" sz="2800" u="sng" dirty="0">
              <a:latin typeface="Calibri"/>
              <a:ea typeface="Calibri"/>
              <a:cs typeface="Arial"/>
            </a:endParaRPr>
          </a:p>
          <a:p>
            <a:pPr algn="ctr">
              <a:lnSpc>
                <a:spcPct val="115000"/>
              </a:lnSpc>
              <a:spcAft>
                <a:spcPts val="1000"/>
              </a:spcAft>
            </a:pPr>
            <a:r>
              <a:rPr lang="ar-SA" sz="2800" dirty="0">
                <a:latin typeface="Calibri"/>
                <a:ea typeface="Calibri"/>
              </a:rPr>
              <a:t>الهيكل التنظيمي </a:t>
            </a:r>
            <a:r>
              <a:rPr lang="ar-SA" sz="2800" dirty="0" smtClean="0">
                <a:latin typeface="Calibri"/>
                <a:ea typeface="Calibri"/>
              </a:rPr>
              <a:t>للمشروع </a:t>
            </a:r>
            <a:endParaRPr lang="en-US" sz="2800" dirty="0">
              <a:latin typeface="Calibri"/>
              <a:ea typeface="Calibri"/>
              <a:cs typeface="Arial"/>
            </a:endParaRPr>
          </a:p>
          <a:p>
            <a:pPr algn="ctr">
              <a:lnSpc>
                <a:spcPct val="115000"/>
              </a:lnSpc>
              <a:spcAft>
                <a:spcPts val="1000"/>
              </a:spcAft>
            </a:pPr>
            <a:r>
              <a:rPr lang="ar-SA" sz="2800" dirty="0">
                <a:latin typeface="Calibri"/>
                <a:ea typeface="Calibri"/>
              </a:rPr>
              <a:t>القوى العاملة في المشروع ومهمة كل منهم ودوره في التنفيذ</a:t>
            </a:r>
            <a:endParaRPr lang="en-US" sz="2800" dirty="0">
              <a:latin typeface="Calibri"/>
              <a:ea typeface="Calibri"/>
              <a:cs typeface="Arial"/>
            </a:endParaRPr>
          </a:p>
          <a:p>
            <a:pPr algn="ctr">
              <a:lnSpc>
                <a:spcPct val="115000"/>
              </a:lnSpc>
              <a:spcAft>
                <a:spcPts val="1000"/>
              </a:spcAft>
            </a:pPr>
            <a:r>
              <a:rPr lang="ar-SA" sz="2800" dirty="0">
                <a:latin typeface="Calibri"/>
                <a:ea typeface="Calibri"/>
              </a:rPr>
              <a:t>مع توضيح الأجر الخاص بكل فرد (رقم أو نسبة من الربح</a:t>
            </a:r>
            <a:r>
              <a:rPr lang="ar-SA" sz="2800" dirty="0" smtClean="0">
                <a:latin typeface="Calibri"/>
                <a:ea typeface="Calibri"/>
              </a:rPr>
              <a:t>)</a:t>
            </a:r>
            <a:endParaRPr lang="en-US" sz="2800" dirty="0">
              <a:latin typeface="Calibri"/>
              <a:ea typeface="Calibri"/>
              <a:cs typeface="Arial"/>
            </a:endParaRPr>
          </a:p>
        </p:txBody>
      </p:sp>
    </p:spTree>
    <p:extLst>
      <p:ext uri="{BB962C8B-B14F-4D97-AF65-F5344CB8AC3E}">
        <p14:creationId xmlns:p14="http://schemas.microsoft.com/office/powerpoint/2010/main" val="349932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63688" y="2597866"/>
            <a:ext cx="6299382" cy="2260106"/>
          </a:xfrm>
          <a:prstGeom prst="rect">
            <a:avLst/>
          </a:prstGeom>
        </p:spPr>
        <p:txBody>
          <a:bodyPr wrap="square">
            <a:spAutoFit/>
          </a:bodyPr>
          <a:lstStyle/>
          <a:p>
            <a:pPr lvl="0" algn="ctr">
              <a:lnSpc>
                <a:spcPct val="115000"/>
              </a:lnSpc>
              <a:spcAft>
                <a:spcPts val="1000"/>
              </a:spcAft>
            </a:pPr>
            <a:r>
              <a:rPr lang="ar-SA" sz="3600" dirty="0" smtClean="0">
                <a:solidFill>
                  <a:prstClr val="black"/>
                </a:solidFill>
                <a:latin typeface="Calibri"/>
                <a:ea typeface="Calibri"/>
              </a:rPr>
              <a:t>مناسبة </a:t>
            </a:r>
            <a:r>
              <a:rPr lang="ar-SA" sz="3600" dirty="0">
                <a:solidFill>
                  <a:prstClr val="black"/>
                </a:solidFill>
                <a:latin typeface="Calibri"/>
                <a:ea typeface="Calibri"/>
              </a:rPr>
              <a:t>دور كل منهم لمهاراته  وخبراته</a:t>
            </a:r>
            <a:endParaRPr lang="en-US" sz="3600" dirty="0">
              <a:solidFill>
                <a:prstClr val="black"/>
              </a:solidFill>
              <a:latin typeface="Calibri"/>
              <a:ea typeface="Calibri"/>
              <a:cs typeface="Arial"/>
            </a:endParaRPr>
          </a:p>
          <a:p>
            <a:pPr lvl="0" algn="ctr">
              <a:lnSpc>
                <a:spcPct val="115000"/>
              </a:lnSpc>
              <a:spcAft>
                <a:spcPts val="1000"/>
              </a:spcAft>
            </a:pPr>
            <a:r>
              <a:rPr lang="ar-SA" sz="3600" dirty="0">
                <a:solidFill>
                  <a:prstClr val="black"/>
                </a:solidFill>
                <a:latin typeface="Calibri"/>
                <a:ea typeface="Calibri"/>
              </a:rPr>
              <a:t>ملائمة توزيع العمل</a:t>
            </a:r>
            <a:endParaRPr lang="en-US" sz="3600" dirty="0">
              <a:solidFill>
                <a:prstClr val="black"/>
              </a:solidFill>
              <a:latin typeface="Calibri"/>
              <a:ea typeface="Calibri"/>
              <a:cs typeface="Arial"/>
            </a:endParaRPr>
          </a:p>
          <a:p>
            <a:pPr lvl="0" algn="ctr">
              <a:lnSpc>
                <a:spcPct val="115000"/>
              </a:lnSpc>
              <a:spcAft>
                <a:spcPts val="1000"/>
              </a:spcAft>
            </a:pPr>
            <a:r>
              <a:rPr lang="ar-SA" sz="3600" dirty="0">
                <a:solidFill>
                  <a:prstClr val="black"/>
                </a:solidFill>
                <a:latin typeface="Calibri"/>
                <a:ea typeface="Calibri"/>
              </a:rPr>
              <a:t>مناسبة الأجر للمهام</a:t>
            </a:r>
            <a:endParaRPr lang="en-US" sz="3600" dirty="0">
              <a:solidFill>
                <a:prstClr val="black"/>
              </a:solidFill>
              <a:latin typeface="Calibri"/>
              <a:ea typeface="Calibri"/>
              <a:cs typeface="Aria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296227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rot="19249649">
            <a:off x="602376" y="1082324"/>
            <a:ext cx="1575561" cy="523220"/>
          </a:xfrm>
          <a:prstGeom prst="rect">
            <a:avLst/>
          </a:prstGeom>
        </p:spPr>
        <p:txBody>
          <a:bodyPr wrap="square">
            <a:spAutoFit/>
          </a:bodyPr>
          <a:lstStyle/>
          <a:p>
            <a:pPr algn="ctr"/>
            <a:r>
              <a:rPr lang="ar-SA" sz="2800" dirty="0">
                <a:solidFill>
                  <a:srgbClr val="C00000"/>
                </a:solidFill>
                <a:latin typeface="Calibri"/>
                <a:ea typeface="Calibri"/>
              </a:rPr>
              <a:t>ملاحظات</a:t>
            </a:r>
            <a:r>
              <a:rPr lang="ar-SA" dirty="0">
                <a:solidFill>
                  <a:srgbClr val="C00000"/>
                </a:solidFill>
                <a:latin typeface="Calibri"/>
                <a:ea typeface="Calibri"/>
              </a:rPr>
              <a:t> </a:t>
            </a:r>
            <a:endParaRPr lang="ar-SA" dirty="0"/>
          </a:p>
        </p:txBody>
      </p:sp>
    </p:spTree>
    <p:extLst>
      <p:ext uri="{BB962C8B-B14F-4D97-AF65-F5344CB8AC3E}">
        <p14:creationId xmlns:p14="http://schemas.microsoft.com/office/powerpoint/2010/main" val="355158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كل بيضاوي 2"/>
          <p:cNvSpPr/>
          <p:nvPr/>
        </p:nvSpPr>
        <p:spPr>
          <a:xfrm>
            <a:off x="1547664" y="213453"/>
            <a:ext cx="6120680" cy="1405474"/>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rgbClr val="C00000"/>
                </a:solidFill>
                <a:ea typeface="Calibri"/>
                <a:cs typeface="Times New Roman"/>
              </a:rPr>
              <a:t>الخطة المالية </a:t>
            </a:r>
            <a:r>
              <a:rPr lang="ar-SA" sz="3200" b="1" dirty="0" smtClean="0">
                <a:solidFill>
                  <a:srgbClr val="C00000"/>
                </a:solidFill>
                <a:ea typeface="Calibri"/>
                <a:cs typeface="Times New Roman"/>
              </a:rPr>
              <a:t>للمشروع </a:t>
            </a:r>
          </a:p>
          <a:p>
            <a:pPr algn="ctr"/>
            <a:r>
              <a:rPr lang="ar-SA" sz="3200" b="1" dirty="0" smtClean="0">
                <a:solidFill>
                  <a:srgbClr val="C00000"/>
                </a:solidFill>
                <a:cs typeface="Times New Roman"/>
              </a:rPr>
              <a:t>الميزانية التقديرية للمشروع</a:t>
            </a:r>
            <a:endParaRPr lang="ar-SA" sz="3200" b="1" dirty="0">
              <a:solidFill>
                <a:srgbClr val="C00000"/>
              </a:solidFill>
            </a:endParaRPr>
          </a:p>
        </p:txBody>
      </p:sp>
      <p:graphicFrame>
        <p:nvGraphicFramePr>
          <p:cNvPr id="4" name="جدول 3"/>
          <p:cNvGraphicFramePr>
            <a:graphicFrameLocks noGrp="1"/>
          </p:cNvGraphicFramePr>
          <p:nvPr>
            <p:extLst>
              <p:ext uri="{D42A27DB-BD31-4B8C-83A1-F6EECF244321}">
                <p14:modId xmlns:p14="http://schemas.microsoft.com/office/powerpoint/2010/main" val="683526400"/>
              </p:ext>
            </p:extLst>
          </p:nvPr>
        </p:nvGraphicFramePr>
        <p:xfrm>
          <a:off x="683568" y="3140968"/>
          <a:ext cx="7740860" cy="2662863"/>
        </p:xfrm>
        <a:graphic>
          <a:graphicData uri="http://schemas.openxmlformats.org/drawingml/2006/table">
            <a:tbl>
              <a:tblPr rtl="1" firstRow="1" firstCol="1" bandRow="1"/>
              <a:tblGrid>
                <a:gridCol w="2659104"/>
                <a:gridCol w="2609681"/>
                <a:gridCol w="2472075"/>
              </a:tblGrid>
              <a:tr h="506232">
                <a:tc>
                  <a:txBody>
                    <a:bodyPr/>
                    <a:lstStyle/>
                    <a:p>
                      <a:pPr algn="r" rtl="1">
                        <a:lnSpc>
                          <a:spcPct val="115000"/>
                        </a:lnSpc>
                        <a:spcAft>
                          <a:spcPts val="0"/>
                        </a:spcAft>
                      </a:pPr>
                      <a:r>
                        <a:rPr lang="ar-SA" sz="2400" b="1" dirty="0">
                          <a:effectLst/>
                          <a:latin typeface="Calibri"/>
                          <a:ea typeface="Calibri"/>
                          <a:cs typeface="Times New Roman"/>
                        </a:rPr>
                        <a:t>رأس المال</a:t>
                      </a:r>
                      <a:endParaRPr lang="en-US" sz="2400" b="1" dirty="0">
                        <a:effectLst/>
                        <a:latin typeface="Calibri"/>
                        <a:ea typeface="Calibri"/>
                        <a:cs typeface="Arial"/>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r" rtl="1">
                        <a:lnSpc>
                          <a:spcPct val="115000"/>
                        </a:lnSpc>
                        <a:spcAft>
                          <a:spcPts val="0"/>
                        </a:spcAft>
                      </a:pPr>
                      <a:r>
                        <a:rPr lang="ar-SA" sz="2400" b="1" dirty="0">
                          <a:effectLst/>
                          <a:latin typeface="Calibri"/>
                          <a:ea typeface="Calibri"/>
                          <a:cs typeface="Times New Roman"/>
                        </a:rPr>
                        <a:t>المصروفات</a:t>
                      </a:r>
                      <a:endParaRPr lang="en-US" sz="2400" b="1" dirty="0">
                        <a:effectLst/>
                        <a:latin typeface="Calibri"/>
                        <a:ea typeface="Calibri"/>
                        <a:cs typeface="Arial"/>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r" rtl="1">
                        <a:lnSpc>
                          <a:spcPct val="115000"/>
                        </a:lnSpc>
                        <a:spcAft>
                          <a:spcPts val="0"/>
                        </a:spcAft>
                      </a:pPr>
                      <a:r>
                        <a:rPr lang="ar-SA" sz="2400" b="1" dirty="0">
                          <a:effectLst/>
                          <a:latin typeface="Calibri"/>
                          <a:ea typeface="Calibri"/>
                          <a:cs typeface="Times New Roman"/>
                        </a:rPr>
                        <a:t>الايرادات</a:t>
                      </a:r>
                      <a:endParaRPr lang="en-US" sz="2400" b="1" dirty="0">
                        <a:effectLst/>
                        <a:latin typeface="Calibri"/>
                        <a:ea typeface="Calibri"/>
                        <a:cs typeface="Arial"/>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r h="474135">
                <a:tc>
                  <a:txBody>
                    <a:bodyPr/>
                    <a:lstStyle/>
                    <a:p>
                      <a:pPr algn="r" rtl="1">
                        <a:lnSpc>
                          <a:spcPct val="115000"/>
                        </a:lnSpc>
                        <a:spcAft>
                          <a:spcPts val="0"/>
                        </a:spcAft>
                      </a:pPr>
                      <a:r>
                        <a:rPr lang="ar-SA" sz="2400" b="1" dirty="0">
                          <a:effectLst/>
                          <a:latin typeface="Calibri"/>
                          <a:ea typeface="Calibri"/>
                          <a:cs typeface="Times New Roman"/>
                        </a:rPr>
                        <a:t> </a:t>
                      </a:r>
                      <a:r>
                        <a:rPr lang="ar-SA" sz="2400" b="1" dirty="0" smtClean="0">
                          <a:effectLst/>
                          <a:latin typeface="Calibri"/>
                          <a:ea typeface="Calibri"/>
                          <a:cs typeface="Times New Roman"/>
                        </a:rPr>
                        <a:t>رأس مال ثابت (أصول)</a:t>
                      </a:r>
                      <a:endParaRPr lang="en-US" sz="2400" b="1" dirty="0">
                        <a:effectLst/>
                        <a:latin typeface="Calibri"/>
                        <a:ea typeface="Calibri"/>
                        <a:cs typeface="Arial"/>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400" b="1" dirty="0" smtClean="0">
                          <a:effectLst/>
                          <a:latin typeface="Calibri"/>
                          <a:ea typeface="Calibri"/>
                          <a:cs typeface="Times New Roman"/>
                        </a:rPr>
                        <a:t>مصاريف تأسيس</a:t>
                      </a:r>
                      <a:r>
                        <a:rPr lang="ar-SA" sz="2400" b="1" dirty="0">
                          <a:effectLst/>
                          <a:latin typeface="Calibri"/>
                          <a:ea typeface="Calibri"/>
                          <a:cs typeface="Times New Roman"/>
                        </a:rPr>
                        <a:t> </a:t>
                      </a:r>
                      <a:endParaRPr lang="en-US" sz="2400" b="1" dirty="0">
                        <a:effectLst/>
                        <a:latin typeface="Calibri"/>
                        <a:ea typeface="Calibri"/>
                        <a:cs typeface="Arial"/>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400" b="1" dirty="0" smtClean="0">
                          <a:effectLst/>
                          <a:latin typeface="Calibri"/>
                          <a:ea typeface="Calibri"/>
                          <a:cs typeface="Times New Roman"/>
                        </a:rPr>
                        <a:t>مبيعات</a:t>
                      </a:r>
                      <a:r>
                        <a:rPr lang="ar-SA" sz="2400" b="1" dirty="0">
                          <a:effectLst/>
                          <a:latin typeface="Calibri"/>
                          <a:ea typeface="Calibri"/>
                          <a:cs typeface="Times New Roman"/>
                        </a:rPr>
                        <a:t> </a:t>
                      </a:r>
                      <a:endParaRPr lang="en-US" sz="2400" b="1" dirty="0">
                        <a:effectLst/>
                        <a:latin typeface="Calibri"/>
                        <a:ea typeface="Calibri"/>
                        <a:cs typeface="Arial"/>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135">
                <a:tc>
                  <a:txBody>
                    <a:bodyPr/>
                    <a:lstStyle/>
                    <a:p>
                      <a:pPr algn="r" rtl="1">
                        <a:lnSpc>
                          <a:spcPct val="115000"/>
                        </a:lnSpc>
                        <a:spcAft>
                          <a:spcPts val="0"/>
                        </a:spcAft>
                      </a:pPr>
                      <a:r>
                        <a:rPr lang="ar-SA" sz="2400" b="1" dirty="0" smtClean="0">
                          <a:effectLst/>
                          <a:latin typeface="Calibri"/>
                          <a:ea typeface="Calibri"/>
                          <a:cs typeface="+mn-cs"/>
                        </a:rPr>
                        <a:t>رأس مال  متحرك </a:t>
                      </a:r>
                      <a:r>
                        <a:rPr lang="ar-SA" sz="2400" b="1" dirty="0" smtClean="0">
                          <a:effectLst/>
                          <a:latin typeface="Calibri"/>
                          <a:ea typeface="Calibri"/>
                          <a:cs typeface="Times New Roman"/>
                        </a:rPr>
                        <a:t>(عامل)</a:t>
                      </a:r>
                      <a:r>
                        <a:rPr lang="ar-SA" sz="2400" b="1" dirty="0">
                          <a:effectLst/>
                          <a:latin typeface="Calibri"/>
                          <a:ea typeface="Calibri"/>
                          <a:cs typeface="Times New Roman"/>
                        </a:rPr>
                        <a:t> </a:t>
                      </a:r>
                      <a:endParaRPr lang="en-US" sz="2400" b="1" dirty="0">
                        <a:effectLst/>
                        <a:latin typeface="Calibri"/>
                        <a:ea typeface="Calibri"/>
                        <a:cs typeface="Arial"/>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400" b="1" dirty="0" smtClean="0">
                          <a:effectLst/>
                          <a:latin typeface="Calibri"/>
                          <a:ea typeface="Calibri"/>
                          <a:cs typeface="Times New Roman"/>
                        </a:rPr>
                        <a:t>تكلفة الانتاج</a:t>
                      </a:r>
                      <a:r>
                        <a:rPr lang="ar-SA" sz="2400" b="1" dirty="0">
                          <a:effectLst/>
                          <a:latin typeface="Calibri"/>
                          <a:ea typeface="Calibri"/>
                          <a:cs typeface="Times New Roman"/>
                        </a:rPr>
                        <a:t> </a:t>
                      </a:r>
                      <a:endParaRPr lang="en-US" sz="2400" b="1" dirty="0">
                        <a:effectLst/>
                        <a:latin typeface="Calibri"/>
                        <a:ea typeface="Calibri"/>
                        <a:cs typeface="Arial"/>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400" b="1" dirty="0">
                          <a:effectLst/>
                          <a:latin typeface="Calibri"/>
                          <a:ea typeface="Calibri"/>
                          <a:cs typeface="Times New Roman"/>
                        </a:rPr>
                        <a:t> </a:t>
                      </a:r>
                      <a:r>
                        <a:rPr lang="ar-SA" sz="2400" b="1" dirty="0" smtClean="0">
                          <a:effectLst/>
                          <a:latin typeface="Calibri"/>
                          <a:ea typeface="Calibri"/>
                          <a:cs typeface="Times New Roman"/>
                        </a:rPr>
                        <a:t>أرباح</a:t>
                      </a:r>
                      <a:r>
                        <a:rPr lang="ar-SA" sz="2400" b="1" baseline="0" dirty="0" smtClean="0">
                          <a:effectLst/>
                          <a:latin typeface="Calibri"/>
                          <a:ea typeface="Calibri"/>
                          <a:cs typeface="Times New Roman"/>
                        </a:rPr>
                        <a:t> أسهم</a:t>
                      </a:r>
                      <a:endParaRPr lang="en-US" sz="2400" b="1" dirty="0">
                        <a:effectLst/>
                        <a:latin typeface="Calibri"/>
                        <a:ea typeface="Calibri"/>
                        <a:cs typeface="Arial"/>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232">
                <a:tc>
                  <a:txBody>
                    <a:bodyPr/>
                    <a:lstStyle/>
                    <a:p>
                      <a:pPr algn="r" rtl="1">
                        <a:lnSpc>
                          <a:spcPct val="115000"/>
                        </a:lnSpc>
                        <a:spcAft>
                          <a:spcPts val="0"/>
                        </a:spcAft>
                      </a:pPr>
                      <a:r>
                        <a:rPr lang="ar-SA" sz="2400" b="1" dirty="0" smtClean="0">
                          <a:effectLst/>
                          <a:latin typeface="Calibri"/>
                          <a:ea typeface="Calibri"/>
                          <a:cs typeface="Times New Roman"/>
                        </a:rPr>
                        <a:t>رأس مال مستثمر</a:t>
                      </a:r>
                      <a:endParaRPr lang="ar-SA" sz="2400" b="1" dirty="0">
                        <a:effectLst/>
                        <a:latin typeface="Calibri"/>
                        <a:ea typeface="Calibri"/>
                        <a:cs typeface="Times New Roman"/>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400" b="1" dirty="0">
                          <a:effectLst/>
                          <a:latin typeface="Calibri"/>
                          <a:ea typeface="Calibri"/>
                          <a:cs typeface="Times New Roman"/>
                        </a:rPr>
                        <a:t> </a:t>
                      </a:r>
                      <a:r>
                        <a:rPr lang="ar-SA" sz="2400" b="1" dirty="0" smtClean="0">
                          <a:effectLst/>
                          <a:latin typeface="Calibri"/>
                          <a:ea typeface="Calibri"/>
                          <a:cs typeface="Times New Roman"/>
                        </a:rPr>
                        <a:t>مصاريف البيع والتوزيع , مصاريف إدارية </a:t>
                      </a: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400" b="1" dirty="0" smtClean="0">
                          <a:effectLst/>
                          <a:latin typeface="Calibri"/>
                          <a:ea typeface="Calibri"/>
                          <a:cs typeface="Times New Roman"/>
                        </a:rPr>
                        <a:t>تحصيل عمولة أو إيجارات</a:t>
                      </a:r>
                      <a:r>
                        <a:rPr lang="ar-SA" sz="2400" b="1" dirty="0">
                          <a:effectLst/>
                          <a:latin typeface="Calibri"/>
                          <a:ea typeface="Calibri"/>
                          <a:cs typeface="Times New Roman"/>
                        </a:rPr>
                        <a:t> </a:t>
                      </a:r>
                      <a:endParaRPr lang="en-US" sz="2400" b="1" dirty="0">
                        <a:effectLst/>
                        <a:latin typeface="Calibri"/>
                        <a:ea typeface="Calibri"/>
                        <a:cs typeface="Arial"/>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893608" y="1772816"/>
            <a:ext cx="742879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ar-S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إعداد الميزانية التقديرية لانطلاق المشروع خلال </a:t>
            </a:r>
            <a:r>
              <a:rPr kumimoji="0" lang="ar-SA" altLang="ar-SA" sz="28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فترة زمنية محددة  </a:t>
            </a:r>
            <a:endParaRPr kumimoji="0" lang="en-US" altLang="ar-SA" sz="2800" b="0" i="0" u="sng"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601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3608" y="1196752"/>
            <a:ext cx="6984776" cy="3046988"/>
          </a:xfrm>
          <a:prstGeom prst="rect">
            <a:avLst/>
          </a:prstGeom>
        </p:spPr>
        <p:txBody>
          <a:bodyPr wrap="square">
            <a:spAutoFit/>
          </a:bodyPr>
          <a:lstStyle/>
          <a:p>
            <a:r>
              <a:rPr lang="ar-SA" sz="3200" u="sng" dirty="0" smtClean="0"/>
              <a:t>تعد الخطة المالية بناء </a:t>
            </a:r>
            <a:r>
              <a:rPr lang="ar-SA" sz="3200" u="sng" dirty="0"/>
              <a:t>على :</a:t>
            </a:r>
          </a:p>
          <a:p>
            <a:r>
              <a:rPr lang="ar-SA" sz="3200" dirty="0"/>
              <a:t>حجم شريحة </a:t>
            </a:r>
            <a:r>
              <a:rPr lang="ar-SA" sz="3200" dirty="0" smtClean="0"/>
              <a:t>العملاء </a:t>
            </a:r>
            <a:r>
              <a:rPr lang="ar-SA" dirty="0" smtClean="0"/>
              <a:t>( دراسة السوق المستهدف )</a:t>
            </a:r>
            <a:endParaRPr lang="ar-SA" dirty="0"/>
          </a:p>
          <a:p>
            <a:r>
              <a:rPr lang="ar-SA" sz="3200" dirty="0"/>
              <a:t>مواصفات المنتج</a:t>
            </a:r>
          </a:p>
          <a:p>
            <a:r>
              <a:rPr lang="ar-SA" sz="3200" dirty="0"/>
              <a:t>أسعار المواد الخام</a:t>
            </a:r>
          </a:p>
          <a:p>
            <a:r>
              <a:rPr lang="ar-SA" sz="3200" dirty="0"/>
              <a:t>خطط الترويج والاعلان ومكافآت فريق العمل ...الخ (على اعتبار ثبات الأسعار والعوامل الأخرى ) </a:t>
            </a:r>
          </a:p>
        </p:txBody>
      </p:sp>
    </p:spTree>
    <p:extLst>
      <p:ext uri="{BB962C8B-B14F-4D97-AF65-F5344CB8AC3E}">
        <p14:creationId xmlns:p14="http://schemas.microsoft.com/office/powerpoint/2010/main" val="13097517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19672" y="2595439"/>
            <a:ext cx="6624736" cy="2742289"/>
          </a:xfrm>
          <a:prstGeom prst="rect">
            <a:avLst/>
          </a:prstGeom>
        </p:spPr>
        <p:txBody>
          <a:bodyPr wrap="square">
            <a:spAutoFit/>
          </a:bodyPr>
          <a:lstStyle/>
          <a:p>
            <a:pPr lvl="0" algn="ctr">
              <a:lnSpc>
                <a:spcPct val="115000"/>
              </a:lnSpc>
              <a:spcAft>
                <a:spcPts val="1000"/>
              </a:spcAft>
            </a:pPr>
            <a:r>
              <a:rPr lang="ar-SA" sz="3200" dirty="0" smtClean="0">
                <a:solidFill>
                  <a:prstClr val="black"/>
                </a:solidFill>
                <a:latin typeface="Calibri"/>
                <a:ea typeface="Calibri"/>
              </a:rPr>
              <a:t>توضيح </a:t>
            </a:r>
            <a:r>
              <a:rPr lang="ar-SA" sz="3200" dirty="0">
                <a:solidFill>
                  <a:prstClr val="black"/>
                </a:solidFill>
                <a:latin typeface="Calibri"/>
                <a:ea typeface="Calibri"/>
              </a:rPr>
              <a:t>مصادر التمويل والجهات الداعمة .</a:t>
            </a:r>
            <a:endParaRPr lang="en-US" sz="3200" dirty="0">
              <a:solidFill>
                <a:prstClr val="black"/>
              </a:solidFill>
              <a:latin typeface="Calibri"/>
              <a:ea typeface="Calibri"/>
              <a:cs typeface="Arial"/>
            </a:endParaRPr>
          </a:p>
          <a:p>
            <a:pPr lvl="0" algn="ctr">
              <a:lnSpc>
                <a:spcPct val="115000"/>
              </a:lnSpc>
              <a:spcAft>
                <a:spcPts val="1000"/>
              </a:spcAft>
            </a:pPr>
            <a:r>
              <a:rPr lang="ar-SA" sz="3200" dirty="0">
                <a:solidFill>
                  <a:prstClr val="black"/>
                </a:solidFill>
                <a:latin typeface="Calibri"/>
                <a:ea typeface="Calibri"/>
              </a:rPr>
              <a:t>الدقة في تحديد التمويل المطلوب</a:t>
            </a:r>
            <a:endParaRPr lang="en-US" sz="3200" dirty="0">
              <a:solidFill>
                <a:prstClr val="black"/>
              </a:solidFill>
              <a:latin typeface="Calibri"/>
              <a:ea typeface="Calibri"/>
              <a:cs typeface="Arial"/>
            </a:endParaRPr>
          </a:p>
          <a:p>
            <a:pPr lvl="0" algn="ctr">
              <a:lnSpc>
                <a:spcPct val="115000"/>
              </a:lnSpc>
              <a:spcAft>
                <a:spcPts val="1000"/>
              </a:spcAft>
            </a:pPr>
            <a:r>
              <a:rPr lang="ar-SA" sz="3200" dirty="0">
                <a:solidFill>
                  <a:prstClr val="black"/>
                </a:solidFill>
                <a:latin typeface="Calibri"/>
                <a:ea typeface="Calibri"/>
              </a:rPr>
              <a:t>مناسبة الفترة الزمنية للخطة المالية</a:t>
            </a:r>
            <a:endParaRPr lang="en-US" sz="3200" dirty="0">
              <a:solidFill>
                <a:prstClr val="black"/>
              </a:solidFill>
              <a:latin typeface="Calibri"/>
              <a:ea typeface="Calibri"/>
              <a:cs typeface="Arial"/>
            </a:endParaRPr>
          </a:p>
          <a:p>
            <a:pPr lvl="0" algn="ctr">
              <a:lnSpc>
                <a:spcPct val="115000"/>
              </a:lnSpc>
              <a:spcAft>
                <a:spcPts val="1000"/>
              </a:spcAft>
            </a:pPr>
            <a:r>
              <a:rPr lang="ar-SA" sz="3200" dirty="0">
                <a:solidFill>
                  <a:prstClr val="black"/>
                </a:solidFill>
                <a:latin typeface="Calibri"/>
                <a:ea typeface="Calibri"/>
              </a:rPr>
              <a:t>ملائمة الأرقام وارتباطها بواقع المشروع</a:t>
            </a:r>
            <a:endParaRPr lang="en-US" sz="3200" dirty="0">
              <a:solidFill>
                <a:prstClr val="black"/>
              </a:solidFill>
              <a:latin typeface="Calibri"/>
              <a:ea typeface="Calibri"/>
              <a:cs typeface="Arial"/>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544"/>
            <a:ext cx="2962275"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rot="19893739">
            <a:off x="558421" y="1027098"/>
            <a:ext cx="1468672" cy="587853"/>
          </a:xfrm>
          <a:prstGeom prst="rect">
            <a:avLst/>
          </a:prstGeom>
        </p:spPr>
        <p:txBody>
          <a:bodyPr wrap="none">
            <a:spAutoFit/>
          </a:bodyPr>
          <a:lstStyle/>
          <a:p>
            <a:pPr lvl="0" algn="ctr">
              <a:lnSpc>
                <a:spcPct val="115000"/>
              </a:lnSpc>
              <a:spcAft>
                <a:spcPts val="1000"/>
              </a:spcAft>
            </a:pPr>
            <a:r>
              <a:rPr lang="ar-SA" sz="2800" dirty="0">
                <a:solidFill>
                  <a:srgbClr val="C00000"/>
                </a:solidFill>
                <a:latin typeface="Calibri"/>
                <a:ea typeface="Calibri"/>
              </a:rPr>
              <a:t>ملاحظات :</a:t>
            </a:r>
            <a:endParaRPr lang="en-US" sz="2800" dirty="0">
              <a:solidFill>
                <a:srgbClr val="C00000"/>
              </a:solidFill>
              <a:latin typeface="Calibri"/>
              <a:ea typeface="Calibri"/>
              <a:cs typeface="Arial"/>
            </a:endParaRPr>
          </a:p>
        </p:txBody>
      </p:sp>
    </p:spTree>
    <p:extLst>
      <p:ext uri="{BB962C8B-B14F-4D97-AF65-F5344CB8AC3E}">
        <p14:creationId xmlns:p14="http://schemas.microsoft.com/office/powerpoint/2010/main" val="281364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بيضاوي 3"/>
          <p:cNvSpPr/>
          <p:nvPr/>
        </p:nvSpPr>
        <p:spPr>
          <a:xfrm>
            <a:off x="2099378" y="620688"/>
            <a:ext cx="4968552" cy="131257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ea typeface="Calibri"/>
                <a:cs typeface="Times New Roman"/>
              </a:rPr>
              <a:t>الملاحق </a:t>
            </a:r>
          </a:p>
          <a:p>
            <a:pPr algn="ctr"/>
            <a:r>
              <a:rPr lang="ar-SA" sz="2800" b="1" dirty="0" smtClean="0">
                <a:solidFill>
                  <a:schemeClr val="tx1"/>
                </a:solidFill>
                <a:cs typeface="Times New Roman"/>
              </a:rPr>
              <a:t>الخطط التطويرية للمشروع</a:t>
            </a:r>
            <a:endParaRPr lang="ar-SA" sz="2800" b="1" dirty="0">
              <a:solidFill>
                <a:schemeClr val="tx1"/>
              </a:solidFill>
            </a:endParaRPr>
          </a:p>
        </p:txBody>
      </p:sp>
      <p:sp>
        <p:nvSpPr>
          <p:cNvPr id="2" name="مستطيل 1"/>
          <p:cNvSpPr/>
          <p:nvPr/>
        </p:nvSpPr>
        <p:spPr>
          <a:xfrm>
            <a:off x="1763688" y="2348880"/>
            <a:ext cx="5304242" cy="3451201"/>
          </a:xfrm>
          <a:prstGeom prst="rect">
            <a:avLst/>
          </a:prstGeom>
        </p:spPr>
        <p:txBody>
          <a:bodyPr wrap="square">
            <a:spAutoFit/>
          </a:bodyPr>
          <a:lstStyle/>
          <a:p>
            <a:pPr algn="ctr">
              <a:lnSpc>
                <a:spcPct val="115000"/>
              </a:lnSpc>
              <a:spcAft>
                <a:spcPts val="1000"/>
              </a:spcAft>
            </a:pPr>
            <a:r>
              <a:rPr lang="ar-SA" sz="3600" dirty="0" smtClean="0">
                <a:latin typeface="Calibri"/>
                <a:ea typeface="Calibri"/>
              </a:rPr>
              <a:t>ذكر </a:t>
            </a:r>
            <a:r>
              <a:rPr lang="ar-SA" sz="3600" dirty="0">
                <a:latin typeface="Calibri"/>
                <a:ea typeface="Calibri"/>
              </a:rPr>
              <a:t>الخطط التطويرية والتوسعية المستقبلية للمشروع </a:t>
            </a:r>
            <a:endParaRPr lang="en-US" sz="3600" dirty="0">
              <a:latin typeface="Calibri"/>
              <a:ea typeface="Calibri"/>
              <a:cs typeface="Arial"/>
            </a:endParaRPr>
          </a:p>
          <a:p>
            <a:pPr algn="ctr">
              <a:lnSpc>
                <a:spcPct val="115000"/>
              </a:lnSpc>
              <a:spcAft>
                <a:spcPts val="1000"/>
              </a:spcAft>
            </a:pPr>
            <a:r>
              <a:rPr lang="ar-SA" sz="3600" dirty="0">
                <a:latin typeface="Calibri"/>
                <a:ea typeface="Calibri"/>
              </a:rPr>
              <a:t>إضافة أي محور يتعلق بالمشروع لم يتم التطرق له سابقا</a:t>
            </a:r>
            <a:endParaRPr lang="en-US" sz="3600" dirty="0">
              <a:latin typeface="Calibri"/>
              <a:ea typeface="Calibri"/>
              <a:cs typeface="Arial"/>
            </a:endParaRPr>
          </a:p>
          <a:p>
            <a:r>
              <a:rPr lang="ar-SA" sz="3600" dirty="0">
                <a:ea typeface="Calibri"/>
              </a:rPr>
              <a:t>إضافة أي صور أو منتج مرغوب</a:t>
            </a:r>
            <a:endParaRPr lang="ar-SA" sz="3600" dirty="0"/>
          </a:p>
        </p:txBody>
      </p:sp>
    </p:spTree>
    <p:extLst>
      <p:ext uri="{BB962C8B-B14F-4D97-AF65-F5344CB8AC3E}">
        <p14:creationId xmlns:p14="http://schemas.microsoft.com/office/powerpoint/2010/main" val="51428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3275" y="3645024"/>
            <a:ext cx="24574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259632" y="1243577"/>
            <a:ext cx="6264696" cy="1938992"/>
          </a:xfrm>
          <a:prstGeom prst="rect">
            <a:avLst/>
          </a:prstGeom>
        </p:spPr>
        <p:txBody>
          <a:bodyPr wrap="square">
            <a:spAutoFit/>
          </a:bodyPr>
          <a:lstStyle/>
          <a:p>
            <a:r>
              <a:rPr lang="ar-SA" sz="4000" b="1" dirty="0">
                <a:solidFill>
                  <a:schemeClr val="accent1">
                    <a:lumMod val="75000"/>
                  </a:schemeClr>
                </a:solidFill>
              </a:rPr>
              <a:t>ثانيا: خطة التنفيذ </a:t>
            </a:r>
            <a:r>
              <a:rPr lang="ar-SA" sz="4000" b="1" dirty="0" smtClean="0">
                <a:solidFill>
                  <a:schemeClr val="accent1">
                    <a:lumMod val="75000"/>
                  </a:schemeClr>
                </a:solidFill>
              </a:rPr>
              <a:t>للمشروع</a:t>
            </a:r>
          </a:p>
          <a:p>
            <a:endParaRPr lang="ar-SA" sz="4000" b="1" dirty="0">
              <a:solidFill>
                <a:schemeClr val="accent1">
                  <a:lumMod val="75000"/>
                </a:schemeClr>
              </a:solidFill>
            </a:endParaRPr>
          </a:p>
          <a:p>
            <a:r>
              <a:rPr lang="en-US" sz="4000" b="1" dirty="0">
                <a:solidFill>
                  <a:schemeClr val="accent1">
                    <a:lumMod val="75000"/>
                  </a:schemeClr>
                </a:solidFill>
              </a:rPr>
              <a:t>Idea+ Plan= Action</a:t>
            </a:r>
          </a:p>
        </p:txBody>
      </p:sp>
    </p:spTree>
    <p:extLst>
      <p:ext uri="{BB962C8B-B14F-4D97-AF65-F5344CB8AC3E}">
        <p14:creationId xmlns:p14="http://schemas.microsoft.com/office/powerpoint/2010/main" val="23858297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123728" y="404664"/>
            <a:ext cx="6408712" cy="5256824"/>
          </a:xfrm>
          <a:prstGeom prst="rect">
            <a:avLst/>
          </a:prstGeom>
        </p:spPr>
        <p:txBody>
          <a:bodyPr wrap="square">
            <a:spAutoFit/>
          </a:bodyPr>
          <a:lstStyle/>
          <a:p>
            <a:pPr marL="285750" indent="-285750" algn="just">
              <a:lnSpc>
                <a:spcPct val="115000"/>
              </a:lnSpc>
              <a:spcAft>
                <a:spcPts val="1000"/>
              </a:spcAft>
              <a:buFont typeface="Arial" panose="020B0604020202020204" pitchFamily="34" charset="0"/>
              <a:buChar char="•"/>
            </a:pPr>
            <a:r>
              <a:rPr lang="ar-SA" sz="2800" b="1" dirty="0" smtClean="0">
                <a:ea typeface="Calibri"/>
              </a:rPr>
              <a:t>يتم </a:t>
            </a:r>
            <a:r>
              <a:rPr lang="ar-SA" sz="2800" b="1" dirty="0">
                <a:ea typeface="Calibri"/>
              </a:rPr>
              <a:t>إطلاق المشروع  مع توضيح المحاور التالية :</a:t>
            </a:r>
            <a:endParaRPr lang="en-US" sz="2800" b="1" dirty="0">
              <a:ea typeface="Calibri"/>
            </a:endParaRPr>
          </a:p>
          <a:p>
            <a:pPr marL="285750" indent="-285750" algn="just">
              <a:lnSpc>
                <a:spcPct val="115000"/>
              </a:lnSpc>
              <a:spcAft>
                <a:spcPts val="1000"/>
              </a:spcAft>
              <a:buFont typeface="Arial" panose="020B0604020202020204" pitchFamily="34" charset="0"/>
              <a:buChar char="•"/>
            </a:pPr>
            <a:r>
              <a:rPr lang="ar-SA" sz="2800" b="1" dirty="0">
                <a:ea typeface="Calibri"/>
              </a:rPr>
              <a:t> الأعمال الرئيسية التي سيتم تنفيذها خلال فترة المشروع</a:t>
            </a:r>
            <a:endParaRPr lang="en-US" sz="2800" b="1" dirty="0">
              <a:ea typeface="Calibri"/>
            </a:endParaRPr>
          </a:p>
          <a:p>
            <a:pPr marL="285750" indent="-285750">
              <a:lnSpc>
                <a:spcPct val="115000"/>
              </a:lnSpc>
              <a:spcAft>
                <a:spcPts val="1000"/>
              </a:spcAft>
              <a:buFont typeface="Arial" panose="020B0604020202020204" pitchFamily="34" charset="0"/>
              <a:buChar char="•"/>
            </a:pPr>
            <a:r>
              <a:rPr lang="ar-SA" sz="2800" b="1" dirty="0">
                <a:ea typeface="Calibri"/>
              </a:rPr>
              <a:t>توزيع الأدوار بين الموظفين</a:t>
            </a:r>
            <a:endParaRPr lang="en-US" sz="2800" b="1" dirty="0">
              <a:ea typeface="Calibri"/>
            </a:endParaRPr>
          </a:p>
          <a:p>
            <a:pPr marL="285750" indent="-285750">
              <a:lnSpc>
                <a:spcPct val="115000"/>
              </a:lnSpc>
              <a:spcAft>
                <a:spcPts val="1000"/>
              </a:spcAft>
              <a:buFont typeface="Arial" panose="020B0604020202020204" pitchFamily="34" charset="0"/>
              <a:buChar char="•"/>
            </a:pPr>
            <a:r>
              <a:rPr lang="ar-SA" sz="2800" b="1" dirty="0">
                <a:ea typeface="Calibri"/>
              </a:rPr>
              <a:t>تقدير الموارد والمدة الزمنية والتكلفة لكل عمل ومهمة</a:t>
            </a:r>
            <a:endParaRPr lang="en-US" sz="2800" b="1" dirty="0">
              <a:ea typeface="Calibri"/>
            </a:endParaRPr>
          </a:p>
          <a:p>
            <a:pPr marL="285750" indent="-285750">
              <a:lnSpc>
                <a:spcPct val="115000"/>
              </a:lnSpc>
              <a:spcAft>
                <a:spcPts val="1000"/>
              </a:spcAft>
              <a:buFont typeface="Arial" panose="020B0604020202020204" pitchFamily="34" charset="0"/>
              <a:buChar char="•"/>
            </a:pPr>
            <a:r>
              <a:rPr lang="ar-SA" sz="2800" b="1" dirty="0">
                <a:ea typeface="Calibri"/>
              </a:rPr>
              <a:t>إعداد جدول زمني يضم هذه الأعمال</a:t>
            </a:r>
            <a:endParaRPr lang="en-US" sz="2800" b="1" dirty="0">
              <a:ea typeface="Calibri"/>
            </a:endParaRPr>
          </a:p>
          <a:p>
            <a:pPr marL="285750" indent="-285750">
              <a:lnSpc>
                <a:spcPct val="115000"/>
              </a:lnSpc>
              <a:spcAft>
                <a:spcPts val="1000"/>
              </a:spcAft>
              <a:buFont typeface="Arial" panose="020B0604020202020204" pitchFamily="34" charset="0"/>
              <a:buChar char="•"/>
            </a:pPr>
            <a:r>
              <a:rPr lang="ar-SA" sz="2800" b="1" dirty="0">
                <a:ea typeface="Calibri"/>
              </a:rPr>
              <a:t>إعداد مؤشرات أداء لقياس مدى تحقق هذه المراحل</a:t>
            </a:r>
            <a:endParaRPr lang="en-US" sz="2800" b="1" dirty="0">
              <a:ea typeface="Calibri"/>
            </a:endParaRPr>
          </a:p>
          <a:p>
            <a:pPr marL="285750" indent="-285750">
              <a:buFont typeface="Arial" panose="020B0604020202020204" pitchFamily="34" charset="0"/>
              <a:buChar char="•"/>
            </a:pPr>
            <a:r>
              <a:rPr lang="ar-SA" sz="2800" b="1" dirty="0">
                <a:ea typeface="Calibri"/>
              </a:rPr>
              <a:t>الانطلاقة الفعلية </a:t>
            </a:r>
            <a:r>
              <a:rPr lang="ar-SA" sz="2800" b="1" dirty="0" smtClean="0">
                <a:ea typeface="Calibri"/>
              </a:rPr>
              <a:t>للمشروع.</a:t>
            </a:r>
            <a:endParaRPr lang="ar-SA" sz="2800" b="1" dirty="0"/>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89040"/>
            <a:ext cx="2291781"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4743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heel(1)">
                                      <p:cBhvr>
                                        <p:cTn id="23" dur="2000"/>
                                        <p:tgtEl>
                                          <p:spTgt spid="3">
                                            <p:txEl>
                                              <p:pRg st="3" end="3"/>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heel(1)">
                                      <p:cBhvr>
                                        <p:cTn id="26" dur="2000"/>
                                        <p:tgtEl>
                                          <p:spTgt spid="3">
                                            <p:txEl>
                                              <p:pRg st="4" end="4"/>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heel(1)">
                                      <p:cBhvr>
                                        <p:cTn id="29" dur="2000"/>
                                        <p:tgtEl>
                                          <p:spTgt spid="3">
                                            <p:txEl>
                                              <p:pRg st="5" end="5"/>
                                            </p:txEl>
                                          </p:spTgt>
                                        </p:tgtEl>
                                      </p:cBhvr>
                                    </p:animEffect>
                                  </p:childTnLst>
                                </p:cTn>
                              </p:par>
                              <p:par>
                                <p:cTn id="30" presetID="21" presetClass="entr" presetSubtype="1"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heel(1)">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835696" y="980728"/>
            <a:ext cx="6192688" cy="2716193"/>
          </a:xfrm>
          <a:prstGeom prst="rect">
            <a:avLst/>
          </a:prstGeom>
        </p:spPr>
        <p:txBody>
          <a:bodyPr wrap="square">
            <a:spAutoFit/>
          </a:bodyPr>
          <a:lstStyle/>
          <a:p>
            <a:pPr algn="just">
              <a:lnSpc>
                <a:spcPct val="115000"/>
              </a:lnSpc>
              <a:spcAft>
                <a:spcPts val="1000"/>
              </a:spcAft>
            </a:pPr>
            <a:r>
              <a:rPr lang="ar-SA" sz="3600" b="1" dirty="0">
                <a:solidFill>
                  <a:srgbClr val="C00000"/>
                </a:solidFill>
                <a:ea typeface="Calibri"/>
                <a:cs typeface="Times New Roman"/>
              </a:rPr>
              <a:t>ثالثا : المتابعة والتقييم</a:t>
            </a:r>
            <a:endParaRPr lang="en-US" sz="3600" b="1" dirty="0">
              <a:solidFill>
                <a:srgbClr val="C00000"/>
              </a:solidFill>
              <a:ea typeface="Calibri"/>
              <a:cs typeface="Arial"/>
            </a:endParaRPr>
          </a:p>
          <a:p>
            <a:pPr algn="just">
              <a:lnSpc>
                <a:spcPct val="115000"/>
              </a:lnSpc>
              <a:spcAft>
                <a:spcPts val="1000"/>
              </a:spcAft>
            </a:pPr>
            <a:r>
              <a:rPr lang="ar-SA" sz="3600" b="1" dirty="0">
                <a:ea typeface="Calibri"/>
                <a:cs typeface="Times New Roman"/>
              </a:rPr>
              <a:t>يتم المتابعة والتقييم لقياس مدى نجاح المشروع وفق هذه الخطة المعدة وتبعا للأهداف المحددة ومؤشرات تنفيذها .</a:t>
            </a:r>
            <a:endParaRPr lang="en-US" sz="3600" b="1" dirty="0">
              <a:ea typeface="Calibri"/>
              <a:cs typeface="Aria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395786"/>
            <a:ext cx="2693492" cy="1933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4333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400" dirty="0" smtClean="0">
                <a:solidFill>
                  <a:schemeClr val="tx1"/>
                </a:solidFill>
                <a:latin typeface="Andalus" pitchFamily="18" charset="-78"/>
                <a:cs typeface="Andalus" pitchFamily="18" charset="-78"/>
              </a:rPr>
              <a:t>جدول ورشة العمل</a:t>
            </a:r>
            <a:endParaRPr lang="ar-SA" sz="4400" dirty="0">
              <a:solidFill>
                <a:schemeClr val="tx1"/>
              </a:solidFill>
              <a:latin typeface="Andalus" pitchFamily="18" charset="-78"/>
              <a:cs typeface="Andalus" pitchFamily="18" charset="-78"/>
            </a:endParaRPr>
          </a:p>
        </p:txBody>
      </p:sp>
      <p:sp>
        <p:nvSpPr>
          <p:cNvPr id="3" name="عنصر نائب للمحتوى 2"/>
          <p:cNvSpPr>
            <a:spLocks noGrp="1"/>
          </p:cNvSpPr>
          <p:nvPr>
            <p:ph sz="quarter" idx="1"/>
          </p:nvPr>
        </p:nvSpPr>
        <p:spPr/>
        <p:txBody>
          <a:bodyPr/>
          <a:lstStyle/>
          <a:p>
            <a:r>
              <a:rPr lang="ar-SA" sz="4000" b="1" dirty="0" smtClean="0">
                <a:solidFill>
                  <a:schemeClr val="accent1">
                    <a:lumMod val="50000"/>
                  </a:schemeClr>
                </a:solidFill>
                <a:latin typeface="Andalus" pitchFamily="18" charset="-78"/>
                <a:cs typeface="Andalus" pitchFamily="18" charset="-78"/>
              </a:rPr>
              <a:t>اليوم الأول</a:t>
            </a:r>
          </a:p>
          <a:p>
            <a:r>
              <a:rPr lang="ar-SA" dirty="0" smtClean="0"/>
              <a:t>مفاهيم متعلقة بصناع الأعمال وريادة الاعمال</a:t>
            </a:r>
          </a:p>
          <a:p>
            <a:r>
              <a:rPr lang="ar-SA" dirty="0" smtClean="0"/>
              <a:t>الفروق بين رائد الأعمال والتاجر أو رجل الأعمال</a:t>
            </a:r>
          </a:p>
          <a:p>
            <a:r>
              <a:rPr lang="ar-SA" dirty="0" smtClean="0"/>
              <a:t>مفاهيم متعلقة بالتخطيط </a:t>
            </a:r>
          </a:p>
          <a:p>
            <a:r>
              <a:rPr lang="ar-SA" dirty="0" smtClean="0"/>
              <a:t>خطة العمل وأهميتها وضوابطها</a:t>
            </a:r>
          </a:p>
          <a:p>
            <a:r>
              <a:rPr lang="ar-SA" dirty="0" smtClean="0"/>
              <a:t>النقاط الأساسية التي يجب أن تحتوي عليها خطة العمل 3-4 نقاط</a:t>
            </a:r>
          </a:p>
          <a:p>
            <a:r>
              <a:rPr lang="ar-SA" sz="4000" b="1" dirty="0" smtClean="0">
                <a:solidFill>
                  <a:schemeClr val="accent1">
                    <a:lumMod val="50000"/>
                  </a:schemeClr>
                </a:solidFill>
                <a:latin typeface="Andalus" pitchFamily="18" charset="-78"/>
                <a:cs typeface="Andalus" pitchFamily="18" charset="-78"/>
              </a:rPr>
              <a:t>اليوم الثاني </a:t>
            </a:r>
          </a:p>
          <a:p>
            <a:r>
              <a:rPr lang="ar-SA" dirty="0" smtClean="0"/>
              <a:t>متابعة شرح النقاط الأساسية التي يجب أن تحتوي عليها خطة العمل 6-7 نقاط </a:t>
            </a:r>
          </a:p>
          <a:p>
            <a:endParaRPr lang="ar-SA" dirty="0" smtClean="0"/>
          </a:p>
          <a:p>
            <a:endParaRPr lang="ar-SA" dirty="0" smtClean="0"/>
          </a:p>
        </p:txBody>
      </p:sp>
    </p:spTree>
    <p:extLst>
      <p:ext uri="{BB962C8B-B14F-4D97-AF65-F5344CB8AC3E}">
        <p14:creationId xmlns:p14="http://schemas.microsoft.com/office/powerpoint/2010/main" val="25033003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600" y="357903"/>
            <a:ext cx="7488832" cy="5649752"/>
          </a:xfrm>
          <a:prstGeom prst="rect">
            <a:avLst/>
          </a:prstGeom>
        </p:spPr>
        <p:txBody>
          <a:bodyPr wrap="square">
            <a:spAutoFit/>
          </a:bodyPr>
          <a:lstStyle/>
          <a:p>
            <a:pPr algn="ctr">
              <a:lnSpc>
                <a:spcPct val="115000"/>
              </a:lnSpc>
              <a:spcAft>
                <a:spcPts val="1000"/>
              </a:spcAft>
            </a:pPr>
            <a:r>
              <a:rPr lang="ar-SA" sz="3200" b="1" dirty="0">
                <a:solidFill>
                  <a:srgbClr val="C00000"/>
                </a:solidFill>
                <a:ea typeface="Calibri"/>
                <a:cs typeface="Times New Roman"/>
              </a:rPr>
              <a:t>نصائح مهمة لصناع الأعمال (أصحاب المشاريع الناشئة</a:t>
            </a:r>
            <a:r>
              <a:rPr lang="ar-SA" sz="3200" b="1" dirty="0" smtClean="0">
                <a:solidFill>
                  <a:srgbClr val="C00000"/>
                </a:solidFill>
                <a:ea typeface="Calibri"/>
                <a:cs typeface="Times New Roman"/>
              </a:rPr>
              <a:t>):</a:t>
            </a:r>
            <a:endParaRPr lang="en-US" sz="3200" b="1" dirty="0">
              <a:solidFill>
                <a:srgbClr val="C00000"/>
              </a:solidFill>
              <a:ea typeface="Calibri"/>
              <a:cs typeface="Arial"/>
            </a:endParaRPr>
          </a:p>
          <a:p>
            <a:pPr marL="342900" lvl="0" indent="-342900" algn="just">
              <a:lnSpc>
                <a:spcPct val="115000"/>
              </a:lnSpc>
              <a:spcAft>
                <a:spcPts val="1000"/>
              </a:spcAft>
              <a:buFont typeface="Symbol"/>
              <a:buChar char=""/>
            </a:pPr>
            <a:r>
              <a:rPr lang="ar-SA" sz="2400" b="1" dirty="0">
                <a:ea typeface="Calibri"/>
                <a:cs typeface="Times New Roman"/>
              </a:rPr>
              <a:t>عدم الارهاق والانشغال لساعات طويلة في العمل </a:t>
            </a:r>
            <a:endParaRPr lang="en-US" sz="2400" b="1" dirty="0">
              <a:ea typeface="Calibri"/>
              <a:cs typeface="Arial"/>
            </a:endParaRPr>
          </a:p>
          <a:p>
            <a:pPr marL="342900" lvl="0" indent="-342900" algn="just">
              <a:lnSpc>
                <a:spcPct val="115000"/>
              </a:lnSpc>
              <a:spcAft>
                <a:spcPts val="1000"/>
              </a:spcAft>
              <a:buFont typeface="Symbol"/>
              <a:buChar char=""/>
            </a:pPr>
            <a:r>
              <a:rPr lang="ar-SA" sz="2400" b="1" dirty="0">
                <a:ea typeface="Calibri"/>
                <a:cs typeface="Times New Roman"/>
              </a:rPr>
              <a:t>جميع المشاريع الناشئة تعتمد على جودة العلاقات العامة والتواصل مع الآخرين المهتمين بمشروعك(اجتماعات , أحداث ,مناسبات .. الخ)</a:t>
            </a:r>
            <a:endParaRPr lang="en-US" sz="2400" b="1" dirty="0">
              <a:ea typeface="Calibri"/>
              <a:cs typeface="Arial"/>
            </a:endParaRPr>
          </a:p>
          <a:p>
            <a:pPr marL="342900" lvl="0" indent="-342900" algn="just">
              <a:lnSpc>
                <a:spcPct val="115000"/>
              </a:lnSpc>
              <a:spcAft>
                <a:spcPts val="1000"/>
              </a:spcAft>
              <a:buFont typeface="Symbol"/>
              <a:buChar char=""/>
            </a:pPr>
            <a:r>
              <a:rPr lang="ar-SA" sz="2400" b="1" dirty="0">
                <a:ea typeface="Calibri"/>
                <a:cs typeface="Times New Roman"/>
              </a:rPr>
              <a:t>الفصل التام بين الميزانية الشخصية وميزانية المشروع </a:t>
            </a:r>
            <a:endParaRPr lang="en-US" sz="2400" b="1" dirty="0">
              <a:ea typeface="Calibri"/>
              <a:cs typeface="Arial"/>
            </a:endParaRPr>
          </a:p>
          <a:p>
            <a:pPr marL="342900" lvl="0" indent="-342900" algn="just">
              <a:lnSpc>
                <a:spcPct val="115000"/>
              </a:lnSpc>
              <a:spcAft>
                <a:spcPts val="1000"/>
              </a:spcAft>
              <a:buFont typeface="Symbol"/>
              <a:buChar char=""/>
            </a:pPr>
            <a:r>
              <a:rPr lang="ar-SA" sz="2400" b="1" dirty="0">
                <a:ea typeface="Calibri"/>
                <a:cs typeface="Times New Roman"/>
              </a:rPr>
              <a:t>المستثمر  يهتم :</a:t>
            </a:r>
            <a:endParaRPr lang="en-US" sz="2400" b="1" dirty="0">
              <a:ea typeface="Calibri"/>
              <a:cs typeface="Arial"/>
            </a:endParaRPr>
          </a:p>
          <a:p>
            <a:pPr marL="233680" algn="just">
              <a:lnSpc>
                <a:spcPct val="115000"/>
              </a:lnSpc>
              <a:spcAft>
                <a:spcPts val="1000"/>
              </a:spcAft>
            </a:pPr>
            <a:r>
              <a:rPr lang="ar-SA" sz="2400" b="1" dirty="0">
                <a:ea typeface="Calibri"/>
                <a:cs typeface="Times New Roman"/>
              </a:rPr>
              <a:t> 80% بقدراتك وطريقة اقناعك وثقتك .</a:t>
            </a:r>
            <a:endParaRPr lang="en-US" sz="2400" b="1" dirty="0">
              <a:ea typeface="Calibri"/>
              <a:cs typeface="Arial"/>
            </a:endParaRPr>
          </a:p>
          <a:p>
            <a:pPr marL="233680" algn="just">
              <a:lnSpc>
                <a:spcPct val="115000"/>
              </a:lnSpc>
              <a:spcAft>
                <a:spcPts val="1000"/>
              </a:spcAft>
            </a:pPr>
            <a:r>
              <a:rPr lang="ar-SA" sz="2400" b="1" dirty="0">
                <a:ea typeface="Calibri"/>
                <a:cs typeface="Times New Roman"/>
              </a:rPr>
              <a:t>10% بالفكرة أو المنتج .</a:t>
            </a:r>
            <a:endParaRPr lang="en-US" sz="2400" b="1" dirty="0">
              <a:ea typeface="Calibri"/>
              <a:cs typeface="Arial"/>
            </a:endParaRPr>
          </a:p>
          <a:p>
            <a:pPr algn="just"/>
            <a:r>
              <a:rPr lang="ar-SA" sz="2400" b="1" dirty="0" smtClean="0">
                <a:ea typeface="Calibri"/>
                <a:cs typeface="Times New Roman"/>
              </a:rPr>
              <a:t>     10 % </a:t>
            </a:r>
            <a:r>
              <a:rPr lang="ar-SA" sz="2400" b="1" dirty="0">
                <a:ea typeface="Calibri"/>
                <a:cs typeface="Times New Roman"/>
              </a:rPr>
              <a:t>بخطة عملك </a:t>
            </a:r>
            <a:r>
              <a:rPr lang="ar-SA" sz="2400" b="1" dirty="0" smtClean="0">
                <a:ea typeface="Calibri"/>
                <a:cs typeface="Times New Roman"/>
              </a:rPr>
              <a:t>.</a:t>
            </a:r>
          </a:p>
          <a:p>
            <a:pPr algn="just"/>
            <a:endParaRPr lang="ar-SA" sz="1200" dirty="0"/>
          </a:p>
        </p:txBody>
      </p:sp>
      <p:pic>
        <p:nvPicPr>
          <p:cNvPr id="9218" name="Picture 2" descr="نتيجة بحث الصور عن ‪ATTEN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365104"/>
            <a:ext cx="2543176"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5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2">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arn(inVertical)">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barn(inVertical)">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arn(inVertical)">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barn(inVertical)">
                                      <p:cBhvr>
                                        <p:cTn id="26" dur="500"/>
                                        <p:tgtEl>
                                          <p:spTgt spid="2">
                                            <p:txEl>
                                              <p:pRg st="4" end="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barn(inVertical)">
                                      <p:cBhvr>
                                        <p:cTn id="29" dur="500"/>
                                        <p:tgtEl>
                                          <p:spTgt spid="2">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barn(inVertical)">
                                      <p:cBhvr>
                                        <p:cTn id="3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699792" y="692696"/>
            <a:ext cx="5472608" cy="5262979"/>
          </a:xfrm>
          <a:prstGeom prst="rect">
            <a:avLst/>
          </a:prstGeom>
        </p:spPr>
        <p:txBody>
          <a:bodyPr wrap="square">
            <a:spAutoFit/>
          </a:bodyPr>
          <a:lstStyle/>
          <a:p>
            <a:r>
              <a:rPr lang="ar-SA" sz="2800" b="1" dirty="0">
                <a:solidFill>
                  <a:srgbClr val="C00000"/>
                </a:solidFill>
                <a:ea typeface="Calibri"/>
              </a:rPr>
              <a:t>نصائح مهمة لصناع الأعمال (أصحاب المشاريع الناشئة):</a:t>
            </a:r>
            <a:endParaRPr lang="en-US" sz="2800" b="1" dirty="0">
              <a:solidFill>
                <a:srgbClr val="C00000"/>
              </a:solidFill>
              <a:ea typeface="Calibri"/>
            </a:endParaRPr>
          </a:p>
          <a:p>
            <a:endParaRPr lang="ar-SA" sz="2800" dirty="0" smtClean="0"/>
          </a:p>
          <a:p>
            <a:r>
              <a:rPr lang="ar-SA" sz="2800" b="1" dirty="0" smtClean="0"/>
              <a:t>افعل </a:t>
            </a:r>
            <a:r>
              <a:rPr lang="ar-SA" sz="2800" b="1" dirty="0"/>
              <a:t>الشيء الذي تريد أن تفعله</a:t>
            </a:r>
          </a:p>
          <a:p>
            <a:r>
              <a:rPr lang="ar-SA" sz="2800" b="1" dirty="0"/>
              <a:t>تجاهل كل شخص يقول لك “لن تفلح” أو “لن تنجح الفكرة على هذا النحو”</a:t>
            </a:r>
          </a:p>
          <a:p>
            <a:r>
              <a:rPr lang="ar-SA" sz="2800" b="1" dirty="0"/>
              <a:t>لاتدع الاحباط يهزمك .</a:t>
            </a:r>
          </a:p>
          <a:p>
            <a:r>
              <a:rPr lang="ar-SA" sz="2800" b="1" dirty="0"/>
              <a:t>ابحث عن الشيء الذي ينتظره الناس منك .</a:t>
            </a:r>
          </a:p>
          <a:p>
            <a:r>
              <a:rPr lang="ar-SA" sz="2800" b="1" dirty="0"/>
              <a:t>لا تنتظر الفرصة لكي تأتي اصنع الفرصة بنفسك .</a:t>
            </a:r>
          </a:p>
          <a:p>
            <a:r>
              <a:rPr lang="ar-SA" sz="2800" b="1" dirty="0"/>
              <a:t>اكتشف نقاط الضعف عند منافسيك واجعلها نقاط قوة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581128"/>
            <a:ext cx="25431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693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00191 0.00486 C 0.07083 0.00486 0.12691 0.06082 0.12691 0.12997 C 0.12691 0.19889 0.07083 0.25486 0.00191 0.25486 C -0.06701 0.25486 -0.12309 0.19889 -0.12309 0.12997 C -0.12309 0.06082 -0.06701 0.00486 0.00191 0.00486 Z " pathEditMode="relative" rAng="0" ptsTypes="fffff">
                                      <p:cBhvr>
                                        <p:cTn id="6" dur="2000" fill="hold"/>
                                        <p:tgtEl>
                                          <p:spTgt spid="2">
                                            <p:txEl>
                                              <p:pRg st="0" end="0"/>
                                            </p:txEl>
                                          </p:spTgt>
                                        </p:tgtEl>
                                        <p:attrNameLst>
                                          <p:attrName>ppt_x</p:attrName>
                                          <p:attrName>ppt_y</p:attrName>
                                        </p:attrNameLst>
                                      </p:cBhvr>
                                      <p:rCtr x="0" y="12488"/>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16632"/>
            <a:ext cx="8568952"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970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098"/>
                                        </p:tgtEl>
                                        <p:attrNameLst>
                                          <p:attrName>ppt_w</p:attrName>
                                        </p:attrNameLst>
                                      </p:cBhvr>
                                      <p:tavLst>
                                        <p:tav tm="0">
                                          <p:val>
                                            <p:strVal val="ppt_w"/>
                                          </p:val>
                                        </p:tav>
                                        <p:tav tm="100000">
                                          <p:val>
                                            <p:fltVal val="0"/>
                                          </p:val>
                                        </p:tav>
                                      </p:tavLst>
                                    </p:anim>
                                    <p:anim calcmode="lin" valueType="num">
                                      <p:cBhvr>
                                        <p:cTn id="7" dur="500"/>
                                        <p:tgtEl>
                                          <p:spTgt spid="4098"/>
                                        </p:tgtEl>
                                        <p:attrNameLst>
                                          <p:attrName>ppt_h</p:attrName>
                                        </p:attrNameLst>
                                      </p:cBhvr>
                                      <p:tavLst>
                                        <p:tav tm="0">
                                          <p:val>
                                            <p:strVal val="ppt_h"/>
                                          </p:val>
                                        </p:tav>
                                        <p:tav tm="100000">
                                          <p:val>
                                            <p:fltVal val="0"/>
                                          </p:val>
                                        </p:tav>
                                      </p:tavLst>
                                    </p:anim>
                                    <p:animEffect transition="out" filter="fade">
                                      <p:cBhvr>
                                        <p:cTn id="8" dur="500"/>
                                        <p:tgtEl>
                                          <p:spTgt spid="4098"/>
                                        </p:tgtEl>
                                      </p:cBhvr>
                                    </p:animEffect>
                                    <p:set>
                                      <p:cBhvr>
                                        <p:cTn id="9" dur="1" fill="hold">
                                          <p:stCondLst>
                                            <p:cond delay="4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944706" y="307504"/>
            <a:ext cx="6675040" cy="9144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chemeClr val="accent1">
                    <a:lumMod val="50000"/>
                  </a:schemeClr>
                </a:solidFill>
              </a:rPr>
              <a:t>جهات داعمة لمشاريع ريادة الاعمال</a:t>
            </a:r>
            <a:endParaRPr lang="ar-SA" sz="3200" b="1" dirty="0">
              <a:solidFill>
                <a:schemeClr val="accent1">
                  <a:lumMod val="50000"/>
                </a:schemeClr>
              </a:solidFill>
            </a:endParaRPr>
          </a:p>
        </p:txBody>
      </p:sp>
      <p:sp>
        <p:nvSpPr>
          <p:cNvPr id="6" name="شكل بيضاوي 5"/>
          <p:cNvSpPr/>
          <p:nvPr/>
        </p:nvSpPr>
        <p:spPr>
          <a:xfrm>
            <a:off x="6991747" y="1774606"/>
            <a:ext cx="1578986" cy="914400"/>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dirty="0" err="1" smtClean="0"/>
              <a:t>اوركس</a:t>
            </a:r>
            <a:r>
              <a:rPr lang="ar-SA" dirty="0" smtClean="0"/>
              <a:t> للتمويل</a:t>
            </a:r>
            <a:endParaRPr lang="ar-SA" dirty="0"/>
          </a:p>
        </p:txBody>
      </p:sp>
      <p:sp>
        <p:nvSpPr>
          <p:cNvPr id="7" name="شكل بيضاوي 6"/>
          <p:cNvSpPr/>
          <p:nvPr/>
        </p:nvSpPr>
        <p:spPr>
          <a:xfrm>
            <a:off x="5466700" y="1770366"/>
            <a:ext cx="1406220" cy="914400"/>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dirty="0" smtClean="0"/>
              <a:t>بادر لحاضنات التقنية</a:t>
            </a:r>
            <a:endParaRPr lang="ar-SA" dirty="0"/>
          </a:p>
        </p:txBody>
      </p:sp>
      <p:sp>
        <p:nvSpPr>
          <p:cNvPr id="8" name="شكل بيضاوي 7"/>
          <p:cNvSpPr/>
          <p:nvPr/>
        </p:nvSpPr>
        <p:spPr>
          <a:xfrm>
            <a:off x="3851920" y="1727569"/>
            <a:ext cx="1344706" cy="914400"/>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smtClean="0"/>
              <a:t>البنك الاهلي</a:t>
            </a:r>
            <a:endParaRPr lang="ar-SA" dirty="0"/>
          </a:p>
        </p:txBody>
      </p:sp>
      <p:sp>
        <p:nvSpPr>
          <p:cNvPr id="9" name="شكل بيضاوي 8"/>
          <p:cNvSpPr/>
          <p:nvPr/>
        </p:nvSpPr>
        <p:spPr>
          <a:xfrm>
            <a:off x="2310719" y="1723408"/>
            <a:ext cx="1368152" cy="914400"/>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dirty="0" smtClean="0"/>
              <a:t>البنك الزراعي</a:t>
            </a:r>
            <a:endParaRPr lang="ar-SA" dirty="0"/>
          </a:p>
        </p:txBody>
      </p:sp>
      <p:sp>
        <p:nvSpPr>
          <p:cNvPr id="10" name="شكل بيضاوي 9"/>
          <p:cNvSpPr/>
          <p:nvPr/>
        </p:nvSpPr>
        <p:spPr>
          <a:xfrm>
            <a:off x="364364" y="1723408"/>
            <a:ext cx="1728192" cy="914400"/>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dirty="0" smtClean="0"/>
              <a:t>البنك السعودي للتسليف والادخار</a:t>
            </a:r>
            <a:endParaRPr lang="ar-SA" dirty="0"/>
          </a:p>
        </p:txBody>
      </p:sp>
      <p:sp>
        <p:nvSpPr>
          <p:cNvPr id="11" name="شكل بيضاوي 10"/>
          <p:cNvSpPr/>
          <p:nvPr/>
        </p:nvSpPr>
        <p:spPr>
          <a:xfrm>
            <a:off x="7050876" y="3212976"/>
            <a:ext cx="1578986" cy="914400"/>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dirty="0" smtClean="0"/>
              <a:t>الصندوق الخيري الوطني</a:t>
            </a:r>
            <a:endParaRPr lang="ar-SA" dirty="0"/>
          </a:p>
        </p:txBody>
      </p:sp>
      <p:sp>
        <p:nvSpPr>
          <p:cNvPr id="12" name="شكل بيضاوي 11"/>
          <p:cNvSpPr/>
          <p:nvPr/>
        </p:nvSpPr>
        <p:spPr>
          <a:xfrm>
            <a:off x="5436096" y="3209490"/>
            <a:ext cx="1406220" cy="914400"/>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dirty="0" smtClean="0"/>
              <a:t>برامج عبداللطيف جميل</a:t>
            </a:r>
            <a:endParaRPr lang="ar-SA" dirty="0"/>
          </a:p>
        </p:txBody>
      </p:sp>
      <p:sp>
        <p:nvSpPr>
          <p:cNvPr id="13" name="شكل بيضاوي 12"/>
          <p:cNvSpPr/>
          <p:nvPr/>
        </p:nvSpPr>
        <p:spPr>
          <a:xfrm>
            <a:off x="3851920" y="3047633"/>
            <a:ext cx="1344706" cy="914400"/>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dirty="0" smtClean="0"/>
              <a:t>بنك الجزيرة</a:t>
            </a:r>
            <a:endParaRPr lang="ar-SA" dirty="0"/>
          </a:p>
        </p:txBody>
      </p:sp>
      <p:sp>
        <p:nvSpPr>
          <p:cNvPr id="14" name="شكل بيضاوي 13"/>
          <p:cNvSpPr/>
          <p:nvPr/>
        </p:nvSpPr>
        <p:spPr>
          <a:xfrm>
            <a:off x="2202707" y="3049412"/>
            <a:ext cx="1368152" cy="914400"/>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smtClean="0"/>
              <a:t>بنك الرياض</a:t>
            </a:r>
            <a:endParaRPr lang="ar-SA" dirty="0"/>
          </a:p>
        </p:txBody>
      </p:sp>
      <p:sp>
        <p:nvSpPr>
          <p:cNvPr id="15" name="شكل بيضاوي 14"/>
          <p:cNvSpPr/>
          <p:nvPr/>
        </p:nvSpPr>
        <p:spPr>
          <a:xfrm>
            <a:off x="428758" y="3049412"/>
            <a:ext cx="1584176" cy="914400"/>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dirty="0" smtClean="0"/>
              <a:t>بنك ساب</a:t>
            </a:r>
            <a:endParaRPr lang="ar-SA" dirty="0"/>
          </a:p>
        </p:txBody>
      </p:sp>
      <p:sp>
        <p:nvSpPr>
          <p:cNvPr id="16" name="شكل بيضاوي 15"/>
          <p:cNvSpPr/>
          <p:nvPr/>
        </p:nvSpPr>
        <p:spPr>
          <a:xfrm>
            <a:off x="6887295" y="4390256"/>
            <a:ext cx="1906148" cy="1296144"/>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b="1" dirty="0"/>
              <a:t>صندوق التنمية الصناعية </a:t>
            </a:r>
            <a:r>
              <a:rPr lang="ar-SA" b="1" dirty="0" smtClean="0"/>
              <a:t>(برنامج </a:t>
            </a:r>
            <a:r>
              <a:rPr lang="ar-SA" b="1" dirty="0"/>
              <a:t>كفالة)</a:t>
            </a:r>
            <a:endParaRPr lang="ar-SA" dirty="0"/>
          </a:p>
        </p:txBody>
      </p:sp>
      <p:sp>
        <p:nvSpPr>
          <p:cNvPr id="17" name="شكل بيضاوي 16"/>
          <p:cNvSpPr/>
          <p:nvPr/>
        </p:nvSpPr>
        <p:spPr>
          <a:xfrm>
            <a:off x="5257834" y="4400552"/>
            <a:ext cx="1406220" cy="914400"/>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b="1" dirty="0"/>
              <a:t>صندوق المئوية</a:t>
            </a:r>
            <a:endParaRPr lang="ar-SA" dirty="0"/>
          </a:p>
        </p:txBody>
      </p:sp>
      <p:sp>
        <p:nvSpPr>
          <p:cNvPr id="18" name="شكل بيضاوي 17"/>
          <p:cNvSpPr/>
          <p:nvPr/>
        </p:nvSpPr>
        <p:spPr>
          <a:xfrm>
            <a:off x="4061808" y="4400552"/>
            <a:ext cx="914400" cy="914400"/>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dirty="0" smtClean="0"/>
              <a:t>ريادة</a:t>
            </a:r>
            <a:endParaRPr lang="ar-SA" dirty="0"/>
          </a:p>
        </p:txBody>
      </p:sp>
      <p:sp>
        <p:nvSpPr>
          <p:cNvPr id="19" name="شكل بيضاوي 18"/>
          <p:cNvSpPr/>
          <p:nvPr/>
        </p:nvSpPr>
        <p:spPr>
          <a:xfrm>
            <a:off x="2161307" y="4400552"/>
            <a:ext cx="1757225" cy="914400"/>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b="1" dirty="0"/>
              <a:t>غرفة الشرقية لدعم المبادرين </a:t>
            </a:r>
            <a:endParaRPr lang="ar-SA" dirty="0"/>
          </a:p>
        </p:txBody>
      </p:sp>
      <p:sp>
        <p:nvSpPr>
          <p:cNvPr id="20" name="شكل بيضاوي 19"/>
          <p:cNvSpPr/>
          <p:nvPr/>
        </p:nvSpPr>
        <p:spPr>
          <a:xfrm>
            <a:off x="292058" y="4438021"/>
            <a:ext cx="1728192" cy="914400"/>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b="1" dirty="0"/>
              <a:t>مركز عبدالله ا</a:t>
            </a:r>
            <a:r>
              <a:rPr lang="ar-SA" b="1" dirty="0" smtClean="0"/>
              <a:t>لزامل </a:t>
            </a:r>
            <a:r>
              <a:rPr lang="ar-SA" b="1" dirty="0"/>
              <a:t>لخدمة </a:t>
            </a:r>
            <a:r>
              <a:rPr lang="ar-SA" b="1" dirty="0" smtClean="0"/>
              <a:t>المجتمع</a:t>
            </a:r>
            <a:endParaRPr lang="ar-SA" dirty="0"/>
          </a:p>
        </p:txBody>
      </p:sp>
      <p:sp>
        <p:nvSpPr>
          <p:cNvPr id="21" name="شكل بيضاوي 20"/>
          <p:cNvSpPr/>
          <p:nvPr/>
        </p:nvSpPr>
        <p:spPr>
          <a:xfrm>
            <a:off x="5812631" y="5631320"/>
            <a:ext cx="1582089" cy="914400"/>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dirty="0" smtClean="0"/>
              <a:t>مجموعة عقال</a:t>
            </a:r>
            <a:endParaRPr lang="ar-SA" dirty="0"/>
          </a:p>
        </p:txBody>
      </p:sp>
      <p:sp>
        <p:nvSpPr>
          <p:cNvPr id="22" name="شكل بيضاوي 21"/>
          <p:cNvSpPr/>
          <p:nvPr/>
        </p:nvSpPr>
        <p:spPr>
          <a:xfrm>
            <a:off x="3898474" y="5631320"/>
            <a:ext cx="1225842" cy="914400"/>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dirty="0" smtClean="0"/>
              <a:t>بنك الراجحي</a:t>
            </a:r>
            <a:endParaRPr lang="ar-SA" dirty="0"/>
          </a:p>
        </p:txBody>
      </p:sp>
      <p:sp>
        <p:nvSpPr>
          <p:cNvPr id="23" name="شكل بيضاوي 22"/>
          <p:cNvSpPr/>
          <p:nvPr/>
        </p:nvSpPr>
        <p:spPr>
          <a:xfrm>
            <a:off x="996850" y="5686400"/>
            <a:ext cx="2191411" cy="914400"/>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b="1" dirty="0"/>
              <a:t>المؤسسة العامة للتدريب التقني والمهني</a:t>
            </a:r>
            <a:endParaRPr lang="ar-SA" dirty="0"/>
          </a:p>
        </p:txBody>
      </p:sp>
    </p:spTree>
    <p:extLst>
      <p:ext uri="{BB962C8B-B14F-4D97-AF65-F5344CB8AC3E}">
        <p14:creationId xmlns:p14="http://schemas.microsoft.com/office/powerpoint/2010/main" val="31032183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403648" y="908720"/>
            <a:ext cx="6408712" cy="914400"/>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3600" dirty="0" smtClean="0"/>
              <a:t>مواقع مهمة لرائد الاعمال</a:t>
            </a:r>
            <a:endParaRPr lang="ar-SA" sz="3600" dirty="0"/>
          </a:p>
        </p:txBody>
      </p:sp>
      <p:sp>
        <p:nvSpPr>
          <p:cNvPr id="3" name="شكل بيضاوي 2"/>
          <p:cNvSpPr/>
          <p:nvPr/>
        </p:nvSpPr>
        <p:spPr>
          <a:xfrm>
            <a:off x="1187624" y="3911352"/>
            <a:ext cx="6336704" cy="1101824"/>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200" dirty="0" smtClean="0"/>
              <a:t>المشاريع  الصغيرة </a:t>
            </a:r>
          </a:p>
          <a:p>
            <a:pPr algn="ctr"/>
            <a:r>
              <a:rPr lang="en-US" sz="3200" dirty="0" smtClean="0"/>
              <a:t>@</a:t>
            </a:r>
            <a:r>
              <a:rPr lang="en-US" sz="3200" dirty="0" err="1" smtClean="0"/>
              <a:t>masmallproject</a:t>
            </a:r>
            <a:endParaRPr lang="ar-SA" sz="3200" dirty="0"/>
          </a:p>
        </p:txBody>
      </p:sp>
      <p:sp>
        <p:nvSpPr>
          <p:cNvPr id="4" name="شكل بيضاوي 3"/>
          <p:cNvSpPr/>
          <p:nvPr/>
        </p:nvSpPr>
        <p:spPr>
          <a:xfrm>
            <a:off x="1187624" y="5373216"/>
            <a:ext cx="6192688" cy="1152128"/>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600" dirty="0" smtClean="0"/>
              <a:t>رواد الأعمال</a:t>
            </a:r>
          </a:p>
          <a:p>
            <a:pPr algn="ctr"/>
            <a:r>
              <a:rPr lang="en-US" sz="3600" dirty="0" smtClean="0"/>
              <a:t>@Ruwadela3mal</a:t>
            </a:r>
            <a:endParaRPr lang="ar-SA" sz="3600" dirty="0"/>
          </a:p>
        </p:txBody>
      </p:sp>
      <p:sp>
        <p:nvSpPr>
          <p:cNvPr id="5" name="شكل بيضاوي 4"/>
          <p:cNvSpPr/>
          <p:nvPr/>
        </p:nvSpPr>
        <p:spPr>
          <a:xfrm>
            <a:off x="1043608" y="2371912"/>
            <a:ext cx="6624736" cy="1201104"/>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3600" dirty="0" smtClean="0"/>
              <a:t>أكاديمية التحرير</a:t>
            </a:r>
          </a:p>
          <a:p>
            <a:pPr algn="ctr"/>
            <a:r>
              <a:rPr lang="ar-SA" sz="3600" dirty="0" smtClean="0"/>
              <a:t>موقع يوتيوب</a:t>
            </a:r>
            <a:endParaRPr lang="ar-SA" sz="3600" dirty="0"/>
          </a:p>
        </p:txBody>
      </p:sp>
    </p:spTree>
    <p:extLst>
      <p:ext uri="{BB962C8B-B14F-4D97-AF65-F5344CB8AC3E}">
        <p14:creationId xmlns:p14="http://schemas.microsoft.com/office/powerpoint/2010/main" val="169488092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2339752" y="969756"/>
            <a:ext cx="4896544"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15000"/>
              </a:lnSpc>
              <a:spcAft>
                <a:spcPts val="1000"/>
              </a:spcAft>
            </a:pPr>
            <a:r>
              <a:rPr lang="ar-SA" sz="3200" b="1" dirty="0">
                <a:solidFill>
                  <a:srgbClr val="C00000"/>
                </a:solidFill>
                <a:ea typeface="Calibri"/>
                <a:cs typeface="Times New Roman"/>
              </a:rPr>
              <a:t>استمارة تسجيل مشروع  </a:t>
            </a:r>
            <a:endParaRPr lang="en-US" sz="3200" dirty="0">
              <a:solidFill>
                <a:srgbClr val="C00000"/>
              </a:solidFill>
              <a:ea typeface="Calibri"/>
              <a:cs typeface="Arial"/>
            </a:endParaRPr>
          </a:p>
        </p:txBody>
      </p:sp>
      <p:graphicFrame>
        <p:nvGraphicFramePr>
          <p:cNvPr id="3" name="جدول 2"/>
          <p:cNvGraphicFramePr>
            <a:graphicFrameLocks noGrp="1"/>
          </p:cNvGraphicFramePr>
          <p:nvPr>
            <p:extLst>
              <p:ext uri="{D42A27DB-BD31-4B8C-83A1-F6EECF244321}">
                <p14:modId xmlns:p14="http://schemas.microsoft.com/office/powerpoint/2010/main" val="1866389244"/>
              </p:ext>
            </p:extLst>
          </p:nvPr>
        </p:nvGraphicFramePr>
        <p:xfrm>
          <a:off x="467544" y="2276872"/>
          <a:ext cx="7848873" cy="3139792"/>
        </p:xfrm>
        <a:graphic>
          <a:graphicData uri="http://schemas.openxmlformats.org/drawingml/2006/table">
            <a:tbl>
              <a:tblPr rtl="1" firstRow="1" firstCol="1" bandRow="1"/>
              <a:tblGrid>
                <a:gridCol w="1099538"/>
                <a:gridCol w="849395"/>
                <a:gridCol w="716256"/>
                <a:gridCol w="706526"/>
                <a:gridCol w="880164"/>
                <a:gridCol w="880164"/>
                <a:gridCol w="943032"/>
                <a:gridCol w="886899"/>
                <a:gridCol w="886899"/>
              </a:tblGrid>
              <a:tr h="913256">
                <a:tc>
                  <a:txBody>
                    <a:bodyPr/>
                    <a:lstStyle/>
                    <a:p>
                      <a:pPr algn="ctr" rtl="1">
                        <a:lnSpc>
                          <a:spcPct val="115000"/>
                        </a:lnSpc>
                        <a:spcAft>
                          <a:spcPts val="0"/>
                        </a:spcAft>
                      </a:pPr>
                      <a:r>
                        <a:rPr lang="ar-SA" sz="1800" b="1" dirty="0">
                          <a:effectLst/>
                          <a:latin typeface="Calibri"/>
                          <a:ea typeface="Calibri"/>
                          <a:cs typeface="Times New Roman"/>
                        </a:rPr>
                        <a:t>اسم الطالب/ الطلاب</a:t>
                      </a:r>
                      <a:endParaRPr lang="en-US" sz="1800" b="1" dirty="0">
                        <a:effectLst/>
                        <a:latin typeface="Calibri"/>
                        <a:ea typeface="Calibri"/>
                        <a:cs typeface="Arial"/>
                      </a:endParaRPr>
                    </a:p>
                    <a:p>
                      <a:pPr algn="ctr" rtl="1">
                        <a:lnSpc>
                          <a:spcPct val="115000"/>
                        </a:lnSpc>
                        <a:spcAft>
                          <a:spcPts val="0"/>
                        </a:spcAft>
                      </a:pPr>
                      <a:r>
                        <a:rPr lang="ar-SA" sz="1800" b="1" dirty="0">
                          <a:effectLst/>
                          <a:latin typeface="Calibri"/>
                          <a:ea typeface="Calibri"/>
                          <a:cs typeface="Times New Roman"/>
                        </a:rPr>
                        <a:t>(صاحب المشروع )</a:t>
                      </a:r>
                      <a:endParaRPr lang="en-US" sz="1800" b="1" dirty="0">
                        <a:effectLst/>
                        <a:latin typeface="Calibri"/>
                        <a:ea typeface="Calibri"/>
                        <a:cs typeface="Arial"/>
                      </a:endParaRPr>
                    </a:p>
                    <a:p>
                      <a:pPr algn="ctr" rtl="1">
                        <a:lnSpc>
                          <a:spcPct val="115000"/>
                        </a:lnSpc>
                        <a:spcAft>
                          <a:spcPts val="0"/>
                        </a:spcAft>
                      </a:pPr>
                      <a:r>
                        <a:rPr lang="ar-SA" sz="1800" b="1" dirty="0">
                          <a:effectLst/>
                          <a:latin typeface="Calibri"/>
                          <a:ea typeface="Calibri"/>
                          <a:cs typeface="Times New Roman"/>
                        </a:rPr>
                        <a:t> </a:t>
                      </a:r>
                      <a:endParaRPr lang="en-US" sz="18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1">
                        <a:lnSpc>
                          <a:spcPct val="115000"/>
                        </a:lnSpc>
                        <a:spcAft>
                          <a:spcPts val="0"/>
                        </a:spcAft>
                      </a:pPr>
                      <a:r>
                        <a:rPr lang="ar-SA" sz="1800" b="1" dirty="0">
                          <a:effectLst/>
                          <a:latin typeface="Calibri"/>
                          <a:ea typeface="Calibri"/>
                          <a:cs typeface="Times New Roman"/>
                        </a:rPr>
                        <a:t>السنة الدراسية</a:t>
                      </a:r>
                      <a:endParaRPr lang="en-US" sz="18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1">
                        <a:lnSpc>
                          <a:spcPct val="115000"/>
                        </a:lnSpc>
                        <a:spcAft>
                          <a:spcPts val="0"/>
                        </a:spcAft>
                      </a:pPr>
                      <a:r>
                        <a:rPr lang="ar-SA" sz="1800" b="1" dirty="0">
                          <a:effectLst/>
                          <a:latin typeface="Calibri"/>
                          <a:ea typeface="Calibri"/>
                          <a:cs typeface="Times New Roman"/>
                        </a:rPr>
                        <a:t>السجل المدني</a:t>
                      </a:r>
                      <a:endParaRPr lang="en-US" sz="18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1">
                        <a:lnSpc>
                          <a:spcPct val="115000"/>
                        </a:lnSpc>
                        <a:spcAft>
                          <a:spcPts val="0"/>
                        </a:spcAft>
                      </a:pPr>
                      <a:r>
                        <a:rPr lang="ar-SA" sz="1800" b="1" dirty="0">
                          <a:effectLst/>
                          <a:latin typeface="Calibri"/>
                          <a:ea typeface="Calibri"/>
                          <a:cs typeface="Times New Roman"/>
                        </a:rPr>
                        <a:t>تاريخ الميلاد</a:t>
                      </a:r>
                      <a:endParaRPr lang="en-US" sz="18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1">
                        <a:lnSpc>
                          <a:spcPct val="115000"/>
                        </a:lnSpc>
                        <a:spcAft>
                          <a:spcPts val="0"/>
                        </a:spcAft>
                      </a:pPr>
                      <a:r>
                        <a:rPr lang="ar-SA" sz="1800" b="1" dirty="0">
                          <a:effectLst/>
                          <a:latin typeface="Calibri"/>
                          <a:ea typeface="Calibri"/>
                          <a:cs typeface="Times New Roman"/>
                        </a:rPr>
                        <a:t>المدرسة</a:t>
                      </a:r>
                      <a:endParaRPr lang="en-US" sz="18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1">
                        <a:lnSpc>
                          <a:spcPct val="115000"/>
                        </a:lnSpc>
                        <a:spcAft>
                          <a:spcPts val="0"/>
                        </a:spcAft>
                      </a:pPr>
                      <a:r>
                        <a:rPr lang="ar-SA" sz="1800" b="1" dirty="0">
                          <a:effectLst/>
                          <a:latin typeface="Calibri"/>
                          <a:ea typeface="Calibri"/>
                          <a:cs typeface="Times New Roman"/>
                        </a:rPr>
                        <a:t>هاتف المدرسة</a:t>
                      </a:r>
                      <a:endParaRPr lang="en-US" sz="18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1">
                        <a:lnSpc>
                          <a:spcPct val="115000"/>
                        </a:lnSpc>
                        <a:spcAft>
                          <a:spcPts val="0"/>
                        </a:spcAft>
                      </a:pPr>
                      <a:r>
                        <a:rPr lang="ar-SA" sz="1800" b="1" dirty="0">
                          <a:effectLst/>
                          <a:latin typeface="Calibri"/>
                          <a:ea typeface="Calibri"/>
                          <a:cs typeface="Times New Roman"/>
                        </a:rPr>
                        <a:t>رائد النشاط المشرف على المشروع </a:t>
                      </a:r>
                      <a:endParaRPr lang="en-US" sz="18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1">
                        <a:lnSpc>
                          <a:spcPct val="115000"/>
                        </a:lnSpc>
                        <a:spcAft>
                          <a:spcPts val="0"/>
                        </a:spcAft>
                      </a:pPr>
                      <a:r>
                        <a:rPr lang="ar-SA" sz="1800" b="1" dirty="0">
                          <a:effectLst/>
                          <a:latin typeface="Calibri"/>
                          <a:ea typeface="Calibri"/>
                          <a:cs typeface="Times New Roman"/>
                        </a:rPr>
                        <a:t>الإدارة التعليمية</a:t>
                      </a:r>
                      <a:endParaRPr lang="en-US" sz="18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1">
                        <a:lnSpc>
                          <a:spcPct val="115000"/>
                        </a:lnSpc>
                        <a:spcAft>
                          <a:spcPts val="0"/>
                        </a:spcAft>
                      </a:pPr>
                      <a:r>
                        <a:rPr lang="ar-SA" sz="1800" b="1" dirty="0">
                          <a:effectLst/>
                          <a:latin typeface="Calibri"/>
                          <a:ea typeface="Calibri"/>
                          <a:cs typeface="Times New Roman"/>
                        </a:rPr>
                        <a:t>منسق مشروع ريادة الأعمال بالإدارة التعليمية</a:t>
                      </a:r>
                      <a:endParaRPr lang="en-US" sz="18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74955">
                <a:tc>
                  <a:txBody>
                    <a:bodyPr/>
                    <a:lstStyle/>
                    <a:p>
                      <a:pPr algn="ctr" rtl="1">
                        <a:lnSpc>
                          <a:spcPct val="115000"/>
                        </a:lnSpc>
                        <a:spcAft>
                          <a:spcPts val="0"/>
                        </a:spcAft>
                      </a:pPr>
                      <a:r>
                        <a:rPr lang="ar-SA" sz="1800" b="1" dirty="0">
                          <a:effectLst/>
                          <a:latin typeface="Calibri"/>
                          <a:ea typeface="Calibri"/>
                          <a:cs typeface="Times New Roman"/>
                        </a:rPr>
                        <a:t> </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b="1" dirty="0">
                          <a:effectLst/>
                          <a:latin typeface="Calibri"/>
                          <a:ea typeface="Calibri"/>
                          <a:cs typeface="Times New Roman"/>
                        </a:rPr>
                        <a:t> </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b="1" dirty="0">
                          <a:effectLst/>
                          <a:latin typeface="Calibri"/>
                          <a:ea typeface="Calibri"/>
                          <a:cs typeface="Times New Roman"/>
                        </a:rPr>
                        <a:t> </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b="1" dirty="0">
                          <a:effectLst/>
                          <a:latin typeface="Calibri"/>
                          <a:ea typeface="Calibri"/>
                          <a:cs typeface="Times New Roman"/>
                        </a:rPr>
                        <a:t> </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b="1" dirty="0">
                          <a:effectLst/>
                          <a:latin typeface="Calibri"/>
                          <a:ea typeface="Calibri"/>
                          <a:cs typeface="Times New Roman"/>
                        </a:rPr>
                        <a:t> </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b="1" dirty="0">
                          <a:effectLst/>
                          <a:latin typeface="Calibri"/>
                          <a:ea typeface="Calibri"/>
                          <a:cs typeface="Times New Roman"/>
                        </a:rPr>
                        <a:t> </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b="1" dirty="0">
                          <a:effectLst/>
                          <a:latin typeface="Calibri"/>
                          <a:ea typeface="Calibri"/>
                          <a:cs typeface="Times New Roman"/>
                        </a:rPr>
                        <a:t> </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b="1" dirty="0">
                          <a:effectLst/>
                          <a:latin typeface="Calibri"/>
                          <a:ea typeface="Calibri"/>
                          <a:cs typeface="Times New Roman"/>
                        </a:rPr>
                        <a:t> </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b="1" dirty="0">
                          <a:effectLst/>
                          <a:latin typeface="Calibri"/>
                          <a:ea typeface="Calibri"/>
                          <a:cs typeface="Times New Roman"/>
                        </a:rPr>
                        <a:t> </a:t>
                      </a:r>
                      <a:endParaRPr lang="en-US" sz="1100" dirty="0">
                        <a:effectLst/>
                        <a:latin typeface="Calibri"/>
                        <a:ea typeface="Calibri"/>
                        <a:cs typeface="Arial"/>
                      </a:endParaRPr>
                    </a:p>
                    <a:p>
                      <a:pPr algn="r" rtl="1">
                        <a:lnSpc>
                          <a:spcPct val="115000"/>
                        </a:lnSpc>
                        <a:spcAft>
                          <a:spcPts val="0"/>
                        </a:spcAft>
                      </a:pPr>
                      <a:r>
                        <a:rPr lang="ar-SA" sz="1800" b="1" dirty="0">
                          <a:effectLst/>
                          <a:latin typeface="Calibri"/>
                          <a:ea typeface="Calibri"/>
                          <a:cs typeface="Times New Roman"/>
                        </a:rPr>
                        <a:t> </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048">
                <a:tc>
                  <a:txBody>
                    <a:bodyPr/>
                    <a:lstStyle/>
                    <a:p>
                      <a:pPr algn="ctr" rtl="1">
                        <a:lnSpc>
                          <a:spcPct val="115000"/>
                        </a:lnSpc>
                        <a:spcAft>
                          <a:spcPts val="0"/>
                        </a:spcAft>
                      </a:pP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23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12709" y="404664"/>
            <a:ext cx="3429144" cy="517065"/>
          </a:xfrm>
          <a:prstGeom prst="rect">
            <a:avLst/>
          </a:prstGeom>
        </p:spPr>
        <p:txBody>
          <a:bodyPr wrap="none">
            <a:spAutoFit/>
          </a:bodyPr>
          <a:lstStyle/>
          <a:p>
            <a:pPr algn="ctr">
              <a:lnSpc>
                <a:spcPct val="115000"/>
              </a:lnSpc>
              <a:spcAft>
                <a:spcPts val="1000"/>
              </a:spcAft>
              <a:tabLst>
                <a:tab pos="1060450" algn="l"/>
                <a:tab pos="2637155" algn="ctr"/>
              </a:tabLst>
            </a:pPr>
            <a:r>
              <a:rPr lang="ar-SA" sz="2400" b="1" u="sng" dirty="0">
                <a:solidFill>
                  <a:srgbClr val="C00000"/>
                </a:solidFill>
                <a:ea typeface="Calibri"/>
                <a:cs typeface="Times New Roman"/>
              </a:rPr>
              <a:t>محاور خطة العمل لصانع الاعمال</a:t>
            </a:r>
            <a:endParaRPr lang="en-US" sz="2400" dirty="0">
              <a:solidFill>
                <a:srgbClr val="C00000"/>
              </a:solidFill>
              <a:ea typeface="Calibri"/>
              <a:cs typeface="Arial"/>
            </a:endParaRPr>
          </a:p>
        </p:txBody>
      </p:sp>
      <p:graphicFrame>
        <p:nvGraphicFramePr>
          <p:cNvPr id="3" name="جدول 2"/>
          <p:cNvGraphicFramePr>
            <a:graphicFrameLocks noGrp="1"/>
          </p:cNvGraphicFramePr>
          <p:nvPr>
            <p:extLst>
              <p:ext uri="{D42A27DB-BD31-4B8C-83A1-F6EECF244321}">
                <p14:modId xmlns:p14="http://schemas.microsoft.com/office/powerpoint/2010/main" val="4271405347"/>
              </p:ext>
            </p:extLst>
          </p:nvPr>
        </p:nvGraphicFramePr>
        <p:xfrm>
          <a:off x="755576" y="1556792"/>
          <a:ext cx="7704856" cy="4680522"/>
        </p:xfrm>
        <a:graphic>
          <a:graphicData uri="http://schemas.openxmlformats.org/drawingml/2006/table">
            <a:tbl>
              <a:tblPr rtl="1" firstRow="1" firstCol="1" bandRow="1"/>
              <a:tblGrid>
                <a:gridCol w="412275"/>
                <a:gridCol w="2902205"/>
                <a:gridCol w="575921"/>
                <a:gridCol w="3814455"/>
              </a:tblGrid>
              <a:tr h="668646">
                <a:tc>
                  <a:txBody>
                    <a:bodyPr/>
                    <a:lstStyle/>
                    <a:p>
                      <a:pPr algn="r" rtl="1">
                        <a:lnSpc>
                          <a:spcPct val="115000"/>
                        </a:lnSpc>
                        <a:spcAft>
                          <a:spcPts val="0"/>
                        </a:spcAft>
                      </a:pPr>
                      <a:r>
                        <a:rPr lang="ar-SA" sz="1800" b="1" dirty="0">
                          <a:effectLst/>
                          <a:latin typeface="Calibri"/>
                          <a:ea typeface="Calibri"/>
                          <a:cs typeface="Times New Roman"/>
                        </a:rPr>
                        <a:t>1</a:t>
                      </a:r>
                      <a:endParaRPr lang="en-US" sz="11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a:effectLst/>
                          <a:latin typeface="Calibri"/>
                          <a:ea typeface="Calibri"/>
                          <a:cs typeface="Times New Roman"/>
                        </a:rPr>
                        <a:t>صفحة الغلاف</a:t>
                      </a:r>
                      <a:endParaRPr lang="en-US" sz="11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a:effectLst/>
                          <a:latin typeface="Calibri"/>
                          <a:ea typeface="Calibri"/>
                          <a:cs typeface="Times New Roman"/>
                        </a:rPr>
                        <a:t>8</a:t>
                      </a:r>
                      <a:endParaRPr lang="en-US" sz="11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a:effectLst/>
                          <a:latin typeface="Calibri"/>
                          <a:ea typeface="Calibri"/>
                          <a:cs typeface="Times New Roman"/>
                        </a:rPr>
                        <a:t>تحليل سوات </a:t>
                      </a:r>
                      <a:endParaRPr lang="en-US" sz="11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646">
                <a:tc>
                  <a:txBody>
                    <a:bodyPr/>
                    <a:lstStyle/>
                    <a:p>
                      <a:pPr algn="r" rtl="1">
                        <a:lnSpc>
                          <a:spcPct val="115000"/>
                        </a:lnSpc>
                        <a:spcAft>
                          <a:spcPts val="0"/>
                        </a:spcAft>
                      </a:pPr>
                      <a:r>
                        <a:rPr lang="ar-SA" sz="1800" b="1">
                          <a:effectLst/>
                          <a:latin typeface="Calibri"/>
                          <a:ea typeface="Calibri"/>
                          <a:cs typeface="Times New Roman"/>
                        </a:rPr>
                        <a:t>2</a:t>
                      </a:r>
                      <a:endParaRPr lang="en-US" sz="11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a:effectLst/>
                          <a:latin typeface="Calibri"/>
                          <a:ea typeface="Calibri"/>
                          <a:cs typeface="Times New Roman"/>
                        </a:rPr>
                        <a:t>الفهرس</a:t>
                      </a:r>
                      <a:endParaRPr lang="en-US" sz="11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a:effectLst/>
                          <a:latin typeface="Calibri"/>
                          <a:ea typeface="Calibri"/>
                          <a:cs typeface="Times New Roman"/>
                        </a:rPr>
                        <a:t>9</a:t>
                      </a:r>
                      <a:endParaRPr lang="en-US" sz="11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a:effectLst/>
                          <a:latin typeface="Calibri"/>
                          <a:ea typeface="Calibri"/>
                          <a:cs typeface="Times New Roman"/>
                        </a:rPr>
                        <a:t>الأهداف </a:t>
                      </a:r>
                      <a:endParaRPr lang="en-US" sz="11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646">
                <a:tc>
                  <a:txBody>
                    <a:bodyPr/>
                    <a:lstStyle/>
                    <a:p>
                      <a:pPr algn="r" rtl="1">
                        <a:lnSpc>
                          <a:spcPct val="115000"/>
                        </a:lnSpc>
                        <a:spcAft>
                          <a:spcPts val="0"/>
                        </a:spcAft>
                      </a:pPr>
                      <a:r>
                        <a:rPr lang="ar-SA" sz="1800" b="1">
                          <a:effectLst/>
                          <a:latin typeface="Calibri"/>
                          <a:ea typeface="Calibri"/>
                          <a:cs typeface="Times New Roman"/>
                        </a:rPr>
                        <a:t>3</a:t>
                      </a:r>
                      <a:endParaRPr lang="en-US" sz="11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a:effectLst/>
                          <a:latin typeface="Calibri"/>
                          <a:ea typeface="Calibri"/>
                          <a:cs typeface="Times New Roman"/>
                        </a:rPr>
                        <a:t>تعريف بالمشكلة أو الفرصة</a:t>
                      </a:r>
                      <a:endParaRPr lang="en-US" sz="11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a:effectLst/>
                          <a:latin typeface="Calibri"/>
                          <a:ea typeface="Calibri"/>
                          <a:cs typeface="Times New Roman"/>
                        </a:rPr>
                        <a:t>10</a:t>
                      </a:r>
                      <a:endParaRPr lang="en-US" sz="11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a:effectLst/>
                          <a:latin typeface="Calibri"/>
                          <a:ea typeface="Calibri"/>
                          <a:cs typeface="Times New Roman"/>
                        </a:rPr>
                        <a:t>الخطة التسويقية </a:t>
                      </a:r>
                      <a:endParaRPr lang="en-US" sz="11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646">
                <a:tc>
                  <a:txBody>
                    <a:bodyPr/>
                    <a:lstStyle/>
                    <a:p>
                      <a:pPr algn="r" rtl="1">
                        <a:lnSpc>
                          <a:spcPct val="115000"/>
                        </a:lnSpc>
                        <a:spcAft>
                          <a:spcPts val="0"/>
                        </a:spcAft>
                      </a:pPr>
                      <a:r>
                        <a:rPr lang="ar-SA" sz="1800" b="1">
                          <a:effectLst/>
                          <a:latin typeface="Calibri"/>
                          <a:ea typeface="Calibri"/>
                          <a:cs typeface="Times New Roman"/>
                        </a:rPr>
                        <a:t>4</a:t>
                      </a:r>
                      <a:endParaRPr lang="en-US" sz="11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a:effectLst/>
                          <a:latin typeface="Calibri"/>
                          <a:ea typeface="Calibri"/>
                          <a:cs typeface="Times New Roman"/>
                        </a:rPr>
                        <a:t>الملخص الإداري</a:t>
                      </a:r>
                      <a:endParaRPr lang="en-US" sz="11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a:effectLst/>
                          <a:latin typeface="Calibri"/>
                          <a:ea typeface="Calibri"/>
                          <a:cs typeface="Times New Roman"/>
                        </a:rPr>
                        <a:t>11</a:t>
                      </a:r>
                      <a:endParaRPr lang="en-US" sz="11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a:effectLst/>
                          <a:latin typeface="Calibri"/>
                          <a:ea typeface="Calibri"/>
                          <a:cs typeface="Times New Roman"/>
                        </a:rPr>
                        <a:t>الموارد البشرية </a:t>
                      </a:r>
                      <a:endParaRPr lang="en-US" sz="11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646">
                <a:tc>
                  <a:txBody>
                    <a:bodyPr/>
                    <a:lstStyle/>
                    <a:p>
                      <a:pPr algn="r" rtl="1">
                        <a:lnSpc>
                          <a:spcPct val="115000"/>
                        </a:lnSpc>
                        <a:spcAft>
                          <a:spcPts val="0"/>
                        </a:spcAft>
                      </a:pPr>
                      <a:r>
                        <a:rPr lang="ar-SA" sz="1800" b="1">
                          <a:effectLst/>
                          <a:latin typeface="Calibri"/>
                          <a:ea typeface="Calibri"/>
                          <a:cs typeface="Times New Roman"/>
                        </a:rPr>
                        <a:t>5</a:t>
                      </a:r>
                      <a:endParaRPr lang="en-US" sz="11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a:effectLst/>
                          <a:latin typeface="Calibri"/>
                          <a:ea typeface="Calibri"/>
                          <a:cs typeface="Times New Roman"/>
                        </a:rPr>
                        <a:t>الرؤية</a:t>
                      </a:r>
                      <a:endParaRPr lang="en-US" sz="11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a:effectLst/>
                          <a:latin typeface="Calibri"/>
                          <a:ea typeface="Calibri"/>
                          <a:cs typeface="Times New Roman"/>
                        </a:rPr>
                        <a:t>12</a:t>
                      </a:r>
                      <a:endParaRPr lang="en-US" sz="11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a:effectLst/>
                          <a:latin typeface="Calibri"/>
                          <a:ea typeface="Calibri"/>
                          <a:cs typeface="Times New Roman"/>
                        </a:rPr>
                        <a:t>الخطة المالية </a:t>
                      </a:r>
                      <a:endParaRPr lang="en-US" sz="11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646">
                <a:tc>
                  <a:txBody>
                    <a:bodyPr/>
                    <a:lstStyle/>
                    <a:p>
                      <a:pPr algn="r" rtl="1">
                        <a:lnSpc>
                          <a:spcPct val="115000"/>
                        </a:lnSpc>
                        <a:spcAft>
                          <a:spcPts val="0"/>
                        </a:spcAft>
                      </a:pPr>
                      <a:r>
                        <a:rPr lang="ar-SA" sz="1800" b="1">
                          <a:effectLst/>
                          <a:latin typeface="Calibri"/>
                          <a:ea typeface="Calibri"/>
                          <a:cs typeface="Times New Roman"/>
                        </a:rPr>
                        <a:t>6</a:t>
                      </a:r>
                      <a:endParaRPr lang="en-US" sz="11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a:effectLst/>
                          <a:latin typeface="Calibri"/>
                          <a:ea typeface="Calibri"/>
                          <a:cs typeface="Times New Roman"/>
                        </a:rPr>
                        <a:t>الرسالة</a:t>
                      </a:r>
                      <a:endParaRPr lang="en-US" sz="11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a:effectLst/>
                          <a:latin typeface="Calibri"/>
                          <a:ea typeface="Calibri"/>
                          <a:cs typeface="Times New Roman"/>
                        </a:rPr>
                        <a:t>13</a:t>
                      </a:r>
                      <a:endParaRPr lang="en-US" sz="11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a:effectLst/>
                          <a:latin typeface="Calibri"/>
                          <a:ea typeface="Calibri"/>
                          <a:cs typeface="Times New Roman"/>
                        </a:rPr>
                        <a:t>خطة التنفيذ </a:t>
                      </a:r>
                      <a:endParaRPr lang="en-US" sz="11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646">
                <a:tc>
                  <a:txBody>
                    <a:bodyPr/>
                    <a:lstStyle/>
                    <a:p>
                      <a:pPr algn="r" rtl="1">
                        <a:lnSpc>
                          <a:spcPct val="115000"/>
                        </a:lnSpc>
                        <a:spcAft>
                          <a:spcPts val="0"/>
                        </a:spcAft>
                      </a:pPr>
                      <a:r>
                        <a:rPr lang="ar-SA" sz="1800" b="1">
                          <a:effectLst/>
                          <a:latin typeface="Calibri"/>
                          <a:ea typeface="Calibri"/>
                          <a:cs typeface="Times New Roman"/>
                        </a:rPr>
                        <a:t>7</a:t>
                      </a:r>
                      <a:endParaRPr lang="en-US" sz="11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a:effectLst/>
                          <a:latin typeface="Calibri"/>
                          <a:ea typeface="Calibri"/>
                          <a:cs typeface="Times New Roman"/>
                        </a:rPr>
                        <a:t>القيم</a:t>
                      </a:r>
                      <a:endParaRPr lang="en-US" sz="11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a:effectLst/>
                          <a:latin typeface="Calibri"/>
                          <a:ea typeface="Calibri"/>
                          <a:cs typeface="Times New Roman"/>
                        </a:rPr>
                        <a:t>14</a:t>
                      </a:r>
                      <a:endParaRPr lang="en-US" sz="11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a:effectLst/>
                          <a:latin typeface="Calibri"/>
                          <a:ea typeface="Calibri"/>
                          <a:cs typeface="Times New Roman"/>
                        </a:rPr>
                        <a:t>الملاحق</a:t>
                      </a:r>
                      <a:endParaRPr lang="en-US" sz="11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7439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226329"/>
            <a:ext cx="8280920" cy="6591548"/>
          </a:xfrm>
          <a:prstGeom prst="rect">
            <a:avLst/>
          </a:prstGeom>
        </p:spPr>
        <p:txBody>
          <a:bodyPr wrap="square">
            <a:spAutoFit/>
          </a:bodyPr>
          <a:lstStyle/>
          <a:p>
            <a:pPr>
              <a:lnSpc>
                <a:spcPct val="115000"/>
              </a:lnSpc>
              <a:spcAft>
                <a:spcPts val="1000"/>
              </a:spcAft>
            </a:pPr>
            <a:r>
              <a:rPr lang="ar-SA" sz="3600" u="sng" dirty="0">
                <a:solidFill>
                  <a:srgbClr val="C00000"/>
                </a:solidFill>
                <a:ea typeface="Calibri"/>
                <a:cs typeface="Times New Roman"/>
              </a:rPr>
              <a:t>تنبيهات</a:t>
            </a:r>
            <a:endParaRPr lang="en-US" sz="3600" dirty="0">
              <a:solidFill>
                <a:srgbClr val="C00000"/>
              </a:solidFill>
              <a:ea typeface="Calibri"/>
              <a:cs typeface="Arial"/>
            </a:endParaRPr>
          </a:p>
          <a:p>
            <a:pPr marL="342900" lvl="0" indent="-342900">
              <a:lnSpc>
                <a:spcPct val="115000"/>
              </a:lnSpc>
              <a:buFont typeface="+mj-lt"/>
              <a:buAutoNum type="arabicPeriod"/>
            </a:pPr>
            <a:r>
              <a:rPr lang="ar-SA" sz="3600" dirty="0">
                <a:ea typeface="Calibri"/>
                <a:cs typeface="Times New Roman"/>
              </a:rPr>
              <a:t>تأكد من الأخطاء الاملائية</a:t>
            </a:r>
            <a:endParaRPr lang="en-US" sz="3600" dirty="0">
              <a:ea typeface="Calibri"/>
              <a:cs typeface="Arial"/>
            </a:endParaRPr>
          </a:p>
          <a:p>
            <a:pPr marL="342900" lvl="0" indent="-342900">
              <a:lnSpc>
                <a:spcPct val="115000"/>
              </a:lnSpc>
              <a:buFont typeface="+mj-lt"/>
              <a:buAutoNum type="arabicPeriod"/>
            </a:pPr>
            <a:r>
              <a:rPr lang="ar-SA" sz="3600" dirty="0">
                <a:ea typeface="Calibri"/>
                <a:cs typeface="Times New Roman"/>
              </a:rPr>
              <a:t>أضف الفهرس</a:t>
            </a:r>
            <a:endParaRPr lang="en-US" sz="3600" dirty="0">
              <a:ea typeface="Calibri"/>
              <a:cs typeface="Arial"/>
            </a:endParaRPr>
          </a:p>
          <a:p>
            <a:pPr marL="342900" lvl="0" indent="-342900">
              <a:lnSpc>
                <a:spcPct val="115000"/>
              </a:lnSpc>
              <a:buFont typeface="+mj-lt"/>
              <a:buAutoNum type="arabicPeriod"/>
            </a:pPr>
            <a:r>
              <a:rPr lang="ar-SA" sz="3600" dirty="0">
                <a:ea typeface="Calibri"/>
                <a:cs typeface="Times New Roman"/>
              </a:rPr>
              <a:t>ترقيم الصفحات</a:t>
            </a:r>
            <a:endParaRPr lang="en-US" sz="3600" dirty="0">
              <a:ea typeface="Calibri"/>
              <a:cs typeface="Arial"/>
            </a:endParaRPr>
          </a:p>
          <a:p>
            <a:pPr marL="342900" lvl="0" indent="-342900">
              <a:lnSpc>
                <a:spcPct val="115000"/>
              </a:lnSpc>
              <a:buFont typeface="+mj-lt"/>
              <a:buAutoNum type="arabicPeriod"/>
            </a:pPr>
            <a:r>
              <a:rPr lang="ar-SA" sz="3600" dirty="0">
                <a:ea typeface="Calibri"/>
                <a:cs typeface="Times New Roman"/>
              </a:rPr>
              <a:t>التنسيق الجيد</a:t>
            </a:r>
            <a:endParaRPr lang="en-US" sz="3600" dirty="0">
              <a:ea typeface="Calibri"/>
              <a:cs typeface="Arial"/>
            </a:endParaRPr>
          </a:p>
          <a:p>
            <a:pPr marL="342900" lvl="0" indent="-342900">
              <a:lnSpc>
                <a:spcPct val="115000"/>
              </a:lnSpc>
              <a:buFont typeface="+mj-lt"/>
              <a:buAutoNum type="arabicPeriod"/>
            </a:pPr>
            <a:r>
              <a:rPr lang="ar-SA" sz="3600" dirty="0">
                <a:ea typeface="Calibri"/>
                <a:cs typeface="Times New Roman"/>
              </a:rPr>
              <a:t>التأكيد على صفحة غلاف </a:t>
            </a:r>
            <a:r>
              <a:rPr lang="ar-SA" sz="3600" dirty="0" smtClean="0">
                <a:ea typeface="Calibri"/>
                <a:cs typeface="Times New Roman"/>
              </a:rPr>
              <a:t>تشمل </a:t>
            </a:r>
            <a:r>
              <a:rPr lang="ar-SA" sz="3600" dirty="0">
                <a:ea typeface="Calibri"/>
                <a:cs typeface="Times New Roman"/>
              </a:rPr>
              <a:t>اسم المشروع وشعاره وعنوان ومعلومات </a:t>
            </a:r>
            <a:r>
              <a:rPr lang="ar-SA" sz="3600" dirty="0" smtClean="0">
                <a:ea typeface="Calibri"/>
                <a:cs typeface="Times New Roman"/>
              </a:rPr>
              <a:t>الاتصال .</a:t>
            </a:r>
            <a:endParaRPr lang="en-US" sz="3600" dirty="0">
              <a:ea typeface="Calibri"/>
              <a:cs typeface="Arial"/>
            </a:endParaRPr>
          </a:p>
          <a:p>
            <a:pPr marL="342900" lvl="0" indent="-342900">
              <a:lnSpc>
                <a:spcPct val="115000"/>
              </a:lnSpc>
              <a:spcAft>
                <a:spcPts val="1000"/>
              </a:spcAft>
              <a:buFont typeface="+mj-lt"/>
              <a:buAutoNum type="arabicPeriod"/>
            </a:pPr>
            <a:r>
              <a:rPr lang="ar-SA" sz="3600" dirty="0">
                <a:ea typeface="Calibri"/>
                <a:cs typeface="Times New Roman"/>
              </a:rPr>
              <a:t>سيتم دراسة وتحكيم المشاريع الطلابية وإعداد خطط العمل وفق الإطار التنفيذي للمشروع الوارد في الدليل التنفيذي للمشروعات المركزية للنشاط (بنين / بنات) </a:t>
            </a:r>
            <a:r>
              <a:rPr lang="ar-SA" sz="3600" dirty="0" smtClean="0">
                <a:ea typeface="Calibri"/>
                <a:cs typeface="Times New Roman"/>
              </a:rPr>
              <a:t>.</a:t>
            </a:r>
            <a:endParaRPr lang="en-US" sz="3600" dirty="0">
              <a:ea typeface="Calibri"/>
              <a:cs typeface="Arial"/>
            </a:endParaRPr>
          </a:p>
        </p:txBody>
      </p:sp>
    </p:spTree>
    <p:extLst>
      <p:ext uri="{BB962C8B-B14F-4D97-AF65-F5344CB8AC3E}">
        <p14:creationId xmlns:p14="http://schemas.microsoft.com/office/powerpoint/2010/main" val="118410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heel(1)">
                                      <p:cBhvr>
                                        <p:cTn id="7" dur="2000"/>
                                        <p:tgtEl>
                                          <p:spTgt spid="2">
                                            <p:txEl>
                                              <p:pRg st="1" end="1"/>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heel(1)">
                                      <p:cBhvr>
                                        <p:cTn id="10" dur="2000"/>
                                        <p:tgtEl>
                                          <p:spTgt spid="2">
                                            <p:txEl>
                                              <p:pRg st="2" end="2"/>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heel(1)">
                                      <p:cBhvr>
                                        <p:cTn id="13" dur="2000"/>
                                        <p:tgtEl>
                                          <p:spTgt spid="2">
                                            <p:txEl>
                                              <p:pRg st="3" end="3"/>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heel(1)">
                                      <p:cBhvr>
                                        <p:cTn id="16" dur="2000"/>
                                        <p:tgtEl>
                                          <p:spTgt spid="2">
                                            <p:txEl>
                                              <p:pRg st="4" end="4"/>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wheel(1)">
                                      <p:cBhvr>
                                        <p:cTn id="19" dur="2000"/>
                                        <p:tgtEl>
                                          <p:spTgt spid="2">
                                            <p:txEl>
                                              <p:pRg st="5" end="5"/>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heel(1)">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340768"/>
            <a:ext cx="532859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5247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808153"/>
            <a:ext cx="571500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1" y="4365104"/>
            <a:ext cx="2976883" cy="249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30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ppt_x"/>
                                          </p:val>
                                        </p:tav>
                                        <p:tav tm="100000">
                                          <p:val>
                                            <p:strVal val="#ppt_x"/>
                                          </p:val>
                                        </p:tav>
                                      </p:tavLst>
                                    </p:anim>
                                    <p:anim calcmode="lin" valueType="num">
                                      <p:cBhvr additive="base">
                                        <p:cTn id="8"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000" dirty="0" smtClean="0">
                <a:solidFill>
                  <a:schemeClr val="tx1"/>
                </a:solidFill>
                <a:latin typeface="Andalus" pitchFamily="18" charset="-78"/>
                <a:cs typeface="Andalus" pitchFamily="18" charset="-78"/>
              </a:rPr>
              <a:t>جدول ورشة العمل</a:t>
            </a:r>
            <a:endParaRPr lang="ar-SA" sz="4000" dirty="0">
              <a:solidFill>
                <a:schemeClr val="tx1"/>
              </a:solidFill>
              <a:latin typeface="Andalus" pitchFamily="18" charset="-78"/>
              <a:cs typeface="Andalus" pitchFamily="18" charset="-78"/>
            </a:endParaRPr>
          </a:p>
        </p:txBody>
      </p:sp>
      <p:sp>
        <p:nvSpPr>
          <p:cNvPr id="3" name="عنصر نائب للمحتوى 2"/>
          <p:cNvSpPr>
            <a:spLocks noGrp="1"/>
          </p:cNvSpPr>
          <p:nvPr>
            <p:ph sz="quarter" idx="1"/>
          </p:nvPr>
        </p:nvSpPr>
        <p:spPr/>
        <p:txBody>
          <a:bodyPr/>
          <a:lstStyle/>
          <a:p>
            <a:r>
              <a:rPr lang="ar-SA" sz="4000" b="1" dirty="0">
                <a:solidFill>
                  <a:schemeClr val="accent1">
                    <a:lumMod val="50000"/>
                  </a:schemeClr>
                </a:solidFill>
                <a:latin typeface="Andalus" pitchFamily="18" charset="-78"/>
                <a:cs typeface="Andalus" pitchFamily="18" charset="-78"/>
              </a:rPr>
              <a:t>اليوم الثالث</a:t>
            </a:r>
          </a:p>
          <a:p>
            <a:r>
              <a:rPr lang="ar-SA" dirty="0"/>
              <a:t>استكمال النقاط المتبقية </a:t>
            </a:r>
          </a:p>
          <a:p>
            <a:r>
              <a:rPr lang="ar-SA" dirty="0"/>
              <a:t>خطة التنفيذ للمشروع</a:t>
            </a:r>
          </a:p>
          <a:p>
            <a:r>
              <a:rPr lang="ar-SA" dirty="0" smtClean="0"/>
              <a:t>المتابعة والتقييم</a:t>
            </a:r>
          </a:p>
          <a:p>
            <a:r>
              <a:rPr lang="ar-SA" dirty="0" smtClean="0"/>
              <a:t>نصائح مهمة لصناع الأعمال</a:t>
            </a:r>
          </a:p>
          <a:p>
            <a:r>
              <a:rPr lang="ar-SA" dirty="0" smtClean="0"/>
              <a:t>أخطاء يقع فيها رائد الأعمال</a:t>
            </a:r>
          </a:p>
          <a:p>
            <a:r>
              <a:rPr lang="ar-SA" dirty="0" smtClean="0"/>
              <a:t>شرح تفاصيل تسجيل المشروع</a:t>
            </a:r>
          </a:p>
          <a:p>
            <a:r>
              <a:rPr lang="ar-SA" dirty="0" smtClean="0"/>
              <a:t>الإجابة على استفسارات المنسقات</a:t>
            </a:r>
          </a:p>
          <a:p>
            <a:r>
              <a:rPr lang="ar-SA" dirty="0" smtClean="0"/>
              <a:t>الختام</a:t>
            </a:r>
          </a:p>
        </p:txBody>
      </p:sp>
    </p:spTree>
    <p:extLst>
      <p:ext uri="{BB962C8B-B14F-4D97-AF65-F5344CB8AC3E}">
        <p14:creationId xmlns:p14="http://schemas.microsoft.com/office/powerpoint/2010/main" val="32278711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1148</TotalTime>
  <Words>3381</Words>
  <Application>Microsoft Office PowerPoint</Application>
  <PresentationFormat>عرض على الشاشة (3:4)‏</PresentationFormat>
  <Paragraphs>563</Paragraphs>
  <Slides>89</Slides>
  <Notes>1</Notes>
  <HiddenSlides>0</HiddenSlides>
  <MMClips>0</MMClips>
  <ScaleCrop>false</ScaleCrop>
  <HeadingPairs>
    <vt:vector size="4" baseType="variant">
      <vt:variant>
        <vt:lpstr>نسق</vt:lpstr>
      </vt:variant>
      <vt:variant>
        <vt:i4>1</vt:i4>
      </vt:variant>
      <vt:variant>
        <vt:lpstr>عناوين الشرائح</vt:lpstr>
      </vt:variant>
      <vt:variant>
        <vt:i4>89</vt:i4>
      </vt:variant>
    </vt:vector>
  </HeadingPairs>
  <TitlesOfParts>
    <vt:vector size="90" baseType="lpstr">
      <vt:lpstr>مشربية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أهداف ورشة العمل </vt:lpstr>
      <vt:lpstr>جدول ورشة العمل</vt:lpstr>
      <vt:lpstr>جدول ورشة العمل</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Jawaher Hamada A. Al Dhayan</dc:creator>
  <cp:lastModifiedBy>hp</cp:lastModifiedBy>
  <cp:revision>99</cp:revision>
  <dcterms:created xsi:type="dcterms:W3CDTF">2016-03-20T06:24:13Z</dcterms:created>
  <dcterms:modified xsi:type="dcterms:W3CDTF">2017-10-18T09:23:53Z</dcterms:modified>
</cp:coreProperties>
</file>