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4" r:id="rId3"/>
    <p:sldId id="278" r:id="rId4"/>
    <p:sldId id="264" r:id="rId5"/>
    <p:sldId id="265" r:id="rId6"/>
    <p:sldId id="266" r:id="rId7"/>
    <p:sldId id="267" r:id="rId8"/>
    <p:sldId id="269" r:id="rId9"/>
    <p:sldId id="270" r:id="rId10"/>
    <p:sldId id="279" r:id="rId11"/>
    <p:sldId id="289" r:id="rId12"/>
    <p:sldId id="302" r:id="rId13"/>
    <p:sldId id="288" r:id="rId14"/>
    <p:sldId id="287" r:id="rId15"/>
    <p:sldId id="281" r:id="rId16"/>
    <p:sldId id="290" r:id="rId17"/>
    <p:sldId id="282" r:id="rId18"/>
    <p:sldId id="283" r:id="rId19"/>
    <p:sldId id="284" r:id="rId20"/>
    <p:sldId id="285" r:id="rId21"/>
    <p:sldId id="286" r:id="rId22"/>
    <p:sldId id="291" r:id="rId23"/>
    <p:sldId id="293" r:id="rId24"/>
    <p:sldId id="301" r:id="rId25"/>
    <p:sldId id="294" r:id="rId26"/>
    <p:sldId id="300" r:id="rId27"/>
    <p:sldId id="297" r:id="rId28"/>
    <p:sldId id="295" r:id="rId29"/>
    <p:sldId id="299" r:id="rId30"/>
    <p:sldId id="29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E88C50-34F3-4177-B7CE-8BCD7FA73916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5B8F65-92FF-49B7-B2C2-A38271B724D6}">
      <dgm:prSet phldrT="[نص]" custT="1"/>
      <dgm:spPr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5">
                <a:lumMod val="75000"/>
              </a:schemeClr>
            </a:gs>
            <a:gs pos="100000">
              <a:schemeClr val="accent5"/>
            </a:gs>
          </a:gsLst>
        </a:gradFill>
      </dgm:spPr>
      <dgm:t>
        <a:bodyPr/>
        <a:lstStyle/>
        <a:p>
          <a:r>
            <a:rPr lang="ar-SA" sz="3600" b="0" dirty="0" smtClean="0">
              <a:cs typeface="PT Bold Heading" pitchFamily="2" charset="-78"/>
            </a:rPr>
            <a:t>أقسام الوحدة</a:t>
          </a:r>
          <a:endParaRPr lang="en-US" sz="3600" b="0" dirty="0">
            <a:cs typeface="PT Bold Heading" pitchFamily="2" charset="-78"/>
          </a:endParaRPr>
        </a:p>
      </dgm:t>
    </dgm:pt>
    <dgm:pt modelId="{AC2D0A66-BD2E-4601-AC5E-15340DE380FF}" type="parTrans" cxnId="{3EF090A9-AFF3-4AD6-831F-F946609A1DD9}">
      <dgm:prSet/>
      <dgm:spPr/>
      <dgm:t>
        <a:bodyPr/>
        <a:lstStyle/>
        <a:p>
          <a:endParaRPr lang="en-US"/>
        </a:p>
      </dgm:t>
    </dgm:pt>
    <dgm:pt modelId="{92BC5CE2-11EB-4EA0-ADD4-25517E518A1F}" type="sibTrans" cxnId="{3EF090A9-AFF3-4AD6-831F-F946609A1DD9}">
      <dgm:prSet/>
      <dgm:spPr/>
      <dgm:t>
        <a:bodyPr/>
        <a:lstStyle/>
        <a:p>
          <a:endParaRPr lang="en-US"/>
        </a:p>
      </dgm:t>
    </dgm:pt>
    <dgm:pt modelId="{58B62DDC-D3F4-4B3E-AEED-631B8CBECEC9}">
      <dgm:prSet phldrT="[نص]" custT="1"/>
      <dgm:spPr>
        <a:gradFill rotWithShape="0">
          <a:gsLst>
            <a:gs pos="0">
              <a:schemeClr val="accent3">
                <a:lumMod val="50000"/>
              </a:schemeClr>
            </a:gs>
            <a:gs pos="80000">
              <a:schemeClr val="accent3">
                <a:lumMod val="75000"/>
              </a:schemeClr>
            </a:gs>
            <a:gs pos="100000">
              <a:schemeClr val="accent3"/>
            </a:gs>
          </a:gsLst>
        </a:gradFill>
      </dgm:spPr>
      <dgm:t>
        <a:bodyPr/>
        <a:lstStyle/>
        <a:p>
          <a:pPr>
            <a:lnSpc>
              <a:spcPct val="100000"/>
            </a:lnSpc>
          </a:pPr>
          <a:r>
            <a:rPr lang="ar-SA" sz="1800" dirty="0" smtClean="0">
              <a:cs typeface="PT Bold Heading" pitchFamily="2" charset="-78"/>
            </a:rPr>
            <a:t>ثلاث نصوص قرائية مع التراكيب اللغوية وكتاب النشاط</a:t>
          </a:r>
          <a:endParaRPr lang="en-US" sz="1800" dirty="0">
            <a:cs typeface="PT Bold Heading" pitchFamily="2" charset="-78"/>
          </a:endParaRPr>
        </a:p>
      </dgm:t>
    </dgm:pt>
    <dgm:pt modelId="{74A6060B-93C5-4A3C-961C-4B80487180AA}" type="parTrans" cxnId="{FD9628D4-E647-45D1-A548-62B9E41B0E48}">
      <dgm:prSet/>
      <dgm:spPr/>
      <dgm:t>
        <a:bodyPr/>
        <a:lstStyle/>
        <a:p>
          <a:endParaRPr lang="en-US"/>
        </a:p>
      </dgm:t>
    </dgm:pt>
    <dgm:pt modelId="{7BEF4E51-8200-48AC-8F69-0F038F0B90FB}" type="sibTrans" cxnId="{FD9628D4-E647-45D1-A548-62B9E41B0E48}">
      <dgm:prSet/>
      <dgm:spPr/>
      <dgm:t>
        <a:bodyPr/>
        <a:lstStyle/>
        <a:p>
          <a:endParaRPr lang="en-US"/>
        </a:p>
      </dgm:t>
    </dgm:pt>
    <dgm:pt modelId="{8D3A96FB-520B-4BFD-8A7F-559C24F8C98A}">
      <dgm:prSet phldrT="[نص]" custT="1"/>
      <dgm:spPr>
        <a:gradFill rotWithShape="0">
          <a:gsLst>
            <a:gs pos="0">
              <a:schemeClr val="accent4">
                <a:lumMod val="50000"/>
              </a:schemeClr>
            </a:gs>
            <a:gs pos="80000">
              <a:schemeClr val="accent4">
                <a:lumMod val="75000"/>
              </a:schemeClr>
            </a:gs>
            <a:gs pos="100000">
              <a:schemeClr val="accent4"/>
            </a:gs>
          </a:gsLst>
        </a:gradFill>
      </dgm:spPr>
      <dgm:t>
        <a:bodyPr/>
        <a:lstStyle/>
        <a:p>
          <a:r>
            <a:rPr lang="ar-SA" sz="2800" dirty="0" smtClean="0">
              <a:cs typeface="PT Bold Heading" pitchFamily="2" charset="-78"/>
            </a:rPr>
            <a:t>النشيد</a:t>
          </a:r>
          <a:endParaRPr lang="en-US" sz="2800" dirty="0">
            <a:cs typeface="PT Bold Heading" pitchFamily="2" charset="-78"/>
          </a:endParaRPr>
        </a:p>
      </dgm:t>
    </dgm:pt>
    <dgm:pt modelId="{E5D3DB6C-7C6E-4731-96F0-69382B9D768A}" type="parTrans" cxnId="{7E2D24CD-B59B-404D-B0D6-E3440C0DAC0E}">
      <dgm:prSet/>
      <dgm:spPr/>
      <dgm:t>
        <a:bodyPr/>
        <a:lstStyle/>
        <a:p>
          <a:endParaRPr lang="en-US"/>
        </a:p>
      </dgm:t>
    </dgm:pt>
    <dgm:pt modelId="{FBCDCD3E-A4A8-4027-902A-F703E2FFDB8F}" type="sibTrans" cxnId="{7E2D24CD-B59B-404D-B0D6-E3440C0DAC0E}">
      <dgm:prSet/>
      <dgm:spPr/>
      <dgm:t>
        <a:bodyPr/>
        <a:lstStyle/>
        <a:p>
          <a:endParaRPr lang="en-US"/>
        </a:p>
      </dgm:t>
    </dgm:pt>
    <dgm:pt modelId="{AB1BC577-6AC7-4E84-929E-AD1BED22F120}">
      <dgm:prSet phldrT="[نص]" custT="1"/>
      <dgm:spPr/>
      <dgm:t>
        <a:bodyPr/>
        <a:lstStyle/>
        <a:p>
          <a:r>
            <a:rPr lang="ar-SA" sz="2400" dirty="0" smtClean="0">
              <a:cs typeface="PT Bold Heading" pitchFamily="2" charset="-78"/>
            </a:rPr>
            <a:t>نص الاستماع</a:t>
          </a:r>
          <a:endParaRPr lang="en-US" sz="2400" dirty="0">
            <a:cs typeface="PT Bold Heading" pitchFamily="2" charset="-78"/>
          </a:endParaRPr>
        </a:p>
      </dgm:t>
    </dgm:pt>
    <dgm:pt modelId="{F500E16F-88A0-4215-9D88-C91E77A8BBE8}" type="parTrans" cxnId="{7DB2715A-0D91-4184-8406-CE250A4A3907}">
      <dgm:prSet/>
      <dgm:spPr/>
      <dgm:t>
        <a:bodyPr/>
        <a:lstStyle/>
        <a:p>
          <a:endParaRPr lang="en-US"/>
        </a:p>
      </dgm:t>
    </dgm:pt>
    <dgm:pt modelId="{113CE891-D9B7-4F86-8A78-36E56DD809E6}" type="sibTrans" cxnId="{7DB2715A-0D91-4184-8406-CE250A4A3907}">
      <dgm:prSet/>
      <dgm:spPr/>
      <dgm:t>
        <a:bodyPr/>
        <a:lstStyle/>
        <a:p>
          <a:endParaRPr lang="en-US"/>
        </a:p>
      </dgm:t>
    </dgm:pt>
    <dgm:pt modelId="{B40ACA16-E81A-4329-8C00-70FDCC5A1C2B}">
      <dgm:prSet custT="1"/>
      <dgm:spPr>
        <a:gradFill rotWithShape="0">
          <a:gsLst>
            <a:gs pos="0">
              <a:schemeClr val="accent6">
                <a:lumMod val="50000"/>
              </a:schemeClr>
            </a:gs>
            <a:gs pos="80000">
              <a:schemeClr val="accent6">
                <a:lumMod val="75000"/>
              </a:schemeClr>
            </a:gs>
            <a:gs pos="100000">
              <a:schemeClr val="accent6"/>
            </a:gs>
          </a:gsLst>
        </a:gradFill>
      </dgm:spPr>
      <dgm:t>
        <a:bodyPr/>
        <a:lstStyle/>
        <a:p>
          <a:r>
            <a:rPr lang="ar-SA" sz="2400" b="0" dirty="0" smtClean="0">
              <a:cs typeface="PT Bold Heading" pitchFamily="2" charset="-78"/>
            </a:rPr>
            <a:t>المدخل ونشاطات التهيئة</a:t>
          </a:r>
          <a:endParaRPr lang="en-US" sz="2400" b="0" dirty="0">
            <a:cs typeface="PT Bold Heading" pitchFamily="2" charset="-78"/>
          </a:endParaRPr>
        </a:p>
      </dgm:t>
    </dgm:pt>
    <dgm:pt modelId="{5BEA46EE-A0F2-447B-A1BA-6FDA8BFABC61}" type="parTrans" cxnId="{BF2F3CCB-0E12-49A0-B1FE-C87F77402970}">
      <dgm:prSet/>
      <dgm:spPr/>
      <dgm:t>
        <a:bodyPr/>
        <a:lstStyle/>
        <a:p>
          <a:endParaRPr lang="en-US"/>
        </a:p>
      </dgm:t>
    </dgm:pt>
    <dgm:pt modelId="{35C9878C-E293-4E9B-994F-DAB916F723C4}" type="sibTrans" cxnId="{BF2F3CCB-0E12-49A0-B1FE-C87F77402970}">
      <dgm:prSet/>
      <dgm:spPr/>
      <dgm:t>
        <a:bodyPr/>
        <a:lstStyle/>
        <a:p>
          <a:endParaRPr lang="en-US"/>
        </a:p>
      </dgm:t>
    </dgm:pt>
    <dgm:pt modelId="{9AD9D014-CB7B-4531-AAC1-B505A528239B}" type="pres">
      <dgm:prSet presAssocID="{BFE88C50-34F3-4177-B7CE-8BCD7FA739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1EE69F5-A94E-4F4A-82E8-B2212F662B5B}" type="pres">
      <dgm:prSet presAssocID="{F65B8F65-92FF-49B7-B2C2-A38271B724D6}" presName="hierRoot1" presStyleCnt="0">
        <dgm:presLayoutVars>
          <dgm:hierBranch val="init"/>
        </dgm:presLayoutVars>
      </dgm:prSet>
      <dgm:spPr/>
    </dgm:pt>
    <dgm:pt modelId="{D80F2A65-E8E4-4CFA-A267-CFF836A491C2}" type="pres">
      <dgm:prSet presAssocID="{F65B8F65-92FF-49B7-B2C2-A38271B724D6}" presName="rootComposite1" presStyleCnt="0"/>
      <dgm:spPr/>
    </dgm:pt>
    <dgm:pt modelId="{E1F13B6E-38BC-4A26-8ECF-DE0AF75AE9D4}" type="pres">
      <dgm:prSet presAssocID="{F65B8F65-92FF-49B7-B2C2-A38271B724D6}" presName="rootText1" presStyleLbl="node0" presStyleIdx="0" presStyleCnt="1" custScaleX="151144" custScaleY="153393" custLinFactNeighborX="1707" custLinFactNeighborY="28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B04700-9C4E-43FF-BF30-1A77932140B1}" type="pres">
      <dgm:prSet presAssocID="{F65B8F65-92FF-49B7-B2C2-A38271B724D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3F648F2-136F-4FFB-9AD2-DCF6DE3E35C9}" type="pres">
      <dgm:prSet presAssocID="{F65B8F65-92FF-49B7-B2C2-A38271B724D6}" presName="hierChild2" presStyleCnt="0"/>
      <dgm:spPr/>
    </dgm:pt>
    <dgm:pt modelId="{CB9D13C1-B2D1-4C65-BDCF-C93E3B3CF430}" type="pres">
      <dgm:prSet presAssocID="{74A6060B-93C5-4A3C-961C-4B80487180AA}" presName="Name37" presStyleLbl="parChTrans1D2" presStyleIdx="0" presStyleCnt="4"/>
      <dgm:spPr/>
      <dgm:t>
        <a:bodyPr/>
        <a:lstStyle/>
        <a:p>
          <a:endParaRPr lang="en-US"/>
        </a:p>
      </dgm:t>
    </dgm:pt>
    <dgm:pt modelId="{70DEF172-7D65-4D9A-AF6D-A4EC80720EA8}" type="pres">
      <dgm:prSet presAssocID="{58B62DDC-D3F4-4B3E-AEED-631B8CBECEC9}" presName="hierRoot2" presStyleCnt="0">
        <dgm:presLayoutVars>
          <dgm:hierBranch val="init"/>
        </dgm:presLayoutVars>
      </dgm:prSet>
      <dgm:spPr/>
    </dgm:pt>
    <dgm:pt modelId="{FCFAFB6C-CC33-48E4-9FEC-3DCF52FEB354}" type="pres">
      <dgm:prSet presAssocID="{58B62DDC-D3F4-4B3E-AEED-631B8CBECEC9}" presName="rootComposite" presStyleCnt="0"/>
      <dgm:spPr/>
    </dgm:pt>
    <dgm:pt modelId="{3C5B94E0-9B68-49CA-A151-C9A54E4E8AC0}" type="pres">
      <dgm:prSet presAssocID="{58B62DDC-D3F4-4B3E-AEED-631B8CBECEC9}" presName="rootText" presStyleLbl="node2" presStyleIdx="0" presStyleCnt="4" custScaleY="151143" custLinFactNeighborY="233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315EF3-B67B-4D68-AFE2-1A3536A5411E}" type="pres">
      <dgm:prSet presAssocID="{58B62DDC-D3F4-4B3E-AEED-631B8CBECEC9}" presName="rootConnector" presStyleLbl="node2" presStyleIdx="0" presStyleCnt="4"/>
      <dgm:spPr/>
      <dgm:t>
        <a:bodyPr/>
        <a:lstStyle/>
        <a:p>
          <a:endParaRPr lang="en-US"/>
        </a:p>
      </dgm:t>
    </dgm:pt>
    <dgm:pt modelId="{1E701D24-5A36-4E3A-A0BD-B6B0D3795F5D}" type="pres">
      <dgm:prSet presAssocID="{58B62DDC-D3F4-4B3E-AEED-631B8CBECEC9}" presName="hierChild4" presStyleCnt="0"/>
      <dgm:spPr/>
    </dgm:pt>
    <dgm:pt modelId="{61C50942-43E4-4EBA-838A-8A8076888CBA}" type="pres">
      <dgm:prSet presAssocID="{58B62DDC-D3F4-4B3E-AEED-631B8CBECEC9}" presName="hierChild5" presStyleCnt="0"/>
      <dgm:spPr/>
    </dgm:pt>
    <dgm:pt modelId="{FCB12ED8-7918-4CC3-B3E1-8D750B8EBC43}" type="pres">
      <dgm:prSet presAssocID="{E5D3DB6C-7C6E-4731-96F0-69382B9D768A}" presName="Name37" presStyleLbl="parChTrans1D2" presStyleIdx="1" presStyleCnt="4"/>
      <dgm:spPr/>
      <dgm:t>
        <a:bodyPr/>
        <a:lstStyle/>
        <a:p>
          <a:endParaRPr lang="en-US"/>
        </a:p>
      </dgm:t>
    </dgm:pt>
    <dgm:pt modelId="{D657FB36-D8F2-49E9-ABA4-ED07414DE2F4}" type="pres">
      <dgm:prSet presAssocID="{8D3A96FB-520B-4BFD-8A7F-559C24F8C98A}" presName="hierRoot2" presStyleCnt="0">
        <dgm:presLayoutVars>
          <dgm:hierBranch val="init"/>
        </dgm:presLayoutVars>
      </dgm:prSet>
      <dgm:spPr/>
    </dgm:pt>
    <dgm:pt modelId="{17F01334-020E-4F3A-AC8A-731FDC150238}" type="pres">
      <dgm:prSet presAssocID="{8D3A96FB-520B-4BFD-8A7F-559C24F8C98A}" presName="rootComposite" presStyleCnt="0"/>
      <dgm:spPr/>
    </dgm:pt>
    <dgm:pt modelId="{2243E9F1-FD5C-4E21-A746-0D71E8D4F3B0}" type="pres">
      <dgm:prSet presAssocID="{8D3A96FB-520B-4BFD-8A7F-559C24F8C98A}" presName="rootText" presStyleLbl="node2" presStyleIdx="1" presStyleCnt="4" custScaleY="157967" custLinFactNeighborY="233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085771-9788-467F-8F2F-8AAD01C24C2B}" type="pres">
      <dgm:prSet presAssocID="{8D3A96FB-520B-4BFD-8A7F-559C24F8C98A}" presName="rootConnector" presStyleLbl="node2" presStyleIdx="1" presStyleCnt="4"/>
      <dgm:spPr/>
      <dgm:t>
        <a:bodyPr/>
        <a:lstStyle/>
        <a:p>
          <a:endParaRPr lang="en-US"/>
        </a:p>
      </dgm:t>
    </dgm:pt>
    <dgm:pt modelId="{0567433D-B4FF-423B-A13D-4FC01524E685}" type="pres">
      <dgm:prSet presAssocID="{8D3A96FB-520B-4BFD-8A7F-559C24F8C98A}" presName="hierChild4" presStyleCnt="0"/>
      <dgm:spPr/>
    </dgm:pt>
    <dgm:pt modelId="{64722D67-CC71-42E8-8FE5-46B569B7B262}" type="pres">
      <dgm:prSet presAssocID="{8D3A96FB-520B-4BFD-8A7F-559C24F8C98A}" presName="hierChild5" presStyleCnt="0"/>
      <dgm:spPr/>
    </dgm:pt>
    <dgm:pt modelId="{76E9A618-1C17-47D4-A7A1-4E134A1B31CF}" type="pres">
      <dgm:prSet presAssocID="{F500E16F-88A0-4215-9D88-C91E77A8BBE8}" presName="Name37" presStyleLbl="parChTrans1D2" presStyleIdx="2" presStyleCnt="4"/>
      <dgm:spPr/>
      <dgm:t>
        <a:bodyPr/>
        <a:lstStyle/>
        <a:p>
          <a:endParaRPr lang="en-US"/>
        </a:p>
      </dgm:t>
    </dgm:pt>
    <dgm:pt modelId="{E3C3E47B-8B57-49D3-9C25-87A92EBCFA0D}" type="pres">
      <dgm:prSet presAssocID="{AB1BC577-6AC7-4E84-929E-AD1BED22F120}" presName="hierRoot2" presStyleCnt="0">
        <dgm:presLayoutVars>
          <dgm:hierBranch val="init"/>
        </dgm:presLayoutVars>
      </dgm:prSet>
      <dgm:spPr/>
    </dgm:pt>
    <dgm:pt modelId="{59BAB1BD-94AF-4BEB-BACA-63CAE51FF7BC}" type="pres">
      <dgm:prSet presAssocID="{AB1BC577-6AC7-4E84-929E-AD1BED22F120}" presName="rootComposite" presStyleCnt="0"/>
      <dgm:spPr/>
    </dgm:pt>
    <dgm:pt modelId="{7C9E2630-9007-4FBB-8050-8B6B909C150D}" type="pres">
      <dgm:prSet presAssocID="{AB1BC577-6AC7-4E84-929E-AD1BED22F120}" presName="rootText" presStyleLbl="node2" presStyleIdx="2" presStyleCnt="4" custScaleY="164791" custLinFactNeighborX="580" custLinFactNeighborY="233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6C4F5A-F159-447E-A11A-9E85A8CF33DE}" type="pres">
      <dgm:prSet presAssocID="{AB1BC577-6AC7-4E84-929E-AD1BED22F120}" presName="rootConnector" presStyleLbl="node2" presStyleIdx="2" presStyleCnt="4"/>
      <dgm:spPr/>
      <dgm:t>
        <a:bodyPr/>
        <a:lstStyle/>
        <a:p>
          <a:endParaRPr lang="en-US"/>
        </a:p>
      </dgm:t>
    </dgm:pt>
    <dgm:pt modelId="{FCBBD0B9-0501-4E37-A0F2-85551ECA1DE3}" type="pres">
      <dgm:prSet presAssocID="{AB1BC577-6AC7-4E84-929E-AD1BED22F120}" presName="hierChild4" presStyleCnt="0"/>
      <dgm:spPr/>
    </dgm:pt>
    <dgm:pt modelId="{AD55880F-CBB5-4567-A451-C61A3F782BC5}" type="pres">
      <dgm:prSet presAssocID="{AB1BC577-6AC7-4E84-929E-AD1BED22F120}" presName="hierChild5" presStyleCnt="0"/>
      <dgm:spPr/>
    </dgm:pt>
    <dgm:pt modelId="{30108315-6BDA-4C16-910B-6A7A5CDB800C}" type="pres">
      <dgm:prSet presAssocID="{5BEA46EE-A0F2-447B-A1BA-6FDA8BFABC61}" presName="Name37" presStyleLbl="parChTrans1D2" presStyleIdx="3" presStyleCnt="4"/>
      <dgm:spPr/>
      <dgm:t>
        <a:bodyPr/>
        <a:lstStyle/>
        <a:p>
          <a:endParaRPr lang="en-US"/>
        </a:p>
      </dgm:t>
    </dgm:pt>
    <dgm:pt modelId="{1B0E6943-21DD-44D2-8DBD-4928D29C2F30}" type="pres">
      <dgm:prSet presAssocID="{B40ACA16-E81A-4329-8C00-70FDCC5A1C2B}" presName="hierRoot2" presStyleCnt="0">
        <dgm:presLayoutVars>
          <dgm:hierBranch val="init"/>
        </dgm:presLayoutVars>
      </dgm:prSet>
      <dgm:spPr/>
    </dgm:pt>
    <dgm:pt modelId="{B9E8B558-918B-4D38-A9D2-C57FE7DE5181}" type="pres">
      <dgm:prSet presAssocID="{B40ACA16-E81A-4329-8C00-70FDCC5A1C2B}" presName="rootComposite" presStyleCnt="0"/>
      <dgm:spPr/>
    </dgm:pt>
    <dgm:pt modelId="{8B791CC8-BEBB-451B-8418-54ADF63834E7}" type="pres">
      <dgm:prSet presAssocID="{B40ACA16-E81A-4329-8C00-70FDCC5A1C2B}" presName="rootText" presStyleLbl="node2" presStyleIdx="3" presStyleCnt="4" custScaleY="156842" custLinFactNeighborX="-553" custLinFactNeighborY="233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5F5346-1702-416B-983C-FBEE5ABBBCA8}" type="pres">
      <dgm:prSet presAssocID="{B40ACA16-E81A-4329-8C00-70FDCC5A1C2B}" presName="rootConnector" presStyleLbl="node2" presStyleIdx="3" presStyleCnt="4"/>
      <dgm:spPr/>
      <dgm:t>
        <a:bodyPr/>
        <a:lstStyle/>
        <a:p>
          <a:endParaRPr lang="en-US"/>
        </a:p>
      </dgm:t>
    </dgm:pt>
    <dgm:pt modelId="{F04A7001-AA91-4420-9D58-CC85007ED819}" type="pres">
      <dgm:prSet presAssocID="{B40ACA16-E81A-4329-8C00-70FDCC5A1C2B}" presName="hierChild4" presStyleCnt="0"/>
      <dgm:spPr/>
    </dgm:pt>
    <dgm:pt modelId="{A8DB9F8F-41DA-4874-A950-EA39476ABEDA}" type="pres">
      <dgm:prSet presAssocID="{B40ACA16-E81A-4329-8C00-70FDCC5A1C2B}" presName="hierChild5" presStyleCnt="0"/>
      <dgm:spPr/>
    </dgm:pt>
    <dgm:pt modelId="{89AE7622-8729-409F-AC9C-87E88E0DFFE1}" type="pres">
      <dgm:prSet presAssocID="{F65B8F65-92FF-49B7-B2C2-A38271B724D6}" presName="hierChild3" presStyleCnt="0"/>
      <dgm:spPr/>
    </dgm:pt>
  </dgm:ptLst>
  <dgm:cxnLst>
    <dgm:cxn modelId="{A98F6F31-4A9B-454A-A62B-881C2C70F61C}" type="presOf" srcId="{58B62DDC-D3F4-4B3E-AEED-631B8CBECEC9}" destId="{09315EF3-B67B-4D68-AFE2-1A3536A5411E}" srcOrd="1" destOrd="0" presId="urn:microsoft.com/office/officeart/2005/8/layout/orgChart1"/>
    <dgm:cxn modelId="{0DC2AB76-3E52-4C9F-BCAE-12AFE3DEF488}" type="presOf" srcId="{AB1BC577-6AC7-4E84-929E-AD1BED22F120}" destId="{DB6C4F5A-F159-447E-A11A-9E85A8CF33DE}" srcOrd="1" destOrd="0" presId="urn:microsoft.com/office/officeart/2005/8/layout/orgChart1"/>
    <dgm:cxn modelId="{D248A9DC-257F-44DD-A352-E642E599E50B}" type="presOf" srcId="{BFE88C50-34F3-4177-B7CE-8BCD7FA73916}" destId="{9AD9D014-CB7B-4531-AAC1-B505A528239B}" srcOrd="0" destOrd="0" presId="urn:microsoft.com/office/officeart/2005/8/layout/orgChart1"/>
    <dgm:cxn modelId="{E31C2F46-C523-404F-AB6B-0F5EFC400670}" type="presOf" srcId="{5BEA46EE-A0F2-447B-A1BA-6FDA8BFABC61}" destId="{30108315-6BDA-4C16-910B-6A7A5CDB800C}" srcOrd="0" destOrd="0" presId="urn:microsoft.com/office/officeart/2005/8/layout/orgChart1"/>
    <dgm:cxn modelId="{CE6ACD9F-E1FF-40D5-B15E-FFA331DD6C7E}" type="presOf" srcId="{8D3A96FB-520B-4BFD-8A7F-559C24F8C98A}" destId="{CC085771-9788-467F-8F2F-8AAD01C24C2B}" srcOrd="1" destOrd="0" presId="urn:microsoft.com/office/officeart/2005/8/layout/orgChart1"/>
    <dgm:cxn modelId="{BF2F3CCB-0E12-49A0-B1FE-C87F77402970}" srcId="{F65B8F65-92FF-49B7-B2C2-A38271B724D6}" destId="{B40ACA16-E81A-4329-8C00-70FDCC5A1C2B}" srcOrd="3" destOrd="0" parTransId="{5BEA46EE-A0F2-447B-A1BA-6FDA8BFABC61}" sibTransId="{35C9878C-E293-4E9B-994F-DAB916F723C4}"/>
    <dgm:cxn modelId="{FD9628D4-E647-45D1-A548-62B9E41B0E48}" srcId="{F65B8F65-92FF-49B7-B2C2-A38271B724D6}" destId="{58B62DDC-D3F4-4B3E-AEED-631B8CBECEC9}" srcOrd="0" destOrd="0" parTransId="{74A6060B-93C5-4A3C-961C-4B80487180AA}" sibTransId="{7BEF4E51-8200-48AC-8F69-0F038F0B90FB}"/>
    <dgm:cxn modelId="{8AD34E66-832A-4B94-B450-84AFCFB02B39}" type="presOf" srcId="{58B62DDC-D3F4-4B3E-AEED-631B8CBECEC9}" destId="{3C5B94E0-9B68-49CA-A151-C9A54E4E8AC0}" srcOrd="0" destOrd="0" presId="urn:microsoft.com/office/officeart/2005/8/layout/orgChart1"/>
    <dgm:cxn modelId="{7DB2715A-0D91-4184-8406-CE250A4A3907}" srcId="{F65B8F65-92FF-49B7-B2C2-A38271B724D6}" destId="{AB1BC577-6AC7-4E84-929E-AD1BED22F120}" srcOrd="2" destOrd="0" parTransId="{F500E16F-88A0-4215-9D88-C91E77A8BBE8}" sibTransId="{113CE891-D9B7-4F86-8A78-36E56DD809E6}"/>
    <dgm:cxn modelId="{4BAAEBB8-B073-425E-B067-D8169D580BD4}" type="presOf" srcId="{AB1BC577-6AC7-4E84-929E-AD1BED22F120}" destId="{7C9E2630-9007-4FBB-8050-8B6B909C150D}" srcOrd="0" destOrd="0" presId="urn:microsoft.com/office/officeart/2005/8/layout/orgChart1"/>
    <dgm:cxn modelId="{3EF090A9-AFF3-4AD6-831F-F946609A1DD9}" srcId="{BFE88C50-34F3-4177-B7CE-8BCD7FA73916}" destId="{F65B8F65-92FF-49B7-B2C2-A38271B724D6}" srcOrd="0" destOrd="0" parTransId="{AC2D0A66-BD2E-4601-AC5E-15340DE380FF}" sibTransId="{92BC5CE2-11EB-4EA0-ADD4-25517E518A1F}"/>
    <dgm:cxn modelId="{114CD29A-9E95-435A-AF28-1ACA4232B5E5}" type="presOf" srcId="{F65B8F65-92FF-49B7-B2C2-A38271B724D6}" destId="{AEB04700-9C4E-43FF-BF30-1A77932140B1}" srcOrd="1" destOrd="0" presId="urn:microsoft.com/office/officeart/2005/8/layout/orgChart1"/>
    <dgm:cxn modelId="{7E2D24CD-B59B-404D-B0D6-E3440C0DAC0E}" srcId="{F65B8F65-92FF-49B7-B2C2-A38271B724D6}" destId="{8D3A96FB-520B-4BFD-8A7F-559C24F8C98A}" srcOrd="1" destOrd="0" parTransId="{E5D3DB6C-7C6E-4731-96F0-69382B9D768A}" sibTransId="{FBCDCD3E-A4A8-4027-902A-F703E2FFDB8F}"/>
    <dgm:cxn modelId="{0322F74F-44F4-4720-B3B7-954A43488BCE}" type="presOf" srcId="{B40ACA16-E81A-4329-8C00-70FDCC5A1C2B}" destId="{355F5346-1702-416B-983C-FBEE5ABBBCA8}" srcOrd="1" destOrd="0" presId="urn:microsoft.com/office/officeart/2005/8/layout/orgChart1"/>
    <dgm:cxn modelId="{14A3D4D9-3D32-468D-8F82-34818D4881ED}" type="presOf" srcId="{74A6060B-93C5-4A3C-961C-4B80487180AA}" destId="{CB9D13C1-B2D1-4C65-BDCF-C93E3B3CF430}" srcOrd="0" destOrd="0" presId="urn:microsoft.com/office/officeart/2005/8/layout/orgChart1"/>
    <dgm:cxn modelId="{37D0A6F6-B47F-4704-A2B5-FC9EABFA4A58}" type="presOf" srcId="{E5D3DB6C-7C6E-4731-96F0-69382B9D768A}" destId="{FCB12ED8-7918-4CC3-B3E1-8D750B8EBC43}" srcOrd="0" destOrd="0" presId="urn:microsoft.com/office/officeart/2005/8/layout/orgChart1"/>
    <dgm:cxn modelId="{8949E3E7-A622-41F4-AB18-EC34A7D63632}" type="presOf" srcId="{B40ACA16-E81A-4329-8C00-70FDCC5A1C2B}" destId="{8B791CC8-BEBB-451B-8418-54ADF63834E7}" srcOrd="0" destOrd="0" presId="urn:microsoft.com/office/officeart/2005/8/layout/orgChart1"/>
    <dgm:cxn modelId="{6B21A04B-5555-4E7C-A740-39609E1BB5D4}" type="presOf" srcId="{8D3A96FB-520B-4BFD-8A7F-559C24F8C98A}" destId="{2243E9F1-FD5C-4E21-A746-0D71E8D4F3B0}" srcOrd="0" destOrd="0" presId="urn:microsoft.com/office/officeart/2005/8/layout/orgChart1"/>
    <dgm:cxn modelId="{83F34341-09A4-4182-A8D2-BFA2ACC1BC4E}" type="presOf" srcId="{F500E16F-88A0-4215-9D88-C91E77A8BBE8}" destId="{76E9A618-1C17-47D4-A7A1-4E134A1B31CF}" srcOrd="0" destOrd="0" presId="urn:microsoft.com/office/officeart/2005/8/layout/orgChart1"/>
    <dgm:cxn modelId="{017C567C-1708-41D3-83DC-997B0E8F3C88}" type="presOf" srcId="{F65B8F65-92FF-49B7-B2C2-A38271B724D6}" destId="{E1F13B6E-38BC-4A26-8ECF-DE0AF75AE9D4}" srcOrd="0" destOrd="0" presId="urn:microsoft.com/office/officeart/2005/8/layout/orgChart1"/>
    <dgm:cxn modelId="{076B6143-D96E-4D62-8F12-3A52347EE0F2}" type="presParOf" srcId="{9AD9D014-CB7B-4531-AAC1-B505A528239B}" destId="{51EE69F5-A94E-4F4A-82E8-B2212F662B5B}" srcOrd="0" destOrd="0" presId="urn:microsoft.com/office/officeart/2005/8/layout/orgChart1"/>
    <dgm:cxn modelId="{9DD29306-AB06-42DF-8078-57A7DDC6C2E3}" type="presParOf" srcId="{51EE69F5-A94E-4F4A-82E8-B2212F662B5B}" destId="{D80F2A65-E8E4-4CFA-A267-CFF836A491C2}" srcOrd="0" destOrd="0" presId="urn:microsoft.com/office/officeart/2005/8/layout/orgChart1"/>
    <dgm:cxn modelId="{D45840AF-72C8-4BE2-9CF9-BE4529FEAF67}" type="presParOf" srcId="{D80F2A65-E8E4-4CFA-A267-CFF836A491C2}" destId="{E1F13B6E-38BC-4A26-8ECF-DE0AF75AE9D4}" srcOrd="0" destOrd="0" presId="urn:microsoft.com/office/officeart/2005/8/layout/orgChart1"/>
    <dgm:cxn modelId="{8B52701E-93FC-4730-8C1F-4321191A400D}" type="presParOf" srcId="{D80F2A65-E8E4-4CFA-A267-CFF836A491C2}" destId="{AEB04700-9C4E-43FF-BF30-1A77932140B1}" srcOrd="1" destOrd="0" presId="urn:microsoft.com/office/officeart/2005/8/layout/orgChart1"/>
    <dgm:cxn modelId="{CD6425CB-2BCE-4A45-80E5-A4FB1E8F19EB}" type="presParOf" srcId="{51EE69F5-A94E-4F4A-82E8-B2212F662B5B}" destId="{53F648F2-136F-4FFB-9AD2-DCF6DE3E35C9}" srcOrd="1" destOrd="0" presId="urn:microsoft.com/office/officeart/2005/8/layout/orgChart1"/>
    <dgm:cxn modelId="{8B8FFF7B-9344-48E4-99F4-3B48CA65E04C}" type="presParOf" srcId="{53F648F2-136F-4FFB-9AD2-DCF6DE3E35C9}" destId="{CB9D13C1-B2D1-4C65-BDCF-C93E3B3CF430}" srcOrd="0" destOrd="0" presId="urn:microsoft.com/office/officeart/2005/8/layout/orgChart1"/>
    <dgm:cxn modelId="{4A93FF4E-BDAA-44F6-A8B0-E3A5A65CD606}" type="presParOf" srcId="{53F648F2-136F-4FFB-9AD2-DCF6DE3E35C9}" destId="{70DEF172-7D65-4D9A-AF6D-A4EC80720EA8}" srcOrd="1" destOrd="0" presId="urn:microsoft.com/office/officeart/2005/8/layout/orgChart1"/>
    <dgm:cxn modelId="{33B6F99D-01D4-4122-B806-274ACE70A780}" type="presParOf" srcId="{70DEF172-7D65-4D9A-AF6D-A4EC80720EA8}" destId="{FCFAFB6C-CC33-48E4-9FEC-3DCF52FEB354}" srcOrd="0" destOrd="0" presId="urn:microsoft.com/office/officeart/2005/8/layout/orgChart1"/>
    <dgm:cxn modelId="{51F38DFC-E99B-43EE-AC34-7AF319258825}" type="presParOf" srcId="{FCFAFB6C-CC33-48E4-9FEC-3DCF52FEB354}" destId="{3C5B94E0-9B68-49CA-A151-C9A54E4E8AC0}" srcOrd="0" destOrd="0" presId="urn:microsoft.com/office/officeart/2005/8/layout/orgChart1"/>
    <dgm:cxn modelId="{7FB7F5EA-CDB7-47C2-B62B-8A4B28B22FDD}" type="presParOf" srcId="{FCFAFB6C-CC33-48E4-9FEC-3DCF52FEB354}" destId="{09315EF3-B67B-4D68-AFE2-1A3536A5411E}" srcOrd="1" destOrd="0" presId="urn:microsoft.com/office/officeart/2005/8/layout/orgChart1"/>
    <dgm:cxn modelId="{2106B6D8-355D-4E94-8250-620639F6F3D4}" type="presParOf" srcId="{70DEF172-7D65-4D9A-AF6D-A4EC80720EA8}" destId="{1E701D24-5A36-4E3A-A0BD-B6B0D3795F5D}" srcOrd="1" destOrd="0" presId="urn:microsoft.com/office/officeart/2005/8/layout/orgChart1"/>
    <dgm:cxn modelId="{13C2B301-51FA-4E51-9A8A-805019E2D080}" type="presParOf" srcId="{70DEF172-7D65-4D9A-AF6D-A4EC80720EA8}" destId="{61C50942-43E4-4EBA-838A-8A8076888CBA}" srcOrd="2" destOrd="0" presId="urn:microsoft.com/office/officeart/2005/8/layout/orgChart1"/>
    <dgm:cxn modelId="{A3D3E88A-64A5-4EDA-903F-B55068BAF35D}" type="presParOf" srcId="{53F648F2-136F-4FFB-9AD2-DCF6DE3E35C9}" destId="{FCB12ED8-7918-4CC3-B3E1-8D750B8EBC43}" srcOrd="2" destOrd="0" presId="urn:microsoft.com/office/officeart/2005/8/layout/orgChart1"/>
    <dgm:cxn modelId="{15DBB9D2-EDE5-4D80-83D6-5B68F4511E6E}" type="presParOf" srcId="{53F648F2-136F-4FFB-9AD2-DCF6DE3E35C9}" destId="{D657FB36-D8F2-49E9-ABA4-ED07414DE2F4}" srcOrd="3" destOrd="0" presId="urn:microsoft.com/office/officeart/2005/8/layout/orgChart1"/>
    <dgm:cxn modelId="{02CEB198-BF80-4598-ACFB-187029593431}" type="presParOf" srcId="{D657FB36-D8F2-49E9-ABA4-ED07414DE2F4}" destId="{17F01334-020E-4F3A-AC8A-731FDC150238}" srcOrd="0" destOrd="0" presId="urn:microsoft.com/office/officeart/2005/8/layout/orgChart1"/>
    <dgm:cxn modelId="{801308F5-4AFE-40E5-86E5-D8A6DE904571}" type="presParOf" srcId="{17F01334-020E-4F3A-AC8A-731FDC150238}" destId="{2243E9F1-FD5C-4E21-A746-0D71E8D4F3B0}" srcOrd="0" destOrd="0" presId="urn:microsoft.com/office/officeart/2005/8/layout/orgChart1"/>
    <dgm:cxn modelId="{02CBAF94-C1E8-4B0E-B741-D684A14CE708}" type="presParOf" srcId="{17F01334-020E-4F3A-AC8A-731FDC150238}" destId="{CC085771-9788-467F-8F2F-8AAD01C24C2B}" srcOrd="1" destOrd="0" presId="urn:microsoft.com/office/officeart/2005/8/layout/orgChart1"/>
    <dgm:cxn modelId="{5265A5BA-C3E9-4495-8FEE-BE072729AAB7}" type="presParOf" srcId="{D657FB36-D8F2-49E9-ABA4-ED07414DE2F4}" destId="{0567433D-B4FF-423B-A13D-4FC01524E685}" srcOrd="1" destOrd="0" presId="urn:microsoft.com/office/officeart/2005/8/layout/orgChart1"/>
    <dgm:cxn modelId="{8E1F03A3-45AF-4F48-8EF8-01BB044B66B7}" type="presParOf" srcId="{D657FB36-D8F2-49E9-ABA4-ED07414DE2F4}" destId="{64722D67-CC71-42E8-8FE5-46B569B7B262}" srcOrd="2" destOrd="0" presId="urn:microsoft.com/office/officeart/2005/8/layout/orgChart1"/>
    <dgm:cxn modelId="{17113B1D-5EE5-4F69-9EC4-1ACC6DC6AF35}" type="presParOf" srcId="{53F648F2-136F-4FFB-9AD2-DCF6DE3E35C9}" destId="{76E9A618-1C17-47D4-A7A1-4E134A1B31CF}" srcOrd="4" destOrd="0" presId="urn:microsoft.com/office/officeart/2005/8/layout/orgChart1"/>
    <dgm:cxn modelId="{A00B1528-8798-4DE4-BA92-B14A629353E9}" type="presParOf" srcId="{53F648F2-136F-4FFB-9AD2-DCF6DE3E35C9}" destId="{E3C3E47B-8B57-49D3-9C25-87A92EBCFA0D}" srcOrd="5" destOrd="0" presId="urn:microsoft.com/office/officeart/2005/8/layout/orgChart1"/>
    <dgm:cxn modelId="{A0EA443B-C62E-4031-A76E-3D2EEC128659}" type="presParOf" srcId="{E3C3E47B-8B57-49D3-9C25-87A92EBCFA0D}" destId="{59BAB1BD-94AF-4BEB-BACA-63CAE51FF7BC}" srcOrd="0" destOrd="0" presId="urn:microsoft.com/office/officeart/2005/8/layout/orgChart1"/>
    <dgm:cxn modelId="{86A71C89-162D-45B6-A0A4-EA82B869EBDB}" type="presParOf" srcId="{59BAB1BD-94AF-4BEB-BACA-63CAE51FF7BC}" destId="{7C9E2630-9007-4FBB-8050-8B6B909C150D}" srcOrd="0" destOrd="0" presId="urn:microsoft.com/office/officeart/2005/8/layout/orgChart1"/>
    <dgm:cxn modelId="{F4DAD149-89E0-4781-B3A6-4AABB444BA6B}" type="presParOf" srcId="{59BAB1BD-94AF-4BEB-BACA-63CAE51FF7BC}" destId="{DB6C4F5A-F159-447E-A11A-9E85A8CF33DE}" srcOrd="1" destOrd="0" presId="urn:microsoft.com/office/officeart/2005/8/layout/orgChart1"/>
    <dgm:cxn modelId="{9FA1444A-3E63-451F-BC6F-39BACD94D7A3}" type="presParOf" srcId="{E3C3E47B-8B57-49D3-9C25-87A92EBCFA0D}" destId="{FCBBD0B9-0501-4E37-A0F2-85551ECA1DE3}" srcOrd="1" destOrd="0" presId="urn:microsoft.com/office/officeart/2005/8/layout/orgChart1"/>
    <dgm:cxn modelId="{29B43BC6-CB2B-47F5-A305-AFB280896969}" type="presParOf" srcId="{E3C3E47B-8B57-49D3-9C25-87A92EBCFA0D}" destId="{AD55880F-CBB5-4567-A451-C61A3F782BC5}" srcOrd="2" destOrd="0" presId="urn:microsoft.com/office/officeart/2005/8/layout/orgChart1"/>
    <dgm:cxn modelId="{9DF2628A-232D-4891-8544-6D72E074DC9A}" type="presParOf" srcId="{53F648F2-136F-4FFB-9AD2-DCF6DE3E35C9}" destId="{30108315-6BDA-4C16-910B-6A7A5CDB800C}" srcOrd="6" destOrd="0" presId="urn:microsoft.com/office/officeart/2005/8/layout/orgChart1"/>
    <dgm:cxn modelId="{FD3D0915-24FB-4045-A55D-D0F0E661A181}" type="presParOf" srcId="{53F648F2-136F-4FFB-9AD2-DCF6DE3E35C9}" destId="{1B0E6943-21DD-44D2-8DBD-4928D29C2F30}" srcOrd="7" destOrd="0" presId="urn:microsoft.com/office/officeart/2005/8/layout/orgChart1"/>
    <dgm:cxn modelId="{B24297BB-9EDA-46FA-836E-3D388CE9B6C9}" type="presParOf" srcId="{1B0E6943-21DD-44D2-8DBD-4928D29C2F30}" destId="{B9E8B558-918B-4D38-A9D2-C57FE7DE5181}" srcOrd="0" destOrd="0" presId="urn:microsoft.com/office/officeart/2005/8/layout/orgChart1"/>
    <dgm:cxn modelId="{8E67769D-9E45-4B03-B6BC-49B3076B4AC2}" type="presParOf" srcId="{B9E8B558-918B-4D38-A9D2-C57FE7DE5181}" destId="{8B791CC8-BEBB-451B-8418-54ADF63834E7}" srcOrd="0" destOrd="0" presId="urn:microsoft.com/office/officeart/2005/8/layout/orgChart1"/>
    <dgm:cxn modelId="{FEAC6CFC-5E8B-4171-83E1-5685C50D366F}" type="presParOf" srcId="{B9E8B558-918B-4D38-A9D2-C57FE7DE5181}" destId="{355F5346-1702-416B-983C-FBEE5ABBBCA8}" srcOrd="1" destOrd="0" presId="urn:microsoft.com/office/officeart/2005/8/layout/orgChart1"/>
    <dgm:cxn modelId="{A560BBAF-0D30-4BEA-BC9C-86C5CBD1AC45}" type="presParOf" srcId="{1B0E6943-21DD-44D2-8DBD-4928D29C2F30}" destId="{F04A7001-AA91-4420-9D58-CC85007ED819}" srcOrd="1" destOrd="0" presId="urn:microsoft.com/office/officeart/2005/8/layout/orgChart1"/>
    <dgm:cxn modelId="{1B6354C9-82DC-4DBB-9B19-04E222725E88}" type="presParOf" srcId="{1B0E6943-21DD-44D2-8DBD-4928D29C2F30}" destId="{A8DB9F8F-41DA-4874-A950-EA39476ABEDA}" srcOrd="2" destOrd="0" presId="urn:microsoft.com/office/officeart/2005/8/layout/orgChart1"/>
    <dgm:cxn modelId="{2827E46B-0218-4755-B547-D6A7DA08E829}" type="presParOf" srcId="{51EE69F5-A94E-4F4A-82E8-B2212F662B5B}" destId="{89AE7622-8729-409F-AC9C-87E88E0DFFE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4D90-5014-4574-BBDD-583D212EF76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A0441-96AE-4FB0-B32D-31F6424E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8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4D90-5014-4574-BBDD-583D212EF76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A0441-96AE-4FB0-B32D-31F6424E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91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4D90-5014-4574-BBDD-583D212EF76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A0441-96AE-4FB0-B32D-31F6424E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6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4D90-5014-4574-BBDD-583D212EF76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A0441-96AE-4FB0-B32D-31F6424E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19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4D90-5014-4574-BBDD-583D212EF76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A0441-96AE-4FB0-B32D-31F6424E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4D90-5014-4574-BBDD-583D212EF76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A0441-96AE-4FB0-B32D-31F6424E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0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4D90-5014-4574-BBDD-583D212EF76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A0441-96AE-4FB0-B32D-31F6424E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59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4D90-5014-4574-BBDD-583D212EF76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A0441-96AE-4FB0-B32D-31F6424E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9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4D90-5014-4574-BBDD-583D212EF76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A0441-96AE-4FB0-B32D-31F6424E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5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4D90-5014-4574-BBDD-583D212EF76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A0441-96AE-4FB0-B32D-31F6424E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6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4D90-5014-4574-BBDD-583D212EF76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A0441-96AE-4FB0-B32D-31F6424E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02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14D90-5014-4574-BBDD-583D212EF76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A0441-96AE-4FB0-B32D-31F6424E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7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gif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✼ ✻ ✺ ✹ ✸ ✷ ₪ ❃ ❂ ❁ 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907704" y="1628800"/>
            <a:ext cx="53285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600"/>
              </a:spcBef>
            </a:pPr>
            <a:r>
              <a:rPr lang="ar-SA" sz="2400" b="1" dirty="0" smtClean="0"/>
              <a:t>بسم الله الرحمن الرحيم</a:t>
            </a:r>
          </a:p>
          <a:p>
            <a:pPr algn="ctr" rtl="1">
              <a:spcBef>
                <a:spcPts val="600"/>
              </a:spcBef>
            </a:pPr>
            <a:r>
              <a:rPr lang="ar-SA" sz="2000" dirty="0" smtClean="0">
                <a:cs typeface="PT Bold Heading" pitchFamily="2" charset="-78"/>
              </a:rPr>
              <a:t>أه</a:t>
            </a:r>
            <a:r>
              <a:rPr lang="ar-SA" sz="2000" dirty="0">
                <a:cs typeface="PT Bold Heading" pitchFamily="2" charset="-78"/>
              </a:rPr>
              <a:t>د</a:t>
            </a:r>
            <a:r>
              <a:rPr lang="ar-SA" sz="2000" dirty="0" smtClean="0">
                <a:cs typeface="PT Bold Heading" pitchFamily="2" charset="-78"/>
              </a:rPr>
              <a:t>ي هذا العمل لكل من وقف معي</a:t>
            </a:r>
          </a:p>
          <a:p>
            <a:pPr algn="ctr" rtl="1">
              <a:spcBef>
                <a:spcPts val="600"/>
              </a:spcBef>
            </a:pPr>
            <a:r>
              <a:rPr lang="ar-SA" sz="2000" dirty="0" smtClean="0">
                <a:cs typeface="PT Bold Heading" pitchFamily="2" charset="-78"/>
              </a:rPr>
              <a:t> وكان عونًا لي بعد الله على العطاء والإبداع</a:t>
            </a:r>
          </a:p>
          <a:p>
            <a:pPr algn="ctr" rtl="1">
              <a:spcBef>
                <a:spcPts val="600"/>
              </a:spcBef>
            </a:pPr>
            <a:r>
              <a:rPr lang="ar-SA" sz="2000" dirty="0" smtClean="0">
                <a:solidFill>
                  <a:schemeClr val="accent3">
                    <a:lumMod val="50000"/>
                  </a:schemeClr>
                </a:solidFill>
                <a:cs typeface="PT Bold Heading" pitchFamily="2" charset="-78"/>
              </a:rPr>
              <a:t>إلى مشرفتي الحبيبة والغالية: 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نوال آل القاسم</a:t>
            </a:r>
          </a:p>
          <a:p>
            <a:pPr algn="ctr" rtl="1">
              <a:spcBef>
                <a:spcPts val="600"/>
              </a:spcBef>
            </a:pPr>
            <a:r>
              <a:rPr lang="ar-SA" sz="2000" dirty="0" smtClean="0">
                <a:cs typeface="PT Bold Heading" pitchFamily="2" charset="-78"/>
              </a:rPr>
              <a:t>التي كانت ولم تزل سندي في مسيرتي التعليمية </a:t>
            </a:r>
          </a:p>
          <a:p>
            <a:pPr algn="ctr" rtl="1">
              <a:spcBef>
                <a:spcPts val="600"/>
              </a:spcBef>
            </a:pPr>
            <a:r>
              <a:rPr lang="ar-SA" sz="2000" dirty="0" smtClean="0">
                <a:cs typeface="PT Bold Heading" pitchFamily="2" charset="-78"/>
              </a:rPr>
              <a:t>فجزاها الله عني خير الجزاء وجمعني بها وبمن أحب </a:t>
            </a:r>
          </a:p>
          <a:p>
            <a:pPr algn="ctr" rtl="1">
              <a:spcBef>
                <a:spcPts val="600"/>
              </a:spcBef>
            </a:pPr>
            <a:r>
              <a:rPr lang="ar-SA" sz="2000" dirty="0" smtClean="0">
                <a:cs typeface="PT Bold Heading" pitchFamily="2" charset="-78"/>
              </a:rPr>
              <a:t>في أعلى جنانه</a:t>
            </a:r>
          </a:p>
          <a:p>
            <a:pPr algn="ctr" rtl="1">
              <a:spcBef>
                <a:spcPts val="600"/>
              </a:spcBef>
            </a:pPr>
            <a:r>
              <a:rPr lang="ar-SA" sz="2000" dirty="0" smtClean="0">
                <a:solidFill>
                  <a:schemeClr val="accent3">
                    <a:lumMod val="50000"/>
                  </a:schemeClr>
                </a:solidFill>
                <a:cs typeface="PT Bold Heading" pitchFamily="2" charset="-78"/>
              </a:rPr>
              <a:t>إعداد المعلمة: </a:t>
            </a:r>
            <a:r>
              <a:rPr lang="ar-SA" sz="2000" dirty="0" smtClean="0">
                <a:cs typeface="PT Bold Heading" pitchFamily="2" charset="-78"/>
              </a:rPr>
              <a:t>شريفة الشمراني</a:t>
            </a:r>
          </a:p>
          <a:p>
            <a:pPr algn="ctr" rtl="1">
              <a:spcBef>
                <a:spcPts val="600"/>
              </a:spcBef>
            </a:pPr>
            <a:r>
              <a:rPr lang="ar-SA" sz="2000" dirty="0" smtClean="0">
                <a:cs typeface="PT Bold Heading" pitchFamily="2" charset="-78"/>
              </a:rPr>
              <a:t>المدرسة الابتدائية الثانية والثمانون</a:t>
            </a:r>
            <a:endParaRPr lang="en-US" sz="2000" dirty="0"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0805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نتيجة بحث الصور عن ‪School Wallpapers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نتيجة بحث الصور عن قوانين الصف كرتون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t="50000" r="57792" b="7963"/>
          <a:stretch/>
        </p:blipFill>
        <p:spPr bwMode="auto">
          <a:xfrm>
            <a:off x="1331640" y="745982"/>
            <a:ext cx="1728192" cy="217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صورة ذات صلة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-29696"/>
            <a:ext cx="6173689" cy="22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 rot="21262946">
            <a:off x="5204557" y="408827"/>
            <a:ext cx="3207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PT Bold Heading" pitchFamily="2" charset="-78"/>
              </a:rPr>
              <a:t>بطاقة دخول</a:t>
            </a:r>
            <a:endParaRPr lang="ar-SA" sz="5400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cs typeface="PT Bold Heading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 rot="21379781">
            <a:off x="-919191" y="1874089"/>
            <a:ext cx="7704856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000" dirty="0" smtClean="0">
                <a:cs typeface="PT Bold Heading" pitchFamily="2" charset="-78"/>
              </a:rPr>
              <a:t>كم وحدة درسنا؟</a:t>
            </a:r>
          </a:p>
          <a:p>
            <a:pPr algn="r" rtl="1"/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 rot="21431731">
            <a:off x="996351" y="2608661"/>
            <a:ext cx="770485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3600" dirty="0" smtClean="0">
                <a:cs typeface="PT Bold Heading" pitchFamily="2" charset="-78"/>
              </a:rPr>
              <a:t>ما مجال الوحدة التي ندرسها وكم رقمها؟</a:t>
            </a:r>
          </a:p>
          <a:p>
            <a:pPr algn="r" rtl="1"/>
            <a:endParaRPr lang="ar-SA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0" t="15351" r="-880" b="35204"/>
          <a:stretch/>
        </p:blipFill>
        <p:spPr bwMode="auto">
          <a:xfrm>
            <a:off x="5975649" y="3772450"/>
            <a:ext cx="3276871" cy="3094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0"/>
          <p:cNvSpPr txBox="1"/>
          <p:nvPr/>
        </p:nvSpPr>
        <p:spPr>
          <a:xfrm rot="21431731">
            <a:off x="-945689" y="3544267"/>
            <a:ext cx="7704856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3600" dirty="0" smtClean="0">
                <a:cs typeface="PT Bold Heading" pitchFamily="2" charset="-78"/>
              </a:rPr>
              <a:t>مالون الوحدة التي ندرسها؟ </a:t>
            </a:r>
          </a:p>
          <a:p>
            <a:pPr algn="r" rtl="1">
              <a:lnSpc>
                <a:spcPct val="150000"/>
              </a:lnSpc>
            </a:pPr>
            <a:r>
              <a:rPr lang="ar-SA" sz="3600" dirty="0" smtClean="0">
                <a:cs typeface="PT Bold Heading" pitchFamily="2" charset="-78"/>
              </a:rPr>
              <a:t>             وما عنوانها؟</a:t>
            </a:r>
          </a:p>
          <a:p>
            <a:pPr algn="r" rtl="1"/>
            <a:endParaRPr lang="ar-SA" dirty="0"/>
          </a:p>
        </p:txBody>
      </p:sp>
      <p:sp>
        <p:nvSpPr>
          <p:cNvPr id="2" name="سهم إلى اليمين 1"/>
          <p:cNvSpPr/>
          <p:nvPr/>
        </p:nvSpPr>
        <p:spPr>
          <a:xfrm rot="20701501">
            <a:off x="3071040" y="4536559"/>
            <a:ext cx="4206949" cy="224995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cs typeface="PT Bold Heading" pitchFamily="2" charset="-78"/>
              </a:rPr>
              <a:t>كوني عملية عددية من هذا الرقم</a:t>
            </a:r>
            <a:endParaRPr lang="en-US" sz="3200" dirty="0"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014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2"/>
            <a:ext cx="9144000" cy="686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lob:https://web.whatsapp.com/072f4388-d772-468e-b215-0c6c2dc779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1269242282"/>
              </p:ext>
            </p:extLst>
          </p:nvPr>
        </p:nvGraphicFramePr>
        <p:xfrm>
          <a:off x="53752" y="0"/>
          <a:ext cx="903649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591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نتيجة بحث الصور عن ‪Frames &amp; Frames for PowerPoint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2" y="0"/>
            <a:ext cx="91516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283005" y="2420888"/>
            <a:ext cx="8577990" cy="16131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rtl="1">
              <a:lnSpc>
                <a:spcPct val="150000"/>
              </a:lnSpc>
            </a:pPr>
            <a:r>
              <a:rPr lang="ar-SA" sz="7200" b="1" cap="none" spc="0" dirty="0" smtClean="0">
                <a:ln w="11430"/>
                <a:effectLst>
                  <a:glow rad="228600">
                    <a:srgbClr val="FFFF00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ما صفات الطالبة المثالية؟</a:t>
            </a:r>
            <a:endParaRPr lang="ar-SA" sz="7200" b="1" cap="none" spc="0" dirty="0">
              <a:ln w="11430"/>
              <a:effectLst>
                <a:glow rad="228600">
                  <a:srgbClr val="FFFF00"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1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نتيجة بحث الصور عن ‫ستائر للتصميم png‬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05056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3275856" y="1556792"/>
            <a:ext cx="2592288" cy="9361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pPr algn="ctr"/>
            <a:r>
              <a:rPr lang="ar-SA" sz="3600" dirty="0" smtClean="0"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rPr>
              <a:t>مهارة التنبؤ</a:t>
            </a:r>
            <a:endParaRPr lang="en-US" sz="3600" dirty="0">
              <a:solidFill>
                <a:schemeClr val="tx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PT Bold Heading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23528" y="-315416"/>
            <a:ext cx="8444940" cy="13597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rtl="1">
              <a:lnSpc>
                <a:spcPct val="150000"/>
              </a:lnSpc>
            </a:pPr>
            <a:r>
              <a:rPr lang="ar-SA" sz="6000" b="1" cap="none" spc="0" dirty="0" smtClean="0">
                <a:ln w="11430"/>
                <a:solidFill>
                  <a:schemeClr val="bg1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استراتيجية التدريس التبادلي</a:t>
            </a:r>
            <a:endParaRPr lang="ar-SA" sz="6000" b="1" cap="none" spc="0" dirty="0">
              <a:ln w="11430"/>
              <a:solidFill>
                <a:schemeClr val="bg1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331640" y="2708920"/>
            <a:ext cx="6336704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rtl="1"/>
            <a:r>
              <a:rPr lang="ar-SA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تلميذتي </a:t>
            </a:r>
            <a:r>
              <a:rPr lang="ar-SA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الفطنة:</a:t>
            </a:r>
          </a:p>
          <a:p>
            <a:pPr lvl="0" algn="ctr" rtl="1"/>
            <a:endParaRPr lang="ar-SA" sz="16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  <a:p>
            <a:pPr lvl="0" algn="ctr" rtl="1"/>
            <a:r>
              <a:rPr lang="ar-SA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من </a:t>
            </a:r>
            <a:r>
              <a:rPr lang="ar-SA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خلال المشهد السابق تنبئي عن موضوع الدرس؟</a:t>
            </a:r>
            <a:endParaRPr lang="ar-SA" sz="4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3743908" y="5229200"/>
            <a:ext cx="1656184" cy="1584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/>
          <p:cNvSpPr txBox="1"/>
          <p:nvPr/>
        </p:nvSpPr>
        <p:spPr>
          <a:xfrm>
            <a:off x="3419872" y="580526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400" dirty="0" smtClean="0">
                <a:cs typeface="PT Bold Heading" pitchFamily="2" charset="-78"/>
              </a:rPr>
              <a:t>انتهى الوقت</a:t>
            </a:r>
            <a:endParaRPr lang="en-US" sz="2400" dirty="0"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667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6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رن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نتيجة بحث الصور عن براويز واطارات للبوربوينت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6" y="0"/>
            <a:ext cx="9148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نتيجة بحث الصور عن عامل النظافة تحت الشمس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AutoShape 6" descr="نتيجة بحث الصور عن عامل النظافة تحت الشمس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AutoShape 8" descr="نتيجة بحث الصور عن عامل النظافة تحت الشمس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1080009" y="1536174"/>
            <a:ext cx="6912768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000" dirty="0" smtClean="0">
                <a:solidFill>
                  <a:srgbClr val="00B050"/>
                </a:solidFill>
                <a:cs typeface="PT Bold Heading" pitchFamily="2" charset="-78"/>
              </a:rPr>
              <a:t>أهداف المكون:</a:t>
            </a:r>
          </a:p>
          <a:p>
            <a:pPr algn="r" rtl="1">
              <a:lnSpc>
                <a:spcPct val="150000"/>
              </a:lnSpc>
            </a:pPr>
            <a:r>
              <a:rPr lang="ar-SA" sz="3600" dirty="0" smtClean="0">
                <a:solidFill>
                  <a:srgbClr val="FF0000"/>
                </a:solidFill>
                <a:cs typeface="PT Bold Heading" pitchFamily="2" charset="-78"/>
              </a:rPr>
              <a:t>أن تكون الطالبة قادرة على: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sz="2800" dirty="0">
                <a:cs typeface="PT Bold Heading" pitchFamily="2" charset="-78"/>
              </a:rPr>
              <a:t> قراءة النص قراءة صحيحة </a:t>
            </a:r>
            <a:r>
              <a:rPr lang="ar-SA" sz="2800" dirty="0" smtClean="0">
                <a:cs typeface="PT Bold Heading" pitchFamily="2" charset="-78"/>
              </a:rPr>
              <a:t>مسترسلة.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sz="2800" dirty="0" smtClean="0">
                <a:cs typeface="PT Bold Heading" pitchFamily="2" charset="-78"/>
              </a:rPr>
              <a:t>أن </a:t>
            </a:r>
            <a:r>
              <a:rPr lang="ar-SA" sz="2800" dirty="0">
                <a:cs typeface="PT Bold Heading" pitchFamily="2" charset="-78"/>
              </a:rPr>
              <a:t>تراعي مهارات التحليل </a:t>
            </a:r>
            <a:r>
              <a:rPr lang="ar-SA" sz="2800" dirty="0" smtClean="0">
                <a:cs typeface="PT Bold Heading" pitchFamily="2" charset="-78"/>
              </a:rPr>
              <a:t>الصوتي.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sz="2800" dirty="0" smtClean="0">
                <a:cs typeface="PT Bold Heading" pitchFamily="2" charset="-78"/>
              </a:rPr>
              <a:t>أن </a:t>
            </a:r>
            <a:r>
              <a:rPr lang="ar-SA" sz="2800" dirty="0">
                <a:cs typeface="PT Bold Heading" pitchFamily="2" charset="-78"/>
              </a:rPr>
              <a:t>تحلل أحداث وشخصيات في </a:t>
            </a:r>
            <a:r>
              <a:rPr lang="ar-SA" sz="2800" dirty="0" smtClean="0">
                <a:cs typeface="PT Bold Heading" pitchFamily="2" charset="-78"/>
              </a:rPr>
              <a:t>النص.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sz="2800" dirty="0" smtClean="0">
                <a:cs typeface="PT Bold Heading" pitchFamily="2" charset="-78"/>
              </a:rPr>
              <a:t>أن </a:t>
            </a:r>
            <a:r>
              <a:rPr lang="ar-SA" sz="2800" dirty="0">
                <a:cs typeface="PT Bold Heading" pitchFamily="2" charset="-78"/>
              </a:rPr>
              <a:t>تستخرج القيمة الإيجابية من </a:t>
            </a:r>
            <a:r>
              <a:rPr lang="ar-SA" sz="2800" dirty="0" smtClean="0">
                <a:cs typeface="PT Bold Heading" pitchFamily="2" charset="-78"/>
              </a:rPr>
              <a:t>النص.</a:t>
            </a:r>
          </a:p>
        </p:txBody>
      </p:sp>
      <p:sp>
        <p:nvSpPr>
          <p:cNvPr id="7" name="AutoShape 5" descr="blob:https://web.whatsapp.com/65b2c5cb-9ce3-47bf-bf5c-d12d19e43a30"/>
          <p:cNvSpPr>
            <a:spLocks noChangeAspect="1" noChangeArrowheads="1"/>
          </p:cNvSpPr>
          <p:nvPr/>
        </p:nvSpPr>
        <p:spPr bwMode="auto">
          <a:xfrm>
            <a:off x="9380538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8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3635896" y="5085184"/>
            <a:ext cx="1872208" cy="177281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719572" y="116632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5400" dirty="0" smtClean="0">
                <a:solidFill>
                  <a:schemeClr val="bg1"/>
                </a:solidFill>
                <a:cs typeface="PT Bold Heading" pitchFamily="2" charset="-78"/>
              </a:rPr>
              <a:t>استراتيجية التدريس التبادلي</a:t>
            </a:r>
            <a:endParaRPr lang="en-US" sz="54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10" name="Picture 2" descr="صورة ذات صل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 t="8129" r="5881" b="866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899592" y="1124744"/>
            <a:ext cx="727280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3800" dirty="0" smtClean="0">
                <a:cs typeface="Diwani Letter" pitchFamily="2" charset="-78"/>
              </a:rPr>
              <a:t>استراتيجية جدول التعلم</a:t>
            </a:r>
            <a:endParaRPr lang="en-US" sz="13800" dirty="0">
              <a:cs typeface="Diwani Lett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78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 descr="blob:https://web.whatsapp.com/ae7b20d1-d62e-433f-a78b-cb3bc1d570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EDEDE"/>
              </a:clrFrom>
              <a:clrTo>
                <a:srgbClr val="DEDE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2" t="57548" r="15102" b="25190"/>
          <a:stretch/>
        </p:blipFill>
        <p:spPr bwMode="auto">
          <a:xfrm>
            <a:off x="6012160" y="1052736"/>
            <a:ext cx="2973946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" t="38598" r="48284" b="44140"/>
          <a:stretch/>
        </p:blipFill>
        <p:spPr bwMode="auto">
          <a:xfrm>
            <a:off x="3241964" y="1124744"/>
            <a:ext cx="2660073" cy="1867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blob:https://web.whatsapp.com/bc28f526-b026-4a87-9d92-4ad71f683bd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27781" r="59333" b="60895"/>
          <a:stretch/>
        </p:blipFill>
        <p:spPr bwMode="auto">
          <a:xfrm>
            <a:off x="251520" y="1124744"/>
            <a:ext cx="2815628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2" t="39414" r="54196" b="48294"/>
          <a:stretch/>
        </p:blipFill>
        <p:spPr bwMode="auto">
          <a:xfrm>
            <a:off x="6156176" y="2996952"/>
            <a:ext cx="2769954" cy="1969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t="65507" r="52930" b="23354"/>
          <a:stretch/>
        </p:blipFill>
        <p:spPr bwMode="auto">
          <a:xfrm>
            <a:off x="251520" y="3068960"/>
            <a:ext cx="2777791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52371" r="56905" b="35209"/>
          <a:stretch/>
        </p:blipFill>
        <p:spPr bwMode="auto">
          <a:xfrm>
            <a:off x="3131840" y="2924944"/>
            <a:ext cx="2880320" cy="1947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42483" r="57859" b="42863"/>
          <a:stretch/>
        </p:blipFill>
        <p:spPr bwMode="auto">
          <a:xfrm>
            <a:off x="3131840" y="4801005"/>
            <a:ext cx="2880320" cy="2056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444455" y="-243408"/>
            <a:ext cx="4104009" cy="13597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rtl="1">
              <a:lnSpc>
                <a:spcPct val="150000"/>
              </a:lnSpc>
            </a:pPr>
            <a:r>
              <a:rPr lang="ar-SA" sz="6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مناقشة الصور</a:t>
            </a:r>
            <a:endParaRPr lang="ar-SA" sz="6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49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يجة بحث الصور عن فوائد القراءة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8"/>
          <a:stretch/>
        </p:blipFill>
        <p:spPr bwMode="auto">
          <a:xfrm>
            <a:off x="2627784" y="-18647"/>
            <a:ext cx="3888432" cy="16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خطط انسيابي: معالجة متعاقبة 1"/>
          <p:cNvSpPr/>
          <p:nvPr/>
        </p:nvSpPr>
        <p:spPr>
          <a:xfrm>
            <a:off x="5766280" y="1639104"/>
            <a:ext cx="3168352" cy="1584176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100" name="Picture 4" descr="نتيجة بحث الصور عن عبارات عن فوائد القراءة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00" y="1676284"/>
            <a:ext cx="1508393" cy="156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7350456" y="1766901"/>
            <a:ext cx="1436851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6600"/>
                </a:solidFill>
                <a:cs typeface="PT Bold Heading" pitchFamily="2" charset="-78"/>
              </a:rPr>
              <a:t>بالقراءة </a:t>
            </a:r>
          </a:p>
          <a:p>
            <a:pPr algn="ctr"/>
            <a:r>
              <a:rPr lang="ar-SA" sz="2800" dirty="0" smtClean="0">
                <a:solidFill>
                  <a:srgbClr val="006600"/>
                </a:solidFill>
                <a:cs typeface="PT Bold Heading" pitchFamily="2" charset="-78"/>
              </a:rPr>
              <a:t>أكتشف </a:t>
            </a:r>
          </a:p>
          <a:p>
            <a:pPr algn="ctr"/>
            <a:r>
              <a:rPr lang="ar-SA" sz="2800" dirty="0" smtClean="0">
                <a:solidFill>
                  <a:srgbClr val="006600"/>
                </a:solidFill>
                <a:cs typeface="PT Bold Heading" pitchFamily="2" charset="-78"/>
              </a:rPr>
              <a:t>الجديد</a:t>
            </a:r>
            <a:r>
              <a:rPr lang="ar-SA" sz="2000" dirty="0" smtClean="0">
                <a:solidFill>
                  <a:srgbClr val="006600"/>
                </a:solidFill>
                <a:cs typeface="PT Bold Heading" pitchFamily="2" charset="-78"/>
              </a:rPr>
              <a:t>.</a:t>
            </a:r>
            <a:endParaRPr lang="ar-SA" sz="2000" dirty="0">
              <a:solidFill>
                <a:srgbClr val="006600"/>
              </a:solidFill>
              <a:cs typeface="PT Bold Heading" pitchFamily="2" charset="-78"/>
            </a:endParaRPr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5704224" y="3413102"/>
            <a:ext cx="3168352" cy="1584176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خطط انسيابي: معالجة متعاقبة 7"/>
          <p:cNvSpPr/>
          <p:nvPr/>
        </p:nvSpPr>
        <p:spPr>
          <a:xfrm>
            <a:off x="5704224" y="5157192"/>
            <a:ext cx="3168352" cy="1584176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/>
          <p:cNvSpPr txBox="1"/>
          <p:nvPr/>
        </p:nvSpPr>
        <p:spPr>
          <a:xfrm>
            <a:off x="7288400" y="3512692"/>
            <a:ext cx="1436851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القراءة </a:t>
            </a:r>
          </a:p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تنير </a:t>
            </a:r>
          </a:p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العقول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.</a:t>
            </a:r>
            <a:endParaRPr lang="ar-SA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842300" y="5258483"/>
            <a:ext cx="303027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بالقراءة أقضي على الملل</a:t>
            </a:r>
            <a:r>
              <a:rPr lang="ar-SA" sz="2000" dirty="0" smtClean="0">
                <a:solidFill>
                  <a:srgbClr val="0000FF"/>
                </a:solidFill>
                <a:cs typeface="PT Bold Heading" pitchFamily="2" charset="-78"/>
              </a:rPr>
              <a:t>.</a:t>
            </a:r>
            <a:endParaRPr lang="ar-SA" sz="20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11" name="مخطط انسيابي: معالجة متعاقبة 10"/>
          <p:cNvSpPr/>
          <p:nvPr/>
        </p:nvSpPr>
        <p:spPr>
          <a:xfrm>
            <a:off x="395536" y="5158892"/>
            <a:ext cx="3168352" cy="1584176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395536" y="3413102"/>
            <a:ext cx="3168352" cy="1584176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خطط انسيابي: معالجة متعاقبة 12"/>
          <p:cNvSpPr/>
          <p:nvPr/>
        </p:nvSpPr>
        <p:spPr>
          <a:xfrm>
            <a:off x="395536" y="1657132"/>
            <a:ext cx="3168352" cy="1584176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13"/>
          <p:cNvSpPr txBox="1"/>
          <p:nvPr/>
        </p:nvSpPr>
        <p:spPr>
          <a:xfrm>
            <a:off x="1475657" y="1779309"/>
            <a:ext cx="2087404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7030A0"/>
                </a:solidFill>
                <a:cs typeface="PT Bold Heading" pitchFamily="2" charset="-78"/>
              </a:rPr>
              <a:t>بالقراءة تصبح</a:t>
            </a:r>
          </a:p>
          <a:p>
            <a:pPr algn="ctr"/>
            <a:r>
              <a:rPr lang="ar-SA" sz="2800" dirty="0" smtClean="0">
                <a:solidFill>
                  <a:srgbClr val="7030A0"/>
                </a:solidFill>
                <a:cs typeface="PT Bold Heading" pitchFamily="2" charset="-78"/>
              </a:rPr>
              <a:t>لغتي العربية</a:t>
            </a:r>
          </a:p>
          <a:p>
            <a:pPr algn="ctr"/>
            <a:r>
              <a:rPr lang="ar-SA" sz="2800" dirty="0" smtClean="0">
                <a:solidFill>
                  <a:srgbClr val="7030A0"/>
                </a:solidFill>
                <a:cs typeface="PT Bold Heading" pitchFamily="2" charset="-78"/>
              </a:rPr>
              <a:t>قوية</a:t>
            </a:r>
            <a:r>
              <a:rPr lang="ar-SA" sz="2000" dirty="0" smtClean="0">
                <a:solidFill>
                  <a:srgbClr val="006600"/>
                </a:solidFill>
                <a:cs typeface="PT Bold Heading" pitchFamily="2" charset="-78"/>
              </a:rPr>
              <a:t>.</a:t>
            </a:r>
            <a:endParaRPr lang="ar-SA" sz="2000" dirty="0">
              <a:solidFill>
                <a:srgbClr val="006600"/>
              </a:solidFill>
              <a:cs typeface="PT Bold Heading" pitchFamily="2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418749" y="3497268"/>
            <a:ext cx="208823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3366"/>
                </a:solidFill>
                <a:cs typeface="PT Bold Heading" pitchFamily="2" charset="-78"/>
              </a:rPr>
              <a:t>بالقراءة أقضي</a:t>
            </a:r>
          </a:p>
          <a:p>
            <a:pPr algn="ctr"/>
            <a:r>
              <a:rPr lang="ar-SA" sz="2800" dirty="0" smtClean="0">
                <a:solidFill>
                  <a:srgbClr val="003366"/>
                </a:solidFill>
                <a:cs typeface="PT Bold Heading" pitchFamily="2" charset="-78"/>
              </a:rPr>
              <a:t>أوقاتًا ممتعة</a:t>
            </a:r>
            <a:r>
              <a:rPr lang="ar-SA" sz="2000" dirty="0" smtClean="0">
                <a:solidFill>
                  <a:srgbClr val="003366"/>
                </a:solidFill>
                <a:cs typeface="PT Bold Heading" pitchFamily="2" charset="-78"/>
              </a:rPr>
              <a:t>.</a:t>
            </a:r>
            <a:endParaRPr lang="ar-SA" sz="2000" dirty="0">
              <a:solidFill>
                <a:srgbClr val="003366"/>
              </a:solidFill>
              <a:cs typeface="PT Bold Heading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639749" y="5286620"/>
            <a:ext cx="197607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FF0066"/>
                </a:solidFill>
                <a:cs typeface="PT Bold Heading" pitchFamily="2" charset="-78"/>
              </a:rPr>
              <a:t>بالقراءة </a:t>
            </a:r>
          </a:p>
          <a:p>
            <a:pPr algn="ctr"/>
            <a:r>
              <a:rPr lang="ar-SA" sz="2800" dirty="0" smtClean="0">
                <a:solidFill>
                  <a:srgbClr val="FF0066"/>
                </a:solidFill>
                <a:cs typeface="PT Bold Heading" pitchFamily="2" charset="-78"/>
              </a:rPr>
              <a:t>أستطيع انجاز</a:t>
            </a:r>
          </a:p>
          <a:p>
            <a:pPr algn="ctr"/>
            <a:r>
              <a:rPr lang="ar-SA" sz="2800" dirty="0" smtClean="0">
                <a:solidFill>
                  <a:srgbClr val="FF0066"/>
                </a:solidFill>
                <a:cs typeface="PT Bold Heading" pitchFamily="2" charset="-78"/>
              </a:rPr>
              <a:t>واجبي</a:t>
            </a:r>
            <a:r>
              <a:rPr lang="ar-SA" sz="2000" dirty="0" smtClean="0">
                <a:solidFill>
                  <a:srgbClr val="FF0066"/>
                </a:solidFill>
                <a:cs typeface="PT Bold Heading" pitchFamily="2" charset="-78"/>
              </a:rPr>
              <a:t>.</a:t>
            </a:r>
            <a:endParaRPr lang="ar-SA" sz="2000" dirty="0">
              <a:solidFill>
                <a:srgbClr val="FF0066"/>
              </a:solidFill>
              <a:cs typeface="PT Bold Heading" pitchFamily="2" charset="-78"/>
            </a:endParaRPr>
          </a:p>
        </p:txBody>
      </p:sp>
      <p:pic>
        <p:nvPicPr>
          <p:cNvPr id="4102" name="Picture 6" descr="صورة ذات صلة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6" y="4014192"/>
            <a:ext cx="1258579" cy="8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صورة ذات صلة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6" y="5445224"/>
            <a:ext cx="1304048" cy="119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صورة ذات صلة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12" y="5735536"/>
            <a:ext cx="2625901" cy="112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نتيجة بحث الصور عن عبارات عن فوائد القراءة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46408" r="32014" b="18678"/>
          <a:stretch/>
        </p:blipFill>
        <p:spPr bwMode="auto">
          <a:xfrm>
            <a:off x="5925100" y="3607438"/>
            <a:ext cx="1342791" cy="130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نتيجة بحث الصور عن لغتي العربية الجميل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112" name="Picture 16" descr="نتيجة بحث الصور عن لغتي العربية الجميلة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9" y="2174311"/>
            <a:ext cx="1249695" cy="102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61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نتيجة بحث الصور عن خلفيات بوربوينت طفولية متحرك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48" y="0"/>
            <a:ext cx="91722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4351163" cy="3240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831032" y="714666"/>
            <a:ext cx="4101604" cy="38318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ar-SA" sz="5400" cap="none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PT Bold Heading" pitchFamily="2" charset="-78"/>
              </a:rPr>
              <a:t>افتحي</a:t>
            </a:r>
          </a:p>
          <a:p>
            <a:pPr algn="ctr">
              <a:lnSpc>
                <a:spcPct val="150000"/>
              </a:lnSpc>
            </a:pPr>
            <a:r>
              <a:rPr lang="ar-SA" sz="5400" cap="none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PT Bold Heading" pitchFamily="2" charset="-78"/>
              </a:rPr>
              <a:t> كتاب الطالبة</a:t>
            </a:r>
          </a:p>
          <a:p>
            <a:pPr algn="ctr">
              <a:lnSpc>
                <a:spcPct val="150000"/>
              </a:lnSpc>
            </a:pPr>
            <a:r>
              <a:rPr lang="ar-SA" sz="5400" cap="none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PT Bold Heading" pitchFamily="2" charset="-78"/>
              </a:rPr>
              <a:t> صفحة 32</a:t>
            </a:r>
            <a:endParaRPr lang="ar-SA" sz="5400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" name="AutoShape 2" descr="نتيجة بحث الصور عن كتاب لغتي ثالث ابتدائ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6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صورة ذات صلة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642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2411760" y="764704"/>
            <a:ext cx="64908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rtl="1"/>
            <a:r>
              <a:rPr lang="ar-SA" sz="4800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من خلال القراءة الصامتة</a:t>
            </a:r>
          </a:p>
          <a:p>
            <a:pPr lvl="0" algn="ctr" rtl="1"/>
            <a:r>
              <a:rPr lang="ar-SA" sz="48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ابحثي عن إجابة هذا السؤال</a:t>
            </a:r>
            <a:r>
              <a:rPr lang="ar-SA" sz="44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:</a:t>
            </a:r>
            <a:endParaRPr lang="ar-SA" sz="44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109073" y="2420888"/>
            <a:ext cx="50962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rtl="1"/>
            <a:r>
              <a:rPr lang="ar-SA" sz="48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cs typeface="PT Bold Heading" pitchFamily="2" charset="-78"/>
              </a:rPr>
              <a:t>ماهي </a:t>
            </a:r>
            <a:r>
              <a:rPr lang="ar-SA" sz="48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cs typeface="PT Bold Heading" pitchFamily="2" charset="-78"/>
              </a:rPr>
              <a:t>الحيوانات</a:t>
            </a:r>
          </a:p>
          <a:p>
            <a:pPr lvl="0" algn="ctr" rtl="1"/>
            <a:r>
              <a:rPr lang="ar-SA" sz="48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cs typeface="PT Bold Heading" pitchFamily="2" charset="-78"/>
              </a:rPr>
              <a:t> </a:t>
            </a:r>
            <a:r>
              <a:rPr lang="ar-SA" sz="48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cs typeface="PT Bold Heading" pitchFamily="2" charset="-78"/>
              </a:rPr>
              <a:t>التي وردت في القصة؟</a:t>
            </a:r>
            <a:endParaRPr lang="ar-SA" sz="4400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6732240" y="4221088"/>
            <a:ext cx="2232248" cy="21602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/>
          <p:nvPr/>
        </p:nvSpPr>
        <p:spPr>
          <a:xfrm>
            <a:off x="6660232" y="5013176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 smtClean="0">
                <a:cs typeface="PT Bold Heading" pitchFamily="2" charset="-78"/>
              </a:rPr>
              <a:t>انتهى الوقت</a:t>
            </a:r>
            <a:endParaRPr lang="en-US" sz="3200" b="1" dirty="0"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059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8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وت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رن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صورة ذات صل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0" y="20531"/>
            <a:ext cx="9143999" cy="683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95536" y="1029791"/>
            <a:ext cx="5904656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4000" b="1" dirty="0" smtClean="0">
                <a:solidFill>
                  <a:schemeClr val="accent3">
                    <a:lumMod val="50000"/>
                  </a:schemeClr>
                </a:solidFill>
                <a:cs typeface="Old Antic Decorative" pitchFamily="2" charset="-78"/>
              </a:rPr>
              <a:t>دعاء</a:t>
            </a:r>
            <a:endParaRPr lang="ar-SA" sz="3200" b="1" dirty="0" smtClean="0">
              <a:solidFill>
                <a:schemeClr val="accent3">
                  <a:lumMod val="50000"/>
                </a:schemeClr>
              </a:solidFill>
              <a:cs typeface="Old Antic Decorative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SA" sz="2400" dirty="0" smtClean="0">
                <a:cs typeface="PT Bold Heading" pitchFamily="2" charset="-78"/>
              </a:rPr>
              <a:t>بسم الله والحمد لله والصلاة والسلام </a:t>
            </a:r>
          </a:p>
          <a:p>
            <a:pPr algn="ctr" rtl="1">
              <a:lnSpc>
                <a:spcPct val="150000"/>
              </a:lnSpc>
            </a:pPr>
            <a:r>
              <a:rPr lang="ar-SA" sz="2400" dirty="0" smtClean="0">
                <a:cs typeface="PT Bold Heading" pitchFamily="2" charset="-78"/>
              </a:rPr>
              <a:t>على نبينا محمد صلى الله عليه وسلم</a:t>
            </a:r>
          </a:p>
          <a:p>
            <a:pPr algn="ctr" rtl="1">
              <a:lnSpc>
                <a:spcPct val="150000"/>
              </a:lnSpc>
            </a:pPr>
            <a:r>
              <a:rPr lang="ar-SA" sz="2400" dirty="0" smtClean="0">
                <a:cs typeface="PT Bold Heading" pitchFamily="2" charset="-78"/>
              </a:rPr>
              <a:t>اللهم افتح على قلوبنا اللهم يا معلم إبراهيم علمنا</a:t>
            </a:r>
          </a:p>
          <a:p>
            <a:pPr algn="ctr" rtl="1">
              <a:lnSpc>
                <a:spcPct val="150000"/>
              </a:lnSpc>
            </a:pPr>
            <a:r>
              <a:rPr lang="ar-SA" sz="2400" dirty="0" smtClean="0">
                <a:cs typeface="PT Bold Heading" pitchFamily="2" charset="-78"/>
              </a:rPr>
              <a:t>ويا مفهم سليمان فهمنا وعلمنا ما جهلنا</a:t>
            </a:r>
          </a:p>
          <a:p>
            <a:pPr algn="ctr" rtl="1">
              <a:lnSpc>
                <a:spcPct val="150000"/>
              </a:lnSpc>
            </a:pPr>
            <a:r>
              <a:rPr lang="ar-SA" sz="2400" dirty="0" smtClean="0">
                <a:cs typeface="PT Bold Heading" pitchFamily="2" charset="-78"/>
              </a:rPr>
              <a:t>وانفعنا بما علمتنا وزدنا علمًا </a:t>
            </a:r>
          </a:p>
          <a:p>
            <a:pPr algn="ctr" rtl="1">
              <a:lnSpc>
                <a:spcPct val="150000"/>
              </a:lnSpc>
            </a:pPr>
            <a:r>
              <a:rPr lang="ar-SA" sz="2400" dirty="0" smtClean="0">
                <a:cs typeface="PT Bold Heading" pitchFamily="2" charset="-78"/>
              </a:rPr>
              <a:t>اللهم افتح لنا فتحًا مبينًا</a:t>
            </a:r>
            <a:endParaRPr lang="en-US" sz="2400" dirty="0"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826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نتيجة بحث الصور عن خلفيات بوربوينت ناعم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 rot="311454">
            <a:off x="3131840" y="3068960"/>
            <a:ext cx="3384376" cy="1512168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2"/>
          <p:cNvSpPr/>
          <p:nvPr/>
        </p:nvSpPr>
        <p:spPr>
          <a:xfrm>
            <a:off x="447540" y="-27384"/>
            <a:ext cx="8444940" cy="13597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rtl="1">
              <a:lnSpc>
                <a:spcPct val="150000"/>
              </a:lnSpc>
            </a:pPr>
            <a:r>
              <a:rPr lang="ar-SA" sz="6000" b="1" cap="none" spc="0" dirty="0" smtClean="0">
                <a:ln w="11430"/>
                <a:effectLst>
                  <a:glow rad="228600">
                    <a:srgbClr val="FFFF00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استراتيجية التدريس التبادلي</a:t>
            </a:r>
            <a:endParaRPr lang="ar-SA" sz="6000" b="1" cap="none" spc="0" dirty="0">
              <a:ln w="11430"/>
              <a:effectLst>
                <a:glow rad="228600">
                  <a:srgbClr val="FFFF00"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6084168" y="3284984"/>
            <a:ext cx="1584176" cy="15121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9600" dirty="0" smtClean="0">
                <a:cs typeface="PT Bold Heading" pitchFamily="2" charset="-78"/>
              </a:rPr>
              <a:t>2</a:t>
            </a:r>
            <a:endParaRPr lang="en-US" dirty="0">
              <a:cs typeface="PT Bold Heading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 rot="286455">
            <a:off x="3178289" y="2902905"/>
            <a:ext cx="2993128" cy="14888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6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التوضيح</a:t>
            </a:r>
            <a:endParaRPr lang="ar-SA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PT Bold Heading" pitchFamily="2" charset="-78"/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51520" y="1556792"/>
            <a:ext cx="1656184" cy="158417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/>
          <p:cNvSpPr txBox="1"/>
          <p:nvPr/>
        </p:nvSpPr>
        <p:spPr>
          <a:xfrm>
            <a:off x="-396552" y="206084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 smtClean="0">
                <a:cs typeface="PT Bold Heading" pitchFamily="2" charset="-78"/>
              </a:rPr>
              <a:t>انتهى الوقت</a:t>
            </a:r>
            <a:endParaRPr lang="en-US" sz="2400" dirty="0"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350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رن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8" grpId="0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نتيجة بحث الصور عن براويز واطارات للبوربوينت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9144000" cy="686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907704" y="3933056"/>
            <a:ext cx="54505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13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استراحة</a:t>
            </a:r>
            <a:endParaRPr lang="ar-SA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" name="AutoShape 2" descr="blob:https://web.whatsapp.com/979cea32-9617-42b0-9104-c66a46fc16af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t="19014" r="5000" b="48028"/>
          <a:stretch/>
        </p:blipFill>
        <p:spPr bwMode="auto">
          <a:xfrm>
            <a:off x="1940903" y="251880"/>
            <a:ext cx="5262194" cy="3681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8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نتيجة بحث الصور عن خلفيات عن الكت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07504" y="51480"/>
            <a:ext cx="8392041" cy="30123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ar-SA" sz="6600" b="1" cap="none" spc="0" dirty="0" smtClean="0">
                <a:ln w="11430"/>
                <a:solidFill>
                  <a:srgbClr val="CC3399"/>
                </a:solidFill>
                <a:cs typeface="PT Bold Heading" pitchFamily="2" charset="-78"/>
              </a:rPr>
              <a:t>القراءة الجهرية من المعلمة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ln w="11430"/>
                <a:solidFill>
                  <a:srgbClr val="CC3399"/>
                </a:solidFill>
                <a:cs typeface="PT Bold Heading" pitchFamily="2" charset="-78"/>
              </a:rPr>
              <a:t>والقراءة الزمرية</a:t>
            </a:r>
            <a:endParaRPr lang="ar-SA" sz="6600" b="1" cap="none" spc="0" dirty="0">
              <a:ln w="11430"/>
              <a:solidFill>
                <a:srgbClr val="CC3399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096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نتيجة بحث الصور عن خلفيات بوربوينت ناعم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6" y="-25362"/>
            <a:ext cx="9154585" cy="68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364059" y="1844824"/>
            <a:ext cx="440056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8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التـحـليـل</a:t>
            </a:r>
          </a:p>
          <a:p>
            <a:pPr algn="ctr"/>
            <a:r>
              <a:rPr lang="ar-SA" sz="8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 الصــوتي</a:t>
            </a:r>
            <a:endParaRPr lang="ar-SA" sz="6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563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يجة بحث الصور عن خلفيات بوربوينت طفولية متحركة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 rot="21400813">
            <a:off x="1765633" y="1992097"/>
            <a:ext cx="5846472" cy="24814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5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reflection blurRad="12700" stA="28000" endPos="45000" dist="1000" dir="5400000" sy="-100000" algn="bl" rotWithShape="0"/>
                </a:effectLst>
                <a:cs typeface="PT Bold Heading" pitchFamily="2" charset="-78"/>
              </a:rPr>
              <a:t>من وجهة نظرك ما هو</a:t>
            </a:r>
          </a:p>
          <a:p>
            <a:pPr algn="ctr">
              <a:lnSpc>
                <a:spcPct val="150000"/>
              </a:lnSpc>
            </a:pPr>
            <a:r>
              <a:rPr lang="ar-SA" sz="5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reflection blurRad="12700" stA="28000" endPos="45000" dist="1000" dir="5400000" sy="-100000" algn="bl" rotWithShape="0"/>
                </a:effectLst>
                <a:cs typeface="PT Bold Heading" pitchFamily="2" charset="-78"/>
              </a:rPr>
              <a:t> الهدف الذي حُقق ؟</a:t>
            </a:r>
            <a:endParaRPr lang="ar-SA" sz="54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3399"/>
              </a:solidFill>
              <a:effectLst>
                <a:reflection blurRad="12700" stA="28000" endPos="45000" dist="1000" dir="5400000" sy="-100000" algn="bl" rotWithShape="0"/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33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877683"/>
              </p:ext>
            </p:extLst>
          </p:nvPr>
        </p:nvGraphicFramePr>
        <p:xfrm>
          <a:off x="2267744" y="188640"/>
          <a:ext cx="6744072" cy="1944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6018"/>
                <a:gridCol w="1686018"/>
                <a:gridCol w="1686018"/>
                <a:gridCol w="1686018"/>
              </a:tblGrid>
              <a:tr h="972108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dirty="0" smtClean="0">
                          <a:solidFill>
                            <a:srgbClr val="FF0000"/>
                          </a:solidFill>
                          <a:cs typeface="PT Bold Heading" pitchFamily="2" charset="-78"/>
                        </a:rPr>
                        <a:t>الزمن: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dirty="0" smtClean="0">
                          <a:cs typeface="PT Bold Heading" pitchFamily="2" charset="-78"/>
                        </a:rPr>
                        <a:t>دقيقة</a:t>
                      </a:r>
                      <a:r>
                        <a:rPr lang="ar-SA" baseline="0" dirty="0" smtClean="0">
                          <a:cs typeface="PT Bold Heading" pitchFamily="2" charset="-78"/>
                        </a:rPr>
                        <a:t> واحدة</a:t>
                      </a:r>
                      <a:endParaRPr lang="en-US" dirty="0">
                        <a:cs typeface="PT Bold Heading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dirty="0" smtClean="0">
                          <a:solidFill>
                            <a:srgbClr val="FF0000"/>
                          </a:solidFill>
                          <a:cs typeface="PT Bold Heading" pitchFamily="2" charset="-78"/>
                        </a:rPr>
                        <a:t>ورقة عمل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dirty="0" smtClean="0">
                          <a:cs typeface="PT Bold Heading" pitchFamily="2" charset="-78"/>
                        </a:rPr>
                        <a:t>مهارة</a:t>
                      </a:r>
                      <a:r>
                        <a:rPr lang="ar-SA" baseline="0" dirty="0" smtClean="0">
                          <a:cs typeface="PT Bold Heading" pitchFamily="2" charset="-78"/>
                        </a:rPr>
                        <a:t> التلخيص</a:t>
                      </a:r>
                      <a:endParaRPr lang="en-US" dirty="0">
                        <a:cs typeface="PT Bold Heading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dirty="0" smtClean="0">
                          <a:solidFill>
                            <a:srgbClr val="FF0000"/>
                          </a:solidFill>
                          <a:cs typeface="PT Bold Heading" pitchFamily="2" charset="-78"/>
                        </a:rPr>
                        <a:t>الصف: </a:t>
                      </a:r>
                      <a:r>
                        <a:rPr lang="ar-SA" dirty="0" smtClean="0">
                          <a:cs typeface="PT Bold Heading" pitchFamily="2" charset="-78"/>
                        </a:rPr>
                        <a:t>الثالث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dirty="0" smtClean="0">
                          <a:solidFill>
                            <a:srgbClr val="FF0000"/>
                          </a:solidFill>
                          <a:cs typeface="PT Bold Heading" pitchFamily="2" charset="-78"/>
                        </a:rPr>
                        <a:t>المادة: </a:t>
                      </a:r>
                      <a:r>
                        <a:rPr lang="ar-SA" dirty="0" smtClean="0">
                          <a:cs typeface="PT Bold Heading" pitchFamily="2" charset="-78"/>
                        </a:rPr>
                        <a:t>لغتي</a:t>
                      </a:r>
                      <a:endParaRPr lang="en-US" dirty="0">
                        <a:cs typeface="PT Bold Heading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en-US">
                        <a:cs typeface="PT Bold Heading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2108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dirty="0" smtClean="0">
                          <a:solidFill>
                            <a:srgbClr val="FF0000"/>
                          </a:solidFill>
                          <a:cs typeface="PT Bold Heading" pitchFamily="2" charset="-78"/>
                        </a:rPr>
                        <a:t>آلية التنفيذ: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dirty="0" smtClean="0">
                          <a:cs typeface="PT Bold Heading" pitchFamily="2" charset="-78"/>
                        </a:rPr>
                        <a:t>جماعي</a:t>
                      </a:r>
                      <a:endParaRPr lang="en-US" dirty="0">
                        <a:cs typeface="PT Bold Heading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dirty="0" smtClean="0">
                          <a:cs typeface="PT Bold Heading" pitchFamily="2" charset="-78"/>
                        </a:rPr>
                        <a:t>اسم الدرس: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dirty="0" smtClean="0">
                          <a:cs typeface="PT Bold Heading" pitchFamily="2" charset="-78"/>
                        </a:rPr>
                        <a:t>إذاعة</a:t>
                      </a:r>
                      <a:r>
                        <a:rPr lang="ar-SA" baseline="0" dirty="0" smtClean="0">
                          <a:cs typeface="PT Bold Heading" pitchFamily="2" charset="-78"/>
                        </a:rPr>
                        <a:t> الفصل</a:t>
                      </a:r>
                      <a:endParaRPr lang="en-US" dirty="0">
                        <a:cs typeface="PT Bold Heading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dirty="0" smtClean="0">
                          <a:solidFill>
                            <a:srgbClr val="FF0000"/>
                          </a:solidFill>
                          <a:cs typeface="PT Bold Heading" pitchFamily="2" charset="-78"/>
                        </a:rPr>
                        <a:t>استراتيجية: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dirty="0" smtClean="0">
                          <a:cs typeface="PT Bold Heading" pitchFamily="2" charset="-78"/>
                        </a:rPr>
                        <a:t>خرائط</a:t>
                      </a:r>
                      <a:r>
                        <a:rPr lang="ar-SA" baseline="0" dirty="0" smtClean="0">
                          <a:cs typeface="PT Bold Heading" pitchFamily="2" charset="-78"/>
                        </a:rPr>
                        <a:t> ومفاهيم</a:t>
                      </a:r>
                      <a:endParaRPr lang="en-US" dirty="0">
                        <a:cs typeface="PT Bold Heading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dirty="0" smtClean="0">
                          <a:solidFill>
                            <a:srgbClr val="FF0000"/>
                          </a:solidFill>
                          <a:cs typeface="PT Bold Heading" pitchFamily="2" charset="-78"/>
                        </a:rPr>
                        <a:t>الهدف:</a:t>
                      </a:r>
                      <a:r>
                        <a:rPr lang="ar-SA" baseline="0" dirty="0" smtClean="0">
                          <a:solidFill>
                            <a:srgbClr val="FF0000"/>
                          </a:solidFill>
                          <a:cs typeface="PT Bold Heading" pitchFamily="2" charset="-78"/>
                        </a:rPr>
                        <a:t> </a:t>
                      </a:r>
                      <a:r>
                        <a:rPr lang="ar-SA" baseline="0" dirty="0" smtClean="0">
                          <a:cs typeface="PT Bold Heading" pitchFamily="2" charset="-78"/>
                        </a:rPr>
                        <a:t>ذكر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baseline="0" dirty="0" smtClean="0">
                          <a:cs typeface="PT Bold Heading" pitchFamily="2" charset="-78"/>
                        </a:rPr>
                        <a:t>عناصر القصة</a:t>
                      </a:r>
                      <a:endParaRPr lang="ar-SA" dirty="0" smtClean="0">
                        <a:cs typeface="PT Bold Heading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مستطيل مستدير الزوايا 4"/>
          <p:cNvSpPr/>
          <p:nvPr/>
        </p:nvSpPr>
        <p:spPr>
          <a:xfrm>
            <a:off x="179512" y="2204864"/>
            <a:ext cx="8784976" cy="4464496"/>
          </a:xfrm>
          <a:prstGeom prst="roundRect">
            <a:avLst>
              <a:gd name="adj" fmla="val 6264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 7"/>
          <p:cNvSpPr/>
          <p:nvPr/>
        </p:nvSpPr>
        <p:spPr>
          <a:xfrm>
            <a:off x="3491880" y="3933056"/>
            <a:ext cx="2160240" cy="864096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عناصر القصة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" name="مستطيل ذو زوايا قطرية مستديرة 5"/>
          <p:cNvSpPr/>
          <p:nvPr/>
        </p:nvSpPr>
        <p:spPr>
          <a:xfrm>
            <a:off x="6084168" y="2348880"/>
            <a:ext cx="2664296" cy="1512168"/>
          </a:xfrm>
          <a:prstGeom prst="round2DiagRect">
            <a:avLst>
              <a:gd name="adj1" fmla="val 0"/>
              <a:gd name="adj2" fmla="val 2303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2800" dirty="0" smtClean="0">
                <a:cs typeface="PT Bold Heading" pitchFamily="2" charset="-78"/>
              </a:rPr>
              <a:t>الشخصيات</a:t>
            </a:r>
            <a:endParaRPr lang="ar-SA" sz="2000" dirty="0" smtClean="0">
              <a:cs typeface="PT Bold Heading" pitchFamily="2" charset="-78"/>
            </a:endParaRPr>
          </a:p>
          <a:p>
            <a:pPr algn="ctr" rtl="1"/>
            <a:endParaRPr lang="ar-SA" sz="2000" dirty="0">
              <a:cs typeface="PT Bold Heading" pitchFamily="2" charset="-78"/>
            </a:endParaRPr>
          </a:p>
          <a:p>
            <a:pPr algn="ctr" rtl="1"/>
            <a:endParaRPr lang="ar-SA" sz="2000" dirty="0" smtClean="0">
              <a:cs typeface="PT Bold Heading" pitchFamily="2" charset="-78"/>
            </a:endParaRPr>
          </a:p>
          <a:p>
            <a:pPr algn="ctr" rtl="1"/>
            <a:endParaRPr lang="en-US" sz="2000" dirty="0">
              <a:cs typeface="PT Bold Heading" pitchFamily="2" charset="-78"/>
            </a:endParaRPr>
          </a:p>
        </p:txBody>
      </p:sp>
      <p:sp>
        <p:nvSpPr>
          <p:cNvPr id="11" name="مستطيل ذو زوايا قطرية مستديرة 10"/>
          <p:cNvSpPr/>
          <p:nvPr/>
        </p:nvSpPr>
        <p:spPr>
          <a:xfrm>
            <a:off x="6084168" y="5013176"/>
            <a:ext cx="2664296" cy="151216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2800" dirty="0" smtClean="0">
                <a:cs typeface="PT Bold Heading" pitchFamily="2" charset="-78"/>
              </a:rPr>
              <a:t>الزمان</a:t>
            </a:r>
            <a:endParaRPr lang="ar-SA" sz="2000" dirty="0" smtClean="0">
              <a:cs typeface="PT Bold Heading" pitchFamily="2" charset="-78"/>
            </a:endParaRPr>
          </a:p>
          <a:p>
            <a:pPr algn="ctr" rtl="1"/>
            <a:endParaRPr lang="ar-SA" sz="2000" dirty="0">
              <a:cs typeface="PT Bold Heading" pitchFamily="2" charset="-78"/>
            </a:endParaRPr>
          </a:p>
          <a:p>
            <a:pPr algn="ctr" rtl="1"/>
            <a:endParaRPr lang="ar-SA" sz="2000" dirty="0" smtClean="0">
              <a:cs typeface="PT Bold Heading" pitchFamily="2" charset="-78"/>
            </a:endParaRPr>
          </a:p>
          <a:p>
            <a:pPr algn="ctr" rtl="1"/>
            <a:endParaRPr lang="en-US" sz="2000" dirty="0">
              <a:cs typeface="PT Bold Heading" pitchFamily="2" charset="-78"/>
            </a:endParaRPr>
          </a:p>
        </p:txBody>
      </p:sp>
      <p:sp>
        <p:nvSpPr>
          <p:cNvPr id="12" name="مستطيل ذو زوايا قطرية مستديرة 11"/>
          <p:cNvSpPr/>
          <p:nvPr/>
        </p:nvSpPr>
        <p:spPr>
          <a:xfrm>
            <a:off x="323528" y="2348880"/>
            <a:ext cx="2664296" cy="151216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2800" dirty="0" smtClean="0">
                <a:cs typeface="PT Bold Heading" pitchFamily="2" charset="-78"/>
              </a:rPr>
              <a:t>الأحداث</a:t>
            </a:r>
            <a:endParaRPr lang="ar-SA" sz="2000" dirty="0" smtClean="0">
              <a:cs typeface="PT Bold Heading" pitchFamily="2" charset="-78"/>
            </a:endParaRPr>
          </a:p>
          <a:p>
            <a:pPr algn="ctr" rtl="1"/>
            <a:endParaRPr lang="ar-SA" sz="2000" dirty="0">
              <a:cs typeface="PT Bold Heading" pitchFamily="2" charset="-78"/>
            </a:endParaRPr>
          </a:p>
          <a:p>
            <a:pPr algn="ctr" rtl="1"/>
            <a:endParaRPr lang="ar-SA" sz="2000" dirty="0" smtClean="0">
              <a:cs typeface="PT Bold Heading" pitchFamily="2" charset="-78"/>
            </a:endParaRPr>
          </a:p>
          <a:p>
            <a:pPr algn="ctr" rtl="1"/>
            <a:endParaRPr lang="en-US" sz="2000" dirty="0">
              <a:cs typeface="PT Bold Heading" pitchFamily="2" charset="-78"/>
            </a:endParaRPr>
          </a:p>
        </p:txBody>
      </p:sp>
      <p:sp>
        <p:nvSpPr>
          <p:cNvPr id="13" name="مستطيل ذو زوايا قطرية مستديرة 12"/>
          <p:cNvSpPr/>
          <p:nvPr/>
        </p:nvSpPr>
        <p:spPr>
          <a:xfrm>
            <a:off x="323528" y="5013176"/>
            <a:ext cx="2664296" cy="1512168"/>
          </a:xfrm>
          <a:prstGeom prst="round2DiagRect">
            <a:avLst>
              <a:gd name="adj1" fmla="val 0"/>
              <a:gd name="adj2" fmla="val 2303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2800" dirty="0" smtClean="0">
                <a:cs typeface="PT Bold Heading" pitchFamily="2" charset="-78"/>
              </a:rPr>
              <a:t>المكان</a:t>
            </a:r>
            <a:endParaRPr lang="ar-SA" sz="2000" dirty="0" smtClean="0">
              <a:cs typeface="PT Bold Heading" pitchFamily="2" charset="-78"/>
            </a:endParaRPr>
          </a:p>
          <a:p>
            <a:pPr algn="ctr" rtl="1"/>
            <a:endParaRPr lang="ar-SA" sz="2000" dirty="0">
              <a:cs typeface="PT Bold Heading" pitchFamily="2" charset="-78"/>
            </a:endParaRPr>
          </a:p>
          <a:p>
            <a:pPr algn="ctr" rtl="1"/>
            <a:endParaRPr lang="ar-SA" sz="2000" dirty="0" smtClean="0">
              <a:cs typeface="PT Bold Heading" pitchFamily="2" charset="-78"/>
            </a:endParaRPr>
          </a:p>
          <a:p>
            <a:pPr algn="ctr" rtl="1"/>
            <a:endParaRPr lang="en-US" sz="2000" dirty="0">
              <a:cs typeface="PT Bold Heading" pitchFamily="2" charset="-78"/>
            </a:endParaRPr>
          </a:p>
        </p:txBody>
      </p:sp>
      <p:cxnSp>
        <p:nvCxnSpPr>
          <p:cNvPr id="14" name="رابط كسهم مستقيم 13"/>
          <p:cNvCxnSpPr>
            <a:endCxn id="6" idx="2"/>
          </p:cNvCxnSpPr>
          <p:nvPr/>
        </p:nvCxnSpPr>
        <p:spPr>
          <a:xfrm flipV="1">
            <a:off x="5652120" y="3104964"/>
            <a:ext cx="432048" cy="8280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>
            <a:endCxn id="12" idx="0"/>
          </p:cNvCxnSpPr>
          <p:nvPr/>
        </p:nvCxnSpPr>
        <p:spPr>
          <a:xfrm flipH="1" flipV="1">
            <a:off x="2987824" y="3104964"/>
            <a:ext cx="504056" cy="8280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>
            <a:endCxn id="11" idx="2"/>
          </p:cNvCxnSpPr>
          <p:nvPr/>
        </p:nvCxnSpPr>
        <p:spPr>
          <a:xfrm>
            <a:off x="5652120" y="4797152"/>
            <a:ext cx="432048" cy="9721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>
            <a:endCxn id="13" idx="0"/>
          </p:cNvCxnSpPr>
          <p:nvPr/>
        </p:nvCxnSpPr>
        <p:spPr>
          <a:xfrm flipH="1">
            <a:off x="2987824" y="4797152"/>
            <a:ext cx="504056" cy="9721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148" name="Picture 4" descr="نتيجة بحث الصور عن شعار التعلم النشط 14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30618"/>
            <a:ext cx="936104" cy="57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نتيجة بحث الصور عن شعار التعلم النشط 143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73" y="116632"/>
            <a:ext cx="1019456" cy="8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شكل بيضاوي 27"/>
          <p:cNvSpPr/>
          <p:nvPr/>
        </p:nvSpPr>
        <p:spPr>
          <a:xfrm>
            <a:off x="107504" y="188640"/>
            <a:ext cx="2016224" cy="187220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ربع نص 28"/>
          <p:cNvSpPr txBox="1"/>
          <p:nvPr/>
        </p:nvSpPr>
        <p:spPr>
          <a:xfrm>
            <a:off x="-34489" y="90872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dirty="0" smtClean="0">
                <a:cs typeface="PT Bold Heading" pitchFamily="2" charset="-78"/>
              </a:rPr>
              <a:t>انتهى الوقت</a:t>
            </a:r>
            <a:endParaRPr lang="en-US" sz="2800" dirty="0"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716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رن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يجة بحث الصور عن خلفيات بوربوينت طفولية متحركة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 rot="21400813">
            <a:off x="1765633" y="1316913"/>
            <a:ext cx="5846472" cy="38318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5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reflection blurRad="12700" stA="28000" endPos="45000" dist="1000" dir="5400000" sy="-100000" algn="bl" rotWithShape="0"/>
                </a:effectLst>
                <a:cs typeface="PT Bold Heading" pitchFamily="2" charset="-78"/>
              </a:rPr>
              <a:t>من وجهة نظرك ما هو</a:t>
            </a:r>
          </a:p>
          <a:p>
            <a:pPr algn="ctr">
              <a:lnSpc>
                <a:spcPct val="150000"/>
              </a:lnSpc>
            </a:pPr>
            <a:r>
              <a:rPr lang="ar-SA" sz="5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reflection blurRad="12700" stA="28000" endPos="45000" dist="1000" dir="5400000" sy="-100000" algn="bl" rotWithShape="0"/>
                </a:effectLst>
                <a:cs typeface="PT Bold Heading" pitchFamily="2" charset="-78"/>
              </a:rPr>
              <a:t> الهدف الذي حُقق </a:t>
            </a:r>
          </a:p>
          <a:p>
            <a:pPr algn="ctr">
              <a:lnSpc>
                <a:spcPct val="150000"/>
              </a:lnSpc>
            </a:pPr>
            <a:r>
              <a:rPr lang="ar-SA" sz="5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reflection blurRad="12700" stA="28000" endPos="45000" dist="1000" dir="5400000" sy="-100000" algn="bl" rotWithShape="0"/>
                </a:effectLst>
                <a:cs typeface="PT Bold Heading" pitchFamily="2" charset="-78"/>
              </a:rPr>
              <a:t>من خلال ما عُرض؟</a:t>
            </a:r>
            <a:endParaRPr lang="ar-SA" sz="54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3399"/>
              </a:solidFill>
              <a:effectLst>
                <a:reflection blurRad="12700" stA="28000" endPos="45000" dist="1000" dir="5400000" sy="-100000" algn="bl" rotWithShape="0"/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75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نتيجة بحث الصور عن خلفيات متحركة للبوربوينت انمي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4"/>
            <a:ext cx="9144000" cy="68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نتيجة بحث الصور عن ‪Student writing‬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4054556" cy="304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95536" y="692696"/>
            <a:ext cx="6500724" cy="1021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rtl="1">
              <a:lnSpc>
                <a:spcPct val="150000"/>
              </a:lnSpc>
            </a:pPr>
            <a:r>
              <a:rPr lang="ar-SA" sz="44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cs typeface="PT Bold Heading" pitchFamily="2" charset="-78"/>
              </a:rPr>
              <a:t>استراتيجية الاصطفاف المنطقي</a:t>
            </a:r>
            <a:endParaRPr lang="ar-SA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91556" y="2564904"/>
            <a:ext cx="614068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rtl="1">
              <a:lnSpc>
                <a:spcPct val="150000"/>
              </a:lnSpc>
            </a:pPr>
            <a:r>
              <a:rPr lang="ar-SA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طالباتي المتفوقات رتّبن الجمل التي بين أيديكن </a:t>
            </a:r>
            <a:r>
              <a:rPr lang="ar-SA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لاستخراج </a:t>
            </a:r>
            <a:r>
              <a:rPr lang="ar-SA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القيمة الإيجابية من الدرس</a:t>
            </a:r>
            <a:endParaRPr lang="ar-SA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17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صورة ذات صلة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70"/>
            <a:ext cx="9144000" cy="683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نتيجة بحث الصور عن ‪School Photos‬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3933056"/>
            <a:ext cx="2808312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755577" y="1556792"/>
            <a:ext cx="74168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SA" sz="8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ماذا تعلمت </a:t>
            </a:r>
          </a:p>
          <a:p>
            <a:pPr algn="ctr" rtl="1"/>
            <a:r>
              <a:rPr lang="ar-SA" sz="8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من النص؟</a:t>
            </a:r>
            <a:endParaRPr lang="ar-SA" sz="6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96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-media-cache-ak0.pinimg.com/736x/a0/b6/81/a0b6818b47daabbe5437669b0dd8ce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4613" r="2879" b="1619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755576" y="2492896"/>
            <a:ext cx="7344816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5400" dirty="0" smtClean="0">
                <a:solidFill>
                  <a:srgbClr val="7030A0"/>
                </a:solidFill>
                <a:cs typeface="PT Bold Heading" pitchFamily="2" charset="-78"/>
              </a:rPr>
              <a:t>القيمة الإيجابية المكتسبة:</a:t>
            </a:r>
          </a:p>
          <a:p>
            <a:pPr algn="ctr">
              <a:lnSpc>
                <a:spcPct val="150000"/>
              </a:lnSpc>
            </a:pPr>
            <a:r>
              <a:rPr lang="ar-SA" sz="5400" dirty="0" smtClean="0">
                <a:solidFill>
                  <a:srgbClr val="7030A0"/>
                </a:solidFill>
                <a:cs typeface="PT Bold Heading" pitchFamily="2" charset="-78"/>
              </a:rPr>
              <a:t> </a:t>
            </a:r>
            <a:r>
              <a:rPr lang="ar-SA" sz="5400" dirty="0" smtClean="0">
                <a:cs typeface="PT Bold Heading" pitchFamily="2" charset="-78"/>
              </a:rPr>
              <a:t>( </a:t>
            </a:r>
            <a:r>
              <a:rPr lang="ar-SA" sz="5400" dirty="0" smtClean="0">
                <a:solidFill>
                  <a:srgbClr val="FF0000"/>
                </a:solidFill>
                <a:cs typeface="PT Bold Heading" pitchFamily="2" charset="-78"/>
              </a:rPr>
              <a:t>احترام الآخرين</a:t>
            </a:r>
            <a:r>
              <a:rPr lang="ar-SA" sz="5400" dirty="0" smtClean="0">
                <a:cs typeface="PT Bold Heading" pitchFamily="2" charset="-78"/>
              </a:rPr>
              <a:t>)</a:t>
            </a:r>
            <a:endParaRPr lang="ar-SA" sz="5400" dirty="0"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34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5" b="295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8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8" y="0"/>
            <a:ext cx="9164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13676" y="0"/>
            <a:ext cx="5998484" cy="57708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5400" dirty="0" smtClean="0">
                <a:solidFill>
                  <a:schemeClr val="accent3">
                    <a:lumMod val="50000"/>
                  </a:schemeClr>
                </a:solidFill>
                <a:cs typeface="PT Bold Heading" pitchFamily="2" charset="-78"/>
              </a:rPr>
              <a:t>الواجب:</a:t>
            </a:r>
          </a:p>
          <a:p>
            <a:pPr algn="ctr" rtl="1">
              <a:lnSpc>
                <a:spcPct val="150000"/>
              </a:lnSpc>
            </a:pPr>
            <a:r>
              <a:rPr lang="ar-SA" sz="3200" dirty="0" smtClean="0">
                <a:cs typeface="PT Bold Heading" pitchFamily="2" charset="-78"/>
              </a:rPr>
              <a:t>1- سجلي صوتك وأنت تقرئين الدرس ثم قومي بإرساله إلى قروب الأمهات.</a:t>
            </a:r>
          </a:p>
          <a:p>
            <a:pPr algn="ctr" rtl="1">
              <a:lnSpc>
                <a:spcPct val="150000"/>
              </a:lnSpc>
            </a:pPr>
            <a:r>
              <a:rPr lang="ar-SA" sz="3200" dirty="0">
                <a:cs typeface="PT Bold Heading" pitchFamily="2" charset="-78"/>
              </a:rPr>
              <a:t>2- أميراتي المبدعات تعاونّ مع بعضكن لإخراج إذاعة جميلة بعنون احترام الآخرين وإلقائها في </a:t>
            </a:r>
            <a:r>
              <a:rPr lang="ar-SA" sz="3200" dirty="0" smtClean="0">
                <a:cs typeface="PT Bold Heading" pitchFamily="2" charset="-78"/>
              </a:rPr>
              <a:t>الطابور </a:t>
            </a:r>
            <a:r>
              <a:rPr lang="ar-SA" sz="3200" dirty="0">
                <a:cs typeface="PT Bold Heading" pitchFamily="2" charset="-78"/>
              </a:rPr>
              <a:t>الصباحي يوم </a:t>
            </a:r>
            <a:r>
              <a:rPr lang="ar-SA" sz="3200" dirty="0" smtClean="0">
                <a:cs typeface="PT Bold Heading" pitchFamily="2" charset="-78"/>
              </a:rPr>
              <a:t>الاثنين </a:t>
            </a:r>
            <a:r>
              <a:rPr lang="ar-SA" sz="3200" dirty="0">
                <a:cs typeface="PT Bold Heading" pitchFamily="2" charset="-78"/>
              </a:rPr>
              <a:t>القادم</a:t>
            </a:r>
            <a:r>
              <a:rPr lang="ar-SA" sz="3200" dirty="0" smtClean="0">
                <a:cs typeface="PT Bold Heading" pitchFamily="2" charset="-78"/>
              </a:rPr>
              <a:t>؟</a:t>
            </a:r>
            <a:endParaRPr lang="ar-SA" sz="3200" dirty="0"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43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نتيجة بحث الصور عن ‪School Wallpapers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259632" y="0"/>
            <a:ext cx="770485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</a:pPr>
            <a:r>
              <a:rPr lang="ar-SA" sz="40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itchFamily="2" charset="-78"/>
              </a:rPr>
              <a:t>التعلم داخل القاعة الصفية يعتمد على المجموعات التعاونية</a:t>
            </a:r>
            <a:endParaRPr lang="ar-SA" sz="40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PT Bold Heading" pitchFamily="2" charset="-78"/>
            </a:endParaRPr>
          </a:p>
        </p:txBody>
      </p:sp>
      <p:pic>
        <p:nvPicPr>
          <p:cNvPr id="30726" name="Picture 6" descr="نتيجة بحث الصور عن ‪Frames for school children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73270" y="778682"/>
            <a:ext cx="1243305" cy="38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078458" y="2020144"/>
            <a:ext cx="2032928" cy="13311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>
              <a:lnSpc>
                <a:spcPct val="150000"/>
              </a:lnSpc>
            </a:pPr>
            <a:r>
              <a:rPr lang="ar-SA" sz="2800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الاستراتيجيات</a:t>
            </a:r>
          </a:p>
          <a:p>
            <a:pPr algn="ctr" rtl="1">
              <a:lnSpc>
                <a:spcPct val="150000"/>
              </a:lnSpc>
            </a:pPr>
            <a:r>
              <a:rPr lang="ar-SA" sz="28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الأساسية</a:t>
            </a:r>
            <a:endParaRPr lang="ar-SA" sz="28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1" name="Picture 6" descr="نتيجة بحث الصور عن ‪Frames for school children‬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0363" y="759497"/>
            <a:ext cx="1243305" cy="38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101469" y="1976230"/>
            <a:ext cx="2121093" cy="13311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>
              <a:lnSpc>
                <a:spcPct val="150000"/>
              </a:lnSpc>
            </a:pPr>
            <a:r>
              <a:rPr lang="ar-SA" sz="2800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الاستراتيجيات</a:t>
            </a:r>
          </a:p>
          <a:p>
            <a:pPr algn="ctr">
              <a:lnSpc>
                <a:spcPct val="150000"/>
              </a:lnSpc>
            </a:pPr>
            <a:r>
              <a:rPr lang="ar-SA" sz="28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المساندة</a:t>
            </a:r>
            <a:endParaRPr lang="ar-SA" sz="2800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6078458" y="3429000"/>
            <a:ext cx="252599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ar-SA" sz="2400" dirty="0" smtClean="0">
                <a:cs typeface="PT Bold Heading" pitchFamily="2" charset="-78"/>
              </a:rPr>
              <a:t>التدريس التبادلي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899592" y="3429000"/>
            <a:ext cx="4032449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ar-SA" sz="2000" dirty="0">
                <a:cs typeface="PT Bold Heading" pitchFamily="2" charset="-78"/>
              </a:rPr>
              <a:t>جدول </a:t>
            </a:r>
            <a:r>
              <a:rPr lang="ar-SA" sz="2000" dirty="0" smtClean="0">
                <a:cs typeface="PT Bold Heading" pitchFamily="2" charset="-78"/>
              </a:rPr>
              <a:t>التعلم</a:t>
            </a:r>
          </a:p>
          <a:p>
            <a:pPr marL="285750" indent="-28575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ar-SA" sz="2000" dirty="0" smtClean="0">
                <a:cs typeface="PT Bold Heading" pitchFamily="2" charset="-78"/>
              </a:rPr>
              <a:t>خرائط ومفاهيم </a:t>
            </a:r>
          </a:p>
          <a:p>
            <a:pPr algn="r" rtl="1">
              <a:lnSpc>
                <a:spcPct val="150000"/>
              </a:lnSpc>
            </a:pPr>
            <a:r>
              <a:rPr lang="ar-SA" sz="2000" dirty="0" smtClean="0">
                <a:cs typeface="PT Bold Heading" pitchFamily="2" charset="-78"/>
              </a:rPr>
              <a:t>   ( خريطة وجه القصة )</a:t>
            </a:r>
          </a:p>
          <a:p>
            <a:pPr marL="285750" indent="-28575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ar-SA" sz="2000" dirty="0" smtClean="0">
                <a:cs typeface="PT Bold Heading" pitchFamily="2" charset="-78"/>
              </a:rPr>
              <a:t>تمثيل الأدوار</a:t>
            </a:r>
          </a:p>
        </p:txBody>
      </p:sp>
    </p:spTree>
    <p:extLst>
      <p:ext uri="{BB962C8B-B14F-4D97-AF65-F5344CB8AC3E}">
        <p14:creationId xmlns:p14="http://schemas.microsoft.com/office/powerpoint/2010/main" val="56756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2" grpId="0"/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e3e099a0-b233-441e-a4ae-d04df79eb59e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0" b="17290"/>
          <a:stretch/>
        </p:blipFill>
        <p:spPr bwMode="auto">
          <a:xfrm>
            <a:off x="0" y="-15633"/>
            <a:ext cx="9144000" cy="687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25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نتيجة بحث الصور عن ‪School Wallpapers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339752" y="476672"/>
            <a:ext cx="5952270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rtl="1">
              <a:lnSpc>
                <a:spcPct val="150000"/>
              </a:lnSpc>
            </a:pPr>
            <a:r>
              <a:rPr lang="ar-SA" sz="6000" b="1" cap="none" spc="0" dirty="0" smtClean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ولكن يا مبدعات قبل</a:t>
            </a:r>
          </a:p>
          <a:p>
            <a:pPr lvl="0" algn="ctr" rtl="1">
              <a:lnSpc>
                <a:spcPct val="150000"/>
              </a:lnSpc>
            </a:pPr>
            <a:r>
              <a:rPr lang="ar-SA" sz="6000" b="1" dirty="0" smtClean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البدء بالدرس</a:t>
            </a:r>
          </a:p>
          <a:p>
            <a:pPr lvl="0" algn="ctr" rtl="1">
              <a:lnSpc>
                <a:spcPct val="150000"/>
              </a:lnSpc>
            </a:pPr>
            <a:r>
              <a:rPr lang="ar-SA" sz="6000" b="1" cap="none" spc="0" dirty="0" smtClean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يجب علينا أن نتقيد</a:t>
            </a:r>
          </a:p>
          <a:p>
            <a:pPr lvl="0" algn="ctr" rtl="1">
              <a:lnSpc>
                <a:spcPct val="150000"/>
              </a:lnSpc>
            </a:pPr>
            <a:r>
              <a:rPr lang="ar-SA" sz="6000" b="1" dirty="0" smtClean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بالقوانين الصفية</a:t>
            </a:r>
            <a:endParaRPr lang="ar-SA" sz="6000" b="1" cap="none" spc="0" dirty="0">
              <a:ln w="11430"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34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نتيجة بحث الصور عن ‪School Wallpapers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رابط مستقيم 4"/>
          <p:cNvCxnSpPr/>
          <p:nvPr/>
        </p:nvCxnSpPr>
        <p:spPr>
          <a:xfrm flipH="1">
            <a:off x="2555776" y="1268760"/>
            <a:ext cx="61926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flipH="1">
            <a:off x="2494696" y="332656"/>
            <a:ext cx="72008" cy="56886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مستطيل 7"/>
          <p:cNvSpPr/>
          <p:nvPr/>
        </p:nvSpPr>
        <p:spPr>
          <a:xfrm>
            <a:off x="3350047" y="320308"/>
            <a:ext cx="46041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SA" sz="4800" b="1" cap="none" spc="0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لكي نستفيد من الدرس</a:t>
            </a:r>
            <a:endParaRPr lang="ar-SA" sz="4800" b="1" cap="none" spc="0" dirty="0">
              <a:ln w="10541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7079594" y="1484784"/>
            <a:ext cx="17491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SA" sz="400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.... كوني</a:t>
            </a:r>
            <a:endParaRPr lang="ar-SA" sz="4000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9" name="مستطيل 8"/>
          <p:cNvSpPr/>
          <p:nvPr/>
        </p:nvSpPr>
        <p:spPr>
          <a:xfrm rot="16200000">
            <a:off x="884570" y="1284730"/>
            <a:ext cx="22381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SA" sz="6600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</a:rPr>
              <a:t>أنا فطنة</a:t>
            </a:r>
            <a:endParaRPr lang="ar-SA" sz="66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</a:endParaRPr>
          </a:p>
        </p:txBody>
      </p:sp>
      <p:pic>
        <p:nvPicPr>
          <p:cNvPr id="32770" name="Picture 2" descr="نتيجة بحث الصور عن صور سكرابز لليوم الوطن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57785"/>
            <a:ext cx="2082863" cy="26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مستدير الزوايا 13"/>
          <p:cNvSpPr/>
          <p:nvPr/>
        </p:nvSpPr>
        <p:spPr>
          <a:xfrm>
            <a:off x="6977925" y="2469573"/>
            <a:ext cx="1952535" cy="123633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3600" dirty="0" smtClean="0">
                <a:solidFill>
                  <a:srgbClr val="0000FF"/>
                </a:solidFill>
                <a:cs typeface="PT Bold Heading" pitchFamily="2" charset="-78"/>
              </a:rPr>
              <a:t>مستمعة جيدة</a:t>
            </a:r>
            <a:endParaRPr lang="ar-SA" sz="36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4886455" y="2469573"/>
            <a:ext cx="1952535" cy="123633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3600" dirty="0" smtClean="0">
                <a:solidFill>
                  <a:srgbClr val="0000FF"/>
                </a:solidFill>
                <a:cs typeface="PT Bold Heading" pitchFamily="2" charset="-78"/>
              </a:rPr>
              <a:t>مركّــزة</a:t>
            </a:r>
            <a:endParaRPr lang="ar-SA" sz="36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2723315" y="2469573"/>
            <a:ext cx="1952535" cy="123633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3600" dirty="0" smtClean="0">
                <a:solidFill>
                  <a:srgbClr val="0000FF"/>
                </a:solidFill>
                <a:cs typeface="PT Bold Heading" pitchFamily="2" charset="-78"/>
              </a:rPr>
              <a:t>مفـكـرة</a:t>
            </a:r>
            <a:endParaRPr lang="ar-SA" sz="36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7023503" y="3861048"/>
            <a:ext cx="1952535" cy="123633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3600" dirty="0" smtClean="0">
                <a:solidFill>
                  <a:srgbClr val="0000FF"/>
                </a:solidFill>
                <a:cs typeface="PT Bold Heading" pitchFamily="2" charset="-78"/>
              </a:rPr>
              <a:t>مشـاركـة</a:t>
            </a:r>
            <a:endParaRPr lang="ar-SA" sz="36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5855826" y="5274855"/>
            <a:ext cx="1952535" cy="123633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3600" dirty="0" smtClean="0">
                <a:solidFill>
                  <a:srgbClr val="0000FF"/>
                </a:solidFill>
                <a:cs typeface="PT Bold Heading" pitchFamily="2" charset="-78"/>
              </a:rPr>
              <a:t>مدوّنـة</a:t>
            </a:r>
            <a:endParaRPr lang="ar-SA" sz="36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4886455" y="3865850"/>
            <a:ext cx="1952535" cy="123633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3600" dirty="0" smtClean="0">
                <a:solidFill>
                  <a:srgbClr val="0000FF"/>
                </a:solidFill>
                <a:cs typeface="PT Bold Heading" pitchFamily="2" charset="-78"/>
              </a:rPr>
              <a:t>متـأمـلـة</a:t>
            </a:r>
            <a:endParaRPr lang="ar-SA" sz="36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2768074" y="3861048"/>
            <a:ext cx="1952535" cy="123633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3600" dirty="0" smtClean="0">
                <a:solidFill>
                  <a:srgbClr val="0000FF"/>
                </a:solidFill>
                <a:cs typeface="PT Bold Heading" pitchFamily="2" charset="-78"/>
              </a:rPr>
              <a:t>متخيّلـة</a:t>
            </a:r>
            <a:endParaRPr lang="ar-SA" sz="36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3706304" y="5274855"/>
            <a:ext cx="1952535" cy="123633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3600" dirty="0" smtClean="0">
                <a:solidFill>
                  <a:srgbClr val="0000FF"/>
                </a:solidFill>
                <a:cs typeface="PT Bold Heading" pitchFamily="2" charset="-78"/>
              </a:rPr>
              <a:t>متفائلة</a:t>
            </a:r>
            <a:endParaRPr lang="ar-SA" sz="3600" dirty="0">
              <a:solidFill>
                <a:srgbClr val="0000FF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98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نتيجة بحث الصور عن ‪School Wallpapers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759974" y="160472"/>
            <a:ext cx="716574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>
              <a:lnSpc>
                <a:spcPct val="150000"/>
              </a:lnSpc>
            </a:pPr>
            <a:r>
              <a:rPr lang="ar-SA" sz="4800" cap="none" spc="0" dirty="0" smtClean="0">
                <a:ln w="11430"/>
                <a:solidFill>
                  <a:srgbClr val="00B05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cs typeface="PT Bold Heading" pitchFamily="2" charset="-78"/>
              </a:rPr>
              <a:t>أنا فطنة ألتزم بميثاق أخلاقيات</a:t>
            </a:r>
          </a:p>
          <a:p>
            <a:pPr algn="ctr" rtl="1">
              <a:lnSpc>
                <a:spcPct val="150000"/>
              </a:lnSpc>
            </a:pPr>
            <a:r>
              <a:rPr lang="ar-SA" sz="4800" cap="none" spc="0" dirty="0" smtClean="0">
                <a:ln w="11430"/>
                <a:solidFill>
                  <a:srgbClr val="00B05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cs typeface="PT Bold Heading" pitchFamily="2" charset="-78"/>
              </a:rPr>
              <a:t> التحدث والاستماع</a:t>
            </a:r>
            <a:endParaRPr lang="ar-SA" sz="4800" cap="none" spc="0" dirty="0">
              <a:ln w="11430"/>
              <a:solidFill>
                <a:srgbClr val="00B05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cs typeface="PT Bold Heading" pitchFamily="2" charset="-78"/>
            </a:endParaRPr>
          </a:p>
        </p:txBody>
      </p:sp>
      <p:pic>
        <p:nvPicPr>
          <p:cNvPr id="33794" name="Picture 2" descr="نتيجة بحث الصور عن فطن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r="5904" b="18985"/>
          <a:stretch/>
        </p:blipFill>
        <p:spPr bwMode="auto">
          <a:xfrm>
            <a:off x="2483767" y="5013176"/>
            <a:ext cx="2859077" cy="1641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1151112" y="2492896"/>
            <a:ext cx="7992888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+mj-lt"/>
              <a:buAutoNum type="arabicPeriod"/>
            </a:pPr>
            <a:r>
              <a:rPr lang="ar-SA" sz="3200" dirty="0" smtClean="0">
                <a:cs typeface="PT Bold Heading" pitchFamily="2" charset="-78"/>
              </a:rPr>
              <a:t>الجلوس بطريقة صحيحة والتوجه بالنظر للمعلمة.</a:t>
            </a:r>
          </a:p>
          <a:p>
            <a:pPr marL="342900" indent="-342900" algn="r" rtl="1">
              <a:lnSpc>
                <a:spcPct val="150000"/>
              </a:lnSpc>
              <a:buFont typeface="+mj-lt"/>
              <a:buAutoNum type="arabicPeriod"/>
            </a:pPr>
            <a:r>
              <a:rPr lang="ar-SA" sz="3200" dirty="0" smtClean="0">
                <a:cs typeface="PT Bold Heading" pitchFamily="2" charset="-78"/>
              </a:rPr>
              <a:t>نستمع ونصغي بانتباه.</a:t>
            </a:r>
          </a:p>
          <a:p>
            <a:pPr marL="342900" indent="-342900" algn="r" rtl="1">
              <a:lnSpc>
                <a:spcPct val="150000"/>
              </a:lnSpc>
              <a:buFont typeface="+mj-lt"/>
              <a:buAutoNum type="arabicPeriod"/>
            </a:pPr>
            <a:r>
              <a:rPr lang="ar-SA" sz="3200" dirty="0" smtClean="0">
                <a:cs typeface="PT Bold Heading" pitchFamily="2" charset="-78"/>
              </a:rPr>
              <a:t>نستأذن قبل التحدث وعدم مقاطعة المتحدث.</a:t>
            </a:r>
          </a:p>
          <a:p>
            <a:pPr marL="342900" indent="-342900" algn="r" rtl="1">
              <a:lnSpc>
                <a:spcPct val="150000"/>
              </a:lnSpc>
              <a:buFont typeface="+mj-lt"/>
              <a:buAutoNum type="arabicPeriod"/>
            </a:pPr>
            <a:r>
              <a:rPr lang="ar-SA" sz="3200" dirty="0" smtClean="0">
                <a:cs typeface="PT Bold Heading" pitchFamily="2" charset="-78"/>
              </a:rPr>
              <a:t>نخاطب زميلاتنا بأسمائهن.  </a:t>
            </a:r>
            <a:endParaRPr lang="ar-SA" sz="3200" dirty="0"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47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.H.A\Downloads\WhatsApp Image 2017-04-09 at 6.13.05 PM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31810" r="6321" b="311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نتيجة بحث الصور عن فطن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r="5904" b="18985"/>
          <a:stretch/>
        </p:blipFill>
        <p:spPr bwMode="auto">
          <a:xfrm>
            <a:off x="2483767" y="5013176"/>
            <a:ext cx="2859077" cy="1641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275856" y="1124744"/>
            <a:ext cx="574708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وعلى هذا تم الاتفاق</a:t>
            </a:r>
          </a:p>
          <a:p>
            <a:pPr algn="ctr" rtl="1">
              <a:lnSpc>
                <a:spcPct val="150000"/>
              </a:lnSpc>
            </a:pPr>
            <a:r>
              <a:rPr lang="ar-SA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 مع فطنات</a:t>
            </a:r>
          </a:p>
          <a:p>
            <a:pPr algn="ctr" rtl="1">
              <a:lnSpc>
                <a:spcPct val="150000"/>
              </a:lnSpc>
            </a:pPr>
            <a:r>
              <a:rPr lang="ar-SA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 الصف الثالث</a:t>
            </a:r>
            <a:endParaRPr lang="ar-SA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67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506</Words>
  <Application>Microsoft Office PowerPoint</Application>
  <PresentationFormat>عرض على الشاشة (3:4)‏</PresentationFormat>
  <Paragraphs>147</Paragraphs>
  <Slides>30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1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by adguard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Muhsen</dc:creator>
  <cp:lastModifiedBy>Muhsen</cp:lastModifiedBy>
  <cp:revision>76</cp:revision>
  <dcterms:created xsi:type="dcterms:W3CDTF">2017-10-09T13:48:12Z</dcterms:created>
  <dcterms:modified xsi:type="dcterms:W3CDTF">2017-10-15T19:12:38Z</dcterms:modified>
</cp:coreProperties>
</file>