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9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27/01/40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695728" y="620688"/>
            <a:ext cx="24482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KR HEAD1" pitchFamily="2" charset="-78"/>
              </a:rPr>
              <a:t>المملكة العربية السعودية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KR HEAD1" pitchFamily="2" charset="-78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KR HEAD1" pitchFamily="2" charset="-78"/>
              </a:rPr>
              <a:t>إدارة التعليم بمحافظة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KR HEAD1" pitchFamily="2" charset="-78"/>
              </a:rPr>
              <a:t>محايل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KR HEAD1" pitchFamily="2" charset="-78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KR HEAD1" pitchFamily="2" charset="-78"/>
              </a:rPr>
              <a:t>مكتب التعليم بالبرك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KR HEAD1" pitchFamily="2" charset="-78"/>
              </a:rPr>
              <a:t>قسم الجودة وقياس الأداء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ÙØªÙØ¬Ø© Ø¨Ø­Ø« Ø§ÙØµÙØ± Ø¹Ù ÙØ²Ø§Ø±Ø© Ø§ÙØªØ¹ÙÙÙ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23489"/>
            <a:ext cx="1949560" cy="9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C:\Users\Al-Emtiaz\Desktop\13-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1746784" cy="873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عنوان 1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4875856" cy="1224136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 smtClean="0"/>
              <a:t>المعايير المهنية للمعلمين </a:t>
            </a:r>
            <a:endParaRPr lang="ar-SA" sz="5400" b="1" dirty="0"/>
          </a:p>
        </p:txBody>
      </p:sp>
      <p:pic>
        <p:nvPicPr>
          <p:cNvPr id="11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933056"/>
            <a:ext cx="4695759" cy="2692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22" t="16360" r="32762" b="6250"/>
          <a:stretch>
            <a:fillRect/>
          </a:stretch>
        </p:blipFill>
        <p:spPr bwMode="auto">
          <a:xfrm>
            <a:off x="1691680" y="908720"/>
            <a:ext cx="662473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83" t="16360" r="31655" b="6250"/>
          <a:stretch>
            <a:fillRect/>
          </a:stretch>
        </p:blipFill>
        <p:spPr bwMode="auto">
          <a:xfrm>
            <a:off x="1475656" y="1008112"/>
            <a:ext cx="655272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ar-SA" b="1" dirty="0" smtClean="0"/>
              <a:t>النظام الأوربي </a:t>
            </a:r>
            <a:r>
              <a:rPr lang="ar-SA" b="1" dirty="0" smtClean="0"/>
              <a:t>للمعايير واختصارها </a:t>
            </a:r>
            <a:r>
              <a:rPr lang="en-US" b="1" dirty="0" smtClean="0"/>
              <a:t>EN</a:t>
            </a:r>
            <a:r>
              <a:rPr lang="ar-SA" b="1" dirty="0" smtClean="0"/>
              <a:t> </a:t>
            </a:r>
            <a:r>
              <a:rPr lang="ar-SA" b="1" dirty="0" err="1" smtClean="0"/>
              <a:t>:</a:t>
            </a:r>
            <a:r>
              <a:rPr lang="ar-SA" b="1" dirty="0" smtClean="0"/>
              <a:t>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algn="just"/>
            <a:r>
              <a:rPr lang="ar-SA" sz="3200" dirty="0" smtClean="0"/>
              <a:t>هو </a:t>
            </a:r>
            <a:r>
              <a:rPr lang="ar-SA" sz="3200" dirty="0" smtClean="0"/>
              <a:t>النظام النظام العياري الأوروبي المتبع قبل تأسيس المنظمة الدولية للمعايير </a:t>
            </a:r>
            <a:r>
              <a:rPr lang="en-US" sz="3200" dirty="0" smtClean="0"/>
              <a:t>ISO . </a:t>
            </a:r>
            <a:r>
              <a:rPr lang="ar-SA" sz="3200" dirty="0" smtClean="0"/>
              <a:t> يتكون </a:t>
            </a:r>
            <a:r>
              <a:rPr lang="ar-SA" sz="3200" dirty="0" smtClean="0"/>
              <a:t>النظام الأوروبي للمعايير من ثلاثة مجالس </a:t>
            </a:r>
            <a:r>
              <a:rPr lang="ar-SA" sz="3200" dirty="0" err="1" smtClean="0"/>
              <a:t>للمعايير </a:t>
            </a:r>
            <a:r>
              <a:rPr lang="ar-SA" sz="3200" dirty="0" smtClean="0"/>
              <a:t>: الهيئة الأوروبية للمعايير </a:t>
            </a:r>
            <a:r>
              <a:rPr lang="en-US" sz="3200" dirty="0" smtClean="0"/>
              <a:t> CEN</a:t>
            </a:r>
            <a:r>
              <a:rPr lang="en-US" sz="3200" dirty="0" smtClean="0"/>
              <a:t>, </a:t>
            </a:r>
            <a:r>
              <a:rPr lang="ar-SA" sz="3200" dirty="0" smtClean="0"/>
              <a:t>واللجنة </a:t>
            </a:r>
            <a:r>
              <a:rPr lang="ar-SA" sz="3200" dirty="0" err="1" smtClean="0"/>
              <a:t>الكهروتقنية</a:t>
            </a:r>
            <a:r>
              <a:rPr lang="ar-SA" sz="3200" dirty="0" smtClean="0"/>
              <a:t> </a:t>
            </a:r>
            <a:r>
              <a:rPr lang="ar-SA" sz="3200" dirty="0" smtClean="0"/>
              <a:t>الدولية</a:t>
            </a:r>
            <a:r>
              <a:rPr lang="en-US" sz="3200" dirty="0" smtClean="0"/>
              <a:t> CENELEC </a:t>
            </a:r>
            <a:r>
              <a:rPr lang="ar-SA" sz="3200" dirty="0" smtClean="0"/>
              <a:t> والمعهد </a:t>
            </a:r>
            <a:r>
              <a:rPr lang="ar-SA" sz="3200" dirty="0" smtClean="0"/>
              <a:t>الأوروبي لمعايرة الاتصالات </a:t>
            </a:r>
            <a:r>
              <a:rPr lang="en-US" sz="3200" dirty="0" smtClean="0"/>
              <a:t>ETSI . </a:t>
            </a:r>
            <a:r>
              <a:rPr lang="ar-SA" sz="3200" dirty="0" smtClean="0"/>
              <a:t>وقد استقر على تلك المعايير بعد عملية توثيق عامة بين الدول الأوروبية.</a:t>
            </a:r>
            <a:endParaRPr lang="ar-SA" sz="3200" dirty="0"/>
          </a:p>
        </p:txBody>
      </p:sp>
      <p:pic>
        <p:nvPicPr>
          <p:cNvPr id="4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المعايير المهنية للمعلمين </a:t>
            </a:r>
            <a:endParaRPr lang="ar-SA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0635" t="31125" r="20586" b="34422"/>
          <a:stretch>
            <a:fillRect/>
          </a:stretch>
        </p:blipFill>
        <p:spPr bwMode="auto">
          <a:xfrm>
            <a:off x="1475656" y="1916832"/>
            <a:ext cx="7056784" cy="474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1188" t="65578" r="21140" b="9813"/>
          <a:stretch>
            <a:fillRect/>
          </a:stretch>
        </p:blipFill>
        <p:spPr bwMode="auto">
          <a:xfrm>
            <a:off x="251520" y="1268760"/>
            <a:ext cx="86409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3798" t="29156" r="46870" b="35407"/>
          <a:stretch>
            <a:fillRect/>
          </a:stretch>
        </p:blipFill>
        <p:spPr bwMode="auto">
          <a:xfrm>
            <a:off x="611560" y="836712"/>
            <a:ext cx="8028384" cy="545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الغرض من المعايير المهنية للمعلمين </a:t>
            </a:r>
            <a:endParaRPr lang="ar-SA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0000" t="31297" r="25649" b="47047"/>
          <a:stretch>
            <a:fillRect/>
          </a:stretch>
        </p:blipFill>
        <p:spPr bwMode="auto">
          <a:xfrm>
            <a:off x="683568" y="1916832"/>
            <a:ext cx="80648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49529" t="52781" r="24460" b="16704"/>
          <a:stretch>
            <a:fillRect/>
          </a:stretch>
        </p:blipFill>
        <p:spPr bwMode="auto">
          <a:xfrm>
            <a:off x="395536" y="1124744"/>
            <a:ext cx="8208912" cy="54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9052" t="30141" r="48811" b="40328"/>
          <a:stretch>
            <a:fillRect/>
          </a:stretch>
        </p:blipFill>
        <p:spPr bwMode="auto">
          <a:xfrm>
            <a:off x="827584" y="962726"/>
            <a:ext cx="7704856" cy="57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361" t="27188" r="69842" b="41609"/>
          <a:stretch>
            <a:fillRect/>
          </a:stretch>
        </p:blipFill>
        <p:spPr bwMode="auto">
          <a:xfrm>
            <a:off x="971600" y="908720"/>
            <a:ext cx="7560840" cy="55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just"/>
            <a:r>
              <a:rPr lang="ar-SA" b="1" dirty="0" err="1" smtClean="0"/>
              <a:t>المقدمة :</a:t>
            </a:r>
            <a:r>
              <a:rPr lang="ar-SA" b="1" dirty="0" smtClean="0"/>
              <a:t> </a:t>
            </a:r>
            <a:endParaRPr lang="ar-SA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 l="31818" t="17344" r="31999" b="34422"/>
          <a:stretch>
            <a:fillRect/>
          </a:stretch>
        </p:blipFill>
        <p:spPr bwMode="auto">
          <a:xfrm>
            <a:off x="1979712" y="1484784"/>
            <a:ext cx="682142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16" t="53766" r="56559" b="8829"/>
          <a:stretch>
            <a:fillRect/>
          </a:stretch>
        </p:blipFill>
        <p:spPr bwMode="auto">
          <a:xfrm>
            <a:off x="1187624" y="980728"/>
            <a:ext cx="7272808" cy="541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 descr="C:\Users\Al-Emtiaz\Desktop\Downloads\WhatsApp Image 2018-10-06 at 3.19.31 PM.jpe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 descr="C:\Users\Al-Emtiaz\Desktop\Downloads\WhatsApp Image 2018-10-06 at 3.19.32 PM.jpe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0112"/>
            <a:ext cx="8229600" cy="4957160"/>
          </a:xfrm>
        </p:spPr>
        <p:txBody>
          <a:bodyPr>
            <a:norm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أجمل الأمنيات لكم بالتوفيق </a:t>
            </a:r>
            <a:r>
              <a:rPr lang="ar-SA" dirty="0" smtClean="0">
                <a:solidFill>
                  <a:srgbClr val="FF0000"/>
                </a:solidFill>
              </a:rPr>
              <a:t/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b="1" dirty="0" smtClean="0">
                <a:solidFill>
                  <a:schemeClr val="tx1"/>
                </a:solidFill>
              </a:rPr>
              <a:t>مع </a:t>
            </a:r>
            <a:r>
              <a:rPr lang="ar-SA" b="1" dirty="0" err="1" smtClean="0">
                <a:solidFill>
                  <a:schemeClr val="tx1"/>
                </a:solidFill>
              </a:rPr>
              <a:t>تحيات ..</a:t>
            </a:r>
            <a:r>
              <a:rPr lang="ar-SA" b="1" dirty="0" smtClean="0">
                <a:solidFill>
                  <a:schemeClr val="tx1"/>
                </a:solidFill>
              </a:rPr>
              <a:t> مشرف الجودة وقياس الأداء 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b="1" dirty="0" err="1" smtClean="0"/>
              <a:t>أ </a:t>
            </a:r>
            <a:r>
              <a:rPr lang="ar-SA" b="1" dirty="0" smtClean="0"/>
              <a:t>/ </a:t>
            </a:r>
            <a:r>
              <a:rPr lang="ar-SA" b="1" dirty="0" err="1" smtClean="0"/>
              <a:t>عبدالله</a:t>
            </a:r>
            <a:r>
              <a:rPr lang="ar-SA" b="1" dirty="0" smtClean="0"/>
              <a:t> </a:t>
            </a:r>
            <a:r>
              <a:rPr lang="ar-SA" b="1" dirty="0" smtClean="0"/>
              <a:t>محمد حمادي</a:t>
            </a:r>
            <a:endParaRPr lang="ar-SA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 l="31818" t="67547" r="32087" b="6250"/>
          <a:stretch>
            <a:fillRect/>
          </a:stretch>
        </p:blipFill>
        <p:spPr bwMode="auto">
          <a:xfrm>
            <a:off x="1043608" y="836712"/>
            <a:ext cx="77624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ar-SA" dirty="0" smtClean="0"/>
              <a:t>المنظمة الدولية </a:t>
            </a:r>
            <a:r>
              <a:rPr lang="ar-SA" dirty="0" err="1" smtClean="0"/>
              <a:t>للمعايير </a:t>
            </a:r>
            <a:r>
              <a:rPr lang="ar-SA" dirty="0" smtClean="0"/>
              <a:t>(</a:t>
            </a:r>
            <a:r>
              <a:rPr lang="ar-SA" dirty="0" err="1" smtClean="0"/>
              <a:t>أيزو</a:t>
            </a:r>
            <a:r>
              <a:rPr lang="ar-SA" dirty="0" err="1" smtClean="0"/>
              <a:t>) :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dirty="0" smtClean="0"/>
              <a:t> </a:t>
            </a:r>
            <a:r>
              <a:rPr lang="ar-SA" dirty="0" smtClean="0"/>
              <a:t>هي </a:t>
            </a:r>
            <a:r>
              <a:rPr lang="ar-SA" dirty="0" smtClean="0"/>
              <a:t>منظمة تعمل على وضع المعايير، وتضم هذه المنظمة ممثلين من عدة منظمات قومية </a:t>
            </a:r>
            <a:r>
              <a:rPr lang="ar-SA" dirty="0" err="1" smtClean="0"/>
              <a:t>للمعايير.</a:t>
            </a:r>
            <a:r>
              <a:rPr lang="ar-SA" dirty="0" smtClean="0"/>
              <a:t> تأسست هذه المنظمة في 23 </a:t>
            </a:r>
            <a:r>
              <a:rPr lang="ar-SA" dirty="0" err="1" smtClean="0"/>
              <a:t>شباط </a:t>
            </a:r>
            <a:r>
              <a:rPr lang="ar-SA" dirty="0" smtClean="0"/>
              <a:t>/ فبراير 1947 وهي تصرح عن معايير تجارية وصناعية </a:t>
            </a:r>
            <a:r>
              <a:rPr lang="ar-SA" dirty="0" err="1" smtClean="0"/>
              <a:t>عالمية.</a:t>
            </a:r>
            <a:r>
              <a:rPr lang="ar-SA" dirty="0" smtClean="0"/>
              <a:t> يكمن مقر هذه المنظمة في جنيف، </a:t>
            </a:r>
            <a:r>
              <a:rPr lang="ar-SA" dirty="0" err="1" smtClean="0"/>
              <a:t>سويسرا.</a:t>
            </a:r>
            <a:r>
              <a:rPr lang="ar-SA" dirty="0" smtClean="0"/>
              <a:t> بالرغم من أن </a:t>
            </a:r>
            <a:r>
              <a:rPr lang="ar-SA" dirty="0" err="1" smtClean="0"/>
              <a:t>الأيزو</a:t>
            </a:r>
            <a:r>
              <a:rPr lang="ar-SA" dirty="0" smtClean="0"/>
              <a:t> تعرف عن نفسها كمنظمة غير حكومية، ولكن قدرتها على وضع المعايير التي تتحول عادة إلى </a:t>
            </a:r>
            <a:r>
              <a:rPr lang="ar-SA" dirty="0" err="1" smtClean="0"/>
              <a:t>قوانين </a:t>
            </a:r>
            <a:r>
              <a:rPr lang="ar-SA" dirty="0" smtClean="0"/>
              <a:t>(إما عن طريق المعاهدات أو المعايير القومية) تجعلها أكثر قوة من معظم المنظمات غير </a:t>
            </a:r>
            <a:r>
              <a:rPr lang="ar-SA" dirty="0" err="1" smtClean="0"/>
              <a:t>الحكومية.</a:t>
            </a:r>
            <a:r>
              <a:rPr lang="ar-SA" dirty="0" smtClean="0"/>
              <a:t> تؤلف منظمة </a:t>
            </a:r>
            <a:r>
              <a:rPr lang="ar-SA" dirty="0" err="1" smtClean="0"/>
              <a:t>الأيزو</a:t>
            </a:r>
            <a:r>
              <a:rPr lang="ar-SA" dirty="0" smtClean="0"/>
              <a:t> عمليا حلف ذو صلات قوية مع الحكومات وتضم المنظمة حوالي 163 عضو من هيئة المعايير الدولية وقد اصدرت المنظمة الدولية </a:t>
            </a:r>
            <a:r>
              <a:rPr lang="ar-SA" dirty="0" err="1" smtClean="0"/>
              <a:t>للمعاير</a:t>
            </a:r>
            <a:r>
              <a:rPr lang="ar-SA" dirty="0" smtClean="0"/>
              <a:t> </a:t>
            </a:r>
            <a:r>
              <a:rPr lang="ar-SA" dirty="0" err="1" smtClean="0"/>
              <a:t>حتي</a:t>
            </a:r>
            <a:r>
              <a:rPr lang="ar-SA" dirty="0" smtClean="0"/>
              <a:t> الان 18500 وثيقة في الزراعة والبناء والهندسة الميكانيكية وفي مجالات </a:t>
            </a:r>
            <a:r>
              <a:rPr lang="ar-SA" dirty="0" err="1" smtClean="0"/>
              <a:t>عديدة .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64" t="18329" r="37189" b="10797"/>
          <a:stretch>
            <a:fillRect/>
          </a:stretch>
        </p:blipFill>
        <p:spPr bwMode="auto">
          <a:xfrm>
            <a:off x="1331640" y="836712"/>
            <a:ext cx="68407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52" t="21282" r="43830" b="14735"/>
          <a:stretch>
            <a:fillRect/>
          </a:stretch>
        </p:blipFill>
        <p:spPr bwMode="auto">
          <a:xfrm>
            <a:off x="2015208" y="764704"/>
            <a:ext cx="608518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7344" r="34422" b="6250"/>
          <a:stretch>
            <a:fillRect/>
          </a:stretch>
        </p:blipFill>
        <p:spPr bwMode="auto">
          <a:xfrm>
            <a:off x="1043608" y="908721"/>
            <a:ext cx="756084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17" t="21282" r="37189" b="6250"/>
          <a:stretch>
            <a:fillRect/>
          </a:stretch>
        </p:blipFill>
        <p:spPr bwMode="auto">
          <a:xfrm>
            <a:off x="1979712" y="1124744"/>
            <a:ext cx="511256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29" t="16360" r="29722" b="6250"/>
          <a:stretch>
            <a:fillRect/>
          </a:stretch>
        </p:blipFill>
        <p:spPr bwMode="auto">
          <a:xfrm>
            <a:off x="1403648" y="764704"/>
            <a:ext cx="687625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l-Emtiaz\Desktop\Downloads\WhatsApp Image 2018-10-06 at 3.08.3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83569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54</Words>
  <Application>Microsoft Office PowerPoint</Application>
  <PresentationFormat>عرض على الشاشة (3:4)‏</PresentationFormat>
  <Paragraphs>14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تدفق</vt:lpstr>
      <vt:lpstr>المعايير المهنية للمعلمين </vt:lpstr>
      <vt:lpstr>المقدمة : </vt:lpstr>
      <vt:lpstr>الشريحة 3</vt:lpstr>
      <vt:lpstr>المنظمة الدولية للمعايير (أيزو) : 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النظام الأوربي للمعايير واختصارها EN : </vt:lpstr>
      <vt:lpstr>المعايير المهنية للمعلمين </vt:lpstr>
      <vt:lpstr>الشريحة 14</vt:lpstr>
      <vt:lpstr>الشريحة 15</vt:lpstr>
      <vt:lpstr>الغرض من المعايير المهنية للمعلمين 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أجمل الأمنيات لكم بالتوفيق    مع تحيات .. مشرف الجودة وقياس الأداء   أ / عبدالله محمد حمادي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Al-Emtiaz</dc:creator>
  <cp:lastModifiedBy>Al-Emtiaz</cp:lastModifiedBy>
  <cp:revision>13</cp:revision>
  <dcterms:created xsi:type="dcterms:W3CDTF">2018-10-07T07:12:53Z</dcterms:created>
  <dcterms:modified xsi:type="dcterms:W3CDTF">2018-10-07T08:36:34Z</dcterms:modified>
</cp:coreProperties>
</file>