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73" r:id="rId17"/>
    <p:sldId id="269" r:id="rId18"/>
    <p:sldId id="270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727" autoAdjust="0"/>
  </p:normalViewPr>
  <p:slideViewPr>
    <p:cSldViewPr>
      <p:cViewPr varScale="1">
        <p:scale>
          <a:sx n="52" d="100"/>
          <a:sy n="52" d="100"/>
        </p:scale>
        <p:origin x="-121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4D6B-0DA0-4C97-B78E-5145F58363E0}" type="datetimeFigureOut">
              <a:rPr lang="ar-SA" smtClean="0"/>
              <a:pPr/>
              <a:t>05/06/35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1DA-3993-46C8-BC2C-D575D37AE67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4D6B-0DA0-4C97-B78E-5145F58363E0}" type="datetimeFigureOut">
              <a:rPr lang="ar-SA" smtClean="0"/>
              <a:pPr/>
              <a:t>05/06/35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1DA-3993-46C8-BC2C-D575D37AE67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4D6B-0DA0-4C97-B78E-5145F58363E0}" type="datetimeFigureOut">
              <a:rPr lang="ar-SA" smtClean="0"/>
              <a:pPr/>
              <a:t>05/06/35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1DA-3993-46C8-BC2C-D575D37AE67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4D6B-0DA0-4C97-B78E-5145F58363E0}" type="datetimeFigureOut">
              <a:rPr lang="ar-SA" smtClean="0"/>
              <a:pPr/>
              <a:t>05/06/35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1DA-3993-46C8-BC2C-D575D37AE67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4D6B-0DA0-4C97-B78E-5145F58363E0}" type="datetimeFigureOut">
              <a:rPr lang="ar-SA" smtClean="0"/>
              <a:pPr/>
              <a:t>05/06/35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1DA-3993-46C8-BC2C-D575D37AE67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4D6B-0DA0-4C97-B78E-5145F58363E0}" type="datetimeFigureOut">
              <a:rPr lang="ar-SA" smtClean="0"/>
              <a:pPr/>
              <a:t>05/06/35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1DA-3993-46C8-BC2C-D575D37AE67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4D6B-0DA0-4C97-B78E-5145F58363E0}" type="datetimeFigureOut">
              <a:rPr lang="ar-SA" smtClean="0"/>
              <a:pPr/>
              <a:t>05/06/35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1DA-3993-46C8-BC2C-D575D37AE67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4D6B-0DA0-4C97-B78E-5145F58363E0}" type="datetimeFigureOut">
              <a:rPr lang="ar-SA" smtClean="0"/>
              <a:pPr/>
              <a:t>05/06/35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1DA-3993-46C8-BC2C-D575D37AE67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4D6B-0DA0-4C97-B78E-5145F58363E0}" type="datetimeFigureOut">
              <a:rPr lang="ar-SA" smtClean="0"/>
              <a:pPr/>
              <a:t>05/06/35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1DA-3993-46C8-BC2C-D575D37AE67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4D6B-0DA0-4C97-B78E-5145F58363E0}" type="datetimeFigureOut">
              <a:rPr lang="ar-SA" smtClean="0"/>
              <a:pPr/>
              <a:t>05/06/35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1DA-3993-46C8-BC2C-D575D37AE67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4D6B-0DA0-4C97-B78E-5145F58363E0}" type="datetimeFigureOut">
              <a:rPr lang="ar-SA" smtClean="0"/>
              <a:pPr/>
              <a:t>05/06/35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1DA-3993-46C8-BC2C-D575D37AE67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84D6B-0DA0-4C97-B78E-5145F58363E0}" type="datetimeFigureOut">
              <a:rPr lang="ar-SA" smtClean="0"/>
              <a:pPr/>
              <a:t>05/06/35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161DA-3993-46C8-BC2C-D575D37AE67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http://forum.al-wlid.com/t442644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صورة 13" descr="flora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38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2535039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ar-SA" sz="7200" b="1" dirty="0" smtClean="0">
                <a:solidFill>
                  <a:schemeClr val="accent2">
                    <a:lumMod val="75000"/>
                  </a:schemeClr>
                </a:solidFill>
                <a:cs typeface="Diwani Simple Outline" pitchFamily="2" charset="-78"/>
              </a:rPr>
              <a:t>التماثل</a:t>
            </a:r>
            <a:r>
              <a:rPr lang="ar-SA" sz="7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ar-SA" sz="7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ldine721 Lt BT" pitchFamily="18" charset="0"/>
                <a:cs typeface="Times New Roman" pitchFamily="18" charset="0"/>
              </a:rPr>
              <a:t>symmetry</a:t>
            </a:r>
            <a:endParaRPr lang="ar-SA" sz="7200" dirty="0" smtClean="0">
              <a:solidFill>
                <a:schemeClr val="accent2">
                  <a:lumMod val="75000"/>
                </a:schemeClr>
              </a:solidFill>
              <a:latin typeface="Aldine721 Lt BT" pitchFamily="18" charset="0"/>
            </a:endParaRPr>
          </a:p>
        </p:txBody>
      </p:sp>
      <p:grpSp>
        <p:nvGrpSpPr>
          <p:cNvPr id="5" name="مجموعة 15"/>
          <p:cNvGrpSpPr>
            <a:grpSpLocks/>
          </p:cNvGrpSpPr>
          <p:nvPr/>
        </p:nvGrpSpPr>
        <p:grpSpPr bwMode="auto">
          <a:xfrm>
            <a:off x="6929438" y="5214938"/>
            <a:ext cx="2214562" cy="1643062"/>
            <a:chOff x="6929422" y="5214950"/>
            <a:chExt cx="2214578" cy="1643050"/>
          </a:xfrm>
        </p:grpSpPr>
        <p:pic>
          <p:nvPicPr>
            <p:cNvPr id="2055" name="صورة 10" descr="0 (156)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43834" y="5214950"/>
              <a:ext cx="1500166" cy="1357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مربع نص 14"/>
            <p:cNvSpPr txBox="1"/>
            <p:nvPr/>
          </p:nvSpPr>
          <p:spPr>
            <a:xfrm>
              <a:off x="6929422" y="6488116"/>
              <a:ext cx="2214578" cy="369884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ldine721 Lt BT" pitchFamily="18" charset="0"/>
                </a:rPr>
                <a:t>www </a:t>
              </a:r>
              <a:r>
                <a:rPr lang="en-US" b="1" dirty="0" err="1">
                  <a:solidFill>
                    <a:schemeClr val="accent6">
                      <a:lumMod val="50000"/>
                    </a:schemeClr>
                  </a:solidFill>
                  <a:latin typeface="Aldine721 Lt BT" pitchFamily="18" charset="0"/>
                </a:rPr>
                <a:t>yzeeed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Aldine721 Lt BT" pitchFamily="18" charset="0"/>
                </a:rPr>
                <a:t> com</a:t>
              </a:r>
              <a:endParaRPr lang="ar-SA" b="1" dirty="0">
                <a:solidFill>
                  <a:schemeClr val="accent6">
                    <a:lumMod val="50000"/>
                  </a:schemeClr>
                </a:solidFill>
                <a:latin typeface="Aldine721 Lt BT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836" y="116632"/>
            <a:ext cx="52966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92696"/>
            <a:ext cx="9144001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5771" y="3767511"/>
            <a:ext cx="2860725" cy="52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303092"/>
            <a:ext cx="9144001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00760" y="0"/>
            <a:ext cx="3143240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50" normalizeH="0" baseline="0" noProof="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rgbClr val="AD7ABF">
                      <a:satMod val="180000"/>
                      <a:alpha val="30000"/>
                    </a:srgbClr>
                  </a:glow>
                </a:effectLst>
                <a:uLnTx/>
                <a:uFillTx/>
              </a:rPr>
              <a:t>تحقق من فهمك :</a:t>
            </a:r>
            <a:endParaRPr kumimoji="0" lang="ar-SA" sz="4000" b="1" i="0" u="none" strike="noStrike" kern="0" cap="none" spc="50" normalizeH="0" baseline="0" noProof="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rgbClr val="AD7ABF">
                    <a:satMod val="180000"/>
                    <a:alpha val="30000"/>
                  </a:srgbClr>
                </a:glow>
              </a:effectLst>
              <a:uLnTx/>
              <a:uFillTx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714356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DecoType Naskh Special" pitchFamily="2" charset="-78"/>
              </a:rPr>
              <a:t>أزهار : بيّني ما إذا كان يبدو للزهرة تماثل دوراني أم لا ، و إذا كان كذلك ، فعيّني مركز التماثل ، و حدّدي رتبته ومقداره في كل مما يأتي : </a:t>
            </a:r>
            <a:endParaRPr lang="ar-SA" sz="3600" b="1" dirty="0">
              <a:solidFill>
                <a:srgbClr val="FF0000"/>
              </a:solidFill>
              <a:cs typeface="DecoType Naskh Special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714876" y="4143380"/>
            <a:ext cx="42862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نعم ، للزهرة تماثل دوراني رتبته   </a:t>
            </a:r>
            <a:r>
              <a:rPr lang="en-US" sz="3600" b="1" dirty="0" smtClean="0">
                <a:solidFill>
                  <a:srgbClr val="FFFFFF"/>
                </a:solidFill>
                <a:cs typeface="DecoType Naskh Special" pitchFamily="2" charset="-78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cs typeface="DecoType Naskh Special" pitchFamily="2" charset="-78"/>
              </a:rPr>
              <a:t>5</a:t>
            </a:r>
            <a:r>
              <a:rPr lang="ar-SA" sz="3600" b="1" dirty="0" smtClean="0">
                <a:solidFill>
                  <a:srgbClr val="FF0000"/>
                </a:solidFill>
                <a:cs typeface="DecoType Naskh Special" pitchFamily="2" charset="-78"/>
              </a:rPr>
              <a:t> </a:t>
            </a:r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ومقداره  </a:t>
            </a:r>
            <a:r>
              <a:rPr lang="en-US" sz="3600" b="1" dirty="0" smtClean="0">
                <a:solidFill>
                  <a:srgbClr val="FFFF00"/>
                </a:solidFill>
                <a:cs typeface="DecoType Naskh Special" pitchFamily="2" charset="-78"/>
              </a:rPr>
              <a:t>360</a:t>
            </a:r>
            <a:r>
              <a:rPr lang="en-US" sz="3600" b="1" dirty="0" smtClean="0">
                <a:solidFill>
                  <a:srgbClr val="FFFF00"/>
                </a:solidFill>
                <a:latin typeface="رموز الرياضيات العربية"/>
                <a:cs typeface="رموز الرياضيات العربية"/>
              </a:rPr>
              <a:t>°</a:t>
            </a:r>
            <a:r>
              <a:rPr lang="en-US" sz="3600" b="1" dirty="0" smtClean="0">
                <a:solidFill>
                  <a:srgbClr val="FFFF00"/>
                </a:solidFill>
                <a:cs typeface="DecoType Naskh Special" pitchFamily="2" charset="-78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رموز الرياضيات العربية"/>
                <a:cs typeface="رموز الرياضيات العربية"/>
              </a:rPr>
              <a:t>÷</a:t>
            </a:r>
            <a:r>
              <a:rPr lang="en-US" sz="3600" b="1" dirty="0" smtClean="0">
                <a:solidFill>
                  <a:srgbClr val="FFFF00"/>
                </a:solidFill>
                <a:cs typeface="DecoType Naskh Special" pitchFamily="2" charset="-78"/>
              </a:rPr>
              <a:t> 5 = 72</a:t>
            </a:r>
            <a:r>
              <a:rPr lang="en-US" sz="3600" b="1" dirty="0" smtClean="0">
                <a:solidFill>
                  <a:srgbClr val="FFFF00"/>
                </a:solidFill>
                <a:latin typeface="رموز الرياضيات العربية"/>
                <a:cs typeface="رموز الرياضيات العربية"/>
              </a:rPr>
              <a:t>°</a:t>
            </a:r>
            <a:r>
              <a:rPr lang="en-US" sz="3600" b="1" dirty="0" smtClean="0">
                <a:solidFill>
                  <a:srgbClr val="FFFF00"/>
                </a:solidFill>
                <a:cs typeface="DecoType Naskh Special" pitchFamily="2" charset="-78"/>
              </a:rPr>
              <a:t> </a:t>
            </a:r>
            <a:r>
              <a:rPr lang="ar-SA" sz="3600" b="1" dirty="0" smtClean="0">
                <a:solidFill>
                  <a:srgbClr val="FFFF00"/>
                </a:solidFill>
                <a:cs typeface="DecoType Naskh Special" pitchFamily="2" charset="-78"/>
              </a:rPr>
              <a:t> </a:t>
            </a:r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ومركز التماثل هو مركز الزهرة .</a:t>
            </a:r>
            <a:endParaRPr lang="ar-SA" sz="3600" b="1" dirty="0">
              <a:solidFill>
                <a:srgbClr val="FFFFFF"/>
              </a:solidFill>
              <a:cs typeface="DecoType Naskh Special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673" y="2214554"/>
            <a:ext cx="2633665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14554"/>
            <a:ext cx="2409825" cy="1557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مربع نص 17"/>
          <p:cNvSpPr txBox="1"/>
          <p:nvPr/>
        </p:nvSpPr>
        <p:spPr>
          <a:xfrm>
            <a:off x="71406" y="4143380"/>
            <a:ext cx="42862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نعم ، للزهرة تماثل دوراني رتبته   </a:t>
            </a:r>
            <a:r>
              <a:rPr lang="en-US" sz="3600" b="1" dirty="0" smtClean="0">
                <a:solidFill>
                  <a:srgbClr val="FFFFFF"/>
                </a:solidFill>
                <a:cs typeface="DecoType Naskh Special" pitchFamily="2" charset="-78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cs typeface="DecoType Naskh Special" pitchFamily="2" charset="-78"/>
              </a:rPr>
              <a:t>8</a:t>
            </a:r>
            <a:r>
              <a:rPr lang="ar-SA" sz="3600" b="1" dirty="0" smtClean="0">
                <a:solidFill>
                  <a:srgbClr val="FF0000"/>
                </a:solidFill>
                <a:cs typeface="DecoType Naskh Special" pitchFamily="2" charset="-78"/>
              </a:rPr>
              <a:t> </a:t>
            </a:r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ومقداره  </a:t>
            </a:r>
            <a:r>
              <a:rPr lang="en-US" sz="3600" b="1" dirty="0" smtClean="0">
                <a:solidFill>
                  <a:srgbClr val="FFFF00"/>
                </a:solidFill>
                <a:cs typeface="DecoType Naskh Special" pitchFamily="2" charset="-78"/>
              </a:rPr>
              <a:t>360</a:t>
            </a:r>
            <a:r>
              <a:rPr lang="en-US" sz="3600" b="1" dirty="0" smtClean="0">
                <a:solidFill>
                  <a:srgbClr val="FFFF00"/>
                </a:solidFill>
                <a:latin typeface="رموز الرياضيات العربية"/>
                <a:cs typeface="رموز الرياضيات العربية"/>
              </a:rPr>
              <a:t>°</a:t>
            </a:r>
            <a:r>
              <a:rPr lang="en-US" sz="3600" b="1" dirty="0" smtClean="0">
                <a:solidFill>
                  <a:srgbClr val="FFFF00"/>
                </a:solidFill>
                <a:cs typeface="DecoType Naskh Special" pitchFamily="2" charset="-78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رموز الرياضيات العربية"/>
                <a:cs typeface="رموز الرياضيات العربية"/>
              </a:rPr>
              <a:t>÷</a:t>
            </a:r>
            <a:r>
              <a:rPr lang="en-US" sz="3600" b="1" dirty="0" smtClean="0">
                <a:solidFill>
                  <a:srgbClr val="FFFF00"/>
                </a:solidFill>
                <a:cs typeface="DecoType Naskh Special" pitchFamily="2" charset="-78"/>
              </a:rPr>
              <a:t> 8 = 45</a:t>
            </a:r>
            <a:r>
              <a:rPr lang="en-US" sz="3600" b="1" dirty="0" smtClean="0">
                <a:solidFill>
                  <a:srgbClr val="FFFF00"/>
                </a:solidFill>
                <a:latin typeface="رموز الرياضيات العربية"/>
                <a:cs typeface="رموز الرياضيات العربية"/>
              </a:rPr>
              <a:t>°</a:t>
            </a:r>
            <a:r>
              <a:rPr lang="en-US" sz="3600" b="1" dirty="0" smtClean="0">
                <a:solidFill>
                  <a:srgbClr val="FFFF00"/>
                </a:solidFill>
                <a:cs typeface="DecoType Naskh Special" pitchFamily="2" charset="-78"/>
              </a:rPr>
              <a:t> </a:t>
            </a:r>
            <a:r>
              <a:rPr lang="ar-SA" sz="3600" b="1" dirty="0" smtClean="0">
                <a:solidFill>
                  <a:srgbClr val="FFFF00"/>
                </a:solidFill>
                <a:cs typeface="DecoType Naskh Special" pitchFamily="2" charset="-78"/>
              </a:rPr>
              <a:t> </a:t>
            </a:r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ومركز التماثل هو مركز الزهرة .</a:t>
            </a:r>
            <a:endParaRPr lang="ar-SA" sz="3600" b="1" dirty="0">
              <a:solidFill>
                <a:srgbClr val="FFFFFF"/>
              </a:solidFill>
              <a:cs typeface="DecoType Naskh Special" pitchFamily="2" charset="-78"/>
            </a:endParaRPr>
          </a:p>
        </p:txBody>
      </p:sp>
      <p:cxnSp>
        <p:nvCxnSpPr>
          <p:cNvPr id="10" name="رابط كسهم مستقيم 9"/>
          <p:cNvCxnSpPr/>
          <p:nvPr/>
        </p:nvCxnSpPr>
        <p:spPr bwMode="auto">
          <a:xfrm rot="5400000">
            <a:off x="821506" y="2393150"/>
            <a:ext cx="1785951" cy="12858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1" name="رابط كسهم مستقيم 10"/>
          <p:cNvCxnSpPr/>
          <p:nvPr/>
        </p:nvCxnSpPr>
        <p:spPr bwMode="auto">
          <a:xfrm rot="10800000">
            <a:off x="1000100" y="2358224"/>
            <a:ext cx="1500198" cy="12144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2" name="رابط كسهم مستقيم 11"/>
          <p:cNvCxnSpPr/>
          <p:nvPr/>
        </p:nvCxnSpPr>
        <p:spPr bwMode="auto">
          <a:xfrm rot="16200000" flipH="1">
            <a:off x="642910" y="2786058"/>
            <a:ext cx="2214578" cy="357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3" name="رابط كسهم مستقيم 12"/>
          <p:cNvCxnSpPr/>
          <p:nvPr/>
        </p:nvCxnSpPr>
        <p:spPr bwMode="auto">
          <a:xfrm flipV="1">
            <a:off x="714348" y="2786058"/>
            <a:ext cx="2357454" cy="357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29" name="رابط كسهم مستقيم 28"/>
          <p:cNvCxnSpPr/>
          <p:nvPr/>
        </p:nvCxnSpPr>
        <p:spPr bwMode="auto">
          <a:xfrm rot="5400000">
            <a:off x="5857884" y="3000372"/>
            <a:ext cx="18573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32" name="رابط كسهم مستقيم 31"/>
          <p:cNvCxnSpPr/>
          <p:nvPr/>
        </p:nvCxnSpPr>
        <p:spPr bwMode="auto">
          <a:xfrm rot="10800000" flipV="1">
            <a:off x="5500694" y="2786059"/>
            <a:ext cx="2357454" cy="4286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38" name="رابط كسهم مستقيم 37"/>
          <p:cNvCxnSpPr/>
          <p:nvPr/>
        </p:nvCxnSpPr>
        <p:spPr bwMode="auto">
          <a:xfrm rot="10800000">
            <a:off x="5786446" y="2571744"/>
            <a:ext cx="2071702" cy="8572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43" name="رابط كسهم مستقيم 42"/>
          <p:cNvCxnSpPr/>
          <p:nvPr/>
        </p:nvCxnSpPr>
        <p:spPr bwMode="auto">
          <a:xfrm rot="10800000" flipV="1">
            <a:off x="5857884" y="2357430"/>
            <a:ext cx="1643074" cy="13573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49" name="رابط كسهم مستقيم 48"/>
          <p:cNvCxnSpPr/>
          <p:nvPr/>
        </p:nvCxnSpPr>
        <p:spPr bwMode="auto">
          <a:xfrm rot="5400000" flipH="1" flipV="1">
            <a:off x="714348" y="2786058"/>
            <a:ext cx="2071702" cy="5000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46" name="رابط كسهم مستقيم 45"/>
          <p:cNvCxnSpPr/>
          <p:nvPr/>
        </p:nvCxnSpPr>
        <p:spPr bwMode="auto">
          <a:xfrm rot="16200000" flipV="1">
            <a:off x="6000760" y="2285992"/>
            <a:ext cx="1571636" cy="14287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15" name="شكل بيضاوي 14"/>
          <p:cNvSpPr/>
          <p:nvPr/>
        </p:nvSpPr>
        <p:spPr bwMode="auto">
          <a:xfrm>
            <a:off x="6715140" y="2891810"/>
            <a:ext cx="180000" cy="180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رابط كسهم مستقيم 52"/>
          <p:cNvCxnSpPr/>
          <p:nvPr/>
        </p:nvCxnSpPr>
        <p:spPr bwMode="auto">
          <a:xfrm flipV="1">
            <a:off x="785786" y="2357430"/>
            <a:ext cx="1928826" cy="12858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58" name="رابط كسهم مستقيم 57"/>
          <p:cNvCxnSpPr/>
          <p:nvPr/>
        </p:nvCxnSpPr>
        <p:spPr bwMode="auto">
          <a:xfrm>
            <a:off x="714348" y="2714620"/>
            <a:ext cx="2143140" cy="5715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63" name="رابط كسهم مستقيم 62"/>
          <p:cNvCxnSpPr/>
          <p:nvPr/>
        </p:nvCxnSpPr>
        <p:spPr bwMode="auto">
          <a:xfrm rot="16200000" flipH="1">
            <a:off x="964381" y="2393149"/>
            <a:ext cx="1643074" cy="11430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17" name="شكل بيضاوي 16"/>
          <p:cNvSpPr/>
          <p:nvPr/>
        </p:nvSpPr>
        <p:spPr bwMode="auto">
          <a:xfrm>
            <a:off x="1677356" y="2857496"/>
            <a:ext cx="180000" cy="180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8" grpId="0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2656"/>
            <a:ext cx="5622007" cy="50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08720"/>
            <a:ext cx="9144001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79775" cy="61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190767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08720"/>
            <a:ext cx="9144001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501008"/>
            <a:ext cx="9144001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14651"/>
            <a:ext cx="8270503" cy="159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04" y="2000240"/>
            <a:ext cx="237648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مستطيل 1"/>
          <p:cNvSpPr/>
          <p:nvPr/>
        </p:nvSpPr>
        <p:spPr>
          <a:xfrm>
            <a:off x="7572396" y="0"/>
            <a:ext cx="1571604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50" normalizeH="0" baseline="0" noProof="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rgbClr val="AD7ABF">
                      <a:satMod val="180000"/>
                      <a:alpha val="30000"/>
                    </a:srgbClr>
                  </a:glow>
                </a:effectLst>
                <a:uLnTx/>
                <a:uFillTx/>
              </a:rPr>
              <a:t>تأكد:</a:t>
            </a:r>
            <a:endParaRPr kumimoji="0" lang="ar-SA" sz="4000" b="1" i="0" u="none" strike="noStrike" kern="0" cap="none" spc="50" normalizeH="0" baseline="0" noProof="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rgbClr val="AD7ABF">
                    <a:satMod val="180000"/>
                    <a:alpha val="30000"/>
                  </a:srgbClr>
                </a:glow>
              </a:effectLst>
              <a:uLnTx/>
              <a:uFillTx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571480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DecoType Naskh Special" pitchFamily="2" charset="-78"/>
              </a:rPr>
              <a:t>بيّني ما إذا كان للشكل  تماثل دوراني أم لا ، و إذا كان كذلك ، فعيّني مركز التماثل ، و حدّدي رتبته ومقداره في كل مما يأتي : </a:t>
            </a:r>
            <a:endParaRPr lang="ar-SA" sz="3600" b="1" dirty="0">
              <a:solidFill>
                <a:srgbClr val="FF0000"/>
              </a:solidFill>
              <a:cs typeface="DecoType Naskh Special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214942" y="3643314"/>
            <a:ext cx="314327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لا ، لا يوجد دوران </a:t>
            </a:r>
          </a:p>
          <a:p>
            <a:pPr algn="ctr"/>
            <a:r>
              <a:rPr lang="ar-SA" sz="3600" b="1" dirty="0" smtClean="0">
                <a:solidFill>
                  <a:schemeClr val="tx2"/>
                </a:solidFill>
                <a:cs typeface="DecoType Naskh Special" pitchFamily="2" charset="-78"/>
              </a:rPr>
              <a:t>بزاوية بين </a:t>
            </a:r>
            <a:r>
              <a:rPr lang="en-US" sz="3600" b="1" dirty="0" smtClean="0">
                <a:solidFill>
                  <a:schemeClr val="tx2"/>
                </a:solidFill>
                <a:cs typeface="DecoType Naskh Special" pitchFamily="2" charset="-78"/>
              </a:rPr>
              <a:t> 0</a:t>
            </a:r>
            <a:r>
              <a:rPr lang="en-US" sz="3600" b="1" dirty="0" smtClean="0">
                <a:solidFill>
                  <a:schemeClr val="tx2"/>
                </a:solidFill>
                <a:latin typeface="رموز الرياضيات العربية"/>
                <a:cs typeface="رموز الرياضيات العربية"/>
              </a:rPr>
              <a:t>°</a:t>
            </a:r>
            <a:r>
              <a:rPr lang="ar-SA" sz="3600" b="1" dirty="0" smtClean="0">
                <a:solidFill>
                  <a:schemeClr val="tx2"/>
                </a:solidFill>
                <a:cs typeface="DecoType Naskh Special" pitchFamily="2" charset="-78"/>
              </a:rPr>
              <a:t>و</a:t>
            </a:r>
            <a:r>
              <a:rPr lang="en-US" sz="3600" b="1" dirty="0" smtClean="0">
                <a:solidFill>
                  <a:schemeClr val="tx2"/>
                </a:solidFill>
                <a:cs typeface="DecoType Naskh Special" pitchFamily="2" charset="-78"/>
              </a:rPr>
              <a:t>360</a:t>
            </a:r>
            <a:r>
              <a:rPr lang="en-US" sz="3600" b="1" dirty="0" smtClean="0">
                <a:solidFill>
                  <a:schemeClr val="tx2"/>
                </a:solidFill>
                <a:latin typeface="رموز الرياضيات العربية"/>
                <a:cs typeface="رموز الرياضيات العربية"/>
              </a:rPr>
              <a:t>°</a:t>
            </a:r>
            <a:r>
              <a:rPr lang="ar-SA" sz="3600" b="1" dirty="0" smtClean="0">
                <a:solidFill>
                  <a:schemeClr val="tx2"/>
                </a:solidFill>
                <a:latin typeface="رموز الرياضيات العربية"/>
                <a:cs typeface="رموز الرياضيات العربية"/>
              </a:rPr>
              <a:t> </a:t>
            </a:r>
          </a:p>
          <a:p>
            <a:pPr algn="ctr"/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تنطبق فيه صورة الخماسي </a:t>
            </a:r>
          </a:p>
          <a:p>
            <a:pPr algn="ctr"/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غير المنتظم على نفسه . </a:t>
            </a:r>
            <a:endParaRPr lang="ar-SA" sz="3600" b="1" dirty="0">
              <a:solidFill>
                <a:srgbClr val="FFFFFF"/>
              </a:solidFill>
              <a:cs typeface="DecoType Naskh Special" pitchFamily="2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85720" y="3714752"/>
            <a:ext cx="378621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نعم ، للشكل تماثل دوراني</a:t>
            </a:r>
          </a:p>
          <a:p>
            <a:pPr algn="ctr"/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 رتبته   </a:t>
            </a:r>
            <a:r>
              <a:rPr lang="en-US" sz="3600" b="1" dirty="0" smtClean="0">
                <a:solidFill>
                  <a:srgbClr val="FFFFFF"/>
                </a:solidFill>
                <a:cs typeface="DecoType Naskh Special" pitchFamily="2" charset="-78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cs typeface="DecoType Naskh Special" pitchFamily="2" charset="-78"/>
              </a:rPr>
              <a:t>2</a:t>
            </a:r>
            <a:r>
              <a:rPr lang="ar-SA" sz="3600" b="1" dirty="0" smtClean="0">
                <a:solidFill>
                  <a:srgbClr val="FF0000"/>
                </a:solidFill>
                <a:cs typeface="DecoType Naskh Special" pitchFamily="2" charset="-78"/>
              </a:rPr>
              <a:t> </a:t>
            </a:r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ومقداره</a:t>
            </a:r>
          </a:p>
          <a:p>
            <a:pPr algn="ctr"/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  </a:t>
            </a:r>
            <a:r>
              <a:rPr lang="en-US" sz="3600" b="1" dirty="0" smtClean="0">
                <a:solidFill>
                  <a:schemeClr val="tx2"/>
                </a:solidFill>
                <a:cs typeface="DecoType Naskh Special" pitchFamily="2" charset="-78"/>
              </a:rPr>
              <a:t>360</a:t>
            </a:r>
            <a:r>
              <a:rPr lang="en-US" sz="3600" b="1" dirty="0" smtClean="0">
                <a:solidFill>
                  <a:schemeClr val="tx2"/>
                </a:solidFill>
                <a:latin typeface="رموز الرياضيات العربية"/>
                <a:cs typeface="رموز الرياضيات العربية"/>
              </a:rPr>
              <a:t>°</a:t>
            </a:r>
            <a:r>
              <a:rPr lang="en-US" sz="3600" b="1" dirty="0" smtClean="0">
                <a:solidFill>
                  <a:schemeClr val="tx2"/>
                </a:solidFill>
                <a:cs typeface="DecoType Naskh Special" pitchFamily="2" charset="-78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latin typeface="رموز الرياضيات العربية"/>
                <a:cs typeface="رموز الرياضيات العربية"/>
              </a:rPr>
              <a:t>÷</a:t>
            </a:r>
            <a:r>
              <a:rPr lang="en-US" sz="3600" b="1" dirty="0" smtClean="0">
                <a:solidFill>
                  <a:schemeClr val="tx2"/>
                </a:solidFill>
                <a:cs typeface="DecoType Naskh Special" pitchFamily="2" charset="-78"/>
              </a:rPr>
              <a:t> 2 = 180</a:t>
            </a:r>
            <a:r>
              <a:rPr lang="en-US" sz="3600" b="1" dirty="0" smtClean="0">
                <a:solidFill>
                  <a:schemeClr val="tx2"/>
                </a:solidFill>
                <a:latin typeface="رموز الرياضيات العربية"/>
                <a:cs typeface="رموز الرياضيات العربية"/>
              </a:rPr>
              <a:t>°</a:t>
            </a:r>
            <a:endParaRPr lang="ar-SA" sz="3600" b="1" dirty="0" smtClean="0">
              <a:solidFill>
                <a:schemeClr val="tx2"/>
              </a:solidFill>
              <a:cs typeface="DecoType Naskh Special" pitchFamily="2" charset="-78"/>
            </a:endParaRPr>
          </a:p>
          <a:p>
            <a:pPr algn="ctr"/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ومركز التماثل هو مركز الدوران.</a:t>
            </a:r>
            <a:endParaRPr lang="ar-SA" sz="3600" b="1" dirty="0">
              <a:solidFill>
                <a:srgbClr val="FFFFFF"/>
              </a:solidFill>
              <a:cs typeface="DecoType Naskh Special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000240"/>
            <a:ext cx="2157414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9" name="رابط كسهم مستقيم 8"/>
          <p:cNvCxnSpPr/>
          <p:nvPr/>
        </p:nvCxnSpPr>
        <p:spPr bwMode="auto">
          <a:xfrm rot="5400000">
            <a:off x="1178695" y="2607463"/>
            <a:ext cx="2215372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0" name="رابط كسهم مستقيم 9"/>
          <p:cNvCxnSpPr/>
          <p:nvPr/>
        </p:nvCxnSpPr>
        <p:spPr bwMode="auto">
          <a:xfrm rot="10800000" flipH="1">
            <a:off x="1214414" y="2643182"/>
            <a:ext cx="2414591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17" name="شكل بيضاوي 16"/>
          <p:cNvSpPr/>
          <p:nvPr/>
        </p:nvSpPr>
        <p:spPr bwMode="auto">
          <a:xfrm>
            <a:off x="2214546" y="2571744"/>
            <a:ext cx="180000" cy="18000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8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548680"/>
            <a:ext cx="89598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19716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http://www.fotosearch.com/bthumb/DNV/DNV217/070x0402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941168"/>
            <a:ext cx="1209675" cy="16192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أجمل تواقيع اسلامية متحرك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764704"/>
            <a:ext cx="5904656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dailyclipart.net/wp-content/uploads/medium/Ma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21088"/>
            <a:ext cx="2088232" cy="1765574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20688"/>
            <a:ext cx="164192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24744"/>
            <a:ext cx="20882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46" y="404664"/>
            <a:ext cx="229297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438" y="476672"/>
            <a:ext cx="488401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53" y="332656"/>
            <a:ext cx="334193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914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281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classroomclipart.com/images/gallery/Clipart/Mathematics/TN_4-09-07_20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25144"/>
            <a:ext cx="1728192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0648"/>
            <a:ext cx="546313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96752"/>
            <a:ext cx="9144001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4664"/>
            <a:ext cx="3135040" cy="56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268760"/>
            <a:ext cx="91805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classroomclipart.com/images/gallery/Clipart/Mathematics/TN_4-09-07_04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24499"/>
            <a:ext cx="1428750" cy="133350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00760" y="0"/>
            <a:ext cx="3143240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50" normalizeH="0" baseline="0" noProof="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rgbClr val="AD7ABF">
                      <a:satMod val="180000"/>
                      <a:alpha val="30000"/>
                    </a:srgbClr>
                  </a:glow>
                </a:effectLst>
                <a:uLnTx/>
                <a:uFillTx/>
              </a:rPr>
              <a:t>تحقق من فهمك :</a:t>
            </a:r>
            <a:endParaRPr kumimoji="0" lang="ar-SA" sz="4000" b="1" i="0" u="none" strike="noStrike" kern="0" cap="none" spc="50" normalizeH="0" baseline="0" noProof="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rgbClr val="AD7ABF">
                    <a:satMod val="180000"/>
                    <a:alpha val="30000"/>
                  </a:srgbClr>
                </a:glow>
              </a:effectLst>
              <a:uLnTx/>
              <a:uFillTx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714356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DecoType Naskh Special" pitchFamily="2" charset="-78"/>
              </a:rPr>
              <a:t>بيّني ما إذا كان للشكل محور تماثل أم لا . و إذا كان كذلك فارسمي محاور التماثل جميعها ، وحدّدي عددها في كل مما يأتي :</a:t>
            </a:r>
            <a:endParaRPr lang="ar-SA" sz="3600" b="1" dirty="0">
              <a:solidFill>
                <a:srgbClr val="FF0000"/>
              </a:solidFill>
              <a:cs typeface="DecoType Naskh Special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571744"/>
            <a:ext cx="2352674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مربع نص 4"/>
          <p:cNvSpPr txBox="1"/>
          <p:nvPr/>
        </p:nvSpPr>
        <p:spPr>
          <a:xfrm>
            <a:off x="6357950" y="4514687"/>
            <a:ext cx="25717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ليس لمتوازي الأضلاع محور تماثل .</a:t>
            </a:r>
            <a:endParaRPr lang="ar-SA" sz="3600" b="1" dirty="0">
              <a:solidFill>
                <a:srgbClr val="FFFFFF"/>
              </a:solidFill>
              <a:cs typeface="DecoType Naskh Special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571744"/>
            <a:ext cx="2514600" cy="1466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مربع نص 6"/>
          <p:cNvSpPr txBox="1"/>
          <p:nvPr/>
        </p:nvSpPr>
        <p:spPr>
          <a:xfrm>
            <a:off x="3286116" y="4514687"/>
            <a:ext cx="25717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نعم ، للخماسي محور تماثل واحد .</a:t>
            </a:r>
            <a:endParaRPr lang="ar-SA" sz="3600" b="1" dirty="0">
              <a:solidFill>
                <a:srgbClr val="FFFFFF"/>
              </a:solidFill>
              <a:cs typeface="DecoType Naskh Special" pitchFamily="2" charset="-7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571743"/>
            <a:ext cx="2571767" cy="1500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مربع نص 8"/>
          <p:cNvSpPr txBox="1"/>
          <p:nvPr/>
        </p:nvSpPr>
        <p:spPr>
          <a:xfrm>
            <a:off x="285720" y="4500570"/>
            <a:ext cx="257176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FFFF"/>
                </a:solidFill>
                <a:cs typeface="DecoType Naskh Special" pitchFamily="2" charset="-78"/>
              </a:rPr>
              <a:t>نعم ، للمثلث المتطابق الأضلاع ثلاثة محاور تماثل  .</a:t>
            </a:r>
            <a:endParaRPr lang="ar-SA" sz="3600" b="1" dirty="0">
              <a:solidFill>
                <a:srgbClr val="FFFFFF"/>
              </a:solidFill>
              <a:cs typeface="DecoType Naskh Special" pitchFamily="2" charset="-78"/>
            </a:endParaRPr>
          </a:p>
        </p:txBody>
      </p:sp>
      <p:cxnSp>
        <p:nvCxnSpPr>
          <p:cNvPr id="11" name="رابط كسهم مستقيم 10"/>
          <p:cNvCxnSpPr/>
          <p:nvPr/>
        </p:nvCxnSpPr>
        <p:spPr bwMode="auto">
          <a:xfrm rot="5400000">
            <a:off x="3393273" y="3321843"/>
            <a:ext cx="2215372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3" name="رابط كسهم مستقيم 12"/>
          <p:cNvCxnSpPr/>
          <p:nvPr/>
        </p:nvCxnSpPr>
        <p:spPr bwMode="auto">
          <a:xfrm rot="5400000">
            <a:off x="249207" y="3321843"/>
            <a:ext cx="2215372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4" name="رابط كسهم مستقيم 13"/>
          <p:cNvCxnSpPr/>
          <p:nvPr/>
        </p:nvCxnSpPr>
        <p:spPr bwMode="auto">
          <a:xfrm rot="10800000" flipV="1">
            <a:off x="357158" y="2928934"/>
            <a:ext cx="1714512" cy="10715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9" name="رابط كسهم مستقيم 18"/>
          <p:cNvCxnSpPr/>
          <p:nvPr/>
        </p:nvCxnSpPr>
        <p:spPr bwMode="auto">
          <a:xfrm rot="10800000">
            <a:off x="571472" y="2928934"/>
            <a:ext cx="1714512" cy="1000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247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206</Words>
  <Application>Microsoft Office PowerPoint</Application>
  <PresentationFormat>عرض على الشاشة (3:4)‏</PresentationFormat>
  <Paragraphs>21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التماثل  symmetry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Company>DamasGate.com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fahad</dc:creator>
  <cp:lastModifiedBy>fahad</cp:lastModifiedBy>
  <cp:revision>7</cp:revision>
  <dcterms:created xsi:type="dcterms:W3CDTF">2013-02-25T11:16:19Z</dcterms:created>
  <dcterms:modified xsi:type="dcterms:W3CDTF">2014-04-05T09:38:33Z</dcterms:modified>
</cp:coreProperties>
</file>