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60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128A-F3D3-4AF8-8714-B67CF7A5EECD}" type="datetimeFigureOut">
              <a:rPr lang="ar-SA" smtClean="0"/>
              <a:pPr/>
              <a:t>24/01/32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DFD4-234A-4EB4-9004-B9DA8624BBD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kwales.com/ex/img1538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tore3.up-00.com/Dec10/orA9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115616" y="1844824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800" dirty="0" smtClean="0">
                <a:solidFill>
                  <a:srgbClr val="0070C0"/>
                </a:solidFill>
                <a:cs typeface="PT Bold Heading" pitchFamily="2" charset="-78"/>
              </a:rPr>
              <a:t>وحدة مدينتي وقريتي  </a:t>
            </a:r>
            <a:endParaRPr lang="ar-SA" sz="4800" dirty="0">
              <a:solidFill>
                <a:srgbClr val="0070C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2780928"/>
            <a:ext cx="4937181" cy="14773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cs typeface="PT Bold Heading" pitchFamily="2" charset="-78"/>
              </a:rPr>
              <a:t>الظاهرة الإملائية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1430"/>
                <a:cs typeface="PT Bold Heading" pitchFamily="2" charset="-78"/>
              </a:rPr>
              <a:t>التاء المفتوحة</a:t>
            </a:r>
            <a:r>
              <a:rPr lang="ar-SA" sz="5400" b="1" dirty="0" smtClean="0">
                <a:ln w="11430"/>
                <a:cs typeface="PT Bold Heading" pitchFamily="2" charset="-78"/>
              </a:rPr>
              <a:t>  </a:t>
            </a:r>
          </a:p>
        </p:txBody>
      </p:sp>
      <p:pic>
        <p:nvPicPr>
          <p:cNvPr id="22530" name="Picture 2" descr="http://www.wen.co.il/files/newsimages/3413/535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2016224" cy="193444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2" name="Picture 4" descr="http://www.abeedah.net/vb/imgcache/5773.imgc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852936"/>
            <a:ext cx="1904654" cy="18002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leppos.net/forum/attachment.php?attachmentid=5954&amp;d=1190978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8048625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179512" y="260648"/>
            <a:ext cx="874846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r>
              <a:rPr lang="ar-S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مهارة </a:t>
            </a:r>
            <a:r>
              <a:rPr lang="ar-S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الملاحظة </a:t>
            </a:r>
            <a:r>
              <a:rPr lang="ar-SA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،، </a:t>
            </a:r>
            <a:r>
              <a:rPr lang="ar-SA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ألاحظ الحروف التي كتبت بلون مغاير فيما يلي ، ثم أكتب الكلمات في المكان المخصص لها :</a:t>
            </a:r>
            <a:endParaRPr lang="ar-SA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3556" name="Picture 4" descr="do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771800" cy="2348880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828092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6948264" y="3140968"/>
            <a:ext cx="151216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ندهشت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652120" y="3140968"/>
            <a:ext cx="121048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رأت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3140968"/>
            <a:ext cx="136815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أسرعت  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7784" y="3140968"/>
            <a:ext cx="136815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فقرأت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15616" y="3140968"/>
            <a:ext cx="136815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أخبرت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849694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828092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مستطيل 14"/>
          <p:cNvSpPr/>
          <p:nvPr/>
        </p:nvSpPr>
        <p:spPr>
          <a:xfrm>
            <a:off x="6876256" y="2132856"/>
            <a:ext cx="151216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</a:t>
            </a: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ندهشت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580112" y="2060848"/>
            <a:ext cx="121048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رأت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139952" y="2132856"/>
            <a:ext cx="136815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أسرعت  </a:t>
            </a:r>
            <a:endParaRPr lang="ar-SA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699792" y="2132856"/>
            <a:ext cx="136815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فقرأت</a:t>
            </a: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43608" y="2060848"/>
            <a:ext cx="136815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أخبرت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ari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520" y="476672"/>
            <a:ext cx="8568952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4000" dirty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</a:t>
            </a:r>
            <a:r>
              <a:rPr lang="ar-SA" sz="40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مهارة الاستنتاج </a:t>
            </a:r>
            <a:r>
              <a:rPr lang="ar-SA" sz="4000" dirty="0" smtClean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،،نستنتج القاعدة</a:t>
            </a:r>
          </a:p>
          <a:p>
            <a:pPr algn="ctr">
              <a:defRPr/>
            </a:pPr>
            <a:r>
              <a:rPr lang="ar-SA" sz="4000" dirty="0" smtClean="0">
                <a:ln w="1905"/>
                <a:solidFill>
                  <a:srgbClr val="0082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الجزئية للدرس .</a:t>
            </a:r>
            <a:endParaRPr lang="ar-SA" sz="4000" dirty="0">
              <a:ln w="1905"/>
              <a:solidFill>
                <a:srgbClr val="0082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7786439" cy="25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4"/>
          <p:cNvSpPr/>
          <p:nvPr/>
        </p:nvSpPr>
        <p:spPr>
          <a:xfrm>
            <a:off x="3419872" y="2924944"/>
            <a:ext cx="1872208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تاء</a:t>
            </a:r>
            <a:endParaRPr lang="ar-SA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8680"/>
            <a:ext cx="127329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564904"/>
            <a:ext cx="7200800" cy="197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hari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403648" y="548680"/>
            <a:ext cx="6072230" cy="707886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نستنتج القاعدة الكلية للدرس :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755576" y="1484784"/>
            <a:ext cx="7782123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PT Bold Heading" pitchFamily="2" charset="-78"/>
              </a:rPr>
              <a:t>التاء المفتوحة: </a:t>
            </a: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هي تاء تأتي في آخر بعض الكلمات. </a:t>
            </a:r>
          </a:p>
          <a:p>
            <a:pPr>
              <a:defRPr/>
            </a:pPr>
            <a:r>
              <a:rPr lang="ar-SA" sz="4000" b="1" dirty="0" smtClean="0">
                <a:solidFill>
                  <a:srgbClr val="0070C0"/>
                </a:solidFill>
                <a:latin typeface="Times New Roman" pitchFamily="18" charset="0"/>
                <a:cs typeface="PT Bold Heading" pitchFamily="2" charset="-78"/>
              </a:rPr>
              <a:t>ترسم التاء المفتوحة هكذا ( ت ) .</a:t>
            </a:r>
          </a:p>
          <a:p>
            <a:pPr>
              <a:defRPr/>
            </a:pP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تنطق </a:t>
            </a:r>
            <a:r>
              <a:rPr lang="ar-SA" sz="4000" b="1" dirty="0" smtClean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تاء</a:t>
            </a: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PT Bold Heading" pitchFamily="2" charset="-78"/>
              </a:rPr>
              <a:t> عند الوقف عليها أو عند وصلها بما بعدها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cute_puppy_800x600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44824"/>
            <a:ext cx="106717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باستخدام</a:t>
            </a:r>
            <a:r>
              <a:rPr lang="ar-S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 مهارة التطبيق ،،</a:t>
            </a: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أملأ الفراغ بالكلمة المناسبة ، وألاحظ نطق التاء ورسمها ، ثم أقرؤها :</a:t>
            </a:r>
            <a:endParaRPr lang="ar-SA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6912768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2195736" y="2996952"/>
            <a:ext cx="1728192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تكسرت 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67744" y="4149080"/>
            <a:ext cx="172819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نبحت</a:t>
            </a:r>
            <a:endParaRPr lang="ar-SA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lovemoons.com/up/upload/wh_8064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4" y="0"/>
            <a:ext cx="444817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224136" cy="2550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http://www.wallpaperbase.com/wallpapers/animals/fish/fish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140968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229200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149080"/>
            <a:ext cx="1228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1115616" y="260648"/>
            <a:ext cx="5760640" cy="1200329"/>
          </a:xfrm>
          <a:prstGeom prst="rect">
            <a:avLst/>
          </a:prstGeom>
          <a:solidFill>
            <a:schemeClr val="bg2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أنشد مع التنبه لنطق التاء المفتوحة ( نشيد جماعي ):</a:t>
            </a:r>
            <a:endParaRPr lang="ar-SA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772816"/>
            <a:ext cx="511256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http://media.bestmobileworld.com/iphone-ipod-wallpapers/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3059832" cy="249289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براويز ، اطارات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062163"/>
            <a:ext cx="3384376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112</Words>
  <Application>Microsoft Office PowerPoint</Application>
  <PresentationFormat>عرض على الشاشة (3:4)‏</PresentationFormat>
  <Paragraphs>25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COMPAQ</dc:creator>
  <cp:lastModifiedBy>COMPAQ</cp:lastModifiedBy>
  <cp:revision>17</cp:revision>
  <dcterms:created xsi:type="dcterms:W3CDTF">2010-12-30T07:36:12Z</dcterms:created>
  <dcterms:modified xsi:type="dcterms:W3CDTF">2010-12-30T14:04:38Z</dcterms:modified>
</cp:coreProperties>
</file>