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70" r:id="rId2"/>
    <p:sldId id="275" r:id="rId3"/>
    <p:sldId id="276" r:id="rId4"/>
    <p:sldId id="257" r:id="rId5"/>
    <p:sldId id="272" r:id="rId6"/>
    <p:sldId id="273" r:id="rId7"/>
    <p:sldId id="259" r:id="rId8"/>
    <p:sldId id="260" r:id="rId9"/>
    <p:sldId id="261" r:id="rId10"/>
    <p:sldId id="282" r:id="rId11"/>
    <p:sldId id="262" r:id="rId12"/>
    <p:sldId id="263" r:id="rId13"/>
    <p:sldId id="271" r:id="rId14"/>
    <p:sldId id="264" r:id="rId15"/>
    <p:sldId id="265" r:id="rId16"/>
    <p:sldId id="266" r:id="rId17"/>
    <p:sldId id="274" r:id="rId18"/>
    <p:sldId id="267" r:id="rId19"/>
    <p:sldId id="283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70" d="100"/>
          <a:sy n="70" d="100"/>
        </p:scale>
        <p:origin x="-31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CD6EF-AE85-4088-BAA4-18E9FCEE24E2}" type="datetimeFigureOut">
              <a:rPr lang="fr-FR" smtClean="0"/>
              <a:t>01/09/2018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53A3C-69BA-4BE1-846D-D0756F3EE8D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81694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77655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14333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6566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154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61685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34114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4985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4839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42364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64266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E00E8-FE59-4753-9B36-04FCAAD85029}" type="datetimeFigureOut">
              <a:rPr lang="ar-SA" smtClean="0"/>
              <a:pPr/>
              <a:t>21/12/1439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67F84-9DD9-4CD4-B886-183AA6256134}" type="slidenum">
              <a:rPr lang="ar-SA" smtClean="0"/>
              <a:pPr/>
              <a:t>‹N°›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5180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2.wmf"/><Relationship Id="rId7" Type="http://schemas.openxmlformats.org/officeDocument/2006/relationships/image" Target="../media/image16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[​IMG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1899828" y="3067518"/>
            <a:ext cx="5112569" cy="1478935"/>
          </a:xfrm>
          <a:prstGeom prst="round2SameRect">
            <a:avLst>
              <a:gd name="adj1" fmla="val 16667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defRPr/>
            </a:pPr>
            <a:r>
              <a:rPr lang="ar-SA" sz="2400" b="1" dirty="0" smtClean="0">
                <a:solidFill>
                  <a:srgbClr val="C00000"/>
                </a:solidFill>
              </a:rPr>
              <a:t>المكون </a:t>
            </a:r>
            <a:r>
              <a:rPr lang="ar-SA" sz="2400" b="1" dirty="0">
                <a:solidFill>
                  <a:srgbClr val="C00000"/>
                </a:solidFill>
              </a:rPr>
              <a:t>: </a:t>
            </a:r>
            <a:r>
              <a:rPr lang="ar-SA" sz="2400" b="1" dirty="0" smtClean="0">
                <a:solidFill>
                  <a:srgbClr val="C00000"/>
                </a:solidFill>
              </a:rPr>
              <a:t>الظاهرة الإملائية </a:t>
            </a:r>
          </a:p>
          <a:p>
            <a:pPr algn="ctr">
              <a:defRPr/>
            </a:pPr>
            <a:r>
              <a:rPr lang="ar-SA" sz="2400" b="1" dirty="0" smtClean="0">
                <a:solidFill>
                  <a:srgbClr val="C00000"/>
                </a:solidFill>
              </a:rPr>
              <a:t>التاء المربوطة</a:t>
            </a:r>
            <a:endParaRPr lang="ar-SA" sz="24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ar-SA" sz="2400" b="1" dirty="0">
                <a:solidFill>
                  <a:srgbClr val="C00000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xmlns="" val="40063429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ncrypted-tbn3.gstatic.com/images?q=tbn:ANd9GcQlS_PH-3SjzD5e_Qb3iky83FGLOYBqcXRjDgno_BnsUtvlx3q_71PQxf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29" y="1021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صورة 9" descr="2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014669"/>
            <a:ext cx="8893652" cy="33432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1640" y="332656"/>
            <a:ext cx="7124637" cy="769441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SA" altLang="ar-SA" sz="4400" b="1" dirty="0" smtClean="0">
                <a:solidFill>
                  <a:srgbClr val="C00000"/>
                </a:solidFill>
                <a:cs typeface="Times New Roman" pitchFamily="18" charset="0"/>
              </a:rPr>
              <a:t>باستخدام استراتيجية أعواد المثلجات </a:t>
            </a:r>
            <a:endParaRPr lang="ar-EG" altLang="ar-SA" sz="5400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2063770" y="1330408"/>
            <a:ext cx="5264582" cy="1077218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SA" altLang="ar-SA" sz="3200" b="1" dirty="0" smtClean="0">
                <a:latin typeface="Calibri" pitchFamily="34" charset="0"/>
              </a:rPr>
              <a:t>اقرئي الكلمات التالية ،وضعي نقطتين </a:t>
            </a:r>
          </a:p>
          <a:p>
            <a:pPr algn="ctr" rtl="1" eaLnBrk="1" hangingPunct="1"/>
            <a:r>
              <a:rPr lang="ar-SA" altLang="ar-SA" sz="3200" b="1" dirty="0" smtClean="0">
                <a:latin typeface="Calibri" pitchFamily="34" charset="0"/>
              </a:rPr>
              <a:t>على الكلمات المختومة بتاء مربوطة : </a:t>
            </a:r>
            <a:endParaRPr lang="ar-EG" altLang="ar-SA" sz="3200" dirty="0">
              <a:latin typeface="Calibri" pitchFamily="34" charset="0"/>
            </a:endParaRPr>
          </a:p>
        </p:txBody>
      </p:sp>
      <p:sp>
        <p:nvSpPr>
          <p:cNvPr id="7" name="مستطيل 6"/>
          <p:cNvSpPr>
            <a:spLocks noChangeArrowheads="1"/>
          </p:cNvSpPr>
          <p:nvPr/>
        </p:nvSpPr>
        <p:spPr bwMode="auto">
          <a:xfrm>
            <a:off x="611560" y="3643313"/>
            <a:ext cx="828092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SA" altLang="ar-SA" sz="6600" b="1" dirty="0" smtClean="0">
                <a:latin typeface="Calibri" pitchFamily="34" charset="0"/>
              </a:rPr>
              <a:t>قصه/ قصته / لعبه / لعبته / فصله / كبيره / له / بقره /  </a:t>
            </a:r>
          </a:p>
        </p:txBody>
      </p:sp>
    </p:spTree>
    <p:extLst>
      <p:ext uri="{BB962C8B-B14F-4D97-AF65-F5344CB8AC3E}">
        <p14:creationId xmlns:p14="http://schemas.microsoft.com/office/powerpoint/2010/main" xmlns="" val="764929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://an7a.com/wp-content/uploads/2012/10/061518_t1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5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خطط انسيابي: رابط خارج الصفحة 1"/>
          <p:cNvSpPr/>
          <p:nvPr/>
        </p:nvSpPr>
        <p:spPr>
          <a:xfrm>
            <a:off x="4286250" y="500063"/>
            <a:ext cx="4286250" cy="2000250"/>
          </a:xfrm>
          <a:prstGeom prst="flowChartOffpageConnector">
            <a:avLst/>
          </a:prstGeom>
          <a:solidFill>
            <a:srgbClr val="33CCFF"/>
          </a:solidFill>
          <a:ln>
            <a:prstDash val="sysDash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pic>
        <p:nvPicPr>
          <p:cNvPr id="3" name="صورة 2" descr="sanrio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6039" y="500042"/>
            <a:ext cx="2562241" cy="1800236"/>
          </a:xfrm>
          <a:prstGeom prst="hexagon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286250" y="857250"/>
            <a:ext cx="2286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6600" b="1" dirty="0">
                <a:solidFill>
                  <a:srgbClr val="FFFF00"/>
                </a:solidFill>
                <a:cs typeface="Times New Roman" pitchFamily="18" charset="0"/>
              </a:rPr>
              <a:t>أستَفيدُ</a:t>
            </a:r>
            <a:endParaRPr lang="ar-EG" altLang="ar-SA" sz="8000" dirty="0">
              <a:solidFill>
                <a:srgbClr val="FFFF00"/>
              </a:solidFill>
            </a:endParaRPr>
          </a:p>
        </p:txBody>
      </p:sp>
      <p:sp>
        <p:nvSpPr>
          <p:cNvPr id="6" name="مخطط انسيابي: رابط خارج الصفحة 5"/>
          <p:cNvSpPr/>
          <p:nvPr/>
        </p:nvSpPr>
        <p:spPr>
          <a:xfrm>
            <a:off x="179512" y="3000375"/>
            <a:ext cx="8678767" cy="2714625"/>
          </a:xfrm>
          <a:prstGeom prst="flowChartOffpage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prstDash val="sysDash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3214688"/>
            <a:ext cx="842493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000" b="1" dirty="0">
                <a:cs typeface="Times New Roman" pitchFamily="18" charset="0"/>
              </a:rPr>
              <a:t>علىَّ أن أفرِّقَ بينَ التَّاءِ المرْبُوطَةِ والهاءِ التي تُنْطقُ هاءً في الوصلِ والوقفِ ولا نكتبُ عليها نقطتينِ.</a:t>
            </a:r>
            <a:r>
              <a:rPr lang="ar-EG" altLang="ar-SA" sz="4000" b="1" dirty="0">
                <a:solidFill>
                  <a:srgbClr val="00CCFF"/>
                </a:solidFill>
                <a:cs typeface="Times New Roman" pitchFamily="18" charset="0"/>
              </a:rPr>
              <a:t>(</a:t>
            </a:r>
            <a:r>
              <a:rPr lang="ar-EG" altLang="ar-SA" sz="4000" b="1" dirty="0">
                <a:solidFill>
                  <a:srgbClr val="0000FF"/>
                </a:solidFill>
                <a:cs typeface="Times New Roman" pitchFamily="18" charset="0"/>
              </a:rPr>
              <a:t>معه، سيارته، كتابه</a:t>
            </a:r>
            <a:r>
              <a:rPr lang="ar-EG" altLang="ar-SA" sz="4000" b="1" dirty="0">
                <a:solidFill>
                  <a:srgbClr val="00CCFF"/>
                </a:solidFill>
                <a:cs typeface="Times New Roman" pitchFamily="18" charset="0"/>
              </a:rPr>
              <a:t>)</a:t>
            </a:r>
            <a:endParaRPr lang="ar-EG" altLang="ar-SA" sz="4800" dirty="0"/>
          </a:p>
        </p:txBody>
      </p:sp>
    </p:spTree>
    <p:extLst>
      <p:ext uri="{BB962C8B-B14F-4D97-AF65-F5344CB8AC3E}">
        <p14:creationId xmlns:p14="http://schemas.microsoft.com/office/powerpoint/2010/main" xmlns="" val="58675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an7a.com/wp-content/uploads/2012/10/061518_t1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" y="0"/>
            <a:ext cx="9099804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خطط انسيابي: رابط خارج الصفحة 4"/>
          <p:cNvSpPr/>
          <p:nvPr/>
        </p:nvSpPr>
        <p:spPr>
          <a:xfrm rot="10800000">
            <a:off x="214313" y="1928045"/>
            <a:ext cx="8715375" cy="4429125"/>
          </a:xfrm>
          <a:prstGeom prst="flowChartOffpageConnector">
            <a:avLst/>
          </a:prstGeom>
          <a:ln w="38100">
            <a:solidFill>
              <a:srgbClr val="FF33CC"/>
            </a:solidFill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2" name="مخطط انسيابي: شريط مثقب 1"/>
          <p:cNvSpPr/>
          <p:nvPr/>
        </p:nvSpPr>
        <p:spPr>
          <a:xfrm>
            <a:off x="3857590" y="260648"/>
            <a:ext cx="5072098" cy="1304738"/>
          </a:xfrm>
          <a:prstGeom prst="flowChartPunchedTape">
            <a:avLst/>
          </a:prstGeom>
          <a:solidFill>
            <a:schemeClr val="bg1"/>
          </a:solidFill>
          <a:ln>
            <a:solidFill>
              <a:srgbClr val="FF33CC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3" name="مستطيل 2"/>
          <p:cNvSpPr>
            <a:spLocks noChangeArrowheads="1"/>
          </p:cNvSpPr>
          <p:nvPr/>
        </p:nvSpPr>
        <p:spPr bwMode="auto">
          <a:xfrm>
            <a:off x="4508500" y="559004"/>
            <a:ext cx="3849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000" b="1" dirty="0">
                <a:latin typeface="Calibri" pitchFamily="34" charset="0"/>
              </a:rPr>
              <a:t>تعلْمتُ قواعدَ لا أنساها</a:t>
            </a:r>
            <a:endParaRPr lang="ar-EG" altLang="ar-SA" sz="4000" dirty="0">
              <a:latin typeface="Calibri" pitchFamily="34" charset="0"/>
            </a:endParaRPr>
          </a:p>
        </p:txBody>
      </p:sp>
      <p:pic>
        <p:nvPicPr>
          <p:cNvPr id="4" name="صورة 3" descr="Pink_arrow.gif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3091268">
            <a:off x="169107" y="781000"/>
            <a:ext cx="4140949" cy="2317421"/>
          </a:xfrm>
          <a:prstGeom prst="snip2Diag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88" y="2996952"/>
            <a:ext cx="8358187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buFont typeface="Arial" pitchFamily="34" charset="0"/>
              <a:buChar char="•"/>
            </a:pPr>
            <a:r>
              <a:rPr lang="ar-EG" altLang="ar-SA" sz="3600" b="1" dirty="0">
                <a:cs typeface="Times New Roman" pitchFamily="18" charset="0"/>
              </a:rPr>
              <a:t>تُكتبُ التَّاءُ الْمَربوطةُ في نهايةِ الأسماءِ إذا نُطقت هاءً عِنْدَ الوقْفِ، ونضعُ النقطتين فوقها دائمًا.</a:t>
            </a:r>
            <a:endParaRPr lang="en-US" altLang="ar-SA" sz="2800" dirty="0"/>
          </a:p>
          <a:p>
            <a:pPr algn="r" rtl="1">
              <a:buFont typeface="Arial" pitchFamily="34" charset="0"/>
              <a:buChar char="•"/>
            </a:pPr>
            <a:r>
              <a:rPr lang="ar-EG" altLang="ar-SA" sz="3600" b="1" u="sng" dirty="0">
                <a:solidFill>
                  <a:srgbClr val="0033CC"/>
                </a:solidFill>
                <a:cs typeface="Times New Roman" pitchFamily="18" charset="0"/>
              </a:rPr>
              <a:t>الفرقُ بينَ التَّاءِ المربوطةِ والهاءِ في نهايةِ الأسماءِ:</a:t>
            </a:r>
          </a:p>
          <a:p>
            <a:pPr algn="r" rtl="1"/>
            <a:r>
              <a:rPr lang="ar-EG" altLang="ar-SA" sz="3600" b="1" dirty="0">
                <a:solidFill>
                  <a:srgbClr val="C00000"/>
                </a:solidFill>
                <a:cs typeface="Times New Roman" pitchFamily="18" charset="0"/>
              </a:rPr>
              <a:t> أنَّ الهاءَ في نهايةِ الأسماءِ تُنْطَقُ هاءً في الوصلِ وفى الْوَقْفِ، ولا نَضَعُ عليها نُقْطَتينِ.</a:t>
            </a:r>
            <a:endParaRPr lang="ar-EG" altLang="ar-SA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558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.ta7a.com/imgcache/2013/07/252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 rot="476855">
            <a:off x="6146800" y="407988"/>
            <a:ext cx="2655888" cy="2287587"/>
            <a:chOff x="2290" y="259"/>
            <a:chExt cx="1494" cy="1357"/>
          </a:xfrm>
        </p:grpSpPr>
        <p:pic>
          <p:nvPicPr>
            <p:cNvPr id="14345" name="Picture 3" descr="HAN02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259"/>
              <a:ext cx="1494" cy="1357"/>
            </a:xfrm>
            <a:prstGeom prst="rect">
              <a:avLst/>
            </a:prstGeom>
            <a:noFill/>
            <a:ln>
              <a:noFill/>
            </a:ln>
            <a:effectLst>
              <a:outerShdw dist="12700" dir="5400000" algn="ctr" rotWithShape="0">
                <a:srgbClr val="FFFF99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val 4" descr="ReEm88_Face1_2004"/>
            <p:cNvSpPr>
              <a:spLocks noChangeArrowheads="1"/>
            </p:cNvSpPr>
            <p:nvPr/>
          </p:nvSpPr>
          <p:spPr bwMode="auto">
            <a:xfrm>
              <a:off x="2421" y="300"/>
              <a:ext cx="1134" cy="1134"/>
            </a:xfrm>
            <a:prstGeom prst="ellipse">
              <a:avLst/>
            </a:prstGeom>
            <a:blipFill dpi="0" rotWithShape="1">
              <a:blip r:embed="rId4" cstate="print">
                <a:alphaModFix amt="38000"/>
              </a:blip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2700" dir="5400000" algn="ctr" rotWithShape="0">
                <a:srgbClr val="FFFF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ar-SA" sz="5400" b="1" i="1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الآن</a:t>
              </a:r>
            </a:p>
            <a:p>
              <a:pPr algn="ctr">
                <a:defRPr/>
              </a:pPr>
              <a:r>
                <a:rPr lang="ar-SA" sz="5400" b="1" i="1" dirty="0">
                  <a:ln>
                    <a:solidFill>
                      <a:schemeClr val="tx1"/>
                    </a:solidFill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دور</a:t>
              </a:r>
              <a:endParaRPr lang="en-US" sz="5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7" name="WordArt 5" descr="Animation58"/>
          <p:cNvSpPr>
            <a:spLocks noChangeArrowheads="1" noChangeShapeType="1" noTextEdit="1"/>
          </p:cNvSpPr>
          <p:nvPr/>
        </p:nvSpPr>
        <p:spPr bwMode="auto">
          <a:xfrm>
            <a:off x="5796136" y="2780928"/>
            <a:ext cx="2855047" cy="1975681"/>
          </a:xfrm>
          <a:prstGeom prst="rect">
            <a:avLst/>
          </a:prstGeom>
          <a:scene3d>
            <a:camera prst="perspectiveBelow"/>
            <a:lightRig rig="threePt" dir="t"/>
          </a:scene3d>
        </p:spPr>
        <p:txBody>
          <a:bodyPr wrap="none" fromWordArt="1" anchor="ctr" anchorCtr="1">
            <a:prstTxWarp prst="textCanDown">
              <a:avLst/>
            </a:prstTxWarp>
            <a:sp3d extrusionH="57150">
              <a:bevelT w="38100" h="38100" prst="relaxedInset"/>
            </a:sp3d>
          </a:bodyPr>
          <a:lstStyle/>
          <a:p>
            <a:pPr algn="ctr">
              <a:defRPr/>
            </a:pPr>
            <a:r>
              <a:rPr lang="ar-SA" sz="3600" b="1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glow rad="101600">
                    <a:srgbClr val="C00000">
                      <a:alpha val="40000"/>
                    </a:srgbClr>
                  </a:glow>
                  <a:prstShdw prst="shdw17" dist="17961" dir="2700000">
                    <a:srgbClr val="FF0000"/>
                  </a:prstShdw>
                </a:effectLst>
                <a:cs typeface="MCS Jeddah S_U fissured."/>
              </a:rPr>
              <a:t>إنجاز</a:t>
            </a:r>
          </a:p>
          <a:p>
            <a:pPr algn="ctr">
              <a:defRPr/>
            </a:pPr>
            <a:r>
              <a:rPr lang="ar-SA" sz="3600" b="1" kern="10" dirty="0">
                <a:ln w="9525">
                  <a:noFill/>
                  <a:round/>
                  <a:headEnd/>
                  <a:tailE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glow rad="101600">
                    <a:srgbClr val="C00000">
                      <a:alpha val="40000"/>
                    </a:srgbClr>
                  </a:glow>
                  <a:prstShdw prst="shdw17" dist="17961" dir="2700000">
                    <a:srgbClr val="FF0000"/>
                  </a:prstShdw>
                </a:effectLst>
                <a:cs typeface="MCS Jeddah S_U fissured."/>
              </a:rPr>
              <a:t>مهمة</a:t>
            </a:r>
          </a:p>
        </p:txBody>
      </p:sp>
      <p:pic>
        <p:nvPicPr>
          <p:cNvPr id="8" name="Picture 6" descr="سفينة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219915">
            <a:off x="1735138" y="2228850"/>
            <a:ext cx="3027362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 descr="Animation26"/>
          <p:cNvSpPr>
            <a:spLocks noChangeArrowheads="1" noChangeShapeType="1" noTextEdit="1"/>
          </p:cNvSpPr>
          <p:nvPr/>
        </p:nvSpPr>
        <p:spPr bwMode="auto">
          <a:xfrm rot="-329546">
            <a:off x="414338" y="530225"/>
            <a:ext cx="5165725" cy="14319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CurveUp">
              <a:avLst>
                <a:gd name="adj" fmla="val 27889"/>
              </a:avLst>
            </a:prstTxWarp>
          </a:bodyPr>
          <a:lstStyle/>
          <a:p>
            <a:pPr algn="ctr"/>
            <a:r>
              <a:rPr lang="ar-SA" sz="13800" b="1" kern="10" dirty="0">
                <a:ln w="9525">
                  <a:pattFill prst="pct40">
                    <a:fgClr>
                      <a:schemeClr val="tx2"/>
                    </a:fgClr>
                    <a:bgClr>
                      <a:srgbClr val="800000"/>
                    </a:bgClr>
                  </a:pattFill>
                  <a:round/>
                  <a:headEnd/>
                  <a:tailEnd/>
                </a:ln>
                <a:blipFill dpi="0" rotWithShape="0">
                  <a:blip r:embed="rId7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FFFF66">
                      <a:alpha val="79999"/>
                    </a:srgbClr>
                  </a:outerShdw>
                </a:effectLst>
                <a:latin typeface="Arial"/>
                <a:cs typeface="Arial"/>
              </a:rPr>
              <a:t>شعارنا :</a:t>
            </a:r>
          </a:p>
          <a:p>
            <a:pPr algn="ctr"/>
            <a:r>
              <a:rPr lang="ar-SA" sz="13800" b="1" kern="10" dirty="0">
                <a:ln w="9525">
                  <a:pattFill prst="pct40">
                    <a:fgClr>
                      <a:schemeClr val="tx2"/>
                    </a:fgClr>
                    <a:bgClr>
                      <a:srgbClr val="800000"/>
                    </a:bgClr>
                  </a:pattFill>
                  <a:round/>
                  <a:headEnd/>
                  <a:tailEnd/>
                </a:ln>
                <a:blipFill dpi="0" rotWithShape="0">
                  <a:blip r:embed="rId7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FFFF66">
                      <a:alpha val="79999"/>
                    </a:srgbClr>
                  </a:outerShdw>
                </a:effectLst>
                <a:latin typeface="Arial"/>
                <a:cs typeface="Arial"/>
              </a:rPr>
              <a:t> نغرق </a:t>
            </a:r>
            <a:r>
              <a:rPr lang="ar-SA" sz="13800" b="1" kern="10" dirty="0" smtClean="0">
                <a:ln w="9525">
                  <a:pattFill prst="pct40">
                    <a:fgClr>
                      <a:schemeClr val="tx2"/>
                    </a:fgClr>
                    <a:bgClr>
                      <a:srgbClr val="800000"/>
                    </a:bgClr>
                  </a:pattFill>
                  <a:round/>
                  <a:headEnd/>
                  <a:tailEnd/>
                </a:ln>
                <a:blipFill dpi="0" rotWithShape="0">
                  <a:blip r:embed="rId7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FFFF66">
                      <a:alpha val="79999"/>
                    </a:srgbClr>
                  </a:outerShdw>
                </a:effectLst>
                <a:latin typeface="Arial"/>
                <a:cs typeface="Arial"/>
              </a:rPr>
              <a:t>معًا </a:t>
            </a:r>
            <a:r>
              <a:rPr lang="ar-SA" sz="13800" b="1" kern="10" dirty="0">
                <a:ln w="9525">
                  <a:pattFill prst="pct40">
                    <a:fgClr>
                      <a:schemeClr val="tx2"/>
                    </a:fgClr>
                    <a:bgClr>
                      <a:srgbClr val="800000"/>
                    </a:bgClr>
                  </a:pattFill>
                  <a:round/>
                  <a:headEnd/>
                  <a:tailEnd/>
                </a:ln>
                <a:blipFill dpi="0" rotWithShape="0">
                  <a:blip r:embed="rId7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FFFF66">
                      <a:alpha val="79999"/>
                    </a:srgbClr>
                  </a:outerShdw>
                </a:effectLst>
                <a:latin typeface="Arial"/>
                <a:cs typeface="Arial"/>
              </a:rPr>
              <a:t>أو ننجو </a:t>
            </a:r>
            <a:r>
              <a:rPr lang="ar-SA" sz="13800" b="1" kern="10" dirty="0" smtClean="0">
                <a:ln w="9525">
                  <a:pattFill prst="pct40">
                    <a:fgClr>
                      <a:schemeClr val="tx2"/>
                    </a:fgClr>
                    <a:bgClr>
                      <a:srgbClr val="800000"/>
                    </a:bgClr>
                  </a:pattFill>
                  <a:round/>
                  <a:headEnd/>
                  <a:tailEnd/>
                </a:ln>
                <a:blipFill dpi="0" rotWithShape="0">
                  <a:blip r:embed="rId7"/>
                  <a:srcRect/>
                  <a:stretch>
                    <a:fillRect/>
                  </a:stretch>
                </a:blipFill>
                <a:effectLst>
                  <a:outerShdw dist="53882" dir="2700000" algn="ctr" rotWithShape="0">
                    <a:srgbClr val="FFFF66">
                      <a:alpha val="79999"/>
                    </a:srgbClr>
                  </a:outerShdw>
                </a:effectLst>
                <a:latin typeface="Arial"/>
                <a:cs typeface="Arial"/>
              </a:rPr>
              <a:t>معًا</a:t>
            </a:r>
            <a:endParaRPr lang="ar-SA" sz="13800" b="1" kern="10" dirty="0">
              <a:ln w="9525">
                <a:pattFill prst="pct40">
                  <a:fgClr>
                    <a:schemeClr val="tx2"/>
                  </a:fgClr>
                  <a:bgClr>
                    <a:srgbClr val="800000"/>
                  </a:bgClr>
                </a:pattFill>
                <a:round/>
                <a:headEnd/>
                <a:tailEnd/>
              </a:ln>
              <a:blipFill dpi="0" rotWithShape="0">
                <a:blip r:embed="rId7"/>
                <a:srcRect/>
                <a:stretch>
                  <a:fillRect/>
                </a:stretch>
              </a:blipFill>
              <a:effectLst>
                <a:outerShdw dist="53882" dir="2700000" algn="ctr" rotWithShape="0">
                  <a:srgbClr val="FFFF66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-210776" y="3573016"/>
            <a:ext cx="6077305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i="1" spc="50" dirty="0" smtClean="0">
                <a:ln w="11430">
                  <a:solidFill>
                    <a:srgbClr val="FF0066"/>
                  </a:solidFill>
                </a:ln>
                <a:solidFill>
                  <a:srgbClr val="FF66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باستراتيجية</a:t>
            </a:r>
          </a:p>
          <a:p>
            <a:pPr algn="ctr">
              <a:defRPr/>
            </a:pPr>
            <a:r>
              <a:rPr lang="ar-SA" sz="5400" b="1" i="1" spc="50" dirty="0" smtClean="0">
                <a:ln w="11430">
                  <a:solidFill>
                    <a:srgbClr val="FF0066"/>
                  </a:solidFill>
                </a:ln>
                <a:solidFill>
                  <a:srgbClr val="FF66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 ـ ورقة الدقيقة الواحدة</a:t>
            </a:r>
          </a:p>
          <a:p>
            <a:pPr algn="ctr">
              <a:defRPr/>
            </a:pPr>
            <a:r>
              <a:rPr lang="ar-SA" sz="5400" b="1" i="1" spc="50" smtClean="0">
                <a:ln w="11430">
                  <a:solidFill>
                    <a:srgbClr val="FF0066"/>
                  </a:solidFill>
                </a:ln>
                <a:solidFill>
                  <a:srgbClr val="FF66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أعطِ </a:t>
            </a:r>
            <a:r>
              <a:rPr lang="ar-SA" sz="5400" b="1" i="1" spc="50" dirty="0" smtClean="0">
                <a:ln w="11430">
                  <a:solidFill>
                    <a:srgbClr val="FF0066"/>
                  </a:solidFill>
                </a:ln>
                <a:solidFill>
                  <a:srgbClr val="FF66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واحدة وخذ واحدة </a:t>
            </a:r>
            <a:endParaRPr lang="ar-SA" sz="5400" b="1" i="1" spc="50" dirty="0">
              <a:ln w="11430">
                <a:solidFill>
                  <a:srgbClr val="FF0066"/>
                </a:solidFill>
              </a:ln>
              <a:solidFill>
                <a:srgbClr val="FF66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صورة 10" descr="sa3a-6fola22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80112" y="4725144"/>
            <a:ext cx="2653466" cy="19888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مستطيل 11"/>
          <p:cNvSpPr/>
          <p:nvPr/>
        </p:nvSpPr>
        <p:spPr>
          <a:xfrm>
            <a:off x="6047594" y="4996289"/>
            <a:ext cx="1718502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ar-SA" sz="1600" b="1" spc="50" dirty="0">
              <a:ln w="11430">
                <a:solidFill>
                  <a:srgbClr val="0070C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SA" sz="4400" b="1" spc="50" dirty="0" smtClean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دقيقتان</a:t>
            </a:r>
            <a:endParaRPr lang="ar-SA" sz="4400" b="1" spc="50" dirty="0">
              <a:ln w="11430">
                <a:solidFill>
                  <a:srgbClr val="0070C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endParaRPr lang="ar-SA" sz="4400" b="1" spc="50" dirty="0">
              <a:ln w="11430">
                <a:solidFill>
                  <a:srgbClr val="0070C0"/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900681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s.alriyadh.com/2006/03/26/img/263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/>
          <p:cNvSpPr txBox="1">
            <a:spLocks noChangeArrowheads="1"/>
          </p:cNvSpPr>
          <p:nvPr/>
        </p:nvSpPr>
        <p:spPr bwMode="auto">
          <a:xfrm>
            <a:off x="5496697" y="260648"/>
            <a:ext cx="3451587" cy="1107996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6600" b="1" dirty="0">
                <a:solidFill>
                  <a:srgbClr val="FF0000"/>
                </a:solidFill>
                <a:latin typeface="Calibri" pitchFamily="34" charset="0"/>
              </a:rPr>
              <a:t>أطبق </a:t>
            </a:r>
            <a:r>
              <a:rPr lang="ar-EG" altLang="ar-SA" sz="6600" b="1" dirty="0" smtClean="0">
                <a:solidFill>
                  <a:srgbClr val="FF0000"/>
                </a:solidFill>
                <a:latin typeface="Calibri" pitchFamily="34" charset="0"/>
              </a:rPr>
              <a:t>شفهي</a:t>
            </a:r>
            <a:r>
              <a:rPr lang="ar-SA" altLang="ar-SA" sz="6600" b="1" dirty="0" smtClean="0">
                <a:solidFill>
                  <a:srgbClr val="FF0000"/>
                </a:solidFill>
                <a:latin typeface="Calibri" pitchFamily="34" charset="0"/>
              </a:rPr>
              <a:t>ًا</a:t>
            </a:r>
            <a:endParaRPr lang="ar-EG" altLang="ar-SA" sz="6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31101" y="2204864"/>
            <a:ext cx="8681797" cy="35394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400" b="1" dirty="0">
                <a:blipFill>
                  <a:blip r:embed="rId3"/>
                  <a:tile tx="0" ty="0" sx="100000" sy="100000" flip="none" algn="tl"/>
                </a:blipFill>
                <a:latin typeface="+mn-lt"/>
                <a:cs typeface="+mn-cs"/>
              </a:rPr>
              <a:t>*1*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6000" b="1" dirty="0">
                <a:solidFill>
                  <a:srgbClr val="FF0000"/>
                </a:solidFill>
                <a:latin typeface="+mn-lt"/>
                <a:cs typeface="+mn-cs"/>
              </a:rPr>
              <a:t>أقرأُ من النَّصِّ جُمَلاً تحتوي على </a:t>
            </a:r>
            <a:r>
              <a:rPr lang="ar-EG" sz="6000" b="1" dirty="0" smtClean="0">
                <a:solidFill>
                  <a:srgbClr val="FF0000"/>
                </a:solidFill>
                <a:latin typeface="+mn-lt"/>
                <a:cs typeface="+mn-cs"/>
              </a:rPr>
              <a:t>كلماتٍ</a:t>
            </a:r>
            <a:r>
              <a:rPr lang="ar-SA" sz="6000" b="1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ar-EG" sz="6000" b="1" dirty="0" smtClean="0">
                <a:solidFill>
                  <a:srgbClr val="FF0000"/>
                </a:solidFill>
                <a:latin typeface="+mn-lt"/>
                <a:cs typeface="+mn-cs"/>
              </a:rPr>
              <a:t>مختومةٍ </a:t>
            </a:r>
            <a:r>
              <a:rPr lang="ar-EG" sz="6000" b="1" dirty="0">
                <a:solidFill>
                  <a:srgbClr val="FF0000"/>
                </a:solidFill>
                <a:latin typeface="+mn-lt"/>
                <a:cs typeface="+mn-cs"/>
              </a:rPr>
              <a:t>بتاءٍ مربوطةٍ مَعَ تطبيقِ قاعدةِ </a:t>
            </a:r>
            <a:r>
              <a:rPr lang="ar-EG" sz="6000" b="1" dirty="0" smtClean="0">
                <a:solidFill>
                  <a:srgbClr val="FF0000"/>
                </a:solidFill>
                <a:latin typeface="+mn-lt"/>
                <a:cs typeface="+mn-cs"/>
              </a:rPr>
              <a:t>الوصلِ </a:t>
            </a:r>
            <a:r>
              <a:rPr lang="ar-EG" sz="6000" b="1" dirty="0">
                <a:solidFill>
                  <a:srgbClr val="FF0000"/>
                </a:solidFill>
                <a:latin typeface="+mn-lt"/>
                <a:cs typeface="+mn-cs"/>
              </a:rPr>
              <a:t>والوقفِ.</a:t>
            </a:r>
            <a:endParaRPr lang="ar-EG" sz="60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1343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hatalriyadh.com/wp-content/uploads/2013/02/image-609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285720" y="2420888"/>
            <a:ext cx="8501122" cy="4091346"/>
          </a:xfrm>
          <a:prstGeom prst="flowChartTerminator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14437" y="2276872"/>
            <a:ext cx="671512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400" b="1" dirty="0">
                <a:solidFill>
                  <a:srgbClr val="66FFFF"/>
                </a:solidFill>
                <a:cs typeface="Times New Roman" pitchFamily="18" charset="0"/>
              </a:rPr>
              <a:t>*2*</a:t>
            </a:r>
          </a:p>
          <a:p>
            <a:pPr algn="ctr" rtl="1" eaLnBrk="1" hangingPunct="1"/>
            <a:r>
              <a:rPr lang="ar-EG" altLang="ar-SA" sz="5400" b="1" dirty="0">
                <a:solidFill>
                  <a:schemeClr val="bg1"/>
                </a:solidFill>
                <a:cs typeface="Times New Roman" pitchFamily="18" charset="0"/>
              </a:rPr>
              <a:t>أَقْرَأُ الْجُمَلَ التاليةَ، وأضعُ نقطتينِ عَلى الحرفِ الملوَّن إذا كان تاءً مربوطةً، ولا أضع النقطتينِ إذا كانَ الحرفُ هاءً.</a:t>
            </a:r>
            <a:endParaRPr lang="ar-EG" altLang="ar-SA" sz="6600" dirty="0">
              <a:solidFill>
                <a:schemeClr val="bg1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-99580" y="75982"/>
            <a:ext cx="571983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SA" sz="3600" b="1" dirty="0"/>
              <a:t>ب</a:t>
            </a:r>
            <a:r>
              <a:rPr lang="ar-SA" sz="3600" b="1" dirty="0" smtClean="0"/>
              <a:t>استخدام استراتيجية أعواد المثلجات </a:t>
            </a:r>
            <a:endParaRPr lang="ar-SA" sz="3600" b="1" dirty="0"/>
          </a:p>
        </p:txBody>
      </p:sp>
      <p:sp>
        <p:nvSpPr>
          <p:cNvPr id="6" name="مربع نص 5"/>
          <p:cNvSpPr txBox="1">
            <a:spLocks noChangeArrowheads="1"/>
          </p:cNvSpPr>
          <p:nvPr/>
        </p:nvSpPr>
        <p:spPr bwMode="auto">
          <a:xfrm>
            <a:off x="5600892" y="260648"/>
            <a:ext cx="3243197" cy="1107996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6600" b="1" dirty="0" smtClean="0">
                <a:solidFill>
                  <a:srgbClr val="FF0000"/>
                </a:solidFill>
                <a:latin typeface="Calibri" pitchFamily="34" charset="0"/>
              </a:rPr>
              <a:t>أطبق</a:t>
            </a:r>
            <a:r>
              <a:rPr lang="ar-SA" altLang="ar-SA" sz="6600" b="1" dirty="0" smtClean="0">
                <a:solidFill>
                  <a:srgbClr val="FF0000"/>
                </a:solidFill>
                <a:latin typeface="Calibri" pitchFamily="34" charset="0"/>
              </a:rPr>
              <a:t> كتابيًا</a:t>
            </a:r>
            <a:endParaRPr lang="ar-EG" altLang="ar-SA" sz="66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7686400" y="1368644"/>
            <a:ext cx="1157689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SA" sz="4400" b="1" dirty="0" smtClean="0"/>
              <a:t>فردي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xmlns="" val="402779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hatalriyadh.com/wp-content/uploads/2013/02/image-609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كعب 2"/>
          <p:cNvSpPr/>
          <p:nvPr/>
        </p:nvSpPr>
        <p:spPr>
          <a:xfrm>
            <a:off x="428596" y="428604"/>
            <a:ext cx="8429684" cy="6072230"/>
          </a:xfrm>
          <a:prstGeom prst="cube">
            <a:avLst>
              <a:gd name="adj" fmla="val 970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prstDash val="dashDot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71500" y="1095167"/>
            <a:ext cx="792956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r" rtl="1" eaLnBrk="1" hangingPunct="1">
              <a:buFont typeface="Arial" pitchFamily="34" charset="0"/>
              <a:buChar char="•"/>
            </a:pPr>
            <a:r>
              <a:rPr lang="ar-EG" altLang="ar-SA" sz="3600" b="1" dirty="0">
                <a:cs typeface="Times New Roman" pitchFamily="18" charset="0"/>
              </a:rPr>
              <a:t> أَعيشُ في </a:t>
            </a:r>
            <a:r>
              <a:rPr lang="ar-EG" altLang="ar-SA" sz="3600" b="1" dirty="0" smtClean="0">
                <a:cs typeface="Times New Roman" pitchFamily="18" charset="0"/>
              </a:rPr>
              <a:t>قَرْي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 smtClean="0">
                <a:cs typeface="Times New Roman" pitchFamily="18" charset="0"/>
              </a:rPr>
              <a:t> صَغيرِ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 smtClean="0">
                <a:cs typeface="Times New Roman" pitchFamily="18" charset="0"/>
              </a:rPr>
              <a:t> بعيد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 smtClean="0">
                <a:cs typeface="Times New Roman" pitchFamily="18" charset="0"/>
              </a:rPr>
              <a:t> </a:t>
            </a:r>
            <a:r>
              <a:rPr lang="ar-EG" altLang="ar-SA" sz="3600" b="1" dirty="0">
                <a:cs typeface="Times New Roman" pitchFamily="18" charset="0"/>
              </a:rPr>
              <a:t>عَنِ </a:t>
            </a:r>
            <a:r>
              <a:rPr lang="ar-EG" altLang="ar-SA" sz="3600" b="1" dirty="0" smtClean="0">
                <a:cs typeface="Times New Roman" pitchFamily="18" charset="0"/>
              </a:rPr>
              <a:t>الْمَدين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 smtClean="0">
                <a:cs typeface="Times New Roman" pitchFamily="18" charset="0"/>
              </a:rPr>
              <a:t>.</a:t>
            </a:r>
            <a:endParaRPr lang="ar-EG" altLang="ar-SA" sz="3600" b="1" dirty="0">
              <a:cs typeface="Times New Roman" pitchFamily="18" charset="0"/>
            </a:endParaRPr>
          </a:p>
          <a:p>
            <a:pPr lvl="1" algn="r" rtl="1" eaLnBrk="1" hangingPunct="1"/>
            <a:endParaRPr lang="en-US" altLang="ar-SA" sz="2800" dirty="0"/>
          </a:p>
          <a:p>
            <a:pPr lvl="1" algn="r" rtl="1">
              <a:buFont typeface="Arial" pitchFamily="34" charset="0"/>
              <a:buChar char="•"/>
            </a:pPr>
            <a:r>
              <a:rPr lang="ar-EG" altLang="ar-SA" sz="3600" b="1" dirty="0">
                <a:cs typeface="Times New Roman" pitchFamily="18" charset="0"/>
              </a:rPr>
              <a:t> يُؤْكَلُ لحْمُ الْخروفِ ويُؤْخَذُ صُوفُ</a:t>
            </a:r>
            <a:r>
              <a:rPr lang="ar-EG" altLang="ar-SA" sz="3600" b="1" dirty="0">
                <a:solidFill>
                  <a:srgbClr val="FF0000"/>
                </a:solidFill>
                <a:cs typeface="Times New Roman" pitchFamily="18" charset="0"/>
              </a:rPr>
              <a:t>هُ</a:t>
            </a:r>
            <a:r>
              <a:rPr lang="ar-EG" altLang="ar-SA" sz="3600" b="1" dirty="0">
                <a:cs typeface="Times New Roman" pitchFamily="18" charset="0"/>
              </a:rPr>
              <a:t> وجِلْدُ</a:t>
            </a:r>
            <a:r>
              <a:rPr lang="ar-EG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>
                <a:cs typeface="Times New Roman" pitchFamily="18" charset="0"/>
              </a:rPr>
              <a:t> </a:t>
            </a:r>
            <a:r>
              <a:rPr lang="ar-EG" altLang="ar-SA" sz="3600" b="1" dirty="0" smtClean="0">
                <a:cs typeface="Times New Roman" pitchFamily="18" charset="0"/>
              </a:rPr>
              <a:t>لصناع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 smtClean="0">
                <a:cs typeface="Times New Roman" pitchFamily="18" charset="0"/>
              </a:rPr>
              <a:t> </a:t>
            </a:r>
            <a:r>
              <a:rPr lang="ar-EG" altLang="ar-SA" sz="3600" b="1" dirty="0">
                <a:cs typeface="Times New Roman" pitchFamily="18" charset="0"/>
              </a:rPr>
              <a:t>الملابس </a:t>
            </a:r>
            <a:r>
              <a:rPr lang="ar-EG" altLang="ar-SA" sz="3600" b="1" dirty="0" err="1" smtClean="0">
                <a:cs typeface="Times New Roman" pitchFamily="18" charset="0"/>
              </a:rPr>
              <a:t>والأحذي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 smtClean="0">
                <a:cs typeface="Times New Roman" pitchFamily="18" charset="0"/>
              </a:rPr>
              <a:t>.</a:t>
            </a:r>
            <a:endParaRPr lang="ar-EG" altLang="ar-SA" sz="3600" b="1" dirty="0">
              <a:cs typeface="Times New Roman" pitchFamily="18" charset="0"/>
            </a:endParaRPr>
          </a:p>
          <a:p>
            <a:pPr lvl="1" algn="r" rtl="1"/>
            <a:endParaRPr lang="en-US" altLang="ar-SA" sz="2800" dirty="0"/>
          </a:p>
          <a:p>
            <a:pPr lvl="1" algn="r" rtl="1">
              <a:buFont typeface="Arial" pitchFamily="34" charset="0"/>
              <a:buChar char="•"/>
            </a:pPr>
            <a:r>
              <a:rPr lang="ar-EG" altLang="ar-SA" sz="3600" b="1" dirty="0">
                <a:cs typeface="Times New Roman" pitchFamily="18" charset="0"/>
              </a:rPr>
              <a:t> جئتُ أَزورُ الجامعَ الكبيرَ وأُشاهدُ مئْذَنَتَ</a:t>
            </a:r>
            <a:r>
              <a:rPr lang="ar-EG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>
                <a:cs typeface="Times New Roman" pitchFamily="18" charset="0"/>
              </a:rPr>
              <a:t>ُ </a:t>
            </a:r>
            <a:r>
              <a:rPr lang="ar-EG" altLang="ar-SA" sz="3600" b="1" dirty="0" smtClean="0">
                <a:cs typeface="Times New Roman" pitchFamily="18" charset="0"/>
              </a:rPr>
              <a:t>العالي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endParaRPr lang="ar-EG" altLang="ar-SA" sz="3600" b="1" dirty="0">
              <a:solidFill>
                <a:srgbClr val="FF0000"/>
              </a:solidFill>
              <a:cs typeface="Times New Roman" pitchFamily="18" charset="0"/>
            </a:endParaRPr>
          </a:p>
          <a:p>
            <a:pPr lvl="1" algn="r" rtl="1"/>
            <a:endParaRPr lang="en-US" altLang="ar-SA" sz="2800" dirty="0"/>
          </a:p>
          <a:p>
            <a:pPr lvl="1" algn="r" rtl="1">
              <a:buFont typeface="Arial" pitchFamily="34" charset="0"/>
              <a:buChar char="•"/>
            </a:pPr>
            <a:r>
              <a:rPr lang="ar-EG" altLang="ar-SA" sz="3600" b="1" dirty="0">
                <a:cs typeface="Times New Roman" pitchFamily="18" charset="0"/>
              </a:rPr>
              <a:t> في قرْيتنا </a:t>
            </a:r>
            <a:r>
              <a:rPr lang="ar-EG" altLang="ar-SA" sz="3600" b="1" dirty="0" smtClean="0">
                <a:cs typeface="Times New Roman" pitchFamily="18" charset="0"/>
              </a:rPr>
              <a:t>روض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 smtClean="0">
                <a:cs typeface="Times New Roman" pitchFamily="18" charset="0"/>
              </a:rPr>
              <a:t> </a:t>
            </a:r>
            <a:r>
              <a:rPr lang="ar-EG" altLang="ar-SA" sz="3600" b="1" dirty="0">
                <a:cs typeface="Times New Roman" pitchFamily="18" charset="0"/>
              </a:rPr>
              <a:t>أطفالٍ، </a:t>
            </a:r>
            <a:r>
              <a:rPr lang="ar-EG" altLang="ar-SA" sz="3600" b="1" dirty="0" smtClean="0">
                <a:cs typeface="Times New Roman" pitchFamily="18" charset="0"/>
              </a:rPr>
              <a:t>وعياد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 smtClean="0">
                <a:cs typeface="Times New Roman" pitchFamily="18" charset="0"/>
              </a:rPr>
              <a:t> </a:t>
            </a:r>
            <a:r>
              <a:rPr lang="ar-EG" altLang="ar-SA" sz="3600" b="1" dirty="0">
                <a:cs typeface="Times New Roman" pitchFamily="18" charset="0"/>
              </a:rPr>
              <a:t>وسوقٌ </a:t>
            </a:r>
            <a:r>
              <a:rPr lang="ar-EG" altLang="ar-SA" sz="3600" b="1" dirty="0" err="1" smtClean="0">
                <a:cs typeface="Times New Roman" pitchFamily="18" charset="0"/>
              </a:rPr>
              <a:t>وحديق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 smtClean="0">
                <a:cs typeface="Times New Roman" pitchFamily="18" charset="0"/>
              </a:rPr>
              <a:t> عام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dirty="0" smtClean="0">
                <a:cs typeface="Times New Roman" pitchFamily="18" charset="0"/>
              </a:rPr>
              <a:t>، </a:t>
            </a:r>
            <a:r>
              <a:rPr lang="ar-EG" altLang="ar-SA" sz="3600" b="1" dirty="0">
                <a:cs typeface="Times New Roman" pitchFamily="18" charset="0"/>
              </a:rPr>
              <a:t>وعند أَبى حقْلٌ في</a:t>
            </a:r>
            <a:r>
              <a:rPr lang="ar-EG" altLang="ar-SA" sz="3600" b="1" dirty="0">
                <a:solidFill>
                  <a:srgbClr val="FF0000"/>
                </a:solidFill>
                <a:cs typeface="Times New Roman" pitchFamily="18" charset="0"/>
              </a:rPr>
              <a:t>ه </a:t>
            </a:r>
            <a:r>
              <a:rPr lang="ar-EG" altLang="ar-SA" sz="3600" b="1" dirty="0" smtClean="0">
                <a:cs typeface="Times New Roman" pitchFamily="18" charset="0"/>
              </a:rPr>
              <a:t>بَقر</a:t>
            </a:r>
            <a:r>
              <a:rPr lang="ar-SA" altLang="ar-SA" sz="3600" b="1" dirty="0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ar-EG" altLang="ar-SA" sz="3600" b="1" dirty="0">
                <a:cs typeface="Times New Roman" pitchFamily="18" charset="0"/>
              </a:rPr>
              <a:t>وثَور ودَجاجٌ وحَمام.</a:t>
            </a:r>
            <a:endParaRPr lang="ar-EG" altLang="ar-SA" sz="4400" dirty="0"/>
          </a:p>
        </p:txBody>
      </p:sp>
      <p:sp>
        <p:nvSpPr>
          <p:cNvPr id="5" name="نجمة ذات 24 نقطة 4"/>
          <p:cNvSpPr/>
          <p:nvPr/>
        </p:nvSpPr>
        <p:spPr>
          <a:xfrm>
            <a:off x="642938" y="428625"/>
            <a:ext cx="7929562" cy="714375"/>
          </a:xfrm>
          <a:prstGeom prst="star24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6" name="انفجار 1 5"/>
          <p:cNvSpPr/>
          <p:nvPr/>
        </p:nvSpPr>
        <p:spPr>
          <a:xfrm>
            <a:off x="8286750" y="428625"/>
            <a:ext cx="642938" cy="6000750"/>
          </a:xfrm>
          <a:prstGeom prst="irregularSeal1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7" name="مربع نص 6"/>
          <p:cNvSpPr txBox="1"/>
          <p:nvPr/>
        </p:nvSpPr>
        <p:spPr>
          <a:xfrm>
            <a:off x="362916" y="213507"/>
            <a:ext cx="1157689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SA" sz="4400" b="1" dirty="0" smtClean="0"/>
              <a:t>فردي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xmlns="" val="345865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chatalriyadh.com/wp-content/uploads/2013/02/image-609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كعب 2"/>
          <p:cNvSpPr/>
          <p:nvPr/>
        </p:nvSpPr>
        <p:spPr>
          <a:xfrm>
            <a:off x="428596" y="428604"/>
            <a:ext cx="8429684" cy="6072230"/>
          </a:xfrm>
          <a:prstGeom prst="cube">
            <a:avLst>
              <a:gd name="adj" fmla="val 970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prstDash val="dashDot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71500" y="1095375"/>
            <a:ext cx="792956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r" rtl="1" eaLnBrk="1" hangingPunct="1">
              <a:buFont typeface="Arial" pitchFamily="34" charset="0"/>
              <a:buChar char="•"/>
            </a:pPr>
            <a:r>
              <a:rPr lang="ar-EG" altLang="ar-SA" sz="3600" b="1">
                <a:cs typeface="Times New Roman" pitchFamily="18" charset="0"/>
              </a:rPr>
              <a:t> أَعيشُ في قَرْي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ةٍ</a:t>
            </a:r>
            <a:r>
              <a:rPr lang="ar-EG" altLang="ar-SA" sz="3600" b="1">
                <a:cs typeface="Times New Roman" pitchFamily="18" charset="0"/>
              </a:rPr>
              <a:t> صَغيرِ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ةٍ</a:t>
            </a:r>
            <a:r>
              <a:rPr lang="ar-EG" altLang="ar-SA" sz="3600" b="1">
                <a:cs typeface="Times New Roman" pitchFamily="18" charset="0"/>
              </a:rPr>
              <a:t> بعيد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</a:t>
            </a:r>
            <a:r>
              <a:rPr lang="ar-EG" altLang="ar-SA" sz="3600" b="1">
                <a:cs typeface="Times New Roman" pitchFamily="18" charset="0"/>
              </a:rPr>
              <a:t>ٍ عَنِ الْمَدين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</a:t>
            </a:r>
            <a:r>
              <a:rPr lang="ar-EG" altLang="ar-SA" sz="3600" b="1">
                <a:cs typeface="Times New Roman" pitchFamily="18" charset="0"/>
              </a:rPr>
              <a:t>.</a:t>
            </a:r>
          </a:p>
          <a:p>
            <a:pPr lvl="1" algn="r" rtl="1" eaLnBrk="1" hangingPunct="1"/>
            <a:endParaRPr lang="en-US" altLang="ar-SA" sz="2800"/>
          </a:p>
          <a:p>
            <a:pPr lvl="1" algn="r" rtl="1">
              <a:buFont typeface="Arial" pitchFamily="34" charset="0"/>
              <a:buChar char="•"/>
            </a:pPr>
            <a:r>
              <a:rPr lang="ar-EG" altLang="ar-SA" sz="3600" b="1">
                <a:cs typeface="Times New Roman" pitchFamily="18" charset="0"/>
              </a:rPr>
              <a:t> يُؤْكَلُ لحْمُ الْخروفِ ويُؤْخَذُ صُوفُ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هُ</a:t>
            </a:r>
            <a:r>
              <a:rPr lang="ar-EG" altLang="ar-SA" sz="3600" b="1">
                <a:cs typeface="Times New Roman" pitchFamily="18" charset="0"/>
              </a:rPr>
              <a:t> وجِلْدُ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>
                <a:cs typeface="Times New Roman" pitchFamily="18" charset="0"/>
              </a:rPr>
              <a:t> لصناع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ةِ</a:t>
            </a:r>
            <a:r>
              <a:rPr lang="ar-EG" altLang="ar-SA" sz="3600" b="1">
                <a:cs typeface="Times New Roman" pitchFamily="18" charset="0"/>
              </a:rPr>
              <a:t> الملابس والأحذي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ةِ</a:t>
            </a:r>
            <a:r>
              <a:rPr lang="ar-EG" altLang="ar-SA" sz="3600" b="1">
                <a:cs typeface="Times New Roman" pitchFamily="18" charset="0"/>
              </a:rPr>
              <a:t>.</a:t>
            </a:r>
          </a:p>
          <a:p>
            <a:pPr lvl="1" algn="r" rtl="1"/>
            <a:endParaRPr lang="en-US" altLang="ar-SA" sz="2800"/>
          </a:p>
          <a:p>
            <a:pPr lvl="1" algn="r" rtl="1">
              <a:buFont typeface="Arial" pitchFamily="34" charset="0"/>
              <a:buChar char="•"/>
            </a:pPr>
            <a:r>
              <a:rPr lang="ar-EG" altLang="ar-SA" sz="3600" b="1">
                <a:cs typeface="Times New Roman" pitchFamily="18" charset="0"/>
              </a:rPr>
              <a:t> جئتُ أَزورُ الجامعَ الكبيرَ وأُشاهدُ مئْذَنَتَ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ه</a:t>
            </a:r>
            <a:r>
              <a:rPr lang="ar-EG" altLang="ar-SA" sz="3600" b="1">
                <a:cs typeface="Times New Roman" pitchFamily="18" charset="0"/>
              </a:rPr>
              <a:t>ُ العالي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ةُ</a:t>
            </a:r>
          </a:p>
          <a:p>
            <a:pPr lvl="1" algn="r" rtl="1"/>
            <a:endParaRPr lang="en-US" altLang="ar-SA" sz="2800"/>
          </a:p>
          <a:p>
            <a:pPr lvl="1" algn="r" rtl="1">
              <a:buFont typeface="Arial" pitchFamily="34" charset="0"/>
              <a:buChar char="•"/>
            </a:pPr>
            <a:r>
              <a:rPr lang="ar-EG" altLang="ar-SA" sz="3600" b="1">
                <a:cs typeface="Times New Roman" pitchFamily="18" charset="0"/>
              </a:rPr>
              <a:t> في قرْيتنا روض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ةُ</a:t>
            </a:r>
            <a:r>
              <a:rPr lang="ar-EG" altLang="ar-SA" sz="3600" b="1">
                <a:cs typeface="Times New Roman" pitchFamily="18" charset="0"/>
              </a:rPr>
              <a:t> أطفالٍ، وعياد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ةٌ</a:t>
            </a:r>
            <a:r>
              <a:rPr lang="ar-EG" altLang="ar-SA" sz="3600" b="1">
                <a:cs typeface="Times New Roman" pitchFamily="18" charset="0"/>
              </a:rPr>
              <a:t> وسوقٌ وحديق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ةٌ</a:t>
            </a:r>
            <a:r>
              <a:rPr lang="ar-EG" altLang="ar-SA" sz="3600" b="1">
                <a:cs typeface="Times New Roman" pitchFamily="18" charset="0"/>
              </a:rPr>
              <a:t> عام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ةٌ</a:t>
            </a:r>
            <a:r>
              <a:rPr lang="ar-EG" altLang="ar-SA" sz="3600" b="1">
                <a:cs typeface="Times New Roman" pitchFamily="18" charset="0"/>
              </a:rPr>
              <a:t>، وعند أَبى حقْلٌ في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ه </a:t>
            </a:r>
            <a:r>
              <a:rPr lang="ar-EG" altLang="ar-SA" sz="3600" b="1">
                <a:cs typeface="Times New Roman" pitchFamily="18" charset="0"/>
              </a:rPr>
              <a:t>بَقر</a:t>
            </a:r>
            <a:r>
              <a:rPr lang="ar-EG" altLang="ar-SA" sz="3600" b="1">
                <a:solidFill>
                  <a:srgbClr val="FF0000"/>
                </a:solidFill>
                <a:cs typeface="Times New Roman" pitchFamily="18" charset="0"/>
              </a:rPr>
              <a:t>ة </a:t>
            </a:r>
            <a:r>
              <a:rPr lang="ar-EG" altLang="ar-SA" sz="3600" b="1">
                <a:cs typeface="Times New Roman" pitchFamily="18" charset="0"/>
              </a:rPr>
              <a:t>وثَور ودَجاجٌ وحَمام.</a:t>
            </a:r>
            <a:endParaRPr lang="ar-EG" altLang="ar-SA" sz="4400"/>
          </a:p>
        </p:txBody>
      </p:sp>
      <p:sp>
        <p:nvSpPr>
          <p:cNvPr id="5" name="نجمة ذات 24 نقطة 4"/>
          <p:cNvSpPr/>
          <p:nvPr/>
        </p:nvSpPr>
        <p:spPr>
          <a:xfrm>
            <a:off x="642938" y="428625"/>
            <a:ext cx="7929562" cy="714375"/>
          </a:xfrm>
          <a:prstGeom prst="star24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6" name="انفجار 1 5"/>
          <p:cNvSpPr/>
          <p:nvPr/>
        </p:nvSpPr>
        <p:spPr>
          <a:xfrm>
            <a:off x="8286750" y="428625"/>
            <a:ext cx="642938" cy="6000750"/>
          </a:xfrm>
          <a:prstGeom prst="irregularSeal1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/>
          </a:p>
        </p:txBody>
      </p:sp>
      <p:sp>
        <p:nvSpPr>
          <p:cNvPr id="8" name="مربع نص 7"/>
          <p:cNvSpPr txBox="1"/>
          <p:nvPr/>
        </p:nvSpPr>
        <p:spPr>
          <a:xfrm>
            <a:off x="441975" y="302506"/>
            <a:ext cx="1157689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SA" sz="4400" b="1" dirty="0" smtClean="0"/>
              <a:t>فردي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xmlns="" val="1850255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imagecache.te3p.com/imgcache/f75794664610bb66871991bf20dd99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2474"/>
            <a:ext cx="9144000" cy="696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sphotos-g.ak.fbcdn.net/hphotos-ak-ash3/644684_548021565214803_109745725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604" y="236583"/>
            <a:ext cx="1944216" cy="1714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107504" y="2698082"/>
            <a:ext cx="3744416" cy="40408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536639" y="273128"/>
            <a:ext cx="4369668" cy="52322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2800" b="1" dirty="0" smtClean="0">
                <a:cs typeface="Times New Roman" pitchFamily="18" charset="0"/>
              </a:rPr>
              <a:t>أُنْشِدُ </a:t>
            </a:r>
            <a:r>
              <a:rPr lang="ar-EG" altLang="ar-SA" sz="2800" b="1" dirty="0">
                <a:cs typeface="Times New Roman" pitchFamily="18" charset="0"/>
              </a:rPr>
              <a:t>وأَنْتَبِهُ للهاءِ والتَّاءِ المربوطةِ:</a:t>
            </a:r>
            <a:endParaRPr lang="ar-EG" altLang="ar-SA" sz="3600" dirty="0"/>
          </a:p>
        </p:txBody>
      </p:sp>
      <p:sp>
        <p:nvSpPr>
          <p:cNvPr id="7" name="مستطيل 6"/>
          <p:cNvSpPr>
            <a:spLocks noChangeArrowheads="1"/>
          </p:cNvSpPr>
          <p:nvPr/>
        </p:nvSpPr>
        <p:spPr bwMode="auto">
          <a:xfrm>
            <a:off x="4139952" y="980728"/>
            <a:ext cx="4857750" cy="5262562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تحيَّ</a:t>
            </a:r>
            <a:r>
              <a:rPr lang="ar-EG" altLang="ar-SA" sz="2400" b="1" dirty="0">
                <a:solidFill>
                  <a:srgbClr val="FF0000"/>
                </a:solidFill>
                <a:latin typeface="Calibri" pitchFamily="34" charset="0"/>
              </a:rPr>
              <a:t>ةٌ</a:t>
            </a:r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 خالص</a:t>
            </a:r>
            <a:r>
              <a:rPr lang="ar-EG" altLang="ar-SA" sz="2400" b="1" dirty="0">
                <a:solidFill>
                  <a:srgbClr val="FF0000"/>
                </a:solidFill>
                <a:latin typeface="Calibri" pitchFamily="34" charset="0"/>
              </a:rPr>
              <a:t>ةٌ </a:t>
            </a:r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               يا عامِلَ النَّظَافَ</a:t>
            </a:r>
            <a:r>
              <a:rPr lang="ar-EG" altLang="ar-SA" sz="2400" b="1" dirty="0">
                <a:solidFill>
                  <a:srgbClr val="FF0000"/>
                </a:solidFill>
                <a:latin typeface="Calibri" pitchFamily="34" charset="0"/>
              </a:rPr>
              <a:t>ةْ</a:t>
            </a:r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 algn="ctr" rtl="1" eaLnBrk="1" hangingPunct="1"/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فأنت خيْرُ عامِلٍ            يَسْتَوْجِبُ اِحتِرامَ</a:t>
            </a:r>
            <a:r>
              <a:rPr lang="ar-EG" altLang="ar-SA" sz="2400" b="1" dirty="0">
                <a:solidFill>
                  <a:srgbClr val="FF0000"/>
                </a:solidFill>
                <a:latin typeface="Calibri" pitchFamily="34" charset="0"/>
              </a:rPr>
              <a:t>هْ</a:t>
            </a:r>
          </a:p>
          <a:p>
            <a:pPr algn="ctr" rtl="1" eaLnBrk="1" hangingPunct="1"/>
            <a:r>
              <a:rPr lang="ar-EG" altLang="ar-SA" sz="2400" b="1" dirty="0" err="1">
                <a:solidFill>
                  <a:srgbClr val="0000FF"/>
                </a:solidFill>
                <a:latin typeface="Calibri" pitchFamily="34" charset="0"/>
              </a:rPr>
              <a:t>فى</a:t>
            </a:r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 الصُّبْحِ والْمَساءِ        والصَّيفِ والشِتاءِ</a:t>
            </a:r>
            <a:endParaRPr lang="ar-EG" altLang="ar-SA" sz="2400" dirty="0">
              <a:solidFill>
                <a:srgbClr val="0000FF"/>
              </a:solidFill>
              <a:latin typeface="Calibri" pitchFamily="34" charset="0"/>
            </a:endParaRPr>
          </a:p>
          <a:p>
            <a:pPr algn="ctr" rtl="1" eaLnBrk="1" hangingPunct="1"/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تطوفُ في الأَحياءِ</a:t>
            </a:r>
          </a:p>
          <a:p>
            <a:pPr algn="ctr" rtl="1" eaLnBrk="1" hangingPunct="1"/>
            <a:endParaRPr lang="ar-EG" altLang="ar-SA" sz="2400" b="1" dirty="0">
              <a:solidFill>
                <a:srgbClr val="0000FF"/>
              </a:solidFill>
              <a:latin typeface="Calibri" pitchFamily="34" charset="0"/>
            </a:endParaRPr>
          </a:p>
          <a:p>
            <a:pPr algn="ctr" rtl="1" eaLnBrk="1" hangingPunct="1"/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في ثَغْرِكَ اِبْتِسام</a:t>
            </a:r>
            <a:r>
              <a:rPr lang="ar-EG" altLang="ar-SA" sz="2400" b="1" dirty="0">
                <a:solidFill>
                  <a:srgbClr val="FF0000"/>
                </a:solidFill>
                <a:latin typeface="Calibri" pitchFamily="34" charset="0"/>
              </a:rPr>
              <a:t>ةْ</a:t>
            </a:r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         يا عامِلَ النَّظَافَ</a:t>
            </a:r>
            <a:r>
              <a:rPr lang="ar-EG" altLang="ar-SA" sz="2400" b="1" dirty="0">
                <a:solidFill>
                  <a:srgbClr val="FF0000"/>
                </a:solidFill>
                <a:latin typeface="Calibri" pitchFamily="34" charset="0"/>
              </a:rPr>
              <a:t>ةْ</a:t>
            </a:r>
          </a:p>
          <a:p>
            <a:pPr algn="ctr" rtl="1" eaLnBrk="1" hangingPunct="1"/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في اللَّيلِ نَحْنُ نَمْرَحْ       وَبَيْتَنا لا نَبْرَحْ                                      وأَنتَ في</a:t>
            </a:r>
            <a:r>
              <a:rPr lang="ar-EG" altLang="ar-SA" sz="2400" b="1" dirty="0">
                <a:solidFill>
                  <a:srgbClr val="FF0000"/>
                </a:solidFill>
                <a:latin typeface="Calibri" pitchFamily="34" charset="0"/>
              </a:rPr>
              <a:t>هِ</a:t>
            </a:r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 تَكْدَحْ</a:t>
            </a:r>
          </a:p>
          <a:p>
            <a:pPr algn="ctr" rtl="1" eaLnBrk="1" hangingPunct="1"/>
            <a:endParaRPr lang="en-US" altLang="ar-SA" sz="2400" dirty="0">
              <a:solidFill>
                <a:srgbClr val="0000FF"/>
              </a:solidFill>
              <a:latin typeface="Calibri" pitchFamily="34" charset="0"/>
            </a:endParaRPr>
          </a:p>
          <a:p>
            <a:pPr algn="ctr" rtl="1" eaLnBrk="1" hangingPunct="1"/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حُيِّيتَ يا رَمْزَ الوَفَا       فأنت مِنْ جُنْدِ </a:t>
            </a:r>
            <a:r>
              <a:rPr lang="ar-EG" altLang="ar-SA" sz="2400" b="1" dirty="0" err="1">
                <a:solidFill>
                  <a:srgbClr val="0000FF"/>
                </a:solidFill>
                <a:latin typeface="Calibri" pitchFamily="34" charset="0"/>
              </a:rPr>
              <a:t>الخَفَا</a:t>
            </a:r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 يكْفيكَ أن تُنَظِّفا</a:t>
            </a:r>
            <a:endParaRPr lang="en-US" altLang="ar-SA" sz="2400" dirty="0">
              <a:solidFill>
                <a:srgbClr val="0000FF"/>
              </a:solidFill>
              <a:latin typeface="Calibri" pitchFamily="34" charset="0"/>
            </a:endParaRPr>
          </a:p>
          <a:p>
            <a:pPr algn="ctr" rtl="1" eaLnBrk="1" hangingPunct="1"/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لولاكَ يا وِقاءُ             لَعَمَّنا الْوَباءُ</a:t>
            </a:r>
            <a:endParaRPr lang="en-US" altLang="ar-SA" sz="2400" dirty="0">
              <a:solidFill>
                <a:srgbClr val="0000FF"/>
              </a:solidFill>
              <a:latin typeface="Calibri" pitchFamily="34" charset="0"/>
            </a:endParaRPr>
          </a:p>
          <a:p>
            <a:pPr algn="ctr" rtl="1" eaLnBrk="1" hangingPunct="1"/>
            <a:r>
              <a:rPr lang="ar-EG" altLang="ar-SA" sz="2400" b="1" dirty="0">
                <a:solidFill>
                  <a:srgbClr val="0000FF"/>
                </a:solidFill>
                <a:latin typeface="Calibri" pitchFamily="34" charset="0"/>
              </a:rPr>
              <a:t>الشُّكْرُ والثَّناءُ             لِعَامِل النَّظَافَ</a:t>
            </a:r>
            <a:r>
              <a:rPr lang="ar-EG" altLang="ar-SA" sz="2400" b="1" dirty="0">
                <a:solidFill>
                  <a:srgbClr val="FF0000"/>
                </a:solidFill>
                <a:latin typeface="Calibri" pitchFamily="34" charset="0"/>
              </a:rPr>
              <a:t>ةِ</a:t>
            </a:r>
            <a:endParaRPr lang="en-US" altLang="ar-SA" sz="2400" dirty="0">
              <a:solidFill>
                <a:srgbClr val="FF0000"/>
              </a:solidFill>
              <a:latin typeface="Calibri" pitchFamily="34" charset="0"/>
            </a:endParaRPr>
          </a:p>
          <a:p>
            <a:pPr algn="ctr" rtl="1" eaLnBrk="1" hangingPunct="1"/>
            <a:endParaRPr lang="ar-EG" altLang="ar-SA" sz="2400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069628" y="2051751"/>
            <a:ext cx="1826141" cy="646331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3600" b="1" dirty="0">
                <a:latin typeface="Calibri" pitchFamily="34" charset="0"/>
              </a:rPr>
              <a:t>افهم النشيد</a:t>
            </a:r>
            <a:endParaRPr lang="ar-EG" altLang="ar-SA" sz="3600" dirty="0">
              <a:latin typeface="Calibri" pitchFamily="34" charset="0"/>
            </a:endParaRP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159404" y="2979572"/>
            <a:ext cx="264318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400" b="1" dirty="0">
                <a:latin typeface="Calibri" pitchFamily="34" charset="0"/>
              </a:rPr>
              <a:t>لا نَبْرَحُ:</a:t>
            </a:r>
          </a:p>
          <a:p>
            <a:pPr algn="ctr" rtl="1" eaLnBrk="1" hangingPunct="1"/>
            <a:r>
              <a:rPr lang="ar-EG" altLang="ar-SA" sz="4400" b="1" dirty="0">
                <a:latin typeface="Calibri" pitchFamily="34" charset="0"/>
              </a:rPr>
              <a:t>ثَغْرُكَ:</a:t>
            </a:r>
          </a:p>
          <a:p>
            <a:pPr algn="ctr" rtl="1" eaLnBrk="1" hangingPunct="1"/>
            <a:r>
              <a:rPr lang="ar-EG" altLang="ar-SA" sz="4400" b="1" dirty="0">
                <a:latin typeface="Calibri" pitchFamily="34" charset="0"/>
              </a:rPr>
              <a:t>يَسْتَوْجِبُ:</a:t>
            </a:r>
          </a:p>
          <a:p>
            <a:pPr algn="ctr" rtl="1" eaLnBrk="1" hangingPunct="1"/>
            <a:r>
              <a:rPr lang="ar-EG" altLang="ar-SA" sz="4400" b="1" dirty="0">
                <a:latin typeface="Calibri" pitchFamily="34" charset="0"/>
              </a:rPr>
              <a:t>وَبَاءٌ:</a:t>
            </a:r>
          </a:p>
          <a:p>
            <a:pPr algn="ctr" rtl="1" eaLnBrk="1" hangingPunct="1"/>
            <a:r>
              <a:rPr lang="ar-EG" altLang="ar-SA" sz="4400" b="1" dirty="0">
                <a:latin typeface="Calibri" pitchFamily="34" charset="0"/>
              </a:rPr>
              <a:t>وِقَاء:</a:t>
            </a:r>
            <a:endParaRPr lang="ar-EG" altLang="ar-SA" sz="4400" dirty="0">
              <a:latin typeface="Calibri" pitchFamily="34" charset="0"/>
            </a:endParaRPr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-180528" y="3027370"/>
            <a:ext cx="250031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400" b="1" dirty="0">
                <a:solidFill>
                  <a:srgbClr val="C00000"/>
                </a:solidFill>
                <a:latin typeface="Calibri" pitchFamily="34" charset="0"/>
              </a:rPr>
              <a:t>لا نتركُ</a:t>
            </a:r>
          </a:p>
          <a:p>
            <a:pPr algn="ctr" rtl="1" eaLnBrk="1" hangingPunct="1"/>
            <a:r>
              <a:rPr lang="ar-EG" altLang="ar-SA" sz="4400" b="1" dirty="0">
                <a:solidFill>
                  <a:srgbClr val="C00000"/>
                </a:solidFill>
                <a:latin typeface="Calibri" pitchFamily="34" charset="0"/>
              </a:rPr>
              <a:t>فَمُكَ.</a:t>
            </a:r>
          </a:p>
          <a:p>
            <a:pPr algn="ctr" rtl="1" eaLnBrk="1" hangingPunct="1"/>
            <a:r>
              <a:rPr lang="ar-EG" altLang="ar-SA" sz="4400" b="1" dirty="0">
                <a:solidFill>
                  <a:srgbClr val="C00000"/>
                </a:solidFill>
                <a:latin typeface="Calibri" pitchFamily="34" charset="0"/>
              </a:rPr>
              <a:t>يَلْزَمُ.</a:t>
            </a:r>
          </a:p>
          <a:p>
            <a:pPr algn="ctr" rtl="1" eaLnBrk="1" hangingPunct="1"/>
            <a:r>
              <a:rPr lang="ar-EG" altLang="ar-SA" sz="4400" b="1" dirty="0">
                <a:solidFill>
                  <a:srgbClr val="C00000"/>
                </a:solidFill>
                <a:latin typeface="Calibri" pitchFamily="34" charset="0"/>
              </a:rPr>
              <a:t>مَرَضٌ.</a:t>
            </a:r>
          </a:p>
          <a:p>
            <a:pPr algn="ctr" rtl="1" eaLnBrk="1" hangingPunct="1"/>
            <a:r>
              <a:rPr lang="ar-EG" altLang="ar-SA" sz="4400" b="1" dirty="0">
                <a:solidFill>
                  <a:srgbClr val="C00000"/>
                </a:solidFill>
                <a:latin typeface="Calibri" pitchFamily="34" charset="0"/>
              </a:rPr>
              <a:t>حَاْفِظٌ.</a:t>
            </a:r>
            <a:endParaRPr lang="ar-EG" altLang="ar-SA" sz="44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224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agecache.te3p.com/imgcache/f75794664610bb66871991bf20dd99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2474"/>
            <a:ext cx="9144000" cy="696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201476" y="1412776"/>
            <a:ext cx="8741048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b="1" dirty="0" smtClean="0"/>
              <a:t>ما رأيك فيمن ترمي الأوراق على الأرض بِم تنصحينها ؟</a:t>
            </a:r>
          </a:p>
          <a:p>
            <a:r>
              <a:rPr lang="ar-SA" sz="3600" b="1" dirty="0"/>
              <a:t> ما واجبنا تجاه عاملات النظافة في المدرسة ؟ </a:t>
            </a:r>
            <a:endParaRPr lang="ar-SA" sz="3600" b="1" dirty="0" smtClean="0"/>
          </a:p>
          <a:p>
            <a:r>
              <a:rPr lang="ar-SA" sz="3600" b="1" dirty="0" smtClean="0"/>
              <a:t>استخدمي مرة أسلوب النهي ، ومرة أخرى أسلوب الأمر والنهي.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xmlns="" val="2385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[​IMG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وان 1"/>
          <p:cNvSpPr txBox="1">
            <a:spLocks/>
          </p:cNvSpPr>
          <p:nvPr/>
        </p:nvSpPr>
        <p:spPr>
          <a:xfrm>
            <a:off x="467544" y="1484784"/>
            <a:ext cx="8229600" cy="9397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cs typeface="PT Bold Heading" pitchFamily="2" charset="-78"/>
              </a:rPr>
              <a:t>ما مسمى الوحدة التي ندرسها ؟</a:t>
            </a:r>
            <a:endParaRPr kumimoji="0" lang="ar-SA" sz="4800" b="1" i="0" u="none" strike="noStrike" kern="1200" cap="none" spc="0" normalizeH="0" baseline="0" noProof="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cs typeface="PT Bold Heading" pitchFamily="2" charset="-78"/>
            </a:endParaRPr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468401" y="2743084"/>
            <a:ext cx="8229600" cy="9397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5400" b="1" dirty="0">
                <a:ln>
                  <a:solidFill>
                    <a:srgbClr val="FFFF00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ما </a:t>
            </a:r>
            <a:r>
              <a:rPr lang="ar-SA" sz="5400" b="1" dirty="0" smtClean="0">
                <a:ln>
                  <a:solidFill>
                    <a:srgbClr val="FFFF00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مكونات </a:t>
            </a:r>
            <a:r>
              <a:rPr lang="ar-SA" sz="5400" b="1" dirty="0">
                <a:ln>
                  <a:solidFill>
                    <a:srgbClr val="FFFF00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كل وحدة </a:t>
            </a:r>
            <a:r>
              <a:rPr lang="ar-SA" sz="5400" b="1" dirty="0" smtClean="0">
                <a:ln>
                  <a:solidFill>
                    <a:srgbClr val="FFFF00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؟</a:t>
            </a:r>
            <a:endParaRPr lang="ar-SA" sz="5400" b="1" dirty="0">
              <a:ln>
                <a:solidFill>
                  <a:srgbClr val="FFFF00"/>
                </a:solidFill>
              </a:ln>
              <a:solidFill>
                <a:schemeClr val="accent5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PT Bold Heading" pitchFamily="2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468401" y="4293096"/>
            <a:ext cx="8229600" cy="9397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5400" b="1" dirty="0" smtClean="0">
                <a:ln>
                  <a:solidFill>
                    <a:srgbClr val="FFFF00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PT Bold Heading" pitchFamily="2" charset="-78"/>
              </a:rPr>
              <a:t>المكون : الظاهرة الإملائية .</a:t>
            </a:r>
            <a:endParaRPr lang="ar-SA" sz="5400" b="1" dirty="0">
              <a:ln>
                <a:solidFill>
                  <a:srgbClr val="FFFF00"/>
                </a:solidFill>
              </a:ln>
              <a:solidFill>
                <a:schemeClr val="accent5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jeddah.gov.sa/gallery/gallery_images/cat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48640" y="2996952"/>
            <a:ext cx="8501122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 smtClean="0">
                <a:ln w="11430">
                  <a:noFill/>
                </a:ln>
                <a:solidFill>
                  <a:sysClr val="windowText" lastClr="000000"/>
                </a:solidFill>
                <a:cs typeface="PT Bold Heading" pitchFamily="2" charset="-78"/>
              </a:rPr>
              <a:t>كتابة كلمات بها تاء مربوطة وأخرى بها هاء .</a:t>
            </a:r>
            <a:endParaRPr lang="ar-SA" sz="4000" b="1" dirty="0">
              <a:ln w="11430">
                <a:noFill/>
              </a:ln>
              <a:solidFill>
                <a:sysClr val="windowText" lastClr="000000"/>
              </a:solidFill>
              <a:cs typeface="PT Bold Heading" pitchFamily="2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>
                <a:ln w="11430">
                  <a:noFill/>
                </a:ln>
                <a:solidFill>
                  <a:sysClr val="windowText" lastClr="000000"/>
                </a:solidFill>
                <a:cs typeface="PT Bold Heading" pitchFamily="2" charset="-78"/>
              </a:rPr>
              <a:t> 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043608" y="1844824"/>
            <a:ext cx="7311186" cy="7078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 smtClean="0">
                <a:ln w="11430">
                  <a:noFill/>
                </a:ln>
                <a:solidFill>
                  <a:sysClr val="windowText" lastClr="000000"/>
                </a:solidFill>
                <a:cs typeface="PT Bold Heading" pitchFamily="2" charset="-78"/>
              </a:rPr>
              <a:t>سأكون بمشيئة الله قادرة على : </a:t>
            </a:r>
            <a:endParaRPr lang="ar-SA" sz="4000" b="1" dirty="0">
              <a:ln w="11430">
                <a:noFill/>
              </a:ln>
              <a:solidFill>
                <a:sysClr val="windowText" lastClr="000000"/>
              </a:solidFill>
              <a:cs typeface="PT Bold Heading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149559" y="260648"/>
            <a:ext cx="5099284" cy="116853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ar-SA" sz="4800" b="1" dirty="0" smtClean="0"/>
              <a:t>الكفاية المستهدفة</a:t>
            </a:r>
            <a:endParaRPr lang="ar-SA" sz="4800" b="1" dirty="0"/>
          </a:p>
        </p:txBody>
      </p:sp>
    </p:spTree>
    <p:extLst>
      <p:ext uri="{BB962C8B-B14F-4D97-AF65-F5344CB8AC3E}">
        <p14:creationId xmlns:p14="http://schemas.microsoft.com/office/powerpoint/2010/main" xmlns="" val="340387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jeddah.gov.sa/gallery/gallery_images/cat1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29738" cy="683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خطط انسيابي: إدخال يدوي 1"/>
          <p:cNvSpPr/>
          <p:nvPr/>
        </p:nvSpPr>
        <p:spPr>
          <a:xfrm>
            <a:off x="266310" y="1412776"/>
            <a:ext cx="7814101" cy="2280886"/>
          </a:xfrm>
          <a:prstGeom prst="flowChartManualInpu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dirty="0"/>
          </a:p>
        </p:txBody>
      </p:sp>
      <p:sp>
        <p:nvSpPr>
          <p:cNvPr id="4" name="شمس 3"/>
          <p:cNvSpPr/>
          <p:nvPr/>
        </p:nvSpPr>
        <p:spPr>
          <a:xfrm>
            <a:off x="7215206" y="285728"/>
            <a:ext cx="1914532" cy="1857388"/>
          </a:xfrm>
          <a:prstGeom prst="sun">
            <a:avLst>
              <a:gd name="adj" fmla="val 19355"/>
            </a:avLst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dirty="0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7572375" y="760413"/>
            <a:ext cx="11668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2800" b="1" dirty="0">
                <a:latin typeface="Calibri" pitchFamily="34" charset="0"/>
              </a:rPr>
              <a:t>الظاهرةُ </a:t>
            </a:r>
          </a:p>
          <a:p>
            <a:pPr algn="ctr" rtl="1" eaLnBrk="1" hangingPunct="1"/>
            <a:r>
              <a:rPr lang="ar-EG" altLang="ar-SA" sz="2800" b="1" dirty="0">
                <a:latin typeface="Calibri" pitchFamily="34" charset="0"/>
              </a:rPr>
              <a:t>الإملائِيَةُ</a:t>
            </a:r>
            <a:endParaRPr lang="ar-EG" altLang="ar-SA" sz="2800" dirty="0">
              <a:latin typeface="Calibri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19672" y="2154158"/>
            <a:ext cx="467082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6000" b="1" dirty="0">
                <a:cs typeface="Times New Roman" pitchFamily="18" charset="0"/>
              </a:rPr>
              <a:t>التَّاءُ الْمَرْبوطةُ</a:t>
            </a:r>
            <a:endParaRPr lang="ar-EG" altLang="ar-SA" sz="7200" dirty="0"/>
          </a:p>
        </p:txBody>
      </p:sp>
    </p:spTree>
    <p:extLst>
      <p:ext uri="{BB962C8B-B14F-4D97-AF65-F5344CB8AC3E}">
        <p14:creationId xmlns:p14="http://schemas.microsoft.com/office/powerpoint/2010/main" xmlns="" val="84282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akkah.gov.sa/uploads/Jeddah_20city_20water_20fount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خطط انسيابي: بيانات مخزّنة 7"/>
          <p:cNvSpPr/>
          <p:nvPr/>
        </p:nvSpPr>
        <p:spPr>
          <a:xfrm>
            <a:off x="395536" y="188640"/>
            <a:ext cx="8820472" cy="1500198"/>
          </a:xfrm>
          <a:prstGeom prst="flowChartOnlineStorag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34676" y="188640"/>
            <a:ext cx="71745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3200" b="1" dirty="0">
                <a:solidFill>
                  <a:srgbClr val="FFFF00"/>
                </a:solidFill>
                <a:cs typeface="Times New Roman" pitchFamily="18" charset="0"/>
              </a:rPr>
              <a:t>*1*</a:t>
            </a:r>
          </a:p>
          <a:p>
            <a:pPr algn="ctr" rtl="1" eaLnBrk="1" hangingPunct="1"/>
            <a:r>
              <a:rPr lang="ar-EG" altLang="ar-SA" sz="3200" b="1" dirty="0">
                <a:solidFill>
                  <a:srgbClr val="FFFFCC"/>
                </a:solidFill>
                <a:cs typeface="Times New Roman" pitchFamily="18" charset="0"/>
              </a:rPr>
              <a:t> أَقرأُ ما يلي وَأَكْتُبُ الْكَلِماتِ الْمُلَوَّنةَ في الْمكانِ المُحدَّدِ:</a:t>
            </a:r>
            <a:endParaRPr lang="ar-EG" altLang="ar-SA" sz="4000" dirty="0">
              <a:solidFill>
                <a:srgbClr val="FFFFCC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74956" y="1866882"/>
            <a:ext cx="8750206" cy="4730470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6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dirty="0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0" y="2204864"/>
            <a:ext cx="8920213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 eaLnBrk="1" hangingPunct="1"/>
            <a:r>
              <a:rPr lang="ar-SA" altLang="ar-SA" sz="5400" b="1" dirty="0" smtClean="0">
                <a:latin typeface="Calibri" pitchFamily="34" charset="0"/>
              </a:rPr>
              <a:t>        </a:t>
            </a:r>
            <a:r>
              <a:rPr lang="ar-EG" altLang="ar-SA" sz="5400" b="1" dirty="0" smtClean="0">
                <a:latin typeface="Calibri" pitchFamily="34" charset="0"/>
              </a:rPr>
              <a:t>وَفى </a:t>
            </a:r>
            <a:r>
              <a:rPr lang="ar-EG" altLang="ar-SA" sz="5400" b="1" dirty="0">
                <a:latin typeface="Calibri" pitchFamily="34" charset="0"/>
              </a:rPr>
              <a:t>اليوم </a:t>
            </a:r>
            <a:r>
              <a:rPr lang="ar-EG" altLang="ar-SA" sz="5400" b="1" dirty="0" smtClean="0">
                <a:latin typeface="Calibri" pitchFamily="34" charset="0"/>
              </a:rPr>
              <a:t>الثَّالثِ </a:t>
            </a:r>
            <a:r>
              <a:rPr lang="ar-EG" altLang="ar-SA" sz="5400" b="1" dirty="0">
                <a:latin typeface="Calibri" pitchFamily="34" charset="0"/>
              </a:rPr>
              <a:t>زُرْنا 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الْمِنْطَقَةَ الْحدِيْثَةَ</a:t>
            </a:r>
            <a:r>
              <a:rPr lang="ar-SA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 ،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ar-EG" altLang="ar-SA" sz="5400" b="1" dirty="0">
                <a:solidFill>
                  <a:srgbClr val="FF0000"/>
                </a:solidFill>
                <a:latin typeface="Calibri" pitchFamily="34" charset="0"/>
              </a:rPr>
              <a:t>الْواقِعَةَ </a:t>
            </a:r>
            <a:r>
              <a:rPr lang="ar-EG" altLang="ar-SA" sz="5400" b="1" dirty="0">
                <a:latin typeface="Calibri" pitchFamily="34" charset="0"/>
              </a:rPr>
              <a:t>في شَمَالِ </a:t>
            </a:r>
            <a:r>
              <a:rPr lang="ar-EG" altLang="ar-SA" sz="5400" b="1" dirty="0" smtClean="0">
                <a:latin typeface="Calibri" pitchFamily="34" charset="0"/>
              </a:rPr>
              <a:t>مدينتي</a:t>
            </a:r>
            <a:r>
              <a:rPr lang="ar-SA" altLang="ar-SA" sz="5400" b="1" dirty="0" smtClean="0">
                <a:latin typeface="Calibri" pitchFamily="34" charset="0"/>
              </a:rPr>
              <a:t> ،</a:t>
            </a:r>
            <a:r>
              <a:rPr lang="ar-EG" altLang="ar-SA" sz="5400" b="1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الْمُتَمَيَّزَةَ</a:t>
            </a:r>
            <a:r>
              <a:rPr lang="ar-EG" altLang="ar-SA" sz="5400" b="1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>
                <a:latin typeface="Calibri" pitchFamily="34" charset="0"/>
              </a:rPr>
              <a:t>بِشَوارِعِها</a:t>
            </a:r>
            <a:r>
              <a:rPr lang="ar-EG" altLang="ar-SA" sz="5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الواسِعَةِ</a:t>
            </a:r>
            <a:r>
              <a:rPr lang="ar-SA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 ،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ar-EG" altLang="ar-SA" sz="5400" b="1" dirty="0">
                <a:latin typeface="Calibri" pitchFamily="34" charset="0"/>
              </a:rPr>
              <a:t>وَأَحْيائِها</a:t>
            </a:r>
            <a:r>
              <a:rPr lang="ar-EG" altLang="ar-SA" sz="5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>
                <a:solidFill>
                  <a:srgbClr val="FF0000"/>
                </a:solidFill>
                <a:latin typeface="Calibri" pitchFamily="34" charset="0"/>
              </a:rPr>
              <a:t>السَّكَنِيَّةِ</a:t>
            </a:r>
            <a:r>
              <a:rPr lang="ar-EG" altLang="ar-SA" sz="5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الرَّاقِيَةِ</a:t>
            </a:r>
            <a:r>
              <a:rPr lang="ar-SA" altLang="ar-SA" sz="5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SA" altLang="ar-SA" sz="5400" b="1" dirty="0" smtClean="0">
                <a:solidFill>
                  <a:srgbClr val="00B0F0"/>
                </a:solidFill>
                <a:latin typeface="Calibri" pitchFamily="34" charset="0"/>
              </a:rPr>
              <a:t>،</a:t>
            </a:r>
            <a:r>
              <a:rPr lang="ar-EG" altLang="ar-SA" sz="5400" b="1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>
                <a:latin typeface="Calibri" pitchFamily="34" charset="0"/>
              </a:rPr>
              <a:t>وَتَجَوَّلْنا في مُجَمَّعَاتِها </a:t>
            </a:r>
            <a:r>
              <a:rPr lang="ar-EG" altLang="ar-SA" sz="5400" b="1" dirty="0">
                <a:solidFill>
                  <a:srgbClr val="FF0000"/>
                </a:solidFill>
                <a:latin typeface="Calibri" pitchFamily="34" charset="0"/>
              </a:rPr>
              <a:t>التَّسْويقيَّةِ 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الضَّخْمَةِ</a:t>
            </a:r>
            <a:r>
              <a:rPr lang="ar-SA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 .</a:t>
            </a:r>
            <a:endParaRPr lang="ar-EG" altLang="ar-SA" sz="5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24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makkah.gov.sa/uploads/Jeddah_20city_20water_20fount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سداسي 1"/>
          <p:cNvSpPr/>
          <p:nvPr/>
        </p:nvSpPr>
        <p:spPr>
          <a:xfrm>
            <a:off x="6516216" y="908720"/>
            <a:ext cx="2049400" cy="1130424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المنطقة</a:t>
            </a:r>
            <a:endParaRPr lang="ar-SA" sz="4000" b="1" dirty="0"/>
          </a:p>
        </p:txBody>
      </p:sp>
      <p:sp>
        <p:nvSpPr>
          <p:cNvPr id="3" name="سداسي 2"/>
          <p:cNvSpPr/>
          <p:nvPr/>
        </p:nvSpPr>
        <p:spPr>
          <a:xfrm>
            <a:off x="4716016" y="713497"/>
            <a:ext cx="2160240" cy="1130424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الحديثة</a:t>
            </a:r>
            <a:endParaRPr lang="ar-SA" sz="4000" b="1" dirty="0"/>
          </a:p>
        </p:txBody>
      </p:sp>
      <p:sp>
        <p:nvSpPr>
          <p:cNvPr id="4" name="سداسي 3"/>
          <p:cNvSpPr/>
          <p:nvPr/>
        </p:nvSpPr>
        <p:spPr>
          <a:xfrm>
            <a:off x="3298293" y="1628800"/>
            <a:ext cx="2212832" cy="1130424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المتميزة</a:t>
            </a:r>
            <a:endParaRPr lang="ar-SA" sz="4000" b="1" dirty="0"/>
          </a:p>
        </p:txBody>
      </p:sp>
      <p:sp>
        <p:nvSpPr>
          <p:cNvPr id="5" name="سداسي 4"/>
          <p:cNvSpPr/>
          <p:nvPr/>
        </p:nvSpPr>
        <p:spPr>
          <a:xfrm>
            <a:off x="1691680" y="908720"/>
            <a:ext cx="2212832" cy="1130424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الواقعة</a:t>
            </a:r>
            <a:endParaRPr lang="ar-SA" sz="4000" b="1" dirty="0"/>
          </a:p>
        </p:txBody>
      </p:sp>
      <p:sp>
        <p:nvSpPr>
          <p:cNvPr id="6" name="سداسي 5"/>
          <p:cNvSpPr/>
          <p:nvPr/>
        </p:nvSpPr>
        <p:spPr>
          <a:xfrm>
            <a:off x="467544" y="1843921"/>
            <a:ext cx="2212832" cy="1130424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الواسعة</a:t>
            </a:r>
            <a:endParaRPr lang="ar-SA" sz="4000" b="1" dirty="0"/>
          </a:p>
        </p:txBody>
      </p:sp>
      <p:sp>
        <p:nvSpPr>
          <p:cNvPr id="7" name="سداسي 6"/>
          <p:cNvSpPr/>
          <p:nvPr/>
        </p:nvSpPr>
        <p:spPr>
          <a:xfrm>
            <a:off x="5767536" y="2604356"/>
            <a:ext cx="2212832" cy="1130424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السكينة</a:t>
            </a:r>
            <a:endParaRPr lang="ar-SA" sz="4000" b="1" dirty="0"/>
          </a:p>
        </p:txBody>
      </p:sp>
      <p:sp>
        <p:nvSpPr>
          <p:cNvPr id="8" name="سداسي 7"/>
          <p:cNvSpPr/>
          <p:nvPr/>
        </p:nvSpPr>
        <p:spPr>
          <a:xfrm>
            <a:off x="585264" y="3994212"/>
            <a:ext cx="2212832" cy="1130424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الضخمة</a:t>
            </a:r>
            <a:endParaRPr lang="ar-SA" sz="4000" b="1" dirty="0"/>
          </a:p>
        </p:txBody>
      </p:sp>
      <p:sp>
        <p:nvSpPr>
          <p:cNvPr id="9" name="سداسي 8"/>
          <p:cNvSpPr/>
          <p:nvPr/>
        </p:nvSpPr>
        <p:spPr>
          <a:xfrm>
            <a:off x="2210701" y="3429000"/>
            <a:ext cx="2444497" cy="1130424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/>
              <a:t>التسويقية</a:t>
            </a:r>
            <a:endParaRPr lang="ar-SA" sz="4000" b="1" dirty="0"/>
          </a:p>
        </p:txBody>
      </p:sp>
      <p:sp>
        <p:nvSpPr>
          <p:cNvPr id="10" name="سداسي 9"/>
          <p:cNvSpPr/>
          <p:nvPr/>
        </p:nvSpPr>
        <p:spPr>
          <a:xfrm>
            <a:off x="4305638" y="3734780"/>
            <a:ext cx="2212832" cy="1130424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smtClean="0"/>
              <a:t>الراقية</a:t>
            </a:r>
            <a:endParaRPr lang="ar-SA" sz="4000" b="1" dirty="0"/>
          </a:p>
        </p:txBody>
      </p:sp>
    </p:spTree>
    <p:extLst>
      <p:ext uri="{BB962C8B-B14F-4D97-AF65-F5344CB8AC3E}">
        <p14:creationId xmlns:p14="http://schemas.microsoft.com/office/powerpoint/2010/main" xmlns="" val="24818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مدينة ابها عن بع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228400" y="37955"/>
            <a:ext cx="1853382" cy="923330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5400" b="1" dirty="0">
                <a:cs typeface="Times New Roman" pitchFamily="18" charset="0"/>
              </a:rPr>
              <a:t>ألاحِظ</a:t>
            </a:r>
            <a:endParaRPr lang="ar-EG" altLang="ar-SA" sz="6000" dirty="0"/>
          </a:p>
        </p:txBody>
      </p:sp>
      <p:pic>
        <p:nvPicPr>
          <p:cNvPr id="3" name="صورة 2" descr="gee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54132" y="-142229"/>
            <a:ext cx="1625397" cy="1625397"/>
          </a:xfrm>
          <a:prstGeom prst="snip2Same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مخطط انسيابي: معالجة متعاقبة 9"/>
          <p:cNvSpPr/>
          <p:nvPr/>
        </p:nvSpPr>
        <p:spPr>
          <a:xfrm>
            <a:off x="-1" y="2052142"/>
            <a:ext cx="9136541" cy="3857652"/>
          </a:xfrm>
          <a:prstGeom prst="flowChartAlternateProcess">
            <a:avLst/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16000">
                <a:schemeClr val="bg1"/>
              </a:gs>
              <a:gs pos="47000">
                <a:srgbClr val="9999FF"/>
              </a:gs>
              <a:gs pos="60001">
                <a:srgbClr val="2E6792"/>
              </a:gs>
              <a:gs pos="71001">
                <a:schemeClr val="accent3">
                  <a:lumMod val="60000"/>
                  <a:lumOff val="40000"/>
                </a:schemeClr>
              </a:gs>
              <a:gs pos="81000">
                <a:srgbClr val="1170FF"/>
              </a:gs>
              <a:gs pos="100000">
                <a:srgbClr val="00669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5220072" y="2319548"/>
            <a:ext cx="34563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buFont typeface="Arial" pitchFamily="34" charset="0"/>
              <a:buChar char="•"/>
            </a:pPr>
            <a:r>
              <a:rPr lang="ar-EG" altLang="ar-SA" sz="4000" b="1" dirty="0">
                <a:latin typeface="Calibri" pitchFamily="34" charset="0"/>
              </a:rPr>
              <a:t> </a:t>
            </a:r>
            <a:r>
              <a:rPr lang="ar-SA" altLang="ar-SA" sz="4000" b="1" dirty="0" smtClean="0">
                <a:latin typeface="Calibri" pitchFamily="34" charset="0"/>
              </a:rPr>
              <a:t>بِم خُتٍمَتٍ الٍكًلمَاتُ</a:t>
            </a:r>
            <a:r>
              <a:rPr lang="ar-EG" altLang="ar-SA" sz="4000" b="1" dirty="0" smtClean="0">
                <a:latin typeface="Calibri" pitchFamily="34" charset="0"/>
              </a:rPr>
              <a:t>؟</a:t>
            </a:r>
            <a:endParaRPr lang="ar-EG" altLang="ar-SA" sz="4000" dirty="0">
              <a:latin typeface="Calibri" pitchFamily="34" charset="0"/>
            </a:endParaRPr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6099949" y="3197388"/>
            <a:ext cx="24833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buFont typeface="Arial" pitchFamily="34" charset="0"/>
              <a:buChar char="•"/>
            </a:pPr>
            <a:r>
              <a:rPr lang="ar-EG" altLang="ar-SA" sz="4000" b="1" dirty="0">
                <a:latin typeface="Calibri" pitchFamily="34" charset="0"/>
              </a:rPr>
              <a:t>كيف </a:t>
            </a:r>
            <a:r>
              <a:rPr lang="ar-EG" altLang="ar-SA" sz="4000" b="1" dirty="0" smtClean="0">
                <a:latin typeface="Calibri" pitchFamily="34" charset="0"/>
              </a:rPr>
              <a:t>رُسِمَ</a:t>
            </a:r>
            <a:r>
              <a:rPr lang="ar-SA" altLang="ar-SA" sz="4000" b="1" dirty="0" smtClean="0">
                <a:latin typeface="Calibri" pitchFamily="34" charset="0"/>
              </a:rPr>
              <a:t>تْ</a:t>
            </a:r>
            <a:r>
              <a:rPr lang="ar-EG" altLang="ar-SA" sz="4000" b="1" dirty="0" smtClean="0">
                <a:latin typeface="Calibri" pitchFamily="34" charset="0"/>
              </a:rPr>
              <a:t>؟</a:t>
            </a:r>
            <a:endParaRPr lang="ar-EG" altLang="ar-SA" sz="4000" dirty="0">
              <a:latin typeface="Calibri" pitchFamily="34" charset="0"/>
            </a:endParaRP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2651330" y="3994289"/>
            <a:ext cx="62840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buFont typeface="Arial" pitchFamily="34" charset="0"/>
              <a:buChar char="•"/>
            </a:pPr>
            <a:r>
              <a:rPr lang="ar-EG" altLang="ar-SA" sz="4000" b="1" dirty="0">
                <a:latin typeface="Calibri" pitchFamily="34" charset="0"/>
              </a:rPr>
              <a:t>كيف </a:t>
            </a:r>
            <a:r>
              <a:rPr lang="ar-SA" altLang="ar-SA" sz="4000" b="1" dirty="0" smtClean="0">
                <a:latin typeface="Calibri" pitchFamily="34" charset="0"/>
              </a:rPr>
              <a:t>تُ</a:t>
            </a:r>
            <a:r>
              <a:rPr lang="ar-EG" altLang="ar-SA" sz="4000" b="1" dirty="0" smtClean="0">
                <a:latin typeface="Calibri" pitchFamily="34" charset="0"/>
              </a:rPr>
              <a:t>نْطَقُ </a:t>
            </a:r>
            <a:r>
              <a:rPr lang="ar-EG" altLang="ar-SA" sz="4000" b="1" dirty="0">
                <a:latin typeface="Calibri" pitchFamily="34" charset="0"/>
              </a:rPr>
              <a:t>إذا وُقِفَ </a:t>
            </a:r>
            <a:r>
              <a:rPr lang="ar-EG" altLang="ar-SA" sz="4000" b="1" dirty="0" smtClean="0">
                <a:latin typeface="Calibri" pitchFamily="34" charset="0"/>
              </a:rPr>
              <a:t>عليهِ</a:t>
            </a:r>
            <a:r>
              <a:rPr lang="ar-SA" altLang="ar-SA" sz="4000" b="1" dirty="0" smtClean="0">
                <a:latin typeface="Calibri" pitchFamily="34" charset="0"/>
              </a:rPr>
              <a:t>ا</a:t>
            </a:r>
            <a:r>
              <a:rPr lang="ar-EG" altLang="ar-SA" sz="4000" b="1" dirty="0" smtClean="0">
                <a:latin typeface="Calibri" pitchFamily="34" charset="0"/>
              </a:rPr>
              <a:t> </a:t>
            </a:r>
            <a:r>
              <a:rPr lang="ar-EG" altLang="ar-SA" sz="4000" b="1" dirty="0">
                <a:latin typeface="Calibri" pitchFamily="34" charset="0"/>
              </a:rPr>
              <a:t>بالسُّكون؟</a:t>
            </a:r>
            <a:endParaRPr lang="ar-EG" altLang="ar-SA" sz="4000" dirty="0">
              <a:latin typeface="Calibri" pitchFamily="34" charset="0"/>
            </a:endParaRPr>
          </a:p>
        </p:txBody>
      </p:sp>
      <p:sp>
        <p:nvSpPr>
          <p:cNvPr id="23" name="مستطيل 22"/>
          <p:cNvSpPr>
            <a:spLocks noChangeArrowheads="1"/>
          </p:cNvSpPr>
          <p:nvPr/>
        </p:nvSpPr>
        <p:spPr bwMode="auto">
          <a:xfrm>
            <a:off x="3305657" y="4702175"/>
            <a:ext cx="56477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buFont typeface="Arial" pitchFamily="34" charset="0"/>
              <a:buChar char="•"/>
            </a:pPr>
            <a:r>
              <a:rPr lang="ar-EG" altLang="ar-SA" sz="4000" b="1" dirty="0">
                <a:latin typeface="Calibri" pitchFamily="34" charset="0"/>
              </a:rPr>
              <a:t>كيف </a:t>
            </a:r>
            <a:r>
              <a:rPr lang="ar-SA" altLang="ar-SA" sz="4000" b="1" dirty="0" smtClean="0">
                <a:latin typeface="Calibri" pitchFamily="34" charset="0"/>
              </a:rPr>
              <a:t>تُنْ</a:t>
            </a:r>
            <a:r>
              <a:rPr lang="ar-EG" altLang="ar-SA" sz="4000" b="1" dirty="0" smtClean="0">
                <a:latin typeface="Calibri" pitchFamily="34" charset="0"/>
              </a:rPr>
              <a:t>طَقُ </a:t>
            </a:r>
            <a:r>
              <a:rPr lang="ar-EG" altLang="ar-SA" sz="4000" b="1" dirty="0">
                <a:latin typeface="Calibri" pitchFamily="34" charset="0"/>
              </a:rPr>
              <a:t>إذا </a:t>
            </a:r>
            <a:r>
              <a:rPr lang="ar-EG" altLang="ar-SA" sz="4000" b="1" dirty="0" smtClean="0">
                <a:latin typeface="Calibri" pitchFamily="34" charset="0"/>
              </a:rPr>
              <a:t>وُصِلَ</a:t>
            </a:r>
            <a:r>
              <a:rPr lang="ar-SA" altLang="ar-SA" sz="4000" b="1" dirty="0" smtClean="0">
                <a:latin typeface="Calibri" pitchFamily="34" charset="0"/>
              </a:rPr>
              <a:t>تْ</a:t>
            </a:r>
            <a:r>
              <a:rPr lang="ar-EG" altLang="ar-SA" sz="4000" b="1" dirty="0" smtClean="0">
                <a:latin typeface="Calibri" pitchFamily="34" charset="0"/>
              </a:rPr>
              <a:t> </a:t>
            </a:r>
            <a:r>
              <a:rPr lang="ar-EG" altLang="ar-SA" sz="4000" b="1" dirty="0">
                <a:latin typeface="Calibri" pitchFamily="34" charset="0"/>
              </a:rPr>
              <a:t>بِما </a:t>
            </a:r>
            <a:r>
              <a:rPr lang="ar-EG" altLang="ar-SA" sz="4000" b="1" dirty="0" smtClean="0">
                <a:latin typeface="Calibri" pitchFamily="34" charset="0"/>
              </a:rPr>
              <a:t>بعْدَه</a:t>
            </a:r>
            <a:r>
              <a:rPr lang="ar-SA" altLang="ar-SA" sz="4000" b="1" dirty="0" smtClean="0">
                <a:latin typeface="Calibri" pitchFamily="34" charset="0"/>
              </a:rPr>
              <a:t>ا</a:t>
            </a:r>
            <a:r>
              <a:rPr lang="ar-EG" altLang="ar-SA" sz="4000" b="1" dirty="0" smtClean="0">
                <a:latin typeface="Calibri" pitchFamily="34" charset="0"/>
              </a:rPr>
              <a:t>؟</a:t>
            </a:r>
            <a:endParaRPr lang="ar-EG" altLang="ar-SA" sz="4000" dirty="0">
              <a:latin typeface="Calibri" pitchFamily="34" charset="0"/>
            </a:endParaRPr>
          </a:p>
        </p:txBody>
      </p:sp>
      <p:sp>
        <p:nvSpPr>
          <p:cNvPr id="25" name="مستطيل 24"/>
          <p:cNvSpPr>
            <a:spLocks noChangeArrowheads="1"/>
          </p:cNvSpPr>
          <p:nvPr/>
        </p:nvSpPr>
        <p:spPr bwMode="auto">
          <a:xfrm>
            <a:off x="420370" y="2319548"/>
            <a:ext cx="306846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000" b="1" dirty="0" smtClean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ar-SA" altLang="ar-SA" sz="4000" b="1" dirty="0" smtClean="0">
                <a:solidFill>
                  <a:srgbClr val="FF0000"/>
                </a:solidFill>
                <a:latin typeface="Calibri" pitchFamily="34" charset="0"/>
              </a:rPr>
              <a:t>ب</a:t>
            </a:r>
            <a:r>
              <a:rPr lang="ar-EG" altLang="ar-SA" sz="4000" b="1" dirty="0" smtClean="0">
                <a:solidFill>
                  <a:srgbClr val="FF0000"/>
                </a:solidFill>
                <a:latin typeface="Calibri" pitchFamily="34" charset="0"/>
              </a:rPr>
              <a:t>التاء </a:t>
            </a:r>
            <a:r>
              <a:rPr lang="ar-EG" altLang="ar-SA" sz="4000" b="1" dirty="0">
                <a:solidFill>
                  <a:srgbClr val="FF0000"/>
                </a:solidFill>
                <a:latin typeface="Calibri" pitchFamily="34" charset="0"/>
              </a:rPr>
              <a:t>المربوطة)</a:t>
            </a:r>
            <a:endParaRPr lang="ar-EG" altLang="ar-SA" sz="4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مستطيل 25"/>
          <p:cNvSpPr>
            <a:spLocks noChangeArrowheads="1"/>
          </p:cNvSpPr>
          <p:nvPr/>
        </p:nvSpPr>
        <p:spPr bwMode="auto">
          <a:xfrm>
            <a:off x="180822" y="3207292"/>
            <a:ext cx="4102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000" b="1" dirty="0">
                <a:latin typeface="Calibri" pitchFamily="34" charset="0"/>
              </a:rPr>
              <a:t>( </a:t>
            </a:r>
            <a:r>
              <a:rPr lang="ar-EG" altLang="ar-SA" sz="4000" b="1" dirty="0">
                <a:solidFill>
                  <a:srgbClr val="0000FF"/>
                </a:solidFill>
                <a:latin typeface="Calibri" pitchFamily="34" charset="0"/>
              </a:rPr>
              <a:t>على صورتين </a:t>
            </a:r>
            <a:r>
              <a:rPr lang="ar-EG" altLang="ar-SA" sz="4000" b="1" dirty="0">
                <a:solidFill>
                  <a:srgbClr val="FFFF00"/>
                </a:solidFill>
                <a:latin typeface="Calibri" pitchFamily="34" charset="0"/>
              </a:rPr>
              <a:t>ـة </a:t>
            </a:r>
            <a:r>
              <a:rPr lang="ar-EG" altLang="ar-SA" sz="4000" b="1" dirty="0">
                <a:latin typeface="Calibri" pitchFamily="34" charset="0"/>
              </a:rPr>
              <a:t>/ </a:t>
            </a:r>
            <a:r>
              <a:rPr lang="ar-EG" altLang="ar-SA" sz="4000" b="1" dirty="0">
                <a:solidFill>
                  <a:srgbClr val="FFFF00"/>
                </a:solidFill>
                <a:latin typeface="Calibri" pitchFamily="34" charset="0"/>
              </a:rPr>
              <a:t>ة</a:t>
            </a:r>
            <a:r>
              <a:rPr lang="ar-EG" altLang="ar-SA" sz="4000" b="1" dirty="0">
                <a:latin typeface="Calibri" pitchFamily="34" charset="0"/>
              </a:rPr>
              <a:t> )</a:t>
            </a:r>
            <a:endParaRPr lang="ar-EG" altLang="ar-SA" sz="4000" dirty="0">
              <a:latin typeface="Calibri" pitchFamily="34" charset="0"/>
            </a:endParaRPr>
          </a:p>
        </p:txBody>
      </p:sp>
      <p:sp>
        <p:nvSpPr>
          <p:cNvPr id="27" name="مستطيل 26"/>
          <p:cNvSpPr>
            <a:spLocks noChangeArrowheads="1"/>
          </p:cNvSpPr>
          <p:nvPr/>
        </p:nvSpPr>
        <p:spPr bwMode="auto">
          <a:xfrm>
            <a:off x="424034" y="3974665"/>
            <a:ext cx="22765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000" b="1" dirty="0">
                <a:solidFill>
                  <a:srgbClr val="FF0000"/>
                </a:solidFill>
                <a:latin typeface="Calibri" pitchFamily="34" charset="0"/>
              </a:rPr>
              <a:t>( </a:t>
            </a:r>
            <a:r>
              <a:rPr lang="ar-SA" altLang="ar-SA" sz="4000" b="1" dirty="0" smtClean="0">
                <a:solidFill>
                  <a:srgbClr val="FF0000"/>
                </a:solidFill>
                <a:latin typeface="Calibri" pitchFamily="34" charset="0"/>
              </a:rPr>
              <a:t>تُ</a:t>
            </a:r>
            <a:r>
              <a:rPr lang="ar-EG" altLang="ar-SA" sz="4000" b="1" dirty="0" smtClean="0">
                <a:solidFill>
                  <a:srgbClr val="FF0000"/>
                </a:solidFill>
                <a:latin typeface="Calibri" pitchFamily="34" charset="0"/>
              </a:rPr>
              <a:t>نْطَقُ </a:t>
            </a:r>
            <a:r>
              <a:rPr lang="ar-EG" altLang="ar-SA" sz="4000" b="1" dirty="0">
                <a:solidFill>
                  <a:srgbClr val="FF0000"/>
                </a:solidFill>
                <a:latin typeface="Calibri" pitchFamily="34" charset="0"/>
              </a:rPr>
              <a:t>هاءً)</a:t>
            </a:r>
            <a:endParaRPr lang="ar-EG" altLang="ar-SA" sz="4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8" name="مستطيل 27"/>
          <p:cNvSpPr>
            <a:spLocks noChangeArrowheads="1"/>
          </p:cNvSpPr>
          <p:nvPr/>
        </p:nvSpPr>
        <p:spPr bwMode="auto">
          <a:xfrm>
            <a:off x="-153673" y="4743506"/>
            <a:ext cx="35589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000" b="1" dirty="0" smtClean="0">
                <a:latin typeface="Calibri" pitchFamily="34" charset="0"/>
              </a:rPr>
              <a:t>(</a:t>
            </a:r>
            <a:r>
              <a:rPr lang="ar-SA" altLang="ar-SA" sz="40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ar-SA" altLang="ar-SA" sz="4000" b="1" dirty="0" smtClean="0">
                <a:solidFill>
                  <a:srgbClr val="0000FF"/>
                </a:solidFill>
                <a:latin typeface="Calibri" pitchFamily="34" charset="0"/>
              </a:rPr>
              <a:t>تُ</a:t>
            </a:r>
            <a:r>
              <a:rPr lang="ar-SA" altLang="ar-SA" sz="4000" b="1" dirty="0">
                <a:solidFill>
                  <a:srgbClr val="0000FF"/>
                </a:solidFill>
                <a:latin typeface="Calibri" pitchFamily="34" charset="0"/>
              </a:rPr>
              <a:t>ن</a:t>
            </a:r>
            <a:r>
              <a:rPr lang="ar-EG" altLang="ar-SA" sz="4000" b="1" dirty="0" smtClean="0">
                <a:solidFill>
                  <a:srgbClr val="0000FF"/>
                </a:solidFill>
                <a:latin typeface="Calibri" pitchFamily="34" charset="0"/>
              </a:rPr>
              <a:t>طقُ </a:t>
            </a:r>
            <a:r>
              <a:rPr lang="ar-EG" altLang="ar-SA" sz="4000" b="1" dirty="0">
                <a:solidFill>
                  <a:srgbClr val="0000FF"/>
                </a:solidFill>
                <a:latin typeface="Calibri" pitchFamily="34" charset="0"/>
              </a:rPr>
              <a:t>تاءً مُتَحَرِّكةً)</a:t>
            </a:r>
            <a:endParaRPr lang="ar-EG" altLang="ar-SA" sz="4000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3149743" y="991538"/>
            <a:ext cx="4932039" cy="769441"/>
          </a:xfrm>
          <a:prstGeom prst="rect">
            <a:avLst/>
          </a:prstGeom>
          <a:ln/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400" b="1" dirty="0">
                <a:latin typeface="Calibri" pitchFamily="34" charset="0"/>
              </a:rPr>
              <a:t>ألاحِظُ </a:t>
            </a:r>
            <a:r>
              <a:rPr lang="ar-EG" altLang="ar-SA" sz="4400" b="1" dirty="0" smtClean="0">
                <a:latin typeface="Calibri" pitchFamily="34" charset="0"/>
              </a:rPr>
              <a:t>الكلماتِ</a:t>
            </a:r>
            <a:r>
              <a:rPr lang="ar-SA" altLang="ar-SA" sz="4400" b="1" dirty="0" smtClean="0">
                <a:latin typeface="Calibri" pitchFamily="34" charset="0"/>
              </a:rPr>
              <a:t> </a:t>
            </a:r>
            <a:r>
              <a:rPr lang="ar-EG" altLang="ar-SA" sz="4400" b="1" dirty="0" smtClean="0">
                <a:latin typeface="Calibri" pitchFamily="34" charset="0"/>
              </a:rPr>
              <a:t>الملوَّنَةَ</a:t>
            </a:r>
            <a:r>
              <a:rPr lang="ar-EG" altLang="ar-SA" sz="4400" b="1" dirty="0">
                <a:latin typeface="Calibri" pitchFamily="34" charset="0"/>
              </a:rPr>
              <a:t>:</a:t>
            </a:r>
            <a:endParaRPr lang="ar-EG" altLang="ar-SA" sz="4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906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مدينة ابها عن بع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>
            <a:spLocks noChangeArrowheads="1"/>
          </p:cNvSpPr>
          <p:nvPr/>
        </p:nvSpPr>
        <p:spPr bwMode="auto">
          <a:xfrm>
            <a:off x="2843808" y="260648"/>
            <a:ext cx="6120680" cy="1076325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3200" b="1" dirty="0">
                <a:solidFill>
                  <a:schemeClr val="bg1"/>
                </a:solidFill>
                <a:latin typeface="Calibri" pitchFamily="34" charset="0"/>
              </a:rPr>
              <a:t>( أُعيدُ قراءةَ الفِقْرَةِ مَعَ التَّحَقُّقِ مِنْ قاعدَةِ نُطْقِ التاءِ الْمَرْبُوطَةِ في الوقفِ والوصلِ )</a:t>
            </a:r>
            <a:endParaRPr lang="ar-EG" altLang="ar-SA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وسيلة شرح بيضاوية 4"/>
          <p:cNvSpPr/>
          <p:nvPr/>
        </p:nvSpPr>
        <p:spPr>
          <a:xfrm>
            <a:off x="0" y="620688"/>
            <a:ext cx="2915816" cy="1201906"/>
          </a:xfrm>
          <a:prstGeom prst="wedgeEllipseCallout">
            <a:avLst>
              <a:gd name="adj1" fmla="val -21976"/>
              <a:gd name="adj2" fmla="val 71452"/>
            </a:avLst>
          </a:prstGeom>
          <a:solidFill>
            <a:srgbClr val="CC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dirty="0"/>
          </a:p>
        </p:txBody>
      </p:sp>
      <p:sp>
        <p:nvSpPr>
          <p:cNvPr id="3" name="مستطيل 2"/>
          <p:cNvSpPr>
            <a:spLocks noChangeArrowheads="1"/>
          </p:cNvSpPr>
          <p:nvPr/>
        </p:nvSpPr>
        <p:spPr bwMode="auto">
          <a:xfrm>
            <a:off x="4556" y="875587"/>
            <a:ext cx="291683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2000" b="1" dirty="0">
                <a:latin typeface="Calibri" pitchFamily="34" charset="0"/>
              </a:rPr>
              <a:t>أتَنَبَّهُ إلى أهمِّيَّةِ وَضْع النُّقطَتينِ </a:t>
            </a:r>
            <a:r>
              <a:rPr lang="ar-EG" altLang="ar-SA" sz="2000" b="1" dirty="0" smtClean="0">
                <a:latin typeface="Calibri" pitchFamily="34" charset="0"/>
              </a:rPr>
              <a:t>على </a:t>
            </a:r>
            <a:r>
              <a:rPr lang="ar-EG" altLang="ar-SA" sz="2000" b="1" dirty="0">
                <a:latin typeface="Calibri" pitchFamily="34" charset="0"/>
              </a:rPr>
              <a:t>التَّاء المربوطةِ </a:t>
            </a:r>
            <a:r>
              <a:rPr lang="ar-EG" altLang="ar-SA" sz="2000" b="1" dirty="0" smtClean="0">
                <a:latin typeface="Calibri" pitchFamily="34" charset="0"/>
              </a:rPr>
              <a:t>دائمًا</a:t>
            </a:r>
            <a:endParaRPr lang="ar-SA" altLang="ar-SA" sz="2000" b="1" dirty="0" smtClean="0">
              <a:latin typeface="Calibri" pitchFamily="34" charset="0"/>
            </a:endParaRPr>
          </a:p>
          <a:p>
            <a:pPr algn="ctr" rtl="1" eaLnBrk="1" hangingPunct="1"/>
            <a:r>
              <a:rPr lang="ar-SA" altLang="ar-SA" sz="2000" b="1" dirty="0" smtClean="0">
                <a:latin typeface="Calibri" pitchFamily="34" charset="0"/>
              </a:rPr>
              <a:t>(..)</a:t>
            </a:r>
            <a:endParaRPr lang="ar-EG" altLang="ar-SA" sz="2000" dirty="0">
              <a:latin typeface="Calibri" pitchFamily="34" charset="0"/>
            </a:endParaRP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47896" y="2204864"/>
            <a:ext cx="8920213" cy="4247317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1" eaLnBrk="1" hangingPunct="1"/>
            <a:r>
              <a:rPr lang="ar-SA" altLang="ar-SA" sz="5400" b="1" dirty="0" smtClean="0">
                <a:latin typeface="Calibri" pitchFamily="34" charset="0"/>
              </a:rPr>
              <a:t>        </a:t>
            </a:r>
            <a:r>
              <a:rPr lang="ar-EG" altLang="ar-SA" sz="5400" b="1" dirty="0" smtClean="0">
                <a:latin typeface="Calibri" pitchFamily="34" charset="0"/>
              </a:rPr>
              <a:t>وَفى </a:t>
            </a:r>
            <a:r>
              <a:rPr lang="ar-EG" altLang="ar-SA" sz="5400" b="1" dirty="0">
                <a:latin typeface="Calibri" pitchFamily="34" charset="0"/>
              </a:rPr>
              <a:t>اليوم </a:t>
            </a:r>
            <a:r>
              <a:rPr lang="ar-EG" altLang="ar-SA" sz="5400" b="1" dirty="0" smtClean="0">
                <a:latin typeface="Calibri" pitchFamily="34" charset="0"/>
              </a:rPr>
              <a:t>الثَّالثِ </a:t>
            </a:r>
            <a:r>
              <a:rPr lang="ar-EG" altLang="ar-SA" sz="5400" b="1" dirty="0">
                <a:latin typeface="Calibri" pitchFamily="34" charset="0"/>
              </a:rPr>
              <a:t>زُرْنا 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الْمِنْطَقَةَ الْحدِيْثَةَ</a:t>
            </a:r>
            <a:r>
              <a:rPr lang="ar-SA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 ،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ar-EG" altLang="ar-SA" sz="5400" b="1" dirty="0">
                <a:solidFill>
                  <a:srgbClr val="FF0000"/>
                </a:solidFill>
                <a:latin typeface="Calibri" pitchFamily="34" charset="0"/>
              </a:rPr>
              <a:t>الْواقِعَةَ </a:t>
            </a:r>
            <a:r>
              <a:rPr lang="ar-EG" altLang="ar-SA" sz="5400" b="1" dirty="0">
                <a:latin typeface="Calibri" pitchFamily="34" charset="0"/>
              </a:rPr>
              <a:t>في شَمَالِ </a:t>
            </a:r>
            <a:r>
              <a:rPr lang="ar-EG" altLang="ar-SA" sz="5400" b="1" dirty="0" smtClean="0">
                <a:latin typeface="Calibri" pitchFamily="34" charset="0"/>
              </a:rPr>
              <a:t>مدينتي</a:t>
            </a:r>
            <a:r>
              <a:rPr lang="ar-SA" altLang="ar-SA" sz="5400" b="1" dirty="0" smtClean="0">
                <a:latin typeface="Calibri" pitchFamily="34" charset="0"/>
              </a:rPr>
              <a:t> ،</a:t>
            </a:r>
            <a:r>
              <a:rPr lang="ar-EG" altLang="ar-SA" sz="5400" b="1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الْمُتَمَيَّزَةَ</a:t>
            </a:r>
            <a:r>
              <a:rPr lang="ar-EG" altLang="ar-SA" sz="5400" b="1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>
                <a:latin typeface="Calibri" pitchFamily="34" charset="0"/>
              </a:rPr>
              <a:t>بِشَوارِعِها</a:t>
            </a:r>
            <a:r>
              <a:rPr lang="ar-EG" altLang="ar-SA" sz="5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الواسِعَةِ</a:t>
            </a:r>
            <a:r>
              <a:rPr lang="ar-SA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 ،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ar-EG" altLang="ar-SA" sz="5400" b="1" dirty="0">
                <a:latin typeface="Calibri" pitchFamily="34" charset="0"/>
              </a:rPr>
              <a:t>وَأَحْيائِها</a:t>
            </a:r>
            <a:r>
              <a:rPr lang="ar-EG" altLang="ar-SA" sz="5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>
                <a:solidFill>
                  <a:srgbClr val="FF0000"/>
                </a:solidFill>
                <a:latin typeface="Calibri" pitchFamily="34" charset="0"/>
              </a:rPr>
              <a:t>السَّكَنِيَّةِ</a:t>
            </a:r>
            <a:r>
              <a:rPr lang="ar-EG" altLang="ar-SA" sz="5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الرَّاقِيَةِ</a:t>
            </a:r>
            <a:r>
              <a:rPr lang="ar-SA" altLang="ar-SA" sz="5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SA" altLang="ar-SA" sz="5400" b="1" dirty="0" smtClean="0">
                <a:solidFill>
                  <a:srgbClr val="00B0F0"/>
                </a:solidFill>
                <a:latin typeface="Calibri" pitchFamily="34" charset="0"/>
              </a:rPr>
              <a:t>،</a:t>
            </a:r>
            <a:r>
              <a:rPr lang="ar-EG" altLang="ar-SA" sz="5400" b="1" dirty="0" smtClean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ar-EG" altLang="ar-SA" sz="5400" b="1" dirty="0">
                <a:latin typeface="Calibri" pitchFamily="34" charset="0"/>
              </a:rPr>
              <a:t>وَتَجَوَّلْنا في مُجَمَّعَاتِها </a:t>
            </a:r>
            <a:r>
              <a:rPr lang="ar-EG" altLang="ar-SA" sz="5400" b="1" dirty="0">
                <a:solidFill>
                  <a:srgbClr val="FF0000"/>
                </a:solidFill>
                <a:latin typeface="Calibri" pitchFamily="34" charset="0"/>
              </a:rPr>
              <a:t>التَّسْويقيَّةِ </a:t>
            </a:r>
            <a:r>
              <a:rPr lang="ar-EG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الضَّخْمَةِ</a:t>
            </a:r>
            <a:r>
              <a:rPr lang="ar-SA" altLang="ar-SA" sz="5400" b="1" dirty="0" smtClean="0">
                <a:solidFill>
                  <a:srgbClr val="FF0000"/>
                </a:solidFill>
                <a:latin typeface="Calibri" pitchFamily="34" charset="0"/>
              </a:rPr>
              <a:t> .</a:t>
            </a:r>
            <a:endParaRPr lang="ar-EG" altLang="ar-SA" sz="54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33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ncrypted-tbn3.gstatic.com/images?q=tbn:ANd9GcQlS_PH-3SjzD5e_Qb3iky83FGLOYBqcXRjDgno_BnsUtvlx3q_71PQxfh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29" y="1021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صورة 9" descr="2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014669"/>
            <a:ext cx="8893652" cy="3343289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علبة 1"/>
          <p:cNvSpPr/>
          <p:nvPr/>
        </p:nvSpPr>
        <p:spPr>
          <a:xfrm rot="16200000">
            <a:off x="5705637" y="-892971"/>
            <a:ext cx="2000250" cy="4643437"/>
          </a:xfrm>
          <a:prstGeom prst="can">
            <a:avLst>
              <a:gd name="adj" fmla="val 116062"/>
            </a:avLst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457738" y="777879"/>
            <a:ext cx="22145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7200" b="1" dirty="0">
                <a:solidFill>
                  <a:srgbClr val="C00000"/>
                </a:solidFill>
                <a:cs typeface="Times New Roman" pitchFamily="18" charset="0"/>
              </a:rPr>
              <a:t>أستَنتِجُ</a:t>
            </a:r>
            <a:endParaRPr lang="ar-EG" altLang="ar-SA" sz="8800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5619538" y="2521237"/>
            <a:ext cx="3052763" cy="83026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800" b="1" dirty="0">
                <a:latin typeface="Calibri" pitchFamily="34" charset="0"/>
              </a:rPr>
              <a:t>التَّاءُ المربوطةُ</a:t>
            </a:r>
            <a:endParaRPr lang="ar-EG" altLang="ar-SA" sz="4800" dirty="0">
              <a:latin typeface="Calibri" pitchFamily="34" charset="0"/>
            </a:endParaRPr>
          </a:p>
        </p:txBody>
      </p:sp>
      <p:sp>
        <p:nvSpPr>
          <p:cNvPr id="7" name="مستطيل 6"/>
          <p:cNvSpPr>
            <a:spLocks noChangeArrowheads="1"/>
          </p:cNvSpPr>
          <p:nvPr/>
        </p:nvSpPr>
        <p:spPr bwMode="auto">
          <a:xfrm>
            <a:off x="611560" y="3643313"/>
            <a:ext cx="810381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/>
            <a:r>
              <a:rPr lang="ar-EG" altLang="ar-SA" sz="4400" b="1" dirty="0">
                <a:latin typeface="Calibri" pitchFamily="34" charset="0"/>
              </a:rPr>
              <a:t>تُنْطَقُ (</a:t>
            </a:r>
            <a:r>
              <a:rPr lang="ar-EG" altLang="ar-SA" sz="4400" b="1" dirty="0">
                <a:solidFill>
                  <a:srgbClr val="FF0000"/>
                </a:solidFill>
                <a:latin typeface="Calibri" pitchFamily="34" charset="0"/>
              </a:rPr>
              <a:t>تاءً</a:t>
            </a:r>
            <a:r>
              <a:rPr lang="ar-EG" altLang="ar-SA" sz="4400" b="1" dirty="0">
                <a:latin typeface="Calibri" pitchFamily="34" charset="0"/>
              </a:rPr>
              <a:t>) عِنْدَ الوصلِ، وَعِنْدَ الوْقفِ عَلَيْهَا تُنْطَقُ (</a:t>
            </a:r>
            <a:r>
              <a:rPr lang="ar-EG" altLang="ar-SA" sz="4400" b="1" dirty="0">
                <a:solidFill>
                  <a:srgbClr val="FF0000"/>
                </a:solidFill>
                <a:latin typeface="Calibri" pitchFamily="34" charset="0"/>
              </a:rPr>
              <a:t>هاءً</a:t>
            </a:r>
            <a:r>
              <a:rPr lang="ar-EG" altLang="ar-SA" sz="4400" b="1" dirty="0">
                <a:latin typeface="Calibri" pitchFamily="34" charset="0"/>
              </a:rPr>
              <a:t>)، وَتْكْتَبُ هَكَذا ( </a:t>
            </a:r>
            <a:r>
              <a:rPr lang="ar-EG" altLang="ar-SA" sz="4400" b="1" dirty="0">
                <a:solidFill>
                  <a:srgbClr val="FF0000"/>
                </a:solidFill>
                <a:latin typeface="Calibri" pitchFamily="34" charset="0"/>
              </a:rPr>
              <a:t>ة</a:t>
            </a:r>
            <a:r>
              <a:rPr lang="ar-EG" altLang="ar-SA" sz="4400" b="1" dirty="0">
                <a:latin typeface="Calibri" pitchFamily="34" charset="0"/>
              </a:rPr>
              <a:t> أو </a:t>
            </a:r>
            <a:r>
              <a:rPr lang="ar-EG" altLang="ar-SA" sz="4400" b="1" dirty="0">
                <a:solidFill>
                  <a:srgbClr val="FF0000"/>
                </a:solidFill>
                <a:latin typeface="Calibri" pitchFamily="34" charset="0"/>
              </a:rPr>
              <a:t>ــة </a:t>
            </a:r>
            <a:r>
              <a:rPr lang="ar-EG" altLang="ar-SA" sz="4400" b="1" dirty="0">
                <a:latin typeface="Calibri" pitchFamily="34" charset="0"/>
              </a:rPr>
              <a:t>)</a:t>
            </a:r>
            <a:endParaRPr lang="ar-EG" altLang="ar-SA" sz="4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605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634</Words>
  <Application>Microsoft Office PowerPoint</Application>
  <PresentationFormat>Affichage à l'écran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نسق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سوسو سوسو</dc:creator>
  <cp:lastModifiedBy>Abdelhafid Touil</cp:lastModifiedBy>
  <cp:revision>54</cp:revision>
  <dcterms:created xsi:type="dcterms:W3CDTF">2013-12-08T14:41:16Z</dcterms:created>
  <dcterms:modified xsi:type="dcterms:W3CDTF">2018-09-01T07:52:36Z</dcterms:modified>
</cp:coreProperties>
</file>