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8" r:id="rId3"/>
    <p:sldId id="263" r:id="rId4"/>
    <p:sldId id="264" r:id="rId5"/>
    <p:sldId id="265" r:id="rId6"/>
    <p:sldId id="266" r:id="rId7"/>
    <p:sldId id="270" r:id="rId8"/>
    <p:sldId id="271" r:id="rId9"/>
    <p:sldId id="258" r:id="rId10"/>
    <p:sldId id="259" r:id="rId11"/>
    <p:sldId id="260" r:id="rId12"/>
    <p:sldId id="272" r:id="rId13"/>
    <p:sldId id="261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00E3-264D-44AC-9481-7BDFD3128C84}" type="datetimeFigureOut">
              <a:rPr lang="ar-SA" smtClean="0"/>
              <a:pPr/>
              <a:t>12/01/32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1C04-68F0-4907-A5EE-556BC1F6C5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00E3-264D-44AC-9481-7BDFD3128C84}" type="datetimeFigureOut">
              <a:rPr lang="ar-SA" smtClean="0"/>
              <a:pPr/>
              <a:t>12/01/32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1C04-68F0-4907-A5EE-556BC1F6C5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00E3-264D-44AC-9481-7BDFD3128C84}" type="datetimeFigureOut">
              <a:rPr lang="ar-SA" smtClean="0"/>
              <a:pPr/>
              <a:t>12/01/32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1C04-68F0-4907-A5EE-556BC1F6C5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00E3-264D-44AC-9481-7BDFD3128C84}" type="datetimeFigureOut">
              <a:rPr lang="ar-SA" smtClean="0"/>
              <a:pPr/>
              <a:t>12/01/32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1C04-68F0-4907-A5EE-556BC1F6C5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00E3-264D-44AC-9481-7BDFD3128C84}" type="datetimeFigureOut">
              <a:rPr lang="ar-SA" smtClean="0"/>
              <a:pPr/>
              <a:t>12/01/32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1C04-68F0-4907-A5EE-556BC1F6C5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00E3-264D-44AC-9481-7BDFD3128C84}" type="datetimeFigureOut">
              <a:rPr lang="ar-SA" smtClean="0"/>
              <a:pPr/>
              <a:t>12/01/32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1C04-68F0-4907-A5EE-556BC1F6C5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00E3-264D-44AC-9481-7BDFD3128C84}" type="datetimeFigureOut">
              <a:rPr lang="ar-SA" smtClean="0"/>
              <a:pPr/>
              <a:t>12/01/32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1C04-68F0-4907-A5EE-556BC1F6C5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00E3-264D-44AC-9481-7BDFD3128C84}" type="datetimeFigureOut">
              <a:rPr lang="ar-SA" smtClean="0"/>
              <a:pPr/>
              <a:t>12/01/32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1C04-68F0-4907-A5EE-556BC1F6C5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00E3-264D-44AC-9481-7BDFD3128C84}" type="datetimeFigureOut">
              <a:rPr lang="ar-SA" smtClean="0"/>
              <a:pPr/>
              <a:t>12/01/32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1C04-68F0-4907-A5EE-556BC1F6C5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00E3-264D-44AC-9481-7BDFD3128C84}" type="datetimeFigureOut">
              <a:rPr lang="ar-SA" smtClean="0"/>
              <a:pPr/>
              <a:t>12/01/32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1C04-68F0-4907-A5EE-556BC1F6C5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00E3-264D-44AC-9481-7BDFD3128C84}" type="datetimeFigureOut">
              <a:rPr lang="ar-SA" smtClean="0"/>
              <a:pPr/>
              <a:t>12/01/32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1C04-68F0-4907-A5EE-556BC1F6C59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600E3-264D-44AC-9481-7BDFD3128C84}" type="datetimeFigureOut">
              <a:rPr lang="ar-SA" smtClean="0"/>
              <a:pPr/>
              <a:t>12/01/32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A1C04-68F0-4907-A5EE-556BC1F6C59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435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وان 1"/>
          <p:cNvSpPr txBox="1">
            <a:spLocks/>
          </p:cNvSpPr>
          <p:nvPr/>
        </p:nvSpPr>
        <p:spPr bwMode="auto">
          <a:xfrm>
            <a:off x="1214414" y="357166"/>
            <a:ext cx="61928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5400" b="1" dirty="0">
                <a:solidFill>
                  <a:schemeClr val="bg1"/>
                </a:solidFill>
                <a:latin typeface="+mj-lt"/>
                <a:ea typeface="+mj-ea"/>
                <a:cs typeface="PT Bold Heading" pitchFamily="2" charset="-78"/>
              </a:rPr>
              <a:t>وحدة </a:t>
            </a:r>
            <a:r>
              <a:rPr lang="ar-SA" sz="5400" b="1" dirty="0" smtClean="0">
                <a:solidFill>
                  <a:schemeClr val="bg1"/>
                </a:solidFill>
                <a:latin typeface="+mj-lt"/>
                <a:ea typeface="+mj-ea"/>
                <a:cs typeface="PT Bold Heading" pitchFamily="2" charset="-78"/>
              </a:rPr>
              <a:t>مدينتي وقريتي  </a:t>
            </a:r>
            <a:endParaRPr lang="ar-SA" sz="5400" b="1" dirty="0">
              <a:solidFill>
                <a:schemeClr val="bg1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5500694" y="2571744"/>
            <a:ext cx="2000250" cy="16430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b="1" dirty="0">
                <a:solidFill>
                  <a:srgbClr val="92D050"/>
                </a:solidFill>
                <a:latin typeface="+mj-lt"/>
                <a:ea typeface="+mj-ea"/>
                <a:cs typeface="PT Bold Heading" pitchFamily="2" charset="-78"/>
              </a:rPr>
              <a:t>نص الانطلاق </a:t>
            </a:r>
          </a:p>
        </p:txBody>
      </p:sp>
      <p:sp>
        <p:nvSpPr>
          <p:cNvPr id="6" name="سهم إلى اليسار 5"/>
          <p:cNvSpPr/>
          <p:nvPr/>
        </p:nvSpPr>
        <p:spPr>
          <a:xfrm>
            <a:off x="4143372" y="2857496"/>
            <a:ext cx="1357312" cy="85725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1214414" y="2143116"/>
            <a:ext cx="2664296" cy="237626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1142976" y="2857496"/>
            <a:ext cx="25282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itchFamily="2" charset="-78"/>
              </a:rPr>
              <a:t>مدينتي</a:t>
            </a:r>
            <a:r>
              <a:rPr lang="ar-SA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ar-SA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airport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85763"/>
            <a:ext cx="7358114" cy="6086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85728"/>
            <a:ext cx="7377141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643182"/>
            <a:ext cx="8143932" cy="400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2285984" y="3786190"/>
            <a:ext cx="475001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ar-SA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زيارة المنطقة التاريخية القديمة </a:t>
            </a:r>
            <a:endParaRPr lang="ar-SA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86116" y="4500570"/>
            <a:ext cx="485778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وجود المباني القديمة الجميلة </a:t>
            </a:r>
            <a:endParaRPr lang="ar-SA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500694" y="5000636"/>
            <a:ext cx="263565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ar-SA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روعة البناء القديم </a:t>
            </a:r>
            <a:endParaRPr lang="ar-SA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429124" y="5572140"/>
            <a:ext cx="379142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ar-SA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المأكولات الشعبية المشهورة </a:t>
            </a:r>
            <a:endParaRPr lang="ar-SA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286248" y="6143644"/>
            <a:ext cx="408477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ar-SA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استمتاع عمر بما شاهده ورآه.</a:t>
            </a:r>
            <a:endParaRPr lang="ar-SA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eddah%2520city%2520water%2520fount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FREE\Desktop\جميع دواوين الشعر العربي على مر العصور\كتاب الطالب\كتاب الطالب0025.jpg"/>
          <p:cNvPicPr>
            <a:picLocks noChangeAspect="1" noChangeArrowheads="1"/>
          </p:cNvPicPr>
          <p:nvPr/>
        </p:nvPicPr>
        <p:blipFill>
          <a:blip r:embed="rId3"/>
          <a:srcRect l="77856" t="62010" r="9698" b="25703"/>
          <a:stretch>
            <a:fillRect/>
          </a:stretch>
        </p:blipFill>
        <p:spPr bwMode="auto">
          <a:xfrm>
            <a:off x="6286512" y="214290"/>
            <a:ext cx="257176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714488"/>
            <a:ext cx="6572296" cy="3667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400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_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" name="Picture 2" descr="C:\Users\FREE\Desktop\جميع دواوين الشعر العربي على مر العصور\كتاب الطالب\كتاب الطالب0025.jpg"/>
          <p:cNvPicPr>
            <a:picLocks noChangeAspect="1" noChangeArrowheads="1"/>
          </p:cNvPicPr>
          <p:nvPr/>
        </p:nvPicPr>
        <p:blipFill>
          <a:blip r:embed="rId3"/>
          <a:srcRect l="77279" t="74867" r="5599" b="12374"/>
          <a:stretch>
            <a:fillRect/>
          </a:stretch>
        </p:blipFill>
        <p:spPr bwMode="auto">
          <a:xfrm>
            <a:off x="5714976" y="214290"/>
            <a:ext cx="3429024" cy="3241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1785918" y="357166"/>
            <a:ext cx="370689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الواجب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714620"/>
            <a:ext cx="7153303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3737717CxAHuwxqMu_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80116" cy="3143248"/>
          </a:xfrm>
          <a:prstGeom prst="rect">
            <a:avLst/>
          </a:prstGeom>
          <a:noFill/>
        </p:spPr>
      </p:pic>
      <p:pic>
        <p:nvPicPr>
          <p:cNvPr id="3" name="Picture 5" descr="i4017_353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0"/>
            <a:ext cx="3000364" cy="6858000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Picture 7" descr="o2M092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6072198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 descr="955717654e20c5b4101f28dbb0ac58c44930235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صورة 3" descr="aa_news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400" y="3573016"/>
            <a:ext cx="776659" cy="848667"/>
          </a:xfrm>
          <a:prstGeom prst="rect">
            <a:avLst/>
          </a:prstGeom>
        </p:spPr>
      </p:pic>
      <p:pic>
        <p:nvPicPr>
          <p:cNvPr id="1026" name="Picture 2" descr="http://www.sehha.com/diseases/physio/compsitt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060848"/>
            <a:ext cx="1728192" cy="1408956"/>
          </a:xfrm>
          <a:prstGeom prst="rect">
            <a:avLst/>
          </a:prstGeom>
          <a:noFill/>
        </p:spPr>
      </p:pic>
      <p:pic>
        <p:nvPicPr>
          <p:cNvPr id="1028" name="Picture 4" descr="ImageShack, free image hosting, free video hosting, image hosting, video hosting, photo image hosting site, video hosting si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4725144"/>
            <a:ext cx="1288181" cy="1135013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5004048" y="2276872"/>
            <a:ext cx="3926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اجلس</a:t>
            </a:r>
            <a:r>
              <a:rPr lang="ar-SA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جلسة</a:t>
            </a:r>
            <a:r>
              <a:rPr lang="ar-SA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صحيحة</a:t>
            </a:r>
            <a:r>
              <a:rPr lang="ar-SA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ar-SA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771800" y="3645024"/>
            <a:ext cx="53944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اقرأ بعيني دون تحريك الشفتين </a:t>
            </a:r>
            <a:endParaRPr lang="ar-SA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563888" y="4869160"/>
            <a:ext cx="44294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أمسك قلم الرصاص </a:t>
            </a:r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بيدي </a:t>
            </a:r>
            <a:endParaRPr lang="ar-SA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 bwMode="auto">
          <a:xfrm>
            <a:off x="3419872" y="764704"/>
            <a:ext cx="5472608" cy="10943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r-SA" sz="5400" b="1" dirty="0" smtClean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آداب القراءة الصامتة</a:t>
            </a:r>
            <a:endParaRPr lang="ar-SA" sz="5400" b="1" dirty="0">
              <a:solidFill>
                <a:srgbClr val="FF0000"/>
              </a:solidFill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78390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8" y="1142984"/>
            <a:ext cx="7781925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4" y="1214422"/>
            <a:ext cx="787720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77153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ربع نص 6"/>
          <p:cNvSpPr txBox="1">
            <a:spLocks noChangeArrowheads="1"/>
          </p:cNvSpPr>
          <p:nvPr/>
        </p:nvSpPr>
        <p:spPr bwMode="auto">
          <a:xfrm>
            <a:off x="5429256" y="1928803"/>
            <a:ext cx="1714512" cy="391645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2800" dirty="0" smtClean="0">
                <a:cs typeface="PT Bold Heading" pitchFamily="2" charset="-78"/>
              </a:rPr>
              <a:t>تَعْدَادِ</a:t>
            </a:r>
          </a:p>
          <a:p>
            <a:pPr algn="ctr">
              <a:lnSpc>
                <a:spcPct val="150000"/>
              </a:lnSpc>
              <a:defRPr/>
            </a:pPr>
            <a:r>
              <a:rPr lang="ar-SA" sz="2800" dirty="0" smtClean="0">
                <a:cs typeface="PT Bold Heading" pitchFamily="2" charset="-78"/>
              </a:rPr>
              <a:t>مُرْتادِي</a:t>
            </a:r>
          </a:p>
          <a:p>
            <a:pPr algn="ctr">
              <a:lnSpc>
                <a:spcPct val="150000"/>
              </a:lnSpc>
              <a:defRPr/>
            </a:pPr>
            <a:r>
              <a:rPr lang="ar-SA" sz="2800" dirty="0" smtClean="0">
                <a:cs typeface="PT Bold Heading" pitchFamily="2" charset="-78"/>
              </a:rPr>
              <a:t>رَوعَةَ</a:t>
            </a:r>
          </a:p>
          <a:p>
            <a:pPr algn="ctr">
              <a:lnSpc>
                <a:spcPct val="150000"/>
              </a:lnSpc>
              <a:defRPr/>
            </a:pPr>
            <a:r>
              <a:rPr lang="ar-SA" sz="2800" dirty="0" smtClean="0">
                <a:cs typeface="PT Bold Heading" pitchFamily="2" charset="-78"/>
              </a:rPr>
              <a:t>مَحَلاَّتِها</a:t>
            </a:r>
          </a:p>
          <a:p>
            <a:pPr algn="ctr">
              <a:lnSpc>
                <a:spcPct val="150000"/>
              </a:lnSpc>
              <a:defRPr/>
            </a:pPr>
            <a:r>
              <a:rPr lang="ar-SA" sz="2800" dirty="0" smtClean="0">
                <a:cs typeface="PT Bold Heading" pitchFamily="2" charset="-78"/>
              </a:rPr>
              <a:t>مُجَمَّعاتِها</a:t>
            </a:r>
          </a:p>
          <a:p>
            <a:pPr algn="ctr">
              <a:lnSpc>
                <a:spcPct val="150000"/>
              </a:lnSpc>
              <a:defRPr/>
            </a:pPr>
            <a:r>
              <a:rPr lang="ar-SA" sz="2800" dirty="0" smtClean="0">
                <a:cs typeface="PT Bold Heading" pitchFamily="2" charset="-78"/>
              </a:rPr>
              <a:t>اصْطَحَبْتُهُ</a:t>
            </a:r>
            <a:endParaRPr lang="ar-SA" sz="2800" dirty="0">
              <a:cs typeface="PT Bold Heading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00239"/>
            <a:ext cx="3886200" cy="3786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214290"/>
            <a:ext cx="1323977" cy="1814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428596" y="428604"/>
            <a:ext cx="7929618" cy="107721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باستخدام</a:t>
            </a:r>
            <a:r>
              <a:rPr lang="ar-SA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مهارة التطبيق </a:t>
            </a:r>
            <a:r>
              <a:rPr lang="ar-SA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، أقرأ النص مع مراعاة ضبط أحرف الكلمات التالية :</a:t>
            </a:r>
            <a:endParaRPr lang="ar-SA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7" name="مربع نص 4"/>
          <p:cNvSpPr txBox="1">
            <a:spLocks noChangeArrowheads="1"/>
          </p:cNvSpPr>
          <p:nvPr/>
        </p:nvSpPr>
        <p:spPr bwMode="auto">
          <a:xfrm>
            <a:off x="428596" y="428604"/>
            <a:ext cx="7929618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latin typeface="Calibri" pitchFamily="34" charset="0"/>
                <a:cs typeface="PT Bold Heading" pitchFamily="2" charset="-78"/>
              </a:rPr>
              <a:t>أقرأ وأنطق </a:t>
            </a:r>
            <a:r>
              <a:rPr lang="ar-SA" sz="3200" b="1" dirty="0" smtClean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التاء المربوطة </a:t>
            </a:r>
            <a:r>
              <a:rPr lang="ar-SA" sz="3200" b="1" dirty="0" smtClean="0">
                <a:latin typeface="Calibri" pitchFamily="34" charset="0"/>
                <a:cs typeface="PT Bold Heading" pitchFamily="2" charset="-78"/>
              </a:rPr>
              <a:t>عند الوصل </a:t>
            </a:r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PT Bold Heading" pitchFamily="2" charset="-78"/>
              </a:rPr>
              <a:t>تاء</a:t>
            </a:r>
            <a:r>
              <a:rPr lang="ar-SA" sz="3200" b="1" dirty="0" smtClean="0">
                <a:latin typeface="Calibri" pitchFamily="34" charset="0"/>
                <a:cs typeface="PT Bold Heading" pitchFamily="2" charset="-78"/>
              </a:rPr>
              <a:t> وعند </a:t>
            </a:r>
          </a:p>
          <a:p>
            <a:pPr algn="ctr"/>
            <a:r>
              <a:rPr lang="ar-SA" sz="3200" b="1" dirty="0" smtClean="0">
                <a:latin typeface="Calibri" pitchFamily="34" charset="0"/>
                <a:cs typeface="PT Bold Heading" pitchFamily="2" charset="-78"/>
              </a:rPr>
              <a:t>الوقف </a:t>
            </a:r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PT Bold Heading" pitchFamily="2" charset="-78"/>
              </a:rPr>
              <a:t>هاء </a:t>
            </a:r>
            <a:r>
              <a:rPr lang="ar-SA" sz="3200" b="1" dirty="0" smtClean="0">
                <a:latin typeface="Calibri" pitchFamily="34" charset="0"/>
                <a:cs typeface="PT Bold Heading" pitchFamily="2" charset="-78"/>
              </a:rPr>
              <a:t>:</a:t>
            </a:r>
            <a:endParaRPr lang="ar-SA" sz="3200" b="1" dirty="0">
              <a:latin typeface="Calibri" pitchFamily="34" charset="0"/>
              <a:cs typeface="PT Bold Heading" pitchFamily="2" charset="-78"/>
            </a:endParaRPr>
          </a:p>
        </p:txBody>
      </p:sp>
      <p:sp>
        <p:nvSpPr>
          <p:cNvPr id="10" name="مربع نص 6"/>
          <p:cNvSpPr txBox="1">
            <a:spLocks noChangeArrowheads="1"/>
          </p:cNvSpPr>
          <p:nvPr/>
        </p:nvSpPr>
        <p:spPr bwMode="auto">
          <a:xfrm>
            <a:off x="428596" y="1857364"/>
            <a:ext cx="8215370" cy="428628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ar-SA" sz="4400" dirty="0" smtClean="0">
                <a:cs typeface="PT Bold Heading" pitchFamily="2" charset="-78"/>
              </a:rPr>
              <a:t>زُرْنا المِنْطقَ</a:t>
            </a:r>
            <a:r>
              <a:rPr lang="ar-SA" sz="4400" dirty="0" smtClean="0">
                <a:solidFill>
                  <a:srgbClr val="FF0000"/>
                </a:solidFill>
                <a:cs typeface="PT Bold Heading" pitchFamily="2" charset="-78"/>
              </a:rPr>
              <a:t>ةَ</a:t>
            </a:r>
            <a:r>
              <a:rPr lang="ar-SA" sz="4400" dirty="0" smtClean="0">
                <a:cs typeface="PT Bold Heading" pitchFamily="2" charset="-78"/>
              </a:rPr>
              <a:t> الْحدِيثَ</a:t>
            </a:r>
            <a:r>
              <a:rPr lang="ar-SA" sz="4400" dirty="0" smtClean="0">
                <a:solidFill>
                  <a:srgbClr val="FF0000"/>
                </a:solidFill>
                <a:cs typeface="PT Bold Heading" pitchFamily="2" charset="-78"/>
              </a:rPr>
              <a:t>ةَ</a:t>
            </a:r>
            <a:r>
              <a:rPr lang="ar-SA" sz="4400" dirty="0" smtClean="0">
                <a:cs typeface="PT Bold Heading" pitchFamily="2" charset="-78"/>
              </a:rPr>
              <a:t> ، الْواقِع</a:t>
            </a:r>
            <a:r>
              <a:rPr lang="ar-SA" sz="4400" dirty="0" smtClean="0">
                <a:solidFill>
                  <a:srgbClr val="FF0000"/>
                </a:solidFill>
                <a:cs typeface="PT Bold Heading" pitchFamily="2" charset="-78"/>
              </a:rPr>
              <a:t>ةَ</a:t>
            </a:r>
            <a:r>
              <a:rPr lang="ar-SA" sz="4400" dirty="0" smtClean="0">
                <a:cs typeface="PT Bold Heading" pitchFamily="2" charset="-78"/>
              </a:rPr>
              <a:t> في شَمَال مَدِينَتي ، وَالمْتَمَيِّزَ</a:t>
            </a:r>
            <a:r>
              <a:rPr lang="ar-SA" sz="4400" dirty="0" smtClean="0">
                <a:solidFill>
                  <a:srgbClr val="FF0000"/>
                </a:solidFill>
                <a:cs typeface="PT Bold Heading" pitchFamily="2" charset="-78"/>
              </a:rPr>
              <a:t>ةَ</a:t>
            </a:r>
            <a:r>
              <a:rPr lang="ar-SA" sz="4400" dirty="0" smtClean="0">
                <a:cs typeface="PT Bold Heading" pitchFamily="2" charset="-78"/>
              </a:rPr>
              <a:t> بِشَوارِعِها الواسِعَ</a:t>
            </a:r>
            <a:r>
              <a:rPr lang="ar-SA" sz="4400" dirty="0" smtClean="0">
                <a:solidFill>
                  <a:srgbClr val="FF0000"/>
                </a:solidFill>
                <a:cs typeface="PT Bold Heading" pitchFamily="2" charset="-78"/>
              </a:rPr>
              <a:t>ةِ،</a:t>
            </a:r>
            <a:r>
              <a:rPr lang="ar-SA" sz="4400" dirty="0" smtClean="0">
                <a:cs typeface="PT Bold Heading" pitchFamily="2" charset="-78"/>
              </a:rPr>
              <a:t> وَأَحْيائِها السَّكَنِيَّ</a:t>
            </a:r>
            <a:r>
              <a:rPr lang="ar-SA" sz="4400" dirty="0" smtClean="0">
                <a:solidFill>
                  <a:srgbClr val="FF0000"/>
                </a:solidFill>
                <a:cs typeface="PT Bold Heading" pitchFamily="2" charset="-78"/>
              </a:rPr>
              <a:t>ةِ</a:t>
            </a:r>
            <a:r>
              <a:rPr lang="ar-SA" sz="4400" dirty="0" smtClean="0">
                <a:cs typeface="PT Bold Heading" pitchFamily="2" charset="-78"/>
              </a:rPr>
              <a:t> الرَّاقِيَ</a:t>
            </a:r>
            <a:r>
              <a:rPr lang="ar-SA" sz="4400" dirty="0" smtClean="0">
                <a:solidFill>
                  <a:srgbClr val="FF0000"/>
                </a:solidFill>
                <a:cs typeface="PT Bold Heading" pitchFamily="2" charset="-78"/>
              </a:rPr>
              <a:t>ةِ</a:t>
            </a:r>
            <a:r>
              <a:rPr lang="ar-SA" sz="4400" dirty="0" smtClean="0">
                <a:cs typeface="PT Bold Heading" pitchFamily="2" charset="-78"/>
              </a:rPr>
              <a:t> ، وَتَجَوَّلْنا في مُجَمَّعَاتِها التَّسْويقيَّ</a:t>
            </a:r>
            <a:r>
              <a:rPr lang="ar-SA" sz="4400" dirty="0" smtClean="0">
                <a:solidFill>
                  <a:srgbClr val="FF0000"/>
                </a:solidFill>
                <a:cs typeface="PT Bold Heading" pitchFamily="2" charset="-78"/>
              </a:rPr>
              <a:t>ةِ</a:t>
            </a:r>
            <a:r>
              <a:rPr lang="ar-SA" sz="4400" dirty="0" smtClean="0">
                <a:cs typeface="PT Bold Heading" pitchFamily="2" charset="-78"/>
              </a:rPr>
              <a:t> الضَّخْمَ</a:t>
            </a:r>
            <a:r>
              <a:rPr lang="ar-SA" sz="4400" dirty="0" smtClean="0">
                <a:solidFill>
                  <a:srgbClr val="FF0000"/>
                </a:solidFill>
                <a:cs typeface="PT Bold Heading" pitchFamily="2" charset="-78"/>
              </a:rPr>
              <a:t>ةِ </a:t>
            </a:r>
            <a:r>
              <a:rPr lang="ar-SA" sz="4400" dirty="0" smtClean="0">
                <a:cs typeface="PT Bold Heading" pitchFamily="2" charset="-78"/>
              </a:rPr>
              <a:t>.</a:t>
            </a:r>
            <a:endParaRPr lang="ar-SA" sz="4400" dirty="0">
              <a:cs typeface="PT Bold Heading" pitchFamily="2" charset="-78"/>
            </a:endParaRPr>
          </a:p>
        </p:txBody>
      </p:sp>
      <p:sp>
        <p:nvSpPr>
          <p:cNvPr id="14" name="مربع نص 2"/>
          <p:cNvSpPr txBox="1">
            <a:spLocks noChangeArrowheads="1"/>
          </p:cNvSpPr>
          <p:nvPr/>
        </p:nvSpPr>
        <p:spPr bwMode="auto">
          <a:xfrm>
            <a:off x="827584" y="2348880"/>
            <a:ext cx="7786688" cy="30546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ar-SA" sz="4400" dirty="0" smtClean="0">
                <a:cs typeface="PT Bold Heading" pitchFamily="2" charset="-78"/>
              </a:rPr>
              <a:t>وَلَقد أَدْهَشَ الْمَنْظَرُ عُمَرَ ،خَاصَّةً وقتَ غُرُوبِ الشَّمْسَ وكأنَّهَا تَغْطِسُ في الماءِ وتَخْتَفي بِداخِلِه.</a:t>
            </a:r>
            <a:endParaRPr lang="ar-SA" sz="4400" dirty="0"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  <p:bldP spid="7" grpId="0" animBg="1"/>
      <p:bldP spid="7" grpId="1" animBg="1"/>
      <p:bldP spid="10" grpId="0" animBg="1"/>
      <p:bldP spid="10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35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0"/>
            <a:ext cx="1947867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مستطيل 5"/>
          <p:cNvSpPr/>
          <p:nvPr/>
        </p:nvSpPr>
        <p:spPr>
          <a:xfrm>
            <a:off x="428596" y="214290"/>
            <a:ext cx="8286808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أُلوِّنُ كُلَّ كَلِمَةٍ وَالْمَعْنى الدَّالَّ عَليها بِلَوْنٍ وَاحِدٍ مُمَيَّزٍ: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643050"/>
            <a:ext cx="7781925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صورة 16" descr="http://alnamazij.com/ocs/images/4303_5_17_76.jpg"/>
          <p:cNvPicPr>
            <a:picLocks noChangeAspect="1" noChangeArrowheads="1"/>
          </p:cNvPicPr>
          <p:nvPr/>
        </p:nvPicPr>
        <p:blipFill>
          <a:blip r:embed="rId5"/>
          <a:srcRect l="84906" t="21191" r="1888"/>
          <a:stretch>
            <a:fillRect/>
          </a:stretch>
        </p:blipFill>
        <p:spPr bwMode="auto">
          <a:xfrm rot="8716133">
            <a:off x="7366193" y="3134345"/>
            <a:ext cx="4270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صورة 17" descr="http://alnamazij.com/ocs/images/4303_5_17_76.jpg"/>
          <p:cNvPicPr>
            <a:picLocks noChangeAspect="1" noChangeArrowheads="1"/>
          </p:cNvPicPr>
          <p:nvPr/>
        </p:nvPicPr>
        <p:blipFill>
          <a:blip r:embed="rId5"/>
          <a:srcRect l="84906" t="21191" r="1888"/>
          <a:stretch>
            <a:fillRect/>
          </a:stretch>
        </p:blipFill>
        <p:spPr bwMode="auto">
          <a:xfrm rot="8716133">
            <a:off x="5082863" y="4625950"/>
            <a:ext cx="3968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صورة 18" descr="http://alnamazij.com/ocs/images/4303_5_17_76.jpg"/>
          <p:cNvPicPr>
            <a:picLocks noChangeAspect="1" noChangeArrowheads="1"/>
          </p:cNvPicPr>
          <p:nvPr/>
        </p:nvPicPr>
        <p:blipFill>
          <a:blip r:embed="rId5"/>
          <a:srcRect l="17453" t="75427" r="31841" b="4437"/>
          <a:stretch>
            <a:fillRect/>
          </a:stretch>
        </p:blipFill>
        <p:spPr bwMode="auto">
          <a:xfrm rot="3141525">
            <a:off x="5747075" y="2799003"/>
            <a:ext cx="571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صورة 19" descr="http://alnamazij.com/ocs/images/4303_5_17_76.jpg"/>
          <p:cNvPicPr>
            <a:picLocks noChangeAspect="1" noChangeArrowheads="1"/>
          </p:cNvPicPr>
          <p:nvPr/>
        </p:nvPicPr>
        <p:blipFill>
          <a:blip r:embed="rId5"/>
          <a:srcRect l="17453" t="75427" r="31841" b="4437"/>
          <a:stretch>
            <a:fillRect/>
          </a:stretch>
        </p:blipFill>
        <p:spPr bwMode="auto">
          <a:xfrm rot="3141525">
            <a:off x="6489740" y="5428304"/>
            <a:ext cx="571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صورة 20" descr="http://alnamazij.com/ocs/images/4303_5_17_76.jpg"/>
          <p:cNvPicPr>
            <a:picLocks noChangeAspect="1" noChangeArrowheads="1"/>
          </p:cNvPicPr>
          <p:nvPr/>
        </p:nvPicPr>
        <p:blipFill>
          <a:blip r:embed="rId5"/>
          <a:srcRect l="17690" t="52560" r="31133" b="28668"/>
          <a:stretch>
            <a:fillRect/>
          </a:stretch>
        </p:blipFill>
        <p:spPr bwMode="auto">
          <a:xfrm rot="2888233">
            <a:off x="4326313" y="3220482"/>
            <a:ext cx="558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21" descr="http://alnamazij.com/ocs/images/4303_5_17_76.jpg"/>
          <p:cNvPicPr>
            <a:picLocks noChangeAspect="1" noChangeArrowheads="1"/>
          </p:cNvPicPr>
          <p:nvPr/>
        </p:nvPicPr>
        <p:blipFill>
          <a:blip r:embed="rId5"/>
          <a:srcRect l="17690" t="52560" r="31133" b="28668"/>
          <a:stretch>
            <a:fillRect/>
          </a:stretch>
        </p:blipFill>
        <p:spPr bwMode="auto">
          <a:xfrm rot="2888233">
            <a:off x="1825391" y="4792382"/>
            <a:ext cx="558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 descr="http://alnamazij.com/ocs/images/4303_5_17_76.jpg"/>
          <p:cNvPicPr>
            <a:picLocks noChangeAspect="1" noChangeArrowheads="1"/>
          </p:cNvPicPr>
          <p:nvPr/>
        </p:nvPicPr>
        <p:blipFill>
          <a:blip r:embed="rId5"/>
          <a:srcRect l="2831" t="23891" r="83255"/>
          <a:stretch>
            <a:fillRect/>
          </a:stretch>
        </p:blipFill>
        <p:spPr bwMode="auto">
          <a:xfrm rot="9284807">
            <a:off x="2548226" y="2491864"/>
            <a:ext cx="442913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صورة 23" descr="http://alnamazij.com/ocs/images/4303_5_17_76.jpg"/>
          <p:cNvPicPr>
            <a:picLocks noChangeAspect="1" noChangeArrowheads="1"/>
          </p:cNvPicPr>
          <p:nvPr/>
        </p:nvPicPr>
        <p:blipFill>
          <a:blip r:embed="rId5"/>
          <a:srcRect l="2831" t="23891" r="83255"/>
          <a:stretch>
            <a:fillRect/>
          </a:stretch>
        </p:blipFill>
        <p:spPr bwMode="auto">
          <a:xfrm rot="9284807">
            <a:off x="3905549" y="5635137"/>
            <a:ext cx="442913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50" y="214290"/>
            <a:ext cx="8191500" cy="6072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رابط مستقيم 14"/>
          <p:cNvCxnSpPr/>
          <p:nvPr/>
        </p:nvCxnSpPr>
        <p:spPr>
          <a:xfrm rot="10800000">
            <a:off x="785786" y="3714752"/>
            <a:ext cx="3643340" cy="1588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مستطيل 26"/>
          <p:cNvSpPr/>
          <p:nvPr/>
        </p:nvSpPr>
        <p:spPr>
          <a:xfrm>
            <a:off x="4857752" y="1357298"/>
            <a:ext cx="178591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المعلم</a:t>
            </a:r>
            <a:endParaRPr lang="ar-SA" sz="5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cxnSp>
        <p:nvCxnSpPr>
          <p:cNvPr id="28" name="رابط مستقيم 27"/>
          <p:cNvCxnSpPr/>
          <p:nvPr/>
        </p:nvCxnSpPr>
        <p:spPr>
          <a:xfrm rot="10800000">
            <a:off x="1571604" y="2643182"/>
            <a:ext cx="2786082" cy="1588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مستطيل 30"/>
          <p:cNvSpPr/>
          <p:nvPr/>
        </p:nvSpPr>
        <p:spPr>
          <a:xfrm>
            <a:off x="4786314" y="2285992"/>
            <a:ext cx="178591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المدن</a:t>
            </a:r>
            <a:endParaRPr lang="ar-SA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cxnSp>
        <p:nvCxnSpPr>
          <p:cNvPr id="32" name="رابط مستقيم 31"/>
          <p:cNvCxnSpPr/>
          <p:nvPr/>
        </p:nvCxnSpPr>
        <p:spPr>
          <a:xfrm rot="10800000">
            <a:off x="2143108" y="4572008"/>
            <a:ext cx="2214578" cy="1588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مستطيل 36"/>
          <p:cNvSpPr/>
          <p:nvPr/>
        </p:nvSpPr>
        <p:spPr>
          <a:xfrm>
            <a:off x="4714876" y="3214686"/>
            <a:ext cx="178591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نظيف</a:t>
            </a:r>
            <a:endParaRPr lang="ar-SA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cxnSp>
        <p:nvCxnSpPr>
          <p:cNvPr id="38" name="رابط مستقيم 37"/>
          <p:cNvCxnSpPr/>
          <p:nvPr/>
        </p:nvCxnSpPr>
        <p:spPr>
          <a:xfrm rot="10800000">
            <a:off x="2214546" y="1785926"/>
            <a:ext cx="2214578" cy="1588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مستطيل 38"/>
          <p:cNvSpPr/>
          <p:nvPr/>
        </p:nvSpPr>
        <p:spPr>
          <a:xfrm>
            <a:off x="4714876" y="4143380"/>
            <a:ext cx="178591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منظم</a:t>
            </a:r>
            <a:endParaRPr lang="ar-SA" sz="5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cxnSp>
        <p:nvCxnSpPr>
          <p:cNvPr id="40" name="رابط مستقيم 39"/>
          <p:cNvCxnSpPr/>
          <p:nvPr/>
        </p:nvCxnSpPr>
        <p:spPr>
          <a:xfrm rot="10800000">
            <a:off x="1643042" y="5572140"/>
            <a:ext cx="2643206" cy="1588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مستطيل 41"/>
          <p:cNvSpPr/>
          <p:nvPr/>
        </p:nvSpPr>
        <p:spPr>
          <a:xfrm>
            <a:off x="4714876" y="5072074"/>
            <a:ext cx="178591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ناقصة</a:t>
            </a:r>
            <a:endParaRPr lang="ar-SA" sz="5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3413" y="285728"/>
            <a:ext cx="7877175" cy="585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مربع نص 2"/>
          <p:cNvSpPr txBox="1">
            <a:spLocks noChangeArrowheads="1"/>
          </p:cNvSpPr>
          <p:nvPr/>
        </p:nvSpPr>
        <p:spPr bwMode="auto">
          <a:xfrm>
            <a:off x="4929190" y="1785926"/>
            <a:ext cx="3357586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 smtClean="0">
                <a:cs typeface="PT Bold Heading" pitchFamily="2" charset="-78"/>
              </a:rPr>
              <a:t>العرق النابض والناقل للدم </a:t>
            </a:r>
            <a:endParaRPr lang="ar-SA" sz="3200" b="1" dirty="0">
              <a:cs typeface="PT Bold Heading" pitchFamily="2" charset="-78"/>
            </a:endParaRPr>
          </a:p>
        </p:txBody>
      </p:sp>
      <p:sp>
        <p:nvSpPr>
          <p:cNvPr id="29" name="مربع نص 2"/>
          <p:cNvSpPr txBox="1">
            <a:spLocks noChangeArrowheads="1"/>
          </p:cNvSpPr>
          <p:nvPr/>
        </p:nvSpPr>
        <p:spPr bwMode="auto">
          <a:xfrm>
            <a:off x="1214414" y="1357298"/>
            <a:ext cx="3357586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 smtClean="0">
                <a:cs typeface="PT Bold Heading" pitchFamily="2" charset="-78"/>
              </a:rPr>
              <a:t>المدينة المغذية للبلاد تجارياً</a:t>
            </a:r>
            <a:endParaRPr lang="ar-SA" sz="3200" b="1" dirty="0">
              <a:cs typeface="PT Bold Heading" pitchFamily="2" charset="-78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4572000" y="2714620"/>
            <a:ext cx="571504" cy="857256"/>
          </a:xfrm>
          <a:prstGeom prst="curvedRightArrow">
            <a:avLst>
              <a:gd name="adj1" fmla="val 26765"/>
              <a:gd name="adj2" fmla="val 53529"/>
              <a:gd name="adj3" fmla="val 2317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000100" y="2428868"/>
            <a:ext cx="571504" cy="1000132"/>
          </a:xfrm>
          <a:prstGeom prst="curvedRightArrow">
            <a:avLst>
              <a:gd name="adj1" fmla="val 26765"/>
              <a:gd name="adj2" fmla="val 5352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" y="285728"/>
            <a:ext cx="7915275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مربع نص 2"/>
          <p:cNvSpPr txBox="1">
            <a:spLocks noChangeArrowheads="1"/>
          </p:cNvSpPr>
          <p:nvPr/>
        </p:nvSpPr>
        <p:spPr bwMode="auto">
          <a:xfrm>
            <a:off x="1714480" y="4143380"/>
            <a:ext cx="564528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3600" b="1" dirty="0" err="1" smtClean="0">
                <a:cs typeface="PT Bold Heading" pitchFamily="2" charset="-78"/>
              </a:rPr>
              <a:t>تستهوي</a:t>
            </a:r>
            <a:r>
              <a:rPr lang="ar-SA" sz="3600" b="1" dirty="0" smtClean="0">
                <a:cs typeface="PT Bold Heading" pitchFamily="2" charset="-78"/>
              </a:rPr>
              <a:t> مدينة جدة الزائرين </a:t>
            </a:r>
            <a:endParaRPr lang="ar-SA" sz="3600" b="1" dirty="0"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774px-Jeddah-seaport-saudiarab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14290"/>
            <a:ext cx="1290640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8501122" cy="6000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5357818" y="1071546"/>
            <a:ext cx="242245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ar-SA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عن مدينة جدة</a:t>
            </a:r>
            <a:endParaRPr lang="ar-SA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14348" y="3000372"/>
            <a:ext cx="785818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تقع عند منتصف الشاطئ الشرقي للبحر الأحمر وتلقب بعروس البحر الأحمر </a:t>
            </a:r>
            <a:endParaRPr lang="ar-SA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14348" y="3929066"/>
            <a:ext cx="792961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تعد البوابة البحرية والجوية للحرمين الشريفين وشريان تجاري للبلاد</a:t>
            </a:r>
          </a:p>
          <a:p>
            <a:pPr algn="ctr">
              <a:defRPr/>
            </a:pPr>
            <a:r>
              <a:rPr lang="ar-SA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ومن أهم المدن السياحية </a:t>
            </a:r>
            <a:endParaRPr lang="ar-SA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142976" y="4857760"/>
            <a:ext cx="712887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ar-SA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زار المنطقة التاريخية ومنطقة الأعمال التجارية والمنطقة الحديثة </a:t>
            </a:r>
          </a:p>
          <a:p>
            <a:pPr algn="ctr">
              <a:defRPr/>
            </a:pPr>
            <a:r>
              <a:rPr lang="ar-SA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والساحل </a:t>
            </a:r>
            <a:endParaRPr lang="ar-SA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857620" y="5715016"/>
            <a:ext cx="445506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ar-SA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جميع ما يشاهده في هذه المدينة </a:t>
            </a:r>
            <a:endParaRPr lang="ar-SA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180</Words>
  <Application>Microsoft Office PowerPoint</Application>
  <PresentationFormat>عرض على الشاشة (3:4)‏</PresentationFormat>
  <Paragraphs>40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COMPAQ</dc:creator>
  <cp:lastModifiedBy>COMPAQ</cp:lastModifiedBy>
  <cp:revision>36</cp:revision>
  <dcterms:created xsi:type="dcterms:W3CDTF">2010-12-17T13:30:48Z</dcterms:created>
  <dcterms:modified xsi:type="dcterms:W3CDTF">2010-12-18T16:17:57Z</dcterms:modified>
</cp:coreProperties>
</file>