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309" r:id="rId7"/>
    <p:sldId id="263" r:id="rId8"/>
    <p:sldId id="265" r:id="rId9"/>
    <p:sldId id="266" r:id="rId10"/>
    <p:sldId id="310" r:id="rId11"/>
    <p:sldId id="324" r:id="rId12"/>
    <p:sldId id="271" r:id="rId13"/>
    <p:sldId id="325" r:id="rId14"/>
    <p:sldId id="311" r:id="rId15"/>
    <p:sldId id="326" r:id="rId16"/>
    <p:sldId id="272" r:id="rId17"/>
    <p:sldId id="327" r:id="rId18"/>
    <p:sldId id="312" r:id="rId19"/>
    <p:sldId id="328" r:id="rId20"/>
    <p:sldId id="313" r:id="rId21"/>
    <p:sldId id="329" r:id="rId22"/>
    <p:sldId id="314" r:id="rId23"/>
    <p:sldId id="330" r:id="rId24"/>
    <p:sldId id="315" r:id="rId25"/>
    <p:sldId id="331" r:id="rId26"/>
    <p:sldId id="316" r:id="rId27"/>
    <p:sldId id="332" r:id="rId28"/>
    <p:sldId id="317" r:id="rId29"/>
    <p:sldId id="333" r:id="rId30"/>
    <p:sldId id="318" r:id="rId31"/>
    <p:sldId id="334" r:id="rId32"/>
    <p:sldId id="319" r:id="rId33"/>
    <p:sldId id="335" r:id="rId34"/>
    <p:sldId id="320" r:id="rId35"/>
    <p:sldId id="336" r:id="rId36"/>
    <p:sldId id="321" r:id="rId37"/>
    <p:sldId id="337" r:id="rId38"/>
    <p:sldId id="307" r:id="rId39"/>
    <p:sldId id="338" r:id="rId40"/>
    <p:sldId id="322" r:id="rId41"/>
    <p:sldId id="339" r:id="rId42"/>
    <p:sldId id="323" r:id="rId43"/>
    <p:sldId id="340" r:id="rId44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0000FF"/>
    <a:srgbClr val="00FF00"/>
    <a:srgbClr val="CC00FF"/>
    <a:srgbClr val="0066FF"/>
    <a:srgbClr val="006600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832C-3A99-4F88-A33A-68A1D0D9687A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1C72-68E2-4A73-9ECE-0A07BA387FC4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7EFD-A231-408D-BF99-525E82CA3D43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6F4C-B6B6-4EAF-B748-AD29DBDA8C21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F2F1-0E56-4CAF-A42D-5C42F4B22933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8C98-5A42-483A-835B-79961E4BC010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09825-A8B5-4569-99A8-AC1D3BC38FB7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1C48-54CF-4820-A1B7-C45F826E94DE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04D4-B7E5-418E-AB64-08854CABED22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24FE-0D01-4DA8-9759-FCA25BD4FD24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280D-5DBB-4AE5-91A9-5FAE1813996F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9EB0-2445-4572-8B26-51F50EE94DA3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C300-4CDC-47F6-B0FF-F00C4F5F2A0D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D404-E0C6-4BEE-84A0-C5C82D33CF05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2971-5E83-42EE-9B25-78DFF3951280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B27F-3276-4FD0-BE1B-68191F259338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2D74-DD2D-4342-9C4B-B3A51D289CAE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581B-5DA9-4DF1-9083-98DE8D99DB53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801D-F1DA-4A7D-B533-15A078B823E4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82BD-8363-4585-8B2D-865FB4ED90D7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9DF2-6D07-4814-859D-C96E84166842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3B30-F7C4-4BAE-99BE-6BD26B776BF2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bonus_unlockedب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03B79-FCA1-4C3F-8F63-AFE33467AE42}" type="datetimeFigureOut">
              <a:rPr lang="ar-EG"/>
              <a:pPr>
                <a:defRPr/>
              </a:pPr>
              <a:t>05/01/1440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82FA7-19BF-4D41-A205-140828ACEBAA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bonus_unlockedب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5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audio" Target="../media/audio2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9.wav"/><Relationship Id="rId7" Type="http://schemas.openxmlformats.org/officeDocument/2006/relationships/image" Target="../media/image11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4.wav"/><Relationship Id="rId4" Type="http://schemas.openxmlformats.org/officeDocument/2006/relationships/audio" Target="../media/audio2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0.wav"/><Relationship Id="rId7" Type="http://schemas.openxmlformats.org/officeDocument/2006/relationships/image" Target="../media/image14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audio" Target="../media/audio31.wav"/><Relationship Id="rId4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4.wav"/><Relationship Id="rId7" Type="http://schemas.openxmlformats.org/officeDocument/2006/relationships/image" Target="../media/image16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audio" Target="../media/audio22.wav"/><Relationship Id="rId4" Type="http://schemas.openxmlformats.org/officeDocument/2006/relationships/audio" Target="../media/audio3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4.wav"/><Relationship Id="rId7" Type="http://schemas.openxmlformats.org/officeDocument/2006/relationships/image" Target="../media/image11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audio" Target="../media/audio14.wav"/><Relationship Id="rId4" Type="http://schemas.openxmlformats.org/officeDocument/2006/relationships/audio" Target="../media/audio3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audio" Target="../media/audio3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0.wav"/><Relationship Id="rId7" Type="http://schemas.openxmlformats.org/officeDocument/2006/relationships/image" Target="../media/image11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audio" Target="../media/audio19.wav"/><Relationship Id="rId4" Type="http://schemas.openxmlformats.org/officeDocument/2006/relationships/audio" Target="../media/audio1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audio" Target="../media/audio3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0.wav"/><Relationship Id="rId7" Type="http://schemas.openxmlformats.org/officeDocument/2006/relationships/image" Target="../media/image11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audio" Target="../media/audio19.wav"/><Relationship Id="rId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audio" Target="../media/audio17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audio" Target="../media/audio3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0.wav"/><Relationship Id="rId7" Type="http://schemas.openxmlformats.org/officeDocument/2006/relationships/image" Target="../media/image11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audio" Target="../media/audio31.wav"/><Relationship Id="rId4" Type="http://schemas.openxmlformats.org/officeDocument/2006/relationships/audio" Target="../media/audio1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8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2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17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audio" Target="../media/audio19.wav"/><Relationship Id="rId4" Type="http://schemas.openxmlformats.org/officeDocument/2006/relationships/audio" Target="../media/audio17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4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audio" Target="../media/audio19.wav"/><Relationship Id="rId4" Type="http://schemas.openxmlformats.org/officeDocument/2006/relationships/audio" Target="../media/audio26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6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audio" Target="../media/audio36.wav"/><Relationship Id="rId4" Type="http://schemas.openxmlformats.org/officeDocument/2006/relationships/audio" Target="../media/audio19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audio" Target="../media/audio36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audio" Target="../media/audio19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7" Type="http://schemas.openxmlformats.org/officeDocument/2006/relationships/image" Target="../media/image9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24.wav"/><Relationship Id="rId4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2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audio" Target="../media/audio28.wav"/><Relationship Id="rId4" Type="http://schemas.openxmlformats.org/officeDocument/2006/relationships/audio" Target="../media/audio2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1868" y="285728"/>
            <a:ext cx="5143504" cy="2643206"/>
            <a:chOff x="3571868" y="285728"/>
            <a:chExt cx="5143504" cy="264320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" name="32-Point Star 2"/>
            <p:cNvSpPr/>
            <p:nvPr/>
          </p:nvSpPr>
          <p:spPr>
            <a:xfrm>
              <a:off x="3571868" y="285728"/>
              <a:ext cx="5143504" cy="2643206"/>
            </a:xfrm>
            <a:prstGeom prst="star32">
              <a:avLst/>
            </a:prstGeom>
            <a:solidFill>
              <a:srgbClr val="00FF00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600" b="1" dirty="0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4" name="32-Point Star 3"/>
            <p:cNvSpPr/>
            <p:nvPr/>
          </p:nvSpPr>
          <p:spPr>
            <a:xfrm>
              <a:off x="3857620" y="642918"/>
              <a:ext cx="4572032" cy="1928826"/>
            </a:xfrm>
            <a:prstGeom prst="star32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  <a:effectLst>
              <a:innerShdw blurRad="863600">
                <a:srgbClr val="00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6-1</a:t>
              </a:r>
              <a:endParaRPr lang="ar-EG" sz="6600" b="1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71563" y="4643438"/>
            <a:ext cx="6286502" cy="1783972"/>
            <a:chOff x="1357290" y="4500570"/>
            <a:chExt cx="5857916" cy="1783985"/>
          </a:xfrm>
        </p:grpSpPr>
        <p:sp>
          <p:nvSpPr>
            <p:cNvPr id="6" name="Parallelogram 5"/>
            <p:cNvSpPr/>
            <p:nvPr/>
          </p:nvSpPr>
          <p:spPr>
            <a:xfrm>
              <a:off x="1357290" y="4500570"/>
              <a:ext cx="5857916" cy="1357322"/>
            </a:xfrm>
            <a:prstGeom prst="parallelogram">
              <a:avLst/>
            </a:prstGeom>
            <a:solidFill>
              <a:srgbClr val="CC00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29091" y="4714884"/>
              <a:ext cx="5286428" cy="15696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القسمة والكسور </a:t>
              </a:r>
              <a:r>
                <a:rPr lang="ar-EG" sz="48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الاعتيادية </a:t>
              </a:r>
              <a:endParaRPr lang="ar-EG" sz="4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wheel spokes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07 - نغمات متآل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3929063" y="285750"/>
            <a:ext cx="4594225" cy="1166813"/>
            <a:chOff x="3358329" y="357166"/>
            <a:chExt cx="5164274" cy="1166809"/>
          </a:xfrm>
        </p:grpSpPr>
        <p:pic>
          <p:nvPicPr>
            <p:cNvPr id="3" name="Picture 2" descr="BDRLC034.WMF"/>
            <p:cNvPicPr>
              <a:picLocks noChangeAspect="1"/>
            </p:cNvPicPr>
            <p:nvPr/>
          </p:nvPicPr>
          <p:blipFill>
            <a:blip r:embed="rId5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1286" name="Rectangle 3"/>
            <p:cNvSpPr>
              <a:spLocks noChangeArrowheads="1"/>
            </p:cNvSpPr>
            <p:nvPr/>
          </p:nvSpPr>
          <p:spPr bwMode="auto">
            <a:xfrm>
              <a:off x="3644000" y="571480"/>
              <a:ext cx="4587843" cy="646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latin typeface="Calibri" pitchFamily="34" charset="0"/>
                </a:rPr>
                <a:t>   مثال من واقع الحياة 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5750" y="1643063"/>
            <a:ext cx="8643938" cy="4857750"/>
            <a:chOff x="285720" y="1643050"/>
            <a:chExt cx="8643998" cy="4857784"/>
          </a:xfrm>
        </p:grpSpPr>
        <p:grpSp>
          <p:nvGrpSpPr>
            <p:cNvPr id="11280" name="Group 7"/>
            <p:cNvGrpSpPr>
              <a:grpSpLocks/>
            </p:cNvGrpSpPr>
            <p:nvPr/>
          </p:nvGrpSpPr>
          <p:grpSpPr bwMode="auto">
            <a:xfrm>
              <a:off x="285720" y="1643050"/>
              <a:ext cx="8643998" cy="4857784"/>
              <a:chOff x="714348" y="285728"/>
              <a:chExt cx="6643734" cy="6072230"/>
            </a:xfrm>
          </p:grpSpPr>
          <p:sp>
            <p:nvSpPr>
              <p:cNvPr id="9" name="Snip Diagonal Corner Rectangle 8"/>
              <p:cNvSpPr/>
              <p:nvPr/>
            </p:nvSpPr>
            <p:spPr>
              <a:xfrm>
                <a:off x="714348" y="285728"/>
                <a:ext cx="6072702" cy="5500726"/>
              </a:xfrm>
              <a:prstGeom prst="snip2DiagRect">
                <a:avLst/>
              </a:prstGeom>
              <a:solidFill>
                <a:srgbClr val="9900FF"/>
              </a:solidFill>
              <a:ln w="762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Snip Diagonal Corner Rectangle 9"/>
              <p:cNvSpPr/>
              <p:nvPr/>
            </p:nvSpPr>
            <p:spPr>
              <a:xfrm>
                <a:off x="1285380" y="857232"/>
                <a:ext cx="6072702" cy="5500726"/>
              </a:xfrm>
              <a:prstGeom prst="snip2DiagRect">
                <a:avLst/>
              </a:prstGeom>
              <a:solidFill>
                <a:srgbClr val="9900FF"/>
              </a:solidFill>
              <a:ln w="762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1" name="Snip Diagonal Corner Rectangle 10"/>
              <p:cNvSpPr/>
              <p:nvPr/>
            </p:nvSpPr>
            <p:spPr>
              <a:xfrm>
                <a:off x="879069" y="464323"/>
                <a:ext cx="6259385" cy="5625742"/>
              </a:xfrm>
              <a:prstGeom prst="snip2DiagRect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11281" name="Rectangle 4"/>
            <p:cNvSpPr>
              <a:spLocks noChangeArrowheads="1"/>
            </p:cNvSpPr>
            <p:nvPr/>
          </p:nvSpPr>
          <p:spPr bwMode="auto">
            <a:xfrm>
              <a:off x="571473" y="1903389"/>
              <a:ext cx="7143822" cy="280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>
                  <a:solidFill>
                    <a:srgbClr val="FF0000"/>
                  </a:solidFill>
                  <a:latin typeface="Calibri" pitchFamily="34" charset="0"/>
                </a:rPr>
                <a:t>((تفسير باقي القسمة))</a:t>
              </a:r>
            </a:p>
            <a:p>
              <a:pPr algn="ctr"/>
              <a:r>
                <a:rPr lang="ar-EG" sz="3600" b="1">
                  <a:solidFill>
                    <a:srgbClr val="0000FF"/>
                  </a:solidFill>
                  <a:latin typeface="Calibri" pitchFamily="34" charset="0"/>
                </a:rPr>
                <a:t>تحصل كل منهما على     كعكة، ويبين النموذج أدناه أن كلاً منهما تحصل على كعكة كاملة، وأن الكعكة المتبقية تقسم بينهما بالتساوي. إذاً، ستحصل كل منهما على    1 كعكة.</a:t>
              </a: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572375" y="1571625"/>
            <a:ext cx="1428750" cy="1223963"/>
            <a:chOff x="6500826" y="1928802"/>
            <a:chExt cx="1428760" cy="1223970"/>
          </a:xfrm>
        </p:grpSpPr>
        <p:sp>
          <p:nvSpPr>
            <p:cNvPr id="13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4" name="32-Point Star 8"/>
            <p:cNvSpPr/>
            <p:nvPr/>
          </p:nvSpPr>
          <p:spPr>
            <a:xfrm>
              <a:off x="6500826" y="1928802"/>
              <a:ext cx="1000132" cy="1000131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2</a:t>
              </a:r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5072063"/>
            <a:ext cx="35163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مجموعة 14"/>
          <p:cNvGrpSpPr>
            <a:grpSpLocks/>
          </p:cNvGrpSpPr>
          <p:nvPr/>
        </p:nvGrpSpPr>
        <p:grpSpPr bwMode="auto">
          <a:xfrm>
            <a:off x="3738563" y="2286000"/>
            <a:ext cx="762000" cy="966788"/>
            <a:chOff x="4724400" y="662444"/>
            <a:chExt cx="762000" cy="967045"/>
          </a:xfrm>
        </p:grpSpPr>
        <p:sp>
          <p:nvSpPr>
            <p:cNvPr id="11275" name="مربع نص 15"/>
            <p:cNvSpPr txBox="1">
              <a:spLocks noChangeArrowheads="1"/>
            </p:cNvSpPr>
            <p:nvPr/>
          </p:nvSpPr>
          <p:spPr bwMode="auto">
            <a:xfrm>
              <a:off x="4724400" y="662444"/>
              <a:ext cx="762000" cy="52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2</a:t>
              </a:r>
              <a:endParaRPr lang="en-US" sz="2800"/>
            </a:p>
          </p:txBody>
        </p:sp>
        <p:sp>
          <p:nvSpPr>
            <p:cNvPr id="11276" name="مربع نص 16"/>
            <p:cNvSpPr txBox="1">
              <a:spLocks noChangeArrowheads="1"/>
            </p:cNvSpPr>
            <p:nvPr/>
          </p:nvSpPr>
          <p:spPr bwMode="auto">
            <a:xfrm>
              <a:off x="4724400" y="1106269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3</a:t>
              </a:r>
              <a:endParaRPr lang="en-US" sz="2800"/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4868862" y="1143585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مجموعة 18"/>
          <p:cNvGrpSpPr>
            <a:grpSpLocks/>
          </p:cNvGrpSpPr>
          <p:nvPr/>
        </p:nvGrpSpPr>
        <p:grpSpPr bwMode="auto">
          <a:xfrm>
            <a:off x="2595563" y="3890963"/>
            <a:ext cx="762000" cy="966787"/>
            <a:chOff x="4724400" y="662444"/>
            <a:chExt cx="762000" cy="967045"/>
          </a:xfrm>
        </p:grpSpPr>
        <p:sp>
          <p:nvSpPr>
            <p:cNvPr id="11272" name="مربع نص 19"/>
            <p:cNvSpPr txBox="1">
              <a:spLocks noChangeArrowheads="1"/>
            </p:cNvSpPr>
            <p:nvPr/>
          </p:nvSpPr>
          <p:spPr bwMode="auto">
            <a:xfrm>
              <a:off x="4724400" y="662444"/>
              <a:ext cx="762000" cy="52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1</a:t>
              </a:r>
              <a:endParaRPr lang="en-US" sz="2800"/>
            </a:p>
          </p:txBody>
        </p:sp>
        <p:sp>
          <p:nvSpPr>
            <p:cNvPr id="11273" name="مربع نص 20"/>
            <p:cNvSpPr txBox="1">
              <a:spLocks noChangeArrowheads="1"/>
            </p:cNvSpPr>
            <p:nvPr/>
          </p:nvSpPr>
          <p:spPr bwMode="auto">
            <a:xfrm>
              <a:off x="4724400" y="1106269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2</a:t>
              </a:r>
              <a:endParaRPr lang="en-US" sz="2800"/>
            </a:p>
          </p:txBody>
        </p:sp>
        <p:cxnSp>
          <p:nvCxnSpPr>
            <p:cNvPr id="22" name="رابط مستقيم 21"/>
            <p:cNvCxnSpPr/>
            <p:nvPr/>
          </p:nvCxnSpPr>
          <p:spPr>
            <a:xfrm rot="10800000">
              <a:off x="4868862" y="1143584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929063" y="0"/>
            <a:ext cx="5214937" cy="28575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ar-EG" sz="4800" b="1" dirty="0"/>
              <a:t>تذكر</a:t>
            </a:r>
            <a:endParaRPr lang="ar-EG" sz="48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357188" y="2786063"/>
            <a:ext cx="8286750" cy="3571875"/>
          </a:xfrm>
          <a:prstGeom prst="horizontalScrol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ar-EG" sz="4000" dirty="0"/>
              <a:t>تقسم الأشياء أو الكميات إلى أجزاء متساوية عند استعمال الكسور.</a:t>
            </a:r>
            <a:endParaRPr lang="ar-EG" sz="4000" dirty="0"/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15063" y="428625"/>
            <a:ext cx="2428875" cy="901700"/>
            <a:chOff x="5682361" y="571440"/>
            <a:chExt cx="2894289" cy="902440"/>
          </a:xfrm>
        </p:grpSpPr>
        <p:sp>
          <p:nvSpPr>
            <p:cNvPr id="3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4" name="Picture 2" descr="BDRLC034.WMF"/>
            <p:cNvPicPr>
              <a:picLocks noChangeAspect="1"/>
            </p:cNvPicPr>
            <p:nvPr/>
          </p:nvPicPr>
          <p:blipFill>
            <a:blip r:embed="rId7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3323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71500" y="2428875"/>
            <a:ext cx="7358063" cy="2908300"/>
            <a:chOff x="571472" y="2643182"/>
            <a:chExt cx="6000792" cy="3214710"/>
          </a:xfrm>
        </p:grpSpPr>
        <p:pic>
          <p:nvPicPr>
            <p:cNvPr id="20" name="Picture 9" descr="BANNR028.WMF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71472" y="2643182"/>
              <a:ext cx="6000792" cy="3214710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21" name="Rectangle 8"/>
            <p:cNvSpPr/>
            <p:nvPr/>
          </p:nvSpPr>
          <p:spPr>
            <a:xfrm>
              <a:off x="1142976" y="3140699"/>
              <a:ext cx="5000628" cy="25510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استعمل كيسان من طعام الطيور لملء ثلاثة أوعية.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ما كمية الطعام التي وضعت في كل وعاء؟</a:t>
              </a:r>
              <a:endParaRPr lang="ar-EG" sz="3200" b="1" dirty="0">
                <a:solidFill>
                  <a:srgbClr val="92D05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23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24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1</a:t>
              </a:r>
            </a:p>
          </p:txBody>
        </p:sp>
      </p:grpSp>
    </p:spTree>
  </p:cSld>
  <p:clrMapOvr>
    <a:masterClrMapping/>
  </p:clrMapOvr>
  <p:transition>
    <p:checke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bombf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70 -  خطأ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6215063" y="428625"/>
            <a:ext cx="2428875" cy="901700"/>
            <a:chOff x="5682361" y="571440"/>
            <a:chExt cx="2894289" cy="902440"/>
          </a:xfrm>
        </p:grpSpPr>
        <p:sp>
          <p:nvSpPr>
            <p:cNvPr id="3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14339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4" name="Picture 2" descr="BDRLC034.WMF"/>
            <p:cNvPicPr>
              <a:picLocks noChangeAspect="1"/>
            </p:cNvPicPr>
            <p:nvPr/>
          </p:nvPicPr>
          <p:blipFill>
            <a:blip r:embed="rId6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4352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71500" y="2428875"/>
            <a:ext cx="7358063" cy="2908300"/>
            <a:chOff x="571472" y="2643182"/>
            <a:chExt cx="6000792" cy="3214710"/>
          </a:xfrm>
        </p:grpSpPr>
        <p:pic>
          <p:nvPicPr>
            <p:cNvPr id="20" name="Picture 9" descr="BANNR028.WMF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71472" y="2643182"/>
              <a:ext cx="6000792" cy="3214710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21" name="Rectangle 8"/>
            <p:cNvSpPr/>
            <p:nvPr/>
          </p:nvSpPr>
          <p:spPr>
            <a:xfrm>
              <a:off x="1142422" y="3141532"/>
              <a:ext cx="5001307" cy="11897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3200" b="1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200" b="1" dirty="0">
                  <a:latin typeface="Arial" pitchFamily="34" charset="0"/>
                  <a:cs typeface="Arial" pitchFamily="34" charset="0"/>
                </a:rPr>
                <a:t>كمية </a:t>
              </a:r>
              <a:r>
                <a:rPr lang="ar-EG" sz="3200" b="1" dirty="0">
                  <a:latin typeface="Arial" pitchFamily="34" charset="0"/>
                  <a:cs typeface="Arial" pitchFamily="34" charset="0"/>
                </a:rPr>
                <a:t>الطعام في كل وعاء</a:t>
              </a:r>
              <a:endParaRPr lang="ar-EG" sz="3200" b="1" dirty="0">
                <a:solidFill>
                  <a:srgbClr val="92D05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23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24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1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998788" y="2857500"/>
            <a:ext cx="1001712" cy="2143125"/>
            <a:chOff x="5877" y="7783"/>
            <a:chExt cx="676" cy="853"/>
          </a:xfrm>
        </p:grpSpPr>
        <p:sp>
          <p:nvSpPr>
            <p:cNvPr id="14344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2</a:t>
              </a:r>
            </a:p>
          </p:txBody>
        </p:sp>
        <p:sp>
          <p:nvSpPr>
            <p:cNvPr id="14345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3</a:t>
              </a:r>
            </a:p>
          </p:txBody>
        </p:sp>
        <p:sp>
          <p:nvSpPr>
            <p:cNvPr id="14346" name="Text Box 41"/>
            <p:cNvSpPr txBox="1">
              <a:spLocks noChangeArrowheads="1"/>
            </p:cNvSpPr>
            <p:nvPr/>
          </p:nvSpPr>
          <p:spPr bwMode="auto">
            <a:xfrm>
              <a:off x="5877" y="7932"/>
              <a:ext cx="63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 </a:t>
              </a:r>
              <a:endParaRPr lang="ar-EG" sz="4400"/>
            </a:p>
          </p:txBody>
        </p:sp>
      </p:grp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357694"/>
            <a:ext cx="7913716" cy="1650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1500" y="2428875"/>
            <a:ext cx="7358063" cy="2908300"/>
            <a:chOff x="571472" y="2643182"/>
            <a:chExt cx="6000792" cy="3214710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71472" y="2643182"/>
              <a:ext cx="6000792" cy="3214710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1142976" y="3140699"/>
              <a:ext cx="5000628" cy="25510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وزع مدرس التربية الفنية 3 كيلوجرامات من المعجون على أربعة طلاب بالتساوي. كم كيلوجراماً من المعجون أخذ كل طالب؟</a:t>
              </a:r>
              <a:endParaRPr lang="ar-EG" sz="3200" b="1" dirty="0">
                <a:solidFill>
                  <a:srgbClr val="92D05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0788" y="5429264"/>
            <a:ext cx="522298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15365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8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5370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143750" y="2347913"/>
            <a:ext cx="1428750" cy="1223962"/>
            <a:chOff x="6500826" y="1928800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0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0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2</a:t>
              </a:r>
            </a:p>
          </p:txBody>
        </p:sp>
      </p:grpSp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03 - وندوز الوص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1500" y="2428875"/>
            <a:ext cx="7358063" cy="2908300"/>
            <a:chOff x="571472" y="2643182"/>
            <a:chExt cx="6000792" cy="3214710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71472" y="2643182"/>
              <a:ext cx="6000792" cy="3214710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1142422" y="3271384"/>
              <a:ext cx="5001307" cy="7141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latin typeface="Arial" pitchFamily="34" charset="0"/>
                  <a:cs typeface="Arial" pitchFamily="34" charset="0"/>
                </a:rPr>
                <a:t>نصيب كل طالب =</a:t>
              </a:r>
              <a:endParaRPr lang="ar-EG" sz="3200" b="1" dirty="0">
                <a:solidFill>
                  <a:srgbClr val="92D05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16388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7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6398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143750" y="2347913"/>
            <a:ext cx="1428750" cy="1223962"/>
            <a:chOff x="6500826" y="1928800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0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0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2</a:t>
              </a:r>
            </a:p>
          </p:txBody>
        </p: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143380"/>
            <a:ext cx="3468702" cy="2246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29000" y="2500313"/>
            <a:ext cx="1001713" cy="2143125"/>
            <a:chOff x="5877" y="7783"/>
            <a:chExt cx="676" cy="853"/>
          </a:xfrm>
        </p:grpSpPr>
        <p:sp>
          <p:nvSpPr>
            <p:cNvPr id="16392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3</a:t>
              </a:r>
            </a:p>
          </p:txBody>
        </p:sp>
        <p:sp>
          <p:nvSpPr>
            <p:cNvPr id="16393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4</a:t>
              </a:r>
            </a:p>
          </p:txBody>
        </p:sp>
        <p:sp>
          <p:nvSpPr>
            <p:cNvPr id="16394" name="Text Box 41"/>
            <p:cNvSpPr txBox="1">
              <a:spLocks noChangeArrowheads="1"/>
            </p:cNvSpPr>
            <p:nvPr/>
          </p:nvSpPr>
          <p:spPr bwMode="auto">
            <a:xfrm>
              <a:off x="5877" y="7932"/>
              <a:ext cx="63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 </a:t>
              </a:r>
              <a:endParaRPr lang="ar-EG" sz="4400"/>
            </a:p>
          </p:txBody>
        </p:sp>
      </p:grpSp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1500" y="2643188"/>
            <a:ext cx="7358063" cy="2571750"/>
            <a:chOff x="571470" y="2473912"/>
            <a:chExt cx="6000792" cy="6091094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71470" y="2473912"/>
              <a:ext cx="6000792" cy="6091094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1142976" y="3140699"/>
              <a:ext cx="5000628" cy="5029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تريد أربع عائلات أن تقتسم الفطائر الظاهرة أدناه. ما نصيب كل عائلة منها؟</a:t>
              </a:r>
            </a:p>
          </p:txBody>
        </p:sp>
      </p:grpSp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17412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6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7417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3</a:t>
              </a:r>
            </a:p>
          </p:txBody>
        </p:sp>
      </p:grpSp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1500" y="2643188"/>
            <a:ext cx="7358063" cy="2571750"/>
            <a:chOff x="571470" y="2473912"/>
            <a:chExt cx="6000792" cy="6091094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71470" y="2473912"/>
              <a:ext cx="6000792" cy="6091094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18450" name="Rectangle 8"/>
            <p:cNvSpPr>
              <a:spLocks noChangeArrowheads="1"/>
            </p:cNvSpPr>
            <p:nvPr/>
          </p:nvSpPr>
          <p:spPr bwMode="auto">
            <a:xfrm>
              <a:off x="1142976" y="3140698"/>
              <a:ext cx="5000628" cy="1822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ar-EG" sz="4400" b="1"/>
                <a:t>نصيب كل عائلة =         فطيرة. </a:t>
              </a:r>
              <a:endParaRPr lang="en-US" sz="4400"/>
            </a:p>
          </p:txBody>
        </p:sp>
      </p:grpSp>
      <p:grpSp>
        <p:nvGrpSpPr>
          <p:cNvPr id="18435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18436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7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8446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3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571750" y="2428875"/>
            <a:ext cx="1216025" cy="2143125"/>
            <a:chOff x="5732" y="7783"/>
            <a:chExt cx="821" cy="853"/>
          </a:xfrm>
        </p:grpSpPr>
        <p:sp>
          <p:nvSpPr>
            <p:cNvPr id="18440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18441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4</a:t>
              </a:r>
            </a:p>
          </p:txBody>
        </p:sp>
        <p:sp>
          <p:nvSpPr>
            <p:cNvPr id="18442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 1</a:t>
              </a:r>
              <a:endParaRPr lang="ar-EG" sz="4400"/>
            </a:p>
          </p:txBody>
        </p: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4429125"/>
            <a:ext cx="81010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3" y="2857500"/>
            <a:ext cx="7358062" cy="2571750"/>
            <a:chOff x="513189" y="2473912"/>
            <a:chExt cx="6000792" cy="6091094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13189" y="2473912"/>
              <a:ext cx="6000792" cy="6091094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941867" y="3140699"/>
              <a:ext cx="5280852" cy="45924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EG" sz="4000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استعملت ستة أكياس من التراب لملء 5 أوعية لزراعة الزهور. ما كمية التراب التي وضعت في كل وعاء؟</a:t>
              </a:r>
            </a:p>
          </p:txBody>
        </p:sp>
      </p:grpSp>
      <p:grpSp>
        <p:nvGrpSpPr>
          <p:cNvPr id="19459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19460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6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9465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4</a:t>
              </a:r>
            </a:p>
          </p:txBody>
        </p:sp>
      </p:grpSp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3" y="2857500"/>
            <a:ext cx="7358062" cy="2571750"/>
            <a:chOff x="513189" y="2473912"/>
            <a:chExt cx="6000810" cy="6091094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13189" y="2473912"/>
              <a:ext cx="6000792" cy="6091094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20498" name="Rectangle 8"/>
            <p:cNvSpPr>
              <a:spLocks noChangeArrowheads="1"/>
            </p:cNvSpPr>
            <p:nvPr/>
          </p:nvSpPr>
          <p:spPr bwMode="auto">
            <a:xfrm>
              <a:off x="1233147" y="3140698"/>
              <a:ext cx="5280852" cy="167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4000" b="1"/>
                <a:t>كمية التراب في كل وعاء =     </a:t>
              </a:r>
              <a:endParaRPr lang="en-US" sz="4000"/>
            </a:p>
          </p:txBody>
        </p:sp>
      </p:grpSp>
      <p:grpSp>
        <p:nvGrpSpPr>
          <p:cNvPr id="20483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7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20494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4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782763" y="2714625"/>
            <a:ext cx="1217612" cy="2143125"/>
            <a:chOff x="5732" y="7783"/>
            <a:chExt cx="821" cy="853"/>
          </a:xfrm>
        </p:grpSpPr>
        <p:sp>
          <p:nvSpPr>
            <p:cNvPr id="20488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20489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5</a:t>
              </a:r>
            </a:p>
          </p:txBody>
        </p:sp>
        <p:sp>
          <p:nvSpPr>
            <p:cNvPr id="20490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 1</a:t>
              </a:r>
              <a:endParaRPr lang="ar-EG" sz="4400"/>
            </a:p>
          </p:txBody>
        </p: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/>
          <a:srcRect b="12985"/>
          <a:stretch>
            <a:fillRect/>
          </a:stretch>
        </p:blipFill>
        <p:spPr bwMode="auto">
          <a:xfrm>
            <a:off x="428625" y="4429125"/>
            <a:ext cx="7826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072066" y="571480"/>
            <a:ext cx="3714776" cy="1428760"/>
            <a:chOff x="5214942" y="285728"/>
            <a:chExt cx="3714776" cy="1428760"/>
          </a:xfrm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grpSpPr>
        <p:grpSp>
          <p:nvGrpSpPr>
            <p:cNvPr id="6" name="Group 4"/>
            <p:cNvGrpSpPr/>
            <p:nvPr/>
          </p:nvGrpSpPr>
          <p:grpSpPr>
            <a:xfrm>
              <a:off x="5214942" y="285728"/>
              <a:ext cx="3714776" cy="1428760"/>
              <a:chOff x="5072066" y="2214554"/>
              <a:chExt cx="3214677" cy="249434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429256" y="2500306"/>
                <a:ext cx="2500330" cy="192882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b="1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pic>
            <p:nvPicPr>
              <p:cNvPr id="3" name="Picture 2" descr="Fbordr11.wm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72066" y="2214554"/>
                <a:ext cx="3214677" cy="2494342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6000761" y="642918"/>
              <a:ext cx="21162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فكرة الدرس:</a:t>
              </a: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428875" y="2714625"/>
            <a:ext cx="6227763" cy="3357563"/>
            <a:chOff x="2714611" y="2928934"/>
            <a:chExt cx="6227225" cy="3357586"/>
          </a:xfrm>
        </p:grpSpPr>
        <p:pic>
          <p:nvPicPr>
            <p:cNvPr id="3076" name="Picture 7" descr="BDRLC083.WMF"/>
            <p:cNvPicPr>
              <a:picLocks noChangeAspect="1"/>
            </p:cNvPicPr>
            <p:nvPr/>
          </p:nvPicPr>
          <p:blipFill>
            <a:blip r:embed="rId6">
              <a:lum bright="2000" contrast="44000"/>
            </a:blip>
            <a:srcRect/>
            <a:stretch>
              <a:fillRect/>
            </a:stretch>
          </p:blipFill>
          <p:spPr bwMode="auto">
            <a:xfrm flipH="1">
              <a:off x="2714611" y="2928934"/>
              <a:ext cx="6227225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3071802" y="3216662"/>
              <a:ext cx="3571868" cy="156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800" b="1">
                  <a:latin typeface="Calibri" pitchFamily="34" charset="0"/>
                </a:rPr>
                <a:t>أمثل مواقف القسمة بالكسور.</a:t>
              </a:r>
              <a:endParaRPr lang="ar-EG" sz="48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3" y="2643188"/>
            <a:ext cx="7358062" cy="3357562"/>
            <a:chOff x="513189" y="2473912"/>
            <a:chExt cx="6000792" cy="6140187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13189" y="2473912"/>
              <a:ext cx="6000792" cy="6091094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941867" y="3140698"/>
              <a:ext cx="5280852" cy="54734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EG" sz="4800" b="1" dirty="0">
                  <a:ln>
                    <a:solidFill>
                      <a:srgbClr val="0000FF"/>
                    </a:solidFill>
                  </a:ln>
                  <a:solidFill>
                    <a:srgbClr val="FFFF00"/>
                  </a:solidFill>
                  <a:latin typeface="+mn-lt"/>
                  <a:cs typeface="+mn-cs"/>
                </a:rPr>
                <a:t>تحدث:</a:t>
              </a:r>
            </a:p>
            <a:p>
              <a:pPr algn="ctr">
                <a:defRPr/>
              </a:pPr>
              <a:r>
                <a:rPr lang="ar-EG" sz="4000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ناقش كيف تستعمل الكسور لتمثيل مواقف قسمة من واقع الحياة، وأعط مثالاً على ذلك.</a:t>
              </a:r>
            </a:p>
          </p:txBody>
        </p:sp>
      </p:grpSp>
      <p:grpSp>
        <p:nvGrpSpPr>
          <p:cNvPr id="21507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6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21513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5</a:t>
              </a:r>
            </a:p>
          </p:txBody>
        </p:sp>
      </p:grpSp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3" y="2643188"/>
            <a:ext cx="7358062" cy="3330575"/>
            <a:chOff x="513189" y="2473912"/>
            <a:chExt cx="6000792" cy="6091094"/>
          </a:xfrm>
        </p:grpSpPr>
        <p:pic>
          <p:nvPicPr>
            <p:cNvPr id="10" name="Picture 9" descr="BANNR028.WMF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46000" contrast="93000"/>
            </a:blip>
            <a:stretch>
              <a:fillRect/>
            </a:stretch>
          </p:blipFill>
          <p:spPr>
            <a:xfrm rot="10800000">
              <a:off x="513189" y="2473912"/>
              <a:ext cx="6000792" cy="6091094"/>
            </a:xfrm>
            <a:prstGeom prst="rect">
              <a:avLst/>
            </a:prstGeom>
            <a:effectLst>
              <a:innerShdw blurRad="774700">
                <a:srgbClr val="FF0000"/>
              </a:innerShdw>
            </a:effectLst>
          </p:spPr>
        </p:pic>
        <p:sp>
          <p:nvSpPr>
            <p:cNvPr id="22546" name="Rectangle 8"/>
            <p:cNvSpPr>
              <a:spLocks noChangeArrowheads="1"/>
            </p:cNvSpPr>
            <p:nvPr/>
          </p:nvSpPr>
          <p:spPr bwMode="auto">
            <a:xfrm>
              <a:off x="941867" y="3140697"/>
              <a:ext cx="5280852" cy="467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4000" b="1"/>
                <a:t>الكسر يمثل قسمة الأشياء أو الكميات بمقادير متساوية.</a:t>
              </a:r>
              <a:r>
                <a:rPr lang="en-US" sz="4000"/>
                <a:t> </a:t>
              </a:r>
              <a:r>
                <a:rPr lang="ar-EG" sz="4000" b="1"/>
                <a:t>مثل: إذا قسمنا تفاحة بين شخصين فإن كل شخص يأخذ      تفاحة. </a:t>
              </a:r>
              <a:endParaRPr lang="en-US" sz="4000"/>
            </a:p>
          </p:txBody>
        </p:sp>
      </p:grp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6215063" y="384175"/>
            <a:ext cx="2428875" cy="901700"/>
            <a:chOff x="5682361" y="571440"/>
            <a:chExt cx="2894289" cy="902440"/>
          </a:xfrm>
        </p:grpSpPr>
        <p:sp>
          <p:nvSpPr>
            <p:cNvPr id="7" name="Pentagon 2"/>
            <p:cNvSpPr/>
            <p:nvPr/>
          </p:nvSpPr>
          <p:spPr>
            <a:xfrm rot="10800000">
              <a:off x="6075833" y="571440"/>
              <a:ext cx="2500817" cy="857954"/>
            </a:xfrm>
            <a:prstGeom prst="homePlate">
              <a:avLst/>
            </a:prstGeom>
            <a:solidFill>
              <a:srgbClr val="800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5682361" y="642877"/>
              <a:ext cx="2643224" cy="83100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 تأكــد </a:t>
              </a:r>
            </a:p>
          </p:txBody>
        </p:sp>
      </p:grpSp>
      <p:grpSp>
        <p:nvGrpSpPr>
          <p:cNvPr id="22532" name="Group 1"/>
          <p:cNvGrpSpPr>
            <a:grpSpLocks/>
          </p:cNvGrpSpPr>
          <p:nvPr/>
        </p:nvGrpSpPr>
        <p:grpSpPr bwMode="auto">
          <a:xfrm>
            <a:off x="428625" y="762000"/>
            <a:ext cx="6000750" cy="1481138"/>
            <a:chOff x="3358329" y="357166"/>
            <a:chExt cx="5164274" cy="1166809"/>
          </a:xfrm>
        </p:grpSpPr>
        <p:pic>
          <p:nvPicPr>
            <p:cNvPr id="12" name="Picture 2" descr="BDRLC034.WMF"/>
            <p:cNvPicPr>
              <a:picLocks noChangeAspect="1"/>
            </p:cNvPicPr>
            <p:nvPr/>
          </p:nvPicPr>
          <p:blipFill>
            <a:blip r:embed="rId7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22542" name="Rectangle 3"/>
            <p:cNvSpPr>
              <a:spLocks noChangeArrowheads="1"/>
            </p:cNvSpPr>
            <p:nvPr/>
          </p:nvSpPr>
          <p:spPr bwMode="auto">
            <a:xfrm>
              <a:off x="3644000" y="432172"/>
              <a:ext cx="4587843" cy="104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مثل كل موقف مما يأتي مستعملاً الكسور والنماذج، ثم حل المسالة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  <a:cs typeface="Traditional Arabic" pitchFamily="18" charset="-78"/>
                </a:rPr>
                <a:t>:     </a:t>
              </a:r>
            </a:p>
          </p:txBody>
        </p:sp>
      </p:grp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7143750" y="2357438"/>
            <a:ext cx="1428750" cy="1223962"/>
            <a:chOff x="6500826" y="1928802"/>
            <a:chExt cx="1428760" cy="1223970"/>
          </a:xfrm>
        </p:grpSpPr>
        <p:sp>
          <p:nvSpPr>
            <p:cNvPr id="15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6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5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5429250" y="4500563"/>
            <a:ext cx="1217613" cy="2143125"/>
            <a:chOff x="5732" y="7783"/>
            <a:chExt cx="821" cy="853"/>
          </a:xfrm>
        </p:grpSpPr>
        <p:sp>
          <p:nvSpPr>
            <p:cNvPr id="22536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22537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2</a:t>
              </a:r>
            </a:p>
          </p:txBody>
        </p:sp>
        <p:sp>
          <p:nvSpPr>
            <p:cNvPr id="22538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</a:t>
              </a:r>
              <a:endParaRPr lang="ar-EG" sz="4400"/>
            </a:p>
          </p:txBody>
        </p:sp>
      </p:grp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8" cstate="print">
            <a:lum bright="-8000" contrast="36000"/>
          </a:blip>
          <a:srcRect/>
          <a:stretch>
            <a:fillRect/>
          </a:stretch>
        </p:blipFill>
        <p:spPr bwMode="auto">
          <a:xfrm>
            <a:off x="167480" y="5143512"/>
            <a:ext cx="4547396" cy="1357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23561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7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3562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/>
          <p:nvPr/>
        </p:nvSpPr>
        <p:spPr>
          <a:xfrm>
            <a:off x="1571625" y="3500438"/>
            <a:ext cx="65008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استعمل مترا من القماش لصنع رايتين للمدرسة ما طول القماش المستعمل في كل راية؟</a:t>
            </a:r>
            <a:endParaRPr lang="ar-EG" sz="4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6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4579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24590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4591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571625" y="3500438"/>
            <a:ext cx="6500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EG" sz="4800" b="1"/>
              <a:t>تحتاج كل راية       م</a:t>
            </a:r>
            <a:endParaRPr lang="en-US" sz="48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5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6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714500" y="3071813"/>
            <a:ext cx="1217613" cy="2143125"/>
            <a:chOff x="5732" y="7783"/>
            <a:chExt cx="821" cy="853"/>
          </a:xfrm>
        </p:grpSpPr>
        <p:sp>
          <p:nvSpPr>
            <p:cNvPr id="24587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24588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2</a:t>
              </a:r>
            </a:p>
          </p:txBody>
        </p:sp>
        <p:sp>
          <p:nvSpPr>
            <p:cNvPr id="24589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</a:t>
              </a:r>
              <a:endParaRPr lang="ar-EG" sz="4400"/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4429125"/>
            <a:ext cx="41862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25609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5610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/>
          <p:nvPr/>
        </p:nvSpPr>
        <p:spPr>
          <a:xfrm>
            <a:off x="1571625" y="3500438"/>
            <a:ext cx="65008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اقتسم أربعة أشخاص فطيرة كبيرة بالتساوي.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ما نصيب كل واحد منهم؟</a:t>
            </a:r>
            <a:endParaRPr lang="ar-EG" sz="4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7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26638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6639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71563" y="3500438"/>
            <a:ext cx="7500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800" b="1"/>
              <a:t>نصيب كل واحد منهم =      فطيرة.</a:t>
            </a:r>
            <a:endParaRPr lang="en-US" sz="48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7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497138" y="3071813"/>
            <a:ext cx="1217612" cy="2143125"/>
            <a:chOff x="5732" y="7783"/>
            <a:chExt cx="821" cy="853"/>
          </a:xfrm>
        </p:grpSpPr>
        <p:sp>
          <p:nvSpPr>
            <p:cNvPr id="26635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26636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4</a:t>
              </a:r>
            </a:p>
          </p:txBody>
        </p:sp>
        <p:sp>
          <p:nvSpPr>
            <p:cNvPr id="26637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</a:t>
              </a:r>
              <a:endParaRPr lang="ar-EG" sz="4400"/>
            </a:p>
          </p:txBody>
        </p:sp>
      </p:grp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2863" y="4335463"/>
            <a:ext cx="243363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27657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7658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/>
          <p:nvPr/>
        </p:nvSpPr>
        <p:spPr>
          <a:xfrm>
            <a:off x="1571625" y="3286125"/>
            <a:ext cx="6500813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u="sng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قياس:</a:t>
            </a:r>
            <a:r>
              <a:rPr lang="ar-EG" sz="4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استعملت 3 كيلوجرامات من </a:t>
            </a:r>
            <a:r>
              <a:rPr lang="ar-EG" sz="4800" b="1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البطاطا</a:t>
            </a:r>
            <a:r>
              <a:rPr lang="ar-EG" sz="4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لصنع 8 أطباق من </a:t>
            </a:r>
            <a:r>
              <a:rPr lang="ar-EG" sz="4800" b="1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البطاطا</a:t>
            </a:r>
            <a:r>
              <a:rPr lang="ar-EG" sz="4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المهروسة. كم كيلوجراماً استعمل في كل طبق؟</a:t>
            </a:r>
            <a:endParaRPr lang="ar-EG" sz="4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8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8675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28686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8687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571625" y="3286125"/>
            <a:ext cx="650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800" b="1"/>
              <a:t>استعمل في كل طبق      كجم. </a:t>
            </a:r>
            <a:endParaRPr lang="en-US" sz="48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5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8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711450" y="2857500"/>
            <a:ext cx="1217613" cy="2143125"/>
            <a:chOff x="5732" y="7783"/>
            <a:chExt cx="821" cy="853"/>
          </a:xfrm>
        </p:grpSpPr>
        <p:sp>
          <p:nvSpPr>
            <p:cNvPr id="28683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3</a:t>
              </a:r>
            </a:p>
          </p:txBody>
        </p:sp>
        <p:sp>
          <p:nvSpPr>
            <p:cNvPr id="28684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8</a:t>
              </a:r>
            </a:p>
          </p:txBody>
        </p:sp>
        <p:sp>
          <p:nvSpPr>
            <p:cNvPr id="28685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</a:t>
              </a:r>
              <a:endParaRPr lang="ar-EG" sz="4400"/>
            </a:p>
          </p:txBody>
        </p: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>
            <a:lum bright="-8000" contrast="30000"/>
          </a:blip>
          <a:srcRect/>
          <a:stretch>
            <a:fillRect/>
          </a:stretch>
        </p:blipFill>
        <p:spPr bwMode="auto">
          <a:xfrm>
            <a:off x="3786188" y="4214813"/>
            <a:ext cx="28225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29705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9706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/>
          <p:nvPr/>
        </p:nvSpPr>
        <p:spPr>
          <a:xfrm>
            <a:off x="1000125" y="3071813"/>
            <a:ext cx="742950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استعملت حمولة شاحنتين من العشب الصناعي لتغطية سبعة ملاعب. إذا وزعت الحمولة بالتساوي، فما كمية العشب الصناعي التي وضعت في كل ملعب؟</a:t>
            </a:r>
            <a:endParaRPr lang="ar-EG" sz="4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9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0735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0125" y="3373438"/>
            <a:ext cx="7429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400" b="1"/>
              <a:t>كمية العشب في كل ملعب = </a:t>
            </a:r>
            <a:endParaRPr lang="en-US" sz="44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9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785938" y="2857500"/>
            <a:ext cx="1217612" cy="2143125"/>
            <a:chOff x="5732" y="7783"/>
            <a:chExt cx="821" cy="853"/>
          </a:xfrm>
        </p:grpSpPr>
        <p:sp>
          <p:nvSpPr>
            <p:cNvPr id="30731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2</a:t>
              </a:r>
            </a:p>
          </p:txBody>
        </p:sp>
        <p:sp>
          <p:nvSpPr>
            <p:cNvPr id="30732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7</a:t>
              </a:r>
            </a:p>
          </p:txBody>
        </p:sp>
        <p:sp>
          <p:nvSpPr>
            <p:cNvPr id="30733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</a:t>
              </a:r>
              <a:endParaRPr lang="ar-EG" sz="4400"/>
            </a:p>
          </p:txBody>
        </p:sp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4429125"/>
            <a:ext cx="40116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00694" y="428604"/>
            <a:ext cx="3071834" cy="1357322"/>
            <a:chOff x="5500694" y="428604"/>
            <a:chExt cx="3071834" cy="135732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Heart 2"/>
            <p:cNvSpPr/>
            <p:nvPr/>
          </p:nvSpPr>
          <p:spPr>
            <a:xfrm>
              <a:off x="5500694" y="428604"/>
              <a:ext cx="3071834" cy="1357322"/>
            </a:xfrm>
            <a:prstGeom prst="heart">
              <a:avLst/>
            </a:prstGeom>
            <a:gradFill>
              <a:gsLst>
                <a:gs pos="0">
                  <a:srgbClr val="006600"/>
                </a:gs>
                <a:gs pos="50000">
                  <a:srgbClr val="00FF00"/>
                </a:gs>
                <a:gs pos="100000">
                  <a:srgbClr val="006600"/>
                </a:gs>
              </a:gsLst>
              <a:lin ang="13500000" scaled="1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215074" y="785794"/>
              <a:ext cx="16466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latin typeface="+mn-lt"/>
                  <a:cs typeface="+mn-cs"/>
                </a:rPr>
                <a:t>المفردات: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 rot="-453123">
            <a:off x="855663" y="2481263"/>
            <a:ext cx="6000750" cy="3641725"/>
            <a:chOff x="2143108" y="2143116"/>
            <a:chExt cx="6000792" cy="3640541"/>
          </a:xfrm>
        </p:grpSpPr>
        <p:pic>
          <p:nvPicPr>
            <p:cNvPr id="4101" name="Picture 5" descr="Bord027.wm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3108" y="2143116"/>
              <a:ext cx="6000792" cy="364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3214694" y="3523708"/>
              <a:ext cx="3643322" cy="70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ar-MA" sz="4000" b="1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3357563"/>
            <a:ext cx="2571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Calibri" pitchFamily="34" charset="0"/>
              </a:rPr>
              <a:t>- كسر</a:t>
            </a:r>
          </a:p>
          <a:p>
            <a:pPr algn="ctr"/>
            <a:r>
              <a:rPr lang="ar-EG" sz="4000" b="1">
                <a:latin typeface="Calibri" pitchFamily="34" charset="0"/>
              </a:rPr>
              <a:t>- بسط</a:t>
            </a:r>
          </a:p>
          <a:p>
            <a:pPr algn="ctr"/>
            <a:r>
              <a:rPr lang="ar-EG" sz="4000" b="1">
                <a:latin typeface="Calibri" pitchFamily="34" charset="0"/>
              </a:rPr>
              <a:t>- مقام</a:t>
            </a:r>
          </a:p>
          <a:p>
            <a:pPr algn="l" rtl="0"/>
            <a:endParaRPr lang="ar-EG" sz="4000"/>
          </a:p>
        </p:txBody>
      </p:sp>
    </p:spTree>
  </p:cSld>
  <p:clrMapOvr>
    <a:masterClrMapping/>
  </p:clrMapOvr>
  <p:transition>
    <p:diamond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5 - العلامة النجم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4071937"/>
            <a:chOff x="500034" y="1500174"/>
            <a:chExt cx="8385397" cy="4101162"/>
          </a:xfrm>
        </p:grpSpPr>
        <p:grpSp>
          <p:nvGrpSpPr>
            <p:cNvPr id="31753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885" y="-342495"/>
                <a:ext cx="3886939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1754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0125" y="3071813"/>
            <a:ext cx="7429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ar-EG" sz="4400" b="1">
                <a:solidFill>
                  <a:srgbClr val="002060"/>
                </a:solidFill>
              </a:rPr>
              <a:t>يستعمل ناصر علب الزيت الموضحة أدناه في ثلاثة أيام. إذا كان يستعمل الكمية نفسها في كل يوم فكم علبة يستعمل في اليوم؟</a:t>
            </a: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142875" y="2786063"/>
            <a:ext cx="8742363" cy="4071937"/>
            <a:chOff x="500034" y="1500174"/>
            <a:chExt cx="8385397" cy="4101162"/>
          </a:xfrm>
        </p:grpSpPr>
        <p:grpSp>
          <p:nvGrpSpPr>
            <p:cNvPr id="32782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885" y="-342495"/>
                <a:ext cx="3886939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2783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0125" y="3373438"/>
            <a:ext cx="7429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400" b="1"/>
              <a:t>يستعمل في اليوم       علبة. </a:t>
            </a:r>
            <a:endParaRPr lang="en-US" sz="44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854450" y="2928938"/>
            <a:ext cx="1217613" cy="2143125"/>
            <a:chOff x="5732" y="7783"/>
            <a:chExt cx="821" cy="853"/>
          </a:xfrm>
        </p:grpSpPr>
        <p:sp>
          <p:nvSpPr>
            <p:cNvPr id="32779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32780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3</a:t>
              </a:r>
            </a:p>
          </p:txBody>
        </p:sp>
        <p:sp>
          <p:nvSpPr>
            <p:cNvPr id="32781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ـــ1</a:t>
              </a:r>
              <a:endParaRPr lang="ar-EG" sz="4400"/>
            </a:p>
          </p:txBody>
        </p: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4572000"/>
            <a:ext cx="65913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4071937"/>
            <a:chOff x="500034" y="1500174"/>
            <a:chExt cx="8385397" cy="4101162"/>
          </a:xfrm>
        </p:grpSpPr>
        <p:grpSp>
          <p:nvGrpSpPr>
            <p:cNvPr id="33802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885" y="-342495"/>
                <a:ext cx="3886939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3803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0125" y="3071813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rgbClr val="002060"/>
                </a:solidFill>
              </a:rPr>
              <a:t>يراد حفظ الفطائر الظاهرة أدناه في خمسة أوعية بالتساوي. كم من الفطيرة سيوضح في كل وعاء؟</a:t>
            </a: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11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10145"/>
          <a:stretch>
            <a:fillRect/>
          </a:stretch>
        </p:blipFill>
        <p:spPr bwMode="auto">
          <a:xfrm>
            <a:off x="3286116" y="5500702"/>
            <a:ext cx="3106095" cy="1214446"/>
          </a:xfrm>
          <a:prstGeom prst="rect">
            <a:avLst/>
          </a:prstGeom>
          <a:noFill/>
          <a:ln w="2857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34819" name="Group 8"/>
          <p:cNvGrpSpPr>
            <a:grpSpLocks/>
          </p:cNvGrpSpPr>
          <p:nvPr/>
        </p:nvGrpSpPr>
        <p:grpSpPr bwMode="auto">
          <a:xfrm>
            <a:off x="142875" y="2786063"/>
            <a:ext cx="8742363" cy="4071937"/>
            <a:chOff x="500034" y="1500174"/>
            <a:chExt cx="8385397" cy="4101162"/>
          </a:xfrm>
        </p:grpSpPr>
        <p:grpSp>
          <p:nvGrpSpPr>
            <p:cNvPr id="34830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885" y="-342495"/>
                <a:ext cx="3886939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4831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214438" y="3527425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EG" sz="4800" b="1"/>
              <a:t>سيوضع في كل وعاء        فطيرة.  </a:t>
            </a:r>
            <a:endParaRPr lang="en-US" sz="48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5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11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10145"/>
          <a:stretch>
            <a:fillRect/>
          </a:stretch>
        </p:blipFill>
        <p:spPr bwMode="auto">
          <a:xfrm>
            <a:off x="3286116" y="5500702"/>
            <a:ext cx="3106095" cy="1214446"/>
          </a:xfrm>
          <a:prstGeom prst="rect">
            <a:avLst/>
          </a:prstGeom>
          <a:noFill/>
          <a:ln w="2857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500313" y="3143250"/>
            <a:ext cx="1217612" cy="2143125"/>
            <a:chOff x="5732" y="7783"/>
            <a:chExt cx="821" cy="853"/>
          </a:xfrm>
        </p:grpSpPr>
        <p:sp>
          <p:nvSpPr>
            <p:cNvPr id="34827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34828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5</a:t>
              </a:r>
            </a:p>
          </p:txBody>
        </p:sp>
        <p:sp>
          <p:nvSpPr>
            <p:cNvPr id="34829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ـــ1</a:t>
              </a:r>
              <a:endParaRPr lang="ar-EG" sz="4400"/>
            </a:p>
          </p:txBody>
        </p:sp>
      </p:grp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35849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/>
          <p:nvPr/>
        </p:nvSpPr>
        <p:spPr>
          <a:xfrm>
            <a:off x="1000125" y="3071813"/>
            <a:ext cx="74295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استعملت أربعة لترات من الدهان لطلاء 25كرسياً. إذا احتاج كل كرسي إلى الكمية نفسها من الدهان، فكم كرسياً يمكن طلاؤها بلتر واحد؟</a:t>
            </a:r>
            <a:endParaRPr lang="ar-EG" sz="4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12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36878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6879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0125" y="3071813"/>
            <a:ext cx="7429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/>
              <a:t>عدد الكراسي التى يمكن طلاؤها بلتر واحد =      كرسي. </a:t>
            </a:r>
            <a:endParaRPr lang="en-US" sz="48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12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857625" y="3571875"/>
            <a:ext cx="1217613" cy="2143125"/>
            <a:chOff x="5732" y="7783"/>
            <a:chExt cx="821" cy="853"/>
          </a:xfrm>
        </p:grpSpPr>
        <p:sp>
          <p:nvSpPr>
            <p:cNvPr id="36875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1</a:t>
              </a:r>
            </a:p>
          </p:txBody>
        </p:sp>
        <p:sp>
          <p:nvSpPr>
            <p:cNvPr id="36876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6</a:t>
              </a:r>
            </a:p>
          </p:txBody>
        </p:sp>
        <p:sp>
          <p:nvSpPr>
            <p:cNvPr id="36877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</a:t>
              </a:r>
              <a:endParaRPr lang="ar-EG" sz="4400"/>
            </a:p>
          </p:txBody>
        </p:sp>
      </p:grp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302424">
            <a:off x="1109663" y="4745038"/>
            <a:ext cx="21558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37897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7898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0125" y="3071813"/>
            <a:ext cx="7429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 u="sng">
                <a:solidFill>
                  <a:srgbClr val="002060"/>
                </a:solidFill>
              </a:rPr>
              <a:t>قياس:</a:t>
            </a:r>
            <a:r>
              <a:rPr lang="ar-EG" sz="5400" b="1">
                <a:solidFill>
                  <a:srgbClr val="002060"/>
                </a:solidFill>
              </a:rPr>
              <a:t> صنعت جدتي سبع وسائد من قطعة قماش طولها 9 أمتار. ما كمية القماش التي استعملت في كل وسادة؟</a:t>
            </a:r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13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1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معة 19"/>
          <p:cNvSpPr/>
          <p:nvPr/>
        </p:nvSpPr>
        <p:spPr>
          <a:xfrm>
            <a:off x="5786438" y="0"/>
            <a:ext cx="3357562" cy="2214563"/>
          </a:xfrm>
          <a:prstGeom prst="teardrop">
            <a:avLst>
              <a:gd name="adj" fmla="val 130518"/>
            </a:avLst>
          </a:prstGeom>
          <a:solidFill>
            <a:srgbClr val="92D050">
              <a:alpha val="66000"/>
            </a:srgbClr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bg1"/>
                </a:solidFill>
              </a:rPr>
              <a:t>تدرب، وحل المسائل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142875" y="2786063"/>
            <a:ext cx="8742363" cy="3643312"/>
            <a:chOff x="500034" y="1500174"/>
            <a:chExt cx="8385397" cy="4101162"/>
          </a:xfrm>
        </p:grpSpPr>
        <p:grpSp>
          <p:nvGrpSpPr>
            <p:cNvPr id="38930" name="Group 7"/>
            <p:cNvGrpSpPr>
              <a:grpSpLocks/>
            </p:cNvGrpSpPr>
            <p:nvPr/>
          </p:nvGrpSpPr>
          <p:grpSpPr bwMode="auto">
            <a:xfrm>
              <a:off x="500034" y="1500174"/>
              <a:ext cx="8385397" cy="4101162"/>
              <a:chOff x="142844" y="1071546"/>
              <a:chExt cx="9268074" cy="4101192"/>
            </a:xfrm>
          </p:grpSpPr>
          <p:sp>
            <p:nvSpPr>
              <p:cNvPr id="25" name="Round Diagonal Corner Rectangle 11"/>
              <p:cNvSpPr/>
              <p:nvPr/>
            </p:nvSpPr>
            <p:spPr>
              <a:xfrm rot="5400000">
                <a:off x="1556979" y="-342589"/>
                <a:ext cx="3886751" cy="671502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26" name="Round Diagonal Corner Rectangle 12"/>
              <p:cNvSpPr/>
              <p:nvPr/>
            </p:nvSpPr>
            <p:spPr>
              <a:xfrm>
                <a:off x="695513" y="1315085"/>
                <a:ext cx="8715405" cy="3857653"/>
              </a:xfrm>
              <a:prstGeom prst="round2DiagRect">
                <a:avLst>
                  <a:gd name="adj1" fmla="val 36616"/>
                  <a:gd name="adj2" fmla="val 0"/>
                </a:avLst>
              </a:prstGeom>
              <a:gradFill>
                <a:gsLst>
                  <a:gs pos="0">
                    <a:srgbClr val="800080"/>
                  </a:gs>
                  <a:gs pos="50000">
                    <a:srgbClr val="FFFF00"/>
                  </a:gs>
                  <a:gs pos="100000">
                    <a:srgbClr val="9900FF"/>
                  </a:gs>
                </a:gsLst>
                <a:lin ang="16200000" scaled="0"/>
              </a:gradFill>
              <a:ln w="57150">
                <a:solidFill>
                  <a:schemeClr val="tx1"/>
                </a:solidFill>
              </a:ln>
              <a:effectLst>
                <a:innerShdw blurRad="5080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8931" name="TextBox 10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643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>
                <a:latin typeface="Calibri" pitchFamily="34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0125" y="3071813"/>
            <a:ext cx="7429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/>
              <a:t>كمية القماش في كل وسادة =      =        متراً. </a:t>
            </a:r>
            <a:endParaRPr lang="en-US" sz="5400"/>
          </a:p>
        </p:txBody>
      </p:sp>
      <p:sp>
        <p:nvSpPr>
          <p:cNvPr id="28" name="Round Single Corner Rectangle 1"/>
          <p:cNvSpPr/>
          <p:nvPr/>
        </p:nvSpPr>
        <p:spPr>
          <a:xfrm>
            <a:off x="0" y="1047750"/>
            <a:ext cx="5715000" cy="1166813"/>
          </a:xfrm>
          <a:prstGeom prst="round1Rect">
            <a:avLst>
              <a:gd name="adj" fmla="val 50000"/>
            </a:avLst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C00000"/>
                </a:solidFill>
              </a:rPr>
              <a:t>مثل كل موقف مما يأتي مستعملاً الكسور والنماذج، ثم حل المسالة:</a:t>
            </a:r>
            <a:endParaRPr lang="ar-EG" sz="3200" dirty="0">
              <a:solidFill>
                <a:srgbClr val="C0000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996754">
            <a:off x="7706699" y="2557413"/>
            <a:ext cx="1542912" cy="985912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13</a:t>
            </a:r>
            <a:endParaRPr lang="en-US" sz="5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68763" y="3714750"/>
            <a:ext cx="1217612" cy="2143125"/>
            <a:chOff x="5732" y="7783"/>
            <a:chExt cx="821" cy="853"/>
          </a:xfrm>
        </p:grpSpPr>
        <p:sp>
          <p:nvSpPr>
            <p:cNvPr id="38927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2</a:t>
              </a:r>
            </a:p>
          </p:txBody>
        </p:sp>
        <p:sp>
          <p:nvSpPr>
            <p:cNvPr id="38928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7</a:t>
              </a:r>
            </a:p>
          </p:txBody>
        </p:sp>
        <p:sp>
          <p:nvSpPr>
            <p:cNvPr id="38929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ـــ1</a:t>
              </a:r>
              <a:endParaRPr lang="ar-EG" sz="440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997575" y="3714750"/>
            <a:ext cx="1217613" cy="2143125"/>
            <a:chOff x="5732" y="7783"/>
            <a:chExt cx="821" cy="853"/>
          </a:xfrm>
        </p:grpSpPr>
        <p:sp>
          <p:nvSpPr>
            <p:cNvPr id="38924" name="Text Box 39"/>
            <p:cNvSpPr txBox="1">
              <a:spLocks noChangeArrowheads="1"/>
            </p:cNvSpPr>
            <p:nvPr/>
          </p:nvSpPr>
          <p:spPr bwMode="auto">
            <a:xfrm>
              <a:off x="5996" y="7783"/>
              <a:ext cx="4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/>
                <a:t>9</a:t>
              </a:r>
            </a:p>
          </p:txBody>
        </p:sp>
        <p:sp>
          <p:nvSpPr>
            <p:cNvPr id="38925" name="Text Box 40"/>
            <p:cNvSpPr txBox="1">
              <a:spLocks noChangeArrowheads="1"/>
            </p:cNvSpPr>
            <p:nvPr/>
          </p:nvSpPr>
          <p:spPr bwMode="auto">
            <a:xfrm>
              <a:off x="6070" y="8124"/>
              <a:ext cx="483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ar-EG" sz="4400"/>
                <a:t>7</a:t>
              </a:r>
            </a:p>
          </p:txBody>
        </p:sp>
        <p:sp>
          <p:nvSpPr>
            <p:cNvPr id="38926" name="Text Box 41"/>
            <p:cNvSpPr txBox="1">
              <a:spLocks noChangeArrowheads="1"/>
            </p:cNvSpPr>
            <p:nvPr/>
          </p:nvSpPr>
          <p:spPr bwMode="auto">
            <a:xfrm>
              <a:off x="5732" y="7932"/>
              <a:ext cx="78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ar-EG" sz="4400" b="1">
                  <a:solidFill>
                    <a:srgbClr val="0000FF"/>
                  </a:solidFill>
                </a:rPr>
                <a:t>ـــ</a:t>
              </a:r>
              <a:endParaRPr lang="ar-EG" sz="4400"/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17870">
            <a:off x="228600" y="4764088"/>
            <a:ext cx="23669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nus_unlocked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7593" y="214290"/>
            <a:ext cx="5500687" cy="857250"/>
            <a:chOff x="2928926" y="357166"/>
            <a:chExt cx="5500726" cy="857256"/>
          </a:xfrm>
          <a:blipFill>
            <a:blip r:embed="rId6"/>
            <a:tile tx="0" ty="0" sx="100000" sy="100000" flip="none" algn="tl"/>
          </a:blipFill>
        </p:grpSpPr>
        <p:sp>
          <p:nvSpPr>
            <p:cNvPr id="3" name="Hexagon 2"/>
            <p:cNvSpPr/>
            <p:nvPr/>
          </p:nvSpPr>
          <p:spPr>
            <a:xfrm>
              <a:off x="2928926" y="357166"/>
              <a:ext cx="5500726" cy="857256"/>
            </a:xfrm>
            <a:prstGeom prst="hexagon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3214678" y="428604"/>
              <a:ext cx="4857784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EG" sz="40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مسائل مهارات التفكير العليا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57250" y="1714500"/>
            <a:ext cx="6429375" cy="3429000"/>
            <a:chOff x="857223" y="1714490"/>
            <a:chExt cx="6429421" cy="4286278"/>
          </a:xfrm>
        </p:grpSpPr>
        <p:grpSp>
          <p:nvGrpSpPr>
            <p:cNvPr id="39943" name="Group 6"/>
            <p:cNvGrpSpPr>
              <a:grpSpLocks/>
            </p:cNvGrpSpPr>
            <p:nvPr/>
          </p:nvGrpSpPr>
          <p:grpSpPr bwMode="auto">
            <a:xfrm>
              <a:off x="857223" y="1714490"/>
              <a:ext cx="6429421" cy="4286278"/>
              <a:chOff x="428595" y="130097"/>
              <a:chExt cx="8501123" cy="6812122"/>
            </a:xfrm>
          </p:grpSpPr>
          <p:sp>
            <p:nvSpPr>
              <p:cNvPr id="8" name="Flowchart: Terminator 7"/>
              <p:cNvSpPr/>
              <p:nvPr/>
            </p:nvSpPr>
            <p:spPr>
              <a:xfrm rot="5400000">
                <a:off x="1714623" y="-1155931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 rot="5400000">
                <a:off x="1714623" y="-272878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9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solidFill>
                <a:srgbClr val="00FF00"/>
              </a:solidFill>
              <a:ln w="57150">
                <a:solidFill>
                  <a:schemeClr val="tx1"/>
                </a:solidFill>
              </a:ln>
              <a:effectLst>
                <a:innerShdw blurRad="1270000">
                  <a:srgbClr val="00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1428727" y="2339573"/>
              <a:ext cx="5357851" cy="319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EG" sz="40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اكتب مسألة قسمة من واقع الحياة تتضمن تقسيم أربعة أشياء بالتساوي، ثم حل المسألة.</a:t>
              </a:r>
              <a:endParaRPr lang="ar-EG" sz="3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2" name="AutoShape 11"/>
          <p:cNvSpPr>
            <a:spLocks noChangeArrowheads="1"/>
          </p:cNvSpPr>
          <p:nvPr/>
        </p:nvSpPr>
        <p:spPr bwMode="auto">
          <a:xfrm rot="996754">
            <a:off x="6148705" y="1194893"/>
            <a:ext cx="2808288" cy="19446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FF00"/>
                </a:solidFill>
                <a:latin typeface="+mn-lt"/>
                <a:cs typeface="+mn-cs"/>
              </a:rPr>
              <a:t>(14)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latin typeface="+mn-lt"/>
                <a:cs typeface="+mn-cs"/>
              </a:rPr>
              <a:t>مسألة مفتوحة</a:t>
            </a:r>
            <a:endParaRPr lang="en-US" sz="3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fau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7593" y="214290"/>
            <a:ext cx="5500687" cy="857250"/>
            <a:chOff x="2928926" y="357166"/>
            <a:chExt cx="5500726" cy="857256"/>
          </a:xfrm>
          <a:blipFill>
            <a:blip r:embed="rId4"/>
            <a:tile tx="0" ty="0" sx="100000" sy="100000" flip="none" algn="tl"/>
          </a:blipFill>
        </p:grpSpPr>
        <p:sp>
          <p:nvSpPr>
            <p:cNvPr id="3" name="Hexagon 2"/>
            <p:cNvSpPr/>
            <p:nvPr/>
          </p:nvSpPr>
          <p:spPr>
            <a:xfrm>
              <a:off x="2928926" y="357166"/>
              <a:ext cx="5500726" cy="857256"/>
            </a:xfrm>
            <a:prstGeom prst="hexagon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3214678" y="428604"/>
              <a:ext cx="4857784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EG" sz="40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مسائل مهارات التفكير العليا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57250" y="1714500"/>
            <a:ext cx="6429375" cy="3429000"/>
            <a:chOff x="857223" y="1714490"/>
            <a:chExt cx="6429421" cy="4286278"/>
          </a:xfrm>
        </p:grpSpPr>
        <p:grpSp>
          <p:nvGrpSpPr>
            <p:cNvPr id="40967" name="Group 6"/>
            <p:cNvGrpSpPr>
              <a:grpSpLocks/>
            </p:cNvGrpSpPr>
            <p:nvPr/>
          </p:nvGrpSpPr>
          <p:grpSpPr bwMode="auto">
            <a:xfrm>
              <a:off x="857223" y="1714490"/>
              <a:ext cx="6429421" cy="4286278"/>
              <a:chOff x="428595" y="130097"/>
              <a:chExt cx="8501123" cy="6812122"/>
            </a:xfrm>
          </p:grpSpPr>
          <p:sp>
            <p:nvSpPr>
              <p:cNvPr id="8" name="Flowchart: Terminator 7"/>
              <p:cNvSpPr/>
              <p:nvPr/>
            </p:nvSpPr>
            <p:spPr>
              <a:xfrm rot="5400000">
                <a:off x="1714623" y="-1155931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 rot="5400000">
                <a:off x="1714623" y="-272878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9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solidFill>
                <a:srgbClr val="00FF00"/>
              </a:solidFill>
              <a:ln w="57150">
                <a:solidFill>
                  <a:schemeClr val="tx1"/>
                </a:solidFill>
              </a:ln>
              <a:effectLst>
                <a:innerShdw blurRad="1270000">
                  <a:srgbClr val="00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40968" name="Rectangle 4"/>
            <p:cNvSpPr>
              <a:spLocks noChangeArrowheads="1"/>
            </p:cNvSpPr>
            <p:nvPr/>
          </p:nvSpPr>
          <p:spPr bwMode="auto">
            <a:xfrm>
              <a:off x="1428727" y="2339573"/>
              <a:ext cx="5357851" cy="2423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000" b="1">
                  <a:solidFill>
                    <a:srgbClr val="FF0000"/>
                  </a:solidFill>
                </a:rPr>
                <a:t>تقاسم 4 طلبة 8 فطائر كبيرة لوجبة الغداء, ما نصيب كل شخص من الفطائر؟ </a:t>
              </a:r>
              <a:endParaRPr lang="en-US" sz="4000">
                <a:solidFill>
                  <a:srgbClr val="FF0000"/>
                </a:solidFill>
              </a:endParaRPr>
            </a:p>
          </p:txBody>
        </p:sp>
      </p:grpSp>
      <p:sp>
        <p:nvSpPr>
          <p:cNvPr id="12" name="AutoShape 11"/>
          <p:cNvSpPr>
            <a:spLocks noChangeArrowheads="1"/>
          </p:cNvSpPr>
          <p:nvPr/>
        </p:nvSpPr>
        <p:spPr bwMode="auto">
          <a:xfrm rot="996754">
            <a:off x="6148705" y="1194893"/>
            <a:ext cx="2808288" cy="19446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FF00"/>
                </a:solidFill>
                <a:latin typeface="+mn-lt"/>
                <a:cs typeface="+mn-cs"/>
              </a:rPr>
              <a:t>(14)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latin typeface="+mn-lt"/>
                <a:cs typeface="+mn-cs"/>
              </a:rPr>
              <a:t>مسألة مفتوحة</a:t>
            </a:r>
            <a:endParaRPr lang="en-US" sz="3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00750" y="142875"/>
            <a:ext cx="2643188" cy="1500188"/>
            <a:chOff x="6000436" y="214290"/>
            <a:chExt cx="2643530" cy="1500198"/>
          </a:xfrm>
        </p:grpSpPr>
        <p:pic>
          <p:nvPicPr>
            <p:cNvPr id="5127" name="Picture 2" descr="Chrome.wm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00436" y="214290"/>
              <a:ext cx="2643530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6572264" y="571480"/>
              <a:ext cx="135732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</a:rPr>
                <a:t>استعد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57438" y="1714500"/>
            <a:ext cx="6500812" cy="4572000"/>
            <a:chOff x="857224" y="1609926"/>
            <a:chExt cx="7643866" cy="5952046"/>
          </a:xfrm>
        </p:grpSpPr>
        <p:sp>
          <p:nvSpPr>
            <p:cNvPr id="14" name="Round Single Corner Rectangle 13"/>
            <p:cNvSpPr/>
            <p:nvPr/>
          </p:nvSpPr>
          <p:spPr>
            <a:xfrm>
              <a:off x="857224" y="1707061"/>
              <a:ext cx="7643866" cy="5854911"/>
            </a:xfrm>
            <a:prstGeom prst="round1Rect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>
              <a:off x="1071538" y="1609926"/>
              <a:ext cx="6858048" cy="563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solidFill>
                    <a:srgbClr val="0000FF"/>
                  </a:solidFill>
                  <a:latin typeface="Calibri" pitchFamily="34" charset="0"/>
                </a:rPr>
                <a:t>يكفي الوعاء المملوء بالحليب لملء ثلاثة أكواب. ما كمية الحليب في كل كوب؟</a:t>
              </a:r>
            </a:p>
            <a:p>
              <a:endParaRPr lang="ar-EG" sz="2000" b="1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/>
              <a:r>
                <a:rPr lang="ar-EG" sz="3600" b="1">
                  <a:solidFill>
                    <a:srgbClr val="0000FF"/>
                  </a:solidFill>
                  <a:latin typeface="Calibri" pitchFamily="34" charset="0"/>
                </a:rPr>
                <a:t>يمكن إيجاد كمية الحليب في كل كوب بالقسمة.</a:t>
              </a:r>
            </a:p>
            <a:p>
              <a:endParaRPr lang="ar-EG" b="1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/>
              <a:r>
                <a:rPr lang="ar-EG" sz="3600" b="1">
                  <a:solidFill>
                    <a:srgbClr val="0000FF"/>
                  </a:solidFill>
                  <a:latin typeface="Calibri" pitchFamily="34" charset="0"/>
                </a:rPr>
                <a:t>نقسم وعاء واحداً على ثلاثة أكواب.</a:t>
              </a:r>
            </a:p>
            <a:p>
              <a:pPr algn="ctr"/>
              <a:r>
                <a:rPr lang="ar-EG" sz="3600" b="1">
                  <a:solidFill>
                    <a:srgbClr val="0000FF"/>
                  </a:solidFill>
                  <a:latin typeface="Calibri" pitchFamily="34" charset="0"/>
                </a:rPr>
                <a:t>1 ÷ 3</a:t>
              </a:r>
              <a:endParaRPr lang="ar-EG" sz="3200">
                <a:latin typeface="Calibri" pitchFamily="34" charset="0"/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71479" y="4543441"/>
            <a:ext cx="1714511" cy="2628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37 - حد حاسم ل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03 - وندوز الوص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7593" y="214290"/>
            <a:ext cx="5500687" cy="857250"/>
            <a:chOff x="2928926" y="357166"/>
            <a:chExt cx="5500726" cy="857256"/>
          </a:xfrm>
          <a:blipFill>
            <a:blip r:embed="rId6"/>
            <a:tile tx="0" ty="0" sx="100000" sy="100000" flip="none" algn="tl"/>
          </a:blipFill>
        </p:grpSpPr>
        <p:sp>
          <p:nvSpPr>
            <p:cNvPr id="3" name="Hexagon 2"/>
            <p:cNvSpPr/>
            <p:nvPr/>
          </p:nvSpPr>
          <p:spPr>
            <a:xfrm>
              <a:off x="2928926" y="357166"/>
              <a:ext cx="5500726" cy="857256"/>
            </a:xfrm>
            <a:prstGeom prst="hexagon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3214678" y="428604"/>
              <a:ext cx="4857784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EG" sz="40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مسائل مهارات التفكير العليا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357313"/>
            <a:ext cx="9144000" cy="5143500"/>
            <a:chOff x="857223" y="1587378"/>
            <a:chExt cx="6429422" cy="4639708"/>
          </a:xfrm>
        </p:grpSpPr>
        <p:grpSp>
          <p:nvGrpSpPr>
            <p:cNvPr id="41992" name="Group 6"/>
            <p:cNvGrpSpPr>
              <a:grpSpLocks/>
            </p:cNvGrpSpPr>
            <p:nvPr/>
          </p:nvGrpSpPr>
          <p:grpSpPr bwMode="auto">
            <a:xfrm>
              <a:off x="857223" y="1587378"/>
              <a:ext cx="6429422" cy="4639708"/>
              <a:chOff x="428595" y="-71920"/>
              <a:chExt cx="8501124" cy="7373823"/>
            </a:xfrm>
          </p:grpSpPr>
          <p:sp>
            <p:nvSpPr>
              <p:cNvPr id="8" name="Flowchart: Terminator 7"/>
              <p:cNvSpPr/>
              <p:nvPr/>
            </p:nvSpPr>
            <p:spPr>
              <a:xfrm rot="5400000">
                <a:off x="1613558" y="-1256883"/>
                <a:ext cx="6131197" cy="8501124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 rot="5400000">
                <a:off x="1535040" y="-92775"/>
                <a:ext cx="6288233" cy="8501124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9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solidFill>
                <a:srgbClr val="00FF00"/>
              </a:solidFill>
              <a:ln w="57150">
                <a:solidFill>
                  <a:schemeClr val="tx1"/>
                </a:solidFill>
              </a:ln>
              <a:effectLst>
                <a:innerShdw blurRad="1270000">
                  <a:srgbClr val="00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1428727" y="2240374"/>
              <a:ext cx="5357852" cy="2304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EG" sz="40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قسمت خمسة كيلوجرامات من اللحم على عدد من القدور بالتساوي.</a:t>
              </a:r>
            </a:p>
            <a:p>
              <a:pPr marL="742950" indent="-742950" algn="just">
                <a:buFont typeface="+mj-cs"/>
                <a:buAutoNum type="arabic2Minus"/>
                <a:defRPr/>
              </a:pPr>
              <a:r>
                <a:rPr lang="ar-EG" sz="4000" b="1" dirty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إذا زاد عدد القدور، ماذا يحدث لكمية اللحم التي توضع في كل قدر</a:t>
              </a:r>
              <a:r>
                <a:rPr lang="ar-EG" sz="4000" b="1" dirty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؟</a:t>
              </a:r>
              <a:endParaRPr lang="ar-EG" sz="40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2" name="AutoShape 11"/>
          <p:cNvSpPr>
            <a:spLocks noChangeArrowheads="1"/>
          </p:cNvSpPr>
          <p:nvPr/>
        </p:nvSpPr>
        <p:spPr bwMode="auto">
          <a:xfrm rot="20712881">
            <a:off x="347618" y="468992"/>
            <a:ext cx="2808288" cy="19446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FF00"/>
                </a:solidFill>
                <a:latin typeface="+mn-lt"/>
                <a:cs typeface="+mn-cs"/>
              </a:rPr>
              <a:t>(15)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latin typeface="+mn-lt"/>
                <a:cs typeface="+mn-cs"/>
              </a:rPr>
              <a:t>التبريد المنطقي</a:t>
            </a:r>
            <a:endParaRPr lang="en-US" sz="3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563" y="4605338"/>
            <a:ext cx="6786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/>
              <a:t>تنقص الكمية لأن العدد الكلي يتم تقسيمه إلى أجزاء أكثر. </a:t>
            </a:r>
            <a:endParaRPr lang="en-US" sz="4000"/>
          </a:p>
        </p:txBody>
      </p:sp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7593" y="214290"/>
            <a:ext cx="5500687" cy="857250"/>
            <a:chOff x="2928926" y="357166"/>
            <a:chExt cx="5500726" cy="857256"/>
          </a:xfrm>
          <a:blipFill>
            <a:blip r:embed="rId5"/>
            <a:tile tx="0" ty="0" sx="100000" sy="100000" flip="none" algn="tl"/>
          </a:blipFill>
        </p:grpSpPr>
        <p:sp>
          <p:nvSpPr>
            <p:cNvPr id="3" name="Hexagon 2"/>
            <p:cNvSpPr/>
            <p:nvPr/>
          </p:nvSpPr>
          <p:spPr>
            <a:xfrm>
              <a:off x="2928926" y="357166"/>
              <a:ext cx="5500726" cy="857256"/>
            </a:xfrm>
            <a:prstGeom prst="hexagon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3214678" y="428604"/>
              <a:ext cx="4857784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EG" sz="40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مسائل مهارات التفكير العليا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357313"/>
            <a:ext cx="9144000" cy="5143500"/>
            <a:chOff x="857223" y="1587378"/>
            <a:chExt cx="6429422" cy="4639708"/>
          </a:xfrm>
        </p:grpSpPr>
        <p:grpSp>
          <p:nvGrpSpPr>
            <p:cNvPr id="43016" name="Group 6"/>
            <p:cNvGrpSpPr>
              <a:grpSpLocks/>
            </p:cNvGrpSpPr>
            <p:nvPr/>
          </p:nvGrpSpPr>
          <p:grpSpPr bwMode="auto">
            <a:xfrm>
              <a:off x="857223" y="1587378"/>
              <a:ext cx="6429422" cy="4639708"/>
              <a:chOff x="428595" y="-71920"/>
              <a:chExt cx="8501124" cy="7373823"/>
            </a:xfrm>
          </p:grpSpPr>
          <p:sp>
            <p:nvSpPr>
              <p:cNvPr id="8" name="Flowchart: Terminator 7"/>
              <p:cNvSpPr/>
              <p:nvPr/>
            </p:nvSpPr>
            <p:spPr>
              <a:xfrm rot="5400000">
                <a:off x="1613558" y="-1256883"/>
                <a:ext cx="6131197" cy="8501124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 rot="5400000">
                <a:off x="1535040" y="-92775"/>
                <a:ext cx="6288233" cy="8501124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9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solidFill>
                <a:srgbClr val="00FF00"/>
              </a:solidFill>
              <a:ln w="57150">
                <a:solidFill>
                  <a:schemeClr val="tx1"/>
                </a:solidFill>
              </a:ln>
              <a:effectLst>
                <a:innerShdw blurRad="1270000">
                  <a:srgbClr val="00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1428727" y="2240374"/>
              <a:ext cx="5357852" cy="2304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EG" sz="40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قسمت خمسة كيلوجرامات من اللحم على عدد من القدور بالتساوي.</a:t>
              </a:r>
            </a:p>
            <a:p>
              <a:pPr marL="742950" indent="-742950" algn="just">
                <a:defRPr/>
              </a:pPr>
              <a:r>
                <a:rPr lang="ar-EG" sz="4000" b="1" dirty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ب-  إذا </a:t>
              </a:r>
              <a:r>
                <a:rPr lang="ar-EG" sz="4000" b="1" dirty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زادت كمية اللحم، ماذا يحدث لكمية اللحم التي توضع في كل قدر؟</a:t>
              </a:r>
            </a:p>
          </p:txBody>
        </p:sp>
      </p:grpSp>
      <p:sp>
        <p:nvSpPr>
          <p:cNvPr id="12" name="AutoShape 11"/>
          <p:cNvSpPr>
            <a:spLocks noChangeArrowheads="1"/>
          </p:cNvSpPr>
          <p:nvPr/>
        </p:nvSpPr>
        <p:spPr bwMode="auto">
          <a:xfrm rot="20712881">
            <a:off x="347618" y="468992"/>
            <a:ext cx="2808288" cy="19446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FF00"/>
                </a:solidFill>
                <a:latin typeface="+mn-lt"/>
                <a:cs typeface="+mn-cs"/>
              </a:rPr>
              <a:t>(15)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latin typeface="+mn-lt"/>
                <a:cs typeface="+mn-cs"/>
              </a:rPr>
              <a:t>التبريد المنطقي</a:t>
            </a:r>
            <a:endParaRPr lang="en-US" sz="3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563" y="4605338"/>
            <a:ext cx="6786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تزداد الكمية لأن مقدار الفراولة الجديدة تم تقسيه على العدد نفسه من القدور.</a:t>
            </a:r>
            <a:endParaRPr lang="en-US" sz="4000"/>
          </a:p>
        </p:txBody>
      </p:sp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7593" y="214290"/>
            <a:ext cx="5500687" cy="857250"/>
            <a:chOff x="2928926" y="357166"/>
            <a:chExt cx="5500726" cy="857256"/>
          </a:xfrm>
          <a:blipFill>
            <a:blip r:embed="rId5"/>
            <a:tile tx="0" ty="0" sx="100000" sy="100000" flip="none" algn="tl"/>
          </a:blipFill>
        </p:grpSpPr>
        <p:sp>
          <p:nvSpPr>
            <p:cNvPr id="3" name="Hexagon 2"/>
            <p:cNvSpPr/>
            <p:nvPr/>
          </p:nvSpPr>
          <p:spPr>
            <a:xfrm>
              <a:off x="2928926" y="357166"/>
              <a:ext cx="5500726" cy="857256"/>
            </a:xfrm>
            <a:prstGeom prst="hexagon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3214678" y="428604"/>
              <a:ext cx="4857784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EG" sz="40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مسائل مهارات التفكير العليا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57250" y="1714500"/>
            <a:ext cx="6429375" cy="3429000"/>
            <a:chOff x="857223" y="1714490"/>
            <a:chExt cx="6429421" cy="4286278"/>
          </a:xfrm>
        </p:grpSpPr>
        <p:grpSp>
          <p:nvGrpSpPr>
            <p:cNvPr id="44043" name="Group 6"/>
            <p:cNvGrpSpPr>
              <a:grpSpLocks/>
            </p:cNvGrpSpPr>
            <p:nvPr/>
          </p:nvGrpSpPr>
          <p:grpSpPr bwMode="auto">
            <a:xfrm>
              <a:off x="857223" y="1714490"/>
              <a:ext cx="6429421" cy="4286278"/>
              <a:chOff x="428595" y="130097"/>
              <a:chExt cx="8501123" cy="6812122"/>
            </a:xfrm>
          </p:grpSpPr>
          <p:sp>
            <p:nvSpPr>
              <p:cNvPr id="8" name="Flowchart: Terminator 7"/>
              <p:cNvSpPr/>
              <p:nvPr/>
            </p:nvSpPr>
            <p:spPr>
              <a:xfrm rot="5400000">
                <a:off x="1714623" y="-1155931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 rot="5400000">
                <a:off x="1714623" y="-272878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9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solidFill>
                <a:srgbClr val="00FF00"/>
              </a:solidFill>
              <a:ln w="57150">
                <a:solidFill>
                  <a:schemeClr val="tx1"/>
                </a:solidFill>
              </a:ln>
              <a:effectLst>
                <a:innerShdw blurRad="1270000">
                  <a:srgbClr val="00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1428727" y="2339573"/>
              <a:ext cx="5357851" cy="288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EG" sz="48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مسألة من واقع الحياة يكون </a:t>
              </a:r>
              <a:r>
                <a:rPr lang="ar-EG" sz="4800" b="1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حلها     ، </a:t>
              </a:r>
              <a:r>
                <a:rPr lang="ar-EG" sz="48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وصف ما يمثله الكسر.</a:t>
              </a:r>
              <a:endParaRPr lang="ar-EG" sz="4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2" name="AutoShape 11"/>
          <p:cNvSpPr>
            <a:spLocks noChangeArrowheads="1"/>
          </p:cNvSpPr>
          <p:nvPr/>
        </p:nvSpPr>
        <p:spPr bwMode="auto">
          <a:xfrm rot="996754">
            <a:off x="6148705" y="1194893"/>
            <a:ext cx="2808288" cy="19446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FF00"/>
                </a:solidFill>
                <a:latin typeface="+mn-lt"/>
                <a:cs typeface="+mn-cs"/>
              </a:rPr>
              <a:t>(16)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اكتـــب</a:t>
            </a:r>
            <a:endParaRPr lang="en-US" sz="4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6" name="مجموعة 12"/>
          <p:cNvGrpSpPr>
            <a:grpSpLocks/>
          </p:cNvGrpSpPr>
          <p:nvPr/>
        </p:nvGrpSpPr>
        <p:grpSpPr bwMode="auto">
          <a:xfrm>
            <a:off x="3738563" y="2962275"/>
            <a:ext cx="762000" cy="966788"/>
            <a:chOff x="4724400" y="662444"/>
            <a:chExt cx="762000" cy="967045"/>
          </a:xfrm>
        </p:grpSpPr>
        <p:sp>
          <p:nvSpPr>
            <p:cNvPr id="44040" name="مربع نص 13"/>
            <p:cNvSpPr txBox="1">
              <a:spLocks noChangeArrowheads="1"/>
            </p:cNvSpPr>
            <p:nvPr/>
          </p:nvSpPr>
          <p:spPr bwMode="auto">
            <a:xfrm>
              <a:off x="4724400" y="662444"/>
              <a:ext cx="762000" cy="52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2</a:t>
              </a:r>
              <a:endParaRPr lang="en-US" sz="2800"/>
            </a:p>
          </p:txBody>
        </p:sp>
        <p:sp>
          <p:nvSpPr>
            <p:cNvPr id="44041" name="مربع نص 14"/>
            <p:cNvSpPr txBox="1">
              <a:spLocks noChangeArrowheads="1"/>
            </p:cNvSpPr>
            <p:nvPr/>
          </p:nvSpPr>
          <p:spPr bwMode="auto">
            <a:xfrm>
              <a:off x="4724400" y="1106269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15</a:t>
              </a:r>
              <a:endParaRPr lang="en-US" sz="2800"/>
            </a:p>
          </p:txBody>
        </p:sp>
        <p:cxnSp>
          <p:nvCxnSpPr>
            <p:cNvPr id="16" name="رابط مستقيم 15"/>
            <p:cNvCxnSpPr/>
            <p:nvPr/>
          </p:nvCxnSpPr>
          <p:spPr>
            <a:xfrm rot="10800000">
              <a:off x="4868862" y="1143585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7593" y="214290"/>
            <a:ext cx="5500687" cy="857250"/>
            <a:chOff x="2928926" y="357166"/>
            <a:chExt cx="5500726" cy="857256"/>
          </a:xfrm>
          <a:blipFill>
            <a:blip r:embed="rId4"/>
            <a:tile tx="0" ty="0" sx="100000" sy="100000" flip="none" algn="tl"/>
          </a:blipFill>
        </p:grpSpPr>
        <p:sp>
          <p:nvSpPr>
            <p:cNvPr id="3" name="Hexagon 2"/>
            <p:cNvSpPr/>
            <p:nvPr/>
          </p:nvSpPr>
          <p:spPr>
            <a:xfrm>
              <a:off x="2928926" y="357166"/>
              <a:ext cx="5500726" cy="857256"/>
            </a:xfrm>
            <a:prstGeom prst="hexagon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3214678" y="428604"/>
              <a:ext cx="4857784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EG" sz="40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مسائل مهارات التفكير العليا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57250" y="1714500"/>
            <a:ext cx="6429375" cy="3429000"/>
            <a:chOff x="857223" y="1714490"/>
            <a:chExt cx="6429421" cy="4286278"/>
          </a:xfrm>
        </p:grpSpPr>
        <p:grpSp>
          <p:nvGrpSpPr>
            <p:cNvPr id="45063" name="Group 6"/>
            <p:cNvGrpSpPr>
              <a:grpSpLocks/>
            </p:cNvGrpSpPr>
            <p:nvPr/>
          </p:nvGrpSpPr>
          <p:grpSpPr bwMode="auto">
            <a:xfrm>
              <a:off x="857223" y="1714490"/>
              <a:ext cx="6429421" cy="4286278"/>
              <a:chOff x="428595" y="130097"/>
              <a:chExt cx="8501123" cy="6812122"/>
            </a:xfrm>
          </p:grpSpPr>
          <p:sp>
            <p:nvSpPr>
              <p:cNvPr id="8" name="Flowchart: Terminator 7"/>
              <p:cNvSpPr/>
              <p:nvPr/>
            </p:nvSpPr>
            <p:spPr>
              <a:xfrm rot="5400000">
                <a:off x="1714623" y="-1155931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9" name="Flowchart: Terminator 8"/>
              <p:cNvSpPr/>
              <p:nvPr/>
            </p:nvSpPr>
            <p:spPr>
              <a:xfrm rot="5400000">
                <a:off x="1714623" y="-272878"/>
                <a:ext cx="5929069" cy="8501123"/>
              </a:xfrm>
              <a:prstGeom prst="flowChartTerminator">
                <a:avLst/>
              </a:prstGeom>
              <a:solidFill>
                <a:srgbClr val="8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9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solidFill>
                <a:srgbClr val="00FF00"/>
              </a:solidFill>
              <a:ln w="57150">
                <a:solidFill>
                  <a:schemeClr val="tx1"/>
                </a:solidFill>
              </a:ln>
              <a:effectLst>
                <a:innerShdw blurRad="1270000">
                  <a:srgbClr val="00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45064" name="Rectangle 4"/>
            <p:cNvSpPr>
              <a:spLocks noChangeArrowheads="1"/>
            </p:cNvSpPr>
            <p:nvPr/>
          </p:nvSpPr>
          <p:spPr bwMode="auto">
            <a:xfrm>
              <a:off x="1214390" y="2339573"/>
              <a:ext cx="5786497" cy="2885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800" b="1"/>
                <a:t>يريد 15 طالباً أن يتقاسموا فطيرتين بالتساوي. كم يكون نصيب كل منهم؟ </a:t>
              </a:r>
              <a:endParaRPr lang="en-US" sz="4800"/>
            </a:p>
          </p:txBody>
        </p:sp>
      </p:grpSp>
      <p:sp>
        <p:nvSpPr>
          <p:cNvPr id="12" name="AutoShape 11"/>
          <p:cNvSpPr>
            <a:spLocks noChangeArrowheads="1"/>
          </p:cNvSpPr>
          <p:nvPr/>
        </p:nvSpPr>
        <p:spPr bwMode="auto">
          <a:xfrm rot="996754">
            <a:off x="6148705" y="1194893"/>
            <a:ext cx="2808288" cy="19446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FF00"/>
                </a:solidFill>
                <a:latin typeface="+mn-lt"/>
                <a:cs typeface="+mn-cs"/>
              </a:rPr>
              <a:t>(16)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FF00"/>
                </a:solidFill>
                <a:latin typeface="+mn-lt"/>
                <a:cs typeface="+mn-cs"/>
              </a:rPr>
              <a:t>اكتـــب</a:t>
            </a:r>
            <a:endParaRPr lang="en-US" sz="4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313" y="512763"/>
            <a:ext cx="9144000" cy="5773737"/>
            <a:chOff x="1571604" y="512183"/>
            <a:chExt cx="7186636" cy="5774337"/>
          </a:xfrm>
        </p:grpSpPr>
        <p:pic>
          <p:nvPicPr>
            <p:cNvPr id="6151" name="Picture 2" descr="BCKLC073.WMF"/>
            <p:cNvPicPr>
              <a:picLocks noChangeAspect="1"/>
            </p:cNvPicPr>
            <p:nvPr/>
          </p:nvPicPr>
          <p:blipFill>
            <a:blip r:embed="rId4">
              <a:lum bright="-10000" contrast="72000"/>
            </a:blip>
            <a:srcRect/>
            <a:stretch>
              <a:fillRect/>
            </a:stretch>
          </p:blipFill>
          <p:spPr bwMode="auto">
            <a:xfrm>
              <a:off x="1571604" y="512183"/>
              <a:ext cx="7186636" cy="577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Rectangle 1"/>
            <p:cNvSpPr>
              <a:spLocks noChangeArrowheads="1"/>
            </p:cNvSpPr>
            <p:nvPr/>
          </p:nvSpPr>
          <p:spPr bwMode="auto">
            <a:xfrm>
              <a:off x="1593250" y="2655529"/>
              <a:ext cx="4357710" cy="341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الكسر يمثل أجزاء متساوية من كل أو من مجموعة، وتستعمل الكسور لتمثيل القسمة، فإذا قسم وعاء واحد من الحليب إلى 3 أجزاء متساوية فسوف يكون في كل كوب    (ثلث) الوعاء.</a:t>
              </a:r>
            </a:p>
          </p:txBody>
        </p:sp>
      </p:grpSp>
      <p:grpSp>
        <p:nvGrpSpPr>
          <p:cNvPr id="3" name="مجموعة 4"/>
          <p:cNvGrpSpPr>
            <a:grpSpLocks/>
          </p:cNvGrpSpPr>
          <p:nvPr/>
        </p:nvGrpSpPr>
        <p:grpSpPr bwMode="auto">
          <a:xfrm>
            <a:off x="1214438" y="4748213"/>
            <a:ext cx="762000" cy="966787"/>
            <a:chOff x="4724400" y="662444"/>
            <a:chExt cx="762000" cy="967045"/>
          </a:xfrm>
        </p:grpSpPr>
        <p:sp>
          <p:nvSpPr>
            <p:cNvPr id="6148" name="مربع نص 5"/>
            <p:cNvSpPr txBox="1">
              <a:spLocks noChangeArrowheads="1"/>
            </p:cNvSpPr>
            <p:nvPr/>
          </p:nvSpPr>
          <p:spPr bwMode="auto">
            <a:xfrm>
              <a:off x="4724400" y="662444"/>
              <a:ext cx="762000" cy="52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1</a:t>
              </a:r>
              <a:endParaRPr lang="en-US" sz="2800"/>
            </a:p>
          </p:txBody>
        </p:sp>
        <p:sp>
          <p:nvSpPr>
            <p:cNvPr id="6149" name="مربع نص 6"/>
            <p:cNvSpPr txBox="1">
              <a:spLocks noChangeArrowheads="1"/>
            </p:cNvSpPr>
            <p:nvPr/>
          </p:nvSpPr>
          <p:spPr bwMode="auto">
            <a:xfrm>
              <a:off x="4724400" y="1106269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/>
                <a:t>3</a:t>
              </a:r>
              <a:endParaRPr lang="en-US" sz="2800"/>
            </a:p>
          </p:txBody>
        </p:sp>
        <p:cxnSp>
          <p:nvCxnSpPr>
            <p:cNvPr id="8" name="رابط مستقيم 7"/>
            <p:cNvCxnSpPr/>
            <p:nvPr/>
          </p:nvCxnSpPr>
          <p:spPr>
            <a:xfrm rot="10800000">
              <a:off x="4868862" y="1143584"/>
              <a:ext cx="457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5 - العلامة النجم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313" y="512763"/>
            <a:ext cx="9144000" cy="5773737"/>
            <a:chOff x="1571604" y="512183"/>
            <a:chExt cx="7186636" cy="5774337"/>
          </a:xfrm>
        </p:grpSpPr>
        <p:pic>
          <p:nvPicPr>
            <p:cNvPr id="7172" name="Picture 2" descr="BCKLC073.WMF"/>
            <p:cNvPicPr>
              <a:picLocks noChangeAspect="1"/>
            </p:cNvPicPr>
            <p:nvPr/>
          </p:nvPicPr>
          <p:blipFill>
            <a:blip r:embed="rId4">
              <a:lum bright="-10000" contrast="72000"/>
            </a:blip>
            <a:srcRect/>
            <a:stretch>
              <a:fillRect/>
            </a:stretch>
          </p:blipFill>
          <p:spPr bwMode="auto">
            <a:xfrm>
              <a:off x="1571604" y="512183"/>
              <a:ext cx="7186636" cy="577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Rectangle 1"/>
            <p:cNvSpPr>
              <a:spLocks noChangeArrowheads="1"/>
            </p:cNvSpPr>
            <p:nvPr/>
          </p:nvSpPr>
          <p:spPr bwMode="auto">
            <a:xfrm>
              <a:off x="1705541" y="3620749"/>
              <a:ext cx="4357710" cy="2493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rgbClr val="002060"/>
                  </a:solidFill>
                </a:rPr>
                <a:t>البسط</a:t>
              </a:r>
              <a:r>
                <a:rPr lang="ar-EG" sz="3600" b="1">
                  <a:solidFill>
                    <a:srgbClr val="C00000"/>
                  </a:solidFill>
                </a:rPr>
                <a:t> أو العدد العلوي في الكسر يدل على عدد الأجزاء.</a:t>
              </a:r>
            </a:p>
            <a:p>
              <a:endParaRPr lang="ar-EG" sz="1200" b="1">
                <a:solidFill>
                  <a:srgbClr val="C00000"/>
                </a:solidFill>
              </a:endParaRPr>
            </a:p>
            <a:p>
              <a:r>
                <a:rPr lang="ar-EG" sz="3600" b="1">
                  <a:solidFill>
                    <a:srgbClr val="002060"/>
                  </a:solidFill>
                </a:rPr>
                <a:t>والمقام</a:t>
              </a:r>
              <a:r>
                <a:rPr lang="ar-EG" sz="3600" b="1">
                  <a:solidFill>
                    <a:srgbClr val="C00000"/>
                  </a:solidFill>
                </a:rPr>
                <a:t> أو العدد السفلي في الكسر، يدل على عدد أجزاء الكل.</a:t>
              </a:r>
              <a:endParaRPr lang="ar-SA" sz="3600" b="1">
                <a:solidFill>
                  <a:srgbClr val="C00000"/>
                </a:solidFill>
              </a:endParaRPr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2643188"/>
            <a:ext cx="3848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05 - العلامة النجم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86063" y="214313"/>
            <a:ext cx="6072187" cy="1500187"/>
            <a:chOff x="2643118" y="428604"/>
            <a:chExt cx="6072286" cy="1500198"/>
          </a:xfrm>
        </p:grpSpPr>
        <p:sp>
          <p:nvSpPr>
            <p:cNvPr id="3" name="Cloud Callout 2"/>
            <p:cNvSpPr/>
            <p:nvPr/>
          </p:nvSpPr>
          <p:spPr>
            <a:xfrm>
              <a:off x="2643118" y="428604"/>
              <a:ext cx="6072286" cy="1500198"/>
            </a:xfrm>
            <a:prstGeom prst="cloudCallout">
              <a:avLst>
                <a:gd name="adj1" fmla="val -35709"/>
                <a:gd name="adj2" fmla="val 68301"/>
              </a:avLst>
            </a:prstGeom>
            <a:ln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8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28936" y="642897"/>
              <a:ext cx="4500635" cy="923337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مثال من واقع الحياة   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73575" y="1701800"/>
            <a:ext cx="2813050" cy="58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latin typeface="Calibri" pitchFamily="34" charset="0"/>
              </a:rPr>
              <a:t>استعمال الكسور</a:t>
            </a:r>
          </a:p>
        </p:txBody>
      </p:sp>
      <p:grpSp>
        <p:nvGrpSpPr>
          <p:cNvPr id="7" name="Group 10"/>
          <p:cNvGrpSpPr/>
          <p:nvPr/>
        </p:nvGrpSpPr>
        <p:grpSpPr>
          <a:xfrm>
            <a:off x="-428660" y="2428868"/>
            <a:ext cx="6572296" cy="3000396"/>
            <a:chOff x="928662" y="3500438"/>
            <a:chExt cx="6072230" cy="1785950"/>
          </a:xfrm>
          <a:scene3d>
            <a:camera prst="perspectiveLeft"/>
            <a:lightRig rig="threePt" dir="t"/>
          </a:scene3d>
        </p:grpSpPr>
        <p:sp>
          <p:nvSpPr>
            <p:cNvPr id="10" name="Pentagon 9"/>
            <p:cNvSpPr/>
            <p:nvPr/>
          </p:nvSpPr>
          <p:spPr>
            <a:xfrm>
              <a:off x="1000100" y="3500438"/>
              <a:ext cx="6000792" cy="1785950"/>
            </a:xfrm>
            <a:prstGeom prst="homePlate">
              <a:avLst/>
            </a:prstGeom>
            <a:gradFill>
              <a:gsLst>
                <a:gs pos="0">
                  <a:srgbClr val="FF0000"/>
                </a:gs>
                <a:gs pos="35000">
                  <a:srgbClr val="FF3300"/>
                </a:gs>
                <a:gs pos="100000">
                  <a:srgbClr val="C00000"/>
                </a:gs>
              </a:gsLst>
            </a:gradFill>
            <a:ln w="57150">
              <a:solidFill>
                <a:schemeClr val="tx1"/>
              </a:solidFill>
              <a:prstDash val="dash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8662" y="3857628"/>
              <a:ext cx="5500710" cy="1374002"/>
            </a:xfrm>
            <a:prstGeom prst="rect">
              <a:avLst/>
            </a:prstGeom>
          </p:spPr>
          <p:txBody>
            <a:bodyPr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solidFill>
                    <a:schemeClr val="bg1"/>
                  </a:solidFill>
                  <a:latin typeface="+mn-lt"/>
                  <a:cs typeface="+mn-cs"/>
                </a:rPr>
                <a:t>طعام: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solidFill>
                    <a:schemeClr val="bg1"/>
                  </a:solidFill>
                  <a:latin typeface="+mn-lt"/>
                  <a:cs typeface="+mn-cs"/>
                </a:rPr>
                <a:t>يريد بسام وغسان وحسين أن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solidFill>
                    <a:schemeClr val="bg1"/>
                  </a:solidFill>
                  <a:latin typeface="+mn-lt"/>
                  <a:cs typeface="+mn-cs"/>
                </a:rPr>
                <a:t>يتقاسموا فطيرتين بالتساوي.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solidFill>
                    <a:srgbClr val="00FF00"/>
                  </a:solidFill>
                  <a:latin typeface="+mn-lt"/>
                  <a:cs typeface="+mn-cs"/>
                </a:rPr>
                <a:t>ما نصيب كل منهم؟</a:t>
              </a:r>
              <a:endParaRPr lang="ar-EG" sz="3600" dirty="0">
                <a:solidFill>
                  <a:srgbClr val="00FF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7000875" y="2357438"/>
            <a:ext cx="1428750" cy="1223962"/>
            <a:chOff x="6500826" y="1928802"/>
            <a:chExt cx="1428760" cy="1223970"/>
          </a:xfrm>
        </p:grpSpPr>
        <p:sp>
          <p:nvSpPr>
            <p:cNvPr id="8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9" name="32-Point Star 8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1</a:t>
              </a:r>
            </a:p>
          </p:txBody>
        </p:sp>
      </p:grp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lum bright="-22000" contrast="40000"/>
          </a:blip>
          <a:srcRect/>
          <a:stretch>
            <a:fillRect/>
          </a:stretch>
        </p:blipFill>
        <p:spPr bwMode="auto">
          <a:xfrm>
            <a:off x="4071938" y="5026025"/>
            <a:ext cx="4929187" cy="168910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48 - حد حاسم ل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03 - وندوز الوص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813" y="2571750"/>
            <a:ext cx="7643812" cy="3857625"/>
            <a:chOff x="142844" y="1571612"/>
            <a:chExt cx="8724960" cy="5224498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1785310" y="71046"/>
              <a:ext cx="5073998" cy="8358928"/>
            </a:xfrm>
            <a:prstGeom prst="flowChartDelay">
              <a:avLst/>
            </a:prstGeom>
            <a:solidFill>
              <a:srgbClr val="0000FF"/>
            </a:soli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9" name="Flowchart: Delay 8"/>
            <p:cNvSpPr/>
            <p:nvPr/>
          </p:nvSpPr>
          <p:spPr>
            <a:xfrm rot="5400000">
              <a:off x="2152417" y="80721"/>
              <a:ext cx="5071847" cy="8358928"/>
            </a:xfrm>
            <a:prstGeom prst="flowChartDelay">
              <a:avLst/>
            </a:prstGeom>
            <a:solidFill>
              <a:srgbClr val="0000FF"/>
            </a:soli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Flowchart: Delay 9"/>
            <p:cNvSpPr/>
            <p:nvPr/>
          </p:nvSpPr>
          <p:spPr>
            <a:xfrm rot="5400000">
              <a:off x="2000204" y="-71928"/>
              <a:ext cx="5071849" cy="8358928"/>
            </a:xfrm>
            <a:prstGeom prst="flowChartDelay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313" y="2709863"/>
            <a:ext cx="6500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latin typeface="Calibri" pitchFamily="34" charset="0"/>
              </a:rPr>
              <a:t>قسم كل دائرة إلى ثلاثة أجزاء متساوية ثم استعمل الألوان لتوضح نصيب كل شخص.</a:t>
            </a:r>
          </a:p>
          <a:p>
            <a:pPr algn="ctr"/>
            <a:r>
              <a:rPr lang="ar-EG" sz="3600" b="1">
                <a:latin typeface="Calibri" pitchFamily="34" charset="0"/>
              </a:rPr>
              <a:t>إذن يحصل كل شخص على     (ثلثي) فطيرة.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2786063" y="214313"/>
            <a:ext cx="6072187" cy="1500187"/>
            <a:chOff x="2643118" y="428604"/>
            <a:chExt cx="6072286" cy="1500198"/>
          </a:xfrm>
        </p:grpSpPr>
        <p:sp>
          <p:nvSpPr>
            <p:cNvPr id="11" name="Cloud Callout 2"/>
            <p:cNvSpPr/>
            <p:nvPr/>
          </p:nvSpPr>
          <p:spPr>
            <a:xfrm>
              <a:off x="2643118" y="428604"/>
              <a:ext cx="6072286" cy="1500198"/>
            </a:xfrm>
            <a:prstGeom prst="cloudCallout">
              <a:avLst>
                <a:gd name="adj1" fmla="val -35709"/>
                <a:gd name="adj2" fmla="val 68301"/>
              </a:avLst>
            </a:prstGeom>
            <a:ln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800" dirty="0"/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3428936" y="642897"/>
              <a:ext cx="4500635" cy="923337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dirty="0">
                  <a:ln w="18415" cmpd="sng">
                    <a:solidFill>
                      <a:srgbClr val="00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مثال من واقع الحياة   </a:t>
              </a:r>
            </a:p>
          </p:txBody>
        </p:sp>
      </p:grp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473575" y="1701800"/>
            <a:ext cx="2813050" cy="584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latin typeface="Calibri" pitchFamily="34" charset="0"/>
              </a:rPr>
              <a:t>استعمال الكسور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57313" y="4800600"/>
            <a:ext cx="6500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002060"/>
                </a:solidFill>
                <a:latin typeface="Calibri" pitchFamily="34" charset="0"/>
              </a:rPr>
              <a:t>من المهم في بعض الأحيان تفسير باقي القسمة .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>
            <a:lum bright="-18000" contrast="32000"/>
          </a:blip>
          <a:srcRect/>
          <a:stretch>
            <a:fillRect/>
          </a:stretch>
        </p:blipFill>
        <p:spPr bwMode="auto">
          <a:xfrm>
            <a:off x="2928938" y="3857625"/>
            <a:ext cx="419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29063" y="285750"/>
            <a:ext cx="4594225" cy="1166813"/>
            <a:chOff x="3358329" y="357166"/>
            <a:chExt cx="5164274" cy="1166809"/>
          </a:xfrm>
        </p:grpSpPr>
        <p:pic>
          <p:nvPicPr>
            <p:cNvPr id="3" name="Picture 2" descr="BDRLC034.WMF"/>
            <p:cNvPicPr>
              <a:picLocks noChangeAspect="1"/>
            </p:cNvPicPr>
            <p:nvPr/>
          </p:nvPicPr>
          <p:blipFill>
            <a:blip r:embed="rId6" cstate="print">
              <a:lum bright="-11000" contrast="59000"/>
            </a:blip>
            <a:stretch>
              <a:fillRect/>
            </a:stretch>
          </p:blipFill>
          <p:spPr>
            <a:xfrm>
              <a:off x="3358329" y="357166"/>
              <a:ext cx="5164274" cy="1166809"/>
            </a:xfrm>
            <a:prstGeom prst="rect">
              <a:avLst/>
            </a:prstGeom>
            <a:effectLst>
              <a:innerShdw blurRad="381000">
                <a:srgbClr val="CC00FF"/>
              </a:innerShdw>
            </a:effectLst>
          </p:spPr>
        </p:pic>
        <p:sp>
          <p:nvSpPr>
            <p:cNvPr id="10254" name="Rectangle 3"/>
            <p:cNvSpPr>
              <a:spLocks noChangeArrowheads="1"/>
            </p:cNvSpPr>
            <p:nvPr/>
          </p:nvSpPr>
          <p:spPr bwMode="auto">
            <a:xfrm>
              <a:off x="3644000" y="571480"/>
              <a:ext cx="4587843" cy="646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latin typeface="Calibri" pitchFamily="34" charset="0"/>
                </a:rPr>
                <a:t>   مثال من واقع الحياة 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5750" y="1643063"/>
            <a:ext cx="8643938" cy="4857750"/>
            <a:chOff x="285720" y="1643050"/>
            <a:chExt cx="8643998" cy="4857784"/>
          </a:xfrm>
        </p:grpSpPr>
        <p:grpSp>
          <p:nvGrpSpPr>
            <p:cNvPr id="10248" name="Group 7"/>
            <p:cNvGrpSpPr>
              <a:grpSpLocks/>
            </p:cNvGrpSpPr>
            <p:nvPr/>
          </p:nvGrpSpPr>
          <p:grpSpPr bwMode="auto">
            <a:xfrm>
              <a:off x="285720" y="1643050"/>
              <a:ext cx="8643998" cy="4857784"/>
              <a:chOff x="714348" y="285728"/>
              <a:chExt cx="6643734" cy="6072230"/>
            </a:xfrm>
          </p:grpSpPr>
          <p:sp>
            <p:nvSpPr>
              <p:cNvPr id="9" name="Snip Diagonal Corner Rectangle 8"/>
              <p:cNvSpPr/>
              <p:nvPr/>
            </p:nvSpPr>
            <p:spPr>
              <a:xfrm>
                <a:off x="714348" y="285728"/>
                <a:ext cx="6072702" cy="5500726"/>
              </a:xfrm>
              <a:prstGeom prst="snip2DiagRect">
                <a:avLst/>
              </a:prstGeom>
              <a:solidFill>
                <a:srgbClr val="9900FF"/>
              </a:solidFill>
              <a:ln w="762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Snip Diagonal Corner Rectangle 9"/>
              <p:cNvSpPr/>
              <p:nvPr/>
            </p:nvSpPr>
            <p:spPr>
              <a:xfrm>
                <a:off x="1285380" y="857232"/>
                <a:ext cx="6072702" cy="5500726"/>
              </a:xfrm>
              <a:prstGeom prst="snip2DiagRect">
                <a:avLst/>
              </a:prstGeom>
              <a:solidFill>
                <a:srgbClr val="9900FF"/>
              </a:solidFill>
              <a:ln w="762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1" name="Snip Diagonal Corner Rectangle 10"/>
              <p:cNvSpPr/>
              <p:nvPr/>
            </p:nvSpPr>
            <p:spPr>
              <a:xfrm>
                <a:off x="879069" y="464323"/>
                <a:ext cx="6259385" cy="5625742"/>
              </a:xfrm>
              <a:prstGeom prst="snip2DiagRect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10249" name="Rectangle 4"/>
            <p:cNvSpPr>
              <a:spLocks noChangeArrowheads="1"/>
            </p:cNvSpPr>
            <p:nvPr/>
          </p:nvSpPr>
          <p:spPr bwMode="auto">
            <a:xfrm>
              <a:off x="571473" y="1903389"/>
              <a:ext cx="7143822" cy="212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>
                  <a:solidFill>
                    <a:srgbClr val="FF0000"/>
                  </a:solidFill>
                  <a:latin typeface="Calibri" pitchFamily="34" charset="0"/>
                </a:rPr>
                <a:t>((تفسير باقي القسمة))</a:t>
              </a:r>
            </a:p>
            <a:p>
              <a:pPr algn="ctr"/>
              <a:r>
                <a:rPr lang="ar-EG" sz="3600" b="1" u="sng">
                  <a:solidFill>
                    <a:srgbClr val="002060"/>
                  </a:solidFill>
                  <a:latin typeface="Calibri" pitchFamily="34" charset="0"/>
                </a:rPr>
                <a:t>طعام:</a:t>
              </a:r>
              <a:r>
                <a:rPr lang="ar-EG" sz="3200" b="1">
                  <a:latin typeface="Calibri" pitchFamily="34" charset="0"/>
                </a:rPr>
                <a:t> تريد سناء وسميرة أن تقتسما 3 كعكات صغيرة بالتساوي.</a:t>
              </a:r>
            </a:p>
            <a:p>
              <a:pPr algn="ctr"/>
              <a:r>
                <a:rPr lang="ar-EG" sz="3200" b="1">
                  <a:solidFill>
                    <a:srgbClr val="C00000"/>
                  </a:solidFill>
                  <a:latin typeface="Calibri" pitchFamily="34" charset="0"/>
                </a:rPr>
                <a:t>ما نصيب كل منهما؟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572375" y="1571625"/>
            <a:ext cx="1428750" cy="1223963"/>
            <a:chOff x="6500826" y="1928802"/>
            <a:chExt cx="1428760" cy="1223970"/>
          </a:xfrm>
        </p:grpSpPr>
        <p:sp>
          <p:nvSpPr>
            <p:cNvPr id="13" name="32-Point Star 7"/>
            <p:cNvSpPr/>
            <p:nvPr/>
          </p:nvSpPr>
          <p:spPr>
            <a:xfrm>
              <a:off x="6581790" y="1928802"/>
              <a:ext cx="1347796" cy="122397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/>
            </a:p>
          </p:txBody>
        </p:sp>
        <p:sp>
          <p:nvSpPr>
            <p:cNvPr id="14" name="32-Point Star 8"/>
            <p:cNvSpPr/>
            <p:nvPr/>
          </p:nvSpPr>
          <p:spPr>
            <a:xfrm>
              <a:off x="6500826" y="1928802"/>
              <a:ext cx="1000132" cy="1000131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/>
                <a:t>2</a:t>
              </a:r>
            </a:p>
          </p:txBody>
        </p:sp>
      </p:grp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1950" y="4381500"/>
            <a:ext cx="5384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0 -  خطأ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1300</Words>
  <Application>Microsoft Office PowerPoint</Application>
  <PresentationFormat>Affichage à l'écran (4:3)</PresentationFormat>
  <Paragraphs>228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Traditional Arabic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Company>( AQSA Comp 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5ب - الفصل السادس</dc:title>
  <dc:subject>6 - 1 القسمة والكسور</dc:subject>
  <dc:creator>أ/بندر الحازمي</dc:creator>
  <cp:keywords>حقيبة إنجاز المعلم والمعلمة</cp:keywords>
  <cp:lastModifiedBy>Abdelhafid Touil</cp:lastModifiedBy>
  <cp:revision>176</cp:revision>
  <dcterms:created xsi:type="dcterms:W3CDTF">2010-02-14T14:41:30Z</dcterms:created>
  <dcterms:modified xsi:type="dcterms:W3CDTF">2018-09-15T15:33:27Z</dcterms:modified>
</cp:coreProperties>
</file>