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18"/>
  </p:notesMasterIdLst>
  <p:sldIdLst>
    <p:sldId id="476" r:id="rId2"/>
    <p:sldId id="477" r:id="rId3"/>
    <p:sldId id="478" r:id="rId4"/>
    <p:sldId id="489" r:id="rId5"/>
    <p:sldId id="490" r:id="rId6"/>
    <p:sldId id="492" r:id="rId7"/>
    <p:sldId id="491" r:id="rId8"/>
    <p:sldId id="606" r:id="rId9"/>
    <p:sldId id="607" r:id="rId10"/>
    <p:sldId id="479" r:id="rId11"/>
    <p:sldId id="608" r:id="rId12"/>
    <p:sldId id="609" r:id="rId13"/>
    <p:sldId id="610" r:id="rId14"/>
    <p:sldId id="611" r:id="rId15"/>
    <p:sldId id="612" r:id="rId16"/>
    <p:sldId id="61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139FEC1-DF78-4FF6-A3CE-2F8BC7679399}" type="datetimeFigureOut">
              <a:rPr lang="ar-EG" smtClean="0"/>
              <a:pPr/>
              <a:t>03/01/1440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E96E0E3-8774-43E6-9A6B-DC4D9E446598}" type="slidenum">
              <a:rPr lang="ar-EG" smtClean="0"/>
              <a:pPr/>
              <a:t>‹N°›</a:t>
            </a:fld>
            <a:endParaRPr lang="ar-EG"/>
          </a:p>
        </p:txBody>
      </p:sp>
    </p:spTree>
    <p:extLst>
      <p:ext uri="{BB962C8B-B14F-4D97-AF65-F5344CB8AC3E}">
        <p14:creationId xmlns="" xmlns:p14="http://schemas.microsoft.com/office/powerpoint/2010/main" val="3968340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dirty="0" smtClean="0"/>
              <a:t>بسم الله الرحمن الرحيم </a:t>
            </a:r>
            <a:r>
              <a:rPr lang="ar-SA" baseline="0" dirty="0" smtClean="0"/>
              <a:t> </a:t>
            </a:r>
            <a:r>
              <a:rPr lang="ar-SA" dirty="0" smtClean="0"/>
              <a:t>الأستاذ أبو يوسف</a:t>
            </a:r>
            <a:r>
              <a:rPr lang="ar-SA" baseline="0" dirty="0" smtClean="0"/>
              <a:t> </a:t>
            </a:r>
            <a:r>
              <a:rPr lang="ar-SA" dirty="0" smtClean="0"/>
              <a:t>منتدى التربية والتعليم بالمدينة المنورة لا تنسونا من صالح دعائكم </a:t>
            </a:r>
          </a:p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6E0E3-8774-43E6-9A6B-DC4D9E446598}" type="slidenum">
              <a:rPr lang="ar-EG" smtClean="0"/>
              <a:pPr/>
              <a:t>1</a:t>
            </a:fld>
            <a:endParaRPr lang="ar-EG"/>
          </a:p>
        </p:txBody>
      </p:sp>
    </p:spTree>
    <p:extLst>
      <p:ext uri="{BB962C8B-B14F-4D97-AF65-F5344CB8AC3E}">
        <p14:creationId xmlns="" xmlns:p14="http://schemas.microsoft.com/office/powerpoint/2010/main" val="37150912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dirty="0" smtClean="0"/>
              <a:t>بسم الله الرحمن الرحيم </a:t>
            </a:r>
            <a:r>
              <a:rPr lang="ar-SA" baseline="0" dirty="0" smtClean="0"/>
              <a:t> </a:t>
            </a:r>
            <a:r>
              <a:rPr lang="ar-SA" dirty="0" smtClean="0"/>
              <a:t>الأستاذ أبو يوسف</a:t>
            </a:r>
            <a:r>
              <a:rPr lang="ar-SA" baseline="0" dirty="0" smtClean="0"/>
              <a:t> </a:t>
            </a:r>
            <a:r>
              <a:rPr lang="ar-SA" dirty="0" smtClean="0"/>
              <a:t>منتدى التربية والتعليم بالمدينة المنورة لا تنسونا من صالح دعائكم </a:t>
            </a:r>
          </a:p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6E0E3-8774-43E6-9A6B-DC4D9E446598}" type="slidenum">
              <a:rPr lang="ar-EG" smtClean="0"/>
              <a:pPr/>
              <a:t>10</a:t>
            </a:fld>
            <a:endParaRPr lang="ar-EG"/>
          </a:p>
        </p:txBody>
      </p:sp>
    </p:spTree>
    <p:extLst>
      <p:ext uri="{BB962C8B-B14F-4D97-AF65-F5344CB8AC3E}">
        <p14:creationId xmlns="" xmlns:p14="http://schemas.microsoft.com/office/powerpoint/2010/main" val="30358546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dirty="0" smtClean="0"/>
              <a:t>بسم الله الرحمن الرحيم </a:t>
            </a:r>
            <a:r>
              <a:rPr lang="ar-SA" baseline="0" dirty="0" smtClean="0"/>
              <a:t> </a:t>
            </a:r>
            <a:r>
              <a:rPr lang="ar-SA" dirty="0" smtClean="0"/>
              <a:t>الأستاذ أبو يوسف</a:t>
            </a:r>
            <a:r>
              <a:rPr lang="ar-SA" baseline="0" dirty="0" smtClean="0"/>
              <a:t> </a:t>
            </a:r>
            <a:r>
              <a:rPr lang="ar-SA" dirty="0" smtClean="0"/>
              <a:t>منتدى التربية والتعليم بالمدينة المنورة لا تنسونا من صالح دعائكم </a:t>
            </a:r>
          </a:p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6E0E3-8774-43E6-9A6B-DC4D9E446598}" type="slidenum">
              <a:rPr lang="ar-EG" smtClean="0"/>
              <a:pPr/>
              <a:t>11</a:t>
            </a:fld>
            <a:endParaRPr lang="ar-EG"/>
          </a:p>
        </p:txBody>
      </p:sp>
    </p:spTree>
    <p:extLst>
      <p:ext uri="{BB962C8B-B14F-4D97-AF65-F5344CB8AC3E}">
        <p14:creationId xmlns="" xmlns:p14="http://schemas.microsoft.com/office/powerpoint/2010/main" val="29393949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dirty="0" smtClean="0"/>
              <a:t>بسم الله الرحمن الرحيم </a:t>
            </a:r>
            <a:r>
              <a:rPr lang="ar-SA" baseline="0" dirty="0" smtClean="0"/>
              <a:t> </a:t>
            </a:r>
            <a:r>
              <a:rPr lang="ar-SA" dirty="0" smtClean="0"/>
              <a:t>الأستاذ أبو يوسف</a:t>
            </a:r>
            <a:r>
              <a:rPr lang="ar-SA" baseline="0" dirty="0" smtClean="0"/>
              <a:t> </a:t>
            </a:r>
            <a:r>
              <a:rPr lang="ar-SA" dirty="0" smtClean="0"/>
              <a:t>منتدى التربية والتعليم بالمدينة المنورة لا تنسونا من صالح دعائكم </a:t>
            </a:r>
          </a:p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6E0E3-8774-43E6-9A6B-DC4D9E446598}" type="slidenum">
              <a:rPr lang="ar-EG" smtClean="0"/>
              <a:pPr/>
              <a:t>12</a:t>
            </a:fld>
            <a:endParaRPr lang="ar-EG"/>
          </a:p>
        </p:txBody>
      </p:sp>
    </p:spTree>
    <p:extLst>
      <p:ext uri="{BB962C8B-B14F-4D97-AF65-F5344CB8AC3E}">
        <p14:creationId xmlns="" xmlns:p14="http://schemas.microsoft.com/office/powerpoint/2010/main" val="9556260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dirty="0" smtClean="0"/>
              <a:t>بسم الله الرحمن الرحيم </a:t>
            </a:r>
            <a:r>
              <a:rPr lang="ar-SA" baseline="0" dirty="0" smtClean="0"/>
              <a:t> </a:t>
            </a:r>
            <a:r>
              <a:rPr lang="ar-SA" dirty="0" smtClean="0"/>
              <a:t>الأستاذ أبو يوسف</a:t>
            </a:r>
            <a:r>
              <a:rPr lang="ar-SA" baseline="0" dirty="0" smtClean="0"/>
              <a:t> </a:t>
            </a:r>
            <a:r>
              <a:rPr lang="ar-SA" dirty="0" smtClean="0"/>
              <a:t>منتدى التربية والتعليم بالمدينة المنورة لا تنسونا من صالح دعائكم </a:t>
            </a:r>
          </a:p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6E0E3-8774-43E6-9A6B-DC4D9E446598}" type="slidenum">
              <a:rPr lang="ar-EG" smtClean="0"/>
              <a:pPr/>
              <a:t>13</a:t>
            </a:fld>
            <a:endParaRPr lang="ar-EG"/>
          </a:p>
        </p:txBody>
      </p:sp>
    </p:spTree>
    <p:extLst>
      <p:ext uri="{BB962C8B-B14F-4D97-AF65-F5344CB8AC3E}">
        <p14:creationId xmlns="" xmlns:p14="http://schemas.microsoft.com/office/powerpoint/2010/main" val="15968759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dirty="0" smtClean="0"/>
              <a:t>بسم الله الرحمن الرحيم </a:t>
            </a:r>
            <a:r>
              <a:rPr lang="ar-SA" baseline="0" dirty="0" smtClean="0"/>
              <a:t> </a:t>
            </a:r>
            <a:r>
              <a:rPr lang="ar-SA" dirty="0" smtClean="0"/>
              <a:t>الأستاذ أبو يوسف</a:t>
            </a:r>
            <a:r>
              <a:rPr lang="ar-SA" baseline="0" dirty="0" smtClean="0"/>
              <a:t> </a:t>
            </a:r>
            <a:r>
              <a:rPr lang="ar-SA" dirty="0" smtClean="0"/>
              <a:t>منتدى التربية والتعليم بالمدينة المنورة لا تنسونا من صالح دعائكم </a:t>
            </a:r>
          </a:p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6E0E3-8774-43E6-9A6B-DC4D9E446598}" type="slidenum">
              <a:rPr lang="ar-EG" smtClean="0"/>
              <a:pPr/>
              <a:t>14</a:t>
            </a:fld>
            <a:endParaRPr lang="ar-EG"/>
          </a:p>
        </p:txBody>
      </p:sp>
    </p:spTree>
    <p:extLst>
      <p:ext uri="{BB962C8B-B14F-4D97-AF65-F5344CB8AC3E}">
        <p14:creationId xmlns="" xmlns:p14="http://schemas.microsoft.com/office/powerpoint/2010/main" val="14754198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dirty="0" smtClean="0"/>
              <a:t>بسم الله الرحمن الرحيم </a:t>
            </a:r>
            <a:r>
              <a:rPr lang="ar-SA" baseline="0" dirty="0" smtClean="0"/>
              <a:t> </a:t>
            </a:r>
            <a:r>
              <a:rPr lang="ar-SA" dirty="0" smtClean="0"/>
              <a:t>الأستاذ أبو يوسف</a:t>
            </a:r>
            <a:r>
              <a:rPr lang="ar-SA" baseline="0" dirty="0" smtClean="0"/>
              <a:t> </a:t>
            </a:r>
            <a:r>
              <a:rPr lang="ar-SA" dirty="0" smtClean="0"/>
              <a:t>منتدى التربية والتعليم بالمدينة المنورة لا تنسونا من صالح دعائكم </a:t>
            </a:r>
          </a:p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6E0E3-8774-43E6-9A6B-DC4D9E446598}" type="slidenum">
              <a:rPr lang="ar-EG" smtClean="0"/>
              <a:pPr/>
              <a:t>15</a:t>
            </a:fld>
            <a:endParaRPr lang="ar-EG"/>
          </a:p>
        </p:txBody>
      </p:sp>
    </p:spTree>
    <p:extLst>
      <p:ext uri="{BB962C8B-B14F-4D97-AF65-F5344CB8AC3E}">
        <p14:creationId xmlns="" xmlns:p14="http://schemas.microsoft.com/office/powerpoint/2010/main" val="27085587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dirty="0" smtClean="0"/>
              <a:t>بسم الله الرحمن الرحيم </a:t>
            </a:r>
            <a:r>
              <a:rPr lang="ar-SA" baseline="0" dirty="0" smtClean="0"/>
              <a:t> </a:t>
            </a:r>
            <a:r>
              <a:rPr lang="ar-SA" dirty="0" smtClean="0"/>
              <a:t>الأستاذ أبو يوسف</a:t>
            </a:r>
            <a:r>
              <a:rPr lang="ar-SA" baseline="0" dirty="0" smtClean="0"/>
              <a:t> </a:t>
            </a:r>
            <a:r>
              <a:rPr lang="ar-SA" dirty="0" smtClean="0"/>
              <a:t>منتدى التربية والتعليم بالمدينة المنورة لا تنسونا من صالح دعائكم </a:t>
            </a:r>
          </a:p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6E0E3-8774-43E6-9A6B-DC4D9E446598}" type="slidenum">
              <a:rPr lang="ar-EG" smtClean="0"/>
              <a:pPr/>
              <a:t>16</a:t>
            </a:fld>
            <a:endParaRPr lang="ar-EG"/>
          </a:p>
        </p:txBody>
      </p:sp>
    </p:spTree>
    <p:extLst>
      <p:ext uri="{BB962C8B-B14F-4D97-AF65-F5344CB8AC3E}">
        <p14:creationId xmlns="" xmlns:p14="http://schemas.microsoft.com/office/powerpoint/2010/main" val="608905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dirty="0" smtClean="0"/>
              <a:t>بسم الله الرحمن الرحيم </a:t>
            </a:r>
            <a:r>
              <a:rPr lang="ar-SA" baseline="0" dirty="0" smtClean="0"/>
              <a:t> </a:t>
            </a:r>
            <a:r>
              <a:rPr lang="ar-SA" dirty="0" smtClean="0"/>
              <a:t>الأستاذ أبو يوسف</a:t>
            </a:r>
            <a:r>
              <a:rPr lang="ar-SA" baseline="0" dirty="0" smtClean="0"/>
              <a:t> </a:t>
            </a:r>
            <a:r>
              <a:rPr lang="ar-SA" dirty="0" smtClean="0"/>
              <a:t>منتدى التربية والتعليم بالمدينة المنورة لا تنسونا من صالح دعائكم </a:t>
            </a:r>
          </a:p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6E0E3-8774-43E6-9A6B-DC4D9E446598}" type="slidenum">
              <a:rPr lang="ar-EG" smtClean="0"/>
              <a:pPr/>
              <a:t>2</a:t>
            </a:fld>
            <a:endParaRPr lang="ar-EG"/>
          </a:p>
        </p:txBody>
      </p:sp>
    </p:spTree>
    <p:extLst>
      <p:ext uri="{BB962C8B-B14F-4D97-AF65-F5344CB8AC3E}">
        <p14:creationId xmlns="" xmlns:p14="http://schemas.microsoft.com/office/powerpoint/2010/main" val="2490781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dirty="0" smtClean="0"/>
              <a:t>بسم الله الرحمن الرحيم </a:t>
            </a:r>
            <a:r>
              <a:rPr lang="ar-SA" baseline="0" dirty="0" smtClean="0"/>
              <a:t> </a:t>
            </a:r>
            <a:r>
              <a:rPr lang="ar-SA" dirty="0" smtClean="0"/>
              <a:t>الأستاذ أبو يوسف</a:t>
            </a:r>
            <a:r>
              <a:rPr lang="ar-SA" baseline="0" dirty="0" smtClean="0"/>
              <a:t> </a:t>
            </a:r>
            <a:r>
              <a:rPr lang="ar-SA" dirty="0" smtClean="0"/>
              <a:t>منتدى التربية والتعليم بالمدينة المنورة لا تنسونا من صالح دعائكم </a:t>
            </a:r>
          </a:p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6E0E3-8774-43E6-9A6B-DC4D9E446598}" type="slidenum">
              <a:rPr lang="ar-EG" smtClean="0"/>
              <a:pPr/>
              <a:t>3</a:t>
            </a:fld>
            <a:endParaRPr lang="ar-EG"/>
          </a:p>
        </p:txBody>
      </p:sp>
    </p:spTree>
    <p:extLst>
      <p:ext uri="{BB962C8B-B14F-4D97-AF65-F5344CB8AC3E}">
        <p14:creationId xmlns="" xmlns:p14="http://schemas.microsoft.com/office/powerpoint/2010/main" val="1506073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dirty="0" smtClean="0"/>
              <a:t>بسم الله الرحمن الرحيم </a:t>
            </a:r>
            <a:r>
              <a:rPr lang="ar-SA" baseline="0" dirty="0" smtClean="0"/>
              <a:t> </a:t>
            </a:r>
            <a:r>
              <a:rPr lang="ar-SA" dirty="0" smtClean="0"/>
              <a:t>الأستاذ أبو يوسف</a:t>
            </a:r>
            <a:r>
              <a:rPr lang="ar-SA" baseline="0" dirty="0" smtClean="0"/>
              <a:t> </a:t>
            </a:r>
            <a:r>
              <a:rPr lang="ar-SA" dirty="0" smtClean="0"/>
              <a:t>منتدى التربية والتعليم بالمدينة المنورة لا تنسونا من صالح دعائكم </a:t>
            </a:r>
          </a:p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6E0E3-8774-43E6-9A6B-DC4D9E446598}" type="slidenum">
              <a:rPr lang="ar-EG" smtClean="0"/>
              <a:pPr/>
              <a:t>4</a:t>
            </a:fld>
            <a:endParaRPr lang="ar-EG"/>
          </a:p>
        </p:txBody>
      </p:sp>
    </p:spTree>
    <p:extLst>
      <p:ext uri="{BB962C8B-B14F-4D97-AF65-F5344CB8AC3E}">
        <p14:creationId xmlns="" xmlns:p14="http://schemas.microsoft.com/office/powerpoint/2010/main" val="947374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dirty="0" smtClean="0"/>
              <a:t>بسم الله الرحمن الرحيم </a:t>
            </a:r>
            <a:r>
              <a:rPr lang="ar-SA" baseline="0" dirty="0" smtClean="0"/>
              <a:t> </a:t>
            </a:r>
            <a:r>
              <a:rPr lang="ar-SA" dirty="0" smtClean="0"/>
              <a:t>الأستاذ أبو يوسف</a:t>
            </a:r>
            <a:r>
              <a:rPr lang="ar-SA" baseline="0" dirty="0" smtClean="0"/>
              <a:t> </a:t>
            </a:r>
            <a:r>
              <a:rPr lang="ar-SA" dirty="0" smtClean="0"/>
              <a:t>منتدى التربية والتعليم بالمدينة المنورة لا تنسونا من صالح دعائكم </a:t>
            </a:r>
          </a:p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6E0E3-8774-43E6-9A6B-DC4D9E446598}" type="slidenum">
              <a:rPr lang="ar-EG" smtClean="0"/>
              <a:pPr/>
              <a:t>5</a:t>
            </a:fld>
            <a:endParaRPr lang="ar-EG"/>
          </a:p>
        </p:txBody>
      </p:sp>
    </p:spTree>
    <p:extLst>
      <p:ext uri="{BB962C8B-B14F-4D97-AF65-F5344CB8AC3E}">
        <p14:creationId xmlns="" xmlns:p14="http://schemas.microsoft.com/office/powerpoint/2010/main" val="16829245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dirty="0" smtClean="0"/>
              <a:t>بسم الله الرحمن الرحيم </a:t>
            </a:r>
            <a:r>
              <a:rPr lang="ar-SA" baseline="0" dirty="0" smtClean="0"/>
              <a:t> </a:t>
            </a:r>
            <a:r>
              <a:rPr lang="ar-SA" dirty="0" smtClean="0"/>
              <a:t>الأستاذ أبو يوسف</a:t>
            </a:r>
            <a:r>
              <a:rPr lang="ar-SA" baseline="0" dirty="0" smtClean="0"/>
              <a:t> </a:t>
            </a:r>
            <a:r>
              <a:rPr lang="ar-SA" dirty="0" smtClean="0"/>
              <a:t>منتدى التربية والتعليم بالمدينة المنورة لا تنسونا من صالح دعائكم </a:t>
            </a:r>
          </a:p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6E0E3-8774-43E6-9A6B-DC4D9E446598}" type="slidenum">
              <a:rPr lang="ar-EG" smtClean="0"/>
              <a:pPr/>
              <a:t>6</a:t>
            </a:fld>
            <a:endParaRPr lang="ar-EG"/>
          </a:p>
        </p:txBody>
      </p:sp>
    </p:spTree>
    <p:extLst>
      <p:ext uri="{BB962C8B-B14F-4D97-AF65-F5344CB8AC3E}">
        <p14:creationId xmlns="" xmlns:p14="http://schemas.microsoft.com/office/powerpoint/2010/main" val="1039171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dirty="0" smtClean="0"/>
              <a:t>بسم الله الرحمن الرحيم </a:t>
            </a:r>
            <a:r>
              <a:rPr lang="ar-SA" baseline="0" dirty="0" smtClean="0"/>
              <a:t> </a:t>
            </a:r>
            <a:r>
              <a:rPr lang="ar-SA" dirty="0" smtClean="0"/>
              <a:t>الأستاذ أبو يوسف</a:t>
            </a:r>
            <a:r>
              <a:rPr lang="ar-SA" baseline="0" dirty="0" smtClean="0"/>
              <a:t> </a:t>
            </a:r>
            <a:r>
              <a:rPr lang="ar-SA" dirty="0" smtClean="0"/>
              <a:t>منتدى التربية والتعليم بالمدينة المنورة لا تنسونا من صالح دعائكم </a:t>
            </a:r>
          </a:p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6E0E3-8774-43E6-9A6B-DC4D9E446598}" type="slidenum">
              <a:rPr lang="ar-EG" smtClean="0"/>
              <a:pPr/>
              <a:t>7</a:t>
            </a:fld>
            <a:endParaRPr lang="ar-EG"/>
          </a:p>
        </p:txBody>
      </p:sp>
    </p:spTree>
    <p:extLst>
      <p:ext uri="{BB962C8B-B14F-4D97-AF65-F5344CB8AC3E}">
        <p14:creationId xmlns="" xmlns:p14="http://schemas.microsoft.com/office/powerpoint/2010/main" val="18531519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dirty="0" smtClean="0"/>
              <a:t>بسم الله الرحمن الرحيم </a:t>
            </a:r>
            <a:r>
              <a:rPr lang="ar-SA" baseline="0" dirty="0" smtClean="0"/>
              <a:t> </a:t>
            </a:r>
            <a:r>
              <a:rPr lang="ar-SA" dirty="0" smtClean="0"/>
              <a:t>الأستاذ أبو يوسف</a:t>
            </a:r>
            <a:r>
              <a:rPr lang="ar-SA" baseline="0" dirty="0" smtClean="0"/>
              <a:t> </a:t>
            </a:r>
            <a:r>
              <a:rPr lang="ar-SA" dirty="0" smtClean="0"/>
              <a:t>منتدى التربية والتعليم بالمدينة المنورة لا تنسونا من صالح دعائكم </a:t>
            </a:r>
          </a:p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6E0E3-8774-43E6-9A6B-DC4D9E446598}" type="slidenum">
              <a:rPr lang="ar-EG" smtClean="0"/>
              <a:pPr/>
              <a:t>8</a:t>
            </a:fld>
            <a:endParaRPr lang="ar-EG"/>
          </a:p>
        </p:txBody>
      </p:sp>
    </p:spTree>
    <p:extLst>
      <p:ext uri="{BB962C8B-B14F-4D97-AF65-F5344CB8AC3E}">
        <p14:creationId xmlns="" xmlns:p14="http://schemas.microsoft.com/office/powerpoint/2010/main" val="24132920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dirty="0" smtClean="0"/>
              <a:t>بسم الله الرحمن الرحيم </a:t>
            </a:r>
            <a:r>
              <a:rPr lang="ar-SA" baseline="0" dirty="0" smtClean="0"/>
              <a:t> </a:t>
            </a:r>
            <a:r>
              <a:rPr lang="ar-SA" dirty="0" smtClean="0"/>
              <a:t>الأستاذ أبو يوسف</a:t>
            </a:r>
            <a:r>
              <a:rPr lang="ar-SA" baseline="0" dirty="0" smtClean="0"/>
              <a:t> </a:t>
            </a:r>
            <a:r>
              <a:rPr lang="ar-SA" dirty="0" smtClean="0"/>
              <a:t>منتدى التربية والتعليم بالمدينة المنورة لا تنسونا من صالح دعائكم </a:t>
            </a:r>
          </a:p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6E0E3-8774-43E6-9A6B-DC4D9E446598}" type="slidenum">
              <a:rPr lang="ar-EG" smtClean="0"/>
              <a:pPr/>
              <a:t>9</a:t>
            </a:fld>
            <a:endParaRPr lang="ar-EG"/>
          </a:p>
        </p:txBody>
      </p:sp>
    </p:spTree>
    <p:extLst>
      <p:ext uri="{BB962C8B-B14F-4D97-AF65-F5344CB8AC3E}">
        <p14:creationId xmlns="" xmlns:p14="http://schemas.microsoft.com/office/powerpoint/2010/main" val="1657044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newsflash/>
    <p:sndAc>
      <p:stSnd>
        <p:snd r:embed="rId13" name="chimes.wav"/>
      </p:stSnd>
    </p:sndAc>
  </p:transition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1.wav"/><Relationship Id="rId5" Type="http://schemas.openxmlformats.org/officeDocument/2006/relationships/audio" Target="../media/audio10.wav"/><Relationship Id="rId4" Type="http://schemas.openxmlformats.org/officeDocument/2006/relationships/audio" Target="../media/audio4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1.wav"/><Relationship Id="rId5" Type="http://schemas.openxmlformats.org/officeDocument/2006/relationships/audio" Target="../media/audio10.wav"/><Relationship Id="rId4" Type="http://schemas.openxmlformats.org/officeDocument/2006/relationships/audio" Target="../media/audio6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audio" Target="../media/audio8.wav"/><Relationship Id="rId4" Type="http://schemas.openxmlformats.org/officeDocument/2006/relationships/audio" Target="../media/audio12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1.wav"/><Relationship Id="rId5" Type="http://schemas.openxmlformats.org/officeDocument/2006/relationships/audio" Target="../media/audio10.wav"/><Relationship Id="rId4" Type="http://schemas.openxmlformats.org/officeDocument/2006/relationships/audio" Target="../media/audio1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8.wav"/><Relationship Id="rId5" Type="http://schemas.openxmlformats.org/officeDocument/2006/relationships/audio" Target="../media/audio10.wav"/><Relationship Id="rId4" Type="http://schemas.openxmlformats.org/officeDocument/2006/relationships/audio" Target="../media/audio1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1.wav"/><Relationship Id="rId5" Type="http://schemas.openxmlformats.org/officeDocument/2006/relationships/audio" Target="../media/audio12.wav"/><Relationship Id="rId4" Type="http://schemas.openxmlformats.org/officeDocument/2006/relationships/audio" Target="../media/audio4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4.wav"/><Relationship Id="rId5" Type="http://schemas.openxmlformats.org/officeDocument/2006/relationships/audio" Target="../media/audio5.wav"/><Relationship Id="rId4" Type="http://schemas.openxmlformats.org/officeDocument/2006/relationships/audio" Target="../media/audio1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4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6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audio" Target="../media/audio7.wav"/><Relationship Id="rId4" Type="http://schemas.openxmlformats.org/officeDocument/2006/relationships/audio" Target="../media/audio6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audio" Target="../media/audio6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8.wav"/><Relationship Id="rId5" Type="http://schemas.openxmlformats.org/officeDocument/2006/relationships/audio" Target="../media/audio4.wav"/><Relationship Id="rId4" Type="http://schemas.openxmlformats.org/officeDocument/2006/relationships/audio" Target="../media/audio6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audio" Target="../media/audio8.wav"/><Relationship Id="rId4" Type="http://schemas.openxmlformats.org/officeDocument/2006/relationships/audio" Target="../media/audio4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audio" Target="../media/audio8.wav"/><Relationship Id="rId4" Type="http://schemas.openxmlformats.org/officeDocument/2006/relationships/audio" Target="../media/audio9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512064"/>
            <a:ext cx="4114800" cy="1773936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SA" sz="11500" b="1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4-8</a:t>
            </a:r>
            <a:endParaRPr lang="ar-EG" sz="11500" b="1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743200"/>
            <a:ext cx="7924800" cy="35814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prstTxWarp prst="textDoubleWave1">
              <a:avLst/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endParaRPr lang="ar-SA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ndalus" pitchFamily="2" charset="-78"/>
            </a:endParaRPr>
          </a:p>
          <a:p>
            <a:pPr>
              <a:buNone/>
            </a:pPr>
            <a:r>
              <a:rPr lang="ar-SA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كتابة الكسور الاعتيادية على صورة كسور عشرية 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own Arrow 10"/>
          <p:cNvSpPr/>
          <p:nvPr/>
        </p:nvSpPr>
        <p:spPr>
          <a:xfrm>
            <a:off x="2819400" y="2286000"/>
            <a:ext cx="3733800" cy="152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4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الحل</a:t>
            </a:r>
            <a:endParaRPr lang="ar-EG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14400" y="609600"/>
            <a:ext cx="787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133600" y="4267200"/>
          <a:ext cx="5238551" cy="11506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60705"/>
                <a:gridCol w="1194236"/>
                <a:gridCol w="722630"/>
                <a:gridCol w="2760980"/>
              </a:tblGrid>
              <a:tr h="571500">
                <a:tc>
                  <a:txBody>
                    <a:bodyPr/>
                    <a:lstStyle/>
                    <a:p>
                      <a:pPr algn="ctr" rtl="1"/>
                      <a:r>
                        <a:rPr lang="ar-SA" sz="32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ar-EG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8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 rtl="1"/>
                      <a:r>
                        <a:rPr lang="ar-SA" sz="3200" b="1" dirty="0" smtClean="0">
                          <a:solidFill>
                            <a:srgbClr val="C00000"/>
                          </a:solidFill>
                        </a:rPr>
                        <a:t> 5  = </a:t>
                      </a:r>
                      <a:endParaRPr lang="ar-EG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b="1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ar-EG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20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 rtl="1"/>
                      <a:r>
                        <a:rPr lang="ar-SA" sz="3200" b="1" dirty="0" smtClean="0">
                          <a:solidFill>
                            <a:srgbClr val="C00000"/>
                          </a:solidFill>
                        </a:rPr>
                        <a:t>5  = 5.8 سم</a:t>
                      </a:r>
                      <a:endParaRPr lang="ar-EG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/>
                        <a:t>5</a:t>
                      </a:r>
                      <a:endParaRPr lang="ar-EG" sz="2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EG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/>
                        <a:t>10</a:t>
                      </a:r>
                      <a:endParaRPr lang="ar-EG" sz="2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EG" sz="1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946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9600" y="990600"/>
            <a:ext cx="8186394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Down Arrow 2"/>
          <p:cNvSpPr/>
          <p:nvPr/>
        </p:nvSpPr>
        <p:spPr>
          <a:xfrm>
            <a:off x="2895600" y="2667000"/>
            <a:ext cx="3733800" cy="152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4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الحل</a:t>
            </a:r>
            <a:endParaRPr lang="ar-EG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03531" y="4648200"/>
          <a:ext cx="5544820" cy="11506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60705"/>
                <a:gridCol w="4984115"/>
              </a:tblGrid>
              <a:tr h="571500">
                <a:tc>
                  <a:txBody>
                    <a:bodyPr/>
                    <a:lstStyle/>
                    <a:p>
                      <a:pPr algn="ctr" rtl="1"/>
                      <a:r>
                        <a:rPr lang="ar-SA" sz="3200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ar-EG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2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just" rtl="1"/>
                      <a:r>
                        <a:rPr lang="ar-SA" sz="3200" b="1" dirty="0" smtClean="0">
                          <a:solidFill>
                            <a:srgbClr val="C00000"/>
                          </a:solidFill>
                        </a:rPr>
                        <a:t>23  =  23.375 طالب </a:t>
                      </a:r>
                      <a:endParaRPr lang="ar-EG" sz="4400" b="1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/>
                        <a:t>8</a:t>
                      </a:r>
                      <a:endParaRPr lang="ar-EG" sz="2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EG" sz="1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109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970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" y="1524000"/>
            <a:ext cx="8458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7607712" y="3094704"/>
            <a:ext cx="228600" cy="457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811530" marR="0" lvl="0" indent="-742950" algn="ctr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ar-SA" sz="2400" b="1" dirty="0" smtClean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&lt;</a:t>
            </a:r>
            <a:endParaRPr kumimoji="0" lang="ar-EG" sz="16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Arabic Transparent" pitchFamily="2" charset="-78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27756" y="3084888"/>
            <a:ext cx="228600" cy="457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811530" marR="0" lvl="0" indent="-742950" algn="ctr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ar-SA" sz="2400" b="1" dirty="0" smtClean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&gt;</a:t>
            </a:r>
            <a:endParaRPr kumimoji="0" lang="ar-EG" sz="16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Arabic Transparent" pitchFamily="2" charset="-7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43776" y="3084888"/>
            <a:ext cx="263016" cy="457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811530" marR="0" lvl="0" indent="-742950" algn="ctr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ar-SA" sz="2400" b="1" dirty="0" smtClean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&lt;</a:t>
            </a:r>
            <a:endParaRPr kumimoji="0" lang="ar-EG" sz="16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Arabic Transparent" pitchFamily="2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119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994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7983" y="1066800"/>
            <a:ext cx="833311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657600" y="5105400"/>
          <a:ext cx="2199322" cy="13411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60705"/>
                <a:gridCol w="1638617"/>
              </a:tblGrid>
              <a:tr h="571500">
                <a:tc>
                  <a:txBody>
                    <a:bodyPr/>
                    <a:lstStyle/>
                    <a:p>
                      <a:pPr algn="ctr" rtl="1"/>
                      <a:r>
                        <a:rPr lang="ar-SA" sz="32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ar-EG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8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just" rtl="1"/>
                      <a:r>
                        <a:rPr lang="ar-SA" sz="3200" b="1" dirty="0" smtClean="0">
                          <a:solidFill>
                            <a:srgbClr val="C00000"/>
                          </a:solidFill>
                        </a:rPr>
                        <a:t>= 0.25</a:t>
                      </a:r>
                      <a:endParaRPr lang="ar-EG" sz="3200" b="1" dirty="0">
                        <a:solidFill>
                          <a:srgbClr val="C00000"/>
                        </a:solidFill>
                      </a:endParaRPr>
                    </a:p>
                    <a:p>
                      <a:pPr algn="ctr" rtl="1"/>
                      <a:r>
                        <a:rPr lang="ar-SA" sz="3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endParaRPr lang="ar-EG" sz="2800" b="1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/>
                        <a:t>4</a:t>
                      </a:r>
                      <a:endParaRPr lang="ar-EG" sz="2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EG" sz="1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own Arrow 3"/>
          <p:cNvSpPr/>
          <p:nvPr/>
        </p:nvSpPr>
        <p:spPr>
          <a:xfrm>
            <a:off x="2743200" y="3505200"/>
            <a:ext cx="3733800" cy="152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4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الحل</a:t>
            </a:r>
            <a:endParaRPr lang="ar-EG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129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018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90600" y="914400"/>
            <a:ext cx="7658622" cy="1283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667000" y="4038600"/>
          <a:ext cx="4744618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32367"/>
                <a:gridCol w="607413"/>
                <a:gridCol w="1704838"/>
              </a:tblGrid>
              <a:tr h="479323">
                <a:tc rowSpan="2">
                  <a:txBody>
                    <a:bodyPr/>
                    <a:lstStyle/>
                    <a:p>
                      <a:pPr algn="ctr" rtl="1"/>
                      <a:endParaRPr lang="ar-SA" sz="12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just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</a:rPr>
                        <a:t>المتسابق الأول = </a:t>
                      </a:r>
                      <a:endParaRPr lang="ar-EG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ar-EG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2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just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</a:rPr>
                        <a:t>16 =   16.2</a:t>
                      </a:r>
                      <a:endParaRPr lang="ar-EG" sz="2000" b="1" dirty="0">
                        <a:solidFill>
                          <a:srgbClr val="C00000"/>
                        </a:solidFill>
                      </a:endParaRPr>
                    </a:p>
                    <a:p>
                      <a:pPr algn="ct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endParaRPr lang="ar-EG" sz="1800" b="1" dirty="0"/>
                    </a:p>
                  </a:txBody>
                  <a:tcPr/>
                </a:tc>
              </a:tr>
              <a:tr h="358877">
                <a:tc vMerge="1">
                  <a:txBody>
                    <a:bodyPr/>
                    <a:lstStyle/>
                    <a:p>
                      <a:pPr algn="ctr" rtl="1"/>
                      <a:endParaRPr lang="ar-EG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/>
                        <a:t>10</a:t>
                      </a:r>
                      <a:endParaRPr lang="ar-EG" sz="1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EG" sz="1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own Arrow 3"/>
          <p:cNvSpPr/>
          <p:nvPr/>
        </p:nvSpPr>
        <p:spPr>
          <a:xfrm>
            <a:off x="2819400" y="2362200"/>
            <a:ext cx="3733800" cy="152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4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الحل</a:t>
            </a:r>
            <a:endParaRPr lang="ar-EG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600200" y="5486400"/>
            <a:ext cx="6172200" cy="685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811530" marR="0" lvl="0" indent="-742950" algn="ctr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ar-SA" sz="3600" b="1" dirty="0" smtClean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الفرق = 19.8 – 16.2 = 3.6 ثانية</a:t>
            </a:r>
            <a:endParaRPr kumimoji="0" lang="ar-EG" sz="28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Arabic Transparent" pitchFamily="2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140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42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828800" y="304800"/>
            <a:ext cx="6553200" cy="2648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09800" y="3200400"/>
          <a:ext cx="5222067" cy="914400"/>
        </p:xfrm>
        <a:graphic>
          <a:graphicData uri="http://schemas.openxmlformats.org/drawingml/2006/table">
            <a:tbl>
              <a:tblPr rtl="1" firstRow="1" bandRow="1">
                <a:tableStyleId>{5DA37D80-6434-44D0-A028-1B22A696006F}</a:tableStyleId>
              </a:tblPr>
              <a:tblGrid>
                <a:gridCol w="643255"/>
                <a:gridCol w="885021"/>
                <a:gridCol w="643255"/>
                <a:gridCol w="885021"/>
                <a:gridCol w="651192"/>
                <a:gridCol w="855193"/>
                <a:gridCol w="659130"/>
              </a:tblGrid>
              <a:tr h="38100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000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،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100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،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200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،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50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40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17585213"/>
              </p:ext>
            </p:extLst>
          </p:nvPr>
        </p:nvGraphicFramePr>
        <p:xfrm>
          <a:off x="2514600" y="4343400"/>
          <a:ext cx="4464683" cy="914400"/>
        </p:xfrm>
        <a:graphic>
          <a:graphicData uri="http://schemas.openxmlformats.org/drawingml/2006/table">
            <a:tbl>
              <a:tblPr rtl="1" firstRow="1" bandRow="1">
                <a:tableStyleId>{E8B1032C-EA38-4F05-BA0D-38AFFFC7BED3}</a:tableStyleId>
              </a:tblPr>
              <a:tblGrid>
                <a:gridCol w="828992"/>
                <a:gridCol w="382905"/>
                <a:gridCol w="828992"/>
                <a:gridCol w="382905"/>
                <a:gridCol w="828992"/>
                <a:gridCol w="382905"/>
                <a:gridCol w="828992"/>
              </a:tblGrid>
              <a:tr h="38100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110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0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،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96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1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،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68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،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55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200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200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200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200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80635309"/>
              </p:ext>
            </p:extLst>
          </p:nvPr>
        </p:nvGraphicFramePr>
        <p:xfrm>
          <a:off x="2590800" y="5486400"/>
          <a:ext cx="4464683" cy="914400"/>
        </p:xfrm>
        <a:graphic>
          <a:graphicData uri="http://schemas.openxmlformats.org/drawingml/2006/table">
            <a:tbl>
              <a:tblPr rtl="1" firstRow="1" bandRow="1">
                <a:tableStyleId>{8799B23B-EC83-4686-B30A-512413B5E67A}</a:tableStyleId>
              </a:tblPr>
              <a:tblGrid>
                <a:gridCol w="828992"/>
                <a:gridCol w="382905"/>
                <a:gridCol w="828992"/>
                <a:gridCol w="382905"/>
                <a:gridCol w="828992"/>
                <a:gridCol w="382905"/>
                <a:gridCol w="828992"/>
              </a:tblGrid>
              <a:tr h="38100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55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0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،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68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1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،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96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،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110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200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200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200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200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urved Right Arrow 5"/>
          <p:cNvSpPr/>
          <p:nvPr/>
        </p:nvSpPr>
        <p:spPr>
          <a:xfrm>
            <a:off x="1447800" y="3733800"/>
            <a:ext cx="533400" cy="10668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>
              <a:solidFill>
                <a:schemeClr val="tx1"/>
              </a:solidFill>
            </a:endParaRPr>
          </a:p>
        </p:txBody>
      </p:sp>
      <p:sp>
        <p:nvSpPr>
          <p:cNvPr id="7" name="Curved Right Arrow 6"/>
          <p:cNvSpPr/>
          <p:nvPr/>
        </p:nvSpPr>
        <p:spPr>
          <a:xfrm>
            <a:off x="1524000" y="4953000"/>
            <a:ext cx="533400" cy="10668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>
              <a:solidFill>
                <a:schemeClr val="tx1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676400" y="1447800"/>
          <a:ext cx="5461451" cy="914400"/>
        </p:xfrm>
        <a:graphic>
          <a:graphicData uri="http://schemas.openxmlformats.org/drawingml/2006/table">
            <a:tbl>
              <a:tblPr rtl="1" firstRow="1" bandRow="1">
                <a:tableStyleId>{8799B23B-EC83-4686-B30A-512413B5E67A}</a:tableStyleId>
              </a:tblPr>
              <a:tblGrid>
                <a:gridCol w="1276668"/>
                <a:gridCol w="795655"/>
                <a:gridCol w="322942"/>
                <a:gridCol w="795655"/>
                <a:gridCol w="322942"/>
                <a:gridCol w="795655"/>
                <a:gridCol w="322942"/>
                <a:gridCol w="828992"/>
              </a:tblGrid>
              <a:tr h="381000">
                <a:tc rowSpan="2">
                  <a:txBody>
                    <a:bodyPr/>
                    <a:lstStyle/>
                    <a:p>
                      <a:pPr algn="ctr" rtl="1"/>
                      <a:endParaRPr lang="ar-SA" sz="1100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الترتيب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55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0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،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68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1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،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96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،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110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57200">
                <a:tc vMerge="1">
                  <a:txBody>
                    <a:bodyPr/>
                    <a:lstStyle/>
                    <a:p>
                      <a:pPr algn="ctr" rtl="1"/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200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200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200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200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90600" y="2895600"/>
          <a:ext cx="6717074" cy="914400"/>
        </p:xfrm>
        <a:graphic>
          <a:graphicData uri="http://schemas.openxmlformats.org/drawingml/2006/table">
            <a:tbl>
              <a:tblPr rtl="1" firstRow="1" bandRow="1">
                <a:tableStyleId>{8799B23B-EC83-4686-B30A-512413B5E67A}</a:tableStyleId>
              </a:tblPr>
              <a:tblGrid>
                <a:gridCol w="1813242"/>
                <a:gridCol w="795655"/>
                <a:gridCol w="322942"/>
                <a:gridCol w="795655"/>
                <a:gridCol w="2989580"/>
              </a:tblGrid>
              <a:tr h="381000">
                <a:tc rowSpan="2">
                  <a:txBody>
                    <a:bodyPr/>
                    <a:lstStyle/>
                    <a:p>
                      <a:pPr algn="ctr" rtl="1"/>
                      <a:endParaRPr lang="ar-SA" sz="1100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الأطول هو 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110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0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=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الحر = 0.55 متر </a:t>
                      </a:r>
                      <a:r>
                        <a:rPr lang="ar-SA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ar-EG" sz="32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81000">
                <a:tc vMerge="1">
                  <a:txBody>
                    <a:bodyPr/>
                    <a:lstStyle/>
                    <a:p>
                      <a:pPr algn="ctr" rtl="1"/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200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200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79475" y="4343400"/>
          <a:ext cx="6980599" cy="914400"/>
        </p:xfrm>
        <a:graphic>
          <a:graphicData uri="http://schemas.openxmlformats.org/drawingml/2006/table">
            <a:tbl>
              <a:tblPr rtl="1" firstRow="1" bandRow="1">
                <a:tableStyleId>{8799B23B-EC83-4686-B30A-512413B5E67A}</a:tableStyleId>
              </a:tblPr>
              <a:tblGrid>
                <a:gridCol w="1813242"/>
                <a:gridCol w="795655"/>
                <a:gridCol w="322942"/>
                <a:gridCol w="795655"/>
                <a:gridCol w="3253105"/>
              </a:tblGrid>
              <a:tr h="381000">
                <a:tc rowSpan="2">
                  <a:txBody>
                    <a:bodyPr/>
                    <a:lstStyle/>
                    <a:p>
                      <a:pPr algn="ctr" rtl="1"/>
                      <a:endParaRPr lang="ar-SA" sz="1100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الأقصر هو 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55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0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=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الوكرى = 275متر </a:t>
                      </a:r>
                      <a:r>
                        <a:rPr lang="ar-SA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ar-EG" sz="32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81000">
                <a:tc vMerge="1">
                  <a:txBody>
                    <a:bodyPr/>
                    <a:lstStyle/>
                    <a:p>
                      <a:pPr algn="ctr" rtl="1"/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200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40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0" y="512064"/>
            <a:ext cx="3429000" cy="935736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SA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فكرة الدرس</a:t>
            </a:r>
            <a:endParaRPr lang="ar-EG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90800"/>
            <a:ext cx="7848600" cy="1905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ar-S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أكتب الكسور الاعتيادية على صورة كسر عشرى. 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1676400"/>
            <a:ext cx="8153400" cy="2514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811530" lvl="0" indent="-742950" algn="just" rtl="1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lang="ar-S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ـ يبين الجدول المجاور نسب ترتيب طلاب الصف السادس فى أسرهم .</a:t>
            </a:r>
          </a:p>
          <a:p>
            <a:pPr marL="811530" lvl="0" indent="-742950" algn="just" rtl="1">
              <a:spcBef>
                <a:spcPts val="700"/>
              </a:spcBef>
              <a:buClr>
                <a:schemeClr val="tx2"/>
              </a:buClr>
              <a:buSzPct val="95000"/>
              <a:buAutoNum type="arabicParenR"/>
              <a:defRPr/>
            </a:pPr>
            <a:r>
              <a:rPr lang="ar-S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اكتب الكسر العشرى المكافئ للكسر 3 /10</a:t>
            </a:r>
          </a:p>
          <a:p>
            <a:pPr marL="811530" lvl="0" indent="-742950" algn="just" rtl="1">
              <a:spcBef>
                <a:spcPts val="700"/>
              </a:spcBef>
              <a:buClr>
                <a:schemeClr val="tx2"/>
              </a:buClr>
              <a:buSzPct val="95000"/>
              <a:buAutoNum type="arabicParenR"/>
              <a:defRPr/>
            </a:pPr>
            <a:r>
              <a:rPr lang="ar-S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اكتب الاعتيادى المكافئ للكسر 1/ 2والذى مقامه 10 . الكسر </a:t>
            </a:r>
          </a:p>
          <a:p>
            <a:pPr marL="811530" lvl="0" indent="-742950" algn="just" rtl="1">
              <a:spcBef>
                <a:spcPts val="700"/>
              </a:spcBef>
              <a:buClr>
                <a:schemeClr val="tx2"/>
              </a:buClr>
              <a:buSzPct val="95000"/>
              <a:buAutoNum type="arabicParenR"/>
              <a:defRPr/>
            </a:pPr>
            <a:r>
              <a:rPr lang="ar-S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اكتب الكسر العشرى المكافئ للكسر الذى توصلت إليه فى السؤال .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34000" y="228600"/>
            <a:ext cx="3429000" cy="9357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000" b="1" i="0" u="none" strike="noStrike" kern="1200" cap="none" spc="-10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إستعد</a:t>
            </a:r>
            <a:endParaRPr kumimoji="0" lang="ar-EG" sz="6000" b="1" i="0" u="none" strike="noStrike" kern="1200" cap="none" spc="-1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400" y="4419600"/>
            <a:ext cx="2248328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ستطيل 4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40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914400" y="1447800"/>
            <a:ext cx="7543800" cy="3124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811530" indent="-742950" algn="just" rtl="1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lang="ar-SA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    يمكن كتابة الكسور الاعتيادية التى مقاماتها 10 ، 100 ، 1000 ، أو أحد عواملها على صورة كسور عشرية باستعمال القيمة المنزلية .  </a:t>
            </a:r>
          </a:p>
          <a:p>
            <a:pPr marL="811530" indent="-742950" algn="just" rtl="1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endParaRPr kumimoji="0" lang="ar-EG" sz="40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Arabic Transparent" pitchFamily="2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371600" y="1219200"/>
            <a:ext cx="65532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 rtl="1"/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اكتبى الكسر 2/ 5 على صورة كسر عشرى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7620000" y="381000"/>
            <a:ext cx="1066800" cy="6858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811530" marR="0" lvl="0" indent="-74295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ar-SA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مثال</a:t>
            </a:r>
            <a:endParaRPr kumimoji="0" lang="ar-EG" sz="40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Arabic Transparent" pitchFamily="2" charset="-78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3200400"/>
            <a:ext cx="7696200" cy="1219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 rtl="1"/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بما ان 5 أحد عوامل 10 ، لذا اكتبى هذا الكسر على صورة كسر مكافئ مقامه 10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772400" y="2438400"/>
            <a:ext cx="1066800" cy="6858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811530" marR="0" lvl="0" indent="-74295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ar-SA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الحل</a:t>
            </a:r>
            <a:endParaRPr kumimoji="0" lang="ar-EG" sz="40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Arabic Transparent" pitchFamily="2" charset="-78"/>
            </a:endParaRPr>
          </a:p>
        </p:txBody>
      </p:sp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47800" y="4738619"/>
            <a:ext cx="5715000" cy="1585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مستطيل 6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19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381000"/>
            <a:ext cx="69342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 rtl="1"/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اكتبى  الكسر 7/ 8 على صورة كسر عشرى .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772400" y="228600"/>
            <a:ext cx="1066800" cy="6858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811530" marR="0" lvl="0" indent="-74295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ar-SA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مثال</a:t>
            </a:r>
            <a:endParaRPr kumimoji="0" lang="ar-EG" sz="40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Arabic Transparent" pitchFamily="2" charset="-78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600200" y="1752600"/>
            <a:ext cx="5867400" cy="609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 rtl="1"/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الطريقة الأولى : استعمال الورقة والقلم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848600" y="1524000"/>
            <a:ext cx="1066800" cy="6858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811530" marR="0" lvl="0" indent="-74295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ar-SA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الحل</a:t>
            </a:r>
            <a:endParaRPr kumimoji="0" lang="ar-EG" sz="40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Arabic Transparent" pitchFamily="2" charset="-78"/>
            </a:endParaRPr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28800" y="2667000"/>
            <a:ext cx="5130800" cy="2507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685800" y="5334000"/>
            <a:ext cx="7848600" cy="1066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 rtl="1"/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الطريقة الثانية :   استعمال الآلة الحاسبة </a:t>
            </a:r>
          </a:p>
          <a:p>
            <a:pPr algn="just" rtl="1"/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7 ÷ 8 = 0.875           إذن 7/ 8 = 0.875 </a:t>
            </a:r>
          </a:p>
        </p:txBody>
      </p:sp>
      <p:sp>
        <p:nvSpPr>
          <p:cNvPr id="9" name="مستطيل 8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096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7391400" y="381000"/>
            <a:ext cx="1295400" cy="6858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811530" marR="0" lvl="0" indent="-74295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ar-SA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تأكد</a:t>
            </a:r>
            <a:endParaRPr kumimoji="0" lang="ar-EG" sz="40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Arabic Transparent" pitchFamily="2" charset="-78"/>
            </a:endParaRPr>
          </a:p>
        </p:txBody>
      </p:sp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67196" y="1295400"/>
            <a:ext cx="8565078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533532" y="2531808"/>
            <a:ext cx="914400" cy="457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811530" marR="0" lvl="0" indent="-74295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ar-SA" sz="3200" b="1" dirty="0" smtClean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0.9</a:t>
            </a:r>
            <a:endParaRPr kumimoji="0" lang="ar-EG" sz="24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Arabic Transparent" pitchFamily="2" charset="-78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657600" y="2514600"/>
            <a:ext cx="914400" cy="457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811530" marR="0" lvl="0" indent="-74295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ar-SA" sz="3200" b="1" dirty="0" smtClean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0.4</a:t>
            </a:r>
            <a:endParaRPr kumimoji="0" lang="ar-EG" sz="24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Arabic Transparent" pitchFamily="2" charset="-78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3400" y="2514600"/>
            <a:ext cx="914400" cy="457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811530" marR="0" lvl="0" indent="-74295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ar-SA" sz="3200" b="1" dirty="0" smtClean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3.5</a:t>
            </a:r>
            <a:endParaRPr kumimoji="0" lang="ar-EG" sz="24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Arabic Transparent" pitchFamily="2" charset="-78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72200" y="3657600"/>
            <a:ext cx="1371600" cy="457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811530" marR="0" lvl="0" indent="-74295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ar-SA" sz="2800" b="1" dirty="0" smtClean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0.125</a:t>
            </a:r>
            <a:endParaRPr kumimoji="0" lang="ar-EG" sz="20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Arabic Transparent" pitchFamily="2" charset="-78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124200" y="3657600"/>
            <a:ext cx="1371600" cy="457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811530" marR="0" lvl="0" indent="-74295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ar-SA" sz="2800" b="1" dirty="0" smtClean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0.36</a:t>
            </a:r>
            <a:endParaRPr kumimoji="0" lang="ar-EG" sz="20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Arabic Transparent" pitchFamily="2" charset="-78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52400" y="3689556"/>
            <a:ext cx="1219200" cy="457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811530" marR="0" lvl="0" indent="-74295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ar-SA" sz="2400" b="1" dirty="0" smtClean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0.3125</a:t>
            </a:r>
            <a:endParaRPr kumimoji="0" lang="ar-EG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Arabic Transparent" pitchFamily="2" charset="-78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096000" y="4844844"/>
            <a:ext cx="1371600" cy="457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811530" marR="0" lvl="0" indent="-74295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ar-SA" sz="2800" b="1" dirty="0" smtClean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3.7</a:t>
            </a:r>
            <a:endParaRPr kumimoji="0" lang="ar-EG" sz="20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Arabic Transparent" pitchFamily="2" charset="-78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971800" y="4847304"/>
            <a:ext cx="1371600" cy="457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811530" marR="0" lvl="0" indent="-74295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ar-SA" sz="2800" b="1" dirty="0" smtClean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6.16</a:t>
            </a:r>
            <a:endParaRPr kumimoji="0" lang="ar-EG" sz="20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Arabic Transparent" pitchFamily="2" charset="-78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0" y="4800600"/>
            <a:ext cx="1231488" cy="457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811530" marR="0" lvl="0" indent="-74295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ar-SA" sz="2800" b="1" dirty="0" smtClean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4.225</a:t>
            </a:r>
            <a:endParaRPr kumimoji="0" lang="ar-EG" sz="20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Arabic Transparent" pitchFamily="2" charset="-78"/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99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898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" y="1371600"/>
            <a:ext cx="793261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2743200" y="3657600"/>
            <a:ext cx="4267200" cy="990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811530" marR="0" lvl="0" indent="-742950" algn="ctr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ar-SA" sz="6000" b="1" dirty="0" smtClean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3.6 متــر</a:t>
            </a:r>
            <a:endParaRPr kumimoji="0" lang="ar-EG" sz="48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Arabic Transparent" pitchFamily="2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88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922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" y="838200"/>
            <a:ext cx="833437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6705600" y="2057400"/>
            <a:ext cx="914400" cy="457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811530" marR="0" lvl="0" indent="-74295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ar-SA" sz="2400" b="1" dirty="0" smtClean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0.05</a:t>
            </a:r>
            <a:endParaRPr kumimoji="0" lang="ar-EG" sz="16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Arabic Transparent" pitchFamily="2" charset="-78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48200" y="2057400"/>
            <a:ext cx="914400" cy="457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811530" marR="0" lvl="0" indent="-74295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ar-SA" sz="2400" b="1" dirty="0" smtClean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0.76</a:t>
            </a:r>
            <a:endParaRPr kumimoji="0" lang="ar-EG" sz="16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Arabic Transparent" pitchFamily="2" charset="-7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14600" y="2057400"/>
            <a:ext cx="914400" cy="457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811530" marR="0" lvl="0" indent="-74295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ar-SA" sz="2000" b="1" dirty="0" smtClean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0.385</a:t>
            </a:r>
            <a:endParaRPr kumimoji="0" lang="ar-EG" sz="14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Arabic Transparent" pitchFamily="2" charset="-78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025444"/>
            <a:ext cx="914400" cy="457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811530" marR="0" lvl="0" indent="-74295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ar-SA" sz="2000" b="1" dirty="0" smtClean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0.622</a:t>
            </a:r>
            <a:endParaRPr kumimoji="0" lang="ar-EG" sz="14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Arabic Transparent" pitchFamily="2" charset="-78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781800" y="3200400"/>
            <a:ext cx="914400" cy="457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811530" marR="0" lvl="0" indent="-74295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ar-SA" sz="2000" b="1" dirty="0" smtClean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0.625</a:t>
            </a:r>
            <a:endParaRPr kumimoji="0" lang="ar-EG" sz="14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Arabic Transparent" pitchFamily="2" charset="-78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48200" y="3197940"/>
            <a:ext cx="914400" cy="457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811530" marR="0" lvl="0" indent="-74295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ar-SA" sz="2400" b="1" dirty="0" smtClean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0.16</a:t>
            </a:r>
            <a:endParaRPr kumimoji="0" lang="ar-EG" sz="16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Arabic Transparent" pitchFamily="2" charset="-78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637504" y="3185652"/>
            <a:ext cx="914400" cy="457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811530" marR="0" lvl="0" indent="-74295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ar-SA" sz="1600" b="1" dirty="0" smtClean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0.5625</a:t>
            </a:r>
            <a:endParaRPr kumimoji="0" lang="ar-EG" sz="11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Arabic Transparent" pitchFamily="2" charset="-78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28600" y="3200400"/>
            <a:ext cx="1219200" cy="457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811530" marR="0" lvl="0" indent="-74295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ar-SA" sz="2000" b="1" i="0" u="none" strike="noStrike" kern="120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+mn-lt"/>
                <a:ea typeface="+mn-ea"/>
                <a:cs typeface="Arabic Transparent" pitchFamily="2" charset="-78"/>
              </a:rPr>
              <a:t>0.15625</a:t>
            </a:r>
            <a:endParaRPr kumimoji="0" lang="ar-EG" sz="20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Arabic Transparent" pitchFamily="2" charset="-78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599904" y="4328652"/>
            <a:ext cx="914400" cy="457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811530" indent="-742950" algn="just" rtl="1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lang="ar-SA" sz="1600" b="1" dirty="0" smtClean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6.0625</a:t>
            </a:r>
            <a:endParaRPr lang="ar-EG" sz="1100" b="1" dirty="0" smtClean="0">
              <a:ln w="50800"/>
              <a:solidFill>
                <a:schemeClr val="bg1">
                  <a:shade val="50000"/>
                </a:schemeClr>
              </a:solidFill>
              <a:cs typeface="Arabic Transparent" pitchFamily="2" charset="-78"/>
            </a:endParaRPr>
          </a:p>
          <a:p>
            <a:pPr marL="811530" marR="0" lvl="0" indent="-74295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endParaRPr kumimoji="0" lang="ar-EG" sz="16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Arabic Transparent" pitchFamily="2" charset="-78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72000" y="4313904"/>
            <a:ext cx="914400" cy="457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811530" marR="0" lvl="0" indent="-74295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ar-SA" sz="2000" b="1" dirty="0" smtClean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8.525</a:t>
            </a:r>
            <a:endParaRPr kumimoji="0" lang="ar-EG" sz="14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Arabic Transparent" pitchFamily="2" charset="-78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927544" y="4901376"/>
            <a:ext cx="1447800" cy="457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811530" marR="0" lvl="0" indent="-74295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ar-SA" sz="2400" b="1" dirty="0" smtClean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12.5375</a:t>
            </a:r>
            <a:endParaRPr kumimoji="0" lang="ar-EG" sz="105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Arabic Transparent" pitchFamily="2" charset="-78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71948" y="4296696"/>
            <a:ext cx="914400" cy="457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811530" marR="0" lvl="0" indent="-74295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ar-SA" sz="2400" b="1" dirty="0" smtClean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9.28</a:t>
            </a:r>
            <a:endParaRPr kumimoji="0" lang="ar-EG" sz="16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Arabic Transparent" pitchFamily="2" charset="-78"/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99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1291</TotalTime>
  <Words>702</Words>
  <Application>Microsoft Office PowerPoint</Application>
  <PresentationFormat>Affichage à l'écran (4:3)</PresentationFormat>
  <Paragraphs>202</Paragraphs>
  <Slides>16</Slides>
  <Notes>16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Metro</vt:lpstr>
      <vt:lpstr>4-8</vt:lpstr>
      <vt:lpstr>فكرة الدرس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الأول </dc:title>
  <dc:creator/>
  <cp:lastModifiedBy>Abdelhafid Touil</cp:lastModifiedBy>
  <cp:revision>179</cp:revision>
  <dcterms:created xsi:type="dcterms:W3CDTF">2006-08-16T00:00:00Z</dcterms:created>
  <dcterms:modified xsi:type="dcterms:W3CDTF">2018-09-13T10:00:43Z</dcterms:modified>
</cp:coreProperties>
</file>