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sldIdLst>
    <p:sldId id="451" r:id="rId2"/>
    <p:sldId id="597" r:id="rId3"/>
    <p:sldId id="452" r:id="rId4"/>
    <p:sldId id="453" r:id="rId5"/>
    <p:sldId id="598" r:id="rId6"/>
    <p:sldId id="599" r:id="rId7"/>
    <p:sldId id="457" r:id="rId8"/>
    <p:sldId id="468" r:id="rId9"/>
    <p:sldId id="458" r:id="rId10"/>
    <p:sldId id="600" r:id="rId11"/>
    <p:sldId id="601" r:id="rId12"/>
    <p:sldId id="602" r:id="rId13"/>
    <p:sldId id="603" r:id="rId14"/>
    <p:sldId id="604" r:id="rId15"/>
    <p:sldId id="6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03/01/1440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‹N°›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96834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19125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بسم الله الرحمن الرحيم </a:t>
            </a:r>
            <a:r>
              <a:rPr lang="ar-SA" baseline="0" dirty="0" smtClean="0"/>
              <a:t> </a:t>
            </a:r>
            <a:r>
              <a:rPr lang="ar-SA" dirty="0" smtClean="0"/>
              <a:t>الأستاذ أبو يوسف</a:t>
            </a:r>
            <a:r>
              <a:rPr lang="ar-SA" baseline="0" dirty="0" smtClean="0"/>
              <a:t> </a:t>
            </a:r>
            <a:r>
              <a:rPr lang="ar-SA" dirty="0" smtClean="0"/>
              <a:t>منتدى التربية والتعليم بالمدينة المنورة لا تنسونا من صالح دعائكم 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E0E3-8774-43E6-9A6B-DC4D9E446598}" type="slidenum">
              <a:rPr lang="ar-EG" smtClean="0"/>
              <a:pPr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25582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10" Type="http://schemas.openxmlformats.org/officeDocument/2006/relationships/image" Target="../media/image8.png"/><Relationship Id="rId4" Type="http://schemas.openxmlformats.org/officeDocument/2006/relationships/audio" Target="../media/audio8.wav"/><Relationship Id="rId9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audio" Target="../media/audio7.wav"/><Relationship Id="rId4" Type="http://schemas.openxmlformats.org/officeDocument/2006/relationships/audio" Target="../media/audio9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audio" Target="../media/audio7.wav"/><Relationship Id="rId4" Type="http://schemas.openxmlformats.org/officeDocument/2006/relationships/audio" Target="../media/audio9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10.wav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audio" Target="../media/audio7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audio" Target="../media/audio6.wav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audio" Target="../media/audio6.wav"/><Relationship Id="rId7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3" Type="http://schemas.openxmlformats.org/officeDocument/2006/relationships/audio" Target="../media/audio8.wav"/><Relationship Id="rId7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4.wav"/><Relationship Id="rId4" Type="http://schemas.openxmlformats.org/officeDocument/2006/relationships/audio" Target="../media/audio7.wav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512064"/>
            <a:ext cx="4114800" cy="17739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115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4-7</a:t>
            </a:r>
            <a:endParaRPr lang="ar-EG" sz="115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4200"/>
            <a:ext cx="7696200" cy="1752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كتابة الكسور العشرية على صورة كسور اعتيادية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7190" y="1143000"/>
            <a:ext cx="82810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90800" y="5105400"/>
          <a:ext cx="3505200" cy="11506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4100"/>
                <a:gridCol w="1194236"/>
                <a:gridCol w="588432"/>
                <a:gridCol w="588432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375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 8 = 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ar-EG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1000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4</a:t>
                      </a:r>
                      <a:endParaRPr lang="ar-EG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2286000" y="2971800"/>
            <a:ext cx="3657600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الحل 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0434" y="609600"/>
            <a:ext cx="836256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05600" y="1676400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0" y="1644444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8460" y="1632156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65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600200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82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239000" y="3276600"/>
          <a:ext cx="9144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44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875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29200" y="3244644"/>
          <a:ext cx="9906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06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425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19400" y="3232356"/>
          <a:ext cx="91686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686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200400"/>
          <a:ext cx="9906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06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ستطيل 1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4496" y="1371600"/>
            <a:ext cx="838708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own Arrow 2"/>
          <p:cNvSpPr/>
          <p:nvPr/>
        </p:nvSpPr>
        <p:spPr>
          <a:xfrm>
            <a:off x="2667000" y="3200400"/>
            <a:ext cx="3657600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الحل 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38600" y="5410200"/>
          <a:ext cx="9144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44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667000" y="3200400"/>
            <a:ext cx="3657600" cy="1905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الحل 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0" y="5334000"/>
          <a:ext cx="1524000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</a:tblGrid>
              <a:tr h="4953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ar-EG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100</a:t>
                      </a:r>
                      <a:endParaRPr lang="ar-EG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0668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335" y="1143000"/>
            <a:ext cx="795936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07226" y="3048000"/>
          <a:ext cx="129286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218"/>
                <a:gridCol w="568642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</a:t>
                      </a:r>
                      <a:endParaRPr lang="ar-EG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67276" y="3048000"/>
          <a:ext cx="129921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218"/>
                <a:gridCol w="574992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9876" y="3065208"/>
          <a:ext cx="129921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218"/>
                <a:gridCol w="574992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96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42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3102" y="3048000"/>
          <a:ext cx="1454784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9792"/>
                <a:gridCol w="574992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605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1000</a:t>
                      </a:r>
                      <a:endParaRPr lang="ar-EG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3700" y="762000"/>
            <a:ext cx="78445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4114800"/>
          <a:ext cx="7959091" cy="792480"/>
        </p:xfrm>
        <a:graphic>
          <a:graphicData uri="http://schemas.openxmlformats.org/drawingml/2006/table">
            <a:tbl>
              <a:tblPr rtl="1" firstRow="1" bandRow="1">
                <a:tableStyleId>{18603FDC-E32A-4AB5-989C-0864C3EAD2B8}</a:tableStyleId>
              </a:tblPr>
              <a:tblGrid>
                <a:gridCol w="1446530"/>
                <a:gridCol w="828992"/>
                <a:gridCol w="1378268"/>
                <a:gridCol w="668655"/>
                <a:gridCol w="997268"/>
                <a:gridCol w="668655"/>
                <a:gridCol w="1302068"/>
                <a:gridCol w="668655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البرتقال =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9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التفاح =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5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جزر=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، ليمون=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5410200"/>
          <a:ext cx="5579427" cy="91440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46530"/>
                <a:gridCol w="828992"/>
                <a:gridCol w="367030"/>
                <a:gridCol w="668655"/>
                <a:gridCol w="465455"/>
                <a:gridCol w="668655"/>
                <a:gridCol w="465455"/>
                <a:gridCol w="668655"/>
              </a:tblGrid>
              <a:tr h="381000"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الزيادة 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pPr algn="ctr" rtl="1"/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52600" y="1295400"/>
            <a:ext cx="55626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 fontScale="4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Simplified Arabic" pitchFamily="2" charset="-78"/>
              </a:rPr>
              <a:t>فكرة الدرس</a:t>
            </a:r>
            <a:endParaRPr lang="ar-SA" sz="5600" b="1" dirty="0" smtClean="0">
              <a:ln w="50800"/>
              <a:solidFill>
                <a:schemeClr val="bg1">
                  <a:shade val="50000"/>
                </a:schemeClr>
              </a:solidFill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3200400"/>
            <a:ext cx="8001000" cy="236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fontScale="92500" lnSpcReduction="20000"/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  أكتب الكسور العشرية على صورة كسور اعتيادية أو أعداد كسرية فى أبسط صورة . </a:t>
            </a: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512064"/>
            <a:ext cx="2895600" cy="93573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</a:rPr>
              <a:t>إستعد</a:t>
            </a:r>
            <a:endParaRPr lang="ar-EG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848600" cy="2438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  يبين الجدول المجاور الكسر العشرى الذى يمثل طلاب كل صف فى إحدى المدارس الابتدائية ، وذلك من الصف الأول الى السادس الابتدائى ؟ </a:t>
            </a:r>
          </a:p>
          <a:p>
            <a:pPr algn="just">
              <a:buNone/>
            </a:pPr>
            <a:endParaRPr lang="ar-EG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495800"/>
            <a:ext cx="2438400" cy="19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990600"/>
            <a:ext cx="7696200" cy="4038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اكتب بالصيغة اللفظية الكسر العشرى الدال على طلاب الصف الثالث .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اكتب هذا الكسر العشرى على صورة كسر اعتيادى .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buAutoNum type="arabicParenR"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كرر العمل الوارد فى 1، 2 أعلاه مع بقية الكسور العشرية الموجودة فى الجدول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143000"/>
            <a:ext cx="7848600" cy="3429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يمكن كتابة الكسور العشرية مثل : 0.19 ، 0.14 ، 0.21 ، 0.18 ، 0.13 ، 0.15 على صورة كسور اعتيادية مقاماتها 10 ، 100 ، 1000 وهكذا . </a:t>
            </a:r>
          </a:p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1143000"/>
            <a:ext cx="7696200" cy="3657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3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*  يمكنك اتباع الخطوات الآتية لكتابة الكسر العشرى على صورة كسر اعتيادى :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3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1- حددى القيمة المنزلية لاخر منزلة عشرية .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36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2- اكتبى الكسر العشرى على صورة كسر اعتيادى مقامه تلك القيمة المنزلية ثم بسط الكسر اذا تطلب الأمر ذلك . </a:t>
            </a:r>
          </a:p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ar-SA" sz="36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63246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r-SA" sz="3200" b="1" dirty="0" smtClean="0">
                <a:solidFill>
                  <a:srgbClr val="FF0000"/>
                </a:solidFill>
                <a:cs typeface="Simplified Arabic" pitchFamily="2" charset="-78"/>
              </a:rPr>
              <a:t>اكتبى 0.6  على صورة كسر اعتيادى فى أبسط صورة :</a:t>
            </a:r>
            <a:endParaRPr lang="ar-EG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43800" y="22098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0" y="381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2514600"/>
            <a:ext cx="57912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800" b="1" dirty="0" smtClean="0">
                <a:solidFill>
                  <a:srgbClr val="002060"/>
                </a:solidFill>
                <a:cs typeface="Simplified Arabic" pitchFamily="2" charset="-78"/>
              </a:rPr>
              <a:t>   يبين الجدول المنازل العشرية أن القيمة المنزلية لأخر منزلة  عشرية هى الأعشار . لذا فإن 0.6 تعنى ستة أعشار .</a:t>
            </a: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47800" y="4495800"/>
            <a:ext cx="3029789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4600" y="4572000"/>
          <a:ext cx="2016125" cy="68580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1286842"/>
                <a:gridCol w="729283"/>
              </a:tblGrid>
              <a:tr h="34290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0.6  =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/>
                        <a:t>6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/>
                        <a:t>10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7688828"/>
              </p:ext>
            </p:extLst>
          </p:nvPr>
        </p:nvGraphicFramePr>
        <p:xfrm>
          <a:off x="5181600" y="5446776"/>
          <a:ext cx="3356610" cy="877824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838687"/>
                <a:gridCol w="839618"/>
                <a:gridCol w="838687"/>
                <a:gridCol w="839618"/>
              </a:tblGrid>
              <a:tr h="41910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/>
                        <a:t>=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/>
                        <a:t>6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/>
                        <a:t>=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/>
                        <a:t>3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1910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/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/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7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14400" y="685800"/>
            <a:ext cx="63246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000" b="1" dirty="0" smtClean="0">
                <a:solidFill>
                  <a:srgbClr val="FF0000"/>
                </a:solidFill>
                <a:cs typeface="Simplified Arabic" pitchFamily="2" charset="-78"/>
              </a:rPr>
              <a:t>يبين الجدول المجاور متوسط أطوال عدة أنواع من الأصداف البحرية .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000" b="1" dirty="0" smtClean="0">
                <a:solidFill>
                  <a:srgbClr val="FF0000"/>
                </a:solidFill>
                <a:cs typeface="Simplified Arabic" pitchFamily="2" charset="-78"/>
              </a:rPr>
              <a:t>اكتبى متوسط طول صدفة كونش على صورة عدد كسرى فى أبسط صورة .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000" b="1" dirty="0" smtClean="0">
                <a:solidFill>
                  <a:srgbClr val="FF0000"/>
                </a:solidFill>
                <a:cs typeface="Simplified Arabic" pitchFamily="2" charset="-78"/>
              </a:rPr>
              <a:t> </a:t>
            </a:r>
            <a:endParaRPr kumimoji="0" lang="ar-EG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43800" y="25908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0" y="381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676400"/>
            <a:ext cx="2057400" cy="174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3200400"/>
            <a:ext cx="325886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ستطيل 6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20984" y="1447800"/>
            <a:ext cx="763724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0" y="304800"/>
            <a:ext cx="1143000" cy="6309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b="1" dirty="0" smtClean="0">
                <a:solidFill>
                  <a:schemeClr val="bg1"/>
                </a:solidFill>
              </a:rPr>
              <a:t>تأكد</a:t>
            </a:r>
            <a:endParaRPr lang="ar-EG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769512" y="2561304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876800" y="2590800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895600" y="2590800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90600" y="2546556"/>
          <a:ext cx="6858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75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100</a:t>
                      </a:r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629400" y="3505200"/>
          <a:ext cx="838200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8200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525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1000</a:t>
                      </a:r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36688" y="3534696"/>
          <a:ext cx="825912" cy="838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5912"/>
              </a:tblGrid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rgbClr val="C00000"/>
                          </a:solidFill>
                        </a:rPr>
                        <a:t>375</a:t>
                      </a:r>
                      <a:endParaRPr lang="ar-EG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1000</a:t>
                      </a:r>
                      <a:endParaRPr lang="ar-EG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00400" y="4132008"/>
          <a:ext cx="1067118" cy="685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218"/>
                <a:gridCol w="342900"/>
              </a:tblGrid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>
                          <a:solidFill>
                            <a:srgbClr val="C00000"/>
                          </a:solidFill>
                        </a:rPr>
                        <a:t>75</a:t>
                      </a:r>
                      <a:endParaRPr lang="ar-E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1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ar-E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100</a:t>
                      </a:r>
                      <a:endParaRPr lang="ar-EG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371600" y="4149216"/>
          <a:ext cx="1067118" cy="685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4218"/>
                <a:gridCol w="342900"/>
              </a:tblGrid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ar-E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 rtl="1"/>
                      <a:r>
                        <a:rPr lang="ar-SA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ar-EG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100</a:t>
                      </a:r>
                      <a:endParaRPr lang="ar-EG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EG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مستطيل 11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1293</TotalTime>
  <Words>478</Words>
  <Application>Microsoft Office PowerPoint</Application>
  <PresentationFormat>Affichage à l'écran (4:3)</PresentationFormat>
  <Paragraphs>152</Paragraphs>
  <Slides>15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Metro</vt:lpstr>
      <vt:lpstr>4-7</vt:lpstr>
      <vt:lpstr>Diapositive 2</vt:lpstr>
      <vt:lpstr>إستعد</vt:lpstr>
      <vt:lpstr>Diapositive 4</vt:lpstr>
      <vt:lpstr>Diapositive 5</vt:lpstr>
      <vt:lpstr>Diapositive 6</vt:lpstr>
      <vt:lpstr>Diapositive 7</vt:lpstr>
      <vt:lpstr>Diapositive 8</vt:lpstr>
      <vt:lpstr>تأكد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Abdelhafid</dc:creator>
  <cp:lastModifiedBy>Abdelhafid Touil</cp:lastModifiedBy>
  <cp:revision>178</cp:revision>
  <dcterms:created xsi:type="dcterms:W3CDTF">2006-08-16T00:00:00Z</dcterms:created>
  <dcterms:modified xsi:type="dcterms:W3CDTF">2018-09-13T09:47:48Z</dcterms:modified>
</cp:coreProperties>
</file>