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5"/>
  </p:notesMasterIdLst>
  <p:sldIdLst>
    <p:sldId id="430" r:id="rId2"/>
    <p:sldId id="579" r:id="rId3"/>
    <p:sldId id="580" r:id="rId4"/>
    <p:sldId id="582" r:id="rId5"/>
    <p:sldId id="581" r:id="rId6"/>
    <p:sldId id="431" r:id="rId7"/>
    <p:sldId id="583" r:id="rId8"/>
    <p:sldId id="584" r:id="rId9"/>
    <p:sldId id="585" r:id="rId10"/>
    <p:sldId id="586" r:id="rId11"/>
    <p:sldId id="437" r:id="rId12"/>
    <p:sldId id="587" r:id="rId13"/>
    <p:sldId id="588" r:id="rId14"/>
    <p:sldId id="589" r:id="rId15"/>
    <p:sldId id="590" r:id="rId16"/>
    <p:sldId id="440" r:id="rId17"/>
    <p:sldId id="591" r:id="rId18"/>
    <p:sldId id="441" r:id="rId19"/>
    <p:sldId id="592" r:id="rId20"/>
    <p:sldId id="593" r:id="rId21"/>
    <p:sldId id="594" r:id="rId22"/>
    <p:sldId id="595" r:id="rId23"/>
    <p:sldId id="5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03/01/1440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‹N°›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96834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16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429464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17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428748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18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49107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audio" Target="../media/audio11.wav"/><Relationship Id="rId4" Type="http://schemas.openxmlformats.org/officeDocument/2006/relationships/audio" Target="../media/audio9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2.wav"/><Relationship Id="rId7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audio" Target="../media/audio13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audio" Target="../media/audio14.wav"/><Relationship Id="rId4" Type="http://schemas.openxmlformats.org/officeDocument/2006/relationships/audio" Target="../media/audio8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10.wav"/><Relationship Id="rId4" Type="http://schemas.openxmlformats.org/officeDocument/2006/relationships/audio" Target="../media/audio1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audio" Target="../media/audio4.wav"/><Relationship Id="rId4" Type="http://schemas.openxmlformats.org/officeDocument/2006/relationships/audio" Target="../media/audio8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4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audio" Target="../media/audio8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7.wav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4.wav"/><Relationship Id="rId4" Type="http://schemas.openxmlformats.org/officeDocument/2006/relationships/audio" Target="../media/audio6.wav"/><Relationship Id="rId9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audio" Target="../media/audio8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audio" Target="../media/audio7.wav"/><Relationship Id="rId7" Type="http://schemas.openxmlformats.org/officeDocument/2006/relationships/image" Target="../media/image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audio" Target="../media/audio8.wav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10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143000"/>
            <a:ext cx="4114800" cy="177393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15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4-6</a:t>
            </a:r>
            <a:endParaRPr lang="ar-EG" sz="115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696200" cy="2057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مقارنة الكسور الاعتيادية وترتيبها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1143000"/>
          <a:ext cx="6181726" cy="762000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1043991"/>
                <a:gridCol w="789969"/>
                <a:gridCol w="635793"/>
                <a:gridCol w="789969"/>
                <a:gridCol w="635793"/>
                <a:gridCol w="789969"/>
                <a:gridCol w="706273"/>
                <a:gridCol w="789969"/>
              </a:tblGrid>
              <a:tr h="39624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بما أن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14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&lt;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18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&lt;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20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&lt;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21</a:t>
                      </a:r>
                      <a:endParaRPr lang="en-US" sz="36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28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28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28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28</a:t>
                      </a:r>
                      <a:endParaRPr lang="en-US" sz="36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990600" y="2514600"/>
            <a:ext cx="73152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000" b="1" dirty="0" smtClean="0">
                <a:solidFill>
                  <a:srgbClr val="002060"/>
                </a:solidFill>
                <a:cs typeface="Simplified Arabic" pitchFamily="2" charset="-78"/>
              </a:rPr>
              <a:t>فإن ترتيب الكسور الأصلية تصاعديا هو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038600"/>
          <a:ext cx="6400800" cy="768096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920781"/>
                <a:gridCol w="831465"/>
                <a:gridCol w="1144062"/>
                <a:gridCol w="831465"/>
                <a:gridCol w="920781"/>
                <a:gridCol w="831465"/>
                <a:gridCol w="920781"/>
              </a:tblGrid>
              <a:tr h="342900"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4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2900"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524000"/>
            <a:ext cx="8010525" cy="261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0" y="304800"/>
            <a:ext cx="1143000" cy="6309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b="1" dirty="0" smtClean="0">
                <a:solidFill>
                  <a:schemeClr val="bg1"/>
                </a:solidFill>
              </a:rPr>
              <a:t>تأكد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359444" y="3030792"/>
            <a:ext cx="381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94904" y="3016044"/>
            <a:ext cx="381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=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09800" y="2971800"/>
            <a:ext cx="381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&lt;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7408" y="1066800"/>
            <a:ext cx="843224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638800" y="4419600"/>
          <a:ext cx="2816857" cy="736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4492"/>
                <a:gridCol w="406717"/>
                <a:gridCol w="384492"/>
                <a:gridCol w="335280"/>
                <a:gridCol w="384492"/>
                <a:gridCol w="406717"/>
                <a:gridCol w="514667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419600"/>
          <a:ext cx="3810000" cy="73152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325131"/>
                <a:gridCol w="629069"/>
                <a:gridCol w="325131"/>
                <a:gridCol w="629069"/>
                <a:gridCol w="325131"/>
                <a:gridCol w="706053"/>
                <a:gridCol w="435208"/>
                <a:gridCol w="435208"/>
              </a:tblGrid>
              <a:tr h="302698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،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،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، 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690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5791200" y="3200400"/>
            <a:ext cx="1828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066800" y="3276600"/>
            <a:ext cx="1828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7158" y="762000"/>
            <a:ext cx="798534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5105400" y="2133600"/>
            <a:ext cx="14478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581400"/>
          <a:ext cx="6703057" cy="12801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914946"/>
                <a:gridCol w="967833"/>
                <a:gridCol w="914946"/>
                <a:gridCol w="797840"/>
                <a:gridCol w="914946"/>
                <a:gridCol w="2192546"/>
              </a:tblGrid>
              <a:tr h="60539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البرتقال 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804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EG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250" y="914400"/>
            <a:ext cx="8553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467600" y="2315496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&lt;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452" y="2317956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83192" y="2364660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=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72496" y="2335164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15200" y="3593688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87296" y="3610896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=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12688" y="3610896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&lt;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2052" y="3583860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=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9658" y="1981200"/>
            <a:ext cx="573231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999" y="2133600"/>
          <a:ext cx="1812732" cy="731520"/>
        </p:xfrm>
        <a:graphic>
          <a:graphicData uri="http://schemas.openxmlformats.org/drawingml/2006/table">
            <a:tbl>
              <a:tblPr rtl="1" firstRow="1" bandRow="1">
                <a:tableStyleId>{08FB837D-C827-4EFA-A057-4D05807E0F7C}</a:tableStyleId>
              </a:tblPr>
              <a:tblGrid>
                <a:gridCol w="622919"/>
                <a:gridCol w="566894"/>
                <a:gridCol w="622919"/>
              </a:tblGrid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&lt;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124200"/>
          <a:ext cx="1812732" cy="731520"/>
        </p:xfrm>
        <a:graphic>
          <a:graphicData uri="http://schemas.openxmlformats.org/drawingml/2006/table">
            <a:tbl>
              <a:tblPr rtl="1" firstRow="1" bandRow="1">
                <a:tableStyleId>{08FB837D-C827-4EFA-A057-4D05807E0F7C}</a:tableStyleId>
              </a:tblPr>
              <a:tblGrid>
                <a:gridCol w="622919"/>
                <a:gridCol w="566894"/>
                <a:gridCol w="622919"/>
              </a:tblGrid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&lt;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0" y="914400"/>
            <a:ext cx="62484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رتب الكسور الاتية تصاعديا</a:t>
            </a:r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1981200"/>
            <a:ext cx="3352800" cy="84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4724400"/>
          <a:ext cx="7010400" cy="10668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567861"/>
                <a:gridCol w="1098709"/>
                <a:gridCol w="923855"/>
                <a:gridCol w="1098709"/>
                <a:gridCol w="567861"/>
                <a:gridCol w="1233167"/>
                <a:gridCol w="760119"/>
                <a:gridCol w="760119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3657600" y="3124200"/>
            <a:ext cx="2895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657600" y="3124200"/>
            <a:ext cx="2895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1219200"/>
            <a:ext cx="2790825" cy="90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724400"/>
          <a:ext cx="7010400" cy="10668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567861"/>
                <a:gridCol w="1098709"/>
                <a:gridCol w="923855"/>
                <a:gridCol w="1098709"/>
                <a:gridCol w="567861"/>
                <a:gridCol w="1233167"/>
                <a:gridCol w="760119"/>
                <a:gridCol w="760119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1371600"/>
            <a:ext cx="4124325" cy="122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>
            <a:off x="3657600" y="3124200"/>
            <a:ext cx="2895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4876800"/>
          <a:ext cx="5638800" cy="7620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481194"/>
                <a:gridCol w="931022"/>
                <a:gridCol w="481194"/>
                <a:gridCol w="931022"/>
                <a:gridCol w="481194"/>
                <a:gridCol w="1044958"/>
                <a:gridCol w="644108"/>
                <a:gridCol w="644108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،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،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، 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609600"/>
            <a:ext cx="78596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own Arrow 2"/>
          <p:cNvSpPr/>
          <p:nvPr/>
        </p:nvSpPr>
        <p:spPr>
          <a:xfrm>
            <a:off x="3200400" y="2133600"/>
            <a:ext cx="2895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810000"/>
          <a:ext cx="6449560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51192"/>
                <a:gridCol w="1081405"/>
                <a:gridCol w="651192"/>
                <a:gridCol w="1081405"/>
                <a:gridCol w="651192"/>
                <a:gridCol w="1044958"/>
                <a:gridCol w="644108"/>
                <a:gridCol w="644108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   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   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   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</a:t>
                      </a:r>
                      <a:r>
                        <a:rPr lang="ar-SA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5257800"/>
          <a:ext cx="5161344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1732597"/>
                <a:gridCol w="651192"/>
                <a:gridCol w="1081405"/>
                <a:gridCol w="651192"/>
                <a:gridCol w="1044958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الأطول هو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متر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81200" y="1143000"/>
            <a:ext cx="55626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 fontScale="4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Simplified Arabic" pitchFamily="2" charset="-78"/>
              </a:rPr>
              <a:t>فكرة الدرس</a:t>
            </a:r>
            <a:endParaRPr lang="ar-SA" sz="5600" b="1" dirty="0" smtClean="0">
              <a:ln w="50800"/>
              <a:solidFill>
                <a:schemeClr val="bg1">
                  <a:shade val="50000"/>
                </a:schemeClr>
              </a:solidFill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3200400"/>
            <a:ext cx="80010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أقارن الكسور الاعتيادية وأرتبها</a:t>
            </a:r>
            <a:endParaRPr lang="ar-SA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609600"/>
            <a:ext cx="80423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90800" y="2514600"/>
          <a:ext cx="4116386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51192"/>
                <a:gridCol w="1081405"/>
                <a:gridCol w="651192"/>
                <a:gridCol w="1081405"/>
                <a:gridCol w="65119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3886200"/>
          <a:ext cx="3962400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26832"/>
                <a:gridCol w="1040952"/>
                <a:gridCol w="626832"/>
                <a:gridCol w="1040952"/>
                <a:gridCol w="62683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5334000"/>
          <a:ext cx="6449560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1732597"/>
                <a:gridCol w="651192"/>
                <a:gridCol w="1081405"/>
                <a:gridCol w="651192"/>
                <a:gridCol w="1044958"/>
                <a:gridCol w="644108"/>
                <a:gridCol w="644108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الأكبر هو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 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770" y="1371600"/>
            <a:ext cx="852143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514304" y="2133600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2133600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&lt;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4704" y="2163096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&lt;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2133600"/>
            <a:ext cx="26055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&gt;</a:t>
            </a:r>
            <a:endParaRPr lang="ar-SA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533400"/>
            <a:ext cx="508552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09600"/>
            <a:ext cx="32004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own Arrow 4"/>
          <p:cNvSpPr/>
          <p:nvPr/>
        </p:nvSpPr>
        <p:spPr>
          <a:xfrm>
            <a:off x="4267200" y="2362200"/>
            <a:ext cx="2895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الحل</a:t>
            </a:r>
            <a:endParaRPr lang="ar-EG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3886200"/>
          <a:ext cx="6408335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43255"/>
                <a:gridCol w="885021"/>
                <a:gridCol w="643255"/>
                <a:gridCol w="885021"/>
                <a:gridCol w="651192"/>
                <a:gridCol w="855193"/>
                <a:gridCol w="659130"/>
                <a:gridCol w="527138"/>
                <a:gridCol w="659130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257800"/>
            <a:ext cx="8077200" cy="60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الترتيب كالاتى : كالاهارى ، جوبى ، الربع الخالى ، الاسترالية ، الكبرى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28600"/>
            <a:ext cx="6019800" cy="335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562600" y="3962400"/>
          <a:ext cx="2719386" cy="71628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51192"/>
                <a:gridCol w="382905"/>
                <a:gridCol w="651192"/>
                <a:gridCol w="382905"/>
                <a:gridCol w="65119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7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9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950112"/>
          <a:ext cx="2512956" cy="7620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26832"/>
                <a:gridCol w="316230"/>
                <a:gridCol w="626832"/>
                <a:gridCol w="316230"/>
                <a:gridCol w="62683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7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140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9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135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EG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679" y="5334000"/>
          <a:ext cx="8570278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2667318"/>
                <a:gridCol w="844868"/>
                <a:gridCol w="5058092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الأكبر الى 2 كيلو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وهى المسافة التى قطعها باسم 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4038600" y="3886200"/>
            <a:ext cx="12954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2895600" cy="1219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8800" dirty="0" smtClean="0">
                <a:solidFill>
                  <a:srgbClr val="FF0000"/>
                </a:solidFill>
              </a:rPr>
              <a:t>نشاط</a:t>
            </a:r>
            <a:endParaRPr lang="ar-EG" sz="8800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2133600"/>
            <a:ext cx="80010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أستعمل نموذجا لتبين أيهما أكبر: </a:t>
            </a:r>
            <a:endParaRPr lang="ar-SA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4114800"/>
            <a:ext cx="1981200" cy="105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2514600"/>
            <a:ext cx="7848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ar-SA" sz="4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abic Transparent" pitchFamily="2" charset="-78"/>
              </a:rPr>
              <a:t>ارسم مستطيلا وظلل  3/ 5 مساحته </a:t>
            </a:r>
            <a:endParaRPr kumimoji="0" lang="ar-EG" sz="4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733800" y="609600"/>
            <a:ext cx="48006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الخطوة الأولى</a:t>
            </a:r>
            <a:endParaRPr kumimoji="0" lang="ar-EG" sz="72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038600"/>
            <a:ext cx="3886200" cy="16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2286000"/>
            <a:ext cx="76962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   ارسم مستطيلا آخر له مساحة المستطيل السابق نفسها وظلل 7/ 10 مساحته .</a:t>
            </a:r>
            <a:endParaRPr kumimoji="0" lang="ar-EG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0" y="533400"/>
            <a:ext cx="48006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الخطوة الثانية</a:t>
            </a:r>
            <a:endParaRPr kumimoji="0" lang="ar-EG" sz="72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191000"/>
            <a:ext cx="4038600" cy="185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848600" cy="4572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يمكنك مقارنة كسرين دون استعمال النماذج ، وذلك بكتابتهما على صورة كسرين لهما المقام نفسه . ويمكنك المقارنة بين كسرين باتباع الخطوات الآتية :</a:t>
            </a:r>
          </a:p>
          <a:p>
            <a:pPr algn="just">
              <a:buNone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1- أوجدى المقام المشترك الأصغر للكسرين ، وهو المضاعف المشترك الأصغر لمقاميهما .</a:t>
            </a:r>
          </a:p>
          <a:p>
            <a:pPr algn="just">
              <a:buNone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2- اكتبى كسرا مكافئا لكل من الكسرين باستعمال المقام المشترك الأصغر .</a:t>
            </a:r>
          </a:p>
          <a:p>
            <a:pPr algn="just">
              <a:buNone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3- قارنى بين البسطين .</a:t>
            </a:r>
          </a:p>
          <a:p>
            <a:pPr algn="just">
              <a:buNone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457200"/>
            <a:ext cx="6705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ضعى إشارة &gt; أو &lt; أو =  فى المكان المناسب لتصبح الجملة صحيحة : 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467600" y="23622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848600" y="2286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352800"/>
            <a:ext cx="80772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    </a:t>
            </a:r>
            <a:r>
              <a:rPr lang="ar-SA" sz="3600" b="1" dirty="0" smtClean="0">
                <a:solidFill>
                  <a:srgbClr val="002060"/>
                </a:solidFill>
                <a:cs typeface="Simplified Arabic" pitchFamily="2" charset="-78"/>
              </a:rPr>
              <a:t>الخطوة 1: ( م . م . أ ) للعددين 8 ، 12 هو 24 . إذن المقام المشترك الأصغر لهما هو 24</a:t>
            </a:r>
            <a:endParaRPr lang="ar-SA" sz="2400" b="1" dirty="0" smtClean="0">
              <a:solidFill>
                <a:srgbClr val="002060"/>
              </a:solidFill>
              <a:cs typeface="Simplified Arabic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1905000"/>
            <a:ext cx="1358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8400" y="5029200"/>
            <a:ext cx="38536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ستطيل 8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295400"/>
            <a:ext cx="80772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000" b="1" dirty="0" smtClean="0">
                <a:solidFill>
                  <a:srgbClr val="002060"/>
                </a:solidFill>
                <a:cs typeface="Simplified Arabic" pitchFamily="2" charset="-78"/>
              </a:rPr>
              <a:t>الخطوة 2: اكتبى كسرا مكافئا لكل من الكسرين مقامه 24.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96901" y="3810000"/>
          <a:ext cx="7624622" cy="717804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542097"/>
                <a:gridCol w="569123"/>
                <a:gridCol w="493512"/>
                <a:gridCol w="569123"/>
                <a:gridCol w="2539047"/>
                <a:gridCol w="709104"/>
                <a:gridCol w="493512"/>
                <a:gridCol w="709104"/>
              </a:tblGrid>
              <a:tr h="388620"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الخطوة3: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لأن 15&gt;14 ، إذن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2098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57400" y="914400"/>
            <a:ext cx="4876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رتبى الكسور التالية تصاعديا: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467600" y="27432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8600" y="6096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733800"/>
            <a:ext cx="8077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800" b="1" dirty="0" smtClean="0">
                <a:solidFill>
                  <a:srgbClr val="002060"/>
                </a:solidFill>
                <a:cs typeface="Simplified Arabic" pitchFamily="2" charset="-78"/>
              </a:rPr>
              <a:t>    بما ان المقام المشترك الأصغر لهذه الكسور هو 28 . لذا حولى هذه الكسور الى كسور مكافئة لها ، مقام كل منها 28 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828800"/>
          <a:ext cx="5286376" cy="838200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752297"/>
                <a:gridCol w="668225"/>
                <a:gridCol w="966826"/>
                <a:gridCol w="697217"/>
                <a:gridCol w="752297"/>
                <a:gridCol w="697217"/>
                <a:gridCol w="752297"/>
              </a:tblGrid>
              <a:tr h="419100"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1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،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9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،</a:t>
                      </a:r>
                      <a:endParaRPr lang="en-US" sz="20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3</a:t>
                      </a:r>
                      <a:endParaRPr lang="en-US" sz="20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،</a:t>
                      </a:r>
                      <a:endParaRPr lang="en-US" sz="20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5</a:t>
                      </a:r>
                      <a:endParaRPr lang="en-US" sz="2000" b="1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9100"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2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14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4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7</a:t>
                      </a:r>
                      <a:endParaRPr lang="en-US" sz="2000" b="1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87393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33600" y="4953000"/>
            <a:ext cx="472440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7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1294</TotalTime>
  <Words>696</Words>
  <Application>Microsoft Office PowerPoint</Application>
  <PresentationFormat>Affichage à l'écran (4:3)</PresentationFormat>
  <Paragraphs>330</Paragraphs>
  <Slides>23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Metro</vt:lpstr>
      <vt:lpstr>4-6</vt:lpstr>
      <vt:lpstr>Diapositive 2</vt:lpstr>
      <vt:lpstr>نشاط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تأكد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Abdelhafid</dc:creator>
  <cp:lastModifiedBy>Abdelhafid Touil</cp:lastModifiedBy>
  <cp:revision>179</cp:revision>
  <dcterms:created xsi:type="dcterms:W3CDTF">2006-08-16T00:00:00Z</dcterms:created>
  <dcterms:modified xsi:type="dcterms:W3CDTF">2018-09-13T09:32:39Z</dcterms:modified>
</cp:coreProperties>
</file>