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7"/>
  </p:notesMasterIdLst>
  <p:sldIdLst>
    <p:sldId id="403" r:id="rId2"/>
    <p:sldId id="571" r:id="rId3"/>
    <p:sldId id="572" r:id="rId4"/>
    <p:sldId id="573" r:id="rId5"/>
    <p:sldId id="574" r:id="rId6"/>
    <p:sldId id="405" r:id="rId7"/>
    <p:sldId id="411" r:id="rId8"/>
    <p:sldId id="425" r:id="rId9"/>
    <p:sldId id="575" r:id="rId10"/>
    <p:sldId id="412" r:id="rId11"/>
    <p:sldId id="426" r:id="rId12"/>
    <p:sldId id="576" r:id="rId13"/>
    <p:sldId id="427" r:id="rId14"/>
    <p:sldId id="577" r:id="rId15"/>
    <p:sldId id="5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139FEC1-DF78-4FF6-A3CE-2F8BC7679399}" type="datetimeFigureOut">
              <a:rPr lang="ar-EG" smtClean="0"/>
              <a:pPr/>
              <a:t>03/01/1440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96E0E3-8774-43E6-9A6B-DC4D9E446598}" type="slidenum">
              <a:rPr lang="ar-EG" smtClean="0"/>
              <a:pPr/>
              <a:t>‹N°›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396834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newsflash/>
    <p:sndAc>
      <p:stSnd>
        <p:snd r:embed="rId13" name="chimes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audio" Target="../media/audio10.wav"/><Relationship Id="rId4" Type="http://schemas.openxmlformats.org/officeDocument/2006/relationships/audio" Target="../media/audio9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audio" Target="../media/audio10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audio" Target="../media/audio5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audio" Target="../media/audio6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7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9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9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512064"/>
            <a:ext cx="4114800" cy="177393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11500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4- 5</a:t>
            </a:r>
            <a:endParaRPr lang="ar-EG" sz="11500" b="1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124200"/>
            <a:ext cx="7696200" cy="12192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ar-SA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ndalus" pitchFamily="2" charset="-78"/>
              </a:rPr>
              <a:t>المضاعف المشترك الأصغر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1371600"/>
            <a:ext cx="80391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6200" y="304800"/>
            <a:ext cx="1143000" cy="63093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SA" b="1" dirty="0" smtClean="0">
                <a:solidFill>
                  <a:schemeClr val="bg1"/>
                </a:solidFill>
              </a:rPr>
              <a:t>تأكد</a:t>
            </a:r>
            <a:endParaRPr lang="ar-EG" b="1" dirty="0">
              <a:solidFill>
                <a:schemeClr val="bg1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773552" y="3106992"/>
            <a:ext cx="2590800" cy="4744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4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14 ، 28 ، 42</a:t>
            </a:r>
            <a:endParaRPr lang="ar-SA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62000" y="3124200"/>
            <a:ext cx="25908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4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24 ، 48 ، 72</a:t>
            </a:r>
            <a:endParaRPr lang="ar-SA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486400" y="5029200"/>
            <a:ext cx="1981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6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60</a:t>
            </a:r>
            <a:endParaRPr lang="ar-SA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143000" y="5029200"/>
            <a:ext cx="1981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6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52</a:t>
            </a:r>
            <a:endParaRPr lang="ar-SA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14" grpId="0" animBg="1"/>
      <p:bldP spid="16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905000" y="4191000"/>
            <a:ext cx="54864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80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فى السبوع الـ 15 </a:t>
            </a:r>
            <a:endParaRPr lang="ar-SA" sz="6600" b="1" spc="50" baseline="-2500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685800"/>
            <a:ext cx="7848600" cy="2209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800" b="1" baseline="-25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     : يعطى محمود إبرة ضد الحساسية مرة كل 3 أسابيع ، على حين يعطى على ابرة مرة كل 5 اسبيع . فإذا أعطيا الإبرة هذا الاسبوع . فبعد كم اسبوع يعطيانها فى الاسبوع نفسه ؟ </a:t>
            </a:r>
            <a:endParaRPr lang="ar-SA" sz="4000" b="1" baseline="-25000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609600"/>
            <a:ext cx="85534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5685504" y="1582992"/>
            <a:ext cx="1828800" cy="35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2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10، 20 ، 30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19400" y="1612488"/>
            <a:ext cx="16002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2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7، 14، 21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981200"/>
            <a:ext cx="16002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2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18، 36، 54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91200" y="2362200"/>
            <a:ext cx="1828800" cy="35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2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24، 48، 72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62200" y="2362200"/>
            <a:ext cx="16764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2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40، 80، 120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743200"/>
            <a:ext cx="16002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2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18، 36، 54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51636" y="3918156"/>
            <a:ext cx="1143000" cy="5358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4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12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76600" y="3886200"/>
            <a:ext cx="1143000" cy="5358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4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63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3886200"/>
            <a:ext cx="838200" cy="5358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0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320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172200" y="4648200"/>
            <a:ext cx="1143000" cy="5358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4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180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590800" y="4648200"/>
            <a:ext cx="1143000" cy="5358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4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75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0" y="4648200"/>
            <a:ext cx="838200" cy="5358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0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180</a:t>
            </a:r>
            <a:endParaRPr lang="ar-SA" sz="32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 txBox="1">
            <a:spLocks/>
          </p:cNvSpPr>
          <p:nvPr/>
        </p:nvSpPr>
        <p:spPr>
          <a:xfrm>
            <a:off x="1295400" y="5334000"/>
            <a:ext cx="64770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210 يوم </a:t>
            </a:r>
            <a:endParaRPr kumimoji="0" lang="ar-EG" sz="36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2590800" y="3200400"/>
            <a:ext cx="37338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الحل</a:t>
            </a:r>
            <a:endParaRPr lang="ar-EG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676400" y="457200"/>
            <a:ext cx="6885036" cy="2209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: يتكون البدر مرة كل 30 يوما . فإذا كان القمر فى يوم الجمعة الماضية بدرا ، فبعد كم يوم يعود القمر بدرا مرة أخرى فى يوم الجمعة ؟</a:t>
            </a:r>
            <a:endParaRPr kumimoji="0" lang="ar-EG" sz="36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295400" y="5334000"/>
            <a:ext cx="64770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marR="0" lvl="0" indent="-74295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ar-SA" sz="44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Arabic Transparent" pitchFamily="2" charset="-78"/>
              </a:rPr>
              <a:t>بعد</a:t>
            </a:r>
            <a:r>
              <a:rPr kumimoji="0" lang="ar-SA" sz="4400" b="1" i="0" u="none" strike="noStrike" kern="1200" normalizeH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n-lt"/>
                <a:ea typeface="+mn-ea"/>
                <a:cs typeface="Arabic Transparent" pitchFamily="2" charset="-78"/>
              </a:rPr>
              <a:t> 40 يوم </a:t>
            </a:r>
            <a:endParaRPr kumimoji="0" lang="ar-EG" sz="48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590800" y="3200400"/>
            <a:ext cx="37338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الحل</a:t>
            </a:r>
            <a:endParaRPr lang="ar-EG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457200"/>
            <a:ext cx="7647036" cy="2514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: شاهد إسماعيل زميله ماجدا فى المكتبة العامة فى أحد الأيام . فإذا كان إسماعيل يزور المكتبة كل 4 أيام ، وماجد كل 10 أيام ، فبعد كم يوم سيزورانها معا فى المرة القادمة ؟</a:t>
            </a:r>
            <a:endParaRPr kumimoji="0" lang="ar-EG" sz="36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9466" y="838200"/>
            <a:ext cx="812350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514600"/>
            <a:ext cx="3733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lvl="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8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س = 2، 4 ، 8 ، 1</a:t>
            </a:r>
            <a:endParaRPr lang="ar-SA" sz="48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0" y="3810000"/>
            <a:ext cx="5715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11530" indent="-74295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4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قيم ص = 3 ، 9    و  </a:t>
            </a:r>
            <a:r>
              <a:rPr lang="ar-SA" sz="44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 </a:t>
            </a:r>
            <a:r>
              <a:rPr lang="ar-SA" sz="44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قيم ع = 2، 3</a:t>
            </a:r>
            <a:r>
              <a:rPr lang="ar-SA" sz="4400" b="1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  </a:t>
            </a:r>
            <a:r>
              <a:rPr lang="ar-SA" sz="4400" b="1" baseline="30000" dirty="0" smtClean="0">
                <a:ln w="50800"/>
                <a:solidFill>
                  <a:schemeClr val="bg1">
                    <a:shade val="50000"/>
                  </a:schemeClr>
                </a:solidFill>
                <a:cs typeface="Arabic Transparent" pitchFamily="2" charset="-78"/>
              </a:rPr>
              <a:t> </a:t>
            </a:r>
            <a:endParaRPr lang="ar-SA" sz="4400" b="1" dirty="0" smtClean="0">
              <a:ln w="50800"/>
              <a:solidFill>
                <a:schemeClr val="bg1">
                  <a:shade val="50000"/>
                </a:schemeClr>
              </a:solidFill>
              <a:cs typeface="Arabic Transparent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362200" y="1295400"/>
            <a:ext cx="46482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20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ndalus" pitchFamily="2" charset="-78"/>
            </a:endParaRPr>
          </a:p>
          <a:p>
            <a:pPr marL="411480" lvl="0" indent="-34290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8800" b="1" dirty="0" smtClean="0">
                <a:ln w="50800"/>
                <a:solidFill>
                  <a:schemeClr val="bg1">
                    <a:shade val="50000"/>
                  </a:schemeClr>
                </a:solidFill>
                <a:cs typeface="Simplified Arabic" pitchFamily="2" charset="-78"/>
              </a:rPr>
              <a:t>فكرة الدرس</a:t>
            </a:r>
            <a:endParaRPr lang="ar-SA" sz="7200" b="1" dirty="0" smtClean="0">
              <a:ln w="50800"/>
              <a:solidFill>
                <a:schemeClr val="bg1">
                  <a:shade val="50000"/>
                </a:schemeClr>
              </a:solidFill>
              <a:cs typeface="Simplified Arabic" pitchFamily="2" charset="-78"/>
            </a:endParaRPr>
          </a:p>
          <a:p>
            <a:pPr marL="411480" marR="0" lvl="0" indent="-34290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30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66800" y="2895600"/>
            <a:ext cx="7315200" cy="2362200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>
            <a:normAutofit fontScale="92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411480" marR="0" lvl="0" indent="-34290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2000" b="1" i="0" u="none" strike="noStrike" kern="1200" normalizeH="0" baseline="0" noProof="0" dirty="0" smtClean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Andalus" pitchFamily="2" charset="-78"/>
            </a:endParaRPr>
          </a:p>
          <a:p>
            <a:pPr marL="411480" lvl="0" indent="-34290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7000" b="1" dirty="0" smtClean="0">
                <a:ln w="50800"/>
                <a:solidFill>
                  <a:schemeClr val="bg1">
                    <a:shade val="50000"/>
                  </a:schemeClr>
                </a:solidFill>
                <a:cs typeface="Simplified Arabic" pitchFamily="2" charset="-78"/>
              </a:rPr>
              <a:t>أجد القاسم المشترك الأصغر لعددين أو أكثر</a:t>
            </a:r>
            <a:endParaRPr lang="ar-SA" sz="4400" b="1" dirty="0" smtClean="0">
              <a:ln w="50800"/>
              <a:solidFill>
                <a:schemeClr val="bg1">
                  <a:shade val="50000"/>
                </a:schemeClr>
              </a:solidFill>
              <a:cs typeface="Simplified Arabic" pitchFamily="2" charset="-78"/>
            </a:endParaRPr>
          </a:p>
          <a:p>
            <a:pPr marL="411480" marR="0" lvl="0" indent="-34290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EG" sz="30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04800"/>
            <a:ext cx="2895600" cy="12192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sz="8800" dirty="0" smtClean="0">
                <a:solidFill>
                  <a:srgbClr val="FF0000"/>
                </a:solidFill>
              </a:rPr>
              <a:t>نشاط</a:t>
            </a:r>
            <a:endParaRPr lang="ar-EG" sz="8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657600"/>
            <a:ext cx="7848600" cy="838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buNone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ارسم خط أعداد يظهر الأعداد من صفر إلى 15</a:t>
            </a:r>
            <a:endParaRPr lang="ar-EG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ransparent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81400" y="1905000"/>
            <a:ext cx="48006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anchor="t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الخطوة الأولى</a:t>
            </a:r>
            <a:endParaRPr kumimoji="0" lang="ar-EG" sz="72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0" y="5334000"/>
            <a:ext cx="694592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2000" y="2286000"/>
            <a:ext cx="7696200" cy="2590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أوجد ناتج ضرب2 فى كل من الاعداد : 1، 2 ، 3 ، 4 ، 5 ، 6 ، 7 ، وضع مربعات حمراء فوق هذه النواتج على خط الاعداد .</a:t>
            </a:r>
            <a:endParaRPr kumimoji="0" lang="ar-EG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86200" y="533400"/>
            <a:ext cx="48006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anchor="t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الخطوة الثانية</a:t>
            </a:r>
            <a:endParaRPr kumimoji="0" lang="ar-EG" sz="72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5105400"/>
            <a:ext cx="59283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3400" y="2057400"/>
            <a:ext cx="8229600" cy="213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    أوجد نواتج ضرب 3 فى كل من الأعداد 1، 2 ، 3 ، 4 ، 5 ، وضع مربعات زرقاء فوق هذه النواتج على خط الاعداد .</a:t>
            </a:r>
            <a:endParaRPr kumimoji="0" lang="ar-EG" sz="4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038600" y="533400"/>
            <a:ext cx="48006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anchor="t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الخطوة الثالثة</a:t>
            </a:r>
            <a:endParaRPr kumimoji="0" lang="ar-EG" sz="72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4648200"/>
            <a:ext cx="64384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295400"/>
            <a:ext cx="8305800" cy="2743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lvl="0" indent="-742950" algn="just" rtl="1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ar-S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    مضاعف العدد هو ناتج ضرب العدد فى أى عدد كلى ( 0، 1 ، 2 ، 3 ، 4 .....) وتسمى المضاعفات التى يشترك فيها عددان أو أكثر مضاعفات مشتركة .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67056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ar-SA" sz="3600" b="1" dirty="0" smtClean="0">
                <a:solidFill>
                  <a:srgbClr val="FF0000"/>
                </a:solidFill>
                <a:cs typeface="Simplified Arabic" pitchFamily="2" charset="-78"/>
              </a:rPr>
              <a:t> حددى المضاعفات المشتركة الثلاثة الأولى للعددين 4 ، 8</a:t>
            </a:r>
            <a:endParaRPr lang="ar-EG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43800" y="2133600"/>
            <a:ext cx="12954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الحل :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0" y="3810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مثال</a:t>
            </a:r>
            <a:endParaRPr kumimoji="0" lang="ar-EG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3429000"/>
            <a:ext cx="8077200" cy="2286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400" b="1" dirty="0" smtClean="0">
                <a:solidFill>
                  <a:srgbClr val="002060"/>
                </a:solidFill>
                <a:cs typeface="Simplified Arabic" pitchFamily="2" charset="-78"/>
              </a:rPr>
              <a:t>أولا : اكتبى مضاعفات كل من هذين العددين باستثناء الصفر .</a:t>
            </a:r>
          </a:p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400" b="1" dirty="0" smtClean="0">
                <a:solidFill>
                  <a:srgbClr val="002060"/>
                </a:solidFill>
                <a:cs typeface="Simplified Arabic" pitchFamily="2" charset="-78"/>
              </a:rPr>
              <a:t>مضاعفات 4 : 4 ، 8 ، 12 ، 16 ، 20 ، 24 ، .......       </a:t>
            </a:r>
          </a:p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400" b="1" dirty="0" smtClean="0">
                <a:solidFill>
                  <a:srgbClr val="002060"/>
                </a:solidFill>
                <a:cs typeface="Simplified Arabic" pitchFamily="2" charset="-78"/>
              </a:rPr>
              <a:t>مضاعفات 8 : 8 ، 8 ، 16 ، 24 ، 32 ، 40 ، 48 ،......   </a:t>
            </a:r>
          </a:p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400" b="1" dirty="0" smtClean="0">
                <a:solidFill>
                  <a:srgbClr val="002060"/>
                </a:solidFill>
                <a:cs typeface="Simplified Arabic" pitchFamily="2" charset="-78"/>
              </a:rPr>
              <a:t>لاحظى أن 8، 16 ، 24 هى مضاعفات مشتركة لكل من العددين : 4 ، 8 </a:t>
            </a:r>
          </a:p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400" b="1" dirty="0" smtClean="0">
                <a:solidFill>
                  <a:srgbClr val="002060"/>
                </a:solidFill>
                <a:cs typeface="Simplified Arabic" pitchFamily="2" charset="-78"/>
              </a:rPr>
              <a:t>لذا، فإن أول ثلاثة مضاعفات مشتركة للعددين 4 ، 8  هى 8 ، 16 ، 24   .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7" grpId="0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762000"/>
            <a:ext cx="7924800" cy="487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4800" b="1" dirty="0" smtClean="0">
                <a:solidFill>
                  <a:srgbClr val="FF0000"/>
                </a:solidFill>
                <a:cs typeface="Simplified Arabic" pitchFamily="2" charset="-78"/>
              </a:rPr>
              <a:t>* يسمى أصغر المضاعفات المشتركة لعددين كليين أو أكثر المضاعف المشترك الأصغر (م. م.أ) لهذه الأعداد فالمضاعف المشترك الأصغر للعددين 4 ، 8 فى المثال السابق هو 8 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2000" y="838200"/>
            <a:ext cx="67056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1148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3600" b="1" dirty="0" smtClean="0">
                <a:solidFill>
                  <a:srgbClr val="FF0000"/>
                </a:solidFill>
                <a:cs typeface="Simplified Arabic" pitchFamily="2" charset="-78"/>
              </a:rPr>
              <a:t> أوجدى ( م . م . أ ) للعددين  15 ، 40</a:t>
            </a:r>
            <a:endParaRPr kumimoji="0" lang="ar-EG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543800" y="2133600"/>
            <a:ext cx="12954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الحل :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0" y="381000"/>
            <a:ext cx="10668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811530" marR="0" lvl="0" indent="-742950" algn="just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ransparent" pitchFamily="2" charset="-78"/>
              </a:rPr>
              <a:t>مثال</a:t>
            </a:r>
            <a:endParaRPr kumimoji="0" lang="ar-EG" sz="40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352800"/>
            <a:ext cx="8077200" cy="2895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400" b="1" dirty="0" smtClean="0">
                <a:solidFill>
                  <a:srgbClr val="002060"/>
                </a:solidFill>
                <a:cs typeface="Simplified Arabic" pitchFamily="2" charset="-78"/>
              </a:rPr>
              <a:t>حللى كلا من العددين 15 ، 40 الى عواملهما الأولية وحدد العوامل الأولية المشتركة .</a:t>
            </a:r>
          </a:p>
          <a:p>
            <a:pPr marL="411480" lvl="0" indent="-342900" algn="ctr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400" b="1" dirty="0" smtClean="0">
                <a:solidFill>
                  <a:srgbClr val="002060"/>
                </a:solidFill>
                <a:cs typeface="Simplified Arabic" pitchFamily="2" charset="-78"/>
              </a:rPr>
              <a:t>15 = 3 × 5                  40 = 2× 2 × 2 × 5</a:t>
            </a:r>
          </a:p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400" b="1" dirty="0" smtClean="0">
                <a:solidFill>
                  <a:srgbClr val="002060"/>
                </a:solidFill>
                <a:cs typeface="Simplified Arabic" pitchFamily="2" charset="-78"/>
              </a:rPr>
              <a:t>   أوجد ناتج ضرب العوامل الأولية من خلال ضرب كل عامل مشترك مرة واحدة فقط وجميع العوامل المتبقية . </a:t>
            </a:r>
          </a:p>
          <a:p>
            <a:pPr marL="411480" lvl="0" indent="-342900" algn="just" rtl="1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ar-SA" sz="2400" b="1" dirty="0" smtClean="0">
                <a:solidFill>
                  <a:srgbClr val="002060"/>
                </a:solidFill>
                <a:cs typeface="Simplified Arabic" pitchFamily="2" charset="-78"/>
              </a:rPr>
              <a:t>    ( م . م . أ ) لـ 15 و 40 هو 2 × 2 × 2 × 3 × 5 = 120 .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1676400" y="6477000"/>
            <a:ext cx="58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cs typeface="Akhbar MT" pitchFamily="2" charset="-78"/>
              </a:rPr>
              <a:t>الأستاذ </a:t>
            </a:r>
            <a:r>
              <a:rPr lang="ar-SA" b="1" dirty="0">
                <a:solidFill>
                  <a:srgbClr val="FFFF00"/>
                </a:solidFill>
                <a:cs typeface="Akhbar MT" pitchFamily="2" charset="-78"/>
              </a:rPr>
              <a:t>أبو يوسف منتدى التربية والتعليم بالمدينة المنورة 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animBg="1"/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1293</TotalTime>
  <Words>639</Words>
  <Application>Microsoft Office PowerPoint</Application>
  <PresentationFormat>Affichage à l'écran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Metro</vt:lpstr>
      <vt:lpstr>4- 5</vt:lpstr>
      <vt:lpstr>Diapositive 2</vt:lpstr>
      <vt:lpstr>نشاط</vt:lpstr>
      <vt:lpstr>Diapositive 4</vt:lpstr>
      <vt:lpstr>Diapositive 5</vt:lpstr>
      <vt:lpstr>Diapositive 6</vt:lpstr>
      <vt:lpstr>Diapositive 7</vt:lpstr>
      <vt:lpstr>Diapositive 8</vt:lpstr>
      <vt:lpstr>Diapositive 9</vt:lpstr>
      <vt:lpstr>تأكد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</dc:title>
  <dc:creator>Abdelhafid</dc:creator>
  <cp:lastModifiedBy>Abdelhafid Touil</cp:lastModifiedBy>
  <cp:revision>178</cp:revision>
  <dcterms:created xsi:type="dcterms:W3CDTF">2006-08-16T00:00:00Z</dcterms:created>
  <dcterms:modified xsi:type="dcterms:W3CDTF">2018-09-13T09:18:27Z</dcterms:modified>
</cp:coreProperties>
</file>