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90" r:id="rId2"/>
    <p:sldId id="256" r:id="rId3"/>
    <p:sldId id="281" r:id="rId4"/>
    <p:sldId id="268" r:id="rId5"/>
    <p:sldId id="269" r:id="rId6"/>
    <p:sldId id="271" r:id="rId7"/>
    <p:sldId id="284" r:id="rId8"/>
    <p:sldId id="287" r:id="rId9"/>
    <p:sldId id="272" r:id="rId10"/>
    <p:sldId id="273" r:id="rId11"/>
    <p:sldId id="258" r:id="rId12"/>
    <p:sldId id="260" r:id="rId13"/>
    <p:sldId id="259" r:id="rId14"/>
    <p:sldId id="267" r:id="rId15"/>
    <p:sldId id="288" r:id="rId16"/>
    <p:sldId id="274" r:id="rId17"/>
    <p:sldId id="261" r:id="rId18"/>
    <p:sldId id="277" r:id="rId19"/>
    <p:sldId id="278" r:id="rId20"/>
    <p:sldId id="276" r:id="rId21"/>
    <p:sldId id="275" r:id="rId22"/>
    <p:sldId id="262" r:id="rId23"/>
    <p:sldId id="263" r:id="rId24"/>
    <p:sldId id="264" r:id="rId25"/>
    <p:sldId id="265" r:id="rId26"/>
    <p:sldId id="266" r:id="rId27"/>
    <p:sldId id="257" r:id="rId28"/>
    <p:sldId id="295" r:id="rId29"/>
    <p:sldId id="296" r:id="rId30"/>
    <p:sldId id="280" r:id="rId31"/>
    <p:sldId id="286" r:id="rId32"/>
    <p:sldId id="279" r:id="rId33"/>
    <p:sldId id="282" r:id="rId34"/>
    <p:sldId id="293" r:id="rId35"/>
    <p:sldId id="291" r:id="rId36"/>
    <p:sldId id="283" r:id="rId37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5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BD248B5-D365-4598-A8AF-7F215F358C5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ar-SA"/>
        </a:p>
      </dgm:t>
    </dgm:pt>
    <dgm:pt modelId="{01EB7668-224F-427C-B1A4-F614266B58D4}">
      <dgm:prSet phldrT="[نص]" custT="1"/>
      <dgm:spPr/>
      <dgm:t>
        <a:bodyPr/>
        <a:lstStyle/>
        <a:p>
          <a:pPr rtl="1"/>
          <a:r>
            <a:rPr lang="ar-SA" sz="4400" dirty="0" smtClean="0">
              <a:cs typeface="PT Bold Heading" pitchFamily="2" charset="-78"/>
            </a:rPr>
            <a:t>مؤشرات  الأداء سليمة وصحيحة وقابلة للقياس </a:t>
          </a:r>
          <a:endParaRPr lang="ar-SA" sz="4400" dirty="0">
            <a:cs typeface="PT Bold Heading" pitchFamily="2" charset="-78"/>
          </a:endParaRPr>
        </a:p>
      </dgm:t>
    </dgm:pt>
    <dgm:pt modelId="{B3F0E4CC-1F3F-473C-B18B-70A5154C0004}" type="parTrans" cxnId="{BC4F1F35-C0A3-4572-BB29-6B0F9AD66E8D}">
      <dgm:prSet/>
      <dgm:spPr/>
      <dgm:t>
        <a:bodyPr/>
        <a:lstStyle/>
        <a:p>
          <a:pPr rtl="1"/>
          <a:endParaRPr lang="ar-SA"/>
        </a:p>
      </dgm:t>
    </dgm:pt>
    <dgm:pt modelId="{FFFF1582-E6E4-4516-8D31-059CC2DBFBCB}" type="sibTrans" cxnId="{BC4F1F35-C0A3-4572-BB29-6B0F9AD66E8D}">
      <dgm:prSet/>
      <dgm:spPr/>
      <dgm:t>
        <a:bodyPr/>
        <a:lstStyle/>
        <a:p>
          <a:pPr rtl="1"/>
          <a:endParaRPr lang="ar-SA"/>
        </a:p>
      </dgm:t>
    </dgm:pt>
    <dgm:pt modelId="{A177C57C-1B78-41EC-ABA6-1609F33E02B5}" type="pres">
      <dgm:prSet presAssocID="{3BD248B5-D365-4598-A8AF-7F215F358C5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8E2130DC-DD49-4B98-B26C-8550B5163F9B}" type="pres">
      <dgm:prSet presAssocID="{01EB7668-224F-427C-B1A4-F614266B58D4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83398A56-2349-4ABB-BDAA-FE24C144F4ED}" type="presOf" srcId="{01EB7668-224F-427C-B1A4-F614266B58D4}" destId="{8E2130DC-DD49-4B98-B26C-8550B5163F9B}" srcOrd="0" destOrd="0" presId="urn:microsoft.com/office/officeart/2005/8/layout/vList2"/>
    <dgm:cxn modelId="{BC4F1F35-C0A3-4572-BB29-6B0F9AD66E8D}" srcId="{3BD248B5-D365-4598-A8AF-7F215F358C5D}" destId="{01EB7668-224F-427C-B1A4-F614266B58D4}" srcOrd="0" destOrd="0" parTransId="{B3F0E4CC-1F3F-473C-B18B-70A5154C0004}" sibTransId="{FFFF1582-E6E4-4516-8D31-059CC2DBFBCB}"/>
    <dgm:cxn modelId="{A1CF75B4-2E68-44D5-A1C3-F28BFBE4BF5B}" type="presOf" srcId="{3BD248B5-D365-4598-A8AF-7F215F358C5D}" destId="{A177C57C-1B78-41EC-ABA6-1609F33E02B5}" srcOrd="0" destOrd="0" presId="urn:microsoft.com/office/officeart/2005/8/layout/vList2"/>
    <dgm:cxn modelId="{CF42FEF5-F6C2-4EC7-9A24-C528ECE54D51}" type="presParOf" srcId="{A177C57C-1B78-41EC-ABA6-1609F33E02B5}" destId="{8E2130DC-DD49-4B98-B26C-8550B5163F9B}" srcOrd="0" destOrd="0" presId="urn:microsoft.com/office/officeart/2005/8/layout/vList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رابط مستقيم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عنوان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9" name="عنوان فرعي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ar-SA" smtClean="0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16" name="عنصر نائب للتاريخ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F24A5-8961-43BC-B6DF-04DA85A3A0F6}" type="datetimeFigureOut">
              <a:rPr lang="ar-SA" smtClean="0"/>
              <a:pPr/>
              <a:t>28/03/38</a:t>
            </a:fld>
            <a:endParaRPr lang="ar-SA"/>
          </a:p>
        </p:txBody>
      </p:sp>
      <p:sp>
        <p:nvSpPr>
          <p:cNvPr id="2" name="عنصر نائب للتذييل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15" name="عنصر نائب لرقم الشريحة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0BA722C-F724-4470-BEF4-135916E895BD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F24A5-8961-43BC-B6DF-04DA85A3A0F6}" type="datetimeFigureOut">
              <a:rPr lang="ar-SA" smtClean="0"/>
              <a:pPr/>
              <a:t>28/03/38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A722C-F724-4470-BEF4-135916E895BD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F24A5-8961-43BC-B6DF-04DA85A3A0F6}" type="datetimeFigureOut">
              <a:rPr lang="ar-SA" smtClean="0"/>
              <a:pPr/>
              <a:t>28/03/38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A722C-F724-4470-BEF4-135916E895BD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عنوان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27" name="عنصر نائب للمحتوى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25" name="عنصر نائب للتاريخ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F24A5-8961-43BC-B6DF-04DA85A3A0F6}" type="datetimeFigureOut">
              <a:rPr lang="ar-SA" smtClean="0"/>
              <a:pPr/>
              <a:t>28/03/38</a:t>
            </a:fld>
            <a:endParaRPr lang="ar-SA"/>
          </a:p>
        </p:txBody>
      </p:sp>
      <p:sp>
        <p:nvSpPr>
          <p:cNvPr id="19" name="عنصر نائب للتذييل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ar-SA"/>
          </a:p>
        </p:txBody>
      </p:sp>
      <p:sp>
        <p:nvSpPr>
          <p:cNvPr id="16" name="عنصر نائب لرقم الشريحة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0BA722C-F724-4470-BEF4-135916E895BD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رابط مستقيم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عنصر نائب للنص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19" name="عنصر نائب للتاريخ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F24A5-8961-43BC-B6DF-04DA85A3A0F6}" type="datetimeFigureOut">
              <a:rPr lang="ar-SA" smtClean="0"/>
              <a:pPr/>
              <a:t>28/03/38</a:t>
            </a:fld>
            <a:endParaRPr lang="ar-SA"/>
          </a:p>
        </p:txBody>
      </p:sp>
      <p:sp>
        <p:nvSpPr>
          <p:cNvPr id="11" name="عنصر نائب للتذييل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16" name="عنصر نائب لرقم الشريحة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A722C-F724-4470-BEF4-135916E895BD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8" name="عنوان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عنوان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4" name="عنصر نائب للمحتوى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13" name="عنصر نائب للمحتوى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21" name="عنصر نائب للتاريخ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F24A5-8961-43BC-B6DF-04DA85A3A0F6}" type="datetimeFigureOut">
              <a:rPr lang="ar-SA" smtClean="0"/>
              <a:pPr/>
              <a:t>28/03/38</a:t>
            </a:fld>
            <a:endParaRPr lang="ar-SA"/>
          </a:p>
        </p:txBody>
      </p:sp>
      <p:sp>
        <p:nvSpPr>
          <p:cNvPr id="10" name="عنصر نائب للتذييل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1" name="عنصر نائب لرقم الشريحة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A722C-F724-4470-BEF4-135916E895BD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عنوان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3" name="عنصر نائب للنص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25" name="عنصر نائب للنص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28" name="عنصر نائب للمحتوى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10" name="عنصر نائب للتاريخ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F24A5-8961-43BC-B6DF-04DA85A3A0F6}" type="datetimeFigureOut">
              <a:rPr lang="ar-SA" smtClean="0"/>
              <a:pPr/>
              <a:t>28/03/38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50BA722C-F724-4470-BEF4-135916E895BD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11" name="رابط مستقيم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عنوان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2" name="عنصر نائب للتاريخ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F24A5-8961-43BC-B6DF-04DA85A3A0F6}" type="datetimeFigureOut">
              <a:rPr lang="ar-SA" smtClean="0"/>
              <a:pPr/>
              <a:t>28/03/38</a:t>
            </a:fld>
            <a:endParaRPr lang="ar-SA"/>
          </a:p>
        </p:txBody>
      </p:sp>
      <p:sp>
        <p:nvSpPr>
          <p:cNvPr id="21" name="عنصر نائب للتذييل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A722C-F724-4470-BEF4-135916E895BD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F24A5-8961-43BC-B6DF-04DA85A3A0F6}" type="datetimeFigureOut">
              <a:rPr lang="ar-SA" smtClean="0"/>
              <a:pPr/>
              <a:t>28/03/38</a:t>
            </a:fld>
            <a:endParaRPr lang="ar-SA"/>
          </a:p>
        </p:txBody>
      </p:sp>
      <p:sp>
        <p:nvSpPr>
          <p:cNvPr id="24" name="عنصر نائب للتذييل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A722C-F724-4470-BEF4-135916E895BD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رابط مستقيم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عنوان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26" name="عنصر نائب للنص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14" name="عنصر نائب للمحتوى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25" name="عنصر نائب للتاريخ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F24A5-8961-43BC-B6DF-04DA85A3A0F6}" type="datetimeFigureOut">
              <a:rPr lang="ar-SA" smtClean="0"/>
              <a:pPr/>
              <a:t>28/03/38</a:t>
            </a:fld>
            <a:endParaRPr lang="ar-SA"/>
          </a:p>
        </p:txBody>
      </p:sp>
      <p:sp>
        <p:nvSpPr>
          <p:cNvPr id="29" name="عنصر نائب للتذييل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A722C-F724-4470-BEF4-135916E895BD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عنصر نائب للصورة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ar-SA" smtClean="0"/>
              <a:t>انقر فوق الرمز لإضافة صورة</a:t>
            </a:r>
            <a:endParaRPr kumimoji="0" lang="en-US" dirty="0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F24A5-8961-43BC-B6DF-04DA85A3A0F6}" type="datetimeFigureOut">
              <a:rPr lang="ar-SA" smtClean="0"/>
              <a:pPr/>
              <a:t>28/03/38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1" name="عنصر نائب لرقم الشريحة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A722C-F724-4470-BEF4-135916E895BD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17" name="عنوان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26" name="عنصر نائب للنص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رابط مستقيم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عنصر نائب للنص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  <a:p>
            <a:pPr lvl="1" eaLnBrk="1" latinLnBrk="0" hangingPunct="1"/>
            <a:r>
              <a:rPr kumimoji="0" lang="ar-SA" smtClean="0"/>
              <a:t>المستوى الثاني</a:t>
            </a:r>
          </a:p>
          <a:p>
            <a:pPr lvl="2" eaLnBrk="1" latinLnBrk="0" hangingPunct="1"/>
            <a:r>
              <a:rPr kumimoji="0" lang="ar-SA" smtClean="0"/>
              <a:t>المستوى الثالث</a:t>
            </a:r>
          </a:p>
          <a:p>
            <a:pPr lvl="3" eaLnBrk="1" latinLnBrk="0" hangingPunct="1"/>
            <a:r>
              <a:rPr kumimoji="0" lang="ar-SA" smtClean="0"/>
              <a:t>المستوى الرابع</a:t>
            </a:r>
          </a:p>
          <a:p>
            <a:pPr lvl="4" eaLnBrk="1" latinLnBrk="0" hangingPunct="1"/>
            <a:r>
              <a:rPr kumimoji="0" lang="ar-SA" smtClean="0"/>
              <a:t>المستوى الخامس</a:t>
            </a:r>
            <a:endParaRPr kumimoji="0" lang="en-US"/>
          </a:p>
        </p:txBody>
      </p:sp>
      <p:sp>
        <p:nvSpPr>
          <p:cNvPr id="11" name="عنصر نائب للتاريخ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73F24A5-8961-43BC-B6DF-04DA85A3A0F6}" type="datetimeFigureOut">
              <a:rPr lang="ar-SA" smtClean="0"/>
              <a:pPr/>
              <a:t>28/03/38</a:t>
            </a:fld>
            <a:endParaRPr lang="ar-SA"/>
          </a:p>
        </p:txBody>
      </p:sp>
      <p:sp>
        <p:nvSpPr>
          <p:cNvPr id="28" name="عنصر نائب للتذييل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0BA722C-F724-4470-BEF4-135916E895BD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10" name="عنصر نائب للعنوان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9" name="رابط مستقيم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رابط مستقيم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1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r" rtl="1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r" rtl="1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r" rtl="1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r" rtl="1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r" rtl="1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r" rtl="1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r" rtl="1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r" rtl="1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r" rtl="1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3"/>
          <p:cNvSpPr>
            <a:spLocks noGrp="1"/>
          </p:cNvSpPr>
          <p:nvPr>
            <p:ph type="ctrTitle"/>
          </p:nvPr>
        </p:nvSpPr>
        <p:spPr>
          <a:xfrm>
            <a:off x="571472" y="2500306"/>
            <a:ext cx="7772400" cy="1071570"/>
          </a:xfrm>
        </p:spPr>
        <p:txBody>
          <a:bodyPr>
            <a:normAutofit fontScale="90000"/>
          </a:bodyPr>
          <a:lstStyle/>
          <a:p>
            <a:pPr algn="ctr"/>
            <a:r>
              <a:rPr lang="ar-SA" dirty="0" smtClean="0">
                <a:cs typeface="PT Bold Heading" pitchFamily="2" charset="-78"/>
              </a:rPr>
              <a:t/>
            </a:r>
            <a:br>
              <a:rPr lang="ar-SA" dirty="0" smtClean="0">
                <a:cs typeface="PT Bold Heading" pitchFamily="2" charset="-78"/>
              </a:rPr>
            </a:br>
            <a:endParaRPr lang="ar-SA" dirty="0">
              <a:solidFill>
                <a:srgbClr val="C00000"/>
              </a:solidFill>
              <a:cs typeface="PT Bold Heading" pitchFamily="2" charset="-78"/>
            </a:endParaRP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685800" y="3611606"/>
            <a:ext cx="7772400" cy="1674781"/>
          </a:xfrm>
        </p:spPr>
        <p:txBody>
          <a:bodyPr>
            <a:normAutofit lnSpcReduction="10000"/>
          </a:bodyPr>
          <a:lstStyle/>
          <a:p>
            <a:pPr algn="ctr"/>
            <a:r>
              <a:rPr lang="ar-SA" dirty="0" smtClean="0">
                <a:cs typeface="PT Bold Heading" pitchFamily="2" charset="-78"/>
              </a:rPr>
              <a:t>إعداد أخصائية تقويم إدارة بيشه </a:t>
            </a:r>
          </a:p>
          <a:p>
            <a:pPr algn="ctr"/>
            <a:r>
              <a:rPr lang="ar-SA" dirty="0" smtClean="0">
                <a:cs typeface="PT Bold Heading" pitchFamily="2" charset="-78"/>
              </a:rPr>
              <a:t>عزه سعيد مصلح الشمراني </a:t>
            </a:r>
          </a:p>
          <a:p>
            <a:pPr algn="ctr"/>
            <a:r>
              <a:rPr lang="ar-SA" dirty="0" smtClean="0">
                <a:cs typeface="PT Bold Heading" pitchFamily="2" charset="-78"/>
              </a:rPr>
              <a:t>مديرة الإشراف التربوي </a:t>
            </a:r>
          </a:p>
          <a:p>
            <a:pPr algn="ctr"/>
            <a:r>
              <a:rPr lang="ar-SA" dirty="0" smtClean="0">
                <a:cs typeface="PT Bold Heading" pitchFamily="2" charset="-78"/>
              </a:rPr>
              <a:t>منى احمد رمضان </a:t>
            </a:r>
            <a:endParaRPr lang="ar-SA" dirty="0">
              <a:cs typeface="PT Bold Heading" pitchFamily="2" charset="-78"/>
            </a:endParaRPr>
          </a:p>
        </p:txBody>
      </p:sp>
      <p:sp>
        <p:nvSpPr>
          <p:cNvPr id="12" name="مستطيل مستدير الزوايا 11"/>
          <p:cNvSpPr/>
          <p:nvPr/>
        </p:nvSpPr>
        <p:spPr>
          <a:xfrm>
            <a:off x="5500694" y="214290"/>
            <a:ext cx="3357586" cy="19288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>
                <a:solidFill>
                  <a:schemeClr val="tx1"/>
                </a:solidFill>
                <a:cs typeface="PT Bold Heading" pitchFamily="2" charset="-78"/>
              </a:rPr>
              <a:t>المملكة العربية السعودية </a:t>
            </a:r>
          </a:p>
          <a:p>
            <a:pPr algn="ctr"/>
            <a:r>
              <a:rPr lang="ar-SA" dirty="0" smtClean="0">
                <a:solidFill>
                  <a:schemeClr val="tx1"/>
                </a:solidFill>
                <a:cs typeface="PT Bold Heading" pitchFamily="2" charset="-78"/>
              </a:rPr>
              <a:t>وزارة التعليم </a:t>
            </a:r>
          </a:p>
          <a:p>
            <a:pPr algn="ctr"/>
            <a:r>
              <a:rPr lang="ar-SA" dirty="0" smtClean="0">
                <a:solidFill>
                  <a:schemeClr val="tx1"/>
                </a:solidFill>
                <a:cs typeface="PT Bold Heading" pitchFamily="2" charset="-78"/>
              </a:rPr>
              <a:t>إدارة تعليم بيشه </a:t>
            </a:r>
          </a:p>
          <a:p>
            <a:pPr algn="ctr"/>
            <a:r>
              <a:rPr lang="ar-SA" dirty="0" smtClean="0">
                <a:solidFill>
                  <a:schemeClr val="tx1"/>
                </a:solidFill>
                <a:cs typeface="PT Bold Heading" pitchFamily="2" charset="-78"/>
              </a:rPr>
              <a:t>الشئون التعليمية </a:t>
            </a:r>
          </a:p>
          <a:p>
            <a:pPr algn="ctr"/>
            <a:r>
              <a:rPr lang="ar-SA" dirty="0" smtClean="0">
                <a:solidFill>
                  <a:schemeClr val="tx1"/>
                </a:solidFill>
                <a:cs typeface="PT Bold Heading" pitchFamily="2" charset="-78"/>
              </a:rPr>
              <a:t>الإشراف التربوي بنات </a:t>
            </a:r>
            <a:endParaRPr lang="ar-SA" dirty="0">
              <a:solidFill>
                <a:schemeClr val="tx1"/>
              </a:solidFill>
              <a:cs typeface="PT Bold Heading" pitchFamily="2" charset="-78"/>
            </a:endParaRPr>
          </a:p>
        </p:txBody>
      </p:sp>
      <p:sp>
        <p:nvSpPr>
          <p:cNvPr id="33803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SA"/>
          </a:p>
        </p:txBody>
      </p:sp>
      <p:pic>
        <p:nvPicPr>
          <p:cNvPr id="20" name="صورة 19" descr="1.jp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57224" y="357166"/>
            <a:ext cx="1500183" cy="1142993"/>
          </a:xfrm>
          <a:prstGeom prst="rect">
            <a:avLst/>
          </a:prstGeom>
        </p:spPr>
      </p:pic>
      <p:sp>
        <p:nvSpPr>
          <p:cNvPr id="8" name="مستطيل مستدير الزوايا 7"/>
          <p:cNvSpPr/>
          <p:nvPr/>
        </p:nvSpPr>
        <p:spPr>
          <a:xfrm>
            <a:off x="1142976" y="2285992"/>
            <a:ext cx="6000792" cy="9286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dirty="0" smtClean="0">
                <a:solidFill>
                  <a:schemeClr val="tx1"/>
                </a:solidFill>
                <a:cs typeface="PT Bold Heading" pitchFamily="2" charset="-78"/>
              </a:rPr>
              <a:t>دليلك لتوثيق منجزات الخطط الإشرافية والمدرسية وفق منظومة قيادة الأداء الإشرافي </a:t>
            </a:r>
            <a:endParaRPr lang="ar-SA" sz="2800" dirty="0">
              <a:solidFill>
                <a:schemeClr val="tx1"/>
              </a:solidFill>
              <a:cs typeface="PT Bold Heading" pitchFamily="2" charset="-78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ar-SA" sz="4000" dirty="0" smtClean="0">
                <a:cs typeface="PT Bold Heading" pitchFamily="2" charset="-78"/>
              </a:rPr>
              <a:t>ثانيا</a:t>
            </a:r>
            <a:endParaRPr lang="ar-SA" sz="4000" dirty="0">
              <a:cs typeface="PT Bold Heading" pitchFamily="2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شكل بيضاوي 3"/>
          <p:cNvSpPr/>
          <p:nvPr/>
        </p:nvSpPr>
        <p:spPr>
          <a:xfrm>
            <a:off x="1500166" y="2000240"/>
            <a:ext cx="6143668" cy="40005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dirty="0" smtClean="0">
                <a:solidFill>
                  <a:schemeClr val="tx1"/>
                </a:solidFill>
                <a:cs typeface="PT Bold Heading" pitchFamily="2" charset="-78"/>
              </a:rPr>
              <a:t>نموذج شواهد الخطة </a:t>
            </a:r>
            <a:endParaRPr lang="ar-SA" sz="4400" dirty="0">
              <a:solidFill>
                <a:schemeClr val="tx1"/>
              </a:solidFill>
              <a:cs typeface="PT Bold Heading" pitchFamily="2" charset="-78"/>
            </a:endParaRPr>
          </a:p>
        </p:txBody>
      </p:sp>
      <p:pic>
        <p:nvPicPr>
          <p:cNvPr id="30722" name="Picture 2" descr="نتيجة بحث الصور عن منجزات الخطة التشغيلية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071802" cy="22859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SA" dirty="0" smtClean="0">
                <a:cs typeface="PT Bold Heading" pitchFamily="2" charset="-78"/>
              </a:rPr>
              <a:t>نموذج شواهد الخطة </a:t>
            </a:r>
            <a:endParaRPr lang="ar-SA" dirty="0">
              <a:cs typeface="PT Bold Heading" pitchFamily="2" charset="-78"/>
            </a:endParaRPr>
          </a:p>
        </p:txBody>
      </p:sp>
      <p:graphicFrame>
        <p:nvGraphicFramePr>
          <p:cNvPr id="4" name="عنصر نائب للمحتوى 3"/>
          <p:cNvGraphicFramePr>
            <a:graphicFrameLocks noGrp="1"/>
          </p:cNvGraphicFramePr>
          <p:nvPr>
            <p:ph idx="1"/>
          </p:nvPr>
        </p:nvGraphicFramePr>
        <p:xfrm>
          <a:off x="571472" y="1554163"/>
          <a:ext cx="8420128" cy="429768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882340"/>
                <a:gridCol w="2153088"/>
                <a:gridCol w="2279668"/>
                <a:gridCol w="2105032"/>
              </a:tblGrid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ar-SA" sz="2400" dirty="0" smtClean="0">
                          <a:solidFill>
                            <a:schemeClr val="tx1"/>
                          </a:solidFill>
                          <a:cs typeface="PT Bold Heading" pitchFamily="2" charset="-78"/>
                        </a:rPr>
                        <a:t>الهدف العام  </a:t>
                      </a:r>
                      <a:endParaRPr lang="ar-SA" sz="2400" dirty="0">
                        <a:solidFill>
                          <a:schemeClr val="tx1"/>
                        </a:solidFill>
                        <a:cs typeface="PT Bold Heading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400" dirty="0" smtClean="0">
                          <a:solidFill>
                            <a:schemeClr val="tx1"/>
                          </a:solidFill>
                          <a:cs typeface="PT Bold Heading" pitchFamily="2" charset="-78"/>
                        </a:rPr>
                        <a:t>الهدف التفصيلي </a:t>
                      </a:r>
                    </a:p>
                    <a:p>
                      <a:pPr rtl="1"/>
                      <a:endParaRPr lang="ar-SA" sz="2400" dirty="0">
                        <a:solidFill>
                          <a:schemeClr val="tx1"/>
                        </a:solidFill>
                        <a:cs typeface="PT Bold Heading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400" dirty="0" smtClean="0">
                          <a:solidFill>
                            <a:schemeClr val="tx1"/>
                          </a:solidFill>
                          <a:cs typeface="PT Bold Heading" pitchFamily="2" charset="-78"/>
                        </a:rPr>
                        <a:t>مؤشر الانجاز </a:t>
                      </a:r>
                      <a:endParaRPr lang="ar-SA" sz="2400" dirty="0">
                        <a:solidFill>
                          <a:schemeClr val="tx1"/>
                        </a:solidFill>
                        <a:cs typeface="PT Bold Heading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400" dirty="0" smtClean="0">
                          <a:solidFill>
                            <a:schemeClr val="tx1"/>
                          </a:solidFill>
                          <a:cs typeface="PT Bold Heading" pitchFamily="2" charset="-78"/>
                        </a:rPr>
                        <a:t>الشاهد ( يكتب في </a:t>
                      </a:r>
                      <a:r>
                        <a:rPr lang="ar-SA" sz="2400" dirty="0" err="1" smtClean="0">
                          <a:solidFill>
                            <a:schemeClr val="tx1"/>
                          </a:solidFill>
                          <a:cs typeface="PT Bold Heading" pitchFamily="2" charset="-78"/>
                        </a:rPr>
                        <a:t>اعلى</a:t>
                      </a:r>
                      <a:r>
                        <a:rPr lang="ar-SA" sz="2400" dirty="0" smtClean="0">
                          <a:solidFill>
                            <a:schemeClr val="tx1"/>
                          </a:solidFill>
                          <a:cs typeface="PT Bold Heading" pitchFamily="2" charset="-78"/>
                        </a:rPr>
                        <a:t> الشاهد يسارا</a:t>
                      </a:r>
                      <a:r>
                        <a:rPr lang="ar-SA" sz="2400" baseline="0" dirty="0" smtClean="0">
                          <a:solidFill>
                            <a:schemeClr val="tx1"/>
                          </a:solidFill>
                          <a:cs typeface="PT Bold Heading" pitchFamily="2" charset="-78"/>
                        </a:rPr>
                        <a:t> في مكان بارز )</a:t>
                      </a:r>
                      <a:endParaRPr lang="ar-SA" sz="2400" dirty="0">
                        <a:solidFill>
                          <a:schemeClr val="tx1"/>
                        </a:solidFill>
                        <a:cs typeface="PT Bold Heading" pitchFamily="2" charset="-78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endParaRPr lang="ar-SA" sz="2400">
                        <a:solidFill>
                          <a:schemeClr val="tx1"/>
                        </a:solidFill>
                        <a:cs typeface="PT Bold Heading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sz="2400">
                        <a:solidFill>
                          <a:schemeClr val="tx1"/>
                        </a:solidFill>
                        <a:cs typeface="PT Bold Heading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sz="2400">
                        <a:solidFill>
                          <a:schemeClr val="tx1"/>
                        </a:solidFill>
                        <a:cs typeface="PT Bold Heading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sz="2400">
                        <a:solidFill>
                          <a:schemeClr val="tx1"/>
                        </a:solidFill>
                        <a:cs typeface="PT Bold Heading" pitchFamily="2" charset="-78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endParaRPr lang="ar-SA" sz="2400">
                        <a:solidFill>
                          <a:schemeClr val="tx1"/>
                        </a:solidFill>
                        <a:cs typeface="PT Bold Heading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sz="2400">
                        <a:solidFill>
                          <a:schemeClr val="tx1"/>
                        </a:solidFill>
                        <a:cs typeface="PT Bold Heading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sz="2400">
                        <a:solidFill>
                          <a:schemeClr val="tx1"/>
                        </a:solidFill>
                        <a:cs typeface="PT Bold Heading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sz="2400">
                        <a:solidFill>
                          <a:schemeClr val="tx1"/>
                        </a:solidFill>
                        <a:cs typeface="PT Bold Heading" pitchFamily="2" charset="-78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endParaRPr lang="ar-SA" sz="2400">
                        <a:solidFill>
                          <a:schemeClr val="tx1"/>
                        </a:solidFill>
                        <a:cs typeface="PT Bold Heading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sz="2400">
                        <a:solidFill>
                          <a:schemeClr val="tx1"/>
                        </a:solidFill>
                        <a:cs typeface="PT Bold Heading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sz="2400">
                        <a:solidFill>
                          <a:schemeClr val="tx1"/>
                        </a:solidFill>
                        <a:cs typeface="PT Bold Heading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sz="2400">
                        <a:solidFill>
                          <a:schemeClr val="tx1"/>
                        </a:solidFill>
                        <a:cs typeface="PT Bold Heading" pitchFamily="2" charset="-78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endParaRPr lang="ar-SA" sz="2400">
                        <a:solidFill>
                          <a:schemeClr val="tx1"/>
                        </a:solidFill>
                        <a:cs typeface="PT Bold Heading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sz="2400">
                        <a:solidFill>
                          <a:schemeClr val="tx1"/>
                        </a:solidFill>
                        <a:cs typeface="PT Bold Heading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sz="2400" dirty="0">
                        <a:solidFill>
                          <a:schemeClr val="tx1"/>
                        </a:solidFill>
                        <a:cs typeface="PT Bold Heading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sz="2400">
                        <a:solidFill>
                          <a:schemeClr val="tx1"/>
                        </a:solidFill>
                        <a:cs typeface="PT Bold Heading" pitchFamily="2" charset="-78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endParaRPr lang="ar-SA" sz="2400">
                        <a:solidFill>
                          <a:schemeClr val="tx1"/>
                        </a:solidFill>
                        <a:cs typeface="PT Bold Heading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sz="2400">
                        <a:solidFill>
                          <a:schemeClr val="tx1"/>
                        </a:solidFill>
                        <a:cs typeface="PT Bold Heading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sz="2400">
                        <a:solidFill>
                          <a:schemeClr val="tx1"/>
                        </a:solidFill>
                        <a:cs typeface="PT Bold Heading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sz="2400">
                        <a:solidFill>
                          <a:schemeClr val="tx1"/>
                        </a:solidFill>
                        <a:cs typeface="PT Bold Heading" pitchFamily="2" charset="-78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endParaRPr lang="ar-SA" sz="2400">
                        <a:solidFill>
                          <a:schemeClr val="tx1"/>
                        </a:solidFill>
                        <a:cs typeface="PT Bold Heading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sz="2400" dirty="0">
                        <a:solidFill>
                          <a:schemeClr val="tx1"/>
                        </a:solidFill>
                        <a:cs typeface="PT Bold Heading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sz="2400" dirty="0">
                        <a:solidFill>
                          <a:schemeClr val="tx1"/>
                        </a:solidFill>
                        <a:cs typeface="PT Bold Heading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sz="2400" dirty="0">
                        <a:solidFill>
                          <a:schemeClr val="tx1"/>
                        </a:solidFill>
                        <a:cs typeface="PT Bold Heading" pitchFamily="2" charset="-78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وسيلة شرح على شكل سحابة 4"/>
          <p:cNvSpPr/>
          <p:nvPr/>
        </p:nvSpPr>
        <p:spPr>
          <a:xfrm>
            <a:off x="0" y="3643314"/>
            <a:ext cx="3786214" cy="250033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dirty="0" smtClean="0">
                <a:solidFill>
                  <a:schemeClr val="tx1"/>
                </a:solidFill>
                <a:cs typeface="PT Bold Heading" pitchFamily="2" charset="-78"/>
              </a:rPr>
              <a:t>تعبا من الخطة :</a:t>
            </a:r>
          </a:p>
          <a:p>
            <a:pPr marL="342900" indent="-342900">
              <a:buFont typeface="+mj-lt"/>
              <a:buAutoNum type="arabicPeriod"/>
            </a:pPr>
            <a:r>
              <a:rPr lang="ar-SA" dirty="0" smtClean="0">
                <a:solidFill>
                  <a:schemeClr val="tx1"/>
                </a:solidFill>
                <a:cs typeface="PT Bold Heading" pitchFamily="2" charset="-78"/>
              </a:rPr>
              <a:t>تنسخ الأهداف العامة </a:t>
            </a:r>
          </a:p>
          <a:p>
            <a:pPr marL="342900" indent="-342900">
              <a:buFont typeface="+mj-lt"/>
              <a:buAutoNum type="arabicPeriod"/>
            </a:pPr>
            <a:r>
              <a:rPr lang="ar-SA" dirty="0" smtClean="0">
                <a:solidFill>
                  <a:schemeClr val="tx1"/>
                </a:solidFill>
                <a:cs typeface="PT Bold Heading" pitchFamily="2" charset="-78"/>
              </a:rPr>
              <a:t>تنسخ الأهداف التفصيلية </a:t>
            </a:r>
          </a:p>
          <a:p>
            <a:pPr marL="342900" indent="-342900">
              <a:buFont typeface="+mj-lt"/>
              <a:buAutoNum type="arabicPeriod"/>
            </a:pPr>
            <a:r>
              <a:rPr lang="ar-SA" dirty="0" smtClean="0">
                <a:solidFill>
                  <a:schemeClr val="tx1"/>
                </a:solidFill>
                <a:cs typeface="PT Bold Heading" pitchFamily="2" charset="-78"/>
              </a:rPr>
              <a:t>تنسخ مؤشرات الانجاز </a:t>
            </a:r>
          </a:p>
          <a:p>
            <a:pPr marL="342900" indent="-342900">
              <a:buFont typeface="+mj-lt"/>
              <a:buAutoNum type="arabicPeriod"/>
            </a:pPr>
            <a:r>
              <a:rPr lang="ar-SA" dirty="0" smtClean="0">
                <a:solidFill>
                  <a:schemeClr val="tx1"/>
                </a:solidFill>
                <a:cs typeface="PT Bold Heading" pitchFamily="2" charset="-78"/>
              </a:rPr>
              <a:t>ترمز الشواهد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SA" sz="4800" dirty="0" smtClean="0">
                <a:cs typeface="PT Bold Heading" pitchFamily="2" charset="-78"/>
              </a:rPr>
              <a:t>مثال</a:t>
            </a:r>
            <a:r>
              <a:rPr lang="ar-SA" dirty="0" smtClean="0"/>
              <a:t> </a:t>
            </a:r>
            <a:endParaRPr lang="ar-SA" dirty="0"/>
          </a:p>
        </p:txBody>
      </p:sp>
      <p:pic>
        <p:nvPicPr>
          <p:cNvPr id="13313" name="Picture 1" descr="C:\Users\dell\Pictures\777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928795" y="1785926"/>
            <a:ext cx="5715040" cy="37862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ar-SA" sz="4000" dirty="0" smtClean="0">
                <a:cs typeface="PT Bold Heading" pitchFamily="2" charset="-78"/>
              </a:rPr>
              <a:t>تنبيه</a:t>
            </a:r>
            <a:r>
              <a:rPr lang="ar-SA" dirty="0" smtClean="0"/>
              <a:t> </a:t>
            </a:r>
            <a:br>
              <a:rPr lang="ar-SA" dirty="0" smtClean="0"/>
            </a:b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ar-SA" dirty="0" smtClean="0">
                <a:cs typeface="PT Bold Heading" pitchFamily="2" charset="-78"/>
              </a:rPr>
              <a:t>عدد مؤشرات الانجاز = عدد الشواهد </a:t>
            </a:r>
          </a:p>
          <a:p>
            <a:endParaRPr lang="ar-SA" dirty="0" smtClean="0">
              <a:cs typeface="PT Bold Heading" pitchFamily="2" charset="-78"/>
            </a:endParaRPr>
          </a:p>
          <a:p>
            <a:pPr>
              <a:buNone/>
            </a:pPr>
            <a:r>
              <a:rPr lang="ar-SA" dirty="0" smtClean="0"/>
              <a:t>         </a:t>
            </a:r>
            <a:endParaRPr lang="ar-SA" dirty="0"/>
          </a:p>
        </p:txBody>
      </p:sp>
      <p:pic>
        <p:nvPicPr>
          <p:cNvPr id="4" name="صورة 3" descr="objective.jp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357686" y="2571744"/>
            <a:ext cx="1500188" cy="1924053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ar-SA" sz="4000" dirty="0" smtClean="0">
                <a:cs typeface="PT Bold Heading" pitchFamily="2" charset="-78"/>
              </a:rPr>
              <a:t>ثالثا </a:t>
            </a:r>
            <a:br>
              <a:rPr lang="ar-SA" sz="4000" dirty="0" smtClean="0">
                <a:cs typeface="PT Bold Heading" pitchFamily="2" charset="-78"/>
              </a:rPr>
            </a:br>
            <a:r>
              <a:rPr lang="ar-SA" sz="4000" dirty="0" smtClean="0">
                <a:cs typeface="PT Bold Heading" pitchFamily="2" charset="-78"/>
              </a:rPr>
              <a:t>المنجزات </a:t>
            </a:r>
            <a:endParaRPr lang="ar-SA" sz="4000" dirty="0">
              <a:cs typeface="PT Bold Heading" pitchFamily="2" charset="-78"/>
            </a:endParaRPr>
          </a:p>
        </p:txBody>
      </p:sp>
      <p:pic>
        <p:nvPicPr>
          <p:cNvPr id="31746" name="Picture 2" descr="C:\Users\dell\Pictures\989466909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425700" y="1714488"/>
            <a:ext cx="5075258" cy="40719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SA" dirty="0" smtClean="0">
                <a:cs typeface="PT Bold Heading" pitchFamily="2" charset="-78"/>
              </a:rPr>
              <a:t>توثيق الشواهد </a:t>
            </a:r>
            <a:endParaRPr lang="ar-SA" dirty="0">
              <a:cs typeface="PT Bold Heading" pitchFamily="2" charset="-78"/>
            </a:endParaRPr>
          </a:p>
        </p:txBody>
      </p:sp>
      <p:graphicFrame>
        <p:nvGraphicFramePr>
          <p:cNvPr id="4" name="جدول 3"/>
          <p:cNvGraphicFramePr>
            <a:graphicFrameLocks noGrp="1"/>
          </p:cNvGraphicFramePr>
          <p:nvPr/>
        </p:nvGraphicFramePr>
        <p:xfrm>
          <a:off x="357157" y="1428736"/>
          <a:ext cx="8183791" cy="4013794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757575"/>
                <a:gridCol w="1757575"/>
                <a:gridCol w="1757575"/>
                <a:gridCol w="2911066"/>
              </a:tblGrid>
              <a:tr h="365298">
                <a:tc>
                  <a:txBody>
                    <a:bodyPr/>
                    <a:lstStyle/>
                    <a:p>
                      <a:pPr rtl="1"/>
                      <a:r>
                        <a:rPr lang="ar-SA" dirty="0" smtClean="0">
                          <a:solidFill>
                            <a:schemeClr val="tx1"/>
                          </a:solidFill>
                          <a:cs typeface="PT Bold Heading" pitchFamily="2" charset="-78"/>
                        </a:rPr>
                        <a:t>الهدف العام </a:t>
                      </a:r>
                      <a:endParaRPr lang="ar-SA" dirty="0">
                        <a:solidFill>
                          <a:schemeClr val="tx1"/>
                        </a:solidFill>
                        <a:cs typeface="PT Bold Heading" pitchFamily="2" charset="-78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</a:tr>
              <a:tr h="630514">
                <a:tc>
                  <a:txBody>
                    <a:bodyPr/>
                    <a:lstStyle/>
                    <a:p>
                      <a:pPr rtl="1"/>
                      <a:r>
                        <a:rPr lang="ar-SA" dirty="0" smtClean="0">
                          <a:solidFill>
                            <a:schemeClr val="tx1"/>
                          </a:solidFill>
                          <a:cs typeface="PT Bold Heading" pitchFamily="2" charset="-78"/>
                        </a:rPr>
                        <a:t>الهدف التفصيلي </a:t>
                      </a:r>
                      <a:endParaRPr lang="ar-SA" dirty="0">
                        <a:solidFill>
                          <a:schemeClr val="tx1"/>
                        </a:solidFill>
                        <a:cs typeface="PT Bold Heading" pitchFamily="2" charset="-78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</a:tr>
              <a:tr h="365298">
                <a:tc>
                  <a:txBody>
                    <a:bodyPr/>
                    <a:lstStyle/>
                    <a:p>
                      <a:pPr rtl="1"/>
                      <a:r>
                        <a:rPr lang="ar-SA" dirty="0" smtClean="0">
                          <a:solidFill>
                            <a:schemeClr val="tx1"/>
                          </a:solidFill>
                          <a:cs typeface="PT Bold Heading" pitchFamily="2" charset="-78"/>
                        </a:rPr>
                        <a:t>وصف الشاهد </a:t>
                      </a:r>
                      <a:endParaRPr lang="ar-SA" dirty="0">
                        <a:solidFill>
                          <a:schemeClr val="tx1"/>
                        </a:solidFill>
                        <a:cs typeface="PT Bold Heading" pitchFamily="2" charset="-78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</a:tr>
              <a:tr h="365298">
                <a:tc>
                  <a:txBody>
                    <a:bodyPr/>
                    <a:lstStyle/>
                    <a:p>
                      <a:pPr rtl="1"/>
                      <a:r>
                        <a:rPr lang="ar-SA" dirty="0" smtClean="0">
                          <a:solidFill>
                            <a:schemeClr val="tx1"/>
                          </a:solidFill>
                          <a:cs typeface="PT Bold Heading" pitchFamily="2" charset="-78"/>
                        </a:rPr>
                        <a:t>صورة الشاهد</a:t>
                      </a:r>
                      <a:endParaRPr lang="ar-SA" dirty="0">
                        <a:solidFill>
                          <a:schemeClr val="tx1"/>
                        </a:solidFill>
                        <a:cs typeface="PT Bold Heading" pitchFamily="2" charset="-78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</a:tr>
              <a:tr h="365298">
                <a:tc>
                  <a:txBody>
                    <a:bodyPr/>
                    <a:lstStyle/>
                    <a:p>
                      <a:pPr rtl="1"/>
                      <a:endParaRPr lang="ar-SA" dirty="0" smtClean="0"/>
                    </a:p>
                    <a:p>
                      <a:pPr rtl="1"/>
                      <a:endParaRPr lang="ar-SA" dirty="0" smtClean="0"/>
                    </a:p>
                    <a:p>
                      <a:pPr rtl="1"/>
                      <a:endParaRPr lang="ar-SA" dirty="0" smtClean="0"/>
                    </a:p>
                    <a:p>
                      <a:pPr rtl="1"/>
                      <a:endParaRPr lang="ar-SA" dirty="0" smtClean="0"/>
                    </a:p>
                    <a:p>
                      <a:pPr rtl="1"/>
                      <a:endParaRPr lang="ar-SA" dirty="0" smtClean="0"/>
                    </a:p>
                    <a:p>
                      <a:pPr rtl="1"/>
                      <a:endParaRPr lang="ar-SA" dirty="0" smtClean="0"/>
                    </a:p>
                    <a:p>
                      <a:pPr rtl="1"/>
                      <a:endParaRPr lang="ar-SA" dirty="0" smtClean="0"/>
                    </a:p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وسيلة شرح على شكل سحابة 6"/>
          <p:cNvSpPr/>
          <p:nvPr/>
        </p:nvSpPr>
        <p:spPr>
          <a:xfrm>
            <a:off x="571472" y="3357562"/>
            <a:ext cx="3786214" cy="250033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dirty="0" smtClean="0">
                <a:solidFill>
                  <a:schemeClr val="tx1"/>
                </a:solidFill>
                <a:cs typeface="PT Bold Heading" pitchFamily="2" charset="-78"/>
              </a:rPr>
              <a:t>ينسخ من الخطة </a:t>
            </a:r>
            <a:r>
              <a:rPr lang="ar-SA" dirty="0" err="1" smtClean="0">
                <a:solidFill>
                  <a:schemeClr val="tx1"/>
                </a:solidFill>
                <a:cs typeface="PT Bold Heading" pitchFamily="2" charset="-78"/>
              </a:rPr>
              <a:t>او</a:t>
            </a:r>
            <a:r>
              <a:rPr lang="ar-SA" dirty="0" smtClean="0">
                <a:solidFill>
                  <a:schemeClr val="tx1"/>
                </a:solidFill>
                <a:cs typeface="PT Bold Heading" pitchFamily="2" charset="-78"/>
              </a:rPr>
              <a:t> الجدول السابق ( الهدف العام – التفصيلي )</a:t>
            </a:r>
          </a:p>
          <a:p>
            <a:r>
              <a:rPr lang="ar-SA" dirty="0" smtClean="0">
                <a:solidFill>
                  <a:schemeClr val="tx1"/>
                </a:solidFill>
                <a:cs typeface="PT Bold Heading" pitchFamily="2" charset="-78"/>
              </a:rPr>
              <a:t>وصف الشاهد ( مختصرا )</a:t>
            </a:r>
          </a:p>
          <a:p>
            <a:r>
              <a:rPr lang="ar-SA" dirty="0" smtClean="0">
                <a:solidFill>
                  <a:schemeClr val="tx1"/>
                </a:solidFill>
                <a:cs typeface="PT Bold Heading" pitchFamily="2" charset="-78"/>
              </a:rPr>
              <a:t>صورة الشاهد واضحة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SA" dirty="0" smtClean="0">
                <a:cs typeface="PT Bold Heading" pitchFamily="2" charset="-78"/>
              </a:rPr>
              <a:t>اختيار الشواهد </a:t>
            </a:r>
            <a:endParaRPr lang="ar-SA" dirty="0">
              <a:cs typeface="PT Bold Heading" pitchFamily="2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SA" dirty="0" smtClean="0">
                <a:solidFill>
                  <a:schemeClr val="tx1"/>
                </a:solidFill>
                <a:cs typeface="PT Bold Heading" pitchFamily="2" charset="-78"/>
              </a:rPr>
              <a:t>يعتمد اختيار الشواهد على رائ فريق المنجزات ويتم اختيار </a:t>
            </a:r>
            <a:r>
              <a:rPr lang="ar-SA" dirty="0" err="1" smtClean="0">
                <a:solidFill>
                  <a:schemeClr val="tx1"/>
                </a:solidFill>
                <a:cs typeface="PT Bold Heading" pitchFamily="2" charset="-78"/>
              </a:rPr>
              <a:t>اقوى</a:t>
            </a:r>
            <a:r>
              <a:rPr lang="ar-SA" dirty="0" smtClean="0">
                <a:solidFill>
                  <a:schemeClr val="tx1"/>
                </a:solidFill>
                <a:cs typeface="PT Bold Heading" pitchFamily="2" charset="-78"/>
              </a:rPr>
              <a:t> الشواهد المحققة للمؤشر ويوضع شاهد واحد فقط </a:t>
            </a:r>
          </a:p>
          <a:p>
            <a:endParaRPr lang="ar-SA" dirty="0">
              <a:solidFill>
                <a:schemeClr val="tx1"/>
              </a:solidFill>
              <a:cs typeface="PT Bold Heading" pitchFamily="2" charset="-78"/>
            </a:endParaRPr>
          </a:p>
        </p:txBody>
      </p:sp>
      <p:pic>
        <p:nvPicPr>
          <p:cNvPr id="4" name="صورة 3" descr="objective.jp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214678" y="3429000"/>
            <a:ext cx="2857500" cy="2847975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عنصر نائب للمحتوى 3"/>
          <p:cNvGraphicFramePr>
            <a:graphicFrameLocks noGrp="1"/>
          </p:cNvGraphicFramePr>
          <p:nvPr>
            <p:ph idx="1"/>
          </p:nvPr>
        </p:nvGraphicFramePr>
        <p:xfrm>
          <a:off x="304800" y="1554163"/>
          <a:ext cx="86868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عنوان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SA" dirty="0" smtClean="0">
                <a:cs typeface="PT Bold Heading" pitchFamily="2" charset="-78"/>
              </a:rPr>
              <a:t>شرط بناء منجزات متميزة أن تكون </a:t>
            </a:r>
            <a:endParaRPr lang="ar-SA" dirty="0">
              <a:cs typeface="PT Bold Heading" pitchFamily="2" charset="-78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1026" name="Picture 2" descr="C:\Users\dell\Pictures\67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مستطيل مستدير الزوايا 4"/>
          <p:cNvSpPr/>
          <p:nvPr/>
        </p:nvSpPr>
        <p:spPr>
          <a:xfrm>
            <a:off x="285720" y="428604"/>
            <a:ext cx="6000792" cy="19288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dirty="0" smtClean="0">
                <a:cs typeface="PT Simple Bold Ruled" pitchFamily="2" charset="-78"/>
              </a:rPr>
              <a:t>دليلك لتوثيق منجزات الخطط الإشرافية والمدرسية وفق منظومة قيادة الأداء الإشرافي </a:t>
            </a:r>
            <a:endParaRPr lang="ar-SA" sz="4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SA" sz="4800" dirty="0" smtClean="0">
                <a:cs typeface="PT Bold Heading" pitchFamily="2" charset="-78"/>
              </a:rPr>
              <a:t>مثال</a:t>
            </a:r>
            <a:r>
              <a:rPr lang="ar-SA" dirty="0" smtClean="0"/>
              <a:t> </a:t>
            </a:r>
            <a:endParaRPr lang="ar-SA" dirty="0"/>
          </a:p>
        </p:txBody>
      </p:sp>
      <p:pic>
        <p:nvPicPr>
          <p:cNvPr id="13313" name="Picture 1" descr="C:\Users\dell\Pictures\777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928795" y="1785926"/>
            <a:ext cx="5715040" cy="37862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وسيلة شرح على شكل سحابة 4"/>
          <p:cNvSpPr/>
          <p:nvPr/>
        </p:nvSpPr>
        <p:spPr>
          <a:xfrm>
            <a:off x="0" y="3571876"/>
            <a:ext cx="2571768" cy="250033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dirty="0" smtClean="0">
                <a:solidFill>
                  <a:schemeClr val="tx1"/>
                </a:solidFill>
                <a:cs typeface="PT Bold Heading" pitchFamily="2" charset="-78"/>
              </a:rPr>
              <a:t>الشاهد </a:t>
            </a:r>
          </a:p>
          <a:p>
            <a:r>
              <a:rPr lang="ar-SA" dirty="0" smtClean="0">
                <a:solidFill>
                  <a:schemeClr val="tx1"/>
                </a:solidFill>
                <a:cs typeface="PT Bold Heading" pitchFamily="2" charset="-78"/>
              </a:rPr>
              <a:t>مشهد إنهاء مهمة 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وسيلة شرح على شكل سحابة 4"/>
          <p:cNvSpPr/>
          <p:nvPr/>
        </p:nvSpPr>
        <p:spPr>
          <a:xfrm>
            <a:off x="0" y="3571876"/>
            <a:ext cx="2000232" cy="250033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dirty="0" smtClean="0">
                <a:solidFill>
                  <a:schemeClr val="tx1"/>
                </a:solidFill>
                <a:cs typeface="PT Bold Heading" pitchFamily="2" charset="-78"/>
              </a:rPr>
              <a:t>الشاهد </a:t>
            </a:r>
          </a:p>
          <a:p>
            <a:r>
              <a:rPr lang="ar-SA" dirty="0" smtClean="0">
                <a:solidFill>
                  <a:schemeClr val="tx1"/>
                </a:solidFill>
                <a:cs typeface="PT Bold Heading" pitchFamily="2" charset="-78"/>
              </a:rPr>
              <a:t>بيان تدريب معتمد  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وسيلة شرح على شكل سحابة 3"/>
          <p:cNvSpPr/>
          <p:nvPr/>
        </p:nvSpPr>
        <p:spPr>
          <a:xfrm>
            <a:off x="0" y="3643314"/>
            <a:ext cx="2571768" cy="250033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dirty="0" smtClean="0">
                <a:solidFill>
                  <a:schemeClr val="tx1"/>
                </a:solidFill>
                <a:cs typeface="PT Bold Heading" pitchFamily="2" charset="-78"/>
              </a:rPr>
              <a:t>الشاهد </a:t>
            </a:r>
          </a:p>
          <a:p>
            <a:r>
              <a:rPr lang="ar-SA" dirty="0" smtClean="0">
                <a:solidFill>
                  <a:schemeClr val="tx1"/>
                </a:solidFill>
                <a:cs typeface="PT Bold Heading" pitchFamily="2" charset="-78"/>
              </a:rPr>
              <a:t>تقرير معتمد 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61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00115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وسيلة شرح على شكل سحابة 3"/>
          <p:cNvSpPr/>
          <p:nvPr/>
        </p:nvSpPr>
        <p:spPr>
          <a:xfrm>
            <a:off x="0" y="3643314"/>
            <a:ext cx="1357290" cy="250033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dirty="0" smtClean="0">
                <a:solidFill>
                  <a:schemeClr val="tx1"/>
                </a:solidFill>
                <a:cs typeface="PT Bold Heading" pitchFamily="2" charset="-78"/>
              </a:rPr>
              <a:t>الشاهد </a:t>
            </a:r>
          </a:p>
          <a:p>
            <a:r>
              <a:rPr lang="ar-SA" dirty="0" smtClean="0">
                <a:solidFill>
                  <a:schemeClr val="tx1"/>
                </a:solidFill>
                <a:cs typeface="PT Bold Heading" pitchFamily="2" charset="-78"/>
              </a:rPr>
              <a:t>نموذج أخر للتقرير 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وسيلة شرح على شكل سحابة 4"/>
          <p:cNvSpPr/>
          <p:nvPr/>
        </p:nvSpPr>
        <p:spPr>
          <a:xfrm>
            <a:off x="1142976" y="1214422"/>
            <a:ext cx="1214414" cy="1857388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dirty="0" smtClean="0">
                <a:solidFill>
                  <a:schemeClr val="tx1"/>
                </a:solidFill>
                <a:cs typeface="PT Bold Heading" pitchFamily="2" charset="-78"/>
              </a:rPr>
              <a:t>الشاهد </a:t>
            </a:r>
          </a:p>
          <a:p>
            <a:r>
              <a:rPr lang="ar-SA" dirty="0" smtClean="0">
                <a:solidFill>
                  <a:schemeClr val="tx1"/>
                </a:solidFill>
                <a:cs typeface="PT Bold Heading" pitchFamily="2" charset="-78"/>
              </a:rPr>
              <a:t>بيان حضور معتمد 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121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وسيلة شرح على شكل سحابة 4"/>
          <p:cNvSpPr/>
          <p:nvPr/>
        </p:nvSpPr>
        <p:spPr>
          <a:xfrm>
            <a:off x="285720" y="3857628"/>
            <a:ext cx="1643074" cy="1857388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dirty="0" smtClean="0">
                <a:solidFill>
                  <a:schemeClr val="tx1"/>
                </a:solidFill>
                <a:cs typeface="PT Bold Heading" pitchFamily="2" charset="-78"/>
              </a:rPr>
              <a:t>الشاهد </a:t>
            </a:r>
          </a:p>
          <a:p>
            <a:r>
              <a:rPr lang="ar-SA" dirty="0" smtClean="0">
                <a:solidFill>
                  <a:schemeClr val="tx1"/>
                </a:solidFill>
                <a:cs typeface="PT Bold Heading" pitchFamily="2" charset="-78"/>
              </a:rPr>
              <a:t>رابط الكتروني 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SA" dirty="0" smtClean="0">
                <a:cs typeface="PT Bold Heading" pitchFamily="2" charset="-78"/>
              </a:rPr>
              <a:t> رابعا نموذج تنفيذ ( منجزات ) الخطط الإشرافية </a:t>
            </a:r>
            <a:endParaRPr lang="ar-SA" dirty="0">
              <a:cs typeface="PT Bold Heading" pitchFamily="2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SA" dirty="0" smtClean="0"/>
              <a:t> </a:t>
            </a:r>
            <a:endParaRPr lang="ar-SA" dirty="0"/>
          </a:p>
        </p:txBody>
      </p:sp>
      <p:graphicFrame>
        <p:nvGraphicFramePr>
          <p:cNvPr id="4" name="جدول 3"/>
          <p:cNvGraphicFramePr>
            <a:graphicFrameLocks noGrp="1"/>
          </p:cNvGraphicFramePr>
          <p:nvPr/>
        </p:nvGraphicFramePr>
        <p:xfrm>
          <a:off x="285719" y="1500175"/>
          <a:ext cx="8191540" cy="5378595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655304"/>
                <a:gridCol w="1655304"/>
                <a:gridCol w="1209793"/>
                <a:gridCol w="1016981"/>
                <a:gridCol w="446561"/>
                <a:gridCol w="446561"/>
                <a:gridCol w="216956"/>
                <a:gridCol w="514694"/>
                <a:gridCol w="1029386"/>
              </a:tblGrid>
              <a:tr h="404905">
                <a:tc rowSpan="2">
                  <a:txBody>
                    <a:bodyPr/>
                    <a:lstStyle/>
                    <a:p>
                      <a:pPr rtl="1"/>
                      <a:r>
                        <a:rPr lang="ar-SA" sz="1600" dirty="0" smtClean="0">
                          <a:solidFill>
                            <a:schemeClr val="tx1"/>
                          </a:solidFill>
                          <a:cs typeface="PT Bold Heading" pitchFamily="2" charset="-78"/>
                        </a:rPr>
                        <a:t>الهدف العام </a:t>
                      </a:r>
                      <a:endParaRPr lang="ar-SA" sz="1600" dirty="0">
                        <a:solidFill>
                          <a:schemeClr val="tx1"/>
                        </a:solidFill>
                        <a:cs typeface="PT Bold Heading" pitchFamily="2" charset="-78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rtl="1"/>
                      <a:r>
                        <a:rPr lang="ar-SA" sz="1600" dirty="0" smtClean="0">
                          <a:solidFill>
                            <a:schemeClr val="tx1"/>
                          </a:solidFill>
                          <a:cs typeface="PT Bold Heading" pitchFamily="2" charset="-78"/>
                        </a:rPr>
                        <a:t>الهدف التفصيلي </a:t>
                      </a:r>
                    </a:p>
                    <a:p>
                      <a:pPr rtl="1"/>
                      <a:endParaRPr lang="ar-SA" sz="1600" dirty="0" smtClean="0">
                        <a:solidFill>
                          <a:schemeClr val="tx1"/>
                        </a:solidFill>
                        <a:cs typeface="PT Bold Heading" pitchFamily="2" charset="-78"/>
                      </a:endParaRPr>
                    </a:p>
                    <a:p>
                      <a:pPr rtl="1"/>
                      <a:r>
                        <a:rPr lang="ar-SA" sz="1600" dirty="0" smtClean="0">
                          <a:solidFill>
                            <a:schemeClr val="tx1"/>
                          </a:solidFill>
                          <a:cs typeface="PT Bold Heading" pitchFamily="2" charset="-78"/>
                        </a:rPr>
                        <a:t>يعبا من المرسل </a:t>
                      </a:r>
                      <a:endParaRPr lang="ar-SA" sz="1600" dirty="0">
                        <a:solidFill>
                          <a:schemeClr val="tx1"/>
                        </a:solidFill>
                        <a:cs typeface="PT Bold Heading" pitchFamily="2" charset="-78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rtl="1"/>
                      <a:r>
                        <a:rPr lang="ar-SA" sz="1600" dirty="0" smtClean="0">
                          <a:solidFill>
                            <a:schemeClr val="tx1"/>
                          </a:solidFill>
                          <a:cs typeface="PT Bold Heading" pitchFamily="2" charset="-78"/>
                        </a:rPr>
                        <a:t>مؤشراته </a:t>
                      </a:r>
                    </a:p>
                    <a:p>
                      <a:pPr rtl="1"/>
                      <a:r>
                        <a:rPr lang="ar-SA" sz="1600" dirty="0" smtClean="0">
                          <a:solidFill>
                            <a:schemeClr val="tx1"/>
                          </a:solidFill>
                          <a:cs typeface="PT Bold Heading" pitchFamily="2" charset="-78"/>
                        </a:rPr>
                        <a:t> يعبا من المرسل </a:t>
                      </a:r>
                      <a:endParaRPr lang="ar-SA" sz="1600" dirty="0">
                        <a:solidFill>
                          <a:schemeClr val="tx1"/>
                        </a:solidFill>
                        <a:cs typeface="PT Bold Heading" pitchFamily="2" charset="-78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rtl="1"/>
                      <a:r>
                        <a:rPr lang="ar-SA" sz="1600" dirty="0" smtClean="0">
                          <a:solidFill>
                            <a:schemeClr val="tx1"/>
                          </a:solidFill>
                          <a:cs typeface="PT Bold Heading" pitchFamily="2" charset="-78"/>
                        </a:rPr>
                        <a:t>وصف الشاهد </a:t>
                      </a:r>
                    </a:p>
                    <a:p>
                      <a:pPr rtl="1"/>
                      <a:r>
                        <a:rPr lang="ar-SA" sz="1600" dirty="0" smtClean="0">
                          <a:solidFill>
                            <a:schemeClr val="tx1"/>
                          </a:solidFill>
                          <a:cs typeface="PT Bold Heading" pitchFamily="2" charset="-78"/>
                        </a:rPr>
                        <a:t>يعبا من المرسل مختصر بكلمتين </a:t>
                      </a:r>
                      <a:endParaRPr lang="ar-SA" sz="1600" dirty="0">
                        <a:solidFill>
                          <a:schemeClr val="tx1"/>
                        </a:solidFill>
                        <a:cs typeface="PT Bold Heading" pitchFamily="2" charset="-78"/>
                      </a:endParaRPr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rtl="1"/>
                      <a:r>
                        <a:rPr lang="ar-SA" sz="1600" dirty="0" smtClean="0">
                          <a:solidFill>
                            <a:schemeClr val="tx1"/>
                          </a:solidFill>
                          <a:cs typeface="PT Bold Heading" pitchFamily="2" charset="-78"/>
                        </a:rPr>
                        <a:t>تقويم اللجنة </a:t>
                      </a:r>
                      <a:endParaRPr lang="ar-SA" sz="1600" dirty="0">
                        <a:solidFill>
                          <a:schemeClr val="tx1"/>
                        </a:solidFill>
                        <a:cs typeface="PT Bold Heading" pitchFamily="2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rtl="1"/>
                      <a:r>
                        <a:rPr lang="ar-SA" sz="1600" dirty="0" smtClean="0">
                          <a:solidFill>
                            <a:schemeClr val="tx1"/>
                          </a:solidFill>
                          <a:cs typeface="PT Bold Heading" pitchFamily="2" charset="-78"/>
                        </a:rPr>
                        <a:t>ذكر سبب التصنيف مختصر </a:t>
                      </a:r>
                      <a:r>
                        <a:rPr lang="ar-SA" sz="1600" dirty="0" err="1" smtClean="0">
                          <a:solidFill>
                            <a:schemeClr val="tx1"/>
                          </a:solidFill>
                          <a:cs typeface="PT Bold Heading" pitchFamily="2" charset="-78"/>
                        </a:rPr>
                        <a:t>لايزيد</a:t>
                      </a:r>
                      <a:r>
                        <a:rPr lang="ar-SA" sz="1600" dirty="0" smtClean="0">
                          <a:solidFill>
                            <a:schemeClr val="tx1"/>
                          </a:solidFill>
                          <a:cs typeface="PT Bold Heading" pitchFamily="2" charset="-78"/>
                        </a:rPr>
                        <a:t> عن خمس كلمات </a:t>
                      </a:r>
                      <a:endParaRPr lang="ar-SA" sz="1600" dirty="0">
                        <a:solidFill>
                          <a:schemeClr val="tx1"/>
                        </a:solidFill>
                        <a:cs typeface="PT Bold Heading" pitchFamily="2" charset="-78"/>
                      </a:endParaRPr>
                    </a:p>
                  </a:txBody>
                  <a:tcPr/>
                </a:tc>
              </a:tr>
              <a:tr h="485886"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1600" dirty="0" smtClean="0">
                          <a:solidFill>
                            <a:schemeClr val="tx1"/>
                          </a:solidFill>
                          <a:cs typeface="PT Bold Heading" pitchFamily="2" charset="-78"/>
                        </a:rPr>
                        <a:t>ج</a:t>
                      </a:r>
                      <a:endParaRPr lang="ar-SA" sz="1600" dirty="0">
                        <a:solidFill>
                          <a:schemeClr val="tx1"/>
                        </a:solidFill>
                        <a:cs typeface="PT Bold Heading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1600" dirty="0" smtClean="0">
                          <a:solidFill>
                            <a:schemeClr val="tx1"/>
                          </a:solidFill>
                          <a:cs typeface="PT Bold Heading" pitchFamily="2" charset="-78"/>
                        </a:rPr>
                        <a:t>ق</a:t>
                      </a:r>
                      <a:endParaRPr lang="ar-SA" sz="1600" dirty="0">
                        <a:solidFill>
                          <a:schemeClr val="tx1"/>
                        </a:solidFill>
                        <a:cs typeface="PT Bold Heading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1600" dirty="0" smtClean="0">
                          <a:solidFill>
                            <a:schemeClr val="tx1"/>
                          </a:solidFill>
                          <a:cs typeface="PT Bold Heading" pitchFamily="2" charset="-78"/>
                        </a:rPr>
                        <a:t>م</a:t>
                      </a:r>
                      <a:endParaRPr lang="ar-SA" sz="1600" dirty="0">
                        <a:solidFill>
                          <a:schemeClr val="tx1"/>
                        </a:solidFill>
                        <a:cs typeface="PT Bold Heading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1600" dirty="0" smtClean="0">
                          <a:solidFill>
                            <a:schemeClr val="tx1"/>
                          </a:solidFill>
                          <a:cs typeface="PT Bold Heading" pitchFamily="2" charset="-78"/>
                        </a:rPr>
                        <a:t>ع </a:t>
                      </a:r>
                      <a:endParaRPr lang="ar-SA" sz="1600" dirty="0">
                        <a:solidFill>
                          <a:schemeClr val="tx1"/>
                        </a:solidFill>
                        <a:cs typeface="PT Bold Heading" pitchFamily="2" charset="-78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</a:tr>
              <a:tr h="764823">
                <a:tc>
                  <a:txBody>
                    <a:bodyPr/>
                    <a:lstStyle/>
                    <a:p>
                      <a:pPr rtl="1"/>
                      <a:endParaRPr lang="ar-SA" sz="1600" dirty="0">
                        <a:solidFill>
                          <a:schemeClr val="tx1"/>
                        </a:solidFill>
                        <a:cs typeface="PT Bold Heading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sz="1600" dirty="0">
                        <a:solidFill>
                          <a:schemeClr val="tx1"/>
                        </a:solidFill>
                        <a:cs typeface="PT Bold Heading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sz="1600" dirty="0">
                        <a:solidFill>
                          <a:schemeClr val="tx1"/>
                        </a:solidFill>
                        <a:cs typeface="PT Bold Heading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sz="1600">
                        <a:solidFill>
                          <a:schemeClr val="tx1"/>
                        </a:solidFill>
                        <a:cs typeface="PT Bold Heading" pitchFamily="2" charset="-78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rtl="1"/>
                      <a:endParaRPr lang="ar-SA" sz="1600">
                        <a:solidFill>
                          <a:schemeClr val="tx1"/>
                        </a:solidFill>
                        <a:cs typeface="PT Bold Heading" pitchFamily="2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rtl="1"/>
                      <a:endParaRPr lang="ar-SA" sz="1600">
                        <a:solidFill>
                          <a:schemeClr val="tx1"/>
                        </a:solidFill>
                        <a:cs typeface="PT Bold Heading" pitchFamily="2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sz="1600">
                        <a:solidFill>
                          <a:schemeClr val="tx1"/>
                        </a:solidFill>
                        <a:cs typeface="PT Bold Heading" pitchFamily="2" charset="-78"/>
                      </a:endParaRPr>
                    </a:p>
                  </a:txBody>
                  <a:tcPr/>
                </a:tc>
              </a:tr>
              <a:tr h="764823">
                <a:tc>
                  <a:txBody>
                    <a:bodyPr/>
                    <a:lstStyle/>
                    <a:p>
                      <a:pPr rtl="1"/>
                      <a:endParaRPr lang="ar-SA" sz="1600" dirty="0">
                        <a:solidFill>
                          <a:schemeClr val="tx1"/>
                        </a:solidFill>
                        <a:cs typeface="PT Bold Heading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sz="1600" dirty="0">
                        <a:solidFill>
                          <a:schemeClr val="tx1"/>
                        </a:solidFill>
                        <a:cs typeface="PT Bold Heading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sz="1600" dirty="0">
                        <a:solidFill>
                          <a:schemeClr val="tx1"/>
                        </a:solidFill>
                        <a:cs typeface="PT Bold Heading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sz="1600">
                        <a:solidFill>
                          <a:schemeClr val="tx1"/>
                        </a:solidFill>
                        <a:cs typeface="PT Bold Heading" pitchFamily="2" charset="-78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rtl="1"/>
                      <a:endParaRPr lang="ar-SA" sz="1600">
                        <a:solidFill>
                          <a:schemeClr val="tx1"/>
                        </a:solidFill>
                        <a:cs typeface="PT Bold Heading" pitchFamily="2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rtl="1"/>
                      <a:endParaRPr lang="ar-SA" sz="1600">
                        <a:solidFill>
                          <a:schemeClr val="tx1"/>
                        </a:solidFill>
                        <a:cs typeface="PT Bold Heading" pitchFamily="2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sz="1600">
                        <a:solidFill>
                          <a:schemeClr val="tx1"/>
                        </a:solidFill>
                        <a:cs typeface="PT Bold Heading" pitchFamily="2" charset="-78"/>
                      </a:endParaRPr>
                    </a:p>
                  </a:txBody>
                  <a:tcPr/>
                </a:tc>
              </a:tr>
              <a:tr h="764823">
                <a:tc>
                  <a:txBody>
                    <a:bodyPr/>
                    <a:lstStyle/>
                    <a:p>
                      <a:pPr rtl="1"/>
                      <a:endParaRPr lang="ar-SA" sz="1600" dirty="0">
                        <a:solidFill>
                          <a:schemeClr val="tx1"/>
                        </a:solidFill>
                        <a:cs typeface="PT Bold Heading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1600" dirty="0" err="1" smtClean="0">
                          <a:solidFill>
                            <a:schemeClr val="tx1"/>
                          </a:solidFill>
                          <a:cs typeface="PT Bold Heading" pitchFamily="2" charset="-78"/>
                        </a:rPr>
                        <a:t>اجمالي</a:t>
                      </a:r>
                      <a:r>
                        <a:rPr lang="ar-SA" sz="1600" dirty="0" smtClean="0">
                          <a:solidFill>
                            <a:schemeClr val="tx1"/>
                          </a:solidFill>
                          <a:cs typeface="PT Bold Heading" pitchFamily="2" charset="-78"/>
                        </a:rPr>
                        <a:t> </a:t>
                      </a:r>
                      <a:endParaRPr lang="ar-SA" sz="1600" dirty="0">
                        <a:solidFill>
                          <a:schemeClr val="tx1"/>
                        </a:solidFill>
                        <a:cs typeface="PT Bold Heading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sz="1600" dirty="0">
                        <a:solidFill>
                          <a:schemeClr val="tx1"/>
                        </a:solidFill>
                        <a:cs typeface="PT Bold Heading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sz="1600" dirty="0">
                        <a:solidFill>
                          <a:schemeClr val="tx1"/>
                        </a:solidFill>
                        <a:cs typeface="PT Bold Heading" pitchFamily="2" charset="-78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rtl="1"/>
                      <a:endParaRPr lang="ar-SA" sz="1600">
                        <a:solidFill>
                          <a:schemeClr val="tx1"/>
                        </a:solidFill>
                        <a:cs typeface="PT Bold Heading" pitchFamily="2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rtl="1"/>
                      <a:endParaRPr lang="ar-SA" sz="1600">
                        <a:solidFill>
                          <a:schemeClr val="tx1"/>
                        </a:solidFill>
                        <a:cs typeface="PT Bold Heading" pitchFamily="2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sz="1600">
                        <a:solidFill>
                          <a:schemeClr val="tx1"/>
                        </a:solidFill>
                        <a:cs typeface="PT Bold Heading" pitchFamily="2" charset="-78"/>
                      </a:endParaRPr>
                    </a:p>
                  </a:txBody>
                  <a:tcPr/>
                </a:tc>
              </a:tr>
              <a:tr h="764823">
                <a:tc>
                  <a:txBody>
                    <a:bodyPr/>
                    <a:lstStyle/>
                    <a:p>
                      <a:pPr rtl="1"/>
                      <a:endParaRPr lang="ar-SA" sz="1600" dirty="0">
                        <a:solidFill>
                          <a:schemeClr val="tx1"/>
                        </a:solidFill>
                        <a:cs typeface="PT Bold Heading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1600" dirty="0" err="1" smtClean="0">
                          <a:solidFill>
                            <a:schemeClr val="tx1"/>
                          </a:solidFill>
                          <a:cs typeface="PT Bold Heading" pitchFamily="2" charset="-78"/>
                        </a:rPr>
                        <a:t>الاجمالي</a:t>
                      </a:r>
                      <a:r>
                        <a:rPr lang="ar-SA" sz="1600" dirty="0" smtClean="0">
                          <a:solidFill>
                            <a:schemeClr val="tx1"/>
                          </a:solidFill>
                          <a:cs typeface="PT Bold Heading" pitchFamily="2" charset="-78"/>
                        </a:rPr>
                        <a:t> الكلي </a:t>
                      </a:r>
                      <a:endParaRPr lang="ar-SA" sz="1600" dirty="0">
                        <a:solidFill>
                          <a:schemeClr val="tx1"/>
                        </a:solidFill>
                        <a:cs typeface="PT Bold Heading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sz="1600" dirty="0">
                        <a:solidFill>
                          <a:schemeClr val="tx1"/>
                        </a:solidFill>
                        <a:cs typeface="PT Bold Heading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sz="1600" dirty="0">
                        <a:solidFill>
                          <a:schemeClr val="tx1"/>
                        </a:solidFill>
                        <a:cs typeface="PT Bold Heading" pitchFamily="2" charset="-78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rtl="1"/>
                      <a:endParaRPr lang="ar-SA" sz="1600" dirty="0">
                        <a:solidFill>
                          <a:schemeClr val="tx1"/>
                        </a:solidFill>
                        <a:cs typeface="PT Bold Heading" pitchFamily="2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rtl="1"/>
                      <a:endParaRPr lang="ar-SA" sz="1600">
                        <a:solidFill>
                          <a:schemeClr val="tx1"/>
                        </a:solidFill>
                        <a:cs typeface="PT Bold Heading" pitchFamily="2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sz="1600" dirty="0">
                        <a:solidFill>
                          <a:schemeClr val="tx1"/>
                        </a:solidFill>
                        <a:cs typeface="PT Bold Heading" pitchFamily="2" charset="-78"/>
                      </a:endParaRPr>
                    </a:p>
                  </a:txBody>
                  <a:tcPr/>
                </a:tc>
              </a:tr>
              <a:tr h="764823">
                <a:tc>
                  <a:txBody>
                    <a:bodyPr/>
                    <a:lstStyle/>
                    <a:p>
                      <a:pPr rtl="1"/>
                      <a:endParaRPr lang="ar-SA" sz="1600" dirty="0">
                        <a:solidFill>
                          <a:schemeClr val="tx1"/>
                        </a:solidFill>
                        <a:cs typeface="PT Bold Heading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1600" dirty="0" smtClean="0">
                          <a:solidFill>
                            <a:schemeClr val="tx1"/>
                          </a:solidFill>
                          <a:cs typeface="PT Bold Heading" pitchFamily="2" charset="-78"/>
                        </a:rPr>
                        <a:t>التقويم الختامي</a:t>
                      </a:r>
                      <a:r>
                        <a:rPr lang="ar-SA" sz="1600" baseline="0" dirty="0" smtClean="0">
                          <a:solidFill>
                            <a:schemeClr val="tx1"/>
                          </a:solidFill>
                          <a:cs typeface="PT Bold Heading" pitchFamily="2" charset="-78"/>
                        </a:rPr>
                        <a:t> </a:t>
                      </a:r>
                      <a:endParaRPr lang="ar-SA" sz="1600" dirty="0">
                        <a:solidFill>
                          <a:schemeClr val="tx1"/>
                        </a:solidFill>
                        <a:cs typeface="PT Bold Heading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sz="1600" dirty="0">
                        <a:solidFill>
                          <a:schemeClr val="tx1"/>
                        </a:solidFill>
                        <a:cs typeface="PT Bold Heading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sz="1600" dirty="0">
                        <a:solidFill>
                          <a:schemeClr val="tx1"/>
                        </a:solidFill>
                        <a:cs typeface="PT Bold Heading" pitchFamily="2" charset="-78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rtl="1"/>
                      <a:endParaRPr lang="ar-SA" sz="1600" dirty="0">
                        <a:solidFill>
                          <a:schemeClr val="tx1"/>
                        </a:solidFill>
                        <a:cs typeface="PT Bold Heading" pitchFamily="2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rtl="1"/>
                      <a:endParaRPr lang="ar-SA" sz="1600" dirty="0">
                        <a:solidFill>
                          <a:schemeClr val="tx1"/>
                        </a:solidFill>
                        <a:cs typeface="PT Bold Heading" pitchFamily="2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sz="1600" dirty="0">
                        <a:solidFill>
                          <a:schemeClr val="tx1"/>
                        </a:solidFill>
                        <a:cs typeface="PT Bold Heading" pitchFamily="2" charset="-78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SA" sz="4800" dirty="0" smtClean="0">
                <a:cs typeface="PT Bold Heading" pitchFamily="2" charset="-78"/>
              </a:rPr>
              <a:t>مثال</a:t>
            </a:r>
            <a:r>
              <a:rPr lang="ar-SA" dirty="0" smtClean="0"/>
              <a:t> </a:t>
            </a:r>
            <a:endParaRPr lang="ar-SA" dirty="0"/>
          </a:p>
        </p:txBody>
      </p:sp>
      <p:pic>
        <p:nvPicPr>
          <p:cNvPr id="13313" name="Picture 1" descr="C:\Users\dell\Pictures\777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928795" y="1785926"/>
            <a:ext cx="5715040" cy="37862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50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SA" dirty="0" smtClean="0">
                <a:cs typeface="PT Bold Heading" pitchFamily="2" charset="-78"/>
              </a:rPr>
              <a:t>تقويم المنجزات </a:t>
            </a:r>
            <a:endParaRPr lang="ar-SA" dirty="0">
              <a:cs typeface="PT Bold Heading" pitchFamily="2" charset="-78"/>
            </a:endParaRPr>
          </a:p>
        </p:txBody>
      </p:sp>
      <p:pic>
        <p:nvPicPr>
          <p:cNvPr id="337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285860"/>
            <a:ext cx="9143999" cy="5572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ar-SA" dirty="0" smtClean="0">
                <a:cs typeface="PT Bold Heading" pitchFamily="2" charset="-78"/>
              </a:rPr>
              <a:t>مسؤوليات فريق التقويم </a:t>
            </a:r>
            <a:r>
              <a:rPr lang="ar-SA" dirty="0" smtClean="0"/>
              <a:t>:</a:t>
            </a:r>
            <a:r>
              <a:rPr lang="en-US" dirty="0" smtClean="0"/>
              <a:t/>
            </a:r>
            <a:br>
              <a:rPr lang="en-US" dirty="0" smtClean="0"/>
            </a:b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ar-SA" dirty="0" smtClean="0">
                <a:cs typeface="PT Bold Heading" pitchFamily="2" charset="-78"/>
              </a:rPr>
              <a:t>تقويم تنفيذ ( منجزات ) الخطة يجيب عن الأسئلة التالية :</a:t>
            </a:r>
            <a:endParaRPr lang="en-US" dirty="0" smtClean="0">
              <a:cs typeface="PT Bold Heading" pitchFamily="2" charset="-78"/>
            </a:endParaRPr>
          </a:p>
          <a:p>
            <a:pPr lvl="0">
              <a:buNone/>
            </a:pPr>
            <a:r>
              <a:rPr lang="ar-SA" dirty="0" smtClean="0">
                <a:cs typeface="PT Bold Heading" pitchFamily="2" charset="-78"/>
              </a:rPr>
              <a:t>هل يتوافر شاهد لكل مؤشر إنجاز في الخطة ؟</a:t>
            </a:r>
            <a:endParaRPr lang="en-US" dirty="0" smtClean="0">
              <a:cs typeface="PT Bold Heading" pitchFamily="2" charset="-78"/>
            </a:endParaRPr>
          </a:p>
          <a:p>
            <a:pPr lvl="0">
              <a:buNone/>
            </a:pPr>
            <a:r>
              <a:rPr lang="ar-SA" dirty="0" smtClean="0">
                <a:cs typeface="PT Bold Heading" pitchFamily="2" charset="-78"/>
              </a:rPr>
              <a:t>هل شاهد الإنجاز يعبر عن تحقيق المؤشر؟</a:t>
            </a:r>
            <a:endParaRPr lang="en-US" dirty="0" smtClean="0">
              <a:cs typeface="PT Bold Heading" pitchFamily="2" charset="-78"/>
            </a:endParaRPr>
          </a:p>
          <a:p>
            <a:pPr lvl="0">
              <a:buNone/>
            </a:pPr>
            <a:r>
              <a:rPr lang="ar-SA" dirty="0" err="1" smtClean="0">
                <a:cs typeface="PT Bold Heading" pitchFamily="2" charset="-78"/>
              </a:rPr>
              <a:t>ماهي</a:t>
            </a:r>
            <a:r>
              <a:rPr lang="ar-SA" dirty="0" smtClean="0">
                <a:cs typeface="PT Bold Heading" pitchFamily="2" charset="-78"/>
              </a:rPr>
              <a:t> الدرجة التي يعبر </a:t>
            </a:r>
            <a:r>
              <a:rPr lang="ar-SA" dirty="0" err="1" smtClean="0">
                <a:cs typeface="PT Bold Heading" pitchFamily="2" charset="-78"/>
              </a:rPr>
              <a:t>بها</a:t>
            </a:r>
            <a:r>
              <a:rPr lang="ar-SA" dirty="0" smtClean="0">
                <a:cs typeface="PT Bold Heading" pitchFamily="2" charset="-78"/>
              </a:rPr>
              <a:t> الشاهد عن المؤشر ؟ ( عن طريق تحويل المؤشر والهدف التفصيلي إلى سؤال ؟</a:t>
            </a:r>
            <a:endParaRPr lang="en-US" dirty="0" smtClean="0">
              <a:cs typeface="PT Bold Heading" pitchFamily="2" charset="-78"/>
            </a:endParaRPr>
          </a:p>
          <a:p>
            <a:endParaRPr lang="ar-SA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48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0178" name="Picture 2" descr="C:\Users\dell\Pictures\signals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SA" dirty="0" smtClean="0">
                <a:cs typeface="PT Bold Heading" pitchFamily="2" charset="-78"/>
              </a:rPr>
              <a:t>التوصيات </a:t>
            </a:r>
            <a:endParaRPr lang="ar-SA" dirty="0">
              <a:cs typeface="PT Bold Heading" pitchFamily="2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SA" sz="2800" dirty="0" smtClean="0">
                <a:cs typeface="PT Bold Heading" pitchFamily="2" charset="-78"/>
              </a:rPr>
              <a:t>بناء المنجزات وفق نماذج المنظومة المعتمدة .</a:t>
            </a:r>
          </a:p>
          <a:p>
            <a:r>
              <a:rPr lang="ar-SA" sz="2800" dirty="0" smtClean="0">
                <a:cs typeface="PT Bold Heading" pitchFamily="2" charset="-78"/>
              </a:rPr>
              <a:t>مراعاة </a:t>
            </a:r>
            <a:r>
              <a:rPr lang="ar-SA" sz="2800" dirty="0" err="1" smtClean="0">
                <a:cs typeface="PT Bold Heading" pitchFamily="2" charset="-78"/>
              </a:rPr>
              <a:t>ان</a:t>
            </a:r>
            <a:r>
              <a:rPr lang="ar-SA" sz="2800" dirty="0" smtClean="0">
                <a:cs typeface="PT Bold Heading" pitchFamily="2" charset="-78"/>
              </a:rPr>
              <a:t> تكون الشواهد محققة للمؤشرات ومعبرة عنها بقوة </a:t>
            </a:r>
          </a:p>
          <a:p>
            <a:r>
              <a:rPr lang="ar-SA" sz="2800" dirty="0" smtClean="0">
                <a:cs typeface="PT Bold Heading" pitchFamily="2" charset="-78"/>
              </a:rPr>
              <a:t>مراعاة التصوير الدقيق للمؤشرات حتى يتمكن الفريق من </a:t>
            </a:r>
            <a:r>
              <a:rPr lang="ar-SA" sz="2800" dirty="0" err="1" smtClean="0">
                <a:cs typeface="PT Bold Heading" pitchFamily="2" charset="-78"/>
              </a:rPr>
              <a:t>قرائتها</a:t>
            </a:r>
            <a:r>
              <a:rPr lang="ar-SA" sz="2800" dirty="0" smtClean="0">
                <a:cs typeface="PT Bold Heading" pitchFamily="2" charset="-78"/>
              </a:rPr>
              <a:t> والتحقق منها </a:t>
            </a:r>
          </a:p>
          <a:p>
            <a:r>
              <a:rPr lang="ar-SA" sz="2800" dirty="0" smtClean="0">
                <a:cs typeface="PT Bold Heading" pitchFamily="2" charset="-78"/>
              </a:rPr>
              <a:t>مراعاة دقة ترميز الشواهد ( عددها مساوي لعدد شواهد الانجاز ) </a:t>
            </a:r>
          </a:p>
          <a:p>
            <a:endParaRPr lang="ar-SA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6866" name="Picture 2" descr="C:\Users\dell\Pictures\hekam-o-aqwaal-38-146525946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SA" dirty="0" smtClean="0">
                <a:cs typeface="PT Simple Bold Ruled" pitchFamily="2" charset="-78"/>
              </a:rPr>
              <a:t>منجزات الخطط الإشرافية </a:t>
            </a:r>
            <a:endParaRPr lang="ar-SA" dirty="0">
              <a:cs typeface="PT Simple Bold Ruled" pitchFamily="2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ar-SA" dirty="0" smtClean="0">
                <a:solidFill>
                  <a:srgbClr val="FF0000"/>
                </a:solidFill>
                <a:cs typeface="PT Bold Heading" pitchFamily="2" charset="-78"/>
              </a:rPr>
              <a:t>الهدف من العام /</a:t>
            </a:r>
          </a:p>
          <a:p>
            <a:pPr algn="ctr">
              <a:buNone/>
            </a:pPr>
            <a:r>
              <a:rPr lang="ar-SA" dirty="0" smtClean="0">
                <a:cs typeface="PT Bold Heading" pitchFamily="2" charset="-78"/>
              </a:rPr>
              <a:t>تجويد منجزات الخطط الإشرافية للمدارس والإشراف التربوي بإدارة تعليم بيشه </a:t>
            </a:r>
          </a:p>
          <a:p>
            <a:pPr algn="ctr">
              <a:buNone/>
            </a:pPr>
            <a:endParaRPr lang="ar-SA" dirty="0">
              <a:cs typeface="PT Bold Heading" pitchFamily="2" charset="-78"/>
            </a:endParaRPr>
          </a:p>
        </p:txBody>
      </p:sp>
      <p:pic>
        <p:nvPicPr>
          <p:cNvPr id="4" name="صورة 3" descr="objective.jp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00100" y="3286124"/>
            <a:ext cx="2857500" cy="28479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SA" dirty="0" smtClean="0">
                <a:cs typeface="PT Bold Heading" pitchFamily="2" charset="-78"/>
              </a:rPr>
              <a:t>أهمية توثيق  المنجزات للقيادات المدرسية والإشرافية </a:t>
            </a:r>
            <a:endParaRPr lang="ar-SA" dirty="0">
              <a:cs typeface="PT Bold Heading" pitchFamily="2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ar-SA" sz="2800" b="1" dirty="0" smtClean="0">
                <a:cs typeface="PT Bold Heading" pitchFamily="2" charset="-78"/>
              </a:rPr>
              <a:t>تثبت مصداقية أداء الفرد أو المؤسسة التعليمية</a:t>
            </a:r>
          </a:p>
          <a:p>
            <a:r>
              <a:rPr lang="ar-SA" sz="2800" b="1" dirty="0" smtClean="0">
                <a:cs typeface="PT Bold Heading" pitchFamily="2" charset="-78"/>
              </a:rPr>
              <a:t>تساهم بحفظ الحقوق للممارسات في الميدان التربوي</a:t>
            </a:r>
          </a:p>
          <a:p>
            <a:r>
              <a:rPr lang="ar-SA" sz="2800" b="1" dirty="0" smtClean="0">
                <a:cs typeface="PT Bold Heading" pitchFamily="2" charset="-78"/>
              </a:rPr>
              <a:t>تساعد على تنظيم </a:t>
            </a:r>
            <a:r>
              <a:rPr lang="ar-SA" sz="2800" b="1" dirty="0" err="1" smtClean="0">
                <a:cs typeface="PT Bold Heading" pitchFamily="2" charset="-78"/>
              </a:rPr>
              <a:t>و</a:t>
            </a:r>
            <a:r>
              <a:rPr lang="ar-SA" sz="2800" b="1" dirty="0" smtClean="0">
                <a:cs typeface="PT Bold Heading" pitchFamily="2" charset="-78"/>
              </a:rPr>
              <a:t> حصر الأعمال </a:t>
            </a:r>
            <a:r>
              <a:rPr lang="ar-SA" sz="2800" b="1" dirty="0" err="1" smtClean="0">
                <a:cs typeface="PT Bold Heading" pitchFamily="2" charset="-78"/>
              </a:rPr>
              <a:t>و</a:t>
            </a:r>
            <a:r>
              <a:rPr lang="ar-SA" sz="2800" b="1" dirty="0" smtClean="0">
                <a:cs typeface="PT Bold Heading" pitchFamily="2" charset="-78"/>
              </a:rPr>
              <a:t> المنجزات </a:t>
            </a:r>
            <a:r>
              <a:rPr lang="ar-SA" sz="2800" b="1" dirty="0" err="1" smtClean="0">
                <a:cs typeface="PT Bold Heading" pitchFamily="2" charset="-78"/>
              </a:rPr>
              <a:t>و</a:t>
            </a:r>
            <a:r>
              <a:rPr lang="ar-SA" sz="2800" b="1" dirty="0" smtClean="0">
                <a:cs typeface="PT Bold Heading" pitchFamily="2" charset="-78"/>
              </a:rPr>
              <a:t> تقييمها</a:t>
            </a:r>
          </a:p>
          <a:p>
            <a:r>
              <a:rPr lang="ar-SA" sz="2800" b="1" dirty="0" smtClean="0">
                <a:cs typeface="PT Bold Heading" pitchFamily="2" charset="-78"/>
              </a:rPr>
              <a:t> تساعد على تطوير العمل لتحقيق جانب من متطلبات جودة التعليم .</a:t>
            </a:r>
          </a:p>
          <a:p>
            <a:r>
              <a:rPr lang="ar-SA" sz="2800" b="1" dirty="0" smtClean="0">
                <a:cs typeface="PT Bold Heading" pitchFamily="2" charset="-78"/>
              </a:rPr>
              <a:t>دافع للتحفيز الذاتي و التنمية المهنية </a:t>
            </a:r>
          </a:p>
          <a:p>
            <a:r>
              <a:rPr lang="ar-SA" sz="2800" b="1" dirty="0" smtClean="0">
                <a:cs typeface="PT Bold Heading" pitchFamily="2" charset="-78"/>
              </a:rPr>
              <a:t>و يدعم التقدم </a:t>
            </a:r>
            <a:r>
              <a:rPr lang="ar-SA" sz="2800" b="1" dirty="0" err="1" smtClean="0">
                <a:cs typeface="PT Bold Heading" pitchFamily="2" charset="-78"/>
              </a:rPr>
              <a:t>و</a:t>
            </a:r>
            <a:r>
              <a:rPr lang="ar-SA" sz="2800" b="1" dirty="0" smtClean="0">
                <a:cs typeface="PT Bold Heading" pitchFamily="2" charset="-78"/>
              </a:rPr>
              <a:t> الفوز </a:t>
            </a:r>
            <a:r>
              <a:rPr lang="ar-SA" sz="2800" b="1" dirty="0" err="1" smtClean="0">
                <a:cs typeface="PT Bold Heading" pitchFamily="2" charset="-78"/>
              </a:rPr>
              <a:t>بالترشحات</a:t>
            </a:r>
            <a:r>
              <a:rPr lang="ar-SA" sz="2800" b="1" dirty="0" smtClean="0">
                <a:cs typeface="PT Bold Heading" pitchFamily="2" charset="-78"/>
              </a:rPr>
              <a:t> و المنافسات التربوية المحلية </a:t>
            </a:r>
            <a:r>
              <a:rPr lang="ar-SA" sz="2800" b="1" dirty="0" err="1" smtClean="0">
                <a:cs typeface="PT Bold Heading" pitchFamily="2" charset="-78"/>
              </a:rPr>
              <a:t>و</a:t>
            </a:r>
            <a:r>
              <a:rPr lang="ar-SA" sz="2800" b="1" dirty="0" smtClean="0">
                <a:cs typeface="PT Bold Heading" pitchFamily="2" charset="-78"/>
              </a:rPr>
              <a:t> الدولية .</a:t>
            </a:r>
            <a:endParaRPr lang="ar-SA" sz="2800" dirty="0">
              <a:cs typeface="PT Bold Heading" pitchFamily="2" charset="-78"/>
            </a:endParaRPr>
          </a:p>
        </p:txBody>
      </p:sp>
      <p:pic>
        <p:nvPicPr>
          <p:cNvPr id="3074" name="Picture 2" descr="http://aljubailtoday.com.sa/wp-content/uploads/2014/10/Image-4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0" y="5286388"/>
            <a:ext cx="2928926" cy="15716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ar-SA" b="1" dirty="0" smtClean="0">
                <a:cs typeface="PT Bold Heading" pitchFamily="2" charset="-78"/>
              </a:rPr>
              <a:t>توثيق المنجزات</a:t>
            </a:r>
            <a:r>
              <a:rPr lang="ar-SA" b="1" dirty="0" smtClean="0"/>
              <a:t> </a:t>
            </a:r>
            <a:br>
              <a:rPr lang="ar-SA" b="1" dirty="0" smtClean="0"/>
            </a:b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SA" b="1" dirty="0" smtClean="0">
                <a:cs typeface="PT Bold Heading" pitchFamily="2" charset="-78"/>
              </a:rPr>
              <a:t>تساهم بتقديم وثائق </a:t>
            </a:r>
            <a:r>
              <a:rPr lang="ar-SA" b="1" dirty="0" err="1" smtClean="0">
                <a:cs typeface="PT Bold Heading" pitchFamily="2" charset="-78"/>
              </a:rPr>
              <a:t>و</a:t>
            </a:r>
            <a:r>
              <a:rPr lang="ar-SA" b="1" dirty="0" smtClean="0">
                <a:cs typeface="PT Bold Heading" pitchFamily="2" charset="-78"/>
              </a:rPr>
              <a:t> أدلة ذات مصداقية </a:t>
            </a:r>
            <a:r>
              <a:rPr lang="ar-SA" b="1" dirty="0" err="1" smtClean="0">
                <a:cs typeface="PT Bold Heading" pitchFamily="2" charset="-78"/>
              </a:rPr>
              <a:t>و</a:t>
            </a:r>
            <a:r>
              <a:rPr lang="ar-SA" b="1" dirty="0" smtClean="0">
                <a:cs typeface="PT Bold Heading" pitchFamily="2" charset="-78"/>
              </a:rPr>
              <a:t> تحفظ حقوق </a:t>
            </a:r>
            <a:r>
              <a:rPr lang="ar-SA" b="1" dirty="0" err="1" smtClean="0">
                <a:cs typeface="PT Bold Heading" pitchFamily="2" charset="-78"/>
              </a:rPr>
              <a:t>و</a:t>
            </a:r>
            <a:r>
              <a:rPr lang="ar-SA" b="1" dirty="0" smtClean="0">
                <a:cs typeface="PT Bold Heading" pitchFamily="2" charset="-78"/>
              </a:rPr>
              <a:t> إنجازات كل تربوي</a:t>
            </a:r>
          </a:p>
          <a:p>
            <a:endParaRPr lang="ar-SA" dirty="0">
              <a:cs typeface="PT Bold Heading" pitchFamily="2" charset="-78"/>
            </a:endParaRPr>
          </a:p>
        </p:txBody>
      </p:sp>
      <p:pic>
        <p:nvPicPr>
          <p:cNvPr id="1025" name="Picture 1" descr="C:\Users\dell\Pictures\maxresdefault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571604" y="3357562"/>
            <a:ext cx="6572264" cy="27860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ar-SA" dirty="0" smtClean="0">
                <a:cs typeface="PT Bold Heading" pitchFamily="2" charset="-78"/>
              </a:rPr>
              <a:t>ترتيب ملف المنجزات :</a:t>
            </a:r>
            <a:r>
              <a:rPr lang="en-US" dirty="0" smtClean="0">
                <a:cs typeface="PT Bold Heading" pitchFamily="2" charset="-78"/>
              </a:rPr>
              <a:t/>
            </a:r>
            <a:br>
              <a:rPr lang="en-US" dirty="0" smtClean="0">
                <a:cs typeface="PT Bold Heading" pitchFamily="2" charset="-78"/>
              </a:rPr>
            </a:br>
            <a:endParaRPr lang="ar-SA" dirty="0">
              <a:cs typeface="PT Bold Heading" pitchFamily="2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ar-SA" dirty="0" smtClean="0">
                <a:cs typeface="PT Bold Heading" pitchFamily="2" charset="-78"/>
              </a:rPr>
              <a:t>أولا : النموذج الموحد للأداة .</a:t>
            </a:r>
            <a:endParaRPr lang="en-US" dirty="0" smtClean="0">
              <a:cs typeface="PT Bold Heading" pitchFamily="2" charset="-78"/>
            </a:endParaRPr>
          </a:p>
          <a:p>
            <a:r>
              <a:rPr lang="ar-SA" dirty="0" smtClean="0">
                <a:cs typeface="PT Bold Heading" pitchFamily="2" charset="-78"/>
              </a:rPr>
              <a:t>ثانيا: إرفاق تقرير لا يزيد عن (5) صفحات </a:t>
            </a:r>
            <a:r>
              <a:rPr lang="en-US" dirty="0" smtClean="0">
                <a:cs typeface="PT Bold Heading" pitchFamily="2" charset="-78"/>
              </a:rPr>
              <a:t>A4 </a:t>
            </a:r>
            <a:r>
              <a:rPr lang="ar-SA" dirty="0" smtClean="0">
                <a:cs typeface="PT Bold Heading" pitchFamily="2" charset="-78"/>
              </a:rPr>
              <a:t>( غير إلزامي – لمن يرغب فقط  ) يشرح فيه المرسل ما يريد إلى لجنة التقويم ولا ينظر إلى الورقة السادسة غير الغلاف ويوضع بعد النموذج الموحد وبين الشواهد .</a:t>
            </a:r>
            <a:endParaRPr lang="en-US" dirty="0" smtClean="0">
              <a:cs typeface="PT Bold Heading" pitchFamily="2" charset="-78"/>
            </a:endParaRPr>
          </a:p>
          <a:p>
            <a:r>
              <a:rPr lang="ar-SA" dirty="0" smtClean="0">
                <a:cs typeface="PT Bold Heading" pitchFamily="2" charset="-78"/>
              </a:rPr>
              <a:t>ثالثا: شواهد التنفيذ وعدد أوراقها مساوي تماما لعدد مؤشرات الإنجاز الموجودة في الخطة </a:t>
            </a:r>
            <a:r>
              <a:rPr lang="ar-SA" dirty="0" smtClean="0"/>
              <a:t>.</a:t>
            </a:r>
            <a:endParaRPr lang="en-US" dirty="0" smtClean="0"/>
          </a:p>
          <a:p>
            <a:endParaRPr lang="ar-SA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4034" name="Picture 2" descr="C:\Users\dell\Pictures\kjiuouo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b="1163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SA" dirty="0" smtClean="0">
                <a:cs typeface="PT Bold Heading" pitchFamily="2" charset="-78"/>
              </a:rPr>
              <a:t>بناء ملف المنجزات </a:t>
            </a:r>
            <a:endParaRPr lang="ar-SA" dirty="0">
              <a:cs typeface="PT Bold Heading" pitchFamily="2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SA" sz="2400" dirty="0" smtClean="0">
                <a:cs typeface="PT Bold Heading" pitchFamily="2" charset="-78"/>
              </a:rPr>
              <a:t>أولا : الغلاف </a:t>
            </a:r>
          </a:p>
          <a:p>
            <a:endParaRPr lang="ar-SA" sz="2400" dirty="0" smtClean="0">
              <a:cs typeface="PT Bold Heading" pitchFamily="2" charset="-78"/>
            </a:endParaRPr>
          </a:p>
          <a:p>
            <a:endParaRPr lang="ar-SA" sz="2400" dirty="0" smtClean="0">
              <a:cs typeface="PT Bold Heading" pitchFamily="2" charset="-78"/>
            </a:endParaRPr>
          </a:p>
          <a:p>
            <a:endParaRPr lang="ar-SA" dirty="0"/>
          </a:p>
        </p:txBody>
      </p:sp>
      <p:sp>
        <p:nvSpPr>
          <p:cNvPr id="29698" name="AutoShape 2" descr="نتيجة بحث الصور عن غلاف الملف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500175"/>
            <a:ext cx="5000660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مستطيل مستدير الزوايا 6"/>
          <p:cNvSpPr/>
          <p:nvPr/>
        </p:nvSpPr>
        <p:spPr>
          <a:xfrm>
            <a:off x="1214414" y="2000240"/>
            <a:ext cx="3714776" cy="35004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100" dirty="0">
              <a:cs typeface="PT Bold Heading" pitchFamily="2" charset="-78"/>
            </a:endParaRPr>
          </a:p>
        </p:txBody>
      </p:sp>
      <p:sp>
        <p:nvSpPr>
          <p:cNvPr id="8" name="مربع نص 7"/>
          <p:cNvSpPr txBox="1"/>
          <p:nvPr/>
        </p:nvSpPr>
        <p:spPr>
          <a:xfrm>
            <a:off x="2643174" y="2214555"/>
            <a:ext cx="1928826" cy="116955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400" dirty="0" smtClean="0">
                <a:cs typeface="PT Bold Heading" pitchFamily="2" charset="-78"/>
              </a:rPr>
              <a:t>المملكة العربية السعودية </a:t>
            </a:r>
          </a:p>
          <a:p>
            <a:pPr algn="ctr"/>
            <a:r>
              <a:rPr lang="ar-SA" sz="1400" dirty="0" smtClean="0">
                <a:cs typeface="PT Bold Heading" pitchFamily="2" charset="-78"/>
              </a:rPr>
              <a:t>وزارة التعليم </a:t>
            </a:r>
          </a:p>
          <a:p>
            <a:pPr algn="ctr"/>
            <a:r>
              <a:rPr lang="ar-SA" sz="1400" dirty="0" err="1" smtClean="0">
                <a:cs typeface="PT Bold Heading" pitchFamily="2" charset="-78"/>
              </a:rPr>
              <a:t>ادارة</a:t>
            </a:r>
            <a:r>
              <a:rPr lang="ar-SA" sz="1400" dirty="0" smtClean="0">
                <a:cs typeface="PT Bold Heading" pitchFamily="2" charset="-78"/>
              </a:rPr>
              <a:t> تعليم بيشه </a:t>
            </a:r>
          </a:p>
          <a:p>
            <a:pPr algn="ctr"/>
            <a:r>
              <a:rPr lang="ar-SA" sz="1400" dirty="0" smtClean="0">
                <a:cs typeface="PT Bold Heading" pitchFamily="2" charset="-78"/>
              </a:rPr>
              <a:t>الشئون التعليمية بنات </a:t>
            </a:r>
          </a:p>
          <a:p>
            <a:pPr algn="ctr"/>
            <a:r>
              <a:rPr lang="ar-SA" sz="1400" dirty="0" smtClean="0">
                <a:cs typeface="PT Bold Heading" pitchFamily="2" charset="-78"/>
              </a:rPr>
              <a:t>............................</a:t>
            </a:r>
            <a:endParaRPr lang="ar-SA" sz="1400" dirty="0">
              <a:cs typeface="PT Bold Heading" pitchFamily="2" charset="-78"/>
            </a:endParaRPr>
          </a:p>
        </p:txBody>
      </p:sp>
      <p:pic>
        <p:nvPicPr>
          <p:cNvPr id="10" name="صورة 9" descr="1.jpg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428728" y="2143116"/>
            <a:ext cx="857256" cy="857249"/>
          </a:xfrm>
          <a:prstGeom prst="rect">
            <a:avLst/>
          </a:prstGeom>
        </p:spPr>
      </p:pic>
      <p:sp>
        <p:nvSpPr>
          <p:cNvPr id="11" name="مستطيل 10"/>
          <p:cNvSpPr/>
          <p:nvPr/>
        </p:nvSpPr>
        <p:spPr>
          <a:xfrm>
            <a:off x="1500166" y="3286124"/>
            <a:ext cx="2714644" cy="857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3" name="مستطيل 12"/>
          <p:cNvSpPr/>
          <p:nvPr/>
        </p:nvSpPr>
        <p:spPr>
          <a:xfrm>
            <a:off x="1500166" y="3286124"/>
            <a:ext cx="3071834" cy="1143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>
                <a:solidFill>
                  <a:srgbClr val="FF0000"/>
                </a:solidFill>
                <a:cs typeface="PT Bold Heading" pitchFamily="2" charset="-78"/>
              </a:rPr>
              <a:t>ملف منجزات الخطة </a:t>
            </a:r>
            <a:r>
              <a:rPr lang="ar-SA" dirty="0" err="1" smtClean="0">
                <a:solidFill>
                  <a:srgbClr val="FF0000"/>
                </a:solidFill>
                <a:cs typeface="PT Bold Heading" pitchFamily="2" charset="-78"/>
              </a:rPr>
              <a:t>ل</a:t>
            </a:r>
            <a:r>
              <a:rPr lang="ar-SA" dirty="0" smtClean="0">
                <a:solidFill>
                  <a:srgbClr val="FF0000"/>
                </a:solidFill>
                <a:cs typeface="PT Bold Heading" pitchFamily="2" charset="-78"/>
              </a:rPr>
              <a:t>.........................</a:t>
            </a:r>
          </a:p>
          <a:p>
            <a:pPr algn="ctr"/>
            <a:r>
              <a:rPr lang="ar-SA" dirty="0" smtClean="0">
                <a:solidFill>
                  <a:srgbClr val="FF0000"/>
                </a:solidFill>
                <a:cs typeface="PT Bold Heading" pitchFamily="2" charset="-78"/>
              </a:rPr>
              <a:t>لعام 1437ه  /1438ه </a:t>
            </a:r>
          </a:p>
          <a:p>
            <a:pPr algn="ctr"/>
            <a:endParaRPr lang="ar-SA" dirty="0"/>
          </a:p>
        </p:txBody>
      </p:sp>
      <p:sp>
        <p:nvSpPr>
          <p:cNvPr id="14" name="وسيلة شرح على شكل سحابة 13"/>
          <p:cNvSpPr/>
          <p:nvPr/>
        </p:nvSpPr>
        <p:spPr>
          <a:xfrm>
            <a:off x="5357786" y="2214554"/>
            <a:ext cx="3786214" cy="250033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dirty="0" smtClean="0">
                <a:solidFill>
                  <a:schemeClr val="tx1"/>
                </a:solidFill>
                <a:cs typeface="PT Bold Heading" pitchFamily="2" charset="-78"/>
              </a:rPr>
              <a:t>يراعى فيه </a:t>
            </a:r>
          </a:p>
          <a:p>
            <a:r>
              <a:rPr lang="ar-SA" dirty="0" smtClean="0">
                <a:solidFill>
                  <a:schemeClr val="tx1"/>
                </a:solidFill>
                <a:cs typeface="PT Bold Heading" pitchFamily="2" charset="-78"/>
              </a:rPr>
              <a:t>استكمال البيانات الأولية</a:t>
            </a:r>
          </a:p>
          <a:p>
            <a:r>
              <a:rPr lang="ar-SA" dirty="0" smtClean="0">
                <a:solidFill>
                  <a:schemeClr val="tx1"/>
                </a:solidFill>
                <a:cs typeface="PT Bold Heading" pitchFamily="2" charset="-78"/>
              </a:rPr>
              <a:t>تحديد العام الدراسي </a:t>
            </a:r>
          </a:p>
          <a:p>
            <a:r>
              <a:rPr lang="ar-SA" dirty="0" smtClean="0">
                <a:solidFill>
                  <a:schemeClr val="tx1"/>
                </a:solidFill>
                <a:cs typeface="PT Bold Heading" pitchFamily="2" charset="-78"/>
              </a:rPr>
              <a:t>اسم المدرسة </a:t>
            </a:r>
            <a:r>
              <a:rPr lang="ar-SA" dirty="0" err="1" smtClean="0">
                <a:solidFill>
                  <a:schemeClr val="tx1"/>
                </a:solidFill>
                <a:cs typeface="PT Bold Heading" pitchFamily="2" charset="-78"/>
              </a:rPr>
              <a:t>او</a:t>
            </a:r>
            <a:r>
              <a:rPr lang="ar-SA" dirty="0" smtClean="0">
                <a:solidFill>
                  <a:schemeClr val="tx1"/>
                </a:solidFill>
                <a:cs typeface="PT Bold Heading" pitchFamily="2" charset="-78"/>
              </a:rPr>
              <a:t> القسم </a:t>
            </a:r>
          </a:p>
          <a:p>
            <a:r>
              <a:rPr lang="ar-SA" dirty="0" smtClean="0">
                <a:solidFill>
                  <a:schemeClr val="tx1"/>
                </a:solidFill>
                <a:cs typeface="PT Bold Heading" pitchFamily="2" charset="-78"/>
              </a:rPr>
              <a:t>اسم معتمدة المنجزات </a:t>
            </a:r>
          </a:p>
        </p:txBody>
      </p:sp>
      <p:sp>
        <p:nvSpPr>
          <p:cNvPr id="15" name="مستطيل مستدير الزوايا 14"/>
          <p:cNvSpPr/>
          <p:nvPr/>
        </p:nvSpPr>
        <p:spPr>
          <a:xfrm>
            <a:off x="1571604" y="4643446"/>
            <a:ext cx="1571636" cy="5715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>
                <a:solidFill>
                  <a:schemeClr val="tx1"/>
                </a:solidFill>
                <a:cs typeface="PT Bold Heading" pitchFamily="2" charset="-78"/>
              </a:rPr>
              <a:t>اسم القائدة </a:t>
            </a:r>
            <a:endParaRPr lang="ar-SA" dirty="0">
              <a:solidFill>
                <a:schemeClr val="tx1"/>
              </a:solidFill>
              <a:cs typeface="PT Bold Heading" pitchFamily="2" charset="-78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رحلة">
  <a:themeElements>
    <a:clrScheme name="رحلة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رحلة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رحلة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487</TotalTime>
  <Words>529</Words>
  <Application>Microsoft Office PowerPoint</Application>
  <PresentationFormat>عرض على الشاشة (3:4)‏</PresentationFormat>
  <Paragraphs>124</Paragraphs>
  <Slides>36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36</vt:i4>
      </vt:variant>
    </vt:vector>
  </HeadingPairs>
  <TitlesOfParts>
    <vt:vector size="37" baseType="lpstr">
      <vt:lpstr>رحلة</vt:lpstr>
      <vt:lpstr> </vt:lpstr>
      <vt:lpstr>الشريحة 2</vt:lpstr>
      <vt:lpstr>الشريحة 3</vt:lpstr>
      <vt:lpstr>منجزات الخطط الإشرافية </vt:lpstr>
      <vt:lpstr>أهمية توثيق  المنجزات للقيادات المدرسية والإشرافية </vt:lpstr>
      <vt:lpstr>توثيق المنجزات  </vt:lpstr>
      <vt:lpstr>ترتيب ملف المنجزات : </vt:lpstr>
      <vt:lpstr>الشريحة 8</vt:lpstr>
      <vt:lpstr>بناء ملف المنجزات </vt:lpstr>
      <vt:lpstr>ثانيا</vt:lpstr>
      <vt:lpstr>نموذج شواهد الخطة </vt:lpstr>
      <vt:lpstr>مثال </vt:lpstr>
      <vt:lpstr>الشريحة 13</vt:lpstr>
      <vt:lpstr>الشريحة 14</vt:lpstr>
      <vt:lpstr>تنبيه  </vt:lpstr>
      <vt:lpstr>ثالثا  المنجزات </vt:lpstr>
      <vt:lpstr>توثيق الشواهد </vt:lpstr>
      <vt:lpstr>اختيار الشواهد </vt:lpstr>
      <vt:lpstr>شرط بناء منجزات متميزة أن تكون </vt:lpstr>
      <vt:lpstr>مثال </vt:lpstr>
      <vt:lpstr>الشريحة 21</vt:lpstr>
      <vt:lpstr>الشريحة 22</vt:lpstr>
      <vt:lpstr>الشريحة 23</vt:lpstr>
      <vt:lpstr>الشريحة 24</vt:lpstr>
      <vt:lpstr>الشريحة 25</vt:lpstr>
      <vt:lpstr>الشريحة 26</vt:lpstr>
      <vt:lpstr> رابعا نموذج تنفيذ ( منجزات ) الخطط الإشرافية </vt:lpstr>
      <vt:lpstr>مثال </vt:lpstr>
      <vt:lpstr>الشريحة 29</vt:lpstr>
      <vt:lpstr>تقويم المنجزات </vt:lpstr>
      <vt:lpstr>مسؤوليات فريق التقويم : </vt:lpstr>
      <vt:lpstr>الشريحة 32</vt:lpstr>
      <vt:lpstr>الشريحة 33</vt:lpstr>
      <vt:lpstr>الشريحة 34</vt:lpstr>
      <vt:lpstr>التوصيات </vt:lpstr>
      <vt:lpstr>الشريحة 36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dell</dc:creator>
  <cp:lastModifiedBy>dell</cp:lastModifiedBy>
  <cp:revision>54</cp:revision>
  <dcterms:created xsi:type="dcterms:W3CDTF">2016-12-15T08:33:02Z</dcterms:created>
  <dcterms:modified xsi:type="dcterms:W3CDTF">2016-12-27T04:55:33Z</dcterms:modified>
</cp:coreProperties>
</file>