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285DF1-6774-402B-9576-5F71F9148D90}" type="datetimeFigureOut">
              <a:rPr lang="ar-AE" smtClean="0"/>
              <a:t>03/04/1437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93952C-F0E4-402A-BD52-90C637A23F5C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026820" y="228600"/>
            <a:ext cx="7117180" cy="675368"/>
          </a:xfrm>
        </p:spPr>
        <p:txBody>
          <a:bodyPr/>
          <a:lstStyle/>
          <a:p>
            <a:pPr algn="r"/>
            <a:r>
              <a:rPr lang="ar-SA" dirty="0" smtClean="0">
                <a:latin typeface="ae_Dimnah" pitchFamily="18" charset="-78"/>
                <a:cs typeface="ae_Dimnah" pitchFamily="18" charset="-78"/>
              </a:rPr>
              <a:t>اذكر كلمة تعبر عن الصورة</a:t>
            </a:r>
            <a:endParaRPr lang="ar-AE" dirty="0"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1026" name="Picture 2" descr="http://i637.photobucket.com/albums/uu93/Nardeen-th/ariplan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012825"/>
            <a:ext cx="556804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026819" y="1404257"/>
            <a:ext cx="1325980" cy="675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dirty="0" smtClean="0">
                <a:solidFill>
                  <a:srgbClr val="FF0000"/>
                </a:solidFill>
                <a:latin typeface="ae_Dimnah" pitchFamily="18" charset="-78"/>
                <a:ea typeface="Tahoma" pitchFamily="34" charset="0"/>
                <a:cs typeface="ae_Dimnah" pitchFamily="18" charset="-78"/>
              </a:rPr>
              <a:t>سفر</a:t>
            </a:r>
            <a:endParaRPr lang="ar-AE" dirty="0">
              <a:solidFill>
                <a:srgbClr val="FF0000"/>
              </a:solidFill>
              <a:latin typeface="ae_Dimnah" pitchFamily="18" charset="-78"/>
              <a:ea typeface="Tahoma" pitchFamily="34" charset="0"/>
              <a:cs typeface="ae_Dimnah" pitchFamily="18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143000" y="2012497"/>
            <a:ext cx="1325980" cy="675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 smtClean="0">
                <a:solidFill>
                  <a:srgbClr val="005C2A"/>
                </a:solidFill>
                <a:latin typeface="ae_Dimnah" pitchFamily="18" charset="-78"/>
                <a:ea typeface="Tahoma" pitchFamily="34" charset="0"/>
                <a:cs typeface="ae_Dimnah" pitchFamily="18" charset="-78"/>
              </a:rPr>
              <a:t>هجرة</a:t>
            </a:r>
            <a:endParaRPr lang="ar-AE" sz="3600" dirty="0">
              <a:solidFill>
                <a:srgbClr val="005C2A"/>
              </a:solidFill>
              <a:latin typeface="ae_Dimnah" pitchFamily="18" charset="-78"/>
              <a:ea typeface="Tahoma" pitchFamily="34" charset="0"/>
              <a:cs typeface="ae_Dimnah" pitchFamily="18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257800" y="5181600"/>
            <a:ext cx="2205000" cy="675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dirty="0" smtClean="0">
                <a:solidFill>
                  <a:srgbClr val="FF0000"/>
                </a:solidFill>
                <a:latin typeface="ae_Dimnah" pitchFamily="18" charset="-78"/>
                <a:ea typeface="Tahoma" pitchFamily="34" charset="0"/>
                <a:cs typeface="ae_Dimnah" pitchFamily="18" charset="-78"/>
              </a:rPr>
              <a:t>( أثيوبيا )</a:t>
            </a:r>
            <a:endParaRPr lang="ar-AE" dirty="0">
              <a:solidFill>
                <a:srgbClr val="FF0000"/>
              </a:solidFill>
              <a:latin typeface="ae_Dimnah" pitchFamily="18" charset="-78"/>
              <a:ea typeface="Tahoma" pitchFamily="34" charset="0"/>
              <a:cs typeface="ae_Dimnah" pitchFamily="18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6477000" y="4343400"/>
            <a:ext cx="1648790" cy="675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dirty="0" smtClean="0">
                <a:solidFill>
                  <a:srgbClr val="005C2A"/>
                </a:solidFill>
                <a:latin typeface="ae_Dimnah" pitchFamily="18" charset="-78"/>
                <a:ea typeface="Tahoma" pitchFamily="34" charset="0"/>
                <a:cs typeface="ae_Dimnah" pitchFamily="18" charset="-78"/>
              </a:rPr>
              <a:t>الحبشة</a:t>
            </a:r>
            <a:endParaRPr lang="ar-AE" sz="3600" dirty="0">
              <a:solidFill>
                <a:srgbClr val="005C2A"/>
              </a:solidFill>
              <a:latin typeface="ae_Dimnah" pitchFamily="18" charset="-78"/>
              <a:ea typeface="Tahoma" pitchFamily="34" charset="0"/>
              <a:cs typeface="ae_Dimnah" pitchFamily="18" charset="-78"/>
            </a:endParaRPr>
          </a:p>
        </p:txBody>
      </p:sp>
      <p:pic>
        <p:nvPicPr>
          <p:cNvPr id="3" name="Picture 2" descr="C:\Users\Toshiba\Downloads\S_thumb_4921190_adaptiveResize_700_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t="15088" r="6643" b="18949"/>
          <a:stretch/>
        </p:blipFill>
        <p:spPr bwMode="auto">
          <a:xfrm>
            <a:off x="685800" y="3765172"/>
            <a:ext cx="4299615" cy="250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658513" cy="924475"/>
          </a:xfrm>
        </p:spPr>
        <p:txBody>
          <a:bodyPr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AE" sz="3600" dirty="0" smtClean="0"/>
              <a:t>مميزات الحوار الناجح في خطاب جعفر بن أبي طالب </a:t>
            </a:r>
            <a:r>
              <a:rPr lang="ar-AE" sz="3600" dirty="0" smtClean="0">
                <a:latin typeface="Microsoft Uighur" pitchFamily="2" charset="-78"/>
                <a:cs typeface="Microsoft Uighur" pitchFamily="2" charset="-78"/>
              </a:rPr>
              <a:t>رضي الله عنه </a:t>
            </a:r>
            <a:r>
              <a:rPr lang="ar-AE" sz="3600" dirty="0" smtClean="0"/>
              <a:t>مع النجاشي ؟</a:t>
            </a:r>
            <a:endParaRPr lang="ar-AE" sz="3600" dirty="0"/>
          </a:p>
        </p:txBody>
      </p:sp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345701" y="551266"/>
            <a:ext cx="1710173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latin typeface="ae_Dimnah" pitchFamily="18" charset="-78"/>
                <a:cs typeface="ae_Dimnah" pitchFamily="18" charset="-78"/>
              </a:rPr>
              <a:t>أستنتج</a:t>
            </a:r>
            <a:endParaRPr lang="ar-AE" sz="2000" b="1" dirty="0"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838200" y="3276600"/>
            <a:ext cx="762222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 algn="ctr">
              <a:buFont typeface="+mj-lt"/>
              <a:buAutoNum type="arabicPeriod"/>
            </a:pPr>
            <a:r>
              <a:rPr lang="ar-AE" b="1" dirty="0" smtClean="0">
                <a:solidFill>
                  <a:srgbClr val="FF0000"/>
                </a:solidFill>
              </a:rPr>
              <a:t>الصدق والثقة في النفس </a:t>
            </a:r>
            <a:endParaRPr lang="ar-AE" sz="1200" b="1" dirty="0" smtClean="0">
              <a:solidFill>
                <a:srgbClr val="FF0000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38198" y="4495800"/>
            <a:ext cx="7622227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AE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r-AE" b="1" dirty="0" smtClean="0">
                <a:solidFill>
                  <a:srgbClr val="FF0000"/>
                </a:solidFill>
              </a:rPr>
              <a:t>2. استخدام الالفاظ الحسنة مع البعد عن جرح الاخرين</a:t>
            </a:r>
          </a:p>
          <a:p>
            <a:pPr algn="ctr"/>
            <a:endParaRPr lang="ar-AE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838197" y="5562600"/>
            <a:ext cx="7622227" cy="81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AE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r-AE" b="1" dirty="0" smtClean="0">
                <a:solidFill>
                  <a:srgbClr val="FF0000"/>
                </a:solidFill>
              </a:rPr>
              <a:t>3. الاعتماد على حُجج صحيحة ومن خلال الاعتماد على الدليل الصحيح </a:t>
            </a:r>
            <a:endParaRPr lang="ar-A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89142" y="310712"/>
            <a:ext cx="7125113" cy="924475"/>
          </a:xfrm>
        </p:spPr>
        <p:txBody>
          <a:bodyPr/>
          <a:lstStyle/>
          <a:p>
            <a:pPr algn="ctr"/>
            <a:r>
              <a:rPr lang="ar-AE" dirty="0" smtClean="0"/>
              <a:t>طريق الهجرة للحبشة</a:t>
            </a:r>
            <a:endParaRPr lang="ar-AE" dirty="0"/>
          </a:p>
        </p:txBody>
      </p:sp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345701" y="551266"/>
            <a:ext cx="1710173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latin typeface="ae_Dimnah" pitchFamily="18" charset="-78"/>
                <a:cs typeface="ae_Dimnah" pitchFamily="18" charset="-78"/>
              </a:rPr>
              <a:t>أطبق</a:t>
            </a:r>
            <a:endParaRPr lang="ar-AE" sz="2000" b="1" dirty="0">
              <a:latin typeface="ae_Dimnah" pitchFamily="18" charset="-78"/>
              <a:cs typeface="ae_Dimnah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t="18038" r="17302" b="18176"/>
          <a:stretch/>
        </p:blipFill>
        <p:spPr>
          <a:xfrm>
            <a:off x="1757699" y="1246073"/>
            <a:ext cx="5588001" cy="4356441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1142587" y="57912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ar-AE" sz="2400" dirty="0" smtClean="0"/>
              <a:t>أرسم خط سير الهجرة إلى الحبشة على الخريطة في الشكل السابق .</a:t>
            </a:r>
            <a:endParaRPr lang="ar-AE" sz="2400" dirty="0"/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3352800" y="2014593"/>
            <a:ext cx="685800" cy="281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7482850" y="534596"/>
            <a:ext cx="1569699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b="1" dirty="0" smtClean="0">
                <a:latin typeface="ae_Dimnah" pitchFamily="18" charset="-78"/>
                <a:cs typeface="ae_Dimnah" pitchFamily="18" charset="-78"/>
              </a:rPr>
              <a:t>أتخيل وأصف</a:t>
            </a:r>
            <a:endParaRPr lang="ar-AE" sz="1600" b="1" dirty="0"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34457" y="609599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ar-AE" sz="3600" dirty="0" smtClean="0"/>
              <a:t>المعوقات التي صادفت المهاجرين أثناء خط سيرهم .</a:t>
            </a:r>
            <a:endParaRPr lang="ar-AE" sz="3600" dirty="0"/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697522" y="4731445"/>
            <a:ext cx="33550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الحصول على سفينة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3200400" y="4839704"/>
            <a:ext cx="198120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أمواج البحر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820057" y="4758466"/>
            <a:ext cx="1524001" cy="543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AE" b="1" dirty="0" smtClean="0">
              <a:solidFill>
                <a:srgbClr val="FF0000"/>
              </a:solidFill>
            </a:endParaRPr>
          </a:p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ظلام الليل </a:t>
            </a:r>
            <a:endParaRPr lang="ar-AE" b="1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6" y="2209800"/>
            <a:ext cx="2319518" cy="219426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82530"/>
            <a:ext cx="2481330" cy="149293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9" y="2682530"/>
            <a:ext cx="2520536" cy="1576389"/>
          </a:xfrm>
          <a:prstGeom prst="rect">
            <a:avLst/>
          </a:prstGeom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2319499" y="1534074"/>
            <a:ext cx="33550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005C2A"/>
                </a:solidFill>
              </a:rPr>
              <a:t>استراتيجية التعلم بالرمز</a:t>
            </a:r>
            <a:endParaRPr lang="ar-AE" b="1" dirty="0">
              <a:solidFill>
                <a:srgbClr val="005C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00" y="0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526912" y="463580"/>
            <a:ext cx="1390175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b="1" dirty="0" smtClean="0">
                <a:latin typeface="ae_Dimnah" pitchFamily="18" charset="-78"/>
                <a:cs typeface="ae_Dimnah" pitchFamily="18" charset="-78"/>
              </a:rPr>
              <a:t>أبدع بفكرتي</a:t>
            </a:r>
            <a:endParaRPr lang="ar-AE" sz="1600" b="1" dirty="0"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6" name="قوس كبير مزدوج 5"/>
          <p:cNvSpPr/>
          <p:nvPr/>
        </p:nvSpPr>
        <p:spPr>
          <a:xfrm>
            <a:off x="152400" y="1828800"/>
            <a:ext cx="8764688" cy="463576"/>
          </a:xfrm>
          <a:prstGeom prst="bracePair">
            <a:avLst/>
          </a:prstGeom>
          <a:ln>
            <a:solidFill>
              <a:srgbClr val="005C2A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solidFill>
                  <a:srgbClr val="005C2A"/>
                </a:solidFill>
              </a:rPr>
              <a:t>واجهت زملائي مشكلة في المدرسة  فطلبوا مني أن أمثلهم أمام المدير :</a:t>
            </a:r>
            <a:endParaRPr lang="ar-AE" sz="2400" dirty="0">
              <a:solidFill>
                <a:srgbClr val="005C2A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972187" y="26670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ar-AE" dirty="0"/>
              <a:t>أحدد المشكلة وأتخيل الحوار مراعياً آداب الحوار ثم ألقيه أمام زملائي .</a:t>
            </a:r>
          </a:p>
        </p:txBody>
      </p:sp>
    </p:spTree>
    <p:extLst>
      <p:ext uri="{BB962C8B-B14F-4D97-AF65-F5344CB8AC3E}">
        <p14:creationId xmlns:p14="http://schemas.microsoft.com/office/powerpoint/2010/main" val="19486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84717" y="1447800"/>
            <a:ext cx="7125113" cy="924475"/>
          </a:xfrm>
        </p:spPr>
        <p:txBody>
          <a:bodyPr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ar-AE" sz="2400" dirty="0" smtClean="0"/>
              <a:t>أصمم بطاقات إرشادية للمسافرين إلى الخارج </a:t>
            </a:r>
            <a:endParaRPr lang="ar-AE" sz="2400" dirty="0"/>
          </a:p>
        </p:txBody>
      </p:sp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72" y="152400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523284" y="615980"/>
            <a:ext cx="1390175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b="1" dirty="0" smtClean="0">
                <a:latin typeface="ae_Dimnah" pitchFamily="18" charset="-78"/>
                <a:cs typeface="ae_Dimnah" pitchFamily="18" charset="-78"/>
              </a:rPr>
              <a:t>أصمم</a:t>
            </a:r>
            <a:endParaRPr lang="ar-AE" sz="1600" b="1" dirty="0"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38200" y="2438400"/>
            <a:ext cx="7380171" cy="41148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845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72" y="152400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7523284" y="615980"/>
            <a:ext cx="1390175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b="1" dirty="0" smtClean="0">
                <a:latin typeface="ae_Dimnah" pitchFamily="18" charset="-78"/>
                <a:cs typeface="ae_Dimnah" pitchFamily="18" charset="-78"/>
              </a:rPr>
              <a:t>أنظم مفاهيمي</a:t>
            </a:r>
            <a:endParaRPr lang="ar-AE" sz="1600" b="1" dirty="0"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920999" y="1748971"/>
            <a:ext cx="3429000" cy="64037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الهجرة إلى الحبشة </a:t>
            </a:r>
            <a:endParaRPr lang="ar-AE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76400" y="5216978"/>
            <a:ext cx="6096000" cy="54791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 smtClean="0">
                <a:solidFill>
                  <a:schemeClr val="tx1"/>
                </a:solidFill>
              </a:rPr>
              <a:t>أرسلت قريش إلى النجاشي الهدايا حتى يرد المهاجرين </a:t>
            </a:r>
            <a:endParaRPr lang="ar-AE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396997" y="2910114"/>
            <a:ext cx="6477000" cy="551544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الحبشة أرض صدق فيها ملك عادل لا يظلم عنده أحد</a:t>
            </a:r>
            <a:endParaRPr lang="ar-AE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07571" y="3733800"/>
            <a:ext cx="3429000" cy="129540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/>
              <a:t>المرة </a:t>
            </a:r>
            <a:r>
              <a:rPr lang="ar-AE" dirty="0" smtClean="0"/>
              <a:t>الثانية.............</a:t>
            </a:r>
            <a:r>
              <a:rPr lang="ar-AE" dirty="0"/>
              <a:t>رجلاً و .............. نسوة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437288" y="3733800"/>
            <a:ext cx="3429000" cy="129540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المرة الأولى .............رجلاً و .............. نسوة 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135914" y="6248400"/>
            <a:ext cx="6999171" cy="515187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بقي المهاجرون في الحبشة ...............................</a:t>
            </a:r>
            <a:endParaRPr lang="ar-AE" dirty="0"/>
          </a:p>
        </p:txBody>
      </p:sp>
      <p:sp>
        <p:nvSpPr>
          <p:cNvPr id="13" name="مثلث متساوي الساقين 12"/>
          <p:cNvSpPr/>
          <p:nvPr/>
        </p:nvSpPr>
        <p:spPr>
          <a:xfrm flipV="1">
            <a:off x="4432298" y="2452914"/>
            <a:ext cx="406399" cy="3048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مثلث متساوي الساقين 13"/>
          <p:cNvSpPr/>
          <p:nvPr/>
        </p:nvSpPr>
        <p:spPr>
          <a:xfrm rot="16200000" flipV="1">
            <a:off x="4161968" y="4229100"/>
            <a:ext cx="406399" cy="3048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مثلث متساوي الساقين 14"/>
          <p:cNvSpPr/>
          <p:nvPr/>
        </p:nvSpPr>
        <p:spPr>
          <a:xfrm rot="5400000" flipV="1">
            <a:off x="4989035" y="4229103"/>
            <a:ext cx="406399" cy="30480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ثلث متساوي الساقين 15"/>
          <p:cNvSpPr/>
          <p:nvPr/>
        </p:nvSpPr>
        <p:spPr>
          <a:xfrm flipV="1">
            <a:off x="4459509" y="5869209"/>
            <a:ext cx="406399" cy="30480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6389788" y="3887080"/>
            <a:ext cx="762000" cy="494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11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6965956" y="4337490"/>
            <a:ext cx="762000" cy="494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4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1676400" y="3877074"/>
            <a:ext cx="762000" cy="494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83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2227945" y="4381503"/>
            <a:ext cx="762000" cy="494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18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2227945" y="6248400"/>
            <a:ext cx="2204353" cy="494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11 عاماً</a:t>
            </a:r>
            <a:endParaRPr lang="ar-A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446274" cy="2667000"/>
          </a:xfrm>
        </p:spPr>
        <p:txBody>
          <a:bodyPr/>
          <a:lstStyle/>
          <a:p>
            <a:pPr algn="ctr"/>
            <a:r>
              <a:rPr lang="ar-AE" sz="4800" dirty="0"/>
              <a:t>{إِنَّ الدِّينَ عِنْدَ اللَّهِ الإِسْلامُ وَمَا اخْتَلَفَ الَّذِينَ أُوتُوا الْكِتَابَ إِلا مِنْ بَعْدِ مَا جَاءَهُمُ الْعِلْمُ بَغْيًا بَيْنَهُمْ وَمَنْ يَكْفُرْ بِآيَاتِ اللَّهِ فَإِنَّ اللَّهَ سَرِيعُ الْحِسَابِ } </a:t>
            </a:r>
          </a:p>
        </p:txBody>
      </p:sp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345701" y="551266"/>
            <a:ext cx="1710173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400" b="1" dirty="0" smtClean="0">
                <a:latin typeface="ae_Dimnah" pitchFamily="18" charset="-78"/>
                <a:cs typeface="ae_Dimnah" pitchFamily="18" charset="-78"/>
              </a:rPr>
              <a:t>أرتل لقرآن الكريم</a:t>
            </a:r>
            <a:endParaRPr lang="ar-AE" sz="1400" b="1" dirty="0"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0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5866" y="1510958"/>
            <a:ext cx="8534400" cy="924475"/>
          </a:xfrm>
        </p:spPr>
        <p:txBody>
          <a:bodyPr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ar-AE" dirty="0" smtClean="0"/>
              <a:t>أذكر ماذا أفعل لإظهار رقي ديني في التعايش مع الآخر .</a:t>
            </a:r>
            <a:endParaRPr lang="ar-AE" dirty="0"/>
          </a:p>
        </p:txBody>
      </p:sp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345701" y="551266"/>
            <a:ext cx="1710173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b="1" dirty="0" smtClean="0">
                <a:latin typeface="ae_Dimnah" pitchFamily="18" charset="-78"/>
                <a:cs typeface="ae_Dimnah" pitchFamily="18" charset="-78"/>
              </a:rPr>
              <a:t>أضع بصمتي </a:t>
            </a:r>
            <a:endParaRPr lang="ar-AE" sz="2000" b="1" dirty="0"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0" y="42672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dirty="0" smtClean="0">
                <a:solidFill>
                  <a:srgbClr val="005C2A"/>
                </a:solidFill>
              </a:rPr>
              <a:t>حصلت دولة الامارات على المرتبة الاولى عالميا في مجال التعايش السلمي بين الجنسيات </a:t>
            </a:r>
            <a:endParaRPr lang="ar-AE" sz="2800" dirty="0">
              <a:solidFill>
                <a:srgbClr val="005C2A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769257" y="5029200"/>
            <a:ext cx="79633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ctr">
              <a:buFont typeface="Arial" pitchFamily="34" charset="0"/>
              <a:buChar char="•"/>
            </a:pPr>
            <a:r>
              <a:rPr lang="ar-AE" dirty="0" smtClean="0"/>
              <a:t>أذكر دوري في تحقيق الرقم واحد دائما .</a:t>
            </a:r>
            <a:endParaRPr lang="ar-AE" dirty="0"/>
          </a:p>
        </p:txBody>
      </p:sp>
      <p:sp>
        <p:nvSpPr>
          <p:cNvPr id="8" name="قوس كبير مزدوج 7"/>
          <p:cNvSpPr/>
          <p:nvPr/>
        </p:nvSpPr>
        <p:spPr>
          <a:xfrm>
            <a:off x="3432628" y="898669"/>
            <a:ext cx="2359104" cy="457200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سلوكي مسؤوليتي</a:t>
            </a:r>
            <a:endParaRPr lang="ar-AE" dirty="0"/>
          </a:p>
        </p:txBody>
      </p:sp>
      <p:sp>
        <p:nvSpPr>
          <p:cNvPr id="9" name="قوس كبير مزدوج 8"/>
          <p:cNvSpPr/>
          <p:nvPr/>
        </p:nvSpPr>
        <p:spPr>
          <a:xfrm>
            <a:off x="3443514" y="3526971"/>
            <a:ext cx="2359104" cy="457200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أحب وطني</a:t>
            </a:r>
            <a:endParaRPr lang="ar-AE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0" y="2362200"/>
            <a:ext cx="91440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احترام الآخرين وحسن المعاملة حتى مع غير المسلمين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1066" y="5903686"/>
            <a:ext cx="914400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الجد – الاجتهاد – المثابرة 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6" y="76200"/>
            <a:ext cx="7327987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828800" y="2209800"/>
            <a:ext cx="54102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8000" b="1" dirty="0" smtClean="0">
                <a:latin typeface="ae_Dimnah" pitchFamily="18" charset="-78"/>
                <a:cs typeface="ae_Dimnah" pitchFamily="18" charset="-78"/>
              </a:rPr>
              <a:t>أنشطة الطالب</a:t>
            </a:r>
            <a:endParaRPr lang="ar-AE" sz="6600" b="1" dirty="0"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8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قوس كبير مزدوج 5"/>
          <p:cNvSpPr/>
          <p:nvPr/>
        </p:nvSpPr>
        <p:spPr>
          <a:xfrm>
            <a:off x="3432628" y="228600"/>
            <a:ext cx="2359104" cy="457200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النشاط الاول </a:t>
            </a:r>
            <a:endParaRPr lang="ar-AE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8126" y="1072139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r">
              <a:buFont typeface="Arial" pitchFamily="34" charset="0"/>
              <a:buChar char="•"/>
            </a:pPr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أضع دارة حول الإجابة الصحيحة .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3964988" y="2026453"/>
            <a:ext cx="5093474" cy="3952326"/>
          </a:xfrm>
        </p:spPr>
        <p:txBody>
          <a:bodyPr/>
          <a:lstStyle/>
          <a:p>
            <a:pPr algn="r"/>
            <a:r>
              <a:rPr lang="ar-AE" sz="2800" dirty="0" smtClean="0"/>
              <a:t>1</a:t>
            </a:r>
            <a:r>
              <a:rPr lang="ar-AE" sz="2400" dirty="0" smtClean="0"/>
              <a:t>- تقع الحبشة في قارة:</a:t>
            </a:r>
            <a:r>
              <a:rPr lang="ar-AE" sz="1100" dirty="0" smtClean="0"/>
              <a:t/>
            </a:r>
            <a:br>
              <a:rPr lang="ar-AE" sz="1100" dirty="0" smtClean="0"/>
            </a:br>
            <a:r>
              <a:rPr lang="ar-AE" sz="2400" dirty="0" smtClean="0"/>
              <a:t> </a:t>
            </a:r>
            <a:br>
              <a:rPr lang="ar-AE" sz="2400" dirty="0" smtClean="0"/>
            </a:br>
            <a:r>
              <a:rPr lang="ar-AE" sz="2400" dirty="0" smtClean="0"/>
              <a:t>2- كان ملك الحبشة :</a:t>
            </a:r>
            <a:r>
              <a:rPr lang="ar-AE" sz="1100" dirty="0" smtClean="0"/>
              <a:t/>
            </a:r>
            <a:br>
              <a:rPr lang="ar-AE" sz="1100" dirty="0" smtClean="0"/>
            </a:b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400" dirty="0" smtClean="0"/>
              <a:t>3- موقف النجاشي من هدايا قريش :</a:t>
            </a:r>
            <a:r>
              <a:rPr lang="ar-AE" sz="1100" dirty="0" smtClean="0"/>
              <a:t/>
            </a:r>
            <a:br>
              <a:rPr lang="ar-AE" sz="1100" dirty="0" smtClean="0"/>
            </a:br>
            <a:r>
              <a:rPr lang="ar-AE" sz="2400" dirty="0" smtClean="0"/>
              <a:t/>
            </a:r>
            <a:br>
              <a:rPr lang="ar-AE" sz="2400" dirty="0" smtClean="0"/>
            </a:br>
            <a:r>
              <a:rPr lang="ar-AE" sz="2000" dirty="0" smtClean="0"/>
              <a:t>4- قرأ جعفر بن أبي طالب على النجاشي من سورة :</a:t>
            </a:r>
            <a:endParaRPr lang="ar-AE" sz="2000" dirty="0"/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0" y="2026453"/>
            <a:ext cx="5093474" cy="395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400" dirty="0" smtClean="0">
                <a:solidFill>
                  <a:schemeClr val="tx2"/>
                </a:solidFill>
              </a:rPr>
              <a:t>أوربا    آسيا    أفريقيا </a:t>
            </a:r>
            <a:r>
              <a:rPr lang="ar-AE" sz="1100" dirty="0" smtClean="0">
                <a:solidFill>
                  <a:schemeClr val="tx2"/>
                </a:solidFill>
              </a:rPr>
              <a:t/>
            </a:r>
            <a:br>
              <a:rPr lang="ar-AE" sz="1100" dirty="0" smtClean="0">
                <a:solidFill>
                  <a:schemeClr val="tx2"/>
                </a:solidFill>
              </a:rPr>
            </a:br>
            <a:r>
              <a:rPr lang="ar-AE" sz="2400" dirty="0" smtClean="0">
                <a:solidFill>
                  <a:schemeClr val="tx2"/>
                </a:solidFill>
              </a:rPr>
              <a:t> </a:t>
            </a:r>
            <a:br>
              <a:rPr lang="ar-AE" sz="2400" dirty="0" smtClean="0">
                <a:solidFill>
                  <a:schemeClr val="tx2"/>
                </a:solidFill>
              </a:rPr>
            </a:br>
            <a:r>
              <a:rPr lang="ar-AE" sz="2400" dirty="0" smtClean="0">
                <a:solidFill>
                  <a:schemeClr val="tx2"/>
                </a:solidFill>
              </a:rPr>
              <a:t>عادلاً    ظالماً    متكبراً</a:t>
            </a:r>
            <a:r>
              <a:rPr lang="ar-AE" sz="1100" dirty="0" smtClean="0">
                <a:solidFill>
                  <a:schemeClr val="tx2"/>
                </a:solidFill>
              </a:rPr>
              <a:t/>
            </a:r>
            <a:br>
              <a:rPr lang="ar-AE" sz="1100" dirty="0" smtClean="0">
                <a:solidFill>
                  <a:schemeClr val="tx2"/>
                </a:solidFill>
              </a:rPr>
            </a:br>
            <a:r>
              <a:rPr lang="ar-AE" sz="2400" dirty="0" smtClean="0">
                <a:solidFill>
                  <a:schemeClr val="tx2"/>
                </a:solidFill>
              </a:rPr>
              <a:t/>
            </a:r>
            <a:br>
              <a:rPr lang="ar-AE" sz="2400" dirty="0" smtClean="0">
                <a:solidFill>
                  <a:schemeClr val="tx2"/>
                </a:solidFill>
              </a:rPr>
            </a:br>
            <a:r>
              <a:rPr lang="ar-AE" sz="2400" dirty="0" smtClean="0">
                <a:solidFill>
                  <a:schemeClr val="tx2"/>
                </a:solidFill>
              </a:rPr>
              <a:t>قبلها     ردها    أعطاها لحاشيته</a:t>
            </a:r>
            <a:r>
              <a:rPr lang="ar-AE" sz="1100" dirty="0" smtClean="0">
                <a:solidFill>
                  <a:schemeClr val="tx2"/>
                </a:solidFill>
              </a:rPr>
              <a:t/>
            </a:r>
            <a:br>
              <a:rPr lang="ar-AE" sz="1100" dirty="0" smtClean="0">
                <a:solidFill>
                  <a:schemeClr val="tx2"/>
                </a:solidFill>
              </a:rPr>
            </a:br>
            <a:r>
              <a:rPr lang="ar-AE" sz="2400" dirty="0" smtClean="0">
                <a:solidFill>
                  <a:schemeClr val="tx2"/>
                </a:solidFill>
              </a:rPr>
              <a:t/>
            </a:r>
            <a:br>
              <a:rPr lang="ar-AE" sz="2400" dirty="0" smtClean="0">
                <a:solidFill>
                  <a:schemeClr val="tx2"/>
                </a:solidFill>
              </a:rPr>
            </a:br>
            <a:r>
              <a:rPr lang="ar-AE" sz="2400" dirty="0" smtClean="0">
                <a:solidFill>
                  <a:schemeClr val="tx2"/>
                </a:solidFill>
              </a:rPr>
              <a:t>النساء    مريم    الفلق</a:t>
            </a:r>
            <a:endParaRPr lang="ar-AE" sz="2400" dirty="0">
              <a:solidFill>
                <a:schemeClr val="tx2"/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1346200" y="2471958"/>
            <a:ext cx="838200" cy="8005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شكل بيضاوي 10"/>
          <p:cNvSpPr/>
          <p:nvPr/>
        </p:nvSpPr>
        <p:spPr>
          <a:xfrm>
            <a:off x="2999014" y="3256540"/>
            <a:ext cx="838200" cy="7388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شكل بيضاوي 11"/>
          <p:cNvSpPr/>
          <p:nvPr/>
        </p:nvSpPr>
        <p:spPr>
          <a:xfrm>
            <a:off x="2625271" y="3995359"/>
            <a:ext cx="838200" cy="7388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شكل بيضاوي 12"/>
          <p:cNvSpPr/>
          <p:nvPr/>
        </p:nvSpPr>
        <p:spPr>
          <a:xfrm>
            <a:off x="2032000" y="4734178"/>
            <a:ext cx="838200" cy="7388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434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2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95400" y="990600"/>
            <a:ext cx="8839200" cy="4267200"/>
          </a:xfrm>
        </p:spPr>
        <p:txBody>
          <a:bodyPr/>
          <a:lstStyle/>
          <a:p>
            <a:pPr algn="ctr"/>
            <a:r>
              <a:rPr lang="ar-SA" sz="6600" dirty="0" smtClean="0">
                <a:latin typeface="ae_Dimnah" pitchFamily="18" charset="-78"/>
                <a:cs typeface="ae_Dimnah" pitchFamily="18" charset="-78"/>
              </a:rPr>
              <a:t>الهجرة</a:t>
            </a:r>
            <a:br>
              <a:rPr lang="ar-SA" sz="6600" dirty="0" smtClean="0">
                <a:latin typeface="ae_Dimnah" pitchFamily="18" charset="-78"/>
                <a:cs typeface="ae_Dimnah" pitchFamily="18" charset="-78"/>
              </a:rPr>
            </a:br>
            <a:r>
              <a:rPr lang="ar-SA" sz="6600" dirty="0" smtClean="0">
                <a:latin typeface="ae_Dimnah" pitchFamily="18" charset="-78"/>
                <a:cs typeface="ae_Dimnah" pitchFamily="18" charset="-78"/>
              </a:rPr>
              <a:t>            إلى</a:t>
            </a:r>
            <a:br>
              <a:rPr lang="ar-SA" sz="6600" dirty="0" smtClean="0">
                <a:latin typeface="ae_Dimnah" pitchFamily="18" charset="-78"/>
                <a:cs typeface="ae_Dimnah" pitchFamily="18" charset="-78"/>
              </a:rPr>
            </a:br>
            <a:r>
              <a:rPr lang="ar-SA" sz="6600" dirty="0" smtClean="0">
                <a:latin typeface="ae_Dimnah" pitchFamily="18" charset="-78"/>
                <a:cs typeface="ae_Dimnah" pitchFamily="18" charset="-78"/>
              </a:rPr>
              <a:t>                      الحبشة   </a:t>
            </a:r>
            <a:endParaRPr lang="ar-AE" sz="5400" dirty="0"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63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7125113" cy="924475"/>
          </a:xfrm>
        </p:spPr>
        <p:txBody>
          <a:bodyPr/>
          <a:lstStyle/>
          <a:p>
            <a:pPr algn="r"/>
            <a:r>
              <a:rPr lang="ar-AE" sz="3600" dirty="0" smtClean="0"/>
              <a:t>أعلل</a:t>
            </a:r>
            <a:endParaRPr lang="ar-AE" sz="3600" dirty="0"/>
          </a:p>
        </p:txBody>
      </p:sp>
      <p:sp>
        <p:nvSpPr>
          <p:cNvPr id="4" name="قوس كبير مزدوج 3"/>
          <p:cNvSpPr/>
          <p:nvPr/>
        </p:nvSpPr>
        <p:spPr>
          <a:xfrm>
            <a:off x="3432628" y="441469"/>
            <a:ext cx="2359104" cy="457200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النشاط الثاني</a:t>
            </a:r>
            <a:endParaRPr lang="ar-AE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88126" y="20574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r">
              <a:buFont typeface="Arial" pitchFamily="34" charset="0"/>
              <a:buChar char="•"/>
            </a:pPr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اختيار قريش لعمرو بن العاص ممثلاً لها أمام النجاشي .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02640" y="35052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r">
              <a:buFont typeface="Arial" pitchFamily="34" charset="0"/>
              <a:buChar char="•"/>
            </a:pPr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بقاء المسلمين في الحبشة أحد عشر عاماً .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84243" y="50292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r">
              <a:buFont typeface="Arial" pitchFamily="34" charset="0"/>
              <a:buChar char="•"/>
            </a:pPr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أذكر كيف أكون محاوراً جيدا .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03418" y="2738761"/>
            <a:ext cx="845431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لأنه داهية العرب عرف بكرهه وإيذائه للرسول</a:t>
            </a:r>
            <a:r>
              <a:rPr lang="ar-AE" b="1" dirty="0" smtClean="0">
                <a:solidFill>
                  <a:srgbClr val="FF0000"/>
                </a:solidFill>
                <a:cs typeface="DecoType Naskh Swashes" pitchFamily="2" charset="-78"/>
              </a:rPr>
              <a:t> </a:t>
            </a:r>
            <a:r>
              <a:rPr lang="ar-AE" sz="2800" b="1" dirty="0" smtClean="0">
                <a:solidFill>
                  <a:srgbClr val="FF0000"/>
                </a:solidFill>
                <a:cs typeface="DecoType Naskh Swashes" pitchFamily="2" charset="-78"/>
              </a:rPr>
              <a:t>عليه الصلاة والسلام</a:t>
            </a:r>
            <a:endParaRPr lang="ar-AE" sz="2800" b="1" dirty="0">
              <a:solidFill>
                <a:srgbClr val="FF0000"/>
              </a:solidFill>
              <a:cs typeface="DecoType Naskh Swashes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403418" y="4267200"/>
            <a:ext cx="845431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لانهم شعروا بالأمن ووجدوا الخير مع النجاشي</a:t>
            </a:r>
            <a:endParaRPr lang="ar-AE" sz="2800" b="1" dirty="0">
              <a:solidFill>
                <a:srgbClr val="FF0000"/>
              </a:solidFill>
              <a:cs typeface="DecoType Naskh Swashes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548561" y="5791200"/>
            <a:ext cx="845431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بالتدريب واختيار أفضل الكلمات عن التحدث مع الآخرين</a:t>
            </a:r>
            <a:endParaRPr lang="ar-AE" sz="2800" b="1" dirty="0">
              <a:solidFill>
                <a:srgbClr val="FF0000"/>
              </a:solidFill>
              <a:cs typeface="DecoType Naskh Swashe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53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7125113" cy="924475"/>
          </a:xfrm>
        </p:spPr>
        <p:txBody>
          <a:bodyPr/>
          <a:lstStyle/>
          <a:p>
            <a:pPr algn="r"/>
            <a:r>
              <a:rPr lang="ar-AE" sz="3600" dirty="0" smtClean="0"/>
              <a:t>أصوب ما تحته خط </a:t>
            </a:r>
            <a:endParaRPr lang="ar-AE" sz="3600" dirty="0"/>
          </a:p>
        </p:txBody>
      </p:sp>
      <p:sp>
        <p:nvSpPr>
          <p:cNvPr id="5" name="قوس كبير مزدوج 4"/>
          <p:cNvSpPr/>
          <p:nvPr/>
        </p:nvSpPr>
        <p:spPr>
          <a:xfrm>
            <a:off x="3432628" y="441469"/>
            <a:ext cx="2359104" cy="457200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النشاط الثالث</a:t>
            </a:r>
            <a:endParaRPr lang="ar-AE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88126" y="20574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 algn="r">
              <a:buFont typeface="+mj-lt"/>
              <a:buAutoNum type="arabicPeriod"/>
            </a:pPr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تحدث ممثلاً السملين أمام النجاشي </a:t>
            </a:r>
            <a:r>
              <a:rPr lang="ar-AE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عبدالرحمن بن عوف </a:t>
            </a:r>
            <a:r>
              <a:rPr lang="ar-A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رضي الله عنه 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02640" y="35052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الهجرة إلى الحبشة كانت في السنة </a:t>
            </a:r>
            <a:r>
              <a:rPr lang="ar-AE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الرابعة</a:t>
            </a:r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من الهجرة 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84243" y="50292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كان عدد المهاجرين في الهجرة الأولى 12 رجلاً و5 </a:t>
            </a:r>
            <a:r>
              <a:rPr lang="ar-AE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نسوة </a:t>
            </a:r>
            <a:endParaRPr lang="ar-AE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276600" y="2743200"/>
            <a:ext cx="33550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جعفر بن ابي طالب 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302000" y="4267200"/>
            <a:ext cx="33550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الخامسة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3331028" y="5791200"/>
            <a:ext cx="33550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11 رجلاً و5 نسوه</a:t>
            </a:r>
            <a:endParaRPr lang="ar-A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7125113" cy="924475"/>
          </a:xfrm>
        </p:spPr>
        <p:txBody>
          <a:bodyPr/>
          <a:lstStyle/>
          <a:p>
            <a:pPr algn="r"/>
            <a:r>
              <a:rPr lang="ar-AE" sz="3600" dirty="0" smtClean="0"/>
              <a:t>أتدبر ثم أجيب </a:t>
            </a:r>
            <a:endParaRPr lang="ar-AE" sz="3600" dirty="0"/>
          </a:p>
        </p:txBody>
      </p:sp>
      <p:sp>
        <p:nvSpPr>
          <p:cNvPr id="5" name="قوس كبير مزدوج 4"/>
          <p:cNvSpPr/>
          <p:nvPr/>
        </p:nvSpPr>
        <p:spPr>
          <a:xfrm>
            <a:off x="3432628" y="441469"/>
            <a:ext cx="2359104" cy="457200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ar-AE" dirty="0" smtClean="0"/>
              <a:t>النشاط الرابع</a:t>
            </a:r>
            <a:endParaRPr lang="ar-AE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88126" y="20574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AE" sz="2400" dirty="0" smtClean="0">
                <a:solidFill>
                  <a:schemeClr val="tx1"/>
                </a:solidFill>
              </a:rPr>
              <a:t>قال الله تعالى مبيناً حوار إبراهيم مع أبيه :</a:t>
            </a:r>
          </a:p>
          <a:p>
            <a:pPr algn="r"/>
            <a:r>
              <a:rPr lang="ar-AE" sz="2800" dirty="0">
                <a:solidFill>
                  <a:srgbClr val="FF0000"/>
                </a:solidFill>
              </a:rPr>
              <a:t>(قَالَ سَلَامٌ عَلَيْكَ ۖ سَأَسْتَغْفِرُ لَكَ رَبِّي ۖ إِنَّهُ كَانَ بِي حَفِيًّا </a:t>
            </a:r>
            <a:r>
              <a:rPr lang="ar-AE" sz="2800" dirty="0" smtClean="0">
                <a:solidFill>
                  <a:srgbClr val="FF0000"/>
                </a:solidFill>
              </a:rPr>
              <a:t>)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02640" y="35052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بم اتصف حوار إبراهيم عليه السلام مع أبيه آزر ؟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84243" y="5029200"/>
            <a:ext cx="90558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A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أذكر كيف أحقق أدب الحوار أثناء الحديث مع والدي ؟ </a:t>
            </a:r>
            <a:endParaRPr lang="ar-A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276600" y="4172857"/>
            <a:ext cx="33550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الاحترام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2171106" y="5791200"/>
            <a:ext cx="491894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b="1" dirty="0" smtClean="0">
                <a:solidFill>
                  <a:srgbClr val="FF0000"/>
                </a:solidFill>
              </a:rPr>
              <a:t>الاحترام – عدم رفع الصوت عليهم</a:t>
            </a:r>
            <a:endParaRPr lang="ar-A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25113" cy="924475"/>
          </a:xfrm>
        </p:spPr>
        <p:txBody>
          <a:bodyPr/>
          <a:lstStyle/>
          <a:p>
            <a:pPr algn="ctr"/>
            <a:r>
              <a:rPr lang="ar-SA" sz="5400" dirty="0" smtClean="0"/>
              <a:t>أتعلم من هذا الدرس أن </a:t>
            </a:r>
            <a:endParaRPr lang="ar-AE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4400" y="1905000"/>
            <a:ext cx="7848600" cy="4572000"/>
          </a:xfrm>
        </p:spPr>
        <p:txBody>
          <a:bodyPr>
            <a:no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أبين أسباب هجرة المسلمين إلى الحبشة</a:t>
            </a:r>
          </a:p>
          <a:p>
            <a:pPr marL="0" indent="0" algn="ctr">
              <a:buNone/>
            </a:pPr>
            <a:r>
              <a:rPr lang="ar-SA" sz="32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أستنتج المعاملة الحسنة بين المسلمين وغير المسلمين </a:t>
            </a:r>
          </a:p>
          <a:p>
            <a:pPr algn="ctr"/>
            <a:endParaRPr lang="ar-SA" sz="3200" dirty="0" smtClean="0">
              <a:solidFill>
                <a:srgbClr val="FF0000"/>
              </a:solidFill>
            </a:endParaRPr>
          </a:p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أستنتج جمال الإسلام في حوار جعفر بن أبي طالب </a:t>
            </a:r>
            <a:endParaRPr lang="ar-A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مجلد جديد ‫‬\IMG_2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" b="10333"/>
          <a:stretch/>
        </p:blipFill>
        <p:spPr bwMode="auto">
          <a:xfrm>
            <a:off x="1143000" y="0"/>
            <a:ext cx="7204644" cy="68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38213"/>
          <a:stretch/>
        </p:blipFill>
        <p:spPr>
          <a:xfrm>
            <a:off x="25400" y="2133600"/>
            <a:ext cx="9118600" cy="3232915"/>
          </a:xfrm>
        </p:spPr>
      </p:pic>
    </p:spTree>
    <p:extLst>
      <p:ext uri="{BB962C8B-B14F-4D97-AF65-F5344CB8AC3E}">
        <p14:creationId xmlns:p14="http://schemas.microsoft.com/office/powerpoint/2010/main" val="39742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3285" y="1742313"/>
            <a:ext cx="7139628" cy="762000"/>
          </a:xfrm>
        </p:spPr>
        <p:txBody>
          <a:bodyPr/>
          <a:lstStyle/>
          <a:p>
            <a:pPr marL="457200" indent="-457200" algn="r">
              <a:buFont typeface="Arial" pitchFamily="34" charset="0"/>
              <a:buChar char="•"/>
            </a:pPr>
            <a:r>
              <a:rPr lang="ar-AE" sz="4000" dirty="0" smtClean="0"/>
              <a:t>اختيار الحبشة للهجرة ؟</a:t>
            </a:r>
            <a:endParaRPr lang="ar-AE" sz="40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447800" y="39523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r">
              <a:buFont typeface="Arial" pitchFamily="34" charset="0"/>
              <a:buChar char="•"/>
            </a:pPr>
            <a:r>
              <a:rPr lang="ar-AE" sz="4000" dirty="0" smtClean="0"/>
              <a:t>الهجرة الثانية إلى الحبشة ؟ </a:t>
            </a:r>
            <a:endParaRPr lang="ar-AE" sz="4000" dirty="0"/>
          </a:p>
        </p:txBody>
      </p:sp>
      <p:sp>
        <p:nvSpPr>
          <p:cNvPr id="5" name="AutoShape 2" descr="http://www.kobanisat.net/kobani_img/2009/07/46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11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عنوان 1"/>
          <p:cNvSpPr txBox="1">
            <a:spLocks/>
          </p:cNvSpPr>
          <p:nvPr/>
        </p:nvSpPr>
        <p:spPr>
          <a:xfrm>
            <a:off x="7345701" y="551266"/>
            <a:ext cx="1710173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>
                <a:latin typeface="ae_Dimnah" pitchFamily="18" charset="-78"/>
                <a:cs typeface="ae_Dimnah" pitchFamily="18" charset="-78"/>
              </a:rPr>
              <a:t>أعلل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066799" y="2667000"/>
            <a:ext cx="76222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لأنها أرض صدق وإن ملكها النجاشي ذو وفاء لا يظلم عنده أحد 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928915" y="5339037"/>
            <a:ext cx="76222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لأن المسلمين تفاجأوا أن الأذى قد أشتد من كفار قريش على المسلمين 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709656"/>
            <a:ext cx="9169400" cy="1143000"/>
          </a:xfrm>
        </p:spPr>
        <p:txBody>
          <a:bodyPr/>
          <a:lstStyle/>
          <a:p>
            <a:pPr algn="ctr"/>
            <a:r>
              <a:rPr lang="ar-AE" sz="2800" dirty="0" smtClean="0">
                <a:solidFill>
                  <a:schemeClr val="tx1"/>
                </a:solidFill>
              </a:rPr>
              <a:t>قالتْ </a:t>
            </a:r>
            <a:r>
              <a:rPr lang="ar-AE" sz="2800" dirty="0">
                <a:solidFill>
                  <a:schemeClr val="tx1"/>
                </a:solidFill>
              </a:rPr>
              <a:t>أُمِّ سَلَمَةَ </a:t>
            </a:r>
            <a:r>
              <a:rPr lang="ar-AE" dirty="0" smtClean="0">
                <a:solidFill>
                  <a:schemeClr val="tx1"/>
                </a:solidFill>
                <a:latin typeface="Microsoft Uighur" pitchFamily="2" charset="-78"/>
                <a:cs typeface="Microsoft Uighur" pitchFamily="2" charset="-78"/>
              </a:rPr>
              <a:t>رضي الله عنها </a:t>
            </a:r>
            <a:r>
              <a:rPr lang="ar-AE" sz="2800" dirty="0" smtClean="0">
                <a:solidFill>
                  <a:schemeClr val="tx1"/>
                </a:solidFill>
              </a:rPr>
              <a:t>عن الهجرة : </a:t>
            </a:r>
            <a:r>
              <a:rPr lang="ar-AE" sz="2800" dirty="0">
                <a:solidFill>
                  <a:schemeClr val="tx1"/>
                </a:solidFill>
              </a:rPr>
              <a:t>" لَمَّا نَزَلْنَا أَرْضَ الْحَبَشَةِ جَاوَرْنَا بِهَا خَيْرَ جَارٍ ، النَّجَاشِيَّ , أَمِنَّا عَلَى دِينِنَا ، وَعَبَدْنَا اللَّهَ لَا نُؤْذَى وَلَا نَسْمَعُ شَيْئًا نَكْرَهُهُ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75209" y="3124200"/>
            <a:ext cx="8844379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ar-AE" dirty="0" smtClean="0"/>
              <a:t>يعتبر الإسلام التعايش السلمي بين البشر مظهراً من مظاهر تقدم المجتمعات وضماناً للأمن والسلام بالعالم فكيف تحقق التعايش في الهجرة إلى الحبشة ؟</a:t>
            </a:r>
          </a:p>
        </p:txBody>
      </p:sp>
      <p:pic>
        <p:nvPicPr>
          <p:cNvPr id="8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7345701" y="551266"/>
            <a:ext cx="1710173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>
                <a:latin typeface="ae_Dimnah" pitchFamily="18" charset="-78"/>
                <a:cs typeface="ae_Dimnah" pitchFamily="18" charset="-78"/>
              </a:rPr>
              <a:t>أبرهن</a:t>
            </a:r>
          </a:p>
        </p:txBody>
      </p:sp>
      <p:cxnSp>
        <p:nvCxnSpPr>
          <p:cNvPr id="4" name="رابط مستقيم 3"/>
          <p:cNvCxnSpPr/>
          <p:nvPr/>
        </p:nvCxnSpPr>
        <p:spPr>
          <a:xfrm>
            <a:off x="1519332" y="2895600"/>
            <a:ext cx="59741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1976532" y="2971800"/>
            <a:ext cx="5181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عنوان 1"/>
          <p:cNvSpPr txBox="1">
            <a:spLocks/>
          </p:cNvSpPr>
          <p:nvPr/>
        </p:nvSpPr>
        <p:spPr>
          <a:xfrm>
            <a:off x="786284" y="4857846"/>
            <a:ext cx="762222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عن طريق المعاملة الحسنة بين المسلمين وغيرهم 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9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8058" r="5873" b="30077"/>
          <a:stretch/>
        </p:blipFill>
        <p:spPr>
          <a:xfrm>
            <a:off x="191473" y="2438400"/>
            <a:ext cx="8801678" cy="3124200"/>
          </a:xfrm>
          <a:prstGeom prst="rect">
            <a:avLst/>
          </a:prstGeom>
        </p:spPr>
      </p:pic>
      <p:pic>
        <p:nvPicPr>
          <p:cNvPr id="7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08" y="209370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7387725" y="672951"/>
            <a:ext cx="1421965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400" b="1" dirty="0" smtClean="0">
                <a:latin typeface="ae_Dimnah" pitchFamily="18" charset="-78"/>
                <a:cs typeface="ae_Dimnah" pitchFamily="18" charset="-78"/>
              </a:rPr>
              <a:t>أتعاون مع زملائي</a:t>
            </a:r>
            <a:endParaRPr lang="ar-AE" sz="1800" b="1" dirty="0">
              <a:latin typeface="ae_Dimnah" pitchFamily="18" charset="-78"/>
              <a:cs typeface="ae_Dimnah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3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2806" y="3429000"/>
            <a:ext cx="8441609" cy="924475"/>
          </a:xfrm>
        </p:spPr>
        <p:txBody>
          <a:bodyPr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ar-AE" sz="2800" dirty="0" smtClean="0"/>
              <a:t>ما أثر خطاب جعفر بن أبي طالب على النجاشي شخصياً وعلى المهاجرين وعلى مبعوثي قريش ؟</a:t>
            </a:r>
            <a:endParaRPr lang="ar-AE" sz="2800" dirty="0"/>
          </a:p>
        </p:txBody>
      </p:sp>
      <p:pic>
        <p:nvPicPr>
          <p:cNvPr id="4" name="Picture 10" descr="http://img05.arabsh.com/uploads/image/2014/05/05/0c304d4f63f3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7685"/>
            <a:ext cx="1752600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345701" y="551266"/>
            <a:ext cx="1710173" cy="69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3600" b="1" dirty="0" smtClean="0">
                <a:latin typeface="ae_Dimnah" pitchFamily="18" charset="-78"/>
                <a:cs typeface="ae_Dimnah" pitchFamily="18" charset="-78"/>
              </a:rPr>
              <a:t>نتوقع</a:t>
            </a:r>
            <a:endParaRPr lang="ar-AE" sz="2000" b="1" dirty="0"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066801" y="1828800"/>
            <a:ext cx="7259368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ar-AE" sz="2800" dirty="0" smtClean="0"/>
              <a:t>ما السؤال الذي سأله النجاشي لجعفر بن أبي طالب ليرد عليه هذا الرد ؟ </a:t>
            </a:r>
            <a:endParaRPr lang="ar-AE" sz="2800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19198" y="51816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buFont typeface="Arial" pitchFamily="34" charset="0"/>
              <a:buChar char="•"/>
            </a:pPr>
            <a:r>
              <a:rPr lang="ar-AE" sz="2800" dirty="0" smtClean="0"/>
              <a:t>ما سبب زيادة عدد المسلمين المهاجرين في المرة الثانية ؟</a:t>
            </a:r>
            <a:endParaRPr lang="ar-AE" sz="2800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28601" y="2590800"/>
            <a:ext cx="88272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dirty="0" smtClean="0">
                <a:solidFill>
                  <a:srgbClr val="FF0000"/>
                </a:solidFill>
              </a:rPr>
              <a:t>ما هذا الدين الذي استحدثتموه لأنفسكم وفارقتم بسببه دين قومكم ولم تدخلوا في ديني 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82848" y="4419600"/>
            <a:ext cx="88272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dirty="0" smtClean="0">
                <a:solidFill>
                  <a:srgbClr val="FF0000"/>
                </a:solidFill>
              </a:rPr>
              <a:t>- بكى النجاشي حتى ابتلت لحيته وتأثر الجميع </a:t>
            </a:r>
          </a:p>
          <a:p>
            <a:pPr algn="ctr"/>
            <a:r>
              <a:rPr lang="ar-AE" sz="2800" dirty="0" smtClean="0">
                <a:solidFill>
                  <a:srgbClr val="FF0000"/>
                </a:solidFill>
              </a:rPr>
              <a:t>-  رد الهدايا وأصر على حماية المسلمين وبقائهم في الحبشة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16726" y="5791200"/>
            <a:ext cx="8827274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AE" sz="2800" dirty="0" smtClean="0">
                <a:solidFill>
                  <a:srgbClr val="FF0000"/>
                </a:solidFill>
              </a:rPr>
              <a:t>التخلص من أذى المشركين والتمكن من العبادة بحرية </a:t>
            </a:r>
            <a:endParaRPr lang="ar-A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Spring">
  <a:themeElements>
    <a:clrScheme name="مخصص 12">
      <a:dk1>
        <a:sysClr val="windowText" lastClr="000000"/>
      </a:dk1>
      <a:lt1>
        <a:sysClr val="window" lastClr="FFFFFF"/>
      </a:lt1>
      <a:dk2>
        <a:srgbClr val="073E87"/>
      </a:dk2>
      <a:lt2>
        <a:srgbClr val="BDE3FB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الربيع</Template>
  <TotalTime>487</TotalTime>
  <Words>642</Words>
  <Application>Microsoft Office PowerPoint</Application>
  <PresentationFormat>عرض على الشاشة (3:4)‏</PresentationFormat>
  <Paragraphs>103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Spring</vt:lpstr>
      <vt:lpstr>اذكر كلمة تعبر عن الصورة</vt:lpstr>
      <vt:lpstr>الهجرة             إلى                       الحبشة   </vt:lpstr>
      <vt:lpstr>أتعلم من هذا الدرس أن </vt:lpstr>
      <vt:lpstr>عرض تقديمي في PowerPoint</vt:lpstr>
      <vt:lpstr>عرض تقديمي في PowerPoint</vt:lpstr>
      <vt:lpstr>اختيار الحبشة للهجرة ؟</vt:lpstr>
      <vt:lpstr>قالتْ أُمِّ سَلَمَةَ رضي الله عنها عن الهجرة : " لَمَّا نَزَلْنَا أَرْضَ الْحَبَشَةِ جَاوَرْنَا بِهَا خَيْرَ جَارٍ ، النَّجَاشِيَّ , أَمِنَّا عَلَى دِينِنَا ، وَعَبَدْنَا اللَّهَ لَا نُؤْذَى وَلَا نَسْمَعُ شَيْئًا نَكْرَهُهُ </vt:lpstr>
      <vt:lpstr>عرض تقديمي في PowerPoint</vt:lpstr>
      <vt:lpstr>ما أثر خطاب جعفر بن أبي طالب على النجاشي شخصياً وعلى المهاجرين وعلى مبعوثي قريش ؟</vt:lpstr>
      <vt:lpstr>مميزات الحوار الناجح في خطاب جعفر بن أبي طالب رضي الله عنه مع النجاشي ؟</vt:lpstr>
      <vt:lpstr>طريق الهجرة للحبشة</vt:lpstr>
      <vt:lpstr>عرض تقديمي في PowerPoint</vt:lpstr>
      <vt:lpstr>عرض تقديمي في PowerPoint</vt:lpstr>
      <vt:lpstr>أصمم بطاقات إرشادية للمسافرين إلى الخارج </vt:lpstr>
      <vt:lpstr>عرض تقديمي في PowerPoint</vt:lpstr>
      <vt:lpstr>{إِنَّ الدِّينَ عِنْدَ اللَّهِ الإِسْلامُ وَمَا اخْتَلَفَ الَّذِينَ أُوتُوا الْكِتَابَ إِلا مِنْ بَعْدِ مَا جَاءَهُمُ الْعِلْمُ بَغْيًا بَيْنَهُمْ وَمَنْ يَكْفُرْ بِآيَاتِ اللَّهِ فَإِنَّ اللَّهَ سَرِيعُ الْحِسَابِ } </vt:lpstr>
      <vt:lpstr>أذكر ماذا أفعل لإظهار رقي ديني في التعايش مع الآخر .</vt:lpstr>
      <vt:lpstr>عرض تقديمي في PowerPoint</vt:lpstr>
      <vt:lpstr>1- تقع الحبشة في قارة:   2- كان ملك الحبشة :  3- موقف النجاشي من هدايا قريش :  4- قرأ جعفر بن أبي طالب على النجاشي من سورة :</vt:lpstr>
      <vt:lpstr>أعلل</vt:lpstr>
      <vt:lpstr>أصوب ما تحته خط </vt:lpstr>
      <vt:lpstr>أتدبر ثم أجيب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اذكر ك</dc:title>
  <dc:creator>Toshiba</dc:creator>
  <cp:lastModifiedBy>Toshiba</cp:lastModifiedBy>
  <cp:revision>61</cp:revision>
  <dcterms:created xsi:type="dcterms:W3CDTF">2016-01-06T17:50:07Z</dcterms:created>
  <dcterms:modified xsi:type="dcterms:W3CDTF">2016-01-13T16:42:34Z</dcterms:modified>
</cp:coreProperties>
</file>