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89" r:id="rId2"/>
    <p:sldId id="262" r:id="rId3"/>
    <p:sldId id="279" r:id="rId4"/>
    <p:sldId id="266" r:id="rId5"/>
    <p:sldId id="256" r:id="rId6"/>
    <p:sldId id="281" r:id="rId7"/>
    <p:sldId id="282" r:id="rId8"/>
    <p:sldId id="263" r:id="rId9"/>
    <p:sldId id="269" r:id="rId10"/>
    <p:sldId id="268" r:id="rId11"/>
    <p:sldId id="293" r:id="rId12"/>
    <p:sldId id="267" r:id="rId13"/>
    <p:sldId id="257" r:id="rId14"/>
    <p:sldId id="272" r:id="rId15"/>
    <p:sldId id="274" r:id="rId16"/>
    <p:sldId id="258" r:id="rId17"/>
    <p:sldId id="283" r:id="rId18"/>
    <p:sldId id="284" r:id="rId19"/>
    <p:sldId id="291" r:id="rId20"/>
    <p:sldId id="259" r:id="rId21"/>
    <p:sldId id="277" r:id="rId22"/>
    <p:sldId id="270" r:id="rId23"/>
    <p:sldId id="260" r:id="rId24"/>
    <p:sldId id="276" r:id="rId25"/>
    <p:sldId id="261" r:id="rId26"/>
    <p:sldId id="286" r:id="rId27"/>
    <p:sldId id="287" r:id="rId28"/>
    <p:sldId id="264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B18"/>
    <a:srgbClr val="BF0B90"/>
    <a:srgbClr val="8A40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5663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BFFF11-6A14-4966-81EE-0CC9738BA1BF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0C348F-9AB4-4FBD-8633-61206EA4E41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C348F-9AB4-4FBD-8633-61206EA4E410}" type="slidenum">
              <a:rPr lang="ar-SA" smtClean="0"/>
              <a:pPr/>
              <a:t>5</a:t>
            </a:fld>
            <a:endParaRPr lang="ar-S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5BAA-959B-4558-A94D-3C367DBF77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5BAA-959B-4558-A94D-3C367DBF77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C348F-9AB4-4FBD-8633-61206EA4E410}" type="slidenum">
              <a:rPr lang="ar-SA" smtClean="0"/>
              <a:pPr/>
              <a:t>13</a:t>
            </a:fld>
            <a:endParaRPr lang="ar-S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C348F-9AB4-4FBD-8633-61206EA4E410}" type="slidenum">
              <a:rPr lang="ar-SA" smtClean="0"/>
              <a:pPr/>
              <a:t>16</a:t>
            </a:fld>
            <a:endParaRPr lang="ar-S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5BAA-959B-4558-A94D-3C367DBF773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C348F-9AB4-4FBD-8633-61206EA4E410}" type="slidenum">
              <a:rPr lang="ar-SA" smtClean="0"/>
              <a:pPr/>
              <a:t>20</a:t>
            </a:fld>
            <a:endParaRPr lang="ar-S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C348F-9AB4-4FBD-8633-61206EA4E410}" type="slidenum">
              <a:rPr lang="ar-SA" smtClean="0"/>
              <a:pPr/>
              <a:t>23</a:t>
            </a:fld>
            <a:endParaRPr lang="ar-S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C348F-9AB4-4FBD-8633-61206EA4E410}" type="slidenum">
              <a:rPr lang="ar-SA" smtClean="0"/>
              <a:pPr/>
              <a:t>25</a:t>
            </a:fld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7B78-1B31-4326-A320-EA7A7218A638}" type="datetimeFigureOut">
              <a:rPr lang="ar-SA" smtClean="0"/>
              <a:pPr/>
              <a:t>21/04/37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82D5A-EFAC-4F8B-88F7-72F102A14A3E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raidnt.net/vb/attachments/130955d1178568652-7912_9725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060li2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28800" y="228600"/>
            <a:ext cx="54864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7000" b="1" dirty="0" smtClean="0">
                <a:solidFill>
                  <a:srgbClr val="800080"/>
                </a:solidFill>
                <a:latin typeface="+mj-lt"/>
                <a:ea typeface="+mj-ea"/>
              </a:rPr>
              <a:t>لغتي الخـالـدة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للصف</a:t>
            </a:r>
            <a:r>
              <a:rPr kumimoji="0" lang="ar-SA" sz="4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 ثاني المتوسط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00B050"/>
                </a:solidFill>
                <a:latin typeface="+mj-lt"/>
                <a:ea typeface="+mj-ea"/>
              </a:rPr>
              <a:t>الفصل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 الدراسي الثاني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نزي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01008"/>
            <a:ext cx="7858180" cy="314096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55776" y="260648"/>
            <a:ext cx="3888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المملكة العربية السعودية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صورة 3" descr="علم المملك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2356">
            <a:off x="293847" y="515683"/>
            <a:ext cx="1901803" cy="103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8054" y="142853"/>
            <a:ext cx="1484960" cy="1413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2699792" y="908720"/>
            <a:ext cx="3996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إستراتيجية قل شيئاً</a:t>
            </a:r>
            <a:endParaRPr lang="ar-SA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0" y="177281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/>
              <a:t>عبري بأمنية عن تضحيتك من أجل الوطن الذي يتمسك بالعقيدة الصحيحة القائمة على كتاب الله وسنة نبيه محمد</a:t>
            </a:r>
            <a:r>
              <a:rPr lang="ar-SA" sz="3600" b="1" dirty="0" smtClean="0">
                <a:sym typeface="AGA Arabesque"/>
              </a:rPr>
              <a:t> ويحارب من أجل كلمة لا آلة إلا الله.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2483768" y="3573016"/>
            <a:ext cx="5999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4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ليتني</a:t>
            </a:r>
            <a:r>
              <a:rPr lang="ar-SA" sz="4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 اربح </a:t>
            </a:r>
            <a:r>
              <a:rPr lang="ar-SA" sz="44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الجائزة .</a:t>
            </a:r>
            <a:endParaRPr lang="ar-SA" sz="44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752631" y="4653136"/>
            <a:ext cx="39453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SA" sz="4800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لعل الشمس تشرق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3980580" y="2492896"/>
            <a:ext cx="4461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SA" sz="4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يا محمد اطع والديك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068716" y="1412776"/>
            <a:ext cx="34660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ar-SA" sz="4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ما أجمل </a:t>
            </a:r>
            <a:r>
              <a:rPr lang="ar-SA" sz="48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الدنيا !</a:t>
            </a:r>
            <a:endParaRPr lang="ar-SA" sz="4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627784" y="476672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حددي الاساليب اللغوية </a:t>
            </a:r>
            <a:r>
              <a:rPr lang="ar-SA" sz="3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الاتية :</a:t>
            </a:r>
            <a:endParaRPr lang="ar-SA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11560" y="3789040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اسلوب تمني</a:t>
            </a:r>
            <a:endParaRPr lang="ar-SA" sz="3600" b="1" dirty="0"/>
          </a:p>
        </p:txBody>
      </p:sp>
      <p:sp>
        <p:nvSpPr>
          <p:cNvPr id="17" name="مستطيل 16"/>
          <p:cNvSpPr/>
          <p:nvPr/>
        </p:nvSpPr>
        <p:spPr>
          <a:xfrm>
            <a:off x="755576" y="2636912"/>
            <a:ext cx="1835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/>
              <a:t>اسلوب نداء </a:t>
            </a:r>
            <a:endParaRPr lang="ar-SA" sz="3200" dirty="0"/>
          </a:p>
        </p:txBody>
      </p:sp>
      <p:sp>
        <p:nvSpPr>
          <p:cNvPr id="18" name="مستطيل 17"/>
          <p:cNvSpPr/>
          <p:nvPr/>
        </p:nvSpPr>
        <p:spPr>
          <a:xfrm>
            <a:off x="683568" y="1556792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/>
              <a:t>اسلوب تعجب</a:t>
            </a:r>
            <a:endParaRPr lang="ar-SA" sz="3200" dirty="0"/>
          </a:p>
        </p:txBody>
      </p:sp>
      <p:sp>
        <p:nvSpPr>
          <p:cNvPr id="19" name="مستطيل 18"/>
          <p:cNvSpPr/>
          <p:nvPr/>
        </p:nvSpPr>
        <p:spPr>
          <a:xfrm>
            <a:off x="683568" y="5013176"/>
            <a:ext cx="1928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/>
              <a:t>اسلوب ترجي</a:t>
            </a:r>
            <a:endParaRPr lang="ar-SA" sz="32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323528" y="5877272"/>
            <a:ext cx="82089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قارني بين اسلوب التمني والترجي من حيث الاسلوب </a:t>
            </a:r>
            <a:r>
              <a:rPr lang="ar-SA" sz="2800" b="1" dirty="0" err="1" smtClean="0">
                <a:solidFill>
                  <a:srgbClr val="FF0000"/>
                </a:solidFill>
              </a:rPr>
              <a:t>والاداة؟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C00000"/>
                </a:solidFill>
                <a:cs typeface="DecoType Naskh Extensions" pitchFamily="2" charset="-78"/>
              </a:rPr>
              <a:t>                   إستراتيجية سؤال الدقيقة الواحدة       </a:t>
            </a:r>
            <a:endParaRPr lang="en-US" sz="5400" b="1" dirty="0">
              <a:solidFill>
                <a:srgbClr val="C00000"/>
              </a:solidFill>
              <a:cs typeface="DecoType Naskh Extensions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1520" y="2348880"/>
            <a:ext cx="8496944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SA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  <a:p>
            <a:pPr algn="ctr"/>
            <a:r>
              <a:rPr lang="ar-SA" sz="4800" b="1" dirty="0" smtClean="0">
                <a:solidFill>
                  <a:schemeClr val="tx2">
                    <a:lumMod val="50000"/>
                  </a:schemeClr>
                </a:solidFill>
              </a:rPr>
              <a:t>أحاكي الجمل الواردة في نصوص الوحدة مع التنبيه إلى مفهوم التمني الوارد </a:t>
            </a:r>
            <a:r>
              <a:rPr lang="ar-SA" sz="4800" b="1" dirty="0" err="1" smtClean="0">
                <a:solidFill>
                  <a:schemeClr val="tx2">
                    <a:lumMod val="50000"/>
                  </a:schemeClr>
                </a:solidFill>
              </a:rPr>
              <a:t>فيها:</a:t>
            </a:r>
            <a:endParaRPr lang="ar-SA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endParaRPr lang="ar-S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42944" y="1357298"/>
            <a:ext cx="8001056" cy="914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0" y="2357430"/>
            <a:ext cx="8001056" cy="914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0" y="4214818"/>
            <a:ext cx="9144000" cy="914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0" y="5286388"/>
            <a:ext cx="8001056" cy="914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ليتني أكون طبيبة أساعد المرضى في وطني  </a:t>
            </a:r>
            <a:endParaRPr lang="ar-SA" sz="3200" dirty="0"/>
          </a:p>
        </p:txBody>
      </p:sp>
      <p:sp>
        <p:nvSpPr>
          <p:cNvPr id="8" name="مستطيل 7"/>
          <p:cNvSpPr/>
          <p:nvPr/>
        </p:nvSpPr>
        <p:spPr>
          <a:xfrm>
            <a:off x="642910" y="150017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ليت كل مواطن ومواطنة يعلمان أن الوطنية ليست حديثًا عن الوطن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-285784" y="2428868"/>
            <a:ext cx="81439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ليت المواطنين يعلمون أن الوطنية ليست حديثًا عن الوطن .</a:t>
            </a:r>
            <a:endParaRPr lang="ar-S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-428660" y="4357694"/>
            <a:ext cx="95726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>
                    <a:lumMod val="50000"/>
                  </a:schemeClr>
                </a:solidFill>
              </a:rPr>
              <a:t>ليت الدولة السعودية تكون من أوائل الدول المتقدمة في العالم . </a:t>
            </a:r>
            <a:endParaRPr lang="ar-S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429684" cy="421484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428728" y="50004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إستراتيجية التركيبات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1" y="1500174"/>
            <a:ext cx="8429684" cy="421484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428728" y="50004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إستراتيجية التركيبات</a:t>
            </a:r>
            <a:endParaRPr lang="ar-SA" sz="4000" b="1" spc="50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172200" y="1565439"/>
            <a:ext cx="2209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الرغبة في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776662" y="1550925"/>
            <a:ext cx="1447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تحقيق شيء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7028" y="1427814"/>
            <a:ext cx="2362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prstClr val="black"/>
                </a:solidFill>
              </a:rPr>
              <a:t>محبوب</a:t>
            </a:r>
            <a:endParaRPr lang="ar-SA" sz="4000" b="1" dirty="0">
              <a:solidFill>
                <a:prstClr val="black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77000" y="3429000"/>
            <a:ext cx="1905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حصوله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352800" y="3429000"/>
            <a:ext cx="1719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</a:rPr>
              <a:t>سواء كان 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94156" y="3253652"/>
            <a:ext cx="16691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prstClr val="black"/>
                </a:solidFill>
              </a:rPr>
              <a:t>تحقيقه</a:t>
            </a:r>
            <a:endParaRPr lang="ar-SA" sz="4000" b="1" dirty="0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13156" y="4876800"/>
            <a:ext cx="1306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</a:rPr>
              <a:t>أو غير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958858" y="4876800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</a:rPr>
              <a:t>ممكناً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83357" y="4800600"/>
            <a:ext cx="1072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solidFill>
                  <a:prstClr val="black"/>
                </a:solidFill>
              </a:rPr>
              <a:t>ممكن</a:t>
            </a: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3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260648"/>
            <a:ext cx="8820471" cy="6347548"/>
          </a:xfrm>
          <a:prstGeom prst="rect">
            <a:avLst/>
          </a:prstGeom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696744" cy="710952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8A407C"/>
                </a:solidFill>
              </a:rPr>
              <a:t>أكمل الفراغات في الشكل التالي:</a:t>
            </a:r>
            <a:endParaRPr lang="ar-SA" sz="3200" b="1" dirty="0">
              <a:solidFill>
                <a:srgbClr val="8A407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851920" y="1916832"/>
            <a:ext cx="2000264" cy="62869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1835696" y="3501008"/>
            <a:ext cx="2000264" cy="62636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724128" y="3501008"/>
            <a:ext cx="2000264" cy="6412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899592" y="5157192"/>
            <a:ext cx="7029994" cy="136815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5580112" y="2708920"/>
            <a:ext cx="864096" cy="432048"/>
          </a:xfrm>
          <a:prstGeom prst="straightConnector1">
            <a:avLst/>
          </a:prstGeom>
          <a:ln>
            <a:solidFill>
              <a:srgbClr val="BF0B9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3203848" y="2636912"/>
            <a:ext cx="792088" cy="360040"/>
          </a:xfrm>
          <a:prstGeom prst="straightConnector1">
            <a:avLst/>
          </a:prstGeom>
          <a:ln>
            <a:solidFill>
              <a:srgbClr val="BF0B9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6084168" y="4149080"/>
            <a:ext cx="1249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F0B9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تعريفه</a:t>
            </a:r>
            <a:endParaRPr lang="ar-SA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BF0B9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88224" y="2564904"/>
            <a:ext cx="750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F0B9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هو</a:t>
            </a:r>
            <a:endParaRPr lang="ar-SA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BF0B9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907704" y="2636912"/>
            <a:ext cx="10102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F0B9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أداته</a:t>
            </a:r>
            <a:endParaRPr lang="ar-SA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BF0B9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851920" y="1916832"/>
            <a:ext cx="2000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F0B9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التمني</a:t>
            </a:r>
            <a:endParaRPr lang="ar-SA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BF0B9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724128" y="3501008"/>
            <a:ext cx="20717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F0B9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أسلوب</a:t>
            </a:r>
            <a:endParaRPr lang="ar-SA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BF0B9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835696" y="3501008"/>
            <a:ext cx="19288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BF0B9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ليت</a:t>
            </a:r>
            <a:endParaRPr lang="ar-SA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BF0B9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 rot="16200000" flipH="1">
            <a:off x="6488166" y="4969218"/>
            <a:ext cx="506560" cy="18412"/>
          </a:xfrm>
          <a:prstGeom prst="straightConnector1">
            <a:avLst/>
          </a:prstGeom>
          <a:ln>
            <a:solidFill>
              <a:srgbClr val="BF0B9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1043608" y="5301208"/>
            <a:ext cx="67866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BF0B18"/>
                </a:solidFill>
              </a:rPr>
              <a:t>الرغبة في تحقيق شيء محبوب حصوله سواء أكان تحققه ممكنًا أو غير ممكن . </a:t>
            </a:r>
            <a:endParaRPr lang="ar-SA" sz="3600" b="1" dirty="0">
              <a:solidFill>
                <a:srgbClr val="BF0B18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610158" y="332656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504D"/>
                </a:solidFill>
              </a:rPr>
              <a:t>إستراتيجية </a:t>
            </a:r>
          </a:p>
          <a:p>
            <a:pPr algn="ctr"/>
            <a:r>
              <a:rPr lang="ar-SA" sz="2400" b="1" dirty="0" smtClean="0">
                <a:solidFill>
                  <a:srgbClr val="C0504D"/>
                </a:solidFill>
              </a:rPr>
              <a:t>الخرائط </a:t>
            </a:r>
            <a:r>
              <a:rPr lang="ar-SA" sz="2400" b="1" dirty="0" err="1" smtClean="0">
                <a:solidFill>
                  <a:srgbClr val="C0504D"/>
                </a:solidFill>
              </a:rPr>
              <a:t>المفاهيمية</a:t>
            </a:r>
            <a:r>
              <a:rPr lang="ar-SA" sz="2400" b="1" dirty="0" smtClean="0">
                <a:solidFill>
                  <a:srgbClr val="C0504D"/>
                </a:solidFill>
              </a:rPr>
              <a:t> </a:t>
            </a:r>
            <a:endParaRPr lang="ar-SA" sz="2400" b="1" dirty="0">
              <a:solidFill>
                <a:srgbClr val="C0504D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899592" y="33265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0504D"/>
                </a:solidFill>
              </a:rPr>
              <a:t>نشاط جماعي     </a:t>
            </a:r>
          </a:p>
          <a:p>
            <a:pPr algn="ctr"/>
            <a:r>
              <a:rPr lang="ar-SA" sz="2000" b="1" dirty="0" err="1" smtClean="0">
                <a:solidFill>
                  <a:srgbClr val="C0504D"/>
                </a:solidFill>
              </a:rPr>
              <a:t>الزمن </a:t>
            </a:r>
            <a:r>
              <a:rPr lang="ar-SA" sz="2000" b="1" dirty="0" smtClean="0">
                <a:solidFill>
                  <a:srgbClr val="C0504D"/>
                </a:solidFill>
              </a:rPr>
              <a:t>/ دقيقة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malin\Desktop\خلفيات\girl_or_child_reading_a_book_0515-1002-0104-0834_SM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28802"/>
            <a:ext cx="4500594" cy="4500594"/>
          </a:xfrm>
          <a:prstGeom prst="rect">
            <a:avLst/>
          </a:prstGeom>
          <a:noFill/>
        </p:spPr>
      </p:pic>
      <p:pic>
        <p:nvPicPr>
          <p:cNvPr id="10243" name="Picture 3" descr="C:\Users\Amalin\Desktop\خلفيات\13535258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071966" cy="4500594"/>
          </a:xfrm>
          <a:prstGeom prst="rect">
            <a:avLst/>
          </a:prstGeom>
          <a:noFill/>
        </p:spPr>
      </p:pic>
      <p:sp>
        <p:nvSpPr>
          <p:cNvPr id="4" name="إطار 3"/>
          <p:cNvSpPr/>
          <p:nvPr/>
        </p:nvSpPr>
        <p:spPr>
          <a:xfrm>
            <a:off x="285720" y="285728"/>
            <a:ext cx="8429684" cy="15573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14480" y="642918"/>
            <a:ext cx="6026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54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استراتيجية</a:t>
            </a:r>
            <a:r>
              <a:rPr lang="ar-SA" sz="54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(سرد القصص)</a:t>
            </a:r>
            <a:endParaRPr lang="ar-SA" sz="54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malin\Desktop\خلفيات\تنزيل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500042"/>
            <a:ext cx="9144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2800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1- </a:t>
            </a:r>
            <a:r>
              <a:rPr lang="ar-SA" sz="2800" dirty="0" smtClean="0">
                <a:solidFill>
                  <a:srgbClr val="FF0000"/>
                </a:solidFill>
              </a:rPr>
              <a:t>سارة: </a:t>
            </a:r>
            <a:r>
              <a:rPr lang="ar-SA" sz="2800" dirty="0" smtClean="0"/>
              <a:t> أنا اتمنى الجنة, وأتمنى العلم </a:t>
            </a:r>
            <a:r>
              <a:rPr lang="ar-SA" sz="2800" dirty="0" err="1" smtClean="0"/>
              <a:t>والنجاح </a:t>
            </a:r>
            <a:r>
              <a:rPr lang="ar-SA" sz="2800" dirty="0" smtClean="0"/>
              <a:t>, وأتمنى أن اكون ام </a:t>
            </a:r>
            <a:r>
              <a:rPr lang="ar-SA" sz="2800" dirty="0" err="1" smtClean="0"/>
              <a:t>صالحة ,</a:t>
            </a:r>
            <a:r>
              <a:rPr lang="ar-SA" sz="2800" dirty="0" smtClean="0"/>
              <a:t> </a:t>
            </a:r>
            <a:endParaRPr lang="ar-SA" sz="28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ar-SA" sz="2800" dirty="0" smtClean="0"/>
              <a:t>2- </a:t>
            </a:r>
            <a:r>
              <a:rPr lang="ar-SA" sz="2800" dirty="0" smtClean="0">
                <a:solidFill>
                  <a:srgbClr val="FF0000"/>
                </a:solidFill>
              </a:rPr>
              <a:t>نورة</a:t>
            </a:r>
            <a:r>
              <a:rPr lang="ar-SA" sz="2800" dirty="0" smtClean="0"/>
              <a:t> لو تمنيت يا سارة خيرات الآخرة ولم تعمل لها, لن </a:t>
            </a:r>
            <a:r>
              <a:rPr lang="ar-SA" sz="2800" dirty="0" err="1" smtClean="0"/>
              <a:t>تتحقق .</a:t>
            </a:r>
            <a:endParaRPr lang="ar-SA" sz="2800" dirty="0" smtClean="0"/>
          </a:p>
          <a:p>
            <a:pPr algn="ctr"/>
            <a:r>
              <a:rPr lang="ar-SA" sz="2800" dirty="0" smtClean="0"/>
              <a:t>اخبرك بشيء: التمني بضاعة الحمقى, بضاعة الكسالى, اجلس في البيت, </a:t>
            </a:r>
            <a:r>
              <a:rPr lang="ar-SA" sz="2800" dirty="0" err="1" smtClean="0"/>
              <a:t>واتمنى</a:t>
            </a:r>
            <a:r>
              <a:rPr lang="ar-SA" sz="2800" dirty="0" smtClean="0"/>
              <a:t> أن اكون أكبر تاجرة, </a:t>
            </a:r>
            <a:r>
              <a:rPr lang="ar-SA" sz="2800" dirty="0" err="1" smtClean="0"/>
              <a:t>وانا</a:t>
            </a:r>
            <a:r>
              <a:rPr lang="ar-SA" sz="2800" dirty="0" smtClean="0"/>
              <a:t> لا املك ثمن رغيف, اجلس في البيت, وتمنى أن اكون أكبر عالمة, ولكن لا نصل إلى هذه المرتبة </a:t>
            </a:r>
            <a:r>
              <a:rPr lang="ar-SA" sz="2800" dirty="0" err="1" smtClean="0"/>
              <a:t>إطلاقاً:</a:t>
            </a:r>
            <a:r>
              <a:rPr lang="ar-SA" sz="2800" dirty="0" smtClean="0"/>
              <a:t/>
            </a:r>
            <a:br>
              <a:rPr lang="ar-SA" sz="2800" dirty="0" smtClean="0"/>
            </a:br>
            <a:r>
              <a:rPr lang="ar-SA" sz="2800" dirty="0" smtClean="0"/>
              <a:t> وما نيل المطالب بالتمني</a:t>
            </a:r>
            <a:endParaRPr lang="ar-SA" sz="28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ar-SA" sz="28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ar-SA" sz="2800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2- قابلت سارة نورة في غرفة المصادر </a:t>
            </a:r>
            <a:r>
              <a:rPr lang="ar-SA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وأخبرتها سارة بأمنياتها في المستقبل </a:t>
            </a:r>
            <a:r>
              <a:rPr lang="ar-SA" sz="2800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وأخبرت نورة صديقتها سارة بأمر مهم </a:t>
            </a:r>
            <a:r>
              <a:rPr lang="ar-SA" sz="2800" cap="none" spc="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ماهوه </a:t>
            </a:r>
            <a:r>
              <a:rPr lang="ar-SA" sz="2800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ar-SA" sz="2800" cap="none" spc="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ar-SA" sz="2800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2800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هل يوجد انسان على وجه الارض </a:t>
            </a:r>
            <a:r>
              <a:rPr lang="ar-SA" sz="2800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لايتمنى</a:t>
            </a:r>
            <a:r>
              <a:rPr lang="ar-SA" sz="2800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ar-SA" sz="2800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؟</a:t>
            </a:r>
            <a:endParaRPr lang="ar-SA" sz="2800" cap="none" spc="0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ar-SA" sz="2800" cap="none" spc="0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ar-SA" sz="2800" cap="none" spc="0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ar-SA" sz="2800" cap="none" spc="0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endParaRPr lang="ar-SA" sz="2800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267" name="Picture 3" descr="C:\Users\Amalin\Desktop\خلفيات\girl_or_child_reading_a_book_0515-1002-0104-0834_SM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1584176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ar-SA" sz="4400" b="1" dirty="0" smtClean="0">
                <a:solidFill>
                  <a:srgbClr val="C00000"/>
                </a:solidFill>
                <a:cs typeface="DecoType Naskh Extensions" pitchFamily="2" charset="-78"/>
              </a:rPr>
              <a:t>                   إستراتيجية  </a:t>
            </a:r>
            <a:r>
              <a:rPr lang="ar-SA" sz="4400" b="1" dirty="0" err="1" smtClean="0">
                <a:solidFill>
                  <a:srgbClr val="C00000"/>
                </a:solidFill>
                <a:cs typeface="DecoType Naskh Extensions" pitchFamily="2" charset="-78"/>
              </a:rPr>
              <a:t>فكر </a:t>
            </a:r>
            <a:r>
              <a:rPr lang="ar-SA" b="1" dirty="0" smtClean="0">
                <a:solidFill>
                  <a:srgbClr val="C00000"/>
                </a:solidFill>
                <a:cs typeface="DecoType Naskh Extensions" pitchFamily="2" charset="-78"/>
              </a:rPr>
              <a:t>- </a:t>
            </a:r>
            <a:r>
              <a:rPr lang="ar-SA" sz="4400" b="1" dirty="0" err="1" smtClean="0">
                <a:solidFill>
                  <a:srgbClr val="C00000"/>
                </a:solidFill>
                <a:cs typeface="DecoType Naskh Extensions" pitchFamily="2" charset="-78"/>
              </a:rPr>
              <a:t>زاوج  </a:t>
            </a:r>
            <a:r>
              <a:rPr lang="ar-SA" sz="4400" b="1" dirty="0" smtClean="0">
                <a:solidFill>
                  <a:srgbClr val="C00000"/>
                </a:solidFill>
                <a:cs typeface="DecoType Naskh Extensions" pitchFamily="2" charset="-78"/>
              </a:rPr>
              <a:t>- شارك</a:t>
            </a:r>
            <a:endParaRPr lang="en-US" sz="4400" b="1" dirty="0">
              <a:solidFill>
                <a:srgbClr val="C00000"/>
              </a:solidFill>
              <a:cs typeface="DecoType Naskh Extensions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83568" y="2060848"/>
            <a:ext cx="799288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SA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  </a:t>
            </a:r>
            <a:r>
              <a:rPr lang="ar-S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أقرأ الفقرة التالية،   وأستخلص منها مع من بجواري أسلوب </a:t>
            </a:r>
            <a:r>
              <a:rPr lang="ar-S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التمني :</a:t>
            </a:r>
            <a:endParaRPr lang="ar-SA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ar-SA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TU_Admin\Desktop\خلفيات\مجلد جديد\f11a-7f43385de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144000" cy="7572428"/>
          </a:xfrm>
          <a:prstGeom prst="rect">
            <a:avLst/>
          </a:prstGeom>
          <a:noFill/>
        </p:spPr>
      </p:pic>
      <p:pic>
        <p:nvPicPr>
          <p:cNvPr id="1026" name="Picture 2" descr="C:\Users\ITU_Admin\Desktop\Documents\خلفيات\7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714380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" y="0"/>
            <a:ext cx="91428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 rot="21119235">
            <a:off x="754095" y="695490"/>
            <a:ext cx="609261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إن حب الوطن غريزة فطرية تستقر في كيان كل مواطن و</a:t>
            </a:r>
          </a:p>
          <a:p>
            <a:r>
              <a:rPr lang="ar-SA" sz="2400" b="1" dirty="0" smtClean="0"/>
              <a:t>مواطنة , وتسري في العروق مسرى الدم ,لذا نضحي من أجله بأرواحنا وأموالنا , ونبذل في سبيله كل غالٍ ونفيس .</a:t>
            </a:r>
          </a:p>
          <a:p>
            <a:r>
              <a:rPr lang="ar-SA" sz="2400" b="1" dirty="0" smtClean="0"/>
              <a:t>ولقد أهدى إلينا وطننا الكثير فيا ليتنا نكون أبناء بررة بهذا</a:t>
            </a:r>
          </a:p>
          <a:p>
            <a:r>
              <a:rPr lang="ar-SA" sz="2400" b="1" dirty="0" smtClean="0"/>
              <a:t>الوطن العزيز , لا سيما أننا نعيش في عالم مليءٍ بالتحديات</a:t>
            </a:r>
          </a:p>
          <a:p>
            <a:r>
              <a:rPr lang="ar-SA" sz="2400" b="1" dirty="0" smtClean="0"/>
              <a:t>والتغيرات , ويا ليت المحافظة على إرثنا الحضاري تكون </a:t>
            </a:r>
          </a:p>
          <a:p>
            <a:r>
              <a:rPr lang="ar-SA" sz="2400" b="1" dirty="0" smtClean="0"/>
              <a:t>نصب أعيننا , ولن يتأتى ذلك إلا من خلال عمل مثمر ,</a:t>
            </a:r>
          </a:p>
          <a:p>
            <a:r>
              <a:rPr lang="ar-SA" sz="2400" b="1" dirty="0" smtClean="0"/>
              <a:t>وجهد خلاقٍ , وإبداع مستمر , وعطاء دؤوب . 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 rot="21264409">
            <a:off x="5479544" y="4737155"/>
            <a:ext cx="34475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ليتنا نكون أبناء بررة بهذا الوطن العزيز .</a:t>
            </a:r>
            <a:endParaRPr lang="ar-SA" sz="3600" b="1" dirty="0"/>
          </a:p>
        </p:txBody>
      </p:sp>
      <p:sp>
        <p:nvSpPr>
          <p:cNvPr id="7" name="مربع نص 6"/>
          <p:cNvSpPr txBox="1"/>
          <p:nvPr/>
        </p:nvSpPr>
        <p:spPr>
          <a:xfrm rot="624680">
            <a:off x="354284" y="4499953"/>
            <a:ext cx="48462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يا ليت المحافظة على إرثنا الحضاري تكون نصب أعيننا .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اضغط على الصورة المصغرة لمشاهدتها بحجمها الأصلي&#10;اسم الصورة : 7912_9725.jpg&#10;عدد المشاهدات : 469&#10;حجم الصورة : 113.7 كيلوبايت&#10;رقم هوية الصورة : 1309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2786082" cy="5214974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3357554" y="642918"/>
            <a:ext cx="5357850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إستراتيجية البحث والتحقيقات</a:t>
            </a:r>
            <a:endParaRPr lang="ar-S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75856" y="1772816"/>
            <a:ext cx="56166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dirty="0" smtClean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افتحي القرآن الكريم وابحثي في سورة الفجر عن آية دلت على التمني</a:t>
            </a:r>
            <a:endParaRPr lang="ar-SA" sz="40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vip\Desktop\الفصل الدراسي الاول\imagesCA2JT2C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4429156" cy="206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46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867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76"/>
            <a:ext cx="9144000" cy="684744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5786446" y="2071678"/>
            <a:ext cx="23278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tx2">
                    <a:lumMod val="50000"/>
                  </a:schemeClr>
                </a:solidFill>
              </a:rPr>
              <a:t>أصوغ شفهيًا على غرار الأمثلة :</a:t>
            </a:r>
            <a:endParaRPr lang="ar-S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285984" y="3357562"/>
            <a:ext cx="5715040" cy="914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2357422" y="4286256"/>
            <a:ext cx="5715040" cy="914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2357422" y="5214950"/>
            <a:ext cx="5715040" cy="91440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00298" y="3429000"/>
            <a:ext cx="5072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tx2">
                    <a:lumMod val="75000"/>
                  </a:schemeClr>
                </a:solidFill>
              </a:rPr>
              <a:t>ليت التضحيات من أجل الوطن .</a:t>
            </a:r>
            <a:endParaRPr lang="ar-SA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71670" y="4429132"/>
            <a:ext cx="57150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>
                    <a:lumMod val="75000"/>
                  </a:schemeClr>
                </a:solidFill>
              </a:rPr>
              <a:t>ليتنا نقوم بواجب الوطن على أكمل وجهٍ .</a:t>
            </a:r>
            <a:endParaRPr lang="ar-SA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42976" y="5429264"/>
            <a:ext cx="66736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/>
              <a:t> </a:t>
            </a:r>
            <a:r>
              <a:rPr lang="ar-SA" sz="2400" b="1" dirty="0" smtClean="0">
                <a:solidFill>
                  <a:schemeClr val="tx2">
                    <a:lumMod val="75000"/>
                  </a:schemeClr>
                </a:solidFill>
              </a:rPr>
              <a:t>يا ليت المواطن السعودي يتبوأ الصدارة بين العالم                  </a:t>
            </a:r>
            <a:endParaRPr lang="ar-SA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AQ\Pictures\image-58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0" y="2819400"/>
            <a:ext cx="3316934" cy="248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54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هيا ننتقل إلى </a:t>
            </a:r>
          </a:p>
          <a:p>
            <a:pPr algn="ctr">
              <a:lnSpc>
                <a:spcPct val="150000"/>
              </a:lnSpc>
              <a:defRPr/>
            </a:pPr>
            <a:r>
              <a:rPr lang="ar-SA" sz="5400" b="1" dirty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كتاب النشاط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3581400"/>
            <a:ext cx="1699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ص21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381000"/>
            <a:ext cx="819456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21</a:t>
            </a:r>
            <a:endParaRPr lang="ar-SA" sz="4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Simplified Arabic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000" y="152400"/>
            <a:ext cx="819456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21</a:t>
            </a:r>
            <a:endParaRPr lang="ar-SA" sz="4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Simplified Arabic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76096" y="1981200"/>
            <a:ext cx="716863" cy="87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7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21</a:t>
            </a:r>
            <a:endParaRPr lang="ar-SA" sz="37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Simplified Arab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1295400"/>
            <a:ext cx="819456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Simplified Arabic" pitchFamily="2" charset="-78"/>
              </a:rPr>
              <a:t>21</a:t>
            </a:r>
            <a:endParaRPr lang="ar-SA" sz="4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Simplified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malin\Desktop\خلفيات\images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 rot="20762918">
            <a:off x="-138669" y="1586034"/>
            <a:ext cx="96032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هل تعتبري الأستاذة مملة في عرض الدرس؟</a:t>
            </a:r>
            <a:endParaRPr lang="ar-SA" sz="4800" b="1" cap="none" spc="0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malin\Desktop\خلفيات\images (4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8429684" cy="421483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642918"/>
            <a:ext cx="489749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تقييم المجموعات</a:t>
            </a:r>
            <a:endParaRPr lang="ar-SA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500034" y="571480"/>
            <a:ext cx="1571636" cy="171451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TU_Admin\Desktop\خلفيات\مجلد جديد\f11a-9568394f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 rot="19914221">
            <a:off x="371789" y="3612032"/>
            <a:ext cx="2025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إعداد :</a:t>
            </a:r>
          </a:p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تفاحتين</a:t>
            </a:r>
            <a:endParaRPr lang="ar-S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069491" y="1988840"/>
            <a:ext cx="3672800" cy="199817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solidFill>
                  <a:srgbClr val="009242"/>
                </a:solidFill>
                <a:latin typeface="Arial" charset="0"/>
              </a:rPr>
              <a:t>أستودعكن الله الذي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solidFill>
                  <a:srgbClr val="009242"/>
                </a:solidFill>
                <a:latin typeface="Arial" charset="0"/>
              </a:rPr>
              <a:t> لا تضيع ودائعه</a:t>
            </a:r>
            <a:endParaRPr lang="ar-SA" sz="4400" b="1" dirty="0">
              <a:solidFill>
                <a:srgbClr val="00924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malin\Desktop\خلفيات\070311_0349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4"/>
            <a:ext cx="7286676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>
                  <a:prstDash val="solid"/>
                </a:ln>
                <a:solidFill>
                  <a:schemeClr val="accent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(التغذية الراجعة لدرس)</a:t>
            </a:r>
          </a:p>
          <a:p>
            <a:pPr algn="ctr"/>
            <a:r>
              <a:rPr lang="ar-SA" sz="4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إستراتيجية البطاقات </a:t>
            </a:r>
            <a:r>
              <a:rPr lang="ar-SA" sz="4000" b="1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المروحية:</a:t>
            </a:r>
            <a:endParaRPr lang="ar-SA" sz="40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ar-SA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حللي كلمة آمال الى </a:t>
            </a:r>
            <a:r>
              <a:rPr lang="ar-SA" sz="4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حروف ؟</a:t>
            </a:r>
            <a:endParaRPr lang="ar-SA" sz="4000" b="1" dirty="0" smtClean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لماذا سميت الافعال الخمسة بهذا </a:t>
            </a:r>
            <a:r>
              <a:rPr lang="ar-SA" sz="40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الاسم ؟</a:t>
            </a:r>
            <a:endParaRPr lang="ar-SA" sz="4000" b="1" cap="none" spc="0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هاتي الافعال الخمسة من </a:t>
            </a:r>
            <a:r>
              <a:rPr lang="ar-SA" sz="4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الفعل </a:t>
            </a:r>
            <a:r>
              <a:rPr lang="ar-SA" sz="4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 </a:t>
            </a:r>
            <a:r>
              <a:rPr lang="ar-SA" sz="40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كتب ) ؟</a:t>
            </a:r>
            <a:endParaRPr lang="ar-SA" sz="4000" b="1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ar-SA" sz="4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ماهية علامات اعراب الافعال </a:t>
            </a:r>
            <a:r>
              <a:rPr lang="ar-SA" sz="40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الخمسة ؟</a:t>
            </a:r>
            <a:endParaRPr lang="ar-SA" sz="4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71472" y="642918"/>
            <a:ext cx="771530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اجمعي أول حرف من اسم الصور الآتية لت</a:t>
            </a:r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S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عرفي على عنوان </a:t>
            </a:r>
            <a:r>
              <a:rPr lang="ar-SA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الدرس: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GF\Desktop\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2028825" cy="2376264"/>
          </a:xfrm>
          <a:prstGeom prst="rect">
            <a:avLst/>
          </a:prstGeom>
          <a:noFill/>
        </p:spPr>
      </p:pic>
      <p:pic>
        <p:nvPicPr>
          <p:cNvPr id="1027" name="Picture 3" descr="C:\Users\GF\Desktop\512357f4d7a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492896"/>
            <a:ext cx="2195549" cy="2736304"/>
          </a:xfrm>
          <a:prstGeom prst="rect">
            <a:avLst/>
          </a:prstGeom>
          <a:noFill/>
        </p:spPr>
      </p:pic>
      <p:pic>
        <p:nvPicPr>
          <p:cNvPr id="1028" name="Picture 4" descr="C:\Users\GF\Desktop\ffffffffff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060848"/>
            <a:ext cx="2619375" cy="3096344"/>
          </a:xfrm>
          <a:prstGeom prst="rect">
            <a:avLst/>
          </a:prstGeom>
          <a:noFill/>
        </p:spPr>
      </p:pic>
      <p:pic>
        <p:nvPicPr>
          <p:cNvPr id="1029" name="Picture 5" descr="C:\Users\GF\Desktop\يد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2856"/>
            <a:ext cx="222024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 4"/>
          <p:cNvSpPr/>
          <p:nvPr/>
        </p:nvSpPr>
        <p:spPr>
          <a:xfrm rot="20996174">
            <a:off x="1421819" y="1733198"/>
            <a:ext cx="51234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الأسلوب اللغوي</a:t>
            </a:r>
            <a:endParaRPr lang="ar-SA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 rot="20850831">
            <a:off x="1666821" y="3047970"/>
            <a:ext cx="50293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التمني</a:t>
            </a:r>
            <a:endParaRPr lang="ar-SA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ar-SA" altLang="zh-TW" sz="1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ar-SA" altLang="zh-TW" sz="1400" b="1" dirty="0" smtClean="0">
                <a:solidFill>
                  <a:srgbClr val="FF0000"/>
                </a:solidFill>
              </a:rPr>
              <a:t>               </a:t>
            </a:r>
            <a:endParaRPr lang="ar-SA" altLang="zh-TW" sz="2000" b="1" dirty="0" smtClean="0"/>
          </a:p>
          <a:p>
            <a:pPr>
              <a:defRPr/>
            </a:pPr>
            <a:r>
              <a:rPr lang="ar-SA" altLang="zh-TW" sz="2000" b="1" dirty="0" smtClean="0"/>
              <a:t>               </a:t>
            </a:r>
          </a:p>
          <a:p>
            <a:pPr>
              <a:defRPr/>
            </a:pPr>
            <a:r>
              <a:rPr lang="ar-SA" altLang="zh-TW" sz="2000" b="1" dirty="0" smtClean="0"/>
              <a:t>  </a:t>
            </a:r>
            <a:r>
              <a:rPr lang="ar-SA" altLang="zh-TW" sz="3200" b="1" dirty="0" smtClean="0"/>
              <a:t>أتوقع بمشيئة الله بعد نهاية الدرس أن أكون قادرة على :</a:t>
            </a:r>
            <a:endParaRPr lang="ar-SA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HP\Desktop\درسي\صور براويز\images (5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5"/>
            <a:ext cx="1428728" cy="1000133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71472" y="1928802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800" b="1" dirty="0" smtClean="0">
                <a:latin typeface="Aparajita" pitchFamily="34" charset="0"/>
                <a:cs typeface="Akhbar MT" pitchFamily="2" charset="-78"/>
              </a:rPr>
              <a:t>تعرف التمني</a:t>
            </a:r>
            <a:r>
              <a:rPr lang="ar-SA" sz="4800" b="1" dirty="0" smtClean="0">
                <a:cs typeface="Akhbar MT" pitchFamily="2" charset="-78"/>
              </a:rPr>
              <a:t>.</a:t>
            </a:r>
            <a:endParaRPr lang="ar-SA" sz="4800" b="1" dirty="0" smtClean="0">
              <a:latin typeface="Arabic Typesetting" pitchFamily="66" charset="-78"/>
              <a:cs typeface="Akhbar MT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ar-SA" sz="4800" b="1" dirty="0" smtClean="0">
                <a:latin typeface="Arabic Typesetting" pitchFamily="66" charset="-78"/>
                <a:cs typeface="Akhbar MT" pitchFamily="2" charset="-78"/>
              </a:rPr>
              <a:t>تميز التمني.</a:t>
            </a:r>
          </a:p>
          <a:p>
            <a:pPr>
              <a:buFont typeface="Arial" pitchFamily="34" charset="0"/>
              <a:buChar char="•"/>
            </a:pPr>
            <a:r>
              <a:rPr lang="ar-SA" sz="4800" b="1" dirty="0" smtClean="0">
                <a:latin typeface="Arabic Typesetting" pitchFamily="66" charset="-78"/>
                <a:cs typeface="Akhbar MT" pitchFamily="2" charset="-78"/>
              </a:rPr>
              <a:t>إكمال الخريطة المعرفيه </a:t>
            </a:r>
            <a:r>
              <a:rPr lang="ar-SA" sz="4800" b="1" dirty="0" err="1" smtClean="0">
                <a:latin typeface="Arabic Typesetting" pitchFamily="66" charset="-78"/>
                <a:cs typeface="Akhbar MT" pitchFamily="2" charset="-78"/>
              </a:rPr>
              <a:t>.</a:t>
            </a:r>
            <a:endParaRPr lang="ar-SA" sz="4800" b="1" dirty="0" smtClean="0">
              <a:latin typeface="Arabic Typesetting" pitchFamily="66" charset="-78"/>
              <a:cs typeface="Akhbar MT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ar-SA" sz="4800" b="1" dirty="0" smtClean="0">
                <a:latin typeface="Arabic Typesetting" pitchFamily="66" charset="-78"/>
                <a:cs typeface="Akhbar MT" pitchFamily="2" charset="-78"/>
              </a:rPr>
              <a:t>المقارنة بين التمني والترجي.</a:t>
            </a:r>
          </a:p>
          <a:p>
            <a:pPr>
              <a:buFont typeface="Arial" pitchFamily="34" charset="0"/>
              <a:buChar char="•"/>
            </a:pPr>
            <a:r>
              <a:rPr lang="ar-SA" sz="4800" b="1" dirty="0" smtClean="0">
                <a:latin typeface="Arabic Typesetting" pitchFamily="66" charset="-78"/>
                <a:cs typeface="Akhbar MT" pitchFamily="2" charset="-78"/>
              </a:rPr>
              <a:t>أن تذكر أدوات التمني.</a:t>
            </a:r>
          </a:p>
          <a:p>
            <a:pPr>
              <a:buFont typeface="Arial" pitchFamily="34" charset="0"/>
              <a:buChar char="•"/>
            </a:pPr>
            <a:r>
              <a:rPr lang="ar-SA" sz="4800" b="1" dirty="0" smtClean="0">
                <a:latin typeface="Arabic Typesetting" pitchFamily="66" charset="-78"/>
                <a:cs typeface="Akhbar MT" pitchFamily="2" charset="-78"/>
              </a:rPr>
              <a:t>حل الأنشطة  الموجودة في كتاب الطالبة </a:t>
            </a:r>
            <a:r>
              <a:rPr lang="ar-SA" sz="4800" b="1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lili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79114" y="3323601"/>
            <a:ext cx="6857998" cy="2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ili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323600" y="3323601"/>
            <a:ext cx="6857998" cy="2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lili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647201"/>
            <a:ext cx="8929718" cy="27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ili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8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285721" y="1357298"/>
          <a:ext cx="8643997" cy="52467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46874"/>
                <a:gridCol w="2911586"/>
                <a:gridCol w="2785537"/>
              </a:tblGrid>
              <a:tr h="65583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ماذا علمت؟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ماذا تريدي أن تعلمي ؟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ماذا</a:t>
                      </a:r>
                      <a:r>
                        <a:rPr lang="ar-SA" sz="2800" b="1" baseline="0" dirty="0" smtClean="0"/>
                        <a:t> تعلمت </a:t>
                      </a:r>
                      <a:endParaRPr lang="ar-SA" sz="2800" b="1" dirty="0"/>
                    </a:p>
                  </a:txBody>
                  <a:tcPr/>
                </a:tc>
              </a:tr>
              <a:tr h="459087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1714480" y="357166"/>
            <a:ext cx="5524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إستراتجية جدول  التعلم</a:t>
            </a:r>
            <a:endParaRPr lang="ar-SA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428604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التهيئة:</a:t>
            </a:r>
          </a:p>
          <a:p>
            <a:r>
              <a:rPr lang="ar-S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يعقد المرء في فؤاده أمان كثيرة ,اذكر ثلاث أمنيات تمنيتها بعضها تحقق وبعضها لم يتحقق:</a:t>
            </a:r>
            <a:endParaRPr lang="ar-SA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سحابة 3"/>
          <p:cNvSpPr/>
          <p:nvPr/>
        </p:nvSpPr>
        <p:spPr>
          <a:xfrm>
            <a:off x="0" y="1412776"/>
            <a:ext cx="3995936" cy="309634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أتمنى أن احصل على أعلى الدرجات في الامتحان </a:t>
            </a:r>
            <a:endParaRPr lang="en-US" sz="3200" dirty="0"/>
          </a:p>
        </p:txBody>
      </p:sp>
      <p:sp>
        <p:nvSpPr>
          <p:cNvPr id="6" name="سحابة 5"/>
          <p:cNvSpPr/>
          <p:nvPr/>
        </p:nvSpPr>
        <p:spPr>
          <a:xfrm>
            <a:off x="5286348" y="1916832"/>
            <a:ext cx="3857652" cy="30718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أتمنى أن أكون طبيبة إذا كبرت </a:t>
            </a:r>
            <a:endParaRPr lang="en-US" sz="3600" dirty="0"/>
          </a:p>
        </p:txBody>
      </p:sp>
      <p:sp>
        <p:nvSpPr>
          <p:cNvPr id="5" name="سحابة 4"/>
          <p:cNvSpPr/>
          <p:nvPr/>
        </p:nvSpPr>
        <p:spPr>
          <a:xfrm>
            <a:off x="1331640" y="3645024"/>
            <a:ext cx="5214974" cy="3429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أتمنى أن أساعد الفقراء في كل مكان </a:t>
            </a:r>
            <a:endParaRPr lang="en-US" sz="3200" dirty="0"/>
          </a:p>
        </p:txBody>
      </p:sp>
      <p:pic>
        <p:nvPicPr>
          <p:cNvPr id="2050" name="Picture 2" descr="C:\Users\ITU_Admin\Desktop\خلفيات\مجلد جديد\book_page_flip_md_w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02022">
            <a:off x="7260711" y="5163679"/>
            <a:ext cx="1716053" cy="11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258888" y="1268413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  <a:endParaRPr lang="en-US" sz="3600" b="1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1" name="نجمة ذات 5 نقاط 10"/>
          <p:cNvSpPr/>
          <p:nvPr/>
        </p:nvSpPr>
        <p:spPr>
          <a:xfrm>
            <a:off x="323528" y="2132856"/>
            <a:ext cx="2857520" cy="171451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الأمراض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نجمة ذات 5 نقاط 12"/>
          <p:cNvSpPr/>
          <p:nvPr/>
        </p:nvSpPr>
        <p:spPr>
          <a:xfrm>
            <a:off x="5508104" y="2060848"/>
            <a:ext cx="3143272" cy="2000264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</a:t>
            </a:r>
            <a:r>
              <a:rPr lang="ar-SA" sz="2000" b="1" dirty="0" smtClean="0">
                <a:solidFill>
                  <a:schemeClr val="tx1"/>
                </a:solidFill>
              </a:rPr>
              <a:t>لفيضانات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نجمة ذات 5 نقاط 14"/>
          <p:cNvSpPr/>
          <p:nvPr/>
        </p:nvSpPr>
        <p:spPr>
          <a:xfrm>
            <a:off x="5652120" y="4149080"/>
            <a:ext cx="2928958" cy="200026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المجاعات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نجمة ذات 5 نقاط 15"/>
          <p:cNvSpPr/>
          <p:nvPr/>
        </p:nvSpPr>
        <p:spPr>
          <a:xfrm>
            <a:off x="467544" y="4437112"/>
            <a:ext cx="3000396" cy="1714512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الحروب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تمرير أفقي 18"/>
          <p:cNvSpPr/>
          <p:nvPr/>
        </p:nvSpPr>
        <p:spPr>
          <a:xfrm>
            <a:off x="179512" y="142852"/>
            <a:ext cx="8784976" cy="191799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/>
          <p:cNvSpPr txBox="1"/>
          <p:nvPr/>
        </p:nvSpPr>
        <p:spPr>
          <a:xfrm>
            <a:off x="0" y="40466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/>
              <a:t>بعض مشاكل المجتمع الإسلامي</a:t>
            </a:r>
          </a:p>
          <a:p>
            <a:r>
              <a:rPr lang="ar-SA" sz="2800" b="1" dirty="0" smtClean="0"/>
              <a:t>اكتبي اربع جمل تتمنين فيها ما أحبة للمسلمين باستخدام أداة </a:t>
            </a:r>
            <a:r>
              <a:rPr lang="ar-SA" sz="2800" b="1" dirty="0" err="1" smtClean="0"/>
              <a:t>التمني </a:t>
            </a:r>
            <a:r>
              <a:rPr lang="ar-SA" sz="2800" b="1" dirty="0" smtClean="0"/>
              <a:t>( ليت) لهذا العام </a:t>
            </a:r>
            <a:r>
              <a:rPr lang="ar-SA" sz="2800" b="1" dirty="0" err="1" smtClean="0"/>
              <a:t>1437هـ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.</a:t>
            </a:r>
            <a:endParaRPr lang="ar-SA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648</Words>
  <Application>Microsoft Office PowerPoint</Application>
  <PresentationFormat>عرض على الشاشة (3:4)‏</PresentationFormat>
  <Paragraphs>131</Paragraphs>
  <Slides>28</Slides>
  <Notes>9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                   إستراتيجية سؤال الدقيقة الواحدة       </vt:lpstr>
      <vt:lpstr>الشريحة 13</vt:lpstr>
      <vt:lpstr>الشريحة 14</vt:lpstr>
      <vt:lpstr>الشريحة 15</vt:lpstr>
      <vt:lpstr>أكمل الفراغات في الشكل التالي:</vt:lpstr>
      <vt:lpstr>الشريحة 17</vt:lpstr>
      <vt:lpstr>الشريحة 18</vt:lpstr>
      <vt:lpstr>                   إستراتيجية  فكر - زاوج  - شارك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mst</dc:creator>
  <cp:lastModifiedBy>GF</cp:lastModifiedBy>
  <cp:revision>100</cp:revision>
  <dcterms:created xsi:type="dcterms:W3CDTF">2009-03-09T07:48:50Z</dcterms:created>
  <dcterms:modified xsi:type="dcterms:W3CDTF">2016-01-31T17:12:52Z</dcterms:modified>
</cp:coreProperties>
</file>