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98" r:id="rId2"/>
    <p:sldId id="300" r:id="rId3"/>
    <p:sldId id="287" r:id="rId4"/>
    <p:sldId id="299" r:id="rId5"/>
  </p:sldIdLst>
  <p:sldSz cx="10547350" cy="7596188"/>
  <p:notesSz cx="9607550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051" y="1243173"/>
            <a:ext cx="8965248" cy="2644599"/>
          </a:xfrm>
        </p:spPr>
        <p:txBody>
          <a:bodyPr anchor="b"/>
          <a:lstStyle>
            <a:lvl1pPr algn="ctr">
              <a:defRPr sz="6646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419" y="3989757"/>
            <a:ext cx="7910513" cy="1833987"/>
          </a:xfrm>
        </p:spPr>
        <p:txBody>
          <a:bodyPr/>
          <a:lstStyle>
            <a:lvl1pPr marL="0" indent="0" algn="ctr">
              <a:buNone/>
              <a:defRPr sz="2658"/>
            </a:lvl1pPr>
            <a:lvl2pPr marL="506395" indent="0" algn="ctr">
              <a:buNone/>
              <a:defRPr sz="2215"/>
            </a:lvl2pPr>
            <a:lvl3pPr marL="1012789" indent="0" algn="ctr">
              <a:buNone/>
              <a:defRPr sz="1994"/>
            </a:lvl3pPr>
            <a:lvl4pPr marL="1519184" indent="0" algn="ctr">
              <a:buNone/>
              <a:defRPr sz="1772"/>
            </a:lvl4pPr>
            <a:lvl5pPr marL="2025579" indent="0" algn="ctr">
              <a:buNone/>
              <a:defRPr sz="1772"/>
            </a:lvl5pPr>
            <a:lvl6pPr marL="2531974" indent="0" algn="ctr">
              <a:buNone/>
              <a:defRPr sz="1772"/>
            </a:lvl6pPr>
            <a:lvl7pPr marL="3038368" indent="0" algn="ctr">
              <a:buNone/>
              <a:defRPr sz="1772"/>
            </a:lvl7pPr>
            <a:lvl8pPr marL="3544763" indent="0" algn="ctr">
              <a:buNone/>
              <a:defRPr sz="1772"/>
            </a:lvl8pPr>
            <a:lvl9pPr marL="4051158" indent="0" algn="ctr">
              <a:buNone/>
              <a:defRPr sz="1772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804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407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7948" y="404427"/>
            <a:ext cx="2274272" cy="643741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131" y="404427"/>
            <a:ext cx="6690975" cy="643741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957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49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38" y="1893774"/>
            <a:ext cx="9097089" cy="3159803"/>
          </a:xfrm>
        </p:spPr>
        <p:txBody>
          <a:bodyPr anchor="b"/>
          <a:lstStyle>
            <a:lvl1pPr>
              <a:defRPr sz="6646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638" y="5083469"/>
            <a:ext cx="9097089" cy="1661666"/>
          </a:xfrm>
        </p:spPr>
        <p:txBody>
          <a:bodyPr/>
          <a:lstStyle>
            <a:lvl1pPr marL="0" indent="0">
              <a:buNone/>
              <a:defRPr sz="2658">
                <a:solidFill>
                  <a:schemeClr val="tx1"/>
                </a:solidFill>
              </a:defRPr>
            </a:lvl1pPr>
            <a:lvl2pPr marL="506395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012789" indent="0">
              <a:buNone/>
              <a:defRPr sz="1994">
                <a:solidFill>
                  <a:schemeClr val="tx1">
                    <a:tint val="75000"/>
                  </a:schemeClr>
                </a:solidFill>
              </a:defRPr>
            </a:lvl3pPr>
            <a:lvl4pPr marL="1519184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4pPr>
            <a:lvl5pPr marL="202557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5pPr>
            <a:lvl6pPr marL="2531974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6pPr>
            <a:lvl7pPr marL="303836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7pPr>
            <a:lvl8pPr marL="3544763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8pPr>
            <a:lvl9pPr marL="405115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025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5130" y="2022133"/>
            <a:ext cx="4482624" cy="481971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9596" y="2022133"/>
            <a:ext cx="4482624" cy="481971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136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04" y="404428"/>
            <a:ext cx="9097089" cy="146824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505" y="1862122"/>
            <a:ext cx="4462023" cy="912597"/>
          </a:xfrm>
        </p:spPr>
        <p:txBody>
          <a:bodyPr anchor="b"/>
          <a:lstStyle>
            <a:lvl1pPr marL="0" indent="0">
              <a:buNone/>
              <a:defRPr sz="2658" b="1"/>
            </a:lvl1pPr>
            <a:lvl2pPr marL="506395" indent="0">
              <a:buNone/>
              <a:defRPr sz="2215" b="1"/>
            </a:lvl2pPr>
            <a:lvl3pPr marL="1012789" indent="0">
              <a:buNone/>
              <a:defRPr sz="1994" b="1"/>
            </a:lvl3pPr>
            <a:lvl4pPr marL="1519184" indent="0">
              <a:buNone/>
              <a:defRPr sz="1772" b="1"/>
            </a:lvl4pPr>
            <a:lvl5pPr marL="2025579" indent="0">
              <a:buNone/>
              <a:defRPr sz="1772" b="1"/>
            </a:lvl5pPr>
            <a:lvl6pPr marL="2531974" indent="0">
              <a:buNone/>
              <a:defRPr sz="1772" b="1"/>
            </a:lvl6pPr>
            <a:lvl7pPr marL="3038368" indent="0">
              <a:buNone/>
              <a:defRPr sz="1772" b="1"/>
            </a:lvl7pPr>
            <a:lvl8pPr marL="3544763" indent="0">
              <a:buNone/>
              <a:defRPr sz="1772" b="1"/>
            </a:lvl8pPr>
            <a:lvl9pPr marL="4051158" indent="0">
              <a:buNone/>
              <a:defRPr sz="1772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6505" y="2774719"/>
            <a:ext cx="4462023" cy="408119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9596" y="1862122"/>
            <a:ext cx="4483998" cy="912597"/>
          </a:xfrm>
        </p:spPr>
        <p:txBody>
          <a:bodyPr anchor="b"/>
          <a:lstStyle>
            <a:lvl1pPr marL="0" indent="0">
              <a:buNone/>
              <a:defRPr sz="2658" b="1"/>
            </a:lvl1pPr>
            <a:lvl2pPr marL="506395" indent="0">
              <a:buNone/>
              <a:defRPr sz="2215" b="1"/>
            </a:lvl2pPr>
            <a:lvl3pPr marL="1012789" indent="0">
              <a:buNone/>
              <a:defRPr sz="1994" b="1"/>
            </a:lvl3pPr>
            <a:lvl4pPr marL="1519184" indent="0">
              <a:buNone/>
              <a:defRPr sz="1772" b="1"/>
            </a:lvl4pPr>
            <a:lvl5pPr marL="2025579" indent="0">
              <a:buNone/>
              <a:defRPr sz="1772" b="1"/>
            </a:lvl5pPr>
            <a:lvl6pPr marL="2531974" indent="0">
              <a:buNone/>
              <a:defRPr sz="1772" b="1"/>
            </a:lvl6pPr>
            <a:lvl7pPr marL="3038368" indent="0">
              <a:buNone/>
              <a:defRPr sz="1772" b="1"/>
            </a:lvl7pPr>
            <a:lvl8pPr marL="3544763" indent="0">
              <a:buNone/>
              <a:defRPr sz="1772" b="1"/>
            </a:lvl8pPr>
            <a:lvl9pPr marL="4051158" indent="0">
              <a:buNone/>
              <a:defRPr sz="1772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9596" y="2774719"/>
            <a:ext cx="4483998" cy="408119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774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459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086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04" y="506412"/>
            <a:ext cx="3401795" cy="1772444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998" y="1093712"/>
            <a:ext cx="5339596" cy="5398217"/>
          </a:xfrm>
        </p:spPr>
        <p:txBody>
          <a:bodyPr/>
          <a:lstStyle>
            <a:lvl1pPr>
              <a:defRPr sz="3544"/>
            </a:lvl1pPr>
            <a:lvl2pPr>
              <a:defRPr sz="3101"/>
            </a:lvl2pPr>
            <a:lvl3pPr>
              <a:defRPr sz="2658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6504" y="2278857"/>
            <a:ext cx="3401795" cy="4221863"/>
          </a:xfrm>
        </p:spPr>
        <p:txBody>
          <a:bodyPr/>
          <a:lstStyle>
            <a:lvl1pPr marL="0" indent="0">
              <a:buNone/>
              <a:defRPr sz="1772"/>
            </a:lvl1pPr>
            <a:lvl2pPr marL="506395" indent="0">
              <a:buNone/>
              <a:defRPr sz="1551"/>
            </a:lvl2pPr>
            <a:lvl3pPr marL="1012789" indent="0">
              <a:buNone/>
              <a:defRPr sz="1329"/>
            </a:lvl3pPr>
            <a:lvl4pPr marL="1519184" indent="0">
              <a:buNone/>
              <a:defRPr sz="1108"/>
            </a:lvl4pPr>
            <a:lvl5pPr marL="2025579" indent="0">
              <a:buNone/>
              <a:defRPr sz="1108"/>
            </a:lvl5pPr>
            <a:lvl6pPr marL="2531974" indent="0">
              <a:buNone/>
              <a:defRPr sz="1108"/>
            </a:lvl6pPr>
            <a:lvl7pPr marL="3038368" indent="0">
              <a:buNone/>
              <a:defRPr sz="1108"/>
            </a:lvl7pPr>
            <a:lvl8pPr marL="3544763" indent="0">
              <a:buNone/>
              <a:defRPr sz="1108"/>
            </a:lvl8pPr>
            <a:lvl9pPr marL="4051158" indent="0">
              <a:buNone/>
              <a:defRPr sz="1108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121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04" y="506412"/>
            <a:ext cx="3401795" cy="1772444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3998" y="1093712"/>
            <a:ext cx="5339596" cy="5398217"/>
          </a:xfrm>
        </p:spPr>
        <p:txBody>
          <a:bodyPr anchor="t"/>
          <a:lstStyle>
            <a:lvl1pPr marL="0" indent="0">
              <a:buNone/>
              <a:defRPr sz="3544"/>
            </a:lvl1pPr>
            <a:lvl2pPr marL="506395" indent="0">
              <a:buNone/>
              <a:defRPr sz="3101"/>
            </a:lvl2pPr>
            <a:lvl3pPr marL="1012789" indent="0">
              <a:buNone/>
              <a:defRPr sz="2658"/>
            </a:lvl3pPr>
            <a:lvl4pPr marL="1519184" indent="0">
              <a:buNone/>
              <a:defRPr sz="2215"/>
            </a:lvl4pPr>
            <a:lvl5pPr marL="2025579" indent="0">
              <a:buNone/>
              <a:defRPr sz="2215"/>
            </a:lvl5pPr>
            <a:lvl6pPr marL="2531974" indent="0">
              <a:buNone/>
              <a:defRPr sz="2215"/>
            </a:lvl6pPr>
            <a:lvl7pPr marL="3038368" indent="0">
              <a:buNone/>
              <a:defRPr sz="2215"/>
            </a:lvl7pPr>
            <a:lvl8pPr marL="3544763" indent="0">
              <a:buNone/>
              <a:defRPr sz="2215"/>
            </a:lvl8pPr>
            <a:lvl9pPr marL="4051158" indent="0">
              <a:buNone/>
              <a:defRPr sz="2215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6504" y="2278857"/>
            <a:ext cx="3401795" cy="4221863"/>
          </a:xfrm>
        </p:spPr>
        <p:txBody>
          <a:bodyPr/>
          <a:lstStyle>
            <a:lvl1pPr marL="0" indent="0">
              <a:buNone/>
              <a:defRPr sz="1772"/>
            </a:lvl1pPr>
            <a:lvl2pPr marL="506395" indent="0">
              <a:buNone/>
              <a:defRPr sz="1551"/>
            </a:lvl2pPr>
            <a:lvl3pPr marL="1012789" indent="0">
              <a:buNone/>
              <a:defRPr sz="1329"/>
            </a:lvl3pPr>
            <a:lvl4pPr marL="1519184" indent="0">
              <a:buNone/>
              <a:defRPr sz="1108"/>
            </a:lvl4pPr>
            <a:lvl5pPr marL="2025579" indent="0">
              <a:buNone/>
              <a:defRPr sz="1108"/>
            </a:lvl5pPr>
            <a:lvl6pPr marL="2531974" indent="0">
              <a:buNone/>
              <a:defRPr sz="1108"/>
            </a:lvl6pPr>
            <a:lvl7pPr marL="3038368" indent="0">
              <a:buNone/>
              <a:defRPr sz="1108"/>
            </a:lvl7pPr>
            <a:lvl8pPr marL="3544763" indent="0">
              <a:buNone/>
              <a:defRPr sz="1108"/>
            </a:lvl8pPr>
            <a:lvl9pPr marL="4051158" indent="0">
              <a:buNone/>
              <a:defRPr sz="1108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011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131" y="404428"/>
            <a:ext cx="9097089" cy="146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31" y="2022133"/>
            <a:ext cx="9097089" cy="4819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130" y="7040542"/>
            <a:ext cx="2373154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F15C-69FF-41EB-A97D-B87EC98167E9}" type="datetimeFigureOut">
              <a:rPr lang="ar-SA" smtClean="0"/>
              <a:t>18/02/40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3810" y="7040542"/>
            <a:ext cx="3559731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49066" y="7040542"/>
            <a:ext cx="2373154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A18A-44AF-463C-BE99-C18DC09A3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804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12789" rtl="1" eaLnBrk="1" latinLnBrk="0" hangingPunct="1">
        <a:lnSpc>
          <a:spcPct val="90000"/>
        </a:lnSpc>
        <a:spcBef>
          <a:spcPct val="0"/>
        </a:spcBef>
        <a:buNone/>
        <a:defRPr sz="48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197" indent="-253197" algn="r" defTabSz="1012789" rtl="1" eaLnBrk="1" latinLnBrk="0" hangingPunct="1">
        <a:lnSpc>
          <a:spcPct val="90000"/>
        </a:lnSpc>
        <a:spcBef>
          <a:spcPts val="1108"/>
        </a:spcBef>
        <a:buFont typeface="Arial" panose="020B0604020202020204" pitchFamily="34" charset="0"/>
        <a:buChar char="•"/>
        <a:defRPr sz="3101" kern="1200">
          <a:solidFill>
            <a:schemeClr val="tx1"/>
          </a:solidFill>
          <a:latin typeface="+mn-lt"/>
          <a:ea typeface="+mn-ea"/>
          <a:cs typeface="+mn-cs"/>
        </a:defRPr>
      </a:lvl1pPr>
      <a:lvl2pPr marL="759592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265987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772382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4pPr>
      <a:lvl5pPr marL="2278776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5pPr>
      <a:lvl6pPr marL="2785171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6pPr>
      <a:lvl7pPr marL="3291566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7pPr>
      <a:lvl8pPr marL="3797960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8pPr>
      <a:lvl9pPr marL="4304355" indent="-253197" algn="r" defTabSz="1012789" rtl="1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1pPr>
      <a:lvl2pPr marL="506395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2pPr>
      <a:lvl3pPr marL="1012789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3pPr>
      <a:lvl4pPr marL="1519184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4pPr>
      <a:lvl5pPr marL="2025579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5pPr>
      <a:lvl6pPr marL="2531974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6pPr>
      <a:lvl7pPr marL="3038368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7pPr>
      <a:lvl8pPr marL="3544763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8pPr>
      <a:lvl9pPr marL="4051158" algn="r" defTabSz="1012789" rtl="1" eaLnBrk="1" latinLnBrk="0" hangingPunct="1">
        <a:defRPr sz="19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r="10757" b="6927"/>
          <a:stretch/>
        </p:blipFill>
        <p:spPr bwMode="auto">
          <a:xfrm>
            <a:off x="4528298" y="0"/>
            <a:ext cx="1490751" cy="23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ستطيل مستدير الزوايا 14"/>
          <p:cNvSpPr/>
          <p:nvPr/>
        </p:nvSpPr>
        <p:spPr>
          <a:xfrm>
            <a:off x="3148854" y="273390"/>
            <a:ext cx="4249640" cy="360801"/>
          </a:xfrm>
          <a:prstGeom prst="roundRect">
            <a:avLst/>
          </a:prstGeom>
          <a:ln w="19050">
            <a:solidFill>
              <a:srgbClr val="96DE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1034" tIns="30518" rIns="61034" bIns="30518" rtlCol="1" anchor="ctr"/>
          <a:lstStyle/>
          <a:p>
            <a:pPr algn="ctr"/>
            <a:endParaRPr lang="ar-SA" sz="1025" dirty="0"/>
          </a:p>
        </p:txBody>
      </p:sp>
      <p:sp>
        <p:nvSpPr>
          <p:cNvPr id="17" name="مستطيل 16"/>
          <p:cNvSpPr/>
          <p:nvPr/>
        </p:nvSpPr>
        <p:spPr>
          <a:xfrm>
            <a:off x="2781235" y="292090"/>
            <a:ext cx="4984879" cy="817224"/>
          </a:xfrm>
          <a:prstGeom prst="rect">
            <a:avLst/>
          </a:prstGeom>
          <a:noFill/>
        </p:spPr>
        <p:txBody>
          <a:bodyPr wrap="square" lIns="61034" tIns="30518" rIns="61034" bIns="305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spc="33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  التحصيل الدراسي لقائدة المدرسة </a:t>
            </a:r>
          </a:p>
          <a:p>
            <a:pPr algn="ctr"/>
            <a:r>
              <a:rPr lang="ar-SA" sz="2000" b="1" spc="33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ابتدائي</a:t>
            </a:r>
          </a:p>
          <a:p>
            <a:pPr algn="ctr"/>
            <a:endParaRPr lang="ar-SA" sz="910" b="1" spc="33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(A) Arslan Wessam B" pitchFamily="66" charset="-78"/>
              <a:cs typeface="Sultan Medium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0400" y="6742159"/>
            <a:ext cx="5325616" cy="761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027" tIns="26014" rIns="52027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التصنيف بصفة مستمرة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تجمع القائدة أكبر قدر من البيانات وفق المصادر المحددة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يحدد مستوى المعلمة بعد عملية القياس مباشرة ولا ينتظر لنهاية الفصل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تفاضل المعلمات في التصنيف الرتبي عند التساوي بناء على المصادر ويغير الترتيب الرتبي الفئوي كلما حصل على قرينه تؤثر في عملية التقويم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يراجع التصنيف النهائي الكلي مع قرب كل نهاية فصل دراسي ويعتمد التصنيف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يلزم قائد ة  المدرسة تصنيف المعلمات الى اربع فئات متساوية العدد بقسمة عدد المعلمات على أربعة وخارج العدد الصحيح يذهب الى فئة جيد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48155" y="7218605"/>
            <a:ext cx="105135" cy="210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2027" tIns="26014" rIns="52027" bIns="26014" numCol="1" anchor="ctr" anchorCtr="0" compatLnSpc="1">
            <a:prstTxWarp prst="textNoShape">
              <a:avLst/>
            </a:prstTxWarp>
            <a:spAutoFit/>
          </a:bodyPr>
          <a:lstStyle/>
          <a:p>
            <a:pPr defTabSz="520288" fontAlgn="base">
              <a:spcBef>
                <a:spcPct val="0"/>
              </a:spcBef>
              <a:spcAft>
                <a:spcPct val="0"/>
              </a:spcAft>
            </a:pPr>
            <a:endParaRPr lang="ar-SA" sz="1025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48155" y="9126830"/>
            <a:ext cx="105135" cy="210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2027" tIns="26014" rIns="52027" bIns="26014" numCol="1" anchor="ctr" anchorCtr="0" compatLnSpc="1">
            <a:prstTxWarp prst="textNoShape">
              <a:avLst/>
            </a:prstTxWarp>
            <a:spAutoFit/>
          </a:bodyPr>
          <a:lstStyle/>
          <a:p>
            <a:pPr defTabSz="520288" fontAlgn="base">
              <a:spcBef>
                <a:spcPct val="0"/>
              </a:spcBef>
              <a:spcAft>
                <a:spcPct val="0"/>
              </a:spcAft>
              <a:tabLst>
                <a:tab pos="796691" algn="l"/>
              </a:tabLst>
            </a:pPr>
            <a:endParaRPr lang="ar-SA" sz="1025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78244"/>
              </p:ext>
            </p:extLst>
          </p:nvPr>
        </p:nvGraphicFramePr>
        <p:xfrm>
          <a:off x="2442212" y="926434"/>
          <a:ext cx="8013698" cy="55479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58549201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91382010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85706684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413796665"/>
                    </a:ext>
                  </a:extLst>
                </a:gridCol>
                <a:gridCol w="424771">
                  <a:extLst>
                    <a:ext uri="{9D8B030D-6E8A-4147-A177-3AD203B41FA5}">
                      <a16:colId xmlns:a16="http://schemas.microsoft.com/office/drawing/2014/main" val="3053358653"/>
                    </a:ext>
                  </a:extLst>
                </a:gridCol>
                <a:gridCol w="424771">
                  <a:extLst>
                    <a:ext uri="{9D8B030D-6E8A-4147-A177-3AD203B41FA5}">
                      <a16:colId xmlns:a16="http://schemas.microsoft.com/office/drawing/2014/main" val="2998003626"/>
                    </a:ext>
                  </a:extLst>
                </a:gridCol>
                <a:gridCol w="424771">
                  <a:extLst>
                    <a:ext uri="{9D8B030D-6E8A-4147-A177-3AD203B41FA5}">
                      <a16:colId xmlns:a16="http://schemas.microsoft.com/office/drawing/2014/main" val="3270371473"/>
                    </a:ext>
                  </a:extLst>
                </a:gridCol>
                <a:gridCol w="529375">
                  <a:extLst>
                    <a:ext uri="{9D8B030D-6E8A-4147-A177-3AD203B41FA5}">
                      <a16:colId xmlns:a16="http://schemas.microsoft.com/office/drawing/2014/main" val="2409698219"/>
                    </a:ext>
                  </a:extLst>
                </a:gridCol>
              </a:tblGrid>
              <a:tr h="242478">
                <a:tc gridSpan="2"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ar-SA" sz="1100" dirty="0">
                          <a:solidFill>
                            <a:srgbClr val="00B050"/>
                          </a:solidFill>
                          <a:cs typeface="Sultan bold" pitchFamily="2" charset="-78"/>
                        </a:rPr>
                        <a:t>المصادر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1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2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3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4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5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6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sz="1800" b="0" dirty="0">
                        <a:solidFill>
                          <a:srgbClr val="00B050"/>
                        </a:solidFill>
                        <a:cs typeface="Sultan bold" pitchFamily="2" charset="-78"/>
                      </a:endParaRPr>
                    </a:p>
                    <a:p>
                      <a:pPr algn="ctr" rtl="1"/>
                      <a:endParaRPr lang="ar-SA" sz="1800" b="0" dirty="0">
                        <a:solidFill>
                          <a:srgbClr val="00B050"/>
                        </a:solidFill>
                        <a:cs typeface="Sultan bold" pitchFamily="2" charset="-78"/>
                      </a:endParaRPr>
                    </a:p>
                    <a:p>
                      <a:pPr algn="ctr" rtl="1"/>
                      <a:r>
                        <a:rPr lang="ar-SA" sz="1600" b="0" dirty="0">
                          <a:solidFill>
                            <a:srgbClr val="00B050"/>
                          </a:solidFill>
                          <a:cs typeface="Sultan bold" pitchFamily="2" charset="-78"/>
                        </a:rPr>
                        <a:t>المجموع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97516"/>
                  </a:ext>
                </a:extLst>
              </a:tr>
              <a:tr h="6378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م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اسم المعلمة 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متوسط اختبار القيمة المضافة لقائدة المدرسة </a:t>
                      </a:r>
                    </a:p>
                    <a:p>
                      <a:pPr algn="ctr" rtl="1"/>
                      <a:endParaRPr lang="ar-SA" sz="14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(20)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المقارنة المتعددة للقيمة المضافة</a:t>
                      </a:r>
                    </a:p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الزيادة لصالح المعلمة يجمع مع باقي درجات المعلمة </a:t>
                      </a:r>
                    </a:p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الزيادة لصالح مصدر المقارنة يطرح من مجموع المعلمة</a:t>
                      </a:r>
                    </a:p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عند التساوي في المقارنة تكون القيمة صفر  </a:t>
                      </a:r>
                      <a:r>
                        <a:rPr lang="ar-SA" sz="8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  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1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4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مرئيات أولياء أمور الطلاب حول أداء المعلم </a:t>
                      </a: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5)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الزيارة الفنية</a:t>
                      </a:r>
                    </a:p>
                    <a:p>
                      <a:pPr algn="ctr" rtl="1"/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للقائدة </a:t>
                      </a:r>
                    </a:p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2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100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9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متابعة اعمال التحصيل الكتابية </a:t>
                      </a:r>
                    </a:p>
                    <a:p>
                      <a:pPr algn="ctr" rtl="1"/>
                      <a:r>
                        <a:rPr lang="ar-SA" sz="9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(متابعة الطالبات )</a:t>
                      </a:r>
                    </a:p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10</a:t>
                      </a:r>
                      <a:r>
                        <a:rPr lang="ar-SA" sz="10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الإ</a:t>
                      </a:r>
                      <a:r>
                        <a:rPr lang="ar-SA" sz="8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مكانات </a:t>
                      </a:r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والفرص التي اتيحت للمعلم </a:t>
                      </a: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6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(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10</a:t>
                      </a:r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مصادر المشرفة التربوية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008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 dirty="0">
                          <a:cs typeface="Sultan Medium" pitchFamily="2" charset="-78"/>
                        </a:rPr>
                        <a:t>مستوى  فرع التخصص</a:t>
                      </a:r>
                    </a:p>
                    <a:p>
                      <a:pPr algn="ctr" rtl="1"/>
                      <a:r>
                        <a:rPr lang="ar-SA" sz="1000" b="0" dirty="0">
                          <a:cs typeface="Sultan Medium" pitchFamily="2" charset="-78"/>
                        </a:rPr>
                        <a:t>(</a:t>
                      </a:r>
                      <a:r>
                        <a:rPr lang="ar-SA" sz="7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متوسط مجموع القيمة المضافة لمواد الفرع  أو اقرب تخصص يطرح من مجموع متوسط اختبار المعلمة  )</a:t>
                      </a:r>
                      <a:endParaRPr lang="ar-SA" sz="8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cs typeface="Sultan Medium" pitchFamily="2" charset="-78"/>
                        </a:rPr>
                        <a:t>المستوى العام للصفوف الأخرى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7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متوسط مجموع القيمة المضافة للصفوف الأخرى يطرح من مجموع متوسط اختبار المعلمة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 dirty="0">
                          <a:cs typeface="Sultan Medium" pitchFamily="2" charset="-78"/>
                        </a:rPr>
                        <a:t>المستوى العام للمدرسة</a:t>
                      </a:r>
                    </a:p>
                    <a:p>
                      <a:pPr algn="ctr" rtl="1"/>
                      <a:r>
                        <a:rPr lang="ar-SA" sz="10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7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متوسط مجموع القيمة  المضافة لعموم الصفوف يطرح من مجموع متوسط اختبار المعلمة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القيمة المضافة </a:t>
                      </a:r>
                    </a:p>
                    <a:p>
                      <a:pPr algn="ctr" rtl="1"/>
                      <a:r>
                        <a:rPr lang="ar-SA" sz="1000" dirty="0">
                          <a:cs typeface="Sultan Medium" pitchFamily="2" charset="-78"/>
                        </a:rPr>
                        <a:t>(</a:t>
                      </a:r>
                      <a:r>
                        <a:rPr lang="ar-SA" sz="900" dirty="0">
                          <a:cs typeface="Sultan Medium" pitchFamily="2" charset="-78"/>
                        </a:rPr>
                        <a:t>20)</a:t>
                      </a:r>
                    </a:p>
                    <a:p>
                      <a:pPr algn="ctr" rtl="1"/>
                      <a:r>
                        <a:rPr lang="ar-SA" sz="80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القيمة المعيارية</a:t>
                      </a:r>
                    </a:p>
                    <a:p>
                      <a:pPr algn="ctr" rtl="1"/>
                      <a:r>
                        <a:rPr lang="ar-SA" sz="80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 (   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الاختبار القصير </a:t>
                      </a:r>
                    </a:p>
                    <a:p>
                      <a:pPr algn="ctr" rtl="1"/>
                      <a:endParaRPr lang="ar-SA" sz="900" dirty="0"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(      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الزيارة الفنية </a:t>
                      </a:r>
                    </a:p>
                    <a:p>
                      <a:pPr algn="ctr" rtl="1"/>
                      <a:endParaRPr lang="ar-SA" sz="900" dirty="0"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(       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24332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3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4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5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6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7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8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9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10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11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12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13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058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14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8" name="صورة 17" descr="C:\Users\pc\Desktop\11شعار الوزارة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535" y="90651"/>
            <a:ext cx="811930" cy="3608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8917664" y="91469"/>
            <a:ext cx="1332125" cy="542722"/>
          </a:xfrm>
          <a:prstGeom prst="roundRect">
            <a:avLst>
              <a:gd name="adj" fmla="val 16667"/>
            </a:avLst>
          </a:prstGeom>
          <a:solidFill>
            <a:schemeClr val="bg2">
              <a:alpha val="43137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1034" tIns="30518" rIns="61034" bIns="3051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الإدارة العامة لتعليم القصيم  بنات )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 مكتب التعليم برياض الخبراء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667"/>
              </a:spcAft>
            </a:pPr>
            <a:endParaRPr lang="ar-SA" sz="626" b="1" dirty="0">
              <a:latin typeface="(A) Arslan Wessam B" pitchFamily="66" charset="-78"/>
              <a:cs typeface="(A) Arslan Wessam B" pitchFamily="66" charset="-78"/>
            </a:endParaRPr>
          </a:p>
        </p:txBody>
      </p:sp>
      <p:graphicFrame>
        <p:nvGraphicFramePr>
          <p:cNvPr id="16" name="جدول 15">
            <a:extLst>
              <a:ext uri="{FF2B5EF4-FFF2-40B4-BE49-F238E27FC236}">
                <a16:creationId xmlns:a16="http://schemas.microsoft.com/office/drawing/2014/main" id="{E062E12E-BB6F-4D14-8F43-49C74DA12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3221"/>
              </p:ext>
            </p:extLst>
          </p:nvPr>
        </p:nvGraphicFramePr>
        <p:xfrm>
          <a:off x="128184" y="1429269"/>
          <a:ext cx="2139952" cy="50770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926"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الترتيب</a:t>
                      </a:r>
                      <a:r>
                        <a:rPr lang="ar-SA" sz="700" b="0" baseline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 الفئوي </a:t>
                      </a:r>
                      <a:endParaRPr lang="ar-SA" sz="700" b="0" dirty="0">
                        <a:solidFill>
                          <a:srgbClr val="0000FF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ترتيب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اسم المعلمة 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34">
                <a:tc rowSpan="5"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جيد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120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515508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716500"/>
                  </a:ext>
                </a:extLst>
              </a:tr>
              <a:tr h="336434">
                <a:tc rowSpan="3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متوسط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110869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32808"/>
                  </a:ext>
                </a:extLst>
              </a:tr>
              <a:tr h="336434">
                <a:tc rowSpan="3"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مناسب </a:t>
                      </a:r>
                    </a:p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120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34">
                <a:tc rowSpan="3"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قليل </a:t>
                      </a:r>
                    </a:p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160288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786616"/>
                  </a:ext>
                </a:extLst>
              </a:tr>
              <a:tr h="336434">
                <a:tc vMerge="1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171929"/>
                  </a:ext>
                </a:extLst>
              </a:tr>
            </a:tbl>
          </a:graphicData>
        </a:graphic>
      </p:graphicFrame>
      <p:sp>
        <p:nvSpPr>
          <p:cNvPr id="21" name="مستطيل 20">
            <a:extLst>
              <a:ext uri="{FF2B5EF4-FFF2-40B4-BE49-F238E27FC236}">
                <a16:creationId xmlns:a16="http://schemas.microsoft.com/office/drawing/2014/main" id="{B5B08190-EC8E-4EF8-8454-0CFB838D3108}"/>
              </a:ext>
            </a:extLst>
          </p:cNvPr>
          <p:cNvSpPr/>
          <p:nvPr/>
        </p:nvSpPr>
        <p:spPr>
          <a:xfrm>
            <a:off x="56719" y="700702"/>
            <a:ext cx="2282883" cy="694113"/>
          </a:xfrm>
          <a:prstGeom prst="rect">
            <a:avLst/>
          </a:prstGeom>
          <a:noFill/>
        </p:spPr>
        <p:txBody>
          <a:bodyPr wrap="square" lIns="61034" tIns="30518" rIns="61034" bIns="305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Aref Ruqaa" panose="02000503000000000000" pitchFamily="2" charset="-78"/>
                <a:cs typeface="Aref Ruqaa" panose="02000503000000000000" pitchFamily="2" charset="-78"/>
              </a:rPr>
              <a:t>ترتيب المعلمات الاجباري حسب لتحصيل الدراسي</a:t>
            </a:r>
          </a:p>
          <a:p>
            <a:pPr algn="ctr"/>
            <a:endParaRPr lang="ar-SA" sz="910" b="1" spc="33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ighlight>
                <a:srgbClr val="C0C0C0"/>
              </a:highlight>
              <a:latin typeface="(A) Arslan Wessam B" pitchFamily="66" charset="-78"/>
              <a:cs typeface="Sultan Medium" pitchFamily="2" charset="-78"/>
            </a:endParaRPr>
          </a:p>
        </p:txBody>
      </p:sp>
      <p:pic>
        <p:nvPicPr>
          <p:cNvPr id="1026" name="Picture 2" descr="ÙØªÙØ¬Ø© Ø¨Ø­Ø« Ø§ÙØµÙØ± Ø¹Ù Ø§ÙÙÙÙØ© Ø§ÙÙØ¶Ø§ÙØ© ÙÙØªØ­ØµÙÙ Ø§ÙØ¯Ø±Ø§Ø³Ù">
            <a:extLst>
              <a:ext uri="{FF2B5EF4-FFF2-40B4-BE49-F238E27FC236}">
                <a16:creationId xmlns:a16="http://schemas.microsoft.com/office/drawing/2014/main" id="{49979226-DDE3-41CD-A423-32D88752A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3" t="7029"/>
          <a:stretch/>
        </p:blipFill>
        <p:spPr bwMode="auto">
          <a:xfrm>
            <a:off x="8526016" y="6626319"/>
            <a:ext cx="1859755" cy="99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3">
            <a:extLst>
              <a:ext uri="{FF2B5EF4-FFF2-40B4-BE49-F238E27FC236}">
                <a16:creationId xmlns:a16="http://schemas.microsoft.com/office/drawing/2014/main" id="{1A74EE36-8982-4677-82A1-5A7E3F46F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00" y="7200284"/>
            <a:ext cx="1635031" cy="18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027" tIns="26014" rIns="52027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520288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456987" algn="l"/>
              </a:tabLst>
            </a:pPr>
            <a:r>
              <a:rPr lang="ar-SA" sz="1050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قائدة المدرسة  : العاتي رباح الحربي</a:t>
            </a:r>
          </a:p>
        </p:txBody>
      </p:sp>
    </p:spTree>
    <p:extLst>
      <p:ext uri="{BB962C8B-B14F-4D97-AF65-F5344CB8AC3E}">
        <p14:creationId xmlns:p14="http://schemas.microsoft.com/office/powerpoint/2010/main" val="302783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r="10757" b="6927"/>
          <a:stretch/>
        </p:blipFill>
        <p:spPr bwMode="auto">
          <a:xfrm>
            <a:off x="4579844" y="334367"/>
            <a:ext cx="1490751" cy="23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ستطيل مستدير الزوايا 14"/>
          <p:cNvSpPr/>
          <p:nvPr/>
        </p:nvSpPr>
        <p:spPr>
          <a:xfrm>
            <a:off x="3200400" y="807572"/>
            <a:ext cx="4249640" cy="360801"/>
          </a:xfrm>
          <a:prstGeom prst="roundRect">
            <a:avLst/>
          </a:prstGeom>
          <a:ln w="19050">
            <a:solidFill>
              <a:srgbClr val="96DE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1034" tIns="30518" rIns="61034" bIns="30518" rtlCol="1" anchor="ctr"/>
          <a:lstStyle/>
          <a:p>
            <a:pPr algn="ctr"/>
            <a:endParaRPr lang="ar-SA" sz="1025" dirty="0"/>
          </a:p>
        </p:txBody>
      </p:sp>
      <p:sp>
        <p:nvSpPr>
          <p:cNvPr id="17" name="مستطيل 16"/>
          <p:cNvSpPr/>
          <p:nvPr/>
        </p:nvSpPr>
        <p:spPr>
          <a:xfrm>
            <a:off x="2781233" y="807572"/>
            <a:ext cx="4984879" cy="817224"/>
          </a:xfrm>
          <a:prstGeom prst="rect">
            <a:avLst/>
          </a:prstGeom>
          <a:noFill/>
        </p:spPr>
        <p:txBody>
          <a:bodyPr wrap="square" lIns="61034" tIns="30518" rIns="61034" bIns="305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spc="33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  التحصيل الدراسي لقائدة المدرسة </a:t>
            </a:r>
          </a:p>
          <a:p>
            <a:pPr algn="ctr"/>
            <a:r>
              <a:rPr lang="ar-SA" sz="2000" b="1" spc="33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متوسط</a:t>
            </a:r>
          </a:p>
          <a:p>
            <a:pPr algn="ctr"/>
            <a:endParaRPr lang="ar-SA" sz="910" b="1" spc="33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(A) Arslan Wessam B" pitchFamily="66" charset="-78"/>
              <a:cs typeface="Sultan Medium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0400" y="6742159"/>
            <a:ext cx="5325616" cy="761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027" tIns="26014" rIns="52027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التصنيف بصفة مستمرة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تجمع القائدة أكبر قدر من البيانات وفق المصادر المحددة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يحدد مستوى المعلمة بعد عملية القياس مباشرة ولا ينتظر لنهاية الفصل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تفاضل المعلمات في التصنيف الرتبي عند التساوي بناء على المصادر ويغير الترتيب الرتبي الفئوي كلما حصل على قرينه تؤثر في عملية التقويم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يراجع التصنيف النهائي الكلي مع قرب كل نهاية فصل دراسي ويعتمد التصنيف </a:t>
            </a:r>
          </a:p>
          <a:p>
            <a:pPr marL="171450" indent="-171450" algn="r" defTabSz="520288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1456987" algn="l"/>
              </a:tabLst>
            </a:pPr>
            <a:r>
              <a:rPr lang="ar-SA" sz="79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يلزم قائد ة  المدرسة تصنيف المعلمات الى اربع فئات متساوية العدد بقسمة عدد المعلمات على أربعة وخارج العدد الصحيح يذهب الى فئة جيد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48155" y="7218605"/>
            <a:ext cx="105135" cy="210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2027" tIns="26014" rIns="52027" bIns="26014" numCol="1" anchor="ctr" anchorCtr="0" compatLnSpc="1">
            <a:prstTxWarp prst="textNoShape">
              <a:avLst/>
            </a:prstTxWarp>
            <a:spAutoFit/>
          </a:bodyPr>
          <a:lstStyle/>
          <a:p>
            <a:pPr defTabSz="520288" fontAlgn="base">
              <a:spcBef>
                <a:spcPct val="0"/>
              </a:spcBef>
              <a:spcAft>
                <a:spcPct val="0"/>
              </a:spcAft>
            </a:pPr>
            <a:endParaRPr lang="ar-SA" sz="1025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48155" y="9126830"/>
            <a:ext cx="105135" cy="210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2027" tIns="26014" rIns="52027" bIns="26014" numCol="1" anchor="ctr" anchorCtr="0" compatLnSpc="1">
            <a:prstTxWarp prst="textNoShape">
              <a:avLst/>
            </a:prstTxWarp>
            <a:spAutoFit/>
          </a:bodyPr>
          <a:lstStyle/>
          <a:p>
            <a:pPr defTabSz="520288" fontAlgn="base">
              <a:spcBef>
                <a:spcPct val="0"/>
              </a:spcBef>
              <a:spcAft>
                <a:spcPct val="0"/>
              </a:spcAft>
              <a:tabLst>
                <a:tab pos="796691" algn="l"/>
              </a:tabLst>
            </a:pPr>
            <a:endParaRPr lang="ar-SA" sz="1025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02666"/>
              </p:ext>
            </p:extLst>
          </p:nvPr>
        </p:nvGraphicFramePr>
        <p:xfrm>
          <a:off x="2403163" y="1525176"/>
          <a:ext cx="8013698" cy="49061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58549201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91382010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85706684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413796665"/>
                    </a:ext>
                  </a:extLst>
                </a:gridCol>
                <a:gridCol w="424771">
                  <a:extLst>
                    <a:ext uri="{9D8B030D-6E8A-4147-A177-3AD203B41FA5}">
                      <a16:colId xmlns:a16="http://schemas.microsoft.com/office/drawing/2014/main" val="3053358653"/>
                    </a:ext>
                  </a:extLst>
                </a:gridCol>
                <a:gridCol w="424771">
                  <a:extLst>
                    <a:ext uri="{9D8B030D-6E8A-4147-A177-3AD203B41FA5}">
                      <a16:colId xmlns:a16="http://schemas.microsoft.com/office/drawing/2014/main" val="2998003626"/>
                    </a:ext>
                  </a:extLst>
                </a:gridCol>
                <a:gridCol w="424771">
                  <a:extLst>
                    <a:ext uri="{9D8B030D-6E8A-4147-A177-3AD203B41FA5}">
                      <a16:colId xmlns:a16="http://schemas.microsoft.com/office/drawing/2014/main" val="3270371473"/>
                    </a:ext>
                  </a:extLst>
                </a:gridCol>
                <a:gridCol w="529375">
                  <a:extLst>
                    <a:ext uri="{9D8B030D-6E8A-4147-A177-3AD203B41FA5}">
                      <a16:colId xmlns:a16="http://schemas.microsoft.com/office/drawing/2014/main" val="2409698219"/>
                    </a:ext>
                  </a:extLst>
                </a:gridCol>
              </a:tblGrid>
              <a:tr h="286170">
                <a:tc gridSpan="2"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ar-SA" sz="1100" dirty="0">
                          <a:solidFill>
                            <a:srgbClr val="00B050"/>
                          </a:solidFill>
                          <a:cs typeface="Sultan bold" pitchFamily="2" charset="-78"/>
                        </a:rPr>
                        <a:t>المصادر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1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2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3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4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5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bold" pitchFamily="2" charset="-78"/>
                        </a:rPr>
                        <a:t>6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sz="1800" b="0" dirty="0">
                        <a:solidFill>
                          <a:srgbClr val="00B050"/>
                        </a:solidFill>
                        <a:cs typeface="Sultan bold" pitchFamily="2" charset="-78"/>
                      </a:endParaRPr>
                    </a:p>
                    <a:p>
                      <a:pPr algn="ctr" rtl="1"/>
                      <a:endParaRPr lang="ar-SA" sz="1800" b="0" dirty="0">
                        <a:solidFill>
                          <a:srgbClr val="00B050"/>
                        </a:solidFill>
                        <a:cs typeface="Sultan bold" pitchFamily="2" charset="-78"/>
                      </a:endParaRPr>
                    </a:p>
                    <a:p>
                      <a:pPr algn="ctr" rtl="1"/>
                      <a:r>
                        <a:rPr lang="ar-SA" sz="1600" b="0" dirty="0">
                          <a:solidFill>
                            <a:srgbClr val="00B050"/>
                          </a:solidFill>
                          <a:cs typeface="Sultan bold" pitchFamily="2" charset="-78"/>
                        </a:rPr>
                        <a:t>المجموع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97516"/>
                  </a:ext>
                </a:extLst>
              </a:tr>
              <a:tr h="752734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م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اسم المعلمة 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متوسط اختبار القيمة المضافة لقائدة المدرسة </a:t>
                      </a:r>
                    </a:p>
                    <a:p>
                      <a:pPr algn="ctr" rtl="1"/>
                      <a:endParaRPr lang="ar-SA" sz="14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(20)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المقارنة المتعددة للقيمة المضافة</a:t>
                      </a:r>
                    </a:p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الزيادة لصالح المعلمة يجمع مع باقي درجات المعلمة </a:t>
                      </a:r>
                    </a:p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الزيادة لصالح مصدر المقارنة يطرح من مجموع المعلمة</a:t>
                      </a:r>
                    </a:p>
                    <a:p>
                      <a:pPr marL="171450" indent="-171450" algn="ctr" rtl="1">
                        <a:buFont typeface="Arial" panose="020B0604020202020204" pitchFamily="34" charset="0"/>
                        <a:buChar char="•"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عند التساوي في المقارنة تكون القيمة صفر  </a:t>
                      </a:r>
                      <a:r>
                        <a:rPr lang="ar-SA" sz="8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  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1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4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مرئيات أولياء أمور الطلاب حول أداء المعلم </a:t>
                      </a: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5)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الزيارة الفنية</a:t>
                      </a:r>
                    </a:p>
                    <a:p>
                      <a:pPr algn="ctr" rtl="1"/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للقائدة </a:t>
                      </a:r>
                    </a:p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1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2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100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9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متابعة اعمال التحصيل الكتابية </a:t>
                      </a:r>
                    </a:p>
                    <a:p>
                      <a:pPr algn="ctr" rtl="1"/>
                      <a:r>
                        <a:rPr lang="ar-SA" sz="9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(متابعة الطالبات )</a:t>
                      </a:r>
                    </a:p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9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10</a:t>
                      </a:r>
                      <a:r>
                        <a:rPr lang="ar-SA" sz="10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الإ</a:t>
                      </a:r>
                      <a:r>
                        <a:rPr lang="ar-SA" sz="80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مكانات </a:t>
                      </a:r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والفرص التي اتيحت للمعلم </a:t>
                      </a:r>
                    </a:p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endParaRPr lang="ar-SA" sz="160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(</a:t>
                      </a:r>
                      <a:r>
                        <a:rPr lang="ar-SA" sz="110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10</a:t>
                      </a:r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  <a:cs typeface="Sultan Medium" pitchFamily="2" charset="-78"/>
                        </a:rPr>
                        <a:t>)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ysClr val="windowText" lastClr="000000"/>
                          </a:solidFill>
                          <a:cs typeface="Sultan Medium" pitchFamily="2" charset="-78"/>
                        </a:rPr>
                        <a:t>مصادر المشرفة التربوية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ysClr val="windowText" lastClr="000000"/>
                        </a:solidFill>
                        <a:cs typeface="Sultan Medium" pitchFamily="2" charset="-78"/>
                      </a:endParaRPr>
                    </a:p>
                  </a:txBody>
                  <a:tcPr marL="64033" marR="64033" marT="32017" marB="32017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38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 dirty="0">
                          <a:cs typeface="Sultan Medium" pitchFamily="2" charset="-78"/>
                        </a:rPr>
                        <a:t>مستوى  فرع التخصص</a:t>
                      </a:r>
                    </a:p>
                    <a:p>
                      <a:pPr algn="ctr" rtl="1"/>
                      <a:r>
                        <a:rPr lang="ar-SA" sz="1000" b="0" dirty="0">
                          <a:cs typeface="Sultan Medium" pitchFamily="2" charset="-78"/>
                        </a:rPr>
                        <a:t>(</a:t>
                      </a:r>
                      <a:r>
                        <a:rPr lang="ar-SA" sz="7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متوسط مجموع القيمة المضافة لمواد الفرع  أو اقرب تخصص يطرح من مجموع متوسط اختبار المعلمة  )</a:t>
                      </a:r>
                      <a:endParaRPr lang="ar-SA" sz="8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cs typeface="Sultan Medium" pitchFamily="2" charset="-78"/>
                        </a:rPr>
                        <a:t>المستوى العام للصفوف الأخرى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7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متوسط مجموع القيمة المضافة للصفوف الأخرى يطرح من مجموع متوسط اختبار المعلمة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 dirty="0">
                          <a:cs typeface="Sultan Medium" pitchFamily="2" charset="-78"/>
                        </a:rPr>
                        <a:t>المستوى العام للمدرسة</a:t>
                      </a:r>
                    </a:p>
                    <a:p>
                      <a:pPr algn="ctr" rtl="1"/>
                      <a:r>
                        <a:rPr lang="ar-SA" sz="10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(</a:t>
                      </a:r>
                      <a:r>
                        <a:rPr lang="ar-SA" sz="700" b="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متوسط مجموع القيمة  المضافة لعموم الصفوف يطرح من مجموع متوسط اختبار المعلمة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القيمة المضافة </a:t>
                      </a:r>
                    </a:p>
                    <a:p>
                      <a:pPr algn="ctr" rtl="1"/>
                      <a:r>
                        <a:rPr lang="ar-SA" sz="1000" dirty="0">
                          <a:cs typeface="Sultan Medium" pitchFamily="2" charset="-78"/>
                        </a:rPr>
                        <a:t>(</a:t>
                      </a:r>
                      <a:r>
                        <a:rPr lang="ar-SA" sz="900" dirty="0">
                          <a:cs typeface="Sultan Medium" pitchFamily="2" charset="-78"/>
                        </a:rPr>
                        <a:t>20)</a:t>
                      </a:r>
                    </a:p>
                    <a:p>
                      <a:pPr algn="ctr" rtl="1"/>
                      <a:r>
                        <a:rPr lang="ar-SA" sz="80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القيمة المعيارية</a:t>
                      </a:r>
                    </a:p>
                    <a:p>
                      <a:pPr algn="ctr" rtl="1"/>
                      <a:r>
                        <a:rPr lang="ar-SA" sz="800" dirty="0">
                          <a:solidFill>
                            <a:srgbClr val="C00000"/>
                          </a:solidFill>
                          <a:cs typeface="Sultan Medium" pitchFamily="2" charset="-78"/>
                        </a:rPr>
                        <a:t> (   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الاختبار القصير </a:t>
                      </a:r>
                    </a:p>
                    <a:p>
                      <a:pPr algn="ctr" rtl="1"/>
                      <a:endParaRPr lang="ar-SA" sz="900" dirty="0"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(      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الزيارة الفنية </a:t>
                      </a:r>
                    </a:p>
                    <a:p>
                      <a:pPr algn="ctr" rtl="1"/>
                      <a:endParaRPr lang="ar-SA" sz="900" dirty="0">
                        <a:cs typeface="Sultan Medium" pitchFamily="2" charset="-78"/>
                      </a:endParaRPr>
                    </a:p>
                    <a:p>
                      <a:pPr algn="ctr" rtl="1"/>
                      <a:r>
                        <a:rPr lang="ar-SA" sz="900" dirty="0">
                          <a:cs typeface="Sultan Medium" pitchFamily="2" charset="-78"/>
                        </a:rPr>
                        <a:t>(          )</a:t>
                      </a:r>
                      <a:endParaRPr lang="ar-SA" dirty="0"/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24332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3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4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5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6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7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8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9</a:t>
                      </a: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603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900" dirty="0">
                        <a:cs typeface="Sultan Medium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normal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dirty="0">
                        <a:cs typeface="Sultan bold" pitchFamily="2" charset="-78"/>
                      </a:endParaRPr>
                    </a:p>
                  </a:txBody>
                  <a:tcPr marL="52027" marR="52027" marT="26014" marB="2601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صورة 17" descr="C:\Users\pc\Desktop\11شعار الوزارة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535" y="90651"/>
            <a:ext cx="811930" cy="3608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8917664" y="91469"/>
            <a:ext cx="1332125" cy="542722"/>
          </a:xfrm>
          <a:prstGeom prst="roundRect">
            <a:avLst>
              <a:gd name="adj" fmla="val 16667"/>
            </a:avLst>
          </a:prstGeom>
          <a:solidFill>
            <a:schemeClr val="bg2">
              <a:alpha val="43137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1034" tIns="30518" rIns="61034" bIns="30518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الإدارة العامة لتعليم القصيم  بنات )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 مكتب التعليم برياض الخبراء</a:t>
            </a:r>
          </a:p>
          <a:p>
            <a:pPr algn="ctr" fontAlgn="base">
              <a:spcBef>
                <a:spcPct val="0"/>
              </a:spcBef>
            </a:pPr>
            <a:r>
              <a:rPr lang="ar-SA" sz="569" dirty="0">
                <a:latin typeface="(A) Arslan Wessam B" pitchFamily="66" charset="-78"/>
                <a:cs typeface="Sultan Medium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667"/>
              </a:spcAft>
            </a:pPr>
            <a:endParaRPr lang="ar-SA" sz="626" b="1" dirty="0">
              <a:latin typeface="(A) Arslan Wessam B" pitchFamily="66" charset="-78"/>
              <a:cs typeface="(A) Arslan Wessam B" pitchFamily="66" charset="-78"/>
            </a:endParaRPr>
          </a:p>
        </p:txBody>
      </p:sp>
      <p:graphicFrame>
        <p:nvGraphicFramePr>
          <p:cNvPr id="16" name="جدول 15">
            <a:extLst>
              <a:ext uri="{FF2B5EF4-FFF2-40B4-BE49-F238E27FC236}">
                <a16:creationId xmlns:a16="http://schemas.microsoft.com/office/drawing/2014/main" id="{E062E12E-BB6F-4D14-8F43-49C74DA12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01833"/>
              </p:ext>
            </p:extLst>
          </p:nvPr>
        </p:nvGraphicFramePr>
        <p:xfrm>
          <a:off x="130489" y="1892759"/>
          <a:ext cx="2139952" cy="50465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447"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الترتيب</a:t>
                      </a:r>
                      <a:r>
                        <a:rPr lang="ar-SA" sz="700" b="0" baseline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 الفئوي </a:t>
                      </a:r>
                      <a:endParaRPr lang="ar-SA" sz="700" b="0" dirty="0">
                        <a:solidFill>
                          <a:srgbClr val="0000FF"/>
                        </a:solidFill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ترتيب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0000FF"/>
                          </a:solidFill>
                          <a:cs typeface="Sultan Medium" pitchFamily="2" charset="-78"/>
                        </a:rPr>
                        <a:t>اسم المعلمة 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19">
                <a:tc rowSpan="3"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جيد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19">
                <a:tc vMerge="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120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11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515508"/>
                  </a:ext>
                </a:extLst>
              </a:tr>
              <a:tr h="500119">
                <a:tc rowSpan="2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متوسط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110869"/>
                  </a:ext>
                </a:extLst>
              </a:tr>
              <a:tr h="50011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32808"/>
                  </a:ext>
                </a:extLst>
              </a:tr>
              <a:tr h="500119">
                <a:tc rowSpan="2"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مناسب </a:t>
                      </a:r>
                    </a:p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119">
                <a:tc vMerge="1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119">
                <a:tc rowSpan="2"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2000" b="0" dirty="0">
                          <a:solidFill>
                            <a:srgbClr val="C00000"/>
                          </a:solidFill>
                          <a:cs typeface="Sultan bold" pitchFamily="2" charset="-78"/>
                        </a:rPr>
                        <a:t>قليل </a:t>
                      </a:r>
                    </a:p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160288"/>
                  </a:ext>
                </a:extLst>
              </a:tr>
              <a:tr h="500119">
                <a:tc vMerge="1"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endParaRPr lang="ar-SA" sz="2000" b="0" dirty="0">
                        <a:solidFill>
                          <a:srgbClr val="C00000"/>
                        </a:solidFill>
                        <a:cs typeface="Sultan bold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171929"/>
                  </a:ext>
                </a:extLst>
              </a:tr>
            </a:tbl>
          </a:graphicData>
        </a:graphic>
      </p:graphicFrame>
      <p:sp>
        <p:nvSpPr>
          <p:cNvPr id="21" name="مستطيل 20">
            <a:extLst>
              <a:ext uri="{FF2B5EF4-FFF2-40B4-BE49-F238E27FC236}">
                <a16:creationId xmlns:a16="http://schemas.microsoft.com/office/drawing/2014/main" id="{B5B08190-EC8E-4EF8-8454-0CFB838D3108}"/>
              </a:ext>
            </a:extLst>
          </p:cNvPr>
          <p:cNvSpPr/>
          <p:nvPr/>
        </p:nvSpPr>
        <p:spPr>
          <a:xfrm>
            <a:off x="59023" y="1168373"/>
            <a:ext cx="2282883" cy="694113"/>
          </a:xfrm>
          <a:prstGeom prst="rect">
            <a:avLst/>
          </a:prstGeom>
          <a:noFill/>
        </p:spPr>
        <p:txBody>
          <a:bodyPr wrap="square" lIns="61034" tIns="30518" rIns="61034" bIns="305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Aref Ruqaa" panose="02000503000000000000" pitchFamily="2" charset="-78"/>
                <a:cs typeface="Aref Ruqaa" panose="02000503000000000000" pitchFamily="2" charset="-78"/>
              </a:rPr>
              <a:t>ترتيب المعلمات الاجباري حسب لتحصيل الدراسي</a:t>
            </a:r>
          </a:p>
          <a:p>
            <a:pPr algn="ctr"/>
            <a:endParaRPr lang="ar-SA" sz="910" b="1" spc="33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highlight>
                <a:srgbClr val="C0C0C0"/>
              </a:highlight>
              <a:latin typeface="(A) Arslan Wessam B" pitchFamily="66" charset="-78"/>
              <a:cs typeface="Sultan Medium" pitchFamily="2" charset="-78"/>
            </a:endParaRPr>
          </a:p>
        </p:txBody>
      </p:sp>
      <p:pic>
        <p:nvPicPr>
          <p:cNvPr id="1026" name="Picture 2" descr="ÙØªÙØ¬Ø© Ø¨Ø­Ø« Ø§ÙØµÙØ± Ø¹Ù Ø§ÙÙÙÙØ© Ø§ÙÙØ¶Ø§ÙØ© ÙÙØªØ­ØµÙÙ Ø§ÙØ¯Ø±Ø§Ø³Ù">
            <a:extLst>
              <a:ext uri="{FF2B5EF4-FFF2-40B4-BE49-F238E27FC236}">
                <a16:creationId xmlns:a16="http://schemas.microsoft.com/office/drawing/2014/main" id="{49979226-DDE3-41CD-A423-32D88752A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3" t="7029"/>
          <a:stretch/>
        </p:blipFill>
        <p:spPr bwMode="auto">
          <a:xfrm>
            <a:off x="8526016" y="6626319"/>
            <a:ext cx="1859755" cy="99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3">
            <a:extLst>
              <a:ext uri="{FF2B5EF4-FFF2-40B4-BE49-F238E27FC236}">
                <a16:creationId xmlns:a16="http://schemas.microsoft.com/office/drawing/2014/main" id="{1A74EE36-8982-4677-82A1-5A7E3F46F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00" y="7200284"/>
            <a:ext cx="1635031" cy="18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027" tIns="26014" rIns="52027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520288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456987" algn="l"/>
              </a:tabLst>
            </a:pPr>
            <a:r>
              <a:rPr lang="ar-SA" sz="1050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قائدة المدرسة  : العاتي رباح الحربي</a:t>
            </a:r>
          </a:p>
        </p:txBody>
      </p:sp>
    </p:spTree>
    <p:extLst>
      <p:ext uri="{BB962C8B-B14F-4D97-AF65-F5344CB8AC3E}">
        <p14:creationId xmlns:p14="http://schemas.microsoft.com/office/powerpoint/2010/main" val="393760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r="10757" b="6927"/>
          <a:stretch/>
        </p:blipFill>
        <p:spPr bwMode="auto">
          <a:xfrm>
            <a:off x="4406854" y="51014"/>
            <a:ext cx="1563951" cy="31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ستطيل مستدير الزوايا 14"/>
          <p:cNvSpPr/>
          <p:nvPr/>
        </p:nvSpPr>
        <p:spPr>
          <a:xfrm>
            <a:off x="3176292" y="342710"/>
            <a:ext cx="4194766" cy="328030"/>
          </a:xfrm>
          <a:prstGeom prst="roundRect">
            <a:avLst/>
          </a:prstGeom>
          <a:ln w="19050">
            <a:solidFill>
              <a:srgbClr val="96DE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3205" tIns="41603" rIns="83205" bIns="41603" rtlCol="1" anchor="ctr"/>
          <a:lstStyle/>
          <a:p>
            <a:pPr algn="ctr"/>
            <a:endParaRPr lang="ar-SA" sz="1396" dirty="0"/>
          </a:p>
        </p:txBody>
      </p:sp>
      <p:sp>
        <p:nvSpPr>
          <p:cNvPr id="17" name="مستطيل 16"/>
          <p:cNvSpPr/>
          <p:nvPr/>
        </p:nvSpPr>
        <p:spPr>
          <a:xfrm>
            <a:off x="2633670" y="296933"/>
            <a:ext cx="5280010" cy="489771"/>
          </a:xfrm>
          <a:prstGeom prst="rect">
            <a:avLst/>
          </a:prstGeom>
          <a:noFill/>
        </p:spPr>
        <p:txBody>
          <a:bodyPr wrap="square" lIns="83205" tIns="41603" rIns="83205" bIns="4160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396" b="1" spc="46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متوسط التحصيل الدراسي للزيارات التشخيصية لقائدة المدرسة </a:t>
            </a:r>
          </a:p>
          <a:p>
            <a:pPr algn="ctr"/>
            <a:endParaRPr lang="ar-SA" sz="1241" b="1" spc="4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(A) Arslan Wessam B" pitchFamily="66" charset="-78"/>
              <a:cs typeface="Sultan Medium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56161" y="7162467"/>
            <a:ext cx="4517564" cy="20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926" tIns="35463" rIns="70926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09300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986287" algn="l"/>
              </a:tabLst>
            </a:pPr>
            <a:r>
              <a:rPr lang="ar-SA" sz="108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قائدة  المدرسة: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84795" y="7584732"/>
            <a:ext cx="143302" cy="28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926" tIns="35463" rIns="70926" bIns="35463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709300" rtl="1" fontAlgn="base">
              <a:spcBef>
                <a:spcPct val="0"/>
              </a:spcBef>
              <a:spcAft>
                <a:spcPct val="0"/>
              </a:spcAft>
            </a:pPr>
            <a:endParaRPr lang="ar-SA" sz="1396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84795" y="9682949"/>
            <a:ext cx="143302" cy="28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926" tIns="35463" rIns="70926" bIns="35463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709300" rtl="1" fontAlgn="base">
              <a:spcBef>
                <a:spcPct val="0"/>
              </a:spcBef>
              <a:spcAft>
                <a:spcPct val="0"/>
              </a:spcAft>
              <a:tabLst>
                <a:tab pos="1086116" algn="l"/>
              </a:tabLst>
            </a:pPr>
            <a:endParaRPr lang="ar-SA" sz="1396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97356"/>
              </p:ext>
            </p:extLst>
          </p:nvPr>
        </p:nvGraphicFramePr>
        <p:xfrm>
          <a:off x="294640" y="1006527"/>
          <a:ext cx="9936480" cy="635196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96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411239021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47850569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06659056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85140525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41085487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32527743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21837271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54636221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419763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27017798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76296926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9902988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63855225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78708118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73054690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40576155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392794768"/>
                    </a:ext>
                  </a:extLst>
                </a:gridCol>
              </a:tblGrid>
              <a:tr h="18018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م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اسم المعلمة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المادة</a:t>
                      </a:r>
                      <a:r>
                        <a:rPr lang="ar-SA" sz="1050" b="0" baseline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 </a:t>
                      </a:r>
                      <a:endParaRPr lang="ar-SA" sz="105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اول /ب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ثاني /ب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ثالث /ب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رابع /ب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خامس /ب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سادس /ب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55">
                <a:tc vMerge="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9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>
                          <a:cs typeface="Sultan Medium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>
                          <a:cs typeface="Sultan Medium" pitchFamily="2" charset="-78"/>
                        </a:rPr>
                        <a:t>عدد طالبات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المتوسط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عدد طالبات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المتوسط </a:t>
                      </a:r>
                    </a:p>
                    <a:p>
                      <a:pPr algn="ctr" rtl="1"/>
                      <a:endParaRPr lang="ar-SA" sz="7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عدد طالبات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المتوسط </a:t>
                      </a:r>
                    </a:p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عدد طالبات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المتوسط </a:t>
                      </a:r>
                    </a:p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عدد طالبات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المتوسط </a:t>
                      </a:r>
                    </a:p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7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Medium" pitchFamily="2" charset="-78"/>
                        </a:rPr>
                        <a:t>عدد طالبات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dirty="0">
                          <a:cs typeface="Sultan Medium" pitchFamily="2" charset="-78"/>
                        </a:rPr>
                        <a:t>المتوسط </a:t>
                      </a:r>
                    </a:p>
                    <a:p>
                      <a:pPr algn="ctr" rtl="1"/>
                      <a:endParaRPr lang="ar-SA" sz="7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97131"/>
                  </a:ext>
                </a:extLst>
              </a:tr>
              <a:tr h="217195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نوره عايد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رياضيات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2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 err="1">
                          <a:cs typeface="Sultan Medium" pitchFamily="2" charset="-78"/>
                        </a:rPr>
                        <a:t>ذيرة</a:t>
                      </a:r>
                      <a:r>
                        <a:rPr lang="ar-SA" sz="1050" dirty="0">
                          <a:cs typeface="Sultan Medium" pitchFamily="2" charset="-78"/>
                        </a:rPr>
                        <a:t> العوفي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100" dirty="0">
                        <a:cs typeface="Sultan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27945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3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ايناس المحيسن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1631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</a:t>
                      </a:r>
                    </a:p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 ( مجموع متوسط المعلمات قسمة عدد المعلمات التخصص)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50765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3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هند الحربي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لغة عربية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11279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4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جميلة الحربي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100" dirty="0">
                        <a:cs typeface="Sultan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5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>
                          <a:cs typeface="Sultan Medium" pitchFamily="2" charset="-78"/>
                        </a:rPr>
                        <a:t>مها الحميدي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866878"/>
                  </a:ext>
                </a:extLst>
              </a:tr>
              <a:tr h="136056">
                <a:tc gridSpan="3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 ( مجموع متوسط المعلمات قسمة عدد المعلمات التخصص)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67782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6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الجازي الحربي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صفوف أوليه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88640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7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زينب </a:t>
                      </a:r>
                      <a:r>
                        <a:rPr lang="ar-SA" sz="1050" dirty="0" err="1">
                          <a:cs typeface="Sultan Medium" pitchFamily="2" charset="-78"/>
                        </a:rPr>
                        <a:t>الجمعه</a:t>
                      </a:r>
                      <a:r>
                        <a:rPr lang="ar-SA" sz="1050" dirty="0">
                          <a:cs typeface="Sultan Medium" pitchFamily="2" charset="-78"/>
                        </a:rPr>
                        <a:t>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65615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8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050" dirty="0">
                          <a:cs typeface="Sultan Medium" pitchFamily="2" charset="-78"/>
                        </a:rPr>
                        <a:t>آمنة الوهيبي</a:t>
                      </a:r>
                      <a:r>
                        <a:rPr lang="ar-SA" sz="1050" baseline="0" dirty="0">
                          <a:cs typeface="Sultan Medium" pitchFamily="2" charset="-78"/>
                        </a:rPr>
                        <a:t> </a:t>
                      </a: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393782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9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مزنة الفاضل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806520"/>
                  </a:ext>
                </a:extLst>
              </a:tr>
              <a:tr h="136056">
                <a:tc gridSpan="3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 ( مجموع متوسط المعلمات قسمة عدد المعلمات التخصص</a:t>
                      </a:r>
                      <a:r>
                        <a:rPr lang="ar-SA" sz="1000" dirty="0">
                          <a:cs typeface="Sultan Medium" pitchFamily="2" charset="-78"/>
                        </a:rPr>
                        <a:t>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733211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10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ساره الحربي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Sultan Medium" pitchFamily="2" charset="-78"/>
                        </a:rPr>
                        <a:t>دين (                   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11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نوير الحربي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Sultan Medium" pitchFamily="2" charset="-78"/>
                        </a:rPr>
                        <a:t>دين (                   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056">
                <a:tc gridSpan="3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 ( مجموع متوسط المعلمات قسمة عدد المعلمات التخصص</a:t>
                      </a:r>
                      <a:r>
                        <a:rPr lang="ar-SA" sz="800" dirty="0">
                          <a:cs typeface="Sultan Medium" pitchFamily="2" charset="-78"/>
                        </a:rPr>
                        <a:t>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75987"/>
                  </a:ext>
                </a:extLst>
              </a:tr>
              <a:tr h="13605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12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عواطف</a:t>
                      </a:r>
                      <a:r>
                        <a:rPr lang="ar-SA" sz="1050" baseline="0" dirty="0">
                          <a:cs typeface="Sultan Medium" pitchFamily="2" charset="-78"/>
                        </a:rPr>
                        <a:t> الحربي</a:t>
                      </a: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فنية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13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dirty="0">
                          <a:cs typeface="Sultan Medium" pitchFamily="2" charset="-78"/>
                        </a:rPr>
                        <a:t>نوره </a:t>
                      </a:r>
                      <a:r>
                        <a:rPr lang="ar-SA" sz="1050" dirty="0" err="1">
                          <a:cs typeface="Sultan Medium" pitchFamily="2" charset="-78"/>
                        </a:rPr>
                        <a:t>الجمعه</a:t>
                      </a:r>
                      <a:r>
                        <a:rPr lang="ar-SA" sz="1050" dirty="0">
                          <a:cs typeface="Sultan Medium" pitchFamily="2" charset="-78"/>
                        </a:rPr>
                        <a:t>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اسرية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056">
                <a:tc gridSpan="3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 ( مجموع متوسط المعلمات قسمة عدد المعلمات التخصص</a:t>
                      </a:r>
                      <a:r>
                        <a:rPr lang="ar-SA" sz="1000" dirty="0">
                          <a:cs typeface="Sultan Medium" pitchFamily="2" charset="-78"/>
                        </a:rPr>
                        <a:t>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67492"/>
                  </a:ext>
                </a:extLst>
              </a:tr>
              <a:tr h="292678">
                <a:tc gridSpan="3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متوسط القيمة المضافة للصفوف الدراسية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692081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087791"/>
                  </a:ext>
                </a:extLst>
              </a:tr>
              <a:tr h="292678">
                <a:tc gridSpan="3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متوسط القيمة المضافة لجميع فصول المدرسة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متوسط القيمة المضافة لجميع معلمات المدرسة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31138"/>
                  </a:ext>
                </a:extLst>
              </a:tr>
            </a:tbl>
          </a:graphicData>
        </a:graphic>
      </p:graphicFrame>
      <p:pic>
        <p:nvPicPr>
          <p:cNvPr id="18" name="صورة 17" descr="C:\Users\pc\Desktop\11شعار الوزارة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065" y="0"/>
            <a:ext cx="274076" cy="4272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8721956" y="69218"/>
            <a:ext cx="1580284" cy="669465"/>
          </a:xfrm>
          <a:prstGeom prst="roundRect">
            <a:avLst>
              <a:gd name="adj" fmla="val 16667"/>
            </a:avLst>
          </a:prstGeom>
          <a:solidFill>
            <a:schemeClr val="bg2">
              <a:alpha val="43137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83205" tIns="41603" rIns="83205" bIns="41603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الإدارة العامة لتعليم القصيم  )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 مكتب التعليم برياض الخبراء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909"/>
              </a:spcAft>
            </a:pPr>
            <a:endParaRPr lang="ar-SA" sz="853" b="1" dirty="0">
              <a:latin typeface="(A) Arslan Wessam B" pitchFamily="66" charset="-78"/>
              <a:cs typeface="(A) Arslan Wessam B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547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4</a:t>
            </a:fld>
            <a:endParaRPr lang="ar-SA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r="10757" b="6927"/>
          <a:stretch/>
        </p:blipFill>
        <p:spPr bwMode="auto">
          <a:xfrm>
            <a:off x="4406854" y="51014"/>
            <a:ext cx="1563951" cy="31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ستطيل مستدير الزوايا 14"/>
          <p:cNvSpPr/>
          <p:nvPr/>
        </p:nvSpPr>
        <p:spPr>
          <a:xfrm>
            <a:off x="3254300" y="506725"/>
            <a:ext cx="4194766" cy="328030"/>
          </a:xfrm>
          <a:prstGeom prst="roundRect">
            <a:avLst/>
          </a:prstGeom>
          <a:ln w="19050">
            <a:solidFill>
              <a:srgbClr val="96DE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3205" tIns="41603" rIns="83205" bIns="41603" rtlCol="1" anchor="ctr"/>
          <a:lstStyle/>
          <a:p>
            <a:pPr algn="ctr"/>
            <a:endParaRPr lang="ar-SA" sz="1396" dirty="0"/>
          </a:p>
        </p:txBody>
      </p:sp>
      <p:sp>
        <p:nvSpPr>
          <p:cNvPr id="17" name="مستطيل 16"/>
          <p:cNvSpPr/>
          <p:nvPr/>
        </p:nvSpPr>
        <p:spPr>
          <a:xfrm>
            <a:off x="2766497" y="506725"/>
            <a:ext cx="5280010" cy="489771"/>
          </a:xfrm>
          <a:prstGeom prst="rect">
            <a:avLst/>
          </a:prstGeom>
          <a:noFill/>
        </p:spPr>
        <p:txBody>
          <a:bodyPr wrap="square" lIns="83205" tIns="41603" rIns="83205" bIns="4160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396" b="1" spc="46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(A) Arslan Wessam B" pitchFamily="66" charset="-78"/>
                <a:cs typeface="(A) Arslan Wessam B" pitchFamily="66" charset="-78"/>
              </a:rPr>
              <a:t>متوسط التحصيل الدراسي للزيارات التشخيصية لقائدة المدرسة </a:t>
            </a:r>
          </a:p>
          <a:p>
            <a:pPr algn="ctr"/>
            <a:endParaRPr lang="ar-SA" sz="1241" b="1" spc="4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(A) Arslan Wessam B" pitchFamily="66" charset="-78"/>
              <a:cs typeface="Sultan Medium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56161" y="7162467"/>
            <a:ext cx="4517564" cy="20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926" tIns="35463" rIns="70926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09300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986287" algn="l"/>
              </a:tabLst>
            </a:pPr>
            <a:r>
              <a:rPr lang="ar-SA" sz="1086" dirty="0">
                <a:latin typeface="Calibri" pitchFamily="34" charset="0"/>
                <a:ea typeface="Calibri" pitchFamily="34" charset="0"/>
                <a:cs typeface="Sultan normal" pitchFamily="2" charset="-78"/>
              </a:rPr>
              <a:t>قائدة  المدرسة: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84795" y="7584732"/>
            <a:ext cx="143302" cy="28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926" tIns="35463" rIns="70926" bIns="35463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709300" rtl="1" fontAlgn="base">
              <a:spcBef>
                <a:spcPct val="0"/>
              </a:spcBef>
              <a:spcAft>
                <a:spcPct val="0"/>
              </a:spcAft>
            </a:pPr>
            <a:endParaRPr lang="ar-SA" sz="1396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84795" y="9682949"/>
            <a:ext cx="143302" cy="28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926" tIns="35463" rIns="70926" bIns="35463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709300" rtl="1" fontAlgn="base">
              <a:spcBef>
                <a:spcPct val="0"/>
              </a:spcBef>
              <a:spcAft>
                <a:spcPct val="0"/>
              </a:spcAft>
              <a:tabLst>
                <a:tab pos="1086116" algn="l"/>
              </a:tabLst>
            </a:pPr>
            <a:endParaRPr lang="ar-SA" sz="1396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79808"/>
              </p:ext>
            </p:extLst>
          </p:nvPr>
        </p:nvGraphicFramePr>
        <p:xfrm>
          <a:off x="813434" y="1112082"/>
          <a:ext cx="8920482" cy="56030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682">
                  <a:extLst>
                    <a:ext uri="{9D8B030D-6E8A-4147-A177-3AD203B41FA5}">
                      <a16:colId xmlns:a16="http://schemas.microsoft.com/office/drawing/2014/main" val="2389035017"/>
                    </a:ext>
                  </a:extLst>
                </a:gridCol>
                <a:gridCol w="611682">
                  <a:extLst>
                    <a:ext uri="{9D8B030D-6E8A-4147-A177-3AD203B41FA5}">
                      <a16:colId xmlns:a16="http://schemas.microsoft.com/office/drawing/2014/main" val="2503168652"/>
                    </a:ext>
                  </a:extLst>
                </a:gridCol>
                <a:gridCol w="611682">
                  <a:extLst>
                    <a:ext uri="{9D8B030D-6E8A-4147-A177-3AD203B41FA5}">
                      <a16:colId xmlns:a16="http://schemas.microsoft.com/office/drawing/2014/main" val="1623725636"/>
                    </a:ext>
                  </a:extLst>
                </a:gridCol>
                <a:gridCol w="611682">
                  <a:extLst>
                    <a:ext uri="{9D8B030D-6E8A-4147-A177-3AD203B41FA5}">
                      <a16:colId xmlns:a16="http://schemas.microsoft.com/office/drawing/2014/main" val="3328162588"/>
                    </a:ext>
                  </a:extLst>
                </a:gridCol>
                <a:gridCol w="611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682">
                  <a:extLst>
                    <a:ext uri="{9D8B030D-6E8A-4147-A177-3AD203B41FA5}">
                      <a16:colId xmlns:a16="http://schemas.microsoft.com/office/drawing/2014/main" val="688014000"/>
                    </a:ext>
                  </a:extLst>
                </a:gridCol>
                <a:gridCol w="1106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864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1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م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1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اسم المعلمة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1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المادة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 </a:t>
                      </a:r>
                      <a:endParaRPr lang="ar-SA" sz="11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اول متوسط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b="0" dirty="0">
                        <a:solidFill>
                          <a:schemeClr val="tx1"/>
                        </a:solidFill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ثاني متوسط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ثالث متوسط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solidFill>
                            <a:schemeClr val="tx1"/>
                          </a:solidFill>
                          <a:cs typeface="Sultan Medium" pitchFamily="2" charset="-78"/>
                        </a:rPr>
                        <a:t>متوسط المعلمة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88">
                <a:tc vMerge="1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endParaRPr lang="ar-SA" sz="90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bold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bold" pitchFamily="2" charset="-78"/>
                        </a:rPr>
                        <a:t>متوسط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bold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bold" pitchFamily="2" charset="-78"/>
                        </a:rPr>
                        <a:t>متوسط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bold" pitchFamily="2" charset="-78"/>
                        </a:rPr>
                        <a:t>مجموع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dirty="0">
                          <a:cs typeface="Sultan bold" pitchFamily="2" charset="-78"/>
                        </a:rPr>
                        <a:t>متوسط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97131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1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normal" pitchFamily="2" charset="-78"/>
                        </a:rPr>
                        <a:t>هيلا غازي الحربي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bold" pitchFamily="2" charset="-78"/>
                        </a:rPr>
                        <a:t>رياضيات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2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normal" pitchFamily="2" charset="-78"/>
                        </a:rPr>
                        <a:t>جوزاء سند الحربي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bold" pitchFamily="2" charset="-78"/>
                        </a:rPr>
                        <a:t>علوم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38762"/>
                  </a:ext>
                </a:extLst>
              </a:tr>
              <a:tr h="298746">
                <a:tc gridSpan="9"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</a:t>
                      </a:r>
                    </a:p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 ( مجموع متوسط المعلمات قسمة عدد المعلمات التخصص)</a:t>
                      </a:r>
                    </a:p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50765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3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normal" pitchFamily="2" charset="-78"/>
                        </a:rPr>
                        <a:t>شريفة العلوي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bold" pitchFamily="2" charset="-78"/>
                        </a:rPr>
                        <a:t>اجتماعيات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827390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4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 err="1">
                          <a:cs typeface="Sultan normal" pitchFamily="2" charset="-78"/>
                        </a:rPr>
                        <a:t>البندري</a:t>
                      </a:r>
                      <a:r>
                        <a:rPr lang="ar-SA" sz="900" dirty="0">
                          <a:cs typeface="Sultan normal" pitchFamily="2" charset="-78"/>
                        </a:rPr>
                        <a:t> البدراني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bold" pitchFamily="2" charset="-78"/>
                        </a:rPr>
                        <a:t>لغة انجليزية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59383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5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normal" pitchFamily="2" charset="-78"/>
                        </a:rPr>
                        <a:t>نوال الحربي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cs typeface="Sultan bold" pitchFamily="2" charset="-78"/>
                        </a:rPr>
                        <a:t>لغة عربية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11279"/>
                  </a:ext>
                </a:extLst>
              </a:tr>
              <a:tr h="298746">
                <a:tc gridSpan="9"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</a:t>
                      </a:r>
                    </a:p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 ( مجموع متوسط المعلمات قسمة عدد المعلمات التخصص)</a:t>
                      </a:r>
                    </a:p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733211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6</a:t>
                      </a:r>
                    </a:p>
                  </a:txBody>
                  <a:tcPr marL="70926" marR="70926" marT="35463" marB="354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normal" pitchFamily="2" charset="-78"/>
                        </a:rPr>
                        <a:t>وضحا الحربي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bold" pitchFamily="2" charset="-78"/>
                        </a:rPr>
                        <a:t>دين (                   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7</a:t>
                      </a:r>
                    </a:p>
                  </a:txBody>
                  <a:tcPr marL="70926" marR="70926" marT="35463" marB="354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normal" pitchFamily="2" charset="-78"/>
                        </a:rPr>
                        <a:t>غزية الحربي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Sultan bold" pitchFamily="2" charset="-78"/>
                        </a:rPr>
                        <a:t>دين (                   )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746">
                <a:tc gridSpan="9"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</a:t>
                      </a:r>
                    </a:p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 ( مجموع متوسط المعلمات قسمة عدد المعلمات التخصص)</a:t>
                      </a:r>
                    </a:p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75987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8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normal" pitchFamily="2" charset="-78"/>
                        </a:rPr>
                        <a:t>نجلاء</a:t>
                      </a:r>
                      <a:r>
                        <a:rPr lang="ar-SA" sz="900" baseline="0" dirty="0">
                          <a:cs typeface="Sultan normal" pitchFamily="2" charset="-78"/>
                        </a:rPr>
                        <a:t> المنيع </a:t>
                      </a:r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  <a:p>
                      <a:pPr algn="ctr" rtl="1"/>
                      <a:r>
                        <a:rPr lang="ar-SA" sz="900" dirty="0">
                          <a:cs typeface="Sultan bold" pitchFamily="2" charset="-78"/>
                        </a:rPr>
                        <a:t>اسرية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746">
                <a:tc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9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normal" pitchFamily="2" charset="-78"/>
                        </a:rPr>
                        <a:t>آمنه الصغير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cs typeface="Sultan bold" pitchFamily="2" charset="-78"/>
                        </a:rPr>
                        <a:t>حاسب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317925"/>
                  </a:ext>
                </a:extLst>
              </a:tr>
              <a:tr h="298746">
                <a:tc gridSpan="9">
                  <a:txBody>
                    <a:bodyPr/>
                    <a:lstStyle/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 القيمة المضافة  لمعلمات فرع التخصص </a:t>
                      </a:r>
                    </a:p>
                    <a:p>
                      <a:pPr marL="0" marR="0" lvl="0" indent="0" algn="r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900" dirty="0">
                          <a:cs typeface="Sultan Medium" pitchFamily="2" charset="-78"/>
                        </a:rPr>
                        <a:t> ( مجموع متوسط المعلمات قسمة عدد المعلمات التخصص)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2789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67492"/>
                  </a:ext>
                </a:extLst>
              </a:tr>
              <a:tr h="298746">
                <a:tc gridSpan="3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900" dirty="0">
                          <a:cs typeface="Sultan Medium" pitchFamily="2" charset="-78"/>
                        </a:rPr>
                        <a:t>متوسط القيمة المضافة للصفوف الدراسية 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7307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900" dirty="0">
                        <a:cs typeface="Sultan normal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692081"/>
                  </a:ext>
                </a:extLst>
              </a:tr>
              <a:tr h="298746">
                <a:tc gridSpan="3">
                  <a:txBody>
                    <a:bodyPr/>
                    <a:lstStyle/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050" dirty="0">
                          <a:cs typeface="Sultan Medium" pitchFamily="2" charset="-78"/>
                        </a:rPr>
                        <a:t>متوسط القيمة المضافة لجميع فصول المدرسة</a:t>
                      </a: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1050" dirty="0">
                        <a:cs typeface="Sultan Medium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متوسط القيمة المضافة لجميع معلمات المدرسة </a:t>
                      </a:r>
                      <a:endParaRPr lang="ar-SA" sz="105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ar-SA" sz="1050" dirty="0">
                          <a:cs typeface="Sultan Medium" pitchFamily="2" charset="-78"/>
                        </a:rPr>
                        <a:t>متوسط القيمة المضافة لجميع معلمات المدرسة </a:t>
                      </a:r>
                    </a:p>
                  </a:txBody>
                  <a:tcPr marL="70926" marR="70926" marT="35463" marB="35463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900" dirty="0">
                        <a:cs typeface="Sultan bold" pitchFamily="2" charset="-78"/>
                      </a:endParaRPr>
                    </a:p>
                  </a:txBody>
                  <a:tcPr marL="70926" marR="70926" marT="35463" marB="35463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51419"/>
                  </a:ext>
                </a:extLst>
              </a:tr>
            </a:tbl>
          </a:graphicData>
        </a:graphic>
      </p:graphicFrame>
      <p:pic>
        <p:nvPicPr>
          <p:cNvPr id="18" name="صورة 17" descr="C:\Users\pc\Desktop\11شعار الوزارة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065" y="0"/>
            <a:ext cx="274076" cy="4272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8721956" y="69218"/>
            <a:ext cx="1580284" cy="669465"/>
          </a:xfrm>
          <a:prstGeom prst="roundRect">
            <a:avLst>
              <a:gd name="adj" fmla="val 16667"/>
            </a:avLst>
          </a:prstGeom>
          <a:solidFill>
            <a:schemeClr val="bg2">
              <a:alpha val="43137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83205" tIns="41603" rIns="83205" bIns="41603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الإدارة العامة لتعليم القصيم  )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 مكتب التعليم برياض الخبراء</a:t>
            </a:r>
          </a:p>
          <a:p>
            <a:pPr algn="ctr" fontAlgn="base">
              <a:spcBef>
                <a:spcPct val="0"/>
              </a:spcBef>
            </a:pPr>
            <a:r>
              <a:rPr lang="ar-SA" sz="776" dirty="0">
                <a:latin typeface="(A) Arslan Wessam B" pitchFamily="66" charset="-78"/>
                <a:cs typeface="Sultan Medium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909"/>
              </a:spcAft>
            </a:pPr>
            <a:endParaRPr lang="ar-SA" sz="853" b="1" dirty="0">
              <a:latin typeface="(A) Arslan Wessam B" pitchFamily="66" charset="-78"/>
              <a:cs typeface="(A) Arslan Wessam B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19631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1009</Words>
  <Application>Microsoft Office PowerPoint</Application>
  <PresentationFormat>مخصص</PresentationFormat>
  <Paragraphs>357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5" baseType="lpstr">
      <vt:lpstr>(A) Arslan Wessam B</vt:lpstr>
      <vt:lpstr>Aref Ruqaa</vt:lpstr>
      <vt:lpstr>Arial</vt:lpstr>
      <vt:lpstr>Calibri</vt:lpstr>
      <vt:lpstr>Calibri Light</vt:lpstr>
      <vt:lpstr>Sultan bold</vt:lpstr>
      <vt:lpstr>Sultan Medium</vt:lpstr>
      <vt:lpstr>Sultan normal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عبدالله</dc:creator>
  <cp:lastModifiedBy>ام عبدالله</cp:lastModifiedBy>
  <cp:revision>26</cp:revision>
  <cp:lastPrinted>2018-10-28T10:10:46Z</cp:lastPrinted>
  <dcterms:created xsi:type="dcterms:W3CDTF">2018-10-15T14:29:57Z</dcterms:created>
  <dcterms:modified xsi:type="dcterms:W3CDTF">2018-10-28T10:10:57Z</dcterms:modified>
</cp:coreProperties>
</file>