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1758B91-28A8-4F47-8078-1CA7A446CCCF}" type="datetimeFigureOut">
              <a:rPr lang="ar-SA" smtClean="0"/>
              <a:t>18/03/1432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6055699-D676-40C5-847C-80B1949FFDB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55699-D676-40C5-847C-80B1949FFDBC}" type="slidenum">
              <a:rPr lang="ar-SA" smtClean="0"/>
              <a:t>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C972A-66C5-4604-9C87-1A017BE7FA1B}" type="datetimeFigureOut">
              <a:rPr lang="ar-SA" smtClean="0"/>
              <a:pPr/>
              <a:t>18/03/1432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3C3A8-2063-40E4-B15C-B1C78A2E88E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C972A-66C5-4604-9C87-1A017BE7FA1B}" type="datetimeFigureOut">
              <a:rPr lang="ar-SA" smtClean="0"/>
              <a:pPr/>
              <a:t>18/03/1432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3C3A8-2063-40E4-B15C-B1C78A2E88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C972A-66C5-4604-9C87-1A017BE7FA1B}" type="datetimeFigureOut">
              <a:rPr lang="ar-SA" smtClean="0"/>
              <a:pPr/>
              <a:t>18/03/1432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3C3A8-2063-40E4-B15C-B1C78A2E88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C972A-66C5-4604-9C87-1A017BE7FA1B}" type="datetimeFigureOut">
              <a:rPr lang="ar-SA" smtClean="0"/>
              <a:pPr/>
              <a:t>18/03/1432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3C3A8-2063-40E4-B15C-B1C78A2E88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C972A-66C5-4604-9C87-1A017BE7FA1B}" type="datetimeFigureOut">
              <a:rPr lang="ar-SA" smtClean="0"/>
              <a:pPr/>
              <a:t>18/03/1432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3C3A8-2063-40E4-B15C-B1C78A2E88E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C972A-66C5-4604-9C87-1A017BE7FA1B}" type="datetimeFigureOut">
              <a:rPr lang="ar-SA" smtClean="0"/>
              <a:pPr/>
              <a:t>18/03/1432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3C3A8-2063-40E4-B15C-B1C78A2E88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C972A-66C5-4604-9C87-1A017BE7FA1B}" type="datetimeFigureOut">
              <a:rPr lang="ar-SA" smtClean="0"/>
              <a:pPr/>
              <a:t>18/03/1432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3C3A8-2063-40E4-B15C-B1C78A2E88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C972A-66C5-4604-9C87-1A017BE7FA1B}" type="datetimeFigureOut">
              <a:rPr lang="ar-SA" smtClean="0"/>
              <a:pPr/>
              <a:t>18/03/1432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3C3A8-2063-40E4-B15C-B1C78A2E88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C972A-66C5-4604-9C87-1A017BE7FA1B}" type="datetimeFigureOut">
              <a:rPr lang="ar-SA" smtClean="0"/>
              <a:pPr/>
              <a:t>18/03/1432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3C3A8-2063-40E4-B15C-B1C78A2E88E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C972A-66C5-4604-9C87-1A017BE7FA1B}" type="datetimeFigureOut">
              <a:rPr lang="ar-SA" smtClean="0"/>
              <a:pPr/>
              <a:t>18/03/1432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3C3A8-2063-40E4-B15C-B1C78A2E88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C972A-66C5-4604-9C87-1A017BE7FA1B}" type="datetimeFigureOut">
              <a:rPr lang="ar-SA" smtClean="0"/>
              <a:pPr/>
              <a:t>18/03/1432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B3C3A8-2063-40E4-B15C-B1C78A2E88E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ACC972A-66C5-4604-9C87-1A017BE7FA1B}" type="datetimeFigureOut">
              <a:rPr lang="ar-SA" smtClean="0"/>
              <a:pPr/>
              <a:t>18/03/1432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B3C3A8-2063-40E4-B15C-B1C78A2E88E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688102"/>
          </a:xfrm>
        </p:spPr>
        <p:txBody>
          <a:bodyPr>
            <a:normAutofit/>
          </a:bodyPr>
          <a:lstStyle/>
          <a:p>
            <a:r>
              <a:rPr lang="ar-SA" sz="6600" b="1" dirty="0" smtClean="0"/>
              <a:t>توحيد الأسماء والصفات</a:t>
            </a:r>
            <a:endParaRPr lang="ar-SA" sz="6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4038600"/>
            <a:ext cx="7406640" cy="1143000"/>
          </a:xfrm>
        </p:spPr>
        <p:txBody>
          <a:bodyPr/>
          <a:lstStyle/>
          <a:p>
            <a:r>
              <a:rPr lang="ar-SA" dirty="0" smtClean="0"/>
              <a:t>الدرس 2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b="1" dirty="0" smtClean="0"/>
              <a:t>تمهيد</a:t>
            </a:r>
            <a:endParaRPr lang="ar-SA" sz="6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/>
              <a:t>خرج أمير المؤمنين عمر بن الخطاب رضي الله عنه </a:t>
            </a:r>
            <a:r>
              <a:rPr lang="ar-SA" sz="3600" b="1" dirty="0" smtClean="0"/>
              <a:t>ليلةً، </a:t>
            </a:r>
            <a:r>
              <a:rPr lang="ar-SA" sz="3600" b="1" dirty="0" smtClean="0"/>
              <a:t>فسمع امرأة تقول لابنتها: اخلطي الماء باللبن، </a:t>
            </a:r>
            <a:r>
              <a:rPr lang="ar-SA" sz="3600" b="1" dirty="0" smtClean="0">
                <a:solidFill>
                  <a:schemeClr val="accent3"/>
                </a:solidFill>
              </a:rPr>
              <a:t>فقالت البنت</a:t>
            </a:r>
            <a:r>
              <a:rPr lang="ar-SA" sz="3600" b="1" dirty="0" smtClean="0"/>
              <a:t>: كيف اخلط الماء باللبن وقد نهى أمير المؤمنين عن ذلك؟! </a:t>
            </a:r>
            <a:r>
              <a:rPr lang="ar-SA" sz="3600" b="1" dirty="0" smtClean="0">
                <a:solidFill>
                  <a:srgbClr val="00B050"/>
                </a:solidFill>
              </a:rPr>
              <a:t>فقالت الأم</a:t>
            </a:r>
            <a:r>
              <a:rPr lang="ar-SA" sz="3600" b="1" dirty="0" smtClean="0"/>
              <a:t>: فما يدري أمير المؤمنين عنا؟ </a:t>
            </a:r>
            <a:r>
              <a:rPr lang="ar-SA" sz="3600" b="1" dirty="0" smtClean="0">
                <a:solidFill>
                  <a:schemeClr val="accent3"/>
                </a:solidFill>
              </a:rPr>
              <a:t>فقالت البنت</a:t>
            </a:r>
            <a:r>
              <a:rPr lang="ar-SA" sz="3600" b="1" dirty="0" smtClean="0"/>
              <a:t>: إن كان عمر رضي الله عنه لا يعلم! </a:t>
            </a:r>
            <a:r>
              <a:rPr lang="ar-SA" sz="3600" b="1" dirty="0" smtClean="0"/>
              <a:t>فإله عمر </a:t>
            </a:r>
            <a:r>
              <a:rPr lang="ar-SA" sz="3600" b="1" dirty="0" smtClean="0"/>
              <a:t>يعلم. </a:t>
            </a:r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>
                <a:solidFill>
                  <a:schemeClr val="accent3"/>
                </a:solidFill>
              </a:rPr>
              <a:t>ما الذي جعل البنت لا تخلط الماء باللبن، مع أن عمر رضي الله عنه لا يراها</a:t>
            </a:r>
            <a:r>
              <a:rPr lang="ar-SA" sz="3600" b="1" dirty="0" smtClean="0">
                <a:solidFill>
                  <a:schemeClr val="accent3"/>
                </a:solidFill>
              </a:rPr>
              <a:t>؟</a:t>
            </a:r>
          </a:p>
          <a:p>
            <a:pPr>
              <a:buNone/>
            </a:pPr>
            <a:r>
              <a:rPr lang="ar-SA" sz="3600" b="1" dirty="0" smtClean="0"/>
              <a:t>جـ - ..................................................</a:t>
            </a:r>
            <a:endParaRPr lang="ar-SA" sz="3600" b="1" dirty="0" smtClean="0"/>
          </a:p>
        </p:txBody>
      </p:sp>
      <p:sp>
        <p:nvSpPr>
          <p:cNvPr id="5" name="مربع نص 4"/>
          <p:cNvSpPr txBox="1"/>
          <p:nvPr/>
        </p:nvSpPr>
        <p:spPr>
          <a:xfrm>
            <a:off x="1524000" y="2514600"/>
            <a:ext cx="6400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70C0"/>
                </a:solidFill>
              </a:rPr>
              <a:t>استشعار صفة علم الله وإحاطته بكل شي .</a:t>
            </a:r>
          </a:p>
          <a:p>
            <a:endParaRPr lang="ar-SA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b="1" dirty="0" smtClean="0"/>
              <a:t>عناصر الدرس</a:t>
            </a:r>
            <a:endParaRPr lang="ar-SA" sz="6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SA" sz="3600" b="1" dirty="0" smtClean="0">
                <a:solidFill>
                  <a:schemeClr val="accent3"/>
                </a:solidFill>
              </a:rPr>
              <a:t>تعريف توحيد الأسماء والصفات:</a:t>
            </a:r>
          </a:p>
          <a:p>
            <a:pPr>
              <a:buNone/>
            </a:pPr>
            <a:r>
              <a:rPr lang="ar-SA" sz="3600" b="1" dirty="0" smtClean="0"/>
              <a:t>الإيمان بأسماء الله وصفاته كما جاءت في القرآن والسنة.</a:t>
            </a:r>
          </a:p>
          <a:p>
            <a:pPr>
              <a:buFont typeface="Wingdings" pitchFamily="2" charset="2"/>
              <a:buChar char="v"/>
            </a:pPr>
            <a:r>
              <a:rPr lang="ar-SA" sz="3600" b="1" dirty="0" smtClean="0"/>
              <a:t>نثبت ما أثبته الله لنفسه من الأسماء والصفات.</a:t>
            </a:r>
          </a:p>
          <a:p>
            <a:pPr>
              <a:buFont typeface="Wingdings" pitchFamily="2" charset="2"/>
              <a:buChar char="v"/>
            </a:pPr>
            <a:r>
              <a:rPr lang="ar-SA" sz="3600" b="1" dirty="0" smtClean="0"/>
              <a:t>ونثبت ما أثبته الرسول صلى الله عليه وسلم لربه من الأسماء والصفات.</a:t>
            </a:r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609600"/>
            <a:ext cx="7498080" cy="1066800"/>
          </a:xfrm>
        </p:spPr>
        <p:txBody>
          <a:bodyPr>
            <a:normAutofit fontScale="90000"/>
          </a:bodyPr>
          <a:lstStyle/>
          <a:p>
            <a:pPr algn="r"/>
            <a:r>
              <a:rPr lang="ar-SA" sz="4000" b="1" dirty="0" smtClean="0">
                <a:solidFill>
                  <a:schemeClr val="accent3"/>
                </a:solidFill>
              </a:rPr>
              <a:t>بالرجوع إلى سورة الحشر، ابحث عن أسماء وصفات الله تعالى، ثم أكتبها في الجدول.</a:t>
            </a:r>
            <a:r>
              <a:rPr lang="ar-SA" sz="4400" b="1" dirty="0" smtClean="0">
                <a:solidFill>
                  <a:schemeClr val="accent3"/>
                </a:solidFill>
              </a:rPr>
              <a:t/>
            </a:r>
            <a:br>
              <a:rPr lang="ar-SA" sz="4400" b="1" dirty="0" smtClean="0">
                <a:solidFill>
                  <a:schemeClr val="accent3"/>
                </a:solidFill>
              </a:rPr>
            </a:b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480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chemeClr val="accent3"/>
                          </a:solidFill>
                        </a:rPr>
                        <a:t>الاسم</a:t>
                      </a:r>
                      <a:endParaRPr lang="ar-SA" sz="36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chemeClr val="accent3"/>
                          </a:solidFill>
                        </a:rPr>
                        <a:t>الصفة</a:t>
                      </a:r>
                      <a:endParaRPr lang="ar-SA" sz="36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/>
                        <a:t>السميع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00B050"/>
                          </a:solidFill>
                        </a:rPr>
                        <a:t>السمع</a:t>
                      </a:r>
                      <a:endParaRPr lang="ar-SA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/>
                        <a:t>العزيز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00B050"/>
                          </a:solidFill>
                        </a:rPr>
                        <a:t>العزة</a:t>
                      </a:r>
                      <a:endParaRPr lang="ar-SA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/>
                        <a:t>العليم</a:t>
                      </a:r>
                      <a:endParaRPr lang="ar-S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00B050"/>
                          </a:solidFill>
                        </a:rPr>
                        <a:t>العلم</a:t>
                      </a:r>
                      <a:endParaRPr lang="ar-SA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مربع نص 10"/>
          <p:cNvSpPr txBox="1"/>
          <p:nvPr/>
        </p:nvSpPr>
        <p:spPr>
          <a:xfrm>
            <a:off x="6096000" y="3962400"/>
            <a:ext cx="1905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الرحيم</a:t>
            </a:r>
            <a:endParaRPr lang="ar-SA" sz="36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6324600" y="4648200"/>
            <a:ext cx="1600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الخالق</a:t>
            </a:r>
            <a:endParaRPr lang="ar-SA" sz="36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6248400" y="5257800"/>
            <a:ext cx="1905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الحليم</a:t>
            </a:r>
            <a:endParaRPr lang="ar-SA" sz="36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2286000" y="3962400"/>
            <a:ext cx="1600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</a:rPr>
              <a:t>الرحمة</a:t>
            </a:r>
            <a:endParaRPr lang="ar-SA" sz="3600" b="1" dirty="0">
              <a:solidFill>
                <a:srgbClr val="00B05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362200" y="4648200"/>
            <a:ext cx="1371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الخلق</a:t>
            </a:r>
            <a:endParaRPr lang="ar-SA" sz="3600" b="1" dirty="0">
              <a:solidFill>
                <a:srgbClr val="00B05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209800" y="5334000"/>
            <a:ext cx="1524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الحكمة</a:t>
            </a:r>
            <a:endParaRPr lang="ar-SA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SA" sz="3600" b="1" dirty="0" smtClean="0"/>
              <a:t>ننفي </a:t>
            </a:r>
            <a:r>
              <a:rPr lang="ar-SA" sz="3600" b="1" dirty="0" smtClean="0"/>
              <a:t>ما نفاه الله عن نفسه.</a:t>
            </a:r>
          </a:p>
          <a:p>
            <a:pPr>
              <a:buFont typeface="Wingdings" pitchFamily="2" charset="2"/>
              <a:buChar char="v"/>
            </a:pPr>
            <a:r>
              <a:rPr lang="ar-SA" sz="3600" b="1" dirty="0" smtClean="0"/>
              <a:t>وننفي ما نفاه الرسول صلى الله عليه وسلم عن ربه.</a:t>
            </a:r>
          </a:p>
          <a:p>
            <a:pPr>
              <a:buFont typeface="Wingdings" pitchFamily="2" charset="2"/>
              <a:buChar char="v"/>
            </a:pPr>
            <a:r>
              <a:rPr lang="ar-SA" sz="3600" b="1" dirty="0" smtClean="0"/>
              <a:t>أمثلة للصفات المنفية عن الله:</a:t>
            </a:r>
          </a:p>
          <a:p>
            <a:pPr>
              <a:buNone/>
            </a:pPr>
            <a:r>
              <a:rPr lang="ar-SA" sz="3600" b="1" dirty="0" smtClean="0"/>
              <a:t>1</a:t>
            </a:r>
            <a:r>
              <a:rPr lang="ar-SA" sz="3600" b="1" dirty="0" smtClean="0"/>
              <a:t>- </a:t>
            </a:r>
            <a:r>
              <a:rPr lang="ar-SA" sz="3600" b="1" dirty="0" smtClean="0"/>
              <a:t>صفة الظلم.</a:t>
            </a:r>
          </a:p>
          <a:p>
            <a:pPr>
              <a:buNone/>
            </a:pPr>
            <a:r>
              <a:rPr lang="ar-SA" sz="3600" b="1" dirty="0" smtClean="0"/>
              <a:t>2</a:t>
            </a:r>
            <a:r>
              <a:rPr lang="ar-SA" sz="3600" b="1" dirty="0" smtClean="0"/>
              <a:t>- </a:t>
            </a:r>
            <a:r>
              <a:rPr lang="ar-SA" sz="3600" b="1" dirty="0" smtClean="0"/>
              <a:t>صفة النوم.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b="1" dirty="0" smtClean="0"/>
              <a:t>نشاط</a:t>
            </a:r>
            <a:endParaRPr lang="ar-SA" sz="6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3600" b="1" dirty="0" smtClean="0"/>
              <a:t>{</a:t>
            </a:r>
            <a:r>
              <a:rPr lang="ar-SA" sz="3600" b="1" dirty="0" smtClean="0">
                <a:solidFill>
                  <a:srgbClr val="00B050"/>
                </a:solidFill>
              </a:rPr>
              <a:t> </a:t>
            </a:r>
            <a:r>
              <a:rPr lang="ar-SA" sz="3600" b="1" i="1" dirty="0" smtClean="0">
                <a:solidFill>
                  <a:srgbClr val="00B050"/>
                </a:solidFill>
              </a:rPr>
              <a:t>قُلْ </a:t>
            </a:r>
            <a:r>
              <a:rPr lang="ar-SA" sz="3600" b="1" i="1" dirty="0" smtClean="0">
                <a:solidFill>
                  <a:srgbClr val="00B050"/>
                </a:solidFill>
              </a:rPr>
              <a:t>هُوَ اللَّهُ أَحَدٌ</a:t>
            </a:r>
            <a:r>
              <a:rPr lang="ar-SA" sz="3600" b="1" dirty="0" smtClean="0">
                <a:solidFill>
                  <a:srgbClr val="00B050"/>
                </a:solidFill>
              </a:rPr>
              <a:t> </a:t>
            </a:r>
            <a:r>
              <a:rPr lang="ar-SA" sz="3600" b="1" dirty="0" smtClean="0"/>
              <a:t>-</a:t>
            </a:r>
            <a:r>
              <a:rPr lang="ar-SA" sz="3600" b="1" dirty="0" smtClean="0">
                <a:solidFill>
                  <a:srgbClr val="00B050"/>
                </a:solidFill>
              </a:rPr>
              <a:t> </a:t>
            </a:r>
            <a:r>
              <a:rPr lang="ar-SA" sz="3600" b="1" i="1" dirty="0" smtClean="0">
                <a:solidFill>
                  <a:srgbClr val="00B050"/>
                </a:solidFill>
              </a:rPr>
              <a:t>اللَّهُ الصَّمَدُ</a:t>
            </a:r>
            <a:r>
              <a:rPr lang="ar-SA" sz="3600" b="1" dirty="0" smtClean="0">
                <a:solidFill>
                  <a:srgbClr val="00B050"/>
                </a:solidFill>
              </a:rPr>
              <a:t> </a:t>
            </a:r>
            <a:r>
              <a:rPr lang="ar-SA" sz="3600" b="1" dirty="0" smtClean="0"/>
              <a:t>-</a:t>
            </a:r>
            <a:r>
              <a:rPr lang="ar-SA" sz="3600" b="1" dirty="0" smtClean="0">
                <a:solidFill>
                  <a:srgbClr val="00B050"/>
                </a:solidFill>
              </a:rPr>
              <a:t> لَمْ يَلِدْ وَلَمْ يُولَدْ </a:t>
            </a:r>
            <a:r>
              <a:rPr lang="ar-SA" sz="3600" b="1" dirty="0" smtClean="0"/>
              <a:t>- </a:t>
            </a:r>
            <a:r>
              <a:rPr lang="ar-SA" sz="3600" b="1" dirty="0" smtClean="0">
                <a:solidFill>
                  <a:srgbClr val="00B050"/>
                </a:solidFill>
              </a:rPr>
              <a:t>وَلَمْ يَكُنْ </a:t>
            </a:r>
            <a:r>
              <a:rPr lang="ar-SA" sz="3600" b="1" dirty="0" smtClean="0">
                <a:solidFill>
                  <a:srgbClr val="00B050"/>
                </a:solidFill>
              </a:rPr>
              <a:t>لَهُ </a:t>
            </a:r>
            <a:r>
              <a:rPr lang="ar-SA" sz="3600" b="1" dirty="0" smtClean="0">
                <a:solidFill>
                  <a:srgbClr val="00B050"/>
                </a:solidFill>
              </a:rPr>
              <a:t>كُفُواً </a:t>
            </a:r>
            <a:r>
              <a:rPr lang="ar-SA" sz="3600" b="1" dirty="0" smtClean="0">
                <a:solidFill>
                  <a:srgbClr val="00B050"/>
                </a:solidFill>
              </a:rPr>
              <a:t>أَحَدٌ</a:t>
            </a:r>
            <a:r>
              <a:rPr lang="en-US" sz="3600" b="1" dirty="0" smtClean="0"/>
              <a:t>{</a:t>
            </a:r>
            <a:endParaRPr lang="ar-SA" sz="3600" b="1" dirty="0" smtClean="0"/>
          </a:p>
          <a:p>
            <a:pPr>
              <a:buNone/>
            </a:pPr>
            <a:r>
              <a:rPr lang="ar-SA" sz="3600" b="1" dirty="0" smtClean="0"/>
              <a:t>بالرجوع </a:t>
            </a:r>
            <a:r>
              <a:rPr lang="ar-SA" sz="3600" b="1" dirty="0" smtClean="0"/>
              <a:t>إلى معلمك اقرأ هذه السورة، ثم استخرج منها ما أثبته الله لنفسه وما نفاه عن نفسه:</a:t>
            </a:r>
          </a:p>
          <a:p>
            <a:pPr>
              <a:buNone/>
            </a:pPr>
            <a:r>
              <a:rPr lang="ar-SA" sz="3600" b="1" dirty="0" smtClean="0"/>
              <a:t>1-.........................................  </a:t>
            </a:r>
          </a:p>
          <a:p>
            <a:pPr>
              <a:buNone/>
            </a:pPr>
            <a:r>
              <a:rPr lang="ar-SA" sz="3600" b="1" dirty="0" smtClean="0"/>
              <a:t>2</a:t>
            </a:r>
            <a:r>
              <a:rPr lang="ar-SA" sz="3600" b="1" dirty="0" smtClean="0"/>
              <a:t>-........................................</a:t>
            </a:r>
          </a:p>
          <a:p>
            <a:pPr>
              <a:buNone/>
            </a:pPr>
            <a:r>
              <a:rPr lang="ar-SA" sz="3600" b="1" dirty="0" smtClean="0"/>
              <a:t>3-........................................ </a:t>
            </a:r>
          </a:p>
          <a:p>
            <a:pPr>
              <a:buNone/>
            </a:pPr>
            <a:r>
              <a:rPr lang="ar-SA" sz="3600" b="1" dirty="0" smtClean="0"/>
              <a:t>4-.......................................</a:t>
            </a:r>
            <a:endParaRPr lang="ar-SA" sz="36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410200" y="3429000"/>
            <a:ext cx="2667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70C0"/>
                </a:solidFill>
              </a:rPr>
              <a:t>الألوهية</a:t>
            </a:r>
            <a:endParaRPr lang="ar-SA" sz="3600" b="1" dirty="0">
              <a:solidFill>
                <a:srgbClr val="0070C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876800" y="4495800"/>
            <a:ext cx="3276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70C0"/>
                </a:solidFill>
              </a:rPr>
              <a:t>ليس له ولد ولا والد</a:t>
            </a:r>
            <a:endParaRPr lang="ar-SA" sz="3600" b="1" dirty="0">
              <a:solidFill>
                <a:srgbClr val="0070C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819400" y="5105400"/>
            <a:ext cx="5410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70C0"/>
                </a:solidFill>
              </a:rPr>
              <a:t>لم يكن له مثيل ولا شبيه ولا نظير</a:t>
            </a:r>
            <a:endParaRPr lang="ar-SA" sz="3600" b="1" dirty="0">
              <a:solidFill>
                <a:srgbClr val="0070C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638800" y="3962400"/>
            <a:ext cx="2590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70C0"/>
                </a:solidFill>
              </a:rPr>
              <a:t>الوحدانية</a:t>
            </a:r>
            <a:endParaRPr lang="ar-SA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400" b="1" dirty="0" smtClean="0"/>
              <a:t>الأسئلة</a:t>
            </a:r>
            <a:endParaRPr lang="ar-SA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/>
          <a:lstStyle/>
          <a:p>
            <a:pPr>
              <a:buNone/>
            </a:pPr>
            <a:r>
              <a:rPr lang="ar-SA" b="1" dirty="0" smtClean="0"/>
              <a:t>1- </a:t>
            </a:r>
            <a:r>
              <a:rPr lang="ar-SA" b="1" dirty="0" smtClean="0">
                <a:solidFill>
                  <a:schemeClr val="accent3"/>
                </a:solidFill>
              </a:rPr>
              <a:t>عرف توحيد الأسماء والصفات.</a:t>
            </a:r>
          </a:p>
          <a:p>
            <a:pPr>
              <a:buNone/>
            </a:pPr>
            <a:r>
              <a:rPr lang="ar-SA" b="1" dirty="0" smtClean="0"/>
              <a:t>................................................................</a:t>
            </a:r>
          </a:p>
          <a:p>
            <a:pPr>
              <a:buNone/>
            </a:pPr>
            <a:r>
              <a:rPr lang="ar-SA" b="1" dirty="0" smtClean="0"/>
              <a:t>2- </a:t>
            </a:r>
            <a:r>
              <a:rPr lang="ar-SA" b="1" dirty="0" smtClean="0">
                <a:solidFill>
                  <a:schemeClr val="accent3"/>
                </a:solidFill>
              </a:rPr>
              <a:t>اختر من العمود (ب) ما يناسبه من العمود (أ):</a:t>
            </a:r>
            <a:endParaRPr lang="ar-SA" b="1" dirty="0">
              <a:solidFill>
                <a:schemeClr val="accent3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867400" y="3200400"/>
            <a:ext cx="2819400" cy="3276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>
                <a:solidFill>
                  <a:schemeClr val="tx1"/>
                </a:solidFill>
              </a:rPr>
              <a:t>1-دليل إثبات اسم الخالق.</a:t>
            </a:r>
          </a:p>
          <a:p>
            <a:r>
              <a:rPr lang="ar-SA" sz="3200" b="1" dirty="0" smtClean="0">
                <a:solidFill>
                  <a:schemeClr val="tx1"/>
                </a:solidFill>
              </a:rPr>
              <a:t>2- دليل إثبات اسم الكريم.</a:t>
            </a:r>
          </a:p>
          <a:p>
            <a:r>
              <a:rPr lang="ar-SA" sz="3200" b="1" dirty="0" smtClean="0">
                <a:solidFill>
                  <a:schemeClr val="tx1"/>
                </a:solidFill>
              </a:rPr>
              <a:t>3- دليل إثبات اسم القدير.</a:t>
            </a:r>
            <a:endParaRPr lang="ar-SA" sz="3200" b="1" dirty="0">
              <a:solidFill>
                <a:schemeClr val="tx1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066800" y="3200400"/>
            <a:ext cx="4648200" cy="3276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(    ) قوله تعالى: { يَا </a:t>
            </a:r>
            <a:r>
              <a:rPr lang="ar-SA" sz="3200" b="1" dirty="0" smtClean="0">
                <a:solidFill>
                  <a:schemeClr val="tx1"/>
                </a:solidFill>
              </a:rPr>
              <a:t>أَيُّهَا الْإِنسَانُ مَا غَرَّكَ بِرَبِّكَ الْكَرِيمِ </a:t>
            </a:r>
            <a:r>
              <a:rPr lang="ar-SA" sz="3200" b="1" dirty="0" smtClean="0">
                <a:solidFill>
                  <a:schemeClr val="tx1"/>
                </a:solidFill>
              </a:rPr>
              <a:t>}.</a:t>
            </a:r>
          </a:p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(     ) قوله تعالى: </a:t>
            </a:r>
            <a:r>
              <a:rPr lang="en-US" sz="3200" b="1" dirty="0" smtClean="0">
                <a:solidFill>
                  <a:schemeClr val="tx1"/>
                </a:solidFill>
              </a:rPr>
              <a:t>}</a:t>
            </a:r>
            <a:r>
              <a:rPr lang="ar-SA" sz="3200" b="1" dirty="0" smtClean="0">
                <a:solidFill>
                  <a:schemeClr val="tx1"/>
                </a:solidFill>
              </a:rPr>
              <a:t> وَهُوَ العَلِيمُ </a:t>
            </a:r>
            <a:r>
              <a:rPr lang="ar-SA" sz="3200" b="1" dirty="0" smtClean="0">
                <a:solidFill>
                  <a:schemeClr val="tx1"/>
                </a:solidFill>
              </a:rPr>
              <a:t>القَدِير</a:t>
            </a:r>
            <a:r>
              <a:rPr lang="ar-SA" sz="3200" b="1" dirty="0" smtClean="0">
                <a:solidFill>
                  <a:schemeClr val="tx1"/>
                </a:solidFill>
              </a:rPr>
              <a:t>}</a:t>
            </a:r>
            <a:r>
              <a:rPr lang="ar-SA" sz="32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(     ) قوله تعالى: {</a:t>
            </a:r>
            <a:r>
              <a:rPr lang="ar-SA" sz="3200" b="1" dirty="0" smtClean="0">
                <a:solidFill>
                  <a:schemeClr val="tx1"/>
                </a:solidFill>
              </a:rPr>
              <a:t>هُوَ اللَّهُ </a:t>
            </a:r>
            <a:r>
              <a:rPr lang="ar-SA" sz="3200" b="1" dirty="0" smtClean="0">
                <a:solidFill>
                  <a:schemeClr val="tx1"/>
                </a:solidFill>
              </a:rPr>
              <a:t>الْخَالِقُ </a:t>
            </a:r>
            <a:r>
              <a:rPr lang="ar-SA" sz="3200" b="1" dirty="0" smtClean="0">
                <a:solidFill>
                  <a:schemeClr val="tx1"/>
                </a:solidFill>
              </a:rPr>
              <a:t>}</a:t>
            </a:r>
            <a:r>
              <a:rPr lang="ar-SA" sz="3200" b="1" dirty="0" smtClean="0">
                <a:solidFill>
                  <a:schemeClr val="tx1"/>
                </a:solidFill>
              </a:rPr>
              <a:t>   </a:t>
            </a:r>
            <a:endParaRPr lang="ar-SA" sz="3200" b="1" dirty="0">
              <a:solidFill>
                <a:schemeClr val="tx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629400" y="2667000"/>
            <a:ext cx="1143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أ</a:t>
            </a:r>
            <a:endParaRPr lang="ar-SA" sz="36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2514600" y="2590800"/>
            <a:ext cx="1524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ب</a:t>
            </a:r>
            <a:endParaRPr lang="ar-SA" sz="36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648200" y="3352800"/>
            <a:ext cx="304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2</a:t>
            </a:r>
            <a:endParaRPr lang="ar-SA" sz="2800" b="1" dirty="0">
              <a:solidFill>
                <a:srgbClr val="0070C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495800" y="4343400"/>
            <a:ext cx="304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70C0"/>
                </a:solidFill>
              </a:rPr>
              <a:t>3</a:t>
            </a:r>
            <a:endParaRPr lang="ar-SA" sz="2800" b="1" dirty="0">
              <a:solidFill>
                <a:srgbClr val="0070C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 flipH="1">
            <a:off x="4495800" y="5334000"/>
            <a:ext cx="457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1</a:t>
            </a:r>
            <a:endParaRPr lang="ar-SA" sz="2800" b="1" dirty="0">
              <a:solidFill>
                <a:srgbClr val="0070C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143000" y="1447800"/>
            <a:ext cx="7543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الإيمان بأسماء الله وصفاته كما جاء في القرآن والسنة.</a:t>
            </a:r>
            <a:endParaRPr lang="ar-SA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348</Words>
  <Application>Microsoft Office PowerPoint</Application>
  <PresentationFormat>عرض على الشاشة (3:4)‏</PresentationFormat>
  <Paragraphs>65</Paragraphs>
  <Slides>8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توحيد الأسماء والصفات</vt:lpstr>
      <vt:lpstr>تمهيد</vt:lpstr>
      <vt:lpstr>الشريحة 3</vt:lpstr>
      <vt:lpstr>عناصر الدرس</vt:lpstr>
      <vt:lpstr>بالرجوع إلى سورة الحشر، ابحث عن أسماء وصفات الله تعالى، ثم أكتبها في الجدول. </vt:lpstr>
      <vt:lpstr>الشريحة 6</vt:lpstr>
      <vt:lpstr>نشاط</vt:lpstr>
      <vt:lpstr>الأسئلة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توحيد الأسماء والصفات</dc:title>
  <dc:creator>HP</dc:creator>
  <cp:lastModifiedBy>HP</cp:lastModifiedBy>
  <cp:revision>21</cp:revision>
  <dcterms:created xsi:type="dcterms:W3CDTF">2011-02-11T16:39:55Z</dcterms:created>
  <dcterms:modified xsi:type="dcterms:W3CDTF">2011-02-21T00:03:43Z</dcterms:modified>
</cp:coreProperties>
</file>