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7DE8-EF54-4A4F-B705-26F2DA14105D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87BA-E35C-4114-A403-12EA86D1BD47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987824" y="836712"/>
            <a:ext cx="288032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الخضراوات </a:t>
            </a:r>
            <a:r>
              <a:rPr lang="ar-SA" sz="2400" b="1" dirty="0" smtClean="0"/>
              <a:t> :</a:t>
            </a:r>
            <a:endParaRPr lang="ar-SA" sz="2400" b="1" dirty="0"/>
          </a:p>
        </p:txBody>
      </p:sp>
      <p:pic>
        <p:nvPicPr>
          <p:cNvPr id="3" name="صورة 2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3203848" y="2420888"/>
            <a:ext cx="5328592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نحن الخضراوات نشكل جزءا مهما من الوجبات اليومية فنحن غنيات بالفيتامينات والأملاح المعدنية كما اننا نحتوي على الالياف التي تساعد على التخلص من الفضلات . </a:t>
            </a:r>
            <a:endParaRPr lang="ar-SA" sz="2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91680" y="5013176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/>
              <a:t>هل تعلمين؟</a:t>
            </a:r>
          </a:p>
          <a:p>
            <a:r>
              <a:rPr lang="ar-SA" sz="2000" b="1" dirty="0" smtClean="0"/>
              <a:t>ان الخضراوات فاتحة للشهية لان نكهاتها متنوعة وألوانها جذابة.</a:t>
            </a:r>
            <a:endParaRPr lang="ar-SA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0313150436qq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505572" cy="240429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491880" y="4221088"/>
            <a:ext cx="5400600" cy="18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/>
              <a:t>1- يخلط الكرنب مع الجزر المبشور في وعاء عميق.</a:t>
            </a:r>
          </a:p>
          <a:p>
            <a:r>
              <a:rPr lang="ar-SA" sz="2000" b="1" dirty="0" smtClean="0"/>
              <a:t>2- يخلط الروب  </a:t>
            </a:r>
            <a:r>
              <a:rPr lang="ar-SA" sz="2000" b="1" dirty="0" smtClean="0"/>
              <a:t>المايونيز </a:t>
            </a:r>
            <a:r>
              <a:rPr lang="ar-SA" sz="2000" b="1" dirty="0" smtClean="0"/>
              <a:t>ويتبل بعصير الليمون و السكر و الملح.</a:t>
            </a:r>
          </a:p>
          <a:p>
            <a:r>
              <a:rPr lang="ar-SA" sz="2000" b="1" dirty="0" smtClean="0"/>
              <a:t>3- يضاف الخليط السابق الى الكرنب والجزر ويقلب.</a:t>
            </a:r>
          </a:p>
          <a:p>
            <a:r>
              <a:rPr lang="ar-SA" sz="2000" b="1" dirty="0" smtClean="0"/>
              <a:t>4- يقدم في طبق ويجمل.</a:t>
            </a:r>
            <a:endParaRPr lang="ar-SA" sz="20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7164288" y="3645024"/>
            <a:ext cx="1512168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الطريقة:</a:t>
            </a:r>
            <a:endParaRPr lang="ar-SA" sz="2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932040" y="1412776"/>
            <a:ext cx="4032448" cy="2160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نصف كوب جزر مبشور.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كوبا كرنب مقطع شرائح.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ملعقتان من الروب (الزبادي).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نصف ملعقة كبيرة مايونيز.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عصير نصف ليمونة.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ملعقة سكر حسب الرغبة.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ملح.</a:t>
            </a:r>
            <a:endParaRPr lang="ar-SA" sz="2000" b="1" dirty="0"/>
          </a:p>
        </p:txBody>
      </p:sp>
      <p:sp>
        <p:nvSpPr>
          <p:cNvPr id="6" name="سهم إلى اليسار 5"/>
          <p:cNvSpPr/>
          <p:nvPr/>
        </p:nvSpPr>
        <p:spPr>
          <a:xfrm>
            <a:off x="6516216" y="188640"/>
            <a:ext cx="2304256" cy="648072"/>
          </a:xfrm>
          <a:prstGeom prst="leftArrow">
            <a:avLst>
              <a:gd name="adj1" fmla="val 64660"/>
              <a:gd name="adj2" fmla="val 664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سلطة االكرنب بالجزر</a:t>
            </a:r>
            <a:endParaRPr lang="ar-SA" sz="20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7236296" y="836712"/>
            <a:ext cx="151216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المقادير:</a:t>
            </a:r>
            <a:endParaRPr lang="ar-SA" sz="20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سار 1"/>
          <p:cNvSpPr/>
          <p:nvPr/>
        </p:nvSpPr>
        <p:spPr>
          <a:xfrm>
            <a:off x="6588224" y="188640"/>
            <a:ext cx="2232248" cy="648072"/>
          </a:xfrm>
          <a:prstGeom prst="leftArrow">
            <a:avLst>
              <a:gd name="adj1" fmla="val 64660"/>
              <a:gd name="adj2" fmla="val 664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سلطة الخس والجرجير</a:t>
            </a:r>
            <a:endParaRPr lang="ar-SA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7236296" y="764704"/>
            <a:ext cx="151216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المقادير:</a:t>
            </a:r>
            <a:endParaRPr lang="ar-SA" sz="2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932040" y="1340768"/>
            <a:ext cx="4032448" cy="27363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اربع ورقات من الخس.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ربع حزمة جرجير.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حبة جزر.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حبتان من الخيار.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حبة طماطم متوسطة.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ملعقتان من الروب (الزبادي).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ملعقتان من المايونيز.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ملعقة صغيرة خردل (ماسترد)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ملعقة صغيرة سكر ناعم.</a:t>
            </a:r>
            <a:endParaRPr lang="ar-SA" sz="20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7236296" y="4149080"/>
            <a:ext cx="1512168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الطريقة:</a:t>
            </a:r>
            <a:endParaRPr lang="ar-SA" sz="20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4725144"/>
            <a:ext cx="5760640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/>
              <a:t>1- يقطع الخس والجرجير قطعا كبيرة.</a:t>
            </a:r>
          </a:p>
          <a:p>
            <a:r>
              <a:rPr lang="ar-SA" sz="2000" b="1" dirty="0" smtClean="0"/>
              <a:t>2- يقطع الخيار والطماطم بحجم مناسب.</a:t>
            </a:r>
          </a:p>
          <a:p>
            <a:r>
              <a:rPr lang="ar-SA" sz="2000" b="1" dirty="0" smtClean="0"/>
              <a:t>3- يخلط الخس والجرجير و الخيار والطماطم و يوضع في الطبق.</a:t>
            </a:r>
          </a:p>
          <a:p>
            <a:r>
              <a:rPr lang="ar-SA" sz="2000" b="1" dirty="0" smtClean="0"/>
              <a:t>4- يبشر الجزر و يرش فوق السلطة.</a:t>
            </a:r>
          </a:p>
          <a:p>
            <a:r>
              <a:rPr lang="ar-SA" sz="2000" b="1" dirty="0" smtClean="0"/>
              <a:t>5- يخلط المايونيز و الروب (الزبادي) و الخردل و السكر.</a:t>
            </a:r>
          </a:p>
          <a:p>
            <a:r>
              <a:rPr lang="ar-SA" sz="2000" b="1" dirty="0" smtClean="0"/>
              <a:t>6- يصب المزيج السابق فوق السلطة ويجمل حسب الرغبة.</a:t>
            </a:r>
            <a:endParaRPr lang="ar-SA" sz="2000" b="1" dirty="0"/>
          </a:p>
        </p:txBody>
      </p:sp>
      <p:pic>
        <p:nvPicPr>
          <p:cNvPr id="7" name="صورة 6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240360" cy="242714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سار 1"/>
          <p:cNvSpPr/>
          <p:nvPr/>
        </p:nvSpPr>
        <p:spPr>
          <a:xfrm>
            <a:off x="6444208" y="404664"/>
            <a:ext cx="2304256" cy="936104"/>
          </a:xfrm>
          <a:prstGeom prst="leftArrow">
            <a:avLst>
              <a:gd name="adj1" fmla="val 50000"/>
              <a:gd name="adj2" fmla="val 690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انواع الخضراوات :</a:t>
            </a:r>
            <a:endParaRPr lang="ar-SA" sz="2000" b="1" dirty="0"/>
          </a:p>
        </p:txBody>
      </p:sp>
      <p:pic>
        <p:nvPicPr>
          <p:cNvPr id="3" name="صورة 2" descr="220px-Radish_3371103037_4ab07db0bf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365104"/>
            <a:ext cx="1252984" cy="1668747"/>
          </a:xfrm>
          <a:prstGeom prst="rect">
            <a:avLst/>
          </a:prstGeom>
        </p:spPr>
      </p:pic>
      <p:pic>
        <p:nvPicPr>
          <p:cNvPr id="4" name="صورة 3" descr="91285khle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1426468" cy="1426468"/>
          </a:xfrm>
          <a:prstGeom prst="rect">
            <a:avLst/>
          </a:prstGeom>
        </p:spPr>
      </p:pic>
      <p:pic>
        <p:nvPicPr>
          <p:cNvPr id="5" name="صورة 4" descr="image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700808"/>
            <a:ext cx="1368152" cy="1447601"/>
          </a:xfrm>
          <a:prstGeom prst="rect">
            <a:avLst/>
          </a:prstGeom>
        </p:spPr>
      </p:pic>
      <p:pic>
        <p:nvPicPr>
          <p:cNvPr id="6" name="صورة 5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700808"/>
            <a:ext cx="1584176" cy="1397509"/>
          </a:xfrm>
          <a:prstGeom prst="rect">
            <a:avLst/>
          </a:prstGeom>
        </p:spPr>
      </p:pic>
      <p:pic>
        <p:nvPicPr>
          <p:cNvPr id="7" name="صورة 6" descr="issujxwy247jb4sqnme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700808"/>
            <a:ext cx="1373138" cy="1384293"/>
          </a:xfrm>
          <a:prstGeom prst="rect">
            <a:avLst/>
          </a:prstGeom>
        </p:spPr>
      </p:pic>
      <p:pic>
        <p:nvPicPr>
          <p:cNvPr id="8" name="صورة 7" descr="21dd05d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700808"/>
            <a:ext cx="1728192" cy="1357120"/>
          </a:xfrm>
          <a:prstGeom prst="rect">
            <a:avLst/>
          </a:prstGeom>
        </p:spPr>
      </p:pic>
      <p:pic>
        <p:nvPicPr>
          <p:cNvPr id="9" name="صورة 8" descr="القرنبيط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4365104"/>
            <a:ext cx="1333500" cy="1693540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7524328" y="3429000"/>
            <a:ext cx="1296144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ورقية</a:t>
            </a:r>
            <a:endParaRPr lang="ar-SA" sz="2400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7596336" y="6165304"/>
            <a:ext cx="1296144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جذرية</a:t>
            </a:r>
            <a:endParaRPr lang="ar-SA" sz="2400" b="1" dirty="0"/>
          </a:p>
        </p:txBody>
      </p:sp>
      <p:sp>
        <p:nvSpPr>
          <p:cNvPr id="12" name="شكل بيضاوي 11"/>
          <p:cNvSpPr/>
          <p:nvPr/>
        </p:nvSpPr>
        <p:spPr>
          <a:xfrm>
            <a:off x="5652120" y="3429000"/>
            <a:ext cx="1296144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ثمرية</a:t>
            </a:r>
            <a:endParaRPr lang="ar-SA" sz="2400" b="1" dirty="0"/>
          </a:p>
        </p:txBody>
      </p:sp>
      <p:sp>
        <p:nvSpPr>
          <p:cNvPr id="13" name="شكل بيضاوي 12"/>
          <p:cNvSpPr/>
          <p:nvPr/>
        </p:nvSpPr>
        <p:spPr>
          <a:xfrm>
            <a:off x="3851920" y="3429000"/>
            <a:ext cx="129614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قرنية</a:t>
            </a:r>
            <a:endParaRPr lang="ar-SA" sz="2400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2051720" y="3429000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بصلية</a:t>
            </a:r>
            <a:endParaRPr lang="ar-SA" sz="2400" b="1" dirty="0"/>
          </a:p>
        </p:txBody>
      </p:sp>
      <p:sp>
        <p:nvSpPr>
          <p:cNvPr id="15" name="شكل بيضاوي 14"/>
          <p:cNvSpPr/>
          <p:nvPr/>
        </p:nvSpPr>
        <p:spPr>
          <a:xfrm>
            <a:off x="323528" y="3429000"/>
            <a:ext cx="1296144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درنية</a:t>
            </a:r>
            <a:endParaRPr lang="ar-SA" sz="2400" b="1" dirty="0"/>
          </a:p>
        </p:txBody>
      </p:sp>
      <p:sp>
        <p:nvSpPr>
          <p:cNvPr id="16" name="شكل بيضاوي 15"/>
          <p:cNvSpPr/>
          <p:nvPr/>
        </p:nvSpPr>
        <p:spPr>
          <a:xfrm>
            <a:off x="5868144" y="6165304"/>
            <a:ext cx="1296144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زهرية</a:t>
            </a:r>
            <a:endParaRPr lang="ar-SA" sz="2400" b="1" dirty="0"/>
          </a:p>
        </p:txBody>
      </p:sp>
      <p:sp>
        <p:nvSpPr>
          <p:cNvPr id="17" name="تمرير أفقي 16"/>
          <p:cNvSpPr/>
          <p:nvPr/>
        </p:nvSpPr>
        <p:spPr>
          <a:xfrm>
            <a:off x="467544" y="4509120"/>
            <a:ext cx="4752528" cy="1628800"/>
          </a:xfrm>
          <a:prstGeom prst="horizontalScroll">
            <a:avLst>
              <a:gd name="adj" fmla="val 563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سمي صنفا واحدا من كل مجموعة من انواع الخضراوات السابقة.</a:t>
            </a:r>
            <a:endParaRPr lang="ar-SA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خماسي 1"/>
          <p:cNvSpPr/>
          <p:nvPr/>
        </p:nvSpPr>
        <p:spPr>
          <a:xfrm>
            <a:off x="5796136" y="836712"/>
            <a:ext cx="2880320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شروط اختيار الخضراوات :</a:t>
            </a:r>
            <a:endParaRPr lang="ar-SA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043608" y="1844824"/>
            <a:ext cx="763284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أن تكون طازجة وتختار في موسمها فتكون غضة لينة الالياف.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1043608" y="2492896"/>
            <a:ext cx="763284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ان تكون زاهية اللون وعروقها سهلة الكسر.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043608" y="3140968"/>
            <a:ext cx="76328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ان تكون خالية من العطب والطين.</a:t>
            </a:r>
            <a:endParaRPr lang="ar-SA" sz="2400" b="1" dirty="0"/>
          </a:p>
        </p:txBody>
      </p:sp>
      <p:sp>
        <p:nvSpPr>
          <p:cNvPr id="6" name="سحابة 5"/>
          <p:cNvSpPr/>
          <p:nvPr/>
        </p:nvSpPr>
        <p:spPr>
          <a:xfrm>
            <a:off x="6732240" y="4581128"/>
            <a:ext cx="1274440" cy="6480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انتبهي</a:t>
            </a:r>
            <a:endParaRPr lang="ar-SA" sz="20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1835696" y="5301208"/>
            <a:ext cx="604867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يوجد علي الكثير من الاوساخ فاغسليني قبل ان تأكليني.</a:t>
            </a:r>
            <a:endParaRPr lang="ar-SA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خماسي 1"/>
          <p:cNvSpPr/>
          <p:nvPr/>
        </p:nvSpPr>
        <p:spPr>
          <a:xfrm>
            <a:off x="4932040" y="908720"/>
            <a:ext cx="2448272" cy="5040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تنظيف الخضراوات :</a:t>
            </a:r>
            <a:endParaRPr lang="ar-SA" sz="2400" b="1" dirty="0"/>
          </a:p>
        </p:txBody>
      </p:sp>
      <p:pic>
        <p:nvPicPr>
          <p:cNvPr id="3" name="صورة 2" descr="6595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1914525" cy="1800200"/>
          </a:xfrm>
          <a:prstGeom prst="rect">
            <a:avLst/>
          </a:prstGeom>
        </p:spPr>
      </p:pic>
      <p:sp>
        <p:nvSpPr>
          <p:cNvPr id="4" name="تمرير أفقي 3"/>
          <p:cNvSpPr/>
          <p:nvPr/>
        </p:nvSpPr>
        <p:spPr>
          <a:xfrm>
            <a:off x="3779912" y="2204864"/>
            <a:ext cx="4752528" cy="1628800"/>
          </a:xfrm>
          <a:prstGeom prst="horizontalScroll">
            <a:avLst>
              <a:gd name="adj" fmla="val 56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1- تغسل الخضراوات الجذرية و الدرنية والثمرية كالجزر و البطاطس و الخيار بالماء و الفرشاة جيدا لإزالة كل ما يعلق بقشرتها مع مراعاة عدم تجريحها وتجفف تماما . </a:t>
            </a:r>
            <a:endParaRPr lang="ar-SA" sz="2400" b="1" dirty="0"/>
          </a:p>
        </p:txBody>
      </p:sp>
      <p:pic>
        <p:nvPicPr>
          <p:cNvPr id="5" name="صورة 4" descr="kitching_cleaning_b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76873"/>
            <a:ext cx="2248098" cy="1584176"/>
          </a:xfrm>
          <a:prstGeom prst="rect">
            <a:avLst/>
          </a:prstGeom>
        </p:spPr>
      </p:pic>
      <p:sp>
        <p:nvSpPr>
          <p:cNvPr id="6" name="تمرير أفقي 5"/>
          <p:cNvSpPr/>
          <p:nvPr/>
        </p:nvSpPr>
        <p:spPr>
          <a:xfrm>
            <a:off x="467544" y="4509120"/>
            <a:ext cx="4752528" cy="1628800"/>
          </a:xfrm>
          <a:prstGeom prst="horizontalScroll">
            <a:avLst>
              <a:gd name="adj" fmla="val 56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تغسل الخضراوات الورقية وتصفى قبل استعمالها :</a:t>
            </a:r>
          </a:p>
          <a:p>
            <a:pPr algn="ctr"/>
            <a:r>
              <a:rPr lang="ar-SA" sz="2400" b="1" dirty="0" smtClean="0"/>
              <a:t>لتخليصها من التراب العالق بها .</a:t>
            </a:r>
          </a:p>
        </p:txBody>
      </p:sp>
      <p:pic>
        <p:nvPicPr>
          <p:cNvPr id="7" name="صورة 6" descr="125054hay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437112"/>
            <a:ext cx="2565648" cy="1640333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4067944" y="1916832"/>
            <a:ext cx="4752528" cy="1628800"/>
          </a:xfrm>
          <a:prstGeom prst="horizontalScroll">
            <a:avLst>
              <a:gd name="adj" fmla="val 56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3- تنقع الخضراوات الورقية في محلول ملحي (ملعقة ملح لكل لتر ماء) من (5-10) دقائق.</a:t>
            </a:r>
          </a:p>
        </p:txBody>
      </p:sp>
      <p:sp>
        <p:nvSpPr>
          <p:cNvPr id="3" name="تمرير أفقي 2"/>
          <p:cNvSpPr/>
          <p:nvPr/>
        </p:nvSpPr>
        <p:spPr>
          <a:xfrm>
            <a:off x="467544" y="4509120"/>
            <a:ext cx="4752528" cy="1628800"/>
          </a:xfrm>
          <a:prstGeom prst="horizontalScroll">
            <a:avLst>
              <a:gd name="adj" fmla="val 56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4- تشطف </a:t>
            </a:r>
            <a:r>
              <a:rPr lang="ar-SA" b="1" dirty="0" smtClean="0"/>
              <a:t>الأوراق </a:t>
            </a:r>
            <a:r>
              <a:rPr lang="ar-SA" b="1" dirty="0" smtClean="0"/>
              <a:t>(ورقة ورقة) بماء الصنبور ثم تنفض وتوضع في مصفاة.</a:t>
            </a:r>
          </a:p>
        </p:txBody>
      </p:sp>
      <p:pic>
        <p:nvPicPr>
          <p:cNvPr id="4" name="صورة 3" descr="SaltSha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2276941" cy="2008262"/>
          </a:xfrm>
          <a:prstGeom prst="rect">
            <a:avLst/>
          </a:prstGeom>
        </p:spPr>
      </p:pic>
      <p:pic>
        <p:nvPicPr>
          <p:cNvPr id="5" name="صورة 4" descr="2ede6e90a79abaa697fa57486e296e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046473" cy="203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27584" y="332656"/>
            <a:ext cx="792088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 smtClean="0"/>
              <a:t>هل تعلمين ؟</a:t>
            </a:r>
          </a:p>
          <a:p>
            <a:pPr algn="ctr"/>
            <a:r>
              <a:rPr lang="ar-SA" sz="2000" b="1" dirty="0" smtClean="0"/>
              <a:t>ان الكثير من الحبوب </a:t>
            </a:r>
            <a:r>
              <a:rPr lang="ar-SA" sz="2000" b="1" dirty="0" smtClean="0"/>
              <a:t>التمور </a:t>
            </a:r>
            <a:r>
              <a:rPr lang="ar-SA" sz="2000" b="1" dirty="0" smtClean="0"/>
              <a:t>والخضراوات و الفواكه تزرع في المملكة فهي انتاج وطني.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899592" y="1412776"/>
            <a:ext cx="7848872" cy="79208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تذكري:</a:t>
            </a:r>
          </a:p>
          <a:p>
            <a:pPr algn="ctr"/>
            <a:r>
              <a:rPr lang="ar-SA" sz="2000" b="1" dirty="0" smtClean="0"/>
              <a:t> عدم الاسراف في استعمال الماء عند الخضراوات.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899592" y="2420888"/>
            <a:ext cx="784887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فكري:</a:t>
            </a:r>
          </a:p>
          <a:p>
            <a:pPr algn="ctr"/>
            <a:r>
              <a:rPr lang="ar-SA" sz="2000" b="1" dirty="0" smtClean="0"/>
              <a:t>في طريقة للاستفادة من الماء المستعمل في غسل الخضراوات.</a:t>
            </a:r>
          </a:p>
          <a:p>
            <a:pPr algn="ctr"/>
            <a:r>
              <a:rPr lang="ar-SA" sz="2000" b="1" dirty="0" smtClean="0"/>
              <a:t>........................................................................</a:t>
            </a:r>
            <a:endParaRPr lang="ar-SA" sz="2000" b="1" dirty="0"/>
          </a:p>
        </p:txBody>
      </p:sp>
      <p:sp>
        <p:nvSpPr>
          <p:cNvPr id="5" name="مخطط انسيابي: بطاقة 4"/>
          <p:cNvSpPr/>
          <p:nvPr/>
        </p:nvSpPr>
        <p:spPr>
          <a:xfrm>
            <a:off x="899592" y="3933056"/>
            <a:ext cx="7848872" cy="1224136"/>
          </a:xfrm>
          <a:prstGeom prst="flowChartPunchedCar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حفظ الخضراوات:</a:t>
            </a:r>
          </a:p>
          <a:p>
            <a:pPr algn="ctr"/>
            <a:r>
              <a:rPr lang="ar-SA" sz="2000" b="1" dirty="0" smtClean="0"/>
              <a:t>1- تحفظ الخضراوات الطازجة في درج الثلاجة و الرفوف السفلية منها.</a:t>
            </a:r>
          </a:p>
          <a:p>
            <a:pPr algn="ctr"/>
            <a:r>
              <a:rPr lang="ar-SA" sz="2000" b="1" dirty="0" smtClean="0"/>
              <a:t>2- تحفظ الخضراوات المجمدة في مجمد الثلاجة.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827584" y="5301208"/>
            <a:ext cx="7920880" cy="129614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فكري:</a:t>
            </a:r>
          </a:p>
          <a:p>
            <a:pPr algn="ctr"/>
            <a:r>
              <a:rPr lang="ar-SA" sz="2000" b="1" dirty="0" smtClean="0"/>
              <a:t>لا تحفظ الخضراوات الاتية في الثلاجة البطاطس،البصل،الثوم. لماذا؟</a:t>
            </a:r>
          </a:p>
          <a:p>
            <a:pPr algn="ctr"/>
            <a:r>
              <a:rPr lang="ar-SA" sz="2000" b="1" dirty="0" smtClean="0"/>
              <a:t>........................................................................................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619672" y="3140968"/>
            <a:ext cx="61926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0066FF"/>
                </a:solidFill>
              </a:rPr>
              <a:t>استخدمه بعد الانتهاء في ري المزروعات</a:t>
            </a:r>
            <a:endParaRPr lang="ar-SA" sz="2400" dirty="0">
              <a:solidFill>
                <a:srgbClr val="0066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47664" y="6021288"/>
            <a:ext cx="61926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0066FF"/>
                </a:solidFill>
              </a:rPr>
              <a:t>لأن الثلاجة مكان رطب يساعد علي </a:t>
            </a:r>
            <a:r>
              <a:rPr lang="ar-SA" sz="2400" dirty="0" err="1" smtClean="0">
                <a:solidFill>
                  <a:srgbClr val="0066FF"/>
                </a:solidFill>
              </a:rPr>
              <a:t>انبات</a:t>
            </a:r>
            <a:r>
              <a:rPr lang="ar-SA" sz="2400" dirty="0" smtClean="0">
                <a:solidFill>
                  <a:srgbClr val="0066FF"/>
                </a:solidFill>
              </a:rPr>
              <a:t> هذه الثمار</a:t>
            </a:r>
            <a:endParaRPr lang="ar-SA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1043608" y="476672"/>
            <a:ext cx="7056784" cy="5976664"/>
          </a:xfrm>
          <a:prstGeom prst="verticalScroll">
            <a:avLst>
              <a:gd name="adj" fmla="val 63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تعد السلطات من الاطباق المهمة في وجبات الطعام اليومية </a:t>
            </a:r>
            <a:r>
              <a:rPr lang="ar-SA" sz="2000" b="1" dirty="0" smtClean="0"/>
              <a:t>لأنها </a:t>
            </a:r>
            <a:r>
              <a:rPr lang="ar-SA" sz="2000" b="1" dirty="0" smtClean="0"/>
              <a:t>تحتوي على الفيتامينات </a:t>
            </a:r>
            <a:r>
              <a:rPr lang="ar-SA" sz="2000" b="1" dirty="0" smtClean="0"/>
              <a:t>والأملاح </a:t>
            </a:r>
            <a:r>
              <a:rPr lang="ar-SA" sz="2000" b="1" dirty="0" smtClean="0"/>
              <a:t>المعدنية المهمة لنمو وسلامة الجسم كما تحتوي على </a:t>
            </a:r>
            <a:r>
              <a:rPr lang="ar-SA" sz="2000" b="1" dirty="0" smtClean="0"/>
              <a:t>الألياف </a:t>
            </a:r>
            <a:r>
              <a:rPr lang="ar-SA" sz="2000" b="1" dirty="0" smtClean="0"/>
              <a:t>التي  تنشط الامعاء وتمنع </a:t>
            </a:r>
            <a:r>
              <a:rPr lang="ar-SA" sz="2000" b="1" dirty="0" smtClean="0"/>
              <a:t>الإمساك. </a:t>
            </a:r>
            <a:endParaRPr lang="ar-SA" sz="2000" b="1" dirty="0" smtClean="0"/>
          </a:p>
          <a:p>
            <a:pPr algn="ctr"/>
            <a:r>
              <a:rPr lang="ar-SA" dirty="0" smtClean="0"/>
              <a:t> </a:t>
            </a:r>
          </a:p>
          <a:p>
            <a:pPr algn="ctr"/>
            <a:endParaRPr lang="ar-SA" dirty="0" smtClean="0"/>
          </a:p>
          <a:p>
            <a:pPr algn="ctr"/>
            <a:endParaRPr lang="ar-SA" dirty="0" smtClean="0"/>
          </a:p>
          <a:p>
            <a:pPr algn="ctr"/>
            <a:endParaRPr lang="ar-SA" dirty="0" smtClean="0"/>
          </a:p>
          <a:p>
            <a:pPr algn="ctr"/>
            <a:r>
              <a:rPr lang="ar-SA" sz="2000" b="1" dirty="0" smtClean="0"/>
              <a:t>1- اختيار نوع السلطة المناسب للطعام الذي تقدم معه.</a:t>
            </a:r>
          </a:p>
          <a:p>
            <a:pPr algn="ctr"/>
            <a:r>
              <a:rPr lang="ar-SA" sz="2000" b="1" dirty="0" smtClean="0"/>
              <a:t>2- غسل الخضراوات و الفواكه الطازجة جيدا.</a:t>
            </a:r>
          </a:p>
          <a:p>
            <a:pPr algn="ctr"/>
            <a:r>
              <a:rPr lang="ar-SA" sz="2000" b="1" dirty="0" smtClean="0"/>
              <a:t>3- تقطيع السلطة قطعا كبيرة نسبيا حتى لا يفقد </a:t>
            </a:r>
            <a:r>
              <a:rPr lang="ar-SA" sz="2000" b="1" dirty="0" smtClean="0"/>
              <a:t>فيتاميناتها</a:t>
            </a:r>
            <a:r>
              <a:rPr lang="ar-SA" sz="2000" b="1" dirty="0" smtClean="0"/>
              <a:t> .</a:t>
            </a:r>
          </a:p>
          <a:p>
            <a:pPr algn="ctr"/>
            <a:r>
              <a:rPr lang="ar-SA" sz="2000" b="1" dirty="0" smtClean="0"/>
              <a:t>4- يمكن خلطها بكمية مناسبة من </a:t>
            </a:r>
            <a:r>
              <a:rPr lang="ar-SA" sz="2000" b="1" dirty="0" smtClean="0"/>
              <a:t>الصلصة</a:t>
            </a:r>
            <a:r>
              <a:rPr lang="ar-SA" sz="2000" b="1" dirty="0" smtClean="0"/>
              <a:t> قبل التقديم مباشرة. </a:t>
            </a:r>
            <a:endParaRPr lang="ar-SA" sz="20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419872" y="1268760"/>
            <a:ext cx="24482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</a:t>
            </a:r>
            <a:r>
              <a:rPr lang="ar-SA" sz="2000" b="1" dirty="0" smtClean="0"/>
              <a:t>صناف </a:t>
            </a:r>
            <a:r>
              <a:rPr lang="ar-SA" sz="2000" b="1" dirty="0" smtClean="0"/>
              <a:t>من السلطة</a:t>
            </a:r>
            <a:endParaRPr lang="ar-SA" sz="2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55776" y="3212976"/>
            <a:ext cx="396044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القواعد العامة في اعداد السلطة:</a:t>
            </a:r>
            <a:endParaRPr lang="ar-SA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سار 1"/>
          <p:cNvSpPr/>
          <p:nvPr/>
        </p:nvSpPr>
        <p:spPr>
          <a:xfrm>
            <a:off x="6876256" y="188640"/>
            <a:ext cx="1944216" cy="648072"/>
          </a:xfrm>
          <a:prstGeom prst="leftArrow">
            <a:avLst>
              <a:gd name="adj1" fmla="val 64660"/>
              <a:gd name="adj2" fmla="val 664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سلطة الخضراوات</a:t>
            </a:r>
            <a:endParaRPr lang="ar-SA" sz="20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7236296" y="836712"/>
            <a:ext cx="151216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المقادير:</a:t>
            </a:r>
            <a:endParaRPr lang="ar-SA" sz="2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932040" y="1484784"/>
            <a:ext cx="4032448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حبتان من الطماطم.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ثلاث حبات من الخيار.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حبتان من الجزر.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ربع حزمة مقدونس.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ملح ، فلفل ، عصير ليمون.</a:t>
            </a:r>
            <a:endParaRPr lang="ar-SA" sz="20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7236296" y="3429000"/>
            <a:ext cx="1512168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الطريقة:</a:t>
            </a:r>
            <a:endParaRPr lang="ar-SA" sz="2000" b="1" dirty="0"/>
          </a:p>
        </p:txBody>
      </p:sp>
      <p:pic>
        <p:nvPicPr>
          <p:cNvPr id="6" name="صورة 5" descr="A1019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901440" cy="259384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3491880" y="4221088"/>
            <a:ext cx="5400600" cy="19442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/>
              <a:t>1- تغسل الطماطم وتجفف ثم تقطع قطعا مناسبة.</a:t>
            </a:r>
          </a:p>
          <a:p>
            <a:r>
              <a:rPr lang="ar-SA" sz="2000" b="1" dirty="0" smtClean="0"/>
              <a:t>2- يغسل الخيار ثم يقطع مكعبات.</a:t>
            </a:r>
          </a:p>
          <a:p>
            <a:r>
              <a:rPr lang="ar-SA" sz="2000" b="1" dirty="0" smtClean="0"/>
              <a:t>3- يغسل الجزر ثم يقطع.</a:t>
            </a:r>
          </a:p>
          <a:p>
            <a:r>
              <a:rPr lang="ar-SA" sz="2000" b="1" dirty="0" smtClean="0"/>
              <a:t>4- يغسل المقدونس ويجفف ثم يقطع قطعا صغيرة.</a:t>
            </a:r>
          </a:p>
          <a:p>
            <a:r>
              <a:rPr lang="ar-SA" sz="2000" b="1" dirty="0" smtClean="0"/>
              <a:t>5- تخلط المقادير في صحن عميق وتتبل </a:t>
            </a:r>
            <a:r>
              <a:rPr lang="ar-SA" sz="2000" b="1" dirty="0" smtClean="0"/>
              <a:t>بالملح </a:t>
            </a:r>
            <a:r>
              <a:rPr lang="ar-SA" sz="2000" b="1" dirty="0" smtClean="0"/>
              <a:t>والفلفل و عصير الليمون ثم تجمل حسب الرغبة وتقدم.</a:t>
            </a:r>
            <a:endParaRPr lang="ar-SA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926080" cy="3096344"/>
          </a:xfrm>
          <a:prstGeom prst="rect">
            <a:avLst/>
          </a:prstGeom>
        </p:spPr>
      </p:pic>
      <p:sp>
        <p:nvSpPr>
          <p:cNvPr id="3" name="سهم إلى اليسار 2"/>
          <p:cNvSpPr/>
          <p:nvPr/>
        </p:nvSpPr>
        <p:spPr>
          <a:xfrm>
            <a:off x="6804248" y="188640"/>
            <a:ext cx="2016224" cy="648072"/>
          </a:xfrm>
          <a:prstGeom prst="leftArrow">
            <a:avLst>
              <a:gd name="adj1" fmla="val 64660"/>
              <a:gd name="adj2" fmla="val 664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سلطة الروب بالخيار</a:t>
            </a:r>
            <a:endParaRPr lang="ar-SA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7236296" y="836712"/>
            <a:ext cx="151216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المقادير:</a:t>
            </a:r>
            <a:endParaRPr lang="ar-SA" sz="2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932040" y="1484784"/>
            <a:ext cx="4032448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كوب روب (زبادي).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حبة خيار واحدة.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فص من الثوم المفري.</a:t>
            </a:r>
          </a:p>
          <a:p>
            <a:pPr>
              <a:buFont typeface="Arial" pitchFamily="34" charset="0"/>
              <a:buChar char="•"/>
            </a:pPr>
            <a:r>
              <a:rPr lang="ar-SA" sz="2000" b="1" dirty="0" smtClean="0"/>
              <a:t> ملح قليل من النعناع المجفف.</a:t>
            </a:r>
            <a:endParaRPr lang="ar-SA" sz="20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7236296" y="3429000"/>
            <a:ext cx="1512168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الطريقة:</a:t>
            </a:r>
            <a:endParaRPr lang="ar-SA" sz="20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91880" y="4221088"/>
            <a:ext cx="5400600" cy="20162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/>
              <a:t>1- يخفق الروب جيدا حتى يصير قوامه متجانسا.</a:t>
            </a:r>
          </a:p>
          <a:p>
            <a:r>
              <a:rPr lang="ar-SA" sz="2000" b="1" dirty="0" smtClean="0"/>
              <a:t>2- يضاف اليه الثوم </a:t>
            </a:r>
            <a:r>
              <a:rPr lang="ar-SA" sz="2000" b="1" dirty="0" smtClean="0"/>
              <a:t>المفري</a:t>
            </a:r>
            <a:r>
              <a:rPr lang="ar-SA" sz="2000" b="1" dirty="0" smtClean="0"/>
              <a:t> (حسب الرغبة).</a:t>
            </a:r>
          </a:p>
          <a:p>
            <a:r>
              <a:rPr lang="ar-SA" sz="2000" b="1" dirty="0" smtClean="0"/>
              <a:t>3- يغسل الخيار و يقطع حلقات رفيعة او قطعا صغيرة ثم يضاف الى الروب مع الاحتفاظ بقليل منه للتجميل.</a:t>
            </a:r>
          </a:p>
          <a:p>
            <a:r>
              <a:rPr lang="ar-SA" sz="2000" b="1" dirty="0" smtClean="0"/>
              <a:t>4- يضاف الملح والنعناع الجاف ويغرف في صحن سلطة عميق ويجمل حسب الرغبة.</a:t>
            </a:r>
            <a:endParaRPr lang="ar-SA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717</Words>
  <Application>Microsoft Office PowerPoint</Application>
  <PresentationFormat>عرض على الشاشة (3:4)‏</PresentationFormat>
  <Paragraphs>107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31</cp:revision>
  <dcterms:created xsi:type="dcterms:W3CDTF">2013-06-13T12:22:27Z</dcterms:created>
  <dcterms:modified xsi:type="dcterms:W3CDTF">2013-06-30T13:30:44Z</dcterms:modified>
</cp:coreProperties>
</file>