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7" d="100"/>
          <a:sy n="57" d="100"/>
        </p:scale>
        <p:origin x="-1075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771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780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876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509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087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482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94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524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574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997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553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CE53-2EE6-4108-BEC5-DB5AB4D93A0A}" type="datetimeFigureOut">
              <a:rPr lang="ar-SA" smtClean="0"/>
              <a:t>23/05/41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7DB3-56CC-4A1C-BA97-D8FD5B088D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659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قوس كبير أيسر 5"/>
          <p:cNvSpPr/>
          <p:nvPr/>
        </p:nvSpPr>
        <p:spPr>
          <a:xfrm rot="5400000">
            <a:off x="4068608" y="-2475656"/>
            <a:ext cx="934776" cy="7632848"/>
          </a:xfrm>
          <a:prstGeom prst="leftBrace">
            <a:avLst>
              <a:gd name="adj1" fmla="val 4288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قوس كبير أيسر 6"/>
          <p:cNvSpPr/>
          <p:nvPr/>
        </p:nvSpPr>
        <p:spPr>
          <a:xfrm rot="5400000">
            <a:off x="4243306" y="41049"/>
            <a:ext cx="585379" cy="2887470"/>
          </a:xfrm>
          <a:prstGeom prst="leftBrace">
            <a:avLst>
              <a:gd name="adj1" fmla="val 37308"/>
              <a:gd name="adj2" fmla="val 504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30830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تاريخ الفن </a:t>
            </a:r>
            <a:endParaRPr lang="ar-SA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703535" y="1785698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التذوق الجمالي 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04048" y="1816380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النقد الفني 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5324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الانتاج الفني 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992378" y="2348883"/>
            <a:ext cx="2072011" cy="24482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b="1" dirty="0" smtClean="0"/>
          </a:p>
          <a:p>
            <a:pPr lvl="0" algn="ctr"/>
            <a:endParaRPr lang="ar-SA" b="1" dirty="0"/>
          </a:p>
          <a:p>
            <a:pPr lvl="0" algn="ctr"/>
            <a:endParaRPr lang="ar-SA" sz="2000" dirty="0" smtClean="0"/>
          </a:p>
          <a:p>
            <a:pPr lvl="0" algn="ctr"/>
            <a:endParaRPr lang="ar-SA" sz="2000" b="1" dirty="0" smtClean="0"/>
          </a:p>
          <a:p>
            <a:pPr lvl="0" algn="ctr"/>
            <a:endParaRPr lang="ar-SA" sz="2000" b="1" dirty="0"/>
          </a:p>
          <a:p>
            <a:pPr lvl="0" algn="ctr"/>
            <a:endParaRPr lang="ar-SA" sz="2000" b="1" dirty="0" smtClean="0"/>
          </a:p>
          <a:p>
            <a:pPr lvl="0" algn="ctr"/>
            <a:endParaRPr lang="ar-SA" sz="2800" dirty="0"/>
          </a:p>
          <a:p>
            <a:pPr lvl="0" algn="ctr"/>
            <a:r>
              <a:rPr lang="ar-SA" sz="1600" dirty="0" smtClean="0"/>
              <a:t>*</a:t>
            </a:r>
            <a:r>
              <a:rPr lang="ar-SA" sz="1200" dirty="0"/>
              <a:t>أهمية الطبيعة للفنان </a:t>
            </a:r>
            <a:r>
              <a:rPr lang="ar-SA" sz="1200" dirty="0" smtClean="0"/>
              <a:t>السعودي</a:t>
            </a:r>
          </a:p>
          <a:p>
            <a:pPr algn="ctr"/>
            <a:r>
              <a:rPr lang="ar-SA" sz="1200" dirty="0" smtClean="0"/>
              <a:t>*إيضاح </a:t>
            </a:r>
            <a:r>
              <a:rPr lang="ar-SA" sz="1400" dirty="0" smtClean="0"/>
              <a:t>مفهوم </a:t>
            </a:r>
            <a:r>
              <a:rPr lang="ar-SA" sz="1400" dirty="0"/>
              <a:t>التقارب اللوني</a:t>
            </a:r>
            <a:r>
              <a:rPr lang="ar-SA" sz="1400" dirty="0" smtClean="0"/>
              <a:t>.</a:t>
            </a:r>
          </a:p>
          <a:p>
            <a:pPr algn="ctr"/>
            <a:r>
              <a:rPr lang="ar-SA" sz="1400" dirty="0" smtClean="0"/>
              <a:t>*معرفة </a:t>
            </a:r>
            <a:r>
              <a:rPr lang="ar-SA" sz="1400" dirty="0"/>
              <a:t>المراد بالتباين (التضاد اللوني</a:t>
            </a:r>
            <a:r>
              <a:rPr lang="ar-SA" sz="1400" dirty="0" smtClean="0"/>
              <a:t>)</a:t>
            </a:r>
          </a:p>
          <a:p>
            <a:pPr algn="ctr"/>
            <a:r>
              <a:rPr lang="ar-SA" sz="1400" dirty="0" smtClean="0"/>
              <a:t>*</a:t>
            </a:r>
            <a:r>
              <a:rPr lang="ar-SA" sz="1400" dirty="0"/>
              <a:t>استخدامات الألوان من حولنا</a:t>
            </a:r>
            <a:r>
              <a:rPr lang="ar-SA" sz="1400" dirty="0" smtClean="0"/>
              <a:t>.</a:t>
            </a:r>
          </a:p>
          <a:p>
            <a:pPr algn="ctr"/>
            <a:r>
              <a:rPr lang="ar-SA" sz="1400" dirty="0" smtClean="0"/>
              <a:t>*لوحات </a:t>
            </a:r>
            <a:r>
              <a:rPr lang="ar-SA" sz="1400" dirty="0"/>
              <a:t>الفن السعودي قبل ظهور الفن </a:t>
            </a:r>
            <a:r>
              <a:rPr lang="ar-SA" sz="1400" dirty="0" smtClean="0"/>
              <a:t>التشكيلي</a:t>
            </a:r>
          </a:p>
          <a:p>
            <a:pPr lvl="0" algn="ctr"/>
            <a:r>
              <a:rPr lang="ar-SA" sz="1400" dirty="0" smtClean="0"/>
              <a:t>*</a:t>
            </a:r>
            <a:r>
              <a:rPr lang="ar-SA" sz="1400" dirty="0"/>
              <a:t>تأثير التطور الحضاري للمملكة على تطور الحركة الفنية بها.</a:t>
            </a:r>
            <a:endParaRPr lang="en-US" sz="1400" dirty="0"/>
          </a:p>
          <a:p>
            <a:pPr algn="ctr"/>
            <a:endParaRPr lang="en-US" sz="1100" dirty="0"/>
          </a:p>
          <a:p>
            <a:pPr lvl="0" algn="ctr"/>
            <a:endParaRPr lang="en-US" sz="1600" dirty="0"/>
          </a:p>
          <a:p>
            <a:endParaRPr lang="ar-SA" sz="1600" b="1" dirty="0" smtClean="0"/>
          </a:p>
          <a:p>
            <a:endParaRPr lang="en-US" sz="1600" dirty="0"/>
          </a:p>
          <a:p>
            <a:pPr lvl="0"/>
            <a:endParaRPr lang="ar-SA" sz="1600" b="1" dirty="0" smtClean="0"/>
          </a:p>
          <a:p>
            <a:pPr lvl="0"/>
            <a:endParaRPr lang="en-US" sz="1600" dirty="0"/>
          </a:p>
          <a:p>
            <a:pPr algn="ctr"/>
            <a:endParaRPr lang="en-US" sz="1400" dirty="0"/>
          </a:p>
          <a:p>
            <a:pPr lvl="0" algn="ctr"/>
            <a:endParaRPr lang="en-US" dirty="0"/>
          </a:p>
          <a:p>
            <a:pPr algn="ctr"/>
            <a:endParaRPr lang="ar-SA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19051" y="2348880"/>
            <a:ext cx="1976685" cy="24052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b="1" dirty="0" smtClean="0"/>
              <a:t>* </a:t>
            </a:r>
            <a:r>
              <a:rPr lang="ar-SA" dirty="0" smtClean="0"/>
              <a:t>انتاج اعمال فنية من </a:t>
            </a:r>
            <a:r>
              <a:rPr lang="ar-SA" dirty="0" err="1" smtClean="0"/>
              <a:t>الطبيعه</a:t>
            </a:r>
            <a:r>
              <a:rPr lang="ar-SA" dirty="0" smtClean="0"/>
              <a:t> </a:t>
            </a:r>
          </a:p>
          <a:p>
            <a:pPr lvl="0" algn="ctr"/>
            <a:r>
              <a:rPr lang="ar-SA" dirty="0" smtClean="0"/>
              <a:t>*</a:t>
            </a:r>
            <a:r>
              <a:rPr lang="ar-SA" sz="1600" dirty="0" smtClean="0"/>
              <a:t>انتاج لوحات فنية تعبر عن حب الوطن </a:t>
            </a:r>
            <a:endParaRPr lang="ar-SA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339752" y="236176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1600" dirty="0" smtClean="0"/>
              <a:t>*</a:t>
            </a:r>
            <a:r>
              <a:rPr lang="ar-SA" dirty="0" smtClean="0"/>
              <a:t>تحليل </a:t>
            </a:r>
            <a:r>
              <a:rPr lang="ar-SA" dirty="0" smtClean="0"/>
              <a:t>لوحة </a:t>
            </a:r>
            <a:r>
              <a:rPr lang="ar-SA" dirty="0"/>
              <a:t>(معركة روضة المهنا) للفنان فهد الربيق</a:t>
            </a:r>
            <a:r>
              <a:rPr lang="ar-SA" dirty="0" smtClean="0"/>
              <a:t>.</a:t>
            </a:r>
          </a:p>
          <a:p>
            <a:pPr lvl="0" algn="ctr"/>
            <a:r>
              <a:rPr lang="ar-SA" dirty="0" smtClean="0"/>
              <a:t>*</a:t>
            </a:r>
            <a:r>
              <a:rPr lang="ar-SA" dirty="0"/>
              <a:t>كيفية التعبير عن حب الوطن برسم لوحة </a:t>
            </a:r>
            <a:r>
              <a:rPr lang="ar-SA" dirty="0" smtClean="0"/>
              <a:t>جميلة</a:t>
            </a:r>
          </a:p>
          <a:p>
            <a:pPr lvl="0" algn="ctr"/>
            <a:r>
              <a:rPr lang="ar-SA" dirty="0" smtClean="0"/>
              <a:t>*عرض بعض </a:t>
            </a:r>
            <a:r>
              <a:rPr lang="ar-SA" dirty="0"/>
              <a:t>الأعمال الفنية المعبرة عن اليوم الوطني للمملكة.</a:t>
            </a:r>
            <a:endParaRPr lang="en-US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572000" y="2395282"/>
            <a:ext cx="2304255" cy="24867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1400" dirty="0" smtClean="0"/>
              <a:t>*</a:t>
            </a:r>
            <a:r>
              <a:rPr lang="ar-SA" sz="1400" dirty="0" smtClean="0"/>
              <a:t>كيفية </a:t>
            </a:r>
            <a:r>
              <a:rPr lang="ar-SA" sz="1400" dirty="0"/>
              <a:t>استخدام ألوان </a:t>
            </a:r>
            <a:r>
              <a:rPr lang="ar-SA" sz="1400" dirty="0" err="1"/>
              <a:t>الجواش</a:t>
            </a:r>
            <a:r>
              <a:rPr lang="ar-SA" sz="1400" dirty="0"/>
              <a:t> في رسم اسكتش</a:t>
            </a:r>
            <a:r>
              <a:rPr lang="ar-SA" sz="1400" dirty="0" smtClean="0"/>
              <a:t>.</a:t>
            </a:r>
          </a:p>
          <a:p>
            <a:pPr lvl="0" algn="ctr"/>
            <a:r>
              <a:rPr lang="ar-SA" sz="1400" dirty="0" smtClean="0"/>
              <a:t>*</a:t>
            </a:r>
            <a:r>
              <a:rPr lang="ar-SA" sz="1400" dirty="0"/>
              <a:t>خصائص اللون.</a:t>
            </a:r>
            <a:endParaRPr lang="en-US" sz="1400" dirty="0"/>
          </a:p>
          <a:p>
            <a:pPr algn="ctr"/>
            <a:r>
              <a:rPr lang="ar-SA" sz="1400" dirty="0" smtClean="0"/>
              <a:t>*وصف </a:t>
            </a:r>
            <a:r>
              <a:rPr lang="ar-SA" sz="1400" dirty="0"/>
              <a:t>كيفية استخدام خاصية مزج الألوان في إنتاج لوحات فنية جميلة</a:t>
            </a:r>
            <a:r>
              <a:rPr lang="ar-SA" sz="1400" dirty="0" smtClean="0"/>
              <a:t>.</a:t>
            </a:r>
          </a:p>
          <a:p>
            <a:pPr lvl="0" algn="ctr"/>
            <a:r>
              <a:rPr lang="ar-SA" sz="1400" dirty="0" smtClean="0"/>
              <a:t>*</a:t>
            </a:r>
            <a:r>
              <a:rPr lang="ar-SA" sz="1400" dirty="0"/>
              <a:t>خطوات العمل بالتعتيق.</a:t>
            </a:r>
            <a:endParaRPr lang="en-US" sz="1400" dirty="0"/>
          </a:p>
          <a:p>
            <a:pPr algn="ctr"/>
            <a:r>
              <a:rPr lang="ar-SA" sz="1400" dirty="0" smtClean="0"/>
              <a:t>* وصف </a:t>
            </a:r>
            <a:r>
              <a:rPr lang="ar-SA" sz="1400" dirty="0"/>
              <a:t>كيفية تلوين بعض الهدايا بواسطة ألوان متباينة.</a:t>
            </a:r>
            <a:endParaRPr lang="en-US" sz="1400" dirty="0"/>
          </a:p>
        </p:txBody>
      </p:sp>
      <p:sp>
        <p:nvSpPr>
          <p:cNvPr id="17" name="شكل بيضاوي 16"/>
          <p:cNvSpPr/>
          <p:nvPr/>
        </p:nvSpPr>
        <p:spPr>
          <a:xfrm>
            <a:off x="6948263" y="188639"/>
            <a:ext cx="2072011" cy="10034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التاريخ .../...../...144هـ</a:t>
            </a:r>
          </a:p>
          <a:p>
            <a:pPr algn="ctr"/>
            <a:r>
              <a:rPr lang="ar-SA" sz="1400" dirty="0" smtClean="0"/>
              <a:t>الصف </a:t>
            </a:r>
            <a:r>
              <a:rPr lang="ar-SA" sz="1400" dirty="0" smtClean="0"/>
              <a:t>الثالث ابتدائي</a:t>
            </a:r>
            <a:endParaRPr lang="ar-SA" sz="1400" dirty="0" smtClean="0"/>
          </a:p>
          <a:p>
            <a:pPr algn="ctr"/>
            <a:endParaRPr lang="ar-SA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419873" y="404664"/>
            <a:ext cx="2275402" cy="4687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مجال الرسم </a:t>
            </a:r>
            <a:endParaRPr lang="ar-SA" b="1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2627784" y="488204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4896035" y="488204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7248872" y="479715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2288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قوس كبير أيسر 5"/>
          <p:cNvSpPr/>
          <p:nvPr/>
        </p:nvSpPr>
        <p:spPr>
          <a:xfrm rot="5400000">
            <a:off x="4068608" y="-2475656"/>
            <a:ext cx="934776" cy="7632848"/>
          </a:xfrm>
          <a:prstGeom prst="leftBrace">
            <a:avLst>
              <a:gd name="adj1" fmla="val 4288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قوس كبير أيسر 6"/>
          <p:cNvSpPr/>
          <p:nvPr/>
        </p:nvSpPr>
        <p:spPr>
          <a:xfrm rot="5400000">
            <a:off x="4243306" y="41049"/>
            <a:ext cx="585379" cy="2887470"/>
          </a:xfrm>
          <a:prstGeom prst="leftBrace">
            <a:avLst>
              <a:gd name="adj1" fmla="val 37308"/>
              <a:gd name="adj2" fmla="val 504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30830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تاريخ الفن </a:t>
            </a:r>
            <a:endParaRPr lang="ar-SA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703535" y="1785698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التذوق الجمالي 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04048" y="1816380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النقد الفني 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5324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الانتاج الفني 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948264" y="2348880"/>
            <a:ext cx="2072011" cy="24482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b="1" dirty="0" smtClean="0"/>
          </a:p>
          <a:p>
            <a:pPr lvl="0" algn="ctr"/>
            <a:endParaRPr lang="ar-SA" sz="1600" b="1" dirty="0" smtClean="0"/>
          </a:p>
          <a:p>
            <a:pPr lvl="0" algn="ctr"/>
            <a:r>
              <a:rPr lang="ar-SA" sz="1600" dirty="0" smtClean="0"/>
              <a:t>*معرفه مفهوم </a:t>
            </a:r>
            <a:r>
              <a:rPr lang="ar-SA" sz="1600" dirty="0"/>
              <a:t>اتجاهات التكرار.</a:t>
            </a:r>
            <a:r>
              <a:rPr lang="ar-SA" sz="1600" dirty="0" smtClean="0"/>
              <a:t>.</a:t>
            </a:r>
            <a:endParaRPr lang="en-US" sz="1600" dirty="0"/>
          </a:p>
          <a:p>
            <a:pPr lvl="0" algn="ctr"/>
            <a:endParaRPr lang="en-US" dirty="0"/>
          </a:p>
          <a:p>
            <a:pPr algn="ctr"/>
            <a:endParaRPr lang="ar-SA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19051" y="2348880"/>
            <a:ext cx="1976685" cy="24052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*</a:t>
            </a:r>
            <a:r>
              <a:rPr lang="ar-SA" dirty="0"/>
              <a:t>الخطوات المتبعة لعمل إطار صورة من الورق.</a:t>
            </a:r>
            <a:endParaRPr lang="en-US" dirty="0"/>
          </a:p>
          <a:p>
            <a:pPr lvl="0" algn="ctr"/>
            <a:endParaRPr lang="ar-SA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339752" y="236176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1600" dirty="0" smtClean="0"/>
              <a:t>*تحليل الرسمات الهندسية المتكررة .</a:t>
            </a:r>
            <a:endParaRPr lang="en-US" sz="1600" dirty="0"/>
          </a:p>
          <a:p>
            <a:pPr lvl="0"/>
            <a:endParaRPr lang="en-US" sz="1600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644008" y="239528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sz="1200" dirty="0" smtClean="0"/>
          </a:p>
          <a:p>
            <a:pPr lvl="0" algn="ctr"/>
            <a:endParaRPr lang="ar-SA" sz="1200" b="1" dirty="0"/>
          </a:p>
          <a:p>
            <a:pPr lvl="0" algn="ctr"/>
            <a:r>
              <a:rPr lang="ar-SA" sz="1200" b="1" dirty="0" smtClean="0"/>
              <a:t>*</a:t>
            </a:r>
            <a:r>
              <a:rPr lang="ar-SA" sz="1200" dirty="0" smtClean="0"/>
              <a:t>وصف </a:t>
            </a:r>
            <a:r>
              <a:rPr lang="ar-SA" sz="1200" dirty="0" smtClean="0"/>
              <a:t>كيفية </a:t>
            </a:r>
            <a:r>
              <a:rPr lang="ar-SA" sz="1200" dirty="0"/>
              <a:t>تصميم وحدة هندسية باستخدام المحاور أو الأقطار مع زخرفتها من الداخل بزخارف هندسية</a:t>
            </a:r>
            <a:r>
              <a:rPr lang="ar-SA" sz="1200" dirty="0" smtClean="0"/>
              <a:t>.</a:t>
            </a:r>
          </a:p>
          <a:p>
            <a:pPr lvl="0" algn="ctr"/>
            <a:r>
              <a:rPr lang="ar-SA" sz="1200" dirty="0" smtClean="0"/>
              <a:t>*توضيح </a:t>
            </a:r>
            <a:r>
              <a:rPr lang="ar-SA" sz="1200" dirty="0" err="1" smtClean="0"/>
              <a:t>ستخدامات</a:t>
            </a:r>
            <a:r>
              <a:rPr lang="ar-SA" sz="1200" dirty="0" smtClean="0"/>
              <a:t> </a:t>
            </a:r>
            <a:r>
              <a:rPr lang="ar-SA" sz="1200" dirty="0"/>
              <a:t>الوحدات الزخرفية الهندسية</a:t>
            </a:r>
            <a:r>
              <a:rPr lang="ar-SA" sz="1200" dirty="0" smtClean="0"/>
              <a:t>.</a:t>
            </a:r>
          </a:p>
          <a:p>
            <a:pPr lvl="0" algn="ctr"/>
            <a:r>
              <a:rPr lang="ar-SA" sz="1200" dirty="0" smtClean="0"/>
              <a:t>*</a:t>
            </a:r>
            <a:r>
              <a:rPr lang="ar-SA" sz="1200" dirty="0"/>
              <a:t>أوجه الاستفادة النفعية من الوحدة الزخرفية الهندسية.</a:t>
            </a:r>
            <a:endParaRPr lang="en-US" sz="1200" dirty="0"/>
          </a:p>
          <a:p>
            <a:pPr algn="ctr"/>
            <a:r>
              <a:rPr lang="ar-SA" sz="1200" dirty="0" smtClean="0"/>
              <a:t>*وصف الخامات </a:t>
            </a:r>
            <a:r>
              <a:rPr lang="ar-SA" sz="1200" dirty="0"/>
              <a:t>و الأدوات المستخدمة لعمل إطار صورة من الورق</a:t>
            </a:r>
            <a:r>
              <a:rPr lang="ar-SA" sz="1200" dirty="0" smtClean="0"/>
              <a:t>.</a:t>
            </a:r>
          </a:p>
          <a:p>
            <a:pPr algn="ctr"/>
            <a:r>
              <a:rPr lang="ar-SA" sz="1200" dirty="0" smtClean="0"/>
              <a:t>*</a:t>
            </a:r>
            <a:r>
              <a:rPr lang="ar-SA" sz="1200" dirty="0"/>
              <a:t>بعض الأسطح التي يمكن زخرفتها بواسطة الوحدات الزخرفية الهندسية</a:t>
            </a:r>
            <a:r>
              <a:rPr lang="ar-SA" sz="1200" b="1" dirty="0"/>
              <a:t>.</a:t>
            </a:r>
            <a:endParaRPr lang="en-US" sz="1200" dirty="0"/>
          </a:p>
          <a:p>
            <a:endParaRPr lang="ar-SA" sz="1600" dirty="0" smtClean="0"/>
          </a:p>
          <a:p>
            <a:pPr algn="ctr"/>
            <a:endParaRPr lang="ar-SA" sz="1200" dirty="0"/>
          </a:p>
        </p:txBody>
      </p:sp>
      <p:sp>
        <p:nvSpPr>
          <p:cNvPr id="17" name="شكل بيضاوي 16"/>
          <p:cNvSpPr/>
          <p:nvPr/>
        </p:nvSpPr>
        <p:spPr>
          <a:xfrm>
            <a:off x="6948263" y="188639"/>
            <a:ext cx="2072011" cy="10034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التاريخ .../...../...144هـ</a:t>
            </a:r>
          </a:p>
          <a:p>
            <a:pPr algn="ctr"/>
            <a:r>
              <a:rPr lang="ar-SA" sz="1400" dirty="0" smtClean="0"/>
              <a:t>الصف </a:t>
            </a:r>
            <a:r>
              <a:rPr lang="ar-SA" sz="1400" dirty="0" smtClean="0"/>
              <a:t>الثالث ابتدائي</a:t>
            </a:r>
            <a:endParaRPr lang="ar-SA" sz="1400" dirty="0" smtClean="0"/>
          </a:p>
          <a:p>
            <a:pPr algn="ctr"/>
            <a:endParaRPr lang="ar-SA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3419873" y="404664"/>
            <a:ext cx="2275402" cy="4687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مجال الزخرفة</a:t>
            </a:r>
            <a:endParaRPr lang="ar-SA" b="1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2566669" y="4887833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4896036" y="491556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7171438" y="4797149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357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قوس كبير أيسر 5"/>
          <p:cNvSpPr/>
          <p:nvPr/>
        </p:nvSpPr>
        <p:spPr>
          <a:xfrm rot="5400000">
            <a:off x="4068608" y="-2475656"/>
            <a:ext cx="934776" cy="7632848"/>
          </a:xfrm>
          <a:prstGeom prst="leftBrace">
            <a:avLst>
              <a:gd name="adj1" fmla="val 4288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قوس كبير أيسر 6"/>
          <p:cNvSpPr/>
          <p:nvPr/>
        </p:nvSpPr>
        <p:spPr>
          <a:xfrm rot="5400000">
            <a:off x="4243306" y="41049"/>
            <a:ext cx="585379" cy="2887470"/>
          </a:xfrm>
          <a:prstGeom prst="leftBrace">
            <a:avLst>
              <a:gd name="adj1" fmla="val 37308"/>
              <a:gd name="adj2" fmla="val 504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30830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تاريخ الفن </a:t>
            </a:r>
            <a:endParaRPr lang="ar-SA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703535" y="1785698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التذوق الجمالي 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04048" y="1816380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النقد الفني 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5324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الانتاج الفني 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944397" y="2361762"/>
            <a:ext cx="2072011" cy="24482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b="1" dirty="0" smtClean="0"/>
          </a:p>
          <a:p>
            <a:pPr lvl="0" algn="ctr"/>
            <a:endParaRPr lang="ar-SA" sz="1600" b="1" dirty="0" smtClean="0"/>
          </a:p>
          <a:p>
            <a:pPr lvl="0" algn="ctr"/>
            <a:endParaRPr lang="ar-SA" sz="1600" b="1" dirty="0" smtClean="0"/>
          </a:p>
          <a:p>
            <a:pPr lvl="0" algn="ctr"/>
            <a:endParaRPr lang="ar-SA" sz="1600" b="1" dirty="0"/>
          </a:p>
          <a:p>
            <a:pPr lvl="0" algn="ctr"/>
            <a:endParaRPr lang="ar-SA" sz="1600" b="1" dirty="0" smtClean="0"/>
          </a:p>
          <a:p>
            <a:pPr lvl="0" algn="ctr"/>
            <a:endParaRPr lang="ar-SA" sz="1400" b="1" dirty="0" smtClean="0"/>
          </a:p>
          <a:p>
            <a:pPr lvl="0" algn="ctr"/>
            <a:endParaRPr lang="ar-SA" sz="1400" dirty="0"/>
          </a:p>
          <a:p>
            <a:pPr lvl="0" algn="ctr"/>
            <a:r>
              <a:rPr lang="ar-SA" sz="1400" dirty="0" smtClean="0"/>
              <a:t>*</a:t>
            </a:r>
            <a:r>
              <a:rPr lang="ar-SA" dirty="0"/>
              <a:t>نبذة مختصرة عن تطور المسكن الخاص بالإنسان.</a:t>
            </a:r>
            <a:endParaRPr lang="en-US" dirty="0"/>
          </a:p>
          <a:p>
            <a:pPr algn="ctr"/>
            <a:endParaRPr lang="en-US" sz="1600" dirty="0"/>
          </a:p>
          <a:p>
            <a:pPr lvl="0" algn="ctr"/>
            <a:endParaRPr lang="ar-SA" sz="1600" b="1" dirty="0" smtClean="0"/>
          </a:p>
          <a:p>
            <a:pPr lvl="0"/>
            <a:endParaRPr lang="en-US" sz="1600" dirty="0"/>
          </a:p>
          <a:p>
            <a:endParaRPr lang="en-US" sz="1600" dirty="0"/>
          </a:p>
          <a:p>
            <a:pPr lvl="0"/>
            <a:endParaRPr lang="ar-SA" sz="1600" dirty="0" smtClean="0"/>
          </a:p>
          <a:p>
            <a:pPr algn="ctr"/>
            <a:endParaRPr lang="en-US" dirty="0"/>
          </a:p>
          <a:p>
            <a:pPr algn="ctr"/>
            <a:endParaRPr lang="ar-SA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19051" y="2348880"/>
            <a:ext cx="1976685" cy="33587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* تنفيذ </a:t>
            </a:r>
            <a:r>
              <a:rPr lang="ar-SA" sz="2000" dirty="0"/>
              <a:t>منزل </a:t>
            </a:r>
            <a:r>
              <a:rPr lang="ar-SA" sz="2000" dirty="0" smtClean="0"/>
              <a:t>بواسطة </a:t>
            </a:r>
            <a:r>
              <a:rPr lang="ar-SA" sz="2000" dirty="0"/>
              <a:t>استخدام العلب الكرتونية.</a:t>
            </a:r>
            <a:endParaRPr lang="en-US" sz="2000" dirty="0"/>
          </a:p>
          <a:p>
            <a:pPr lvl="0" algn="ctr"/>
            <a:endParaRPr lang="ar-SA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339752" y="236176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*</a:t>
            </a:r>
            <a:r>
              <a:rPr lang="ar-EG" dirty="0" smtClean="0"/>
              <a:t>ا</a:t>
            </a:r>
            <a:r>
              <a:rPr lang="ar-EG" dirty="0"/>
              <a:t>وصف الأعمال الفنية المنفذة </a:t>
            </a:r>
            <a:r>
              <a:rPr lang="ar-SA" dirty="0" smtClean="0"/>
              <a:t>بالعلب الكرتونية.</a:t>
            </a:r>
            <a:endParaRPr lang="ar-SA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644008" y="2395282"/>
            <a:ext cx="2160240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*</a:t>
            </a:r>
            <a:r>
              <a:rPr lang="ar-SA" dirty="0" smtClean="0"/>
              <a:t>وصف </a:t>
            </a:r>
            <a:r>
              <a:rPr lang="ar-SA" dirty="0" smtClean="0"/>
              <a:t>علاقة </a:t>
            </a:r>
            <a:r>
              <a:rPr lang="ar-SA" dirty="0"/>
              <a:t>المسكن بالفن</a:t>
            </a:r>
            <a:r>
              <a:rPr lang="ar-SA" dirty="0" smtClean="0"/>
              <a:t>..</a:t>
            </a:r>
          </a:p>
          <a:p>
            <a:pPr lvl="0" algn="ctr"/>
            <a:r>
              <a:rPr lang="ar-SA" dirty="0" smtClean="0"/>
              <a:t>*معرفة كيفية </a:t>
            </a:r>
            <a:r>
              <a:rPr lang="ar-SA" dirty="0"/>
              <a:t>تصميم منزلاً صغيراً وجميلاً باستخدام العلب الكرتونية.</a:t>
            </a:r>
            <a:endParaRPr lang="en-US" dirty="0"/>
          </a:p>
          <a:p>
            <a:pPr lvl="0" algn="ctr"/>
            <a:endParaRPr lang="en-US" sz="1600" dirty="0"/>
          </a:p>
          <a:p>
            <a:endParaRPr lang="en-US" sz="1100" dirty="0"/>
          </a:p>
        </p:txBody>
      </p:sp>
      <p:sp>
        <p:nvSpPr>
          <p:cNvPr id="17" name="شكل بيضاوي 16"/>
          <p:cNvSpPr/>
          <p:nvPr/>
        </p:nvSpPr>
        <p:spPr>
          <a:xfrm>
            <a:off x="6948263" y="188639"/>
            <a:ext cx="2072011" cy="10034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التاريخ .../...../...144هـ</a:t>
            </a:r>
          </a:p>
          <a:p>
            <a:pPr algn="ctr"/>
            <a:r>
              <a:rPr lang="ar-SA" sz="1400" dirty="0" smtClean="0"/>
              <a:t>الصف </a:t>
            </a:r>
            <a:r>
              <a:rPr lang="ar-SA" sz="1400" dirty="0" smtClean="0"/>
              <a:t>الثالث ابتدائي</a:t>
            </a:r>
            <a:endParaRPr lang="ar-SA" sz="1400" dirty="0" smtClean="0"/>
          </a:p>
          <a:p>
            <a:pPr algn="ctr"/>
            <a:endParaRPr lang="ar-SA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2627784" y="488204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3419873" y="404664"/>
            <a:ext cx="2275402" cy="4687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مجال </a:t>
            </a:r>
            <a:r>
              <a:rPr lang="ar-SA" b="1" dirty="0" smtClean="0"/>
              <a:t>التشكيل المباشر بالخامات 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7171438" y="4813991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4896036" y="4915562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2548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قوس كبير أيسر 5"/>
          <p:cNvSpPr/>
          <p:nvPr/>
        </p:nvSpPr>
        <p:spPr>
          <a:xfrm rot="5400000">
            <a:off x="4068608" y="-2475656"/>
            <a:ext cx="934776" cy="7632848"/>
          </a:xfrm>
          <a:prstGeom prst="leftBrace">
            <a:avLst>
              <a:gd name="adj1" fmla="val 42887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قوس كبير أيسر 6"/>
          <p:cNvSpPr/>
          <p:nvPr/>
        </p:nvSpPr>
        <p:spPr>
          <a:xfrm rot="5400000">
            <a:off x="4243306" y="41049"/>
            <a:ext cx="585379" cy="2887470"/>
          </a:xfrm>
          <a:prstGeom prst="leftBrace">
            <a:avLst>
              <a:gd name="adj1" fmla="val 37308"/>
              <a:gd name="adj2" fmla="val 504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30830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تاريخ الفن </a:t>
            </a:r>
            <a:endParaRPr lang="ar-SA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703535" y="1785698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التذوق الجمالي 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04048" y="1816380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النقد الفني 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53244" y="1772816"/>
            <a:ext cx="13824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الانتاج الفني 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948264" y="2348880"/>
            <a:ext cx="2072011" cy="26175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endParaRPr lang="ar-SA" b="1" dirty="0" smtClean="0"/>
          </a:p>
          <a:p>
            <a:pPr lvl="0" algn="ctr"/>
            <a:endParaRPr lang="ar-SA" sz="1600" b="1" dirty="0" smtClean="0"/>
          </a:p>
          <a:p>
            <a:pPr lvl="0" algn="ctr"/>
            <a:endParaRPr lang="ar-SA" sz="1600" b="1" dirty="0" smtClean="0"/>
          </a:p>
          <a:p>
            <a:pPr lvl="0" algn="ctr"/>
            <a:endParaRPr lang="ar-SA" sz="1600" b="1" dirty="0"/>
          </a:p>
          <a:p>
            <a:pPr lvl="0" algn="ctr"/>
            <a:r>
              <a:rPr lang="ar-SA" sz="1600" b="1" dirty="0" smtClean="0"/>
              <a:t>*</a:t>
            </a:r>
            <a:r>
              <a:rPr lang="ar-SA" sz="1400" dirty="0" smtClean="0"/>
              <a:t>معرفة </a:t>
            </a:r>
            <a:r>
              <a:rPr lang="ar-SA" sz="1400" dirty="0"/>
              <a:t>المقصود بحالة الليونة و الرطوبة</a:t>
            </a:r>
            <a:r>
              <a:rPr lang="ar-SA" sz="1400" dirty="0" smtClean="0"/>
              <a:t>.</a:t>
            </a:r>
          </a:p>
          <a:p>
            <a:pPr algn="ctr"/>
            <a:r>
              <a:rPr lang="ar-SA" sz="1400" dirty="0" smtClean="0"/>
              <a:t>*معرفة </a:t>
            </a:r>
            <a:r>
              <a:rPr lang="ar-SA" sz="1400" dirty="0"/>
              <a:t>مفهوم الفخار</a:t>
            </a:r>
            <a:r>
              <a:rPr lang="ar-SA" sz="1400" dirty="0" smtClean="0"/>
              <a:t>.</a:t>
            </a:r>
          </a:p>
          <a:p>
            <a:pPr lvl="0" algn="ctr"/>
            <a:r>
              <a:rPr lang="ar-SA" sz="1400" dirty="0" smtClean="0"/>
              <a:t>*</a:t>
            </a:r>
            <a:r>
              <a:rPr lang="ar-SA" sz="1400" dirty="0"/>
              <a:t>نبذة قصيرة عن بدايات تطور صناعة الفخار.</a:t>
            </a:r>
            <a:endParaRPr lang="en-US" sz="1400" dirty="0"/>
          </a:p>
          <a:p>
            <a:pPr lvl="0" algn="ctr"/>
            <a:r>
              <a:rPr lang="ar-SA" sz="1400" dirty="0" smtClean="0"/>
              <a:t>* معرفة </a:t>
            </a:r>
            <a:r>
              <a:rPr lang="ar-SA" sz="1400" dirty="0"/>
              <a:t>مفهوم التجلد.</a:t>
            </a:r>
            <a:endParaRPr lang="en-US" sz="1400" dirty="0"/>
          </a:p>
          <a:p>
            <a:pPr lvl="0" algn="ctr"/>
            <a:r>
              <a:rPr lang="ar-SA" sz="1400" dirty="0" smtClean="0"/>
              <a:t>*معرفة </a:t>
            </a:r>
            <a:r>
              <a:rPr lang="ar-SA" sz="1400" dirty="0"/>
              <a:t>مفهوم </a:t>
            </a:r>
            <a:r>
              <a:rPr lang="ar-SA" sz="1400" dirty="0" smtClean="0"/>
              <a:t>الحز.</a:t>
            </a:r>
            <a:endParaRPr lang="en-US" sz="1400" dirty="0"/>
          </a:p>
          <a:p>
            <a:pPr lvl="0" algn="ctr"/>
            <a:r>
              <a:rPr lang="ar-SA" sz="1400" dirty="0" smtClean="0"/>
              <a:t>*أول </a:t>
            </a:r>
            <a:r>
              <a:rPr lang="ar-SA" sz="1400" dirty="0"/>
              <a:t>من فكر في صنع الأواني الفخارية من طين الأمطار.</a:t>
            </a:r>
            <a:endParaRPr lang="en-US" sz="1400" dirty="0"/>
          </a:p>
          <a:p>
            <a:pPr algn="ctr"/>
            <a:r>
              <a:rPr lang="ar-SA" sz="1400" dirty="0" smtClean="0"/>
              <a:t>*مفهوم </a:t>
            </a:r>
            <a:r>
              <a:rPr lang="ar-SA" sz="1400" dirty="0"/>
              <a:t>الضغط في الكتلة الطينية.</a:t>
            </a:r>
            <a:endParaRPr lang="en-US" sz="1400" dirty="0"/>
          </a:p>
          <a:p>
            <a:pPr lvl="0" algn="ctr"/>
            <a:endParaRPr lang="en-US" sz="1600" dirty="0"/>
          </a:p>
          <a:p>
            <a:pPr lvl="0"/>
            <a:endParaRPr lang="ar-SA" sz="1600" dirty="0" smtClean="0"/>
          </a:p>
          <a:p>
            <a:pPr algn="ctr"/>
            <a:endParaRPr lang="en-US" dirty="0"/>
          </a:p>
          <a:p>
            <a:pPr algn="ctr"/>
            <a:endParaRPr lang="ar-SA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19051" y="2348880"/>
            <a:ext cx="1976685" cy="24052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dirty="0" smtClean="0"/>
              <a:t>*</a:t>
            </a:r>
            <a:r>
              <a:rPr lang="ar-SA" dirty="0"/>
              <a:t>طريقة عمل الأواني الفخارية القديمة</a:t>
            </a:r>
            <a:r>
              <a:rPr lang="ar-SA" b="1" dirty="0"/>
              <a:t>.</a:t>
            </a:r>
            <a:endParaRPr lang="en-US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339752" y="2361762"/>
            <a:ext cx="2160240" cy="26046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*</a:t>
            </a:r>
            <a:r>
              <a:rPr lang="ar-SA" dirty="0"/>
              <a:t>أبرز القيم الجمالية </a:t>
            </a:r>
            <a:r>
              <a:rPr lang="ar-SA" dirty="0" smtClean="0"/>
              <a:t>الاواني الفخارية القديمة</a:t>
            </a:r>
            <a:endParaRPr lang="ar-SA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572000" y="2395282"/>
            <a:ext cx="2304255" cy="25711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*</a:t>
            </a:r>
            <a:r>
              <a:rPr lang="ar-SA" sz="1600" dirty="0" smtClean="0"/>
              <a:t>وصف </a:t>
            </a:r>
            <a:r>
              <a:rPr lang="ar-SA" sz="1400" dirty="0"/>
              <a:t>المراحل التي يمر بها الشكل الطيني للوصول للصلابة</a:t>
            </a:r>
            <a:r>
              <a:rPr lang="ar-SA" sz="1400" dirty="0" smtClean="0"/>
              <a:t>.</a:t>
            </a:r>
          </a:p>
          <a:p>
            <a:pPr lvl="0" algn="ctr"/>
            <a:r>
              <a:rPr lang="ar-SA" sz="1400" dirty="0" smtClean="0"/>
              <a:t>*</a:t>
            </a:r>
            <a:r>
              <a:rPr lang="ar-SA" sz="1400" dirty="0"/>
              <a:t>مواصفات الشكل الطيني الجاف.</a:t>
            </a:r>
            <a:endParaRPr lang="en-US" sz="1400" dirty="0"/>
          </a:p>
          <a:p>
            <a:pPr algn="ctr"/>
            <a:r>
              <a:rPr lang="ar-SA" sz="1400" dirty="0" smtClean="0"/>
              <a:t>*كيفية </a:t>
            </a:r>
            <a:r>
              <a:rPr lang="ar-SA" sz="1400" dirty="0"/>
              <a:t>المحافظة على الأعمال الطينية من التلف</a:t>
            </a:r>
            <a:r>
              <a:rPr lang="ar-SA" sz="1400" dirty="0" smtClean="0"/>
              <a:t>.</a:t>
            </a:r>
          </a:p>
          <a:p>
            <a:pPr algn="ctr"/>
            <a:r>
              <a:rPr lang="ar-SA" sz="1400" dirty="0" smtClean="0"/>
              <a:t>*</a:t>
            </a:r>
            <a:r>
              <a:rPr lang="ar-SA" sz="1400" dirty="0"/>
              <a:t>طريقة تشكيل إطباق طينية وتحويلها لأطباق فخارية صلبة</a:t>
            </a:r>
            <a:r>
              <a:rPr lang="ar-SA" sz="1400" dirty="0" smtClean="0"/>
              <a:t>.</a:t>
            </a:r>
          </a:p>
          <a:p>
            <a:pPr algn="ctr"/>
            <a:r>
              <a:rPr lang="ar-SA" sz="1400" dirty="0" smtClean="0"/>
              <a:t>*</a:t>
            </a:r>
            <a:r>
              <a:rPr lang="ar-SA" sz="1400" dirty="0"/>
              <a:t>المراد بالخدش على الطين</a:t>
            </a:r>
            <a:r>
              <a:rPr lang="ar-SA" sz="1400" dirty="0" smtClean="0"/>
              <a:t>.</a:t>
            </a:r>
            <a:r>
              <a:rPr lang="ar-SA" sz="1400" dirty="0"/>
              <a:t> </a:t>
            </a:r>
            <a:r>
              <a:rPr lang="ar-SA" sz="1400" dirty="0" smtClean="0"/>
              <a:t>*الفرق </a:t>
            </a:r>
            <a:r>
              <a:rPr lang="ar-SA" sz="1400" dirty="0"/>
              <a:t>بين الحز والخدش</a:t>
            </a:r>
            <a:r>
              <a:rPr lang="ar-SA" sz="1400" dirty="0" smtClean="0"/>
              <a:t>..</a:t>
            </a:r>
          </a:p>
          <a:p>
            <a:pPr lvl="0" algn="ctr"/>
            <a:r>
              <a:rPr lang="ar-SA" sz="1400" dirty="0" smtClean="0"/>
              <a:t>*</a:t>
            </a:r>
            <a:r>
              <a:rPr lang="ar-SA" sz="1400" dirty="0"/>
              <a:t>خطوات العمل المتبعة لصنع ماسكة ورقية بخامة الطين.</a:t>
            </a:r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17" name="شكل بيضاوي 16"/>
          <p:cNvSpPr/>
          <p:nvPr/>
        </p:nvSpPr>
        <p:spPr>
          <a:xfrm>
            <a:off x="6948263" y="188639"/>
            <a:ext cx="2072011" cy="10034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التاريخ .../...../...144هـ</a:t>
            </a:r>
          </a:p>
          <a:p>
            <a:pPr algn="ctr"/>
            <a:r>
              <a:rPr lang="ar-SA" sz="1400" dirty="0" smtClean="0"/>
              <a:t>الصف </a:t>
            </a:r>
            <a:r>
              <a:rPr lang="ar-SA" sz="1400" dirty="0" smtClean="0"/>
              <a:t>الثالث ابتدائي</a:t>
            </a:r>
            <a:endParaRPr lang="ar-SA" sz="1400" dirty="0" smtClean="0"/>
          </a:p>
          <a:p>
            <a:pPr algn="ctr"/>
            <a:endParaRPr lang="ar-SA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3419873" y="404664"/>
            <a:ext cx="2275402" cy="4687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مجال </a:t>
            </a:r>
            <a:r>
              <a:rPr lang="ar-SA" b="1" dirty="0" smtClean="0"/>
              <a:t>الخزف </a:t>
            </a:r>
            <a:endParaRPr lang="ar-SA" b="1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7171438" y="4966391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4867182" y="4966391"/>
            <a:ext cx="1656184" cy="1787318"/>
          </a:xfrm>
          <a:prstGeom prst="roundRect">
            <a:avLst>
              <a:gd name="adj" fmla="val 150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2591781" y="4966391"/>
            <a:ext cx="1656184" cy="1787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ا</a:t>
            </a:r>
          </a:p>
          <a:p>
            <a:pPr algn="ctr"/>
            <a:endParaRPr lang="ar-SA" sz="1200" dirty="0"/>
          </a:p>
          <a:p>
            <a:pPr algn="ctr"/>
            <a:endParaRPr lang="ar-SA" sz="1200" dirty="0" smtClean="0"/>
          </a:p>
          <a:p>
            <a:pPr algn="ctr"/>
            <a:r>
              <a:rPr lang="ar-SA" sz="1200" dirty="0" smtClean="0"/>
              <a:t>لعصف الذهني </a:t>
            </a:r>
          </a:p>
          <a:p>
            <a:pPr algn="ctr"/>
            <a:r>
              <a:rPr lang="ar-SA" sz="1200" dirty="0" smtClean="0"/>
              <a:t>التعلم التعاوني </a:t>
            </a:r>
          </a:p>
          <a:p>
            <a:pPr algn="ctr"/>
            <a:r>
              <a:rPr lang="ar-SA" sz="1200" dirty="0" smtClean="0"/>
              <a:t>التعلم باللعب </a:t>
            </a:r>
          </a:p>
          <a:p>
            <a:pPr algn="ctr"/>
            <a:r>
              <a:rPr lang="ar-SA" sz="1200" dirty="0" smtClean="0"/>
              <a:t>الملاحظة </a:t>
            </a:r>
          </a:p>
          <a:p>
            <a:pPr algn="ctr"/>
            <a:r>
              <a:rPr lang="ar-SA" sz="1200" dirty="0" smtClean="0"/>
              <a:t>مفاتيح المعرفة</a:t>
            </a:r>
          </a:p>
          <a:p>
            <a:pPr algn="ctr"/>
            <a:r>
              <a:rPr lang="ar-SA" sz="1200" dirty="0" smtClean="0"/>
              <a:t>عرض فديو  او قراءة الصور</a:t>
            </a:r>
            <a:endParaRPr lang="ar-SA" sz="1200" dirty="0" smtClean="0"/>
          </a:p>
          <a:p>
            <a:pPr algn="ctr"/>
            <a:r>
              <a:rPr lang="ar-SA" sz="1200" dirty="0" smtClean="0"/>
              <a:t>حل المشكلات</a:t>
            </a:r>
          </a:p>
          <a:p>
            <a:pPr algn="ctr"/>
            <a:r>
              <a:rPr lang="ar-SA" sz="1200" dirty="0" smtClean="0"/>
              <a:t>ترتيب البطاقات 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22453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667</Words>
  <Application>Microsoft Office PowerPoint</Application>
  <PresentationFormat>عرض على الشاشة (3:4)‏</PresentationFormat>
  <Paragraphs>240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Rahaf al-tamimi</cp:lastModifiedBy>
  <cp:revision>27</cp:revision>
  <dcterms:created xsi:type="dcterms:W3CDTF">2020-01-17T19:01:28Z</dcterms:created>
  <dcterms:modified xsi:type="dcterms:W3CDTF">2020-01-18T17:43:29Z</dcterms:modified>
</cp:coreProperties>
</file>