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305" r:id="rId2"/>
    <p:sldId id="306" r:id="rId3"/>
    <p:sldId id="478" r:id="rId4"/>
    <p:sldId id="257" r:id="rId5"/>
    <p:sldId id="463" r:id="rId6"/>
    <p:sldId id="439" r:id="rId7"/>
    <p:sldId id="477" r:id="rId8"/>
    <p:sldId id="465" r:id="rId9"/>
    <p:sldId id="264" r:id="rId10"/>
    <p:sldId id="479" r:id="rId11"/>
    <p:sldId id="383" r:id="rId12"/>
    <p:sldId id="480" r:id="rId13"/>
    <p:sldId id="481" r:id="rId14"/>
    <p:sldId id="357" r:id="rId15"/>
    <p:sldId id="346" r:id="rId16"/>
    <p:sldId id="418" r:id="rId17"/>
    <p:sldId id="482" r:id="rId18"/>
    <p:sldId id="412" r:id="rId19"/>
    <p:sldId id="339" r:id="rId20"/>
  </p:sldIdLst>
  <p:sldSz cx="9144000" cy="6858000" type="screen4x3"/>
  <p:notesSz cx="6797675" cy="9928225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404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52017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74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l">
              <a:defRPr sz="1200"/>
            </a:lvl1pPr>
          </a:lstStyle>
          <a:p>
            <a:fld id="{F25578C7-8EAD-40B1-BCA6-E2669C1A7C09}" type="datetimeFigureOut">
              <a:rPr lang="ar-SA" smtClean="0"/>
              <a:pPr/>
              <a:t>30/05/41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9" tIns="45715" rIns="91429" bIns="45715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52017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74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l">
              <a:defRPr sz="1200"/>
            </a:lvl1pPr>
          </a:lstStyle>
          <a:p>
            <a:fld id="{52F01E9B-904B-464E-AAE3-61C536F797D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4364F1-F40D-4C17-A900-00DC77F2C1D9}" type="slidenum">
              <a:rPr lang="ar-EG" smtClean="0"/>
              <a:pPr>
                <a:defRPr/>
              </a:pPr>
              <a:t>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272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عنصر نائب لصورة الشريحة 1">
            <a:extLst>
              <a:ext uri="{FF2B5EF4-FFF2-40B4-BE49-F238E27FC236}">
                <a16:creationId xmlns:a16="http://schemas.microsoft.com/office/drawing/2014/main" id="{8F239B03-3779-4518-9E9A-B38FD0573A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عنصر نائب للملاحظات 2">
            <a:extLst>
              <a:ext uri="{FF2B5EF4-FFF2-40B4-BE49-F238E27FC236}">
                <a16:creationId xmlns:a16="http://schemas.microsoft.com/office/drawing/2014/main" id="{2B480476-1705-429C-89F5-C3BEDB3669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84996" name="عنصر نائب لرقم الشريحة 3">
            <a:extLst>
              <a:ext uri="{FF2B5EF4-FFF2-40B4-BE49-F238E27FC236}">
                <a16:creationId xmlns:a16="http://schemas.microsoft.com/office/drawing/2014/main" id="{487EE9CA-9218-4B60-BCC8-9C4C2593A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F7521543-64FE-4BA7-91D6-E33D6B3D7A39}" type="slidenum">
              <a:rPr lang="ar-EG" altLang="ar-SA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15</a:t>
            </a:fld>
            <a:endParaRPr lang="ar-EG" altLang="ar-S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30/05/41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30/05/41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1">
            <a:extLst>
              <a:ext uri="{FF2B5EF4-FFF2-40B4-BE49-F238E27FC236}">
                <a16:creationId xmlns:a16="http://schemas.microsoft.com/office/drawing/2014/main" id="{D0607072-313B-433E-B348-F7931D129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4D2743DA-7F9F-4D4A-9EEB-4C777DA51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752" y="2693987"/>
            <a:ext cx="4176464" cy="1470025"/>
          </a:xfrm>
        </p:spPr>
        <p:txBody>
          <a:bodyPr>
            <a:normAutofit fontScale="90000"/>
          </a:bodyPr>
          <a:lstStyle/>
          <a:p>
            <a:r>
              <a:rPr lang="ar-SA" sz="4800" dirty="0"/>
              <a:t>أوراق عمل استراتيجيات </a:t>
            </a:r>
            <a:br>
              <a:rPr lang="ar-SA" sz="4800" dirty="0"/>
            </a:br>
            <a:r>
              <a:rPr lang="ar-SA" sz="4800" dirty="0"/>
              <a:t>درس آداب الزيارة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5A2DBE2-8454-4A10-8A2B-DE4F5AB2B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56592" y="6307087"/>
            <a:ext cx="3736504" cy="550912"/>
          </a:xfrm>
        </p:spPr>
        <p:txBody>
          <a:bodyPr>
            <a:normAutofit lnSpcReduction="10000"/>
          </a:bodyPr>
          <a:lstStyle/>
          <a:p>
            <a:r>
              <a:rPr lang="ar-SA" dirty="0"/>
              <a:t>ب8 أملج </a:t>
            </a:r>
          </a:p>
        </p:txBody>
      </p:sp>
    </p:spTree>
    <p:extLst>
      <p:ext uri="{BB962C8B-B14F-4D97-AF65-F5344CB8AC3E}">
        <p14:creationId xmlns:p14="http://schemas.microsoft.com/office/powerpoint/2010/main" val="250547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3" name="Rectangle 4"/>
          <p:cNvSpPr>
            <a:spLocks noChangeArrowheads="1"/>
          </p:cNvSpPr>
          <p:nvPr/>
        </p:nvSpPr>
        <p:spPr bwMode="auto">
          <a:xfrm>
            <a:off x="285720" y="214290"/>
            <a:ext cx="864393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اسم المجموعة : .............................     الدرس : آداب الزيارة                                        الإستراتيجية : تعلم تعاوني </a:t>
            </a:r>
            <a:endParaRPr lang="en-US" sz="900" b="1" dirty="0"/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الهدف : طرح أكبر عدد ممكن من الأسئلة </a:t>
            </a:r>
            <a:endParaRPr lang="en-US" sz="900" dirty="0"/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الزمن : 3 دقائق                              المكون : الفهم والاستيعاب ( أجيب )                                آلية التنفيذ : جماعي (4) </a:t>
            </a:r>
            <a:endParaRPr lang="en-US" sz="900" dirty="0"/>
          </a:p>
          <a:p>
            <a:pPr algn="l" rtl="0" eaLnBrk="0" hangingPunct="0">
              <a:defRPr/>
            </a:pPr>
            <a:endParaRPr lang="en-US" sz="800" dirty="0"/>
          </a:p>
        </p:txBody>
      </p:sp>
      <p:sp>
        <p:nvSpPr>
          <p:cNvPr id="9" name="مستطيل 8"/>
          <p:cNvSpPr/>
          <p:nvPr/>
        </p:nvSpPr>
        <p:spPr>
          <a:xfrm>
            <a:off x="0" y="128586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2000" b="1" dirty="0">
                <a:cs typeface="Times New Roman" pitchFamily="18" charset="0"/>
              </a:rPr>
              <a:t>تلميذتي المبدعة استخدمي مفاتيح المعرفة ( </a:t>
            </a:r>
            <a:r>
              <a:rPr lang="ar-SA" sz="2000" b="1" dirty="0">
                <a:solidFill>
                  <a:srgbClr val="FF0000"/>
                </a:solidFill>
                <a:cs typeface="Times New Roman" pitchFamily="18" charset="0"/>
              </a:rPr>
              <a:t>هل – لماذا – متى – أين – كيف –  ماذا –  كم  </a:t>
            </a:r>
            <a:r>
              <a:rPr lang="ar-SA" sz="2000" b="1" dirty="0">
                <a:cs typeface="Times New Roman" pitchFamily="18" charset="0"/>
              </a:rPr>
              <a:t>)</a:t>
            </a:r>
          </a:p>
          <a:p>
            <a:pPr algn="ctr" rtl="0" eaLnBrk="0" hangingPunct="0">
              <a:defRPr/>
            </a:pPr>
            <a:r>
              <a:rPr lang="ar-SA" sz="2000" b="1" dirty="0">
                <a:cs typeface="Times New Roman" pitchFamily="18" charset="0"/>
              </a:rPr>
              <a:t>وساهمي مع أفراد مجموعتك بطرح أكبر عدد ممكن من الأسئلة حول (آداب الزيارة  ) : 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3013035" y="2567087"/>
            <a:ext cx="27479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cs typeface="Times New Roman" pitchFamily="18" charset="0"/>
              </a:rPr>
              <a:t>آداب الزيارة </a:t>
            </a:r>
            <a:endParaRPr lang="ar-SA" dirty="0"/>
          </a:p>
        </p:txBody>
      </p:sp>
      <p:cxnSp>
        <p:nvCxnSpPr>
          <p:cNvPr id="28" name="رابط كسهم مستقيم 27"/>
          <p:cNvCxnSpPr>
            <a:cxnSpLocks/>
          </p:cNvCxnSpPr>
          <p:nvPr/>
        </p:nvCxnSpPr>
        <p:spPr>
          <a:xfrm flipV="1">
            <a:off x="5401973" y="3127824"/>
            <a:ext cx="1045971" cy="689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>
            <a:cxnSpLocks/>
          </p:cNvCxnSpPr>
          <p:nvPr/>
        </p:nvCxnSpPr>
        <p:spPr>
          <a:xfrm>
            <a:off x="5346356" y="4222148"/>
            <a:ext cx="1382858" cy="1203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رابط كسهم مستقيم 52"/>
          <p:cNvCxnSpPr>
            <a:cxnSpLocks/>
            <a:endCxn id="73" idx="3"/>
          </p:cNvCxnSpPr>
          <p:nvPr/>
        </p:nvCxnSpPr>
        <p:spPr>
          <a:xfrm flipH="1" flipV="1">
            <a:off x="2742892" y="3151246"/>
            <a:ext cx="1181036" cy="873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رابط كسهم مستقيم 57"/>
          <p:cNvCxnSpPr>
            <a:cxnSpLocks/>
          </p:cNvCxnSpPr>
          <p:nvPr/>
        </p:nvCxnSpPr>
        <p:spPr>
          <a:xfrm flipH="1">
            <a:off x="2787798" y="4444340"/>
            <a:ext cx="1002706" cy="881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مستطيل 68"/>
          <p:cNvSpPr/>
          <p:nvPr/>
        </p:nvSpPr>
        <p:spPr>
          <a:xfrm>
            <a:off x="6482418" y="2428868"/>
            <a:ext cx="2661582" cy="87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cs typeface="Times New Roman" pitchFamily="18" charset="0"/>
              </a:rPr>
              <a:t>.....................................................................................</a:t>
            </a:r>
            <a:endParaRPr lang="ar-SA" dirty="0"/>
          </a:p>
        </p:txBody>
      </p:sp>
      <p:sp>
        <p:nvSpPr>
          <p:cNvPr id="70" name="مستطيل 69"/>
          <p:cNvSpPr/>
          <p:nvPr/>
        </p:nvSpPr>
        <p:spPr>
          <a:xfrm>
            <a:off x="6084169" y="5325697"/>
            <a:ext cx="2982760" cy="87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cs typeface="Times New Roman" pitchFamily="18" charset="0"/>
              </a:rPr>
              <a:t>..........................................................................................</a:t>
            </a:r>
            <a:endParaRPr lang="ar-SA" dirty="0"/>
          </a:p>
        </p:txBody>
      </p:sp>
      <p:sp>
        <p:nvSpPr>
          <p:cNvPr id="72" name="مستطيل 71"/>
          <p:cNvSpPr/>
          <p:nvPr/>
        </p:nvSpPr>
        <p:spPr>
          <a:xfrm>
            <a:off x="77072" y="5334953"/>
            <a:ext cx="2810600" cy="87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cs typeface="Times New Roman" pitchFamily="18" charset="0"/>
              </a:rPr>
              <a:t>.........................................................................................</a:t>
            </a:r>
            <a:endParaRPr lang="ar-SA" dirty="0"/>
          </a:p>
        </p:txBody>
      </p:sp>
      <p:sp>
        <p:nvSpPr>
          <p:cNvPr id="73" name="مستطيل 72"/>
          <p:cNvSpPr/>
          <p:nvPr/>
        </p:nvSpPr>
        <p:spPr>
          <a:xfrm>
            <a:off x="77072" y="2714620"/>
            <a:ext cx="2665820" cy="87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cs typeface="Times New Roman" pitchFamily="18" charset="0"/>
              </a:rPr>
              <a:t>..................................................................................</a:t>
            </a:r>
            <a:endParaRPr lang="ar-SA" dirty="0"/>
          </a:p>
        </p:txBody>
      </p:sp>
      <p:sp>
        <p:nvSpPr>
          <p:cNvPr id="1031" name="AutoShape 7" descr="نتيجة بحث الصور عن مفتاح كرتون للتلوين"/>
          <p:cNvSpPr>
            <a:spLocks noChangeAspect="1" noChangeArrowheads="1"/>
          </p:cNvSpPr>
          <p:nvPr/>
        </p:nvSpPr>
        <p:spPr bwMode="auto">
          <a:xfrm>
            <a:off x="8118475" y="-1881188"/>
            <a:ext cx="554355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3" name="AutoShape 9" descr="نتيجة بحث الصور عن مفتاح كرتون للتلوين"/>
          <p:cNvSpPr>
            <a:spLocks noChangeAspect="1" noChangeArrowheads="1"/>
          </p:cNvSpPr>
          <p:nvPr/>
        </p:nvSpPr>
        <p:spPr bwMode="auto">
          <a:xfrm>
            <a:off x="8207375" y="-1690688"/>
            <a:ext cx="7486650" cy="3533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5" name="AutoShape 11" descr="نتيجة بحث الصور عن مفتاح كرتون للتلوين"/>
          <p:cNvSpPr>
            <a:spLocks noChangeAspect="1" noChangeArrowheads="1"/>
          </p:cNvSpPr>
          <p:nvPr/>
        </p:nvSpPr>
        <p:spPr bwMode="auto">
          <a:xfrm>
            <a:off x="8207375" y="-1690688"/>
            <a:ext cx="7486650" cy="3533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7" name="AutoShape 13" descr="نتيجة بحث الصور عن مفتاح كرتون للتلوين"/>
          <p:cNvSpPr>
            <a:spLocks noChangeAspect="1" noChangeArrowheads="1"/>
          </p:cNvSpPr>
          <p:nvPr/>
        </p:nvSpPr>
        <p:spPr bwMode="auto">
          <a:xfrm>
            <a:off x="8207375" y="-1690688"/>
            <a:ext cx="7486650" cy="3533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39" name="AutoShape 15" descr="نتيجة بحث الصور عن مفتاح كرتون للتلوين"/>
          <p:cNvSpPr>
            <a:spLocks noChangeAspect="1" noChangeArrowheads="1"/>
          </p:cNvSpPr>
          <p:nvPr/>
        </p:nvSpPr>
        <p:spPr bwMode="auto">
          <a:xfrm>
            <a:off x="8118475" y="-1881188"/>
            <a:ext cx="554355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41" name="Picture 17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819" y="2163577"/>
            <a:ext cx="744249" cy="964247"/>
          </a:xfrm>
          <a:prstGeom prst="rect">
            <a:avLst/>
          </a:prstGeom>
          <a:noFill/>
        </p:spPr>
      </p:pic>
      <p:pic>
        <p:nvPicPr>
          <p:cNvPr id="74" name="Picture 17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6705" y="5315712"/>
            <a:ext cx="928694" cy="1203214"/>
          </a:xfrm>
          <a:prstGeom prst="rect">
            <a:avLst/>
          </a:prstGeom>
          <a:noFill/>
        </p:spPr>
      </p:pic>
      <p:pic>
        <p:nvPicPr>
          <p:cNvPr id="75" name="Picture 17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064" y="5463294"/>
            <a:ext cx="928694" cy="1203214"/>
          </a:xfrm>
          <a:prstGeom prst="rect">
            <a:avLst/>
          </a:prstGeom>
          <a:noFill/>
        </p:spPr>
      </p:pic>
      <p:pic>
        <p:nvPicPr>
          <p:cNvPr id="76" name="Picture 17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758" y="1915824"/>
            <a:ext cx="752447" cy="974869"/>
          </a:xfrm>
          <a:prstGeom prst="rect">
            <a:avLst/>
          </a:prstGeom>
          <a:noFill/>
        </p:spPr>
      </p:pic>
      <p:pic>
        <p:nvPicPr>
          <p:cNvPr id="29" name="صورة 1">
            <a:extLst>
              <a:ext uri="{FF2B5EF4-FFF2-40B4-BE49-F238E27FC236}">
                <a16:creationId xmlns:a16="http://schemas.microsoft.com/office/drawing/2014/main" id="{88F4A6C3-EEA0-4B78-AA1E-994F97A9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54202" r="38976" b="9381"/>
          <a:stretch>
            <a:fillRect/>
          </a:stretch>
        </p:blipFill>
        <p:spPr bwMode="auto">
          <a:xfrm>
            <a:off x="3474720" y="3451872"/>
            <a:ext cx="2286302" cy="151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808663"/>
      </p:ext>
    </p:extLst>
  </p:cSld>
  <p:clrMapOvr>
    <a:masterClrMapping/>
  </p:clrMapOvr>
  <p:transition>
    <p:newsflash/>
    <p:sndAc>
      <p:stSnd>
        <p:snd r:embed="rId2" name="click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05923C7-D976-4FEB-AE14-F6ED5E56E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33693"/>
              </p:ext>
            </p:extLst>
          </p:nvPr>
        </p:nvGraphicFramePr>
        <p:xfrm>
          <a:off x="249237" y="2286000"/>
          <a:ext cx="8475663" cy="3591271"/>
        </p:xfrm>
        <a:graphic>
          <a:graphicData uri="http://schemas.openxmlformats.org/drawingml/2006/table">
            <a:tbl>
              <a:tblPr rtl="1"/>
              <a:tblGrid>
                <a:gridCol w="2182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3091">
                  <a:extLst>
                    <a:ext uri="{9D8B030D-6E8A-4147-A177-3AD203B41FA5}">
                      <a16:colId xmlns:a16="http://schemas.microsoft.com/office/drawing/2014/main" val="495150031"/>
                    </a:ext>
                  </a:extLst>
                </a:gridCol>
              </a:tblGrid>
              <a:tr h="119509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                  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ar-SA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الْـقَـرِيــب</a:t>
                      </a:r>
                      <a:endParaRPr lang="en-US" altLang="ar-SA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ar-SA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نَـطْـرُقُ</a:t>
                      </a:r>
                      <a:endParaRPr lang="ar-EG" altLang="ar-SA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ar-SA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تَـعَــافَــتْ</a:t>
                      </a:r>
                      <a:endParaRPr lang="ar-EG" altLang="ar-SA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ar-SA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نُــعْــلِــم</a:t>
                      </a:r>
                      <a:endParaRPr lang="ar-EG" altLang="ar-SA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9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ar-SA" sz="3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</a:rPr>
                        <a:t>نَـقْـرَعُ</a:t>
                      </a:r>
                      <a:endParaRPr lang="ar-EG" altLang="ar-SA" sz="3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28">
                <a:tc>
                  <a:txBody>
                    <a:bodyPr/>
                    <a:lstStyle/>
                    <a:p>
                      <a:pPr algn="ctr" rtl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ar-SA" altLang="ar-SA" sz="3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</a:rPr>
                        <a:t>شُـفِـيَــتْ</a:t>
                      </a:r>
                      <a:endParaRPr lang="ar-EG" sz="3600" b="1" dirty="0">
                        <a:solidFill>
                          <a:srgbClr val="FF0000"/>
                        </a:solidFill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2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ar-SA" sz="3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</a:rPr>
                        <a:t>الْـعَـاجِـل</a:t>
                      </a:r>
                      <a:endParaRPr lang="ar-EG" altLang="ar-SA" sz="3600" dirty="0">
                        <a:latin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32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ar-SA" sz="3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</a:rPr>
                        <a:t>نُـخْـبِـر</a:t>
                      </a:r>
                      <a:endParaRPr lang="ar-EG" altLang="ar-SA" sz="3600" dirty="0">
                        <a:latin typeface="Arial" panose="020B0604020202020204" pitchFamily="34" charset="0"/>
                      </a:endParaRPr>
                    </a:p>
                  </a:txBody>
                  <a:tcPr marL="68592" marR="6859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92" marR="685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526125"/>
                  </a:ext>
                </a:extLst>
              </a:tr>
            </a:tbl>
          </a:graphicData>
        </a:graphic>
      </p:graphicFrame>
      <p:sp>
        <p:nvSpPr>
          <p:cNvPr id="33832" name="Rectangle 17">
            <a:extLst>
              <a:ext uri="{FF2B5EF4-FFF2-40B4-BE49-F238E27FC236}">
                <a16:creationId xmlns:a16="http://schemas.microsoft.com/office/drawing/2014/main" id="{5F11C0FF-B616-45D3-92A5-3E43A96FC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1504950"/>
            <a:ext cx="8645525" cy="6778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ar-SA" sz="1900" b="1" dirty="0">
                <a:cs typeface="Times New Roman" pitchFamily="18" charset="0"/>
              </a:rPr>
              <a:t>صغيرتي المفكرة بالتعاون مع أفراد مجموعتك ضعي علامة (</a:t>
            </a:r>
            <a:r>
              <a:rPr lang="ar-SA" sz="1900" b="1" dirty="0">
                <a:cs typeface="Times New Roman" pitchFamily="18" charset="0"/>
                <a:sym typeface="Wingdings" panose="05000000000000000000" pitchFamily="2" charset="2"/>
              </a:rPr>
              <a:t> )</a:t>
            </a:r>
            <a:r>
              <a:rPr lang="ar-SA" sz="1900" b="1" dirty="0">
                <a:cs typeface="Times New Roman" pitchFamily="18" charset="0"/>
              </a:rPr>
              <a:t> </a:t>
            </a:r>
            <a:r>
              <a:rPr lang="ar-SA" sz="1900" b="1" dirty="0">
                <a:cs typeface="Times New Roman" pitchFamily="18" charset="0"/>
                <a:sym typeface="Wingdings 2" pitchFamily="18" charset="2"/>
              </a:rPr>
              <a:t> أمام المعنى الصحيح للكلمة :</a:t>
            </a:r>
            <a:endParaRPr lang="ar-SA" sz="1900" b="1" dirty="0">
              <a:cs typeface="Times New Roman" pitchFamily="18" charset="0"/>
            </a:endParaRPr>
          </a:p>
          <a:p>
            <a:pPr algn="ctr">
              <a:defRPr/>
            </a:pPr>
            <a:endParaRPr lang="ar-SA" sz="1900" b="1" dirty="0"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3833" name="Rectangle 4">
            <a:extLst>
              <a:ext uri="{FF2B5EF4-FFF2-40B4-BE49-F238E27FC236}">
                <a16:creationId xmlns:a16="http://schemas.microsoft.com/office/drawing/2014/main" id="{55A1B812-022B-45BC-868E-C7A3B52D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791"/>
            <a:ext cx="864393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ar-SA" sz="1600" b="1" dirty="0">
                <a:cs typeface="Times New Roman" pitchFamily="18" charset="0"/>
              </a:rPr>
              <a:t>اسم المجموعة :</a:t>
            </a:r>
            <a:r>
              <a:rPr lang="ar-SA" sz="1600" dirty="0">
                <a:cs typeface="Times New Roman" pitchFamily="18" charset="0"/>
              </a:rPr>
              <a:t> ...............................        </a:t>
            </a:r>
            <a:r>
              <a:rPr lang="ar-SA" sz="1600" b="1" dirty="0">
                <a:cs typeface="Times New Roman" pitchFamily="18" charset="0"/>
              </a:rPr>
              <a:t>الدرس : آداب الزيارة</a:t>
            </a:r>
            <a:r>
              <a:rPr lang="ar-SA" sz="1600" dirty="0">
                <a:cs typeface="Times New Roman" pitchFamily="18" charset="0"/>
              </a:rPr>
              <a:t>                       </a:t>
            </a:r>
            <a:r>
              <a:rPr lang="ar-SA" sz="1600" b="1" dirty="0">
                <a:cs typeface="Times New Roman" pitchFamily="18" charset="0"/>
              </a:rPr>
              <a:t>الإستراتيجية : تحليل الدلالات اللفظية .</a:t>
            </a:r>
            <a:endParaRPr lang="en-US" sz="900" dirty="0"/>
          </a:p>
          <a:p>
            <a:pPr algn="ctr">
              <a:defRPr/>
            </a:pPr>
            <a:r>
              <a:rPr lang="ar-SA" sz="1600" b="1" dirty="0">
                <a:cs typeface="Times New Roman" pitchFamily="18" charset="0"/>
              </a:rPr>
              <a:t>الهدف : اكتشاف معنى الكلمة </a:t>
            </a:r>
            <a:endParaRPr lang="en-US" sz="900" dirty="0"/>
          </a:p>
          <a:p>
            <a:pPr algn="ctr">
              <a:defRPr/>
            </a:pPr>
            <a:r>
              <a:rPr lang="ar-SA" sz="1600" b="1" dirty="0">
                <a:cs typeface="Times New Roman" pitchFamily="18" charset="0"/>
              </a:rPr>
              <a:t>الزمن : دقيقة .                                       المكون : الفهم والاستيعاب ( أنمي لغتي )                     آلية التنفيذ : ثنائي </a:t>
            </a:r>
            <a:endParaRPr lang="en-US" sz="900" dirty="0"/>
          </a:p>
          <a:p>
            <a:pPr>
              <a:defRPr/>
            </a:pPr>
            <a:endParaRPr lang="en-US" sz="800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9D45B4-02CE-4770-B6FF-22EF416F6302}"/>
              </a:ext>
            </a:extLst>
          </p:cNvPr>
          <p:cNvSpPr/>
          <p:nvPr/>
        </p:nvSpPr>
        <p:spPr>
          <a:xfrm>
            <a:off x="7681249" y="2834900"/>
            <a:ext cx="9172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200" dirty="0">
                <a:latin typeface="Adobe Arabic" pitchFamily="18" charset="-78"/>
                <a:cs typeface="Adobe Arabic" pitchFamily="18" charset="-78"/>
              </a:rPr>
              <a:t>الكلمة</a:t>
            </a:r>
            <a:endParaRPr lang="ar-S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626B1BA-6F74-4A15-8822-76B081682FED}"/>
              </a:ext>
            </a:extLst>
          </p:cNvPr>
          <p:cNvSpPr/>
          <p:nvPr/>
        </p:nvSpPr>
        <p:spPr>
          <a:xfrm>
            <a:off x="6618298" y="2311680"/>
            <a:ext cx="15215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2800" b="1" dirty="0">
                <a:latin typeface="Adobe Arabic" pitchFamily="18" charset="-78"/>
                <a:cs typeface="Adobe Arabic" pitchFamily="18" charset="-78"/>
              </a:rPr>
              <a:t>  مرادفها =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2" name="البسملة2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2" name="Rectangle 17">
            <a:extLst>
              <a:ext uri="{FF2B5EF4-FFF2-40B4-BE49-F238E27FC236}">
                <a16:creationId xmlns:a16="http://schemas.microsoft.com/office/drawing/2014/main" id="{5F11C0FF-B616-45D3-92A5-3E43A96FC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1504950"/>
            <a:ext cx="8645525" cy="6778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ar-SA" sz="1900" b="1" dirty="0">
                <a:cs typeface="Times New Roman" pitchFamily="18" charset="0"/>
              </a:rPr>
              <a:t>صغيرتي المفكرة بالتعاون مع أفراد مجموعتك صلي الكلمة بضدها × </a:t>
            </a:r>
            <a:r>
              <a:rPr lang="ar-SA" sz="1900" b="1" dirty="0">
                <a:cs typeface="Times New Roman" pitchFamily="18" charset="0"/>
                <a:sym typeface="Wingdings 2" pitchFamily="18" charset="2"/>
              </a:rPr>
              <a:t>:</a:t>
            </a:r>
            <a:endParaRPr lang="ar-SA" sz="1900" b="1" dirty="0">
              <a:cs typeface="Times New Roman" pitchFamily="18" charset="0"/>
            </a:endParaRPr>
          </a:p>
          <a:p>
            <a:pPr algn="ctr">
              <a:defRPr/>
            </a:pPr>
            <a:endParaRPr lang="ar-SA" sz="1900" b="1" dirty="0"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3833" name="Rectangle 4">
            <a:extLst>
              <a:ext uri="{FF2B5EF4-FFF2-40B4-BE49-F238E27FC236}">
                <a16:creationId xmlns:a16="http://schemas.microsoft.com/office/drawing/2014/main" id="{55A1B812-022B-45BC-868E-C7A3B52D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791"/>
            <a:ext cx="864393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ar-SA" sz="1600" b="1" dirty="0">
                <a:cs typeface="Times New Roman" pitchFamily="18" charset="0"/>
              </a:rPr>
              <a:t>اسم المجموعة :</a:t>
            </a:r>
            <a:r>
              <a:rPr lang="ar-SA" sz="1600" dirty="0">
                <a:cs typeface="Times New Roman" pitchFamily="18" charset="0"/>
              </a:rPr>
              <a:t> ............................... </a:t>
            </a:r>
            <a:r>
              <a:rPr lang="ar-SA" sz="1600" b="1" dirty="0">
                <a:cs typeface="Times New Roman" pitchFamily="18" charset="0"/>
              </a:rPr>
              <a:t>الدرس : آداب الزيارة</a:t>
            </a:r>
            <a:r>
              <a:rPr lang="ar-SA" sz="1600" dirty="0">
                <a:cs typeface="Times New Roman" pitchFamily="18" charset="0"/>
              </a:rPr>
              <a:t>                                           </a:t>
            </a:r>
            <a:r>
              <a:rPr lang="ar-SA" sz="1600" b="1" dirty="0">
                <a:cs typeface="Times New Roman" pitchFamily="18" charset="0"/>
              </a:rPr>
              <a:t>الإستراتيجية : فرز المفاهيم .</a:t>
            </a:r>
            <a:endParaRPr lang="en-US" sz="900" dirty="0"/>
          </a:p>
          <a:p>
            <a:pPr algn="ctr">
              <a:defRPr/>
            </a:pPr>
            <a:r>
              <a:rPr lang="ar-SA" sz="1600" b="1" dirty="0">
                <a:cs typeface="Times New Roman" pitchFamily="18" charset="0"/>
              </a:rPr>
              <a:t>الهدف : اكتشاف معنى الكلمة </a:t>
            </a:r>
            <a:endParaRPr lang="en-US" sz="900" dirty="0"/>
          </a:p>
          <a:p>
            <a:pPr algn="ctr">
              <a:defRPr/>
            </a:pPr>
            <a:r>
              <a:rPr lang="ar-SA" sz="1600" b="1" dirty="0">
                <a:cs typeface="Times New Roman" pitchFamily="18" charset="0"/>
              </a:rPr>
              <a:t>الزمن : دقيقة .                                       المكون : الفهم والاستيعاب ( أنمي لغتي )                     آلية التنفيذ : ثنائي </a:t>
            </a:r>
            <a:endParaRPr lang="en-US" sz="900" dirty="0"/>
          </a:p>
          <a:p>
            <a:pPr>
              <a:defRPr/>
            </a:pPr>
            <a:endParaRPr lang="en-US" sz="800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89D45B4-02CE-4770-B6FF-22EF416F6302}"/>
              </a:ext>
            </a:extLst>
          </p:cNvPr>
          <p:cNvSpPr/>
          <p:nvPr/>
        </p:nvSpPr>
        <p:spPr>
          <a:xfrm>
            <a:off x="7190611" y="2329143"/>
            <a:ext cx="100860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SA" sz="3600" dirty="0">
                <a:latin typeface="Adobe Arabic" pitchFamily="18" charset="-78"/>
                <a:cs typeface="Adobe Arabic" pitchFamily="18" charset="-78"/>
              </a:rPr>
              <a:t>الكلمة</a:t>
            </a:r>
            <a:endParaRPr lang="ar-SA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626B1BA-6F74-4A15-8822-76B081682FED}"/>
              </a:ext>
            </a:extLst>
          </p:cNvPr>
          <p:cNvSpPr/>
          <p:nvPr/>
        </p:nvSpPr>
        <p:spPr>
          <a:xfrm>
            <a:off x="1251490" y="2369650"/>
            <a:ext cx="100860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latin typeface="Adobe Arabic" pitchFamily="18" charset="-78"/>
                <a:cs typeface="Adobe Arabic" pitchFamily="18" charset="-78"/>
              </a:rPr>
              <a:t>ضدها 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0D29759-03AD-43FA-A5FD-96B6ADDCF4E7}"/>
              </a:ext>
            </a:extLst>
          </p:cNvPr>
          <p:cNvSpPr/>
          <p:nvPr/>
        </p:nvSpPr>
        <p:spPr>
          <a:xfrm>
            <a:off x="6372200" y="3827671"/>
            <a:ext cx="2430014" cy="854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tx1"/>
                </a:solidFill>
              </a:rPr>
              <a:t>فِكْرَة </a:t>
            </a:r>
            <a:r>
              <a:rPr lang="ar-SA" sz="3600" b="1" dirty="0">
                <a:solidFill>
                  <a:schemeClr val="tx1"/>
                </a:solidFill>
              </a:rPr>
              <a:t>جَـمِـيـلَـة</a:t>
            </a:r>
            <a:r>
              <a:rPr lang="ar-EG" sz="3600" b="1" dirty="0">
                <a:solidFill>
                  <a:schemeClr val="tx1"/>
                </a:solidFill>
              </a:rPr>
              <a:t> </a:t>
            </a:r>
            <a:endParaRPr lang="ar-EG" sz="3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cs typeface="Traditional Arabic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72513C-13B8-4279-B32F-C4C103E24ADF}"/>
              </a:ext>
            </a:extLst>
          </p:cNvPr>
          <p:cNvSpPr/>
          <p:nvPr/>
        </p:nvSpPr>
        <p:spPr bwMode="auto">
          <a:xfrm>
            <a:off x="341786" y="3166923"/>
            <a:ext cx="282801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فِكْرَة جَ</a:t>
            </a:r>
            <a:r>
              <a:rPr lang="ar-SA" sz="48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ـ</a:t>
            </a:r>
            <a:r>
              <a:rPr lang="ar-EG" sz="48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يَّ</a:t>
            </a:r>
            <a:r>
              <a:rPr lang="ar-SA" sz="48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ـ</a:t>
            </a:r>
            <a:r>
              <a:rPr lang="ar-EG" sz="4800" b="1" dirty="0" err="1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دَة</a:t>
            </a:r>
            <a:endParaRPr lang="ar-EG" sz="4800" b="1" dirty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A773689B-AB82-4A9F-B2A1-0173673253AD}"/>
              </a:ext>
            </a:extLst>
          </p:cNvPr>
          <p:cNvSpPr/>
          <p:nvPr/>
        </p:nvSpPr>
        <p:spPr bwMode="auto">
          <a:xfrm>
            <a:off x="341785" y="4240812"/>
            <a:ext cx="282801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فِكْرَة </a:t>
            </a:r>
            <a:r>
              <a:rPr lang="ar-SA" sz="48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سَـيِـئَـة</a:t>
            </a:r>
            <a:endParaRPr lang="ar-EG" sz="4800" b="1" dirty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7313F686-158B-4654-9AA8-95B16D81959A}"/>
              </a:ext>
            </a:extLst>
          </p:cNvPr>
          <p:cNvSpPr/>
          <p:nvPr/>
        </p:nvSpPr>
        <p:spPr bwMode="auto">
          <a:xfrm>
            <a:off x="341785" y="5302050"/>
            <a:ext cx="282801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فِكْرَة </a:t>
            </a:r>
            <a:r>
              <a:rPr lang="ar-SA" sz="48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قَـبِـيـحَـة</a:t>
            </a:r>
            <a:endParaRPr lang="ar-EG" sz="4800" b="1" dirty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794864"/>
      </p:ext>
    </p:extLst>
  </p:cSld>
  <p:clrMapOvr>
    <a:masterClrMapping/>
  </p:clrMapOvr>
  <p:transition>
    <p:newsflash/>
    <p:sndAc>
      <p:stSnd>
        <p:snd r:embed="rId2" name="البسملة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3" name="Rectangle 4"/>
          <p:cNvSpPr>
            <a:spLocks noChangeArrowheads="1"/>
          </p:cNvSpPr>
          <p:nvPr/>
        </p:nvSpPr>
        <p:spPr bwMode="auto">
          <a:xfrm>
            <a:off x="107504" y="123112"/>
            <a:ext cx="903649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اسم المجموعة : ...............................     الدرس : الدرس : آداب الزيارة                         </a:t>
            </a:r>
            <a:r>
              <a:rPr lang="ar-SA" sz="1600" b="1" dirty="0" err="1">
                <a:cs typeface="Times New Roman" pitchFamily="18" charset="0"/>
              </a:rPr>
              <a:t>إستراتجية</a:t>
            </a:r>
            <a:r>
              <a:rPr lang="ar-SA" sz="1600" b="1" dirty="0">
                <a:cs typeface="Times New Roman" pitchFamily="18" charset="0"/>
              </a:rPr>
              <a:t> تعلم تعاوني ( قراءة فعالة).</a:t>
            </a:r>
            <a:endParaRPr lang="en-US" sz="900" b="1" dirty="0"/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الهدف : معرفة الكلمة وضدها والظواهر الصوتية </a:t>
            </a:r>
            <a:endParaRPr lang="en-US" sz="900" dirty="0"/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الزمن : 3 دقائق .                                                                                          آلية التنفيذ : جماعي </a:t>
            </a:r>
            <a:endParaRPr lang="en-US" sz="900" dirty="0"/>
          </a:p>
          <a:p>
            <a:pPr algn="l" rtl="0" eaLnBrk="0" hangingPunct="0">
              <a:defRPr/>
            </a:pPr>
            <a:endParaRPr lang="en-US" sz="800" dirty="0"/>
          </a:p>
        </p:txBody>
      </p:sp>
      <p:sp>
        <p:nvSpPr>
          <p:cNvPr id="5" name="مجسم مشطوف الحواف 4"/>
          <p:cNvSpPr/>
          <p:nvPr/>
        </p:nvSpPr>
        <p:spPr>
          <a:xfrm>
            <a:off x="381000" y="1143000"/>
            <a:ext cx="8382000" cy="5257800"/>
          </a:xfrm>
          <a:prstGeom prst="bevel">
            <a:avLst>
              <a:gd name="adj" fmla="val 302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ar-SA"/>
          </a:p>
        </p:txBody>
      </p:sp>
      <p:sp>
        <p:nvSpPr>
          <p:cNvPr id="21508" name="مستطيل 6"/>
          <p:cNvSpPr>
            <a:spLocks noChangeArrowheads="1"/>
          </p:cNvSpPr>
          <p:nvPr/>
        </p:nvSpPr>
        <p:spPr bwMode="auto">
          <a:xfrm>
            <a:off x="381000" y="2433698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4000" b="1" dirty="0">
                <a:cs typeface="Times New Roman" pitchFamily="18" charset="0"/>
              </a:rPr>
              <a:t>معناها</a:t>
            </a:r>
            <a:endParaRPr lang="en-US" sz="1000" dirty="0"/>
          </a:p>
        </p:txBody>
      </p:sp>
      <p:sp>
        <p:nvSpPr>
          <p:cNvPr id="21509" name="مستطيل 7"/>
          <p:cNvSpPr>
            <a:spLocks noChangeArrowheads="1"/>
          </p:cNvSpPr>
          <p:nvPr/>
        </p:nvSpPr>
        <p:spPr bwMode="auto">
          <a:xfrm>
            <a:off x="6156176" y="1550987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4000" b="1" dirty="0">
                <a:cs typeface="Times New Roman" pitchFamily="18" charset="0"/>
              </a:rPr>
              <a:t>ضدها</a:t>
            </a:r>
            <a:endParaRPr lang="en-US" sz="1000" dirty="0"/>
          </a:p>
        </p:txBody>
      </p:sp>
      <p:sp>
        <p:nvSpPr>
          <p:cNvPr id="21510" name="مستطيل 8"/>
          <p:cNvSpPr>
            <a:spLocks noChangeArrowheads="1"/>
          </p:cNvSpPr>
          <p:nvPr/>
        </p:nvSpPr>
        <p:spPr bwMode="auto">
          <a:xfrm>
            <a:off x="3635896" y="4864157"/>
            <a:ext cx="220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4000" b="1" dirty="0">
                <a:cs typeface="Times New Roman" pitchFamily="18" charset="0"/>
              </a:rPr>
              <a:t>جملة مفيدة</a:t>
            </a:r>
            <a:endParaRPr lang="en-US" sz="1000" dirty="0"/>
          </a:p>
        </p:txBody>
      </p:sp>
      <p:sp>
        <p:nvSpPr>
          <p:cNvPr id="21511" name="مستطيل 9"/>
          <p:cNvSpPr>
            <a:spLocks noChangeArrowheads="1"/>
          </p:cNvSpPr>
          <p:nvPr/>
        </p:nvSpPr>
        <p:spPr bwMode="auto">
          <a:xfrm>
            <a:off x="6985992" y="2609669"/>
            <a:ext cx="220067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eaLnBrk="0" hangingPunct="0"/>
            <a:r>
              <a:rPr lang="ar-SA" sz="4000" b="1" dirty="0">
                <a:cs typeface="Times New Roman" pitchFamily="18" charset="0"/>
              </a:rPr>
              <a:t>نوعها</a:t>
            </a:r>
            <a:endParaRPr lang="en-US" sz="1000" dirty="0"/>
          </a:p>
        </p:txBody>
      </p:sp>
      <p:sp>
        <p:nvSpPr>
          <p:cNvPr id="21512" name="مستطيل 6"/>
          <p:cNvSpPr>
            <a:spLocks noChangeArrowheads="1"/>
          </p:cNvSpPr>
          <p:nvPr/>
        </p:nvSpPr>
        <p:spPr bwMode="auto">
          <a:xfrm>
            <a:off x="3048000" y="3200400"/>
            <a:ext cx="2667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5400" b="1" dirty="0">
                <a:solidFill>
                  <a:srgbClr val="FF0000"/>
                </a:solidFill>
                <a:cs typeface="Times New Roman" pitchFamily="18" charset="0"/>
              </a:rPr>
              <a:t>انصرف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B2BCBC0-F4F5-4E35-85AA-85B2C7B1C7F1}"/>
              </a:ext>
            </a:extLst>
          </p:cNvPr>
          <p:cNvSpPr/>
          <p:nvPr/>
        </p:nvSpPr>
        <p:spPr>
          <a:xfrm>
            <a:off x="1421904" y="2038999"/>
            <a:ext cx="6300192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cs typeface="Times New Roman" pitchFamily="18" charset="0"/>
              </a:rPr>
              <a:t>.....................................................................................</a:t>
            </a:r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410FAB7-9D19-49A5-87A4-DB1D0AD4C254}"/>
              </a:ext>
            </a:extLst>
          </p:cNvPr>
          <p:cNvSpPr/>
          <p:nvPr/>
        </p:nvSpPr>
        <p:spPr>
          <a:xfrm>
            <a:off x="1421904" y="5715000"/>
            <a:ext cx="6300192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cs typeface="Times New Roman" pitchFamily="18" charset="0"/>
              </a:rPr>
              <a:t>.....................................................................................</a:t>
            </a:r>
            <a:endParaRPr lang="ar-SA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62BE832-A400-4297-B118-6A17316B5374}"/>
              </a:ext>
            </a:extLst>
          </p:cNvPr>
          <p:cNvSpPr/>
          <p:nvPr/>
        </p:nvSpPr>
        <p:spPr>
          <a:xfrm>
            <a:off x="7527776" y="3424249"/>
            <a:ext cx="1073696" cy="170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cs typeface="Times New Roman" pitchFamily="18" charset="0"/>
              </a:rPr>
              <a:t>.............................</a:t>
            </a:r>
          </a:p>
          <a:p>
            <a:pPr algn="ctr">
              <a:lnSpc>
                <a:spcPct val="150000"/>
              </a:lnSpc>
            </a:pPr>
            <a:r>
              <a:rPr lang="ar-SA" b="1" dirty="0">
                <a:cs typeface="Times New Roman" pitchFamily="18" charset="0"/>
              </a:rPr>
              <a:t>.............................</a:t>
            </a:r>
            <a:endParaRPr lang="ar-SA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7A33FFF-4CE4-45E3-B701-BF9265092E07}"/>
              </a:ext>
            </a:extLst>
          </p:cNvPr>
          <p:cNvSpPr/>
          <p:nvPr/>
        </p:nvSpPr>
        <p:spPr>
          <a:xfrm>
            <a:off x="574503" y="3215413"/>
            <a:ext cx="1073696" cy="170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cs typeface="Times New Roman" pitchFamily="18" charset="0"/>
              </a:rPr>
              <a:t>.............................</a:t>
            </a:r>
          </a:p>
          <a:p>
            <a:pPr algn="ctr">
              <a:lnSpc>
                <a:spcPct val="150000"/>
              </a:lnSpc>
            </a:pPr>
            <a:r>
              <a:rPr lang="ar-SA" b="1" dirty="0">
                <a:cs typeface="Times New Roman" pitchFamily="18" charset="0"/>
              </a:rPr>
              <a:t>.............................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55484824"/>
      </p:ext>
    </p:extLst>
  </p:cSld>
  <p:clrMapOvr>
    <a:masterClrMapping/>
  </p:clrMapOvr>
  <p:transition>
    <p:newsflash/>
    <p:sndAc>
      <p:stSnd>
        <p:snd r:embed="rId3" name="click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>
            <a:extLst>
              <a:ext uri="{FF2B5EF4-FFF2-40B4-BE49-F238E27FC236}">
                <a16:creationId xmlns:a16="http://schemas.microsoft.com/office/drawing/2014/main" id="{A4D32634-57F9-4B47-A700-7A0D77398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SA" altLang="ar-SA" sz="1800">
              <a:latin typeface="Arial" panose="020B0604020202020204" pitchFamily="34" charset="0"/>
            </a:endParaRPr>
          </a:p>
        </p:txBody>
      </p:sp>
      <p:sp>
        <p:nvSpPr>
          <p:cNvPr id="82947" name="Rectangle 17">
            <a:extLst>
              <a:ext uri="{FF2B5EF4-FFF2-40B4-BE49-F238E27FC236}">
                <a16:creationId xmlns:a16="http://schemas.microsoft.com/office/drawing/2014/main" id="{466F1944-E6B2-4C30-BE24-A0218BBCE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295400"/>
            <a:ext cx="74295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900" b="1" dirty="0">
                <a:cs typeface="Times New Roman" panose="02020603050405020304" pitchFamily="18" charset="0"/>
              </a:rPr>
              <a:t>صغيرتي المفكرة بالتعاون مع أفراد مجموعتك ضعي الكلمة في مكانها المناسب :</a:t>
            </a:r>
          </a:p>
          <a:p>
            <a:pPr algn="ctr" rtl="0">
              <a:spcBef>
                <a:spcPct val="0"/>
              </a:spcBef>
              <a:buFontTx/>
              <a:buNone/>
            </a:pPr>
            <a:endParaRPr lang="ar-SA" altLang="ar-SA" sz="1900" b="1" dirty="0"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DF73BCD2-3DFA-4564-9893-B8CA0B0B3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" y="56227"/>
            <a:ext cx="8643937" cy="123110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600" b="1" dirty="0">
                <a:cs typeface="Times New Roman" panose="02020603050405020304" pitchFamily="18" charset="0"/>
              </a:rPr>
              <a:t>اسم المجموعة :</a:t>
            </a:r>
            <a:r>
              <a:rPr lang="ar-SA" altLang="ar-SA" sz="1600" dirty="0">
                <a:cs typeface="Times New Roman" panose="02020603050405020304" pitchFamily="18" charset="0"/>
              </a:rPr>
              <a:t> ...............................</a:t>
            </a:r>
            <a:r>
              <a:rPr lang="ar-SA" sz="1600" b="1" dirty="0">
                <a:cs typeface="Times New Roman" pitchFamily="18" charset="0"/>
              </a:rPr>
              <a:t> الدرس : الدرس : آداب الزيارة</a:t>
            </a:r>
            <a:r>
              <a:rPr lang="ar-SA" altLang="ar-SA" sz="1600" dirty="0">
                <a:cs typeface="Times New Roman" panose="02020603050405020304" pitchFamily="18" charset="0"/>
              </a:rPr>
              <a:t>                      </a:t>
            </a:r>
            <a:r>
              <a:rPr lang="ar-SA" altLang="ar-SA" sz="1600" b="1" dirty="0">
                <a:cs typeface="Times New Roman" panose="02020603050405020304" pitchFamily="18" charset="0"/>
              </a:rPr>
              <a:t>الإستراتيجية : وضع المفاهيم .</a:t>
            </a:r>
          </a:p>
          <a:p>
            <a:pPr algn="ctr" rtl="0">
              <a:spcBef>
                <a:spcPct val="0"/>
              </a:spcBef>
              <a:buFontTx/>
              <a:buNone/>
            </a:pPr>
            <a:endParaRPr lang="en-US" altLang="ar-SA" sz="900" dirty="0">
              <a:latin typeface="Arial" panose="020B0604020202020204" pitchFamily="34" charset="0"/>
            </a:endParaRP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600" b="1" dirty="0">
                <a:cs typeface="Times New Roman" panose="02020603050405020304" pitchFamily="18" charset="0"/>
              </a:rPr>
              <a:t>الهدف : كتابة كلمات تنتهي بألف ممدودة</a:t>
            </a:r>
          </a:p>
          <a:p>
            <a:pPr algn="ctr" rtl="0">
              <a:spcBef>
                <a:spcPct val="0"/>
              </a:spcBef>
              <a:buFontTx/>
              <a:buNone/>
            </a:pPr>
            <a:endParaRPr lang="en-US" altLang="ar-SA" sz="900" dirty="0">
              <a:latin typeface="Arial" panose="020B0604020202020204" pitchFamily="34" charset="0"/>
            </a:endParaRP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600" b="1" dirty="0">
                <a:cs typeface="Times New Roman" panose="02020603050405020304" pitchFamily="18" charset="0"/>
              </a:rPr>
              <a:t>الزمن : دقيقة .                                                                                          آلية التنفيذ : جماعي  </a:t>
            </a:r>
            <a:endParaRPr lang="en-US" altLang="ar-SA" sz="900" dirty="0">
              <a:latin typeface="Arial" panose="020B0604020202020204" pitchFamily="34" charset="0"/>
            </a:endParaRPr>
          </a:p>
          <a:p>
            <a:pPr algn="ctr" rtl="0">
              <a:spcBef>
                <a:spcPct val="0"/>
              </a:spcBef>
              <a:buFontTx/>
              <a:buNone/>
            </a:pPr>
            <a:endParaRPr lang="en-US" altLang="ar-SA" sz="800" dirty="0">
              <a:latin typeface="Arial" panose="020B0604020202020204" pitchFamily="34" charset="0"/>
            </a:endParaRPr>
          </a:p>
        </p:txBody>
      </p:sp>
      <p:sp>
        <p:nvSpPr>
          <p:cNvPr id="82949" name="مستطيل 14">
            <a:extLst>
              <a:ext uri="{FF2B5EF4-FFF2-40B4-BE49-F238E27FC236}">
                <a16:creationId xmlns:a16="http://schemas.microsoft.com/office/drawing/2014/main" id="{4019608A-FBA1-495F-9BF0-B74B67719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526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3600" b="1" dirty="0">
                <a:cs typeface="Akhbar MT" pitchFamily="2" charset="-78"/>
              </a:rPr>
              <a:t>( </a:t>
            </a:r>
            <a:r>
              <a:rPr lang="ar-EG" altLang="ar-SA" sz="3600" b="1" dirty="0">
                <a:solidFill>
                  <a:srgbClr val="FF0000"/>
                </a:solidFill>
                <a:cs typeface="Akhbar MT" pitchFamily="2" charset="-78"/>
              </a:rPr>
              <a:t>بِال</a:t>
            </a:r>
            <a:r>
              <a:rPr lang="ar-SA" altLang="ar-SA" sz="3600" b="1" dirty="0">
                <a:solidFill>
                  <a:srgbClr val="FF0000"/>
                </a:solidFill>
                <a:cs typeface="Akhbar MT" pitchFamily="2" charset="-78"/>
              </a:rPr>
              <a:t>ـــ</a:t>
            </a:r>
            <a:r>
              <a:rPr lang="ar-EG" altLang="ar-SA" sz="3600" b="1" dirty="0">
                <a:solidFill>
                  <a:srgbClr val="FF0000"/>
                </a:solidFill>
                <a:cs typeface="Akhbar MT" pitchFamily="2" charset="-78"/>
              </a:rPr>
              <a:t>ش</a:t>
            </a:r>
            <a:r>
              <a:rPr lang="ar-SA" altLang="ar-SA" sz="3600" b="1" dirty="0">
                <a:solidFill>
                  <a:srgbClr val="FF0000"/>
                </a:solidFill>
                <a:cs typeface="Akhbar MT" pitchFamily="2" charset="-78"/>
              </a:rPr>
              <a:t>ِّــ</a:t>
            </a:r>
            <a:r>
              <a:rPr lang="ar-EG" altLang="ar-SA" sz="3600" b="1" dirty="0">
                <a:solidFill>
                  <a:srgbClr val="FF0000"/>
                </a:solidFill>
                <a:cs typeface="Akhbar MT" pitchFamily="2" charset="-78"/>
              </a:rPr>
              <a:t>ف</a:t>
            </a:r>
            <a:r>
              <a:rPr lang="ar-SA" altLang="ar-SA" sz="3600" b="1" dirty="0">
                <a:solidFill>
                  <a:srgbClr val="FF0000"/>
                </a:solidFill>
                <a:cs typeface="Akhbar MT" pitchFamily="2" charset="-78"/>
              </a:rPr>
              <a:t>َــ</a:t>
            </a:r>
            <a:r>
              <a:rPr lang="ar-EG" altLang="ar-SA" sz="3600" b="1" dirty="0" err="1">
                <a:solidFill>
                  <a:srgbClr val="FF0000"/>
                </a:solidFill>
                <a:cs typeface="Akhbar MT" pitchFamily="2" charset="-78"/>
              </a:rPr>
              <a:t>اءِ</a:t>
            </a:r>
            <a:r>
              <a:rPr lang="ar-SA" altLang="ar-SA" sz="3600" b="1" dirty="0">
                <a:solidFill>
                  <a:srgbClr val="FF0000"/>
                </a:solidFill>
                <a:cs typeface="Akhbar MT" pitchFamily="2" charset="-78"/>
              </a:rPr>
              <a:t>       ،    </a:t>
            </a:r>
            <a:r>
              <a:rPr lang="ar-EG" altLang="ar-SA" sz="3600" b="1" dirty="0">
                <a:solidFill>
                  <a:srgbClr val="FF0000"/>
                </a:solidFill>
                <a:cs typeface="Akhbar MT" pitchFamily="2" charset="-78"/>
              </a:rPr>
              <a:t>وَف</a:t>
            </a:r>
            <a:r>
              <a:rPr lang="ar-SA" altLang="ar-SA" sz="3600" b="1" dirty="0">
                <a:solidFill>
                  <a:srgbClr val="FF0000"/>
                </a:solidFill>
                <a:cs typeface="Akhbar MT" pitchFamily="2" charset="-78"/>
              </a:rPr>
              <a:t>َـ</a:t>
            </a:r>
            <a:r>
              <a:rPr lang="ar-EG" altLang="ar-SA" sz="3600" b="1" dirty="0" err="1">
                <a:solidFill>
                  <a:srgbClr val="FF0000"/>
                </a:solidFill>
                <a:cs typeface="Akhbar MT" pitchFamily="2" charset="-78"/>
              </a:rPr>
              <a:t>اءُ</a:t>
            </a:r>
            <a:r>
              <a:rPr lang="ar-EG" altLang="ar-SA" sz="3600" b="1" dirty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altLang="ar-SA" sz="3600" b="1" dirty="0">
                <a:solidFill>
                  <a:srgbClr val="FF0000"/>
                </a:solidFill>
                <a:cs typeface="Akhbar MT" pitchFamily="2" charset="-78"/>
              </a:rPr>
              <a:t>      ،   </a:t>
            </a:r>
            <a:r>
              <a:rPr lang="ar-EG" altLang="ar-SA" sz="3600" b="1" dirty="0">
                <a:solidFill>
                  <a:srgbClr val="FF0000"/>
                </a:solidFill>
                <a:cs typeface="Akhbar MT" pitchFamily="2" charset="-78"/>
              </a:rPr>
              <a:t>ال</a:t>
            </a:r>
            <a:r>
              <a:rPr lang="ar-SA" altLang="ar-SA" sz="3600" b="1" dirty="0">
                <a:solidFill>
                  <a:srgbClr val="FF0000"/>
                </a:solidFill>
                <a:cs typeface="Akhbar MT" pitchFamily="2" charset="-78"/>
              </a:rPr>
              <a:t>ْـــ</a:t>
            </a:r>
            <a:r>
              <a:rPr lang="ar-EG" altLang="ar-SA" sz="3600" b="1" dirty="0">
                <a:solidFill>
                  <a:srgbClr val="FF0000"/>
                </a:solidFill>
                <a:cs typeface="Akhbar MT" pitchFamily="2" charset="-78"/>
              </a:rPr>
              <a:t>بَ</a:t>
            </a:r>
            <a:r>
              <a:rPr lang="ar-SA" altLang="ar-SA" sz="3600" b="1" dirty="0">
                <a:solidFill>
                  <a:srgbClr val="FF0000"/>
                </a:solidFill>
                <a:cs typeface="Akhbar MT" pitchFamily="2" charset="-78"/>
              </a:rPr>
              <a:t>ـــ</a:t>
            </a:r>
            <a:r>
              <a:rPr lang="ar-EG" altLang="ar-SA" sz="3600" b="1" dirty="0">
                <a:solidFill>
                  <a:srgbClr val="FF0000"/>
                </a:solidFill>
                <a:cs typeface="Akhbar MT" pitchFamily="2" charset="-78"/>
              </a:rPr>
              <a:t>ق</a:t>
            </a:r>
            <a:r>
              <a:rPr lang="ar-SA" altLang="ar-SA" sz="3600" b="1" dirty="0">
                <a:solidFill>
                  <a:srgbClr val="FF0000"/>
                </a:solidFill>
                <a:cs typeface="Akhbar MT" pitchFamily="2" charset="-78"/>
              </a:rPr>
              <a:t>َــــ</a:t>
            </a:r>
            <a:r>
              <a:rPr lang="ar-EG" altLang="ar-SA" sz="3600" b="1" dirty="0" err="1">
                <a:solidFill>
                  <a:srgbClr val="FF0000"/>
                </a:solidFill>
                <a:cs typeface="Akhbar MT" pitchFamily="2" charset="-78"/>
              </a:rPr>
              <a:t>اءَ</a:t>
            </a:r>
            <a:r>
              <a:rPr lang="ar-SA" altLang="ar-SA" sz="3600" b="1" dirty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altLang="ar-SA" sz="3600" b="1" dirty="0">
                <a:cs typeface="Akhbar MT" pitchFamily="2" charset="-78"/>
              </a:rPr>
              <a:t>)</a:t>
            </a:r>
            <a:endParaRPr lang="ar-SA" altLang="ar-SA" sz="3600" dirty="0">
              <a:latin typeface="Arial" panose="020B0604020202020204" pitchFamily="34" charset="0"/>
              <a:cs typeface="Akhbar MT" pitchFamily="2" charset="-78"/>
            </a:endParaRP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3AE1F690-AFD3-46ED-9B98-10F785693A04}"/>
              </a:ext>
            </a:extLst>
          </p:cNvPr>
          <p:cNvCxnSpPr/>
          <p:nvPr/>
        </p:nvCxnSpPr>
        <p:spPr>
          <a:xfrm rot="10800000">
            <a:off x="457200" y="2514600"/>
            <a:ext cx="842962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8">
            <a:extLst>
              <a:ext uri="{FF2B5EF4-FFF2-40B4-BE49-F238E27FC236}">
                <a16:creationId xmlns:a16="http://schemas.microsoft.com/office/drawing/2014/main" id="{3ED8B1BC-9C81-47C6-A73F-5BFCC4949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3217864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4000" b="1" dirty="0"/>
              <a:t>1-</a:t>
            </a:r>
            <a:r>
              <a:rPr lang="ar-EG" altLang="ar-SA" sz="4000" b="1" dirty="0"/>
              <a:t>غ</a:t>
            </a:r>
            <a:r>
              <a:rPr lang="ar-SA" altLang="ar-SA" sz="4000" b="1" dirty="0"/>
              <a:t>َـ</a:t>
            </a:r>
            <a:r>
              <a:rPr lang="ar-EG" altLang="ar-SA" sz="4000" b="1" dirty="0"/>
              <a:t>ابَتْ</a:t>
            </a:r>
            <a:r>
              <a:rPr lang="ar-SA" altLang="ar-SA" sz="4000" b="1" dirty="0"/>
              <a:t>-------------</a:t>
            </a:r>
            <a:r>
              <a:rPr lang="ar-EG" altLang="ar-SA" sz="4000" b="1" dirty="0"/>
              <a:t>عَ</a:t>
            </a:r>
            <a:r>
              <a:rPr lang="ar-SA" altLang="ar-SA" sz="4000" b="1" dirty="0"/>
              <a:t>ــ</a:t>
            </a:r>
            <a:r>
              <a:rPr lang="ar-EG" altLang="ar-SA" sz="4000" b="1" dirty="0"/>
              <a:t>نِ</a:t>
            </a:r>
            <a:r>
              <a:rPr lang="ar-SA" altLang="ar-SA" sz="4000" b="1" dirty="0"/>
              <a:t>  </a:t>
            </a:r>
            <a:r>
              <a:rPr lang="ar-EG" altLang="ar-SA" sz="4000" b="1" dirty="0"/>
              <a:t>ال</a:t>
            </a:r>
            <a:r>
              <a:rPr lang="ar-SA" altLang="ar-SA" sz="4000" b="1" dirty="0"/>
              <a:t>ْـ</a:t>
            </a:r>
            <a:r>
              <a:rPr lang="ar-EG" altLang="ar-SA" sz="4000" b="1" dirty="0"/>
              <a:t>مَ</a:t>
            </a:r>
            <a:r>
              <a:rPr lang="ar-SA" altLang="ar-SA" sz="4000" b="1" dirty="0"/>
              <a:t>ـ</a:t>
            </a:r>
            <a:r>
              <a:rPr lang="ar-EG" altLang="ar-SA" sz="4000" b="1" dirty="0"/>
              <a:t>دْرَسَ</a:t>
            </a:r>
            <a:r>
              <a:rPr lang="ar-SA" altLang="ar-SA" sz="4000" b="1" dirty="0"/>
              <a:t>ــ</a:t>
            </a:r>
            <a:r>
              <a:rPr lang="ar-EG" altLang="ar-SA" sz="4000" b="1" dirty="0"/>
              <a:t>ةِ.</a:t>
            </a:r>
            <a:endParaRPr lang="ar-EG" altLang="ar-SA" sz="4000" dirty="0"/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0B170089-6A8D-4593-B3F2-18A13D3CA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25889"/>
            <a:ext cx="93726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SA" sz="4800" b="1" dirty="0"/>
              <a:t> </a:t>
            </a:r>
            <a:r>
              <a:rPr lang="ar-SA" altLang="ar-SA" sz="4800" b="1" dirty="0"/>
              <a:t>2- </a:t>
            </a:r>
            <a:r>
              <a:rPr lang="ar-EG" altLang="ar-SA" sz="4000" b="1" dirty="0"/>
              <a:t>ق</a:t>
            </a:r>
            <a:r>
              <a:rPr lang="ar-SA" altLang="ar-SA" sz="4000" b="1" dirty="0"/>
              <a:t>َــ</a:t>
            </a:r>
            <a:r>
              <a:rPr lang="ar-EG" altLang="ar-SA" sz="4000" b="1" dirty="0"/>
              <a:t>الَ</a:t>
            </a:r>
            <a:r>
              <a:rPr lang="ar-SA" altLang="ar-SA" sz="4000" b="1" dirty="0"/>
              <a:t>ـــ</a:t>
            </a:r>
            <a:r>
              <a:rPr lang="ar-EG" altLang="ar-SA" sz="4000" b="1" dirty="0"/>
              <a:t>تْ أَمَ</a:t>
            </a:r>
            <a:r>
              <a:rPr lang="ar-SA" altLang="ar-SA" sz="4000" b="1" dirty="0"/>
              <a:t>ـــ</a:t>
            </a:r>
            <a:r>
              <a:rPr lang="ar-EG" altLang="ar-SA" sz="4000" b="1" dirty="0"/>
              <a:t>لُ</a:t>
            </a:r>
            <a:r>
              <a:rPr lang="ar-SA" altLang="ar-SA" sz="4000" b="1" dirty="0"/>
              <a:t> </a:t>
            </a:r>
            <a:r>
              <a:rPr lang="ar-EG" altLang="ar-SA" sz="4000" b="1" dirty="0"/>
              <a:t>: أَنْ نَ</a:t>
            </a:r>
            <a:r>
              <a:rPr lang="ar-SA" altLang="ar-SA" sz="4000" b="1" dirty="0"/>
              <a:t>ــ</a:t>
            </a:r>
            <a:r>
              <a:rPr lang="ar-EG" altLang="ar-SA" sz="4000" b="1" dirty="0"/>
              <a:t>دْعُ</a:t>
            </a:r>
            <a:r>
              <a:rPr lang="ar-SA" altLang="ar-SA" sz="4000" b="1" dirty="0"/>
              <a:t>ـــ</a:t>
            </a:r>
            <a:r>
              <a:rPr lang="ar-EG" altLang="ar-SA" sz="4000" b="1" dirty="0"/>
              <a:t>وَ لَ</a:t>
            </a:r>
            <a:r>
              <a:rPr lang="ar-SA" altLang="ar-SA" sz="4000" b="1" dirty="0"/>
              <a:t>ـ</a:t>
            </a:r>
            <a:r>
              <a:rPr lang="ar-EG" altLang="ar-SA" sz="4000" b="1" dirty="0"/>
              <a:t>ه</a:t>
            </a:r>
            <a:r>
              <a:rPr lang="ar-SA" altLang="ar-SA" sz="4000" b="1" dirty="0"/>
              <a:t>َـ</a:t>
            </a:r>
            <a:r>
              <a:rPr lang="ar-EG" altLang="ar-SA" sz="4000" b="1" dirty="0"/>
              <a:t>ا </a:t>
            </a:r>
            <a:r>
              <a:rPr lang="ar-SA" altLang="ar-SA" sz="4000" b="1" dirty="0"/>
              <a:t>------------</a:t>
            </a:r>
            <a:r>
              <a:rPr lang="ar-EG" altLang="ar-SA" sz="4000" b="1" dirty="0"/>
              <a:t>، </a:t>
            </a:r>
            <a:endParaRPr lang="ar-SA" altLang="ar-SA" sz="4000" b="1" dirty="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SA" sz="4000" b="1" dirty="0"/>
              <a:t>وَلاَ نُ</a:t>
            </a:r>
            <a:r>
              <a:rPr lang="ar-SA" altLang="ar-SA" sz="4000" b="1" dirty="0"/>
              <a:t>ــ</a:t>
            </a:r>
            <a:r>
              <a:rPr lang="ar-EG" altLang="ar-SA" sz="4000" b="1" dirty="0"/>
              <a:t>ط</a:t>
            </a:r>
            <a:r>
              <a:rPr lang="ar-SA" altLang="ar-SA" sz="4000" b="1" dirty="0"/>
              <a:t>ِـــ</a:t>
            </a:r>
            <a:r>
              <a:rPr lang="ar-EG" altLang="ar-SA" sz="4000" b="1" dirty="0"/>
              <a:t>ي</a:t>
            </a:r>
            <a:r>
              <a:rPr lang="ar-SA" altLang="ar-SA" sz="4000" b="1" dirty="0"/>
              <a:t>ــــلَ -----------</a:t>
            </a:r>
            <a:r>
              <a:rPr lang="ar-EG" altLang="ar-SA" sz="4000" b="1" dirty="0"/>
              <a:t>.</a:t>
            </a:r>
            <a:endParaRPr lang="en-US" altLang="ar-SA" sz="8000" dirty="0"/>
          </a:p>
        </p:txBody>
      </p:sp>
      <p:pic>
        <p:nvPicPr>
          <p:cNvPr id="16" name="Picture 6" descr="نتيجة بحث الصور عن أداب الزيارة المريض">
            <a:extLst>
              <a:ext uri="{FF2B5EF4-FFF2-40B4-BE49-F238E27FC236}">
                <a16:creationId xmlns:a16="http://schemas.microsoft.com/office/drawing/2014/main" id="{091E10D6-027A-44E5-B110-5325C31A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18110"/>
            <a:ext cx="1763688" cy="1763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غابت وفاء عن المدرس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قالت أمل أن ندعو لهخا بالشفاء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D68E0D2-65F1-4196-98E4-D4DDBC8AB8FC}"/>
              </a:ext>
            </a:extLst>
          </p:cNvPr>
          <p:cNvGraphicFramePr>
            <a:graphicFrameLocks noGrp="1"/>
          </p:cNvGraphicFramePr>
          <p:nvPr/>
        </p:nvGraphicFramePr>
        <p:xfrm>
          <a:off x="0" y="1214438"/>
          <a:ext cx="9144000" cy="5643559"/>
        </p:xfrm>
        <a:graphic>
          <a:graphicData uri="http://schemas.openxmlformats.org/drawingml/2006/table">
            <a:tbl>
              <a:tblPr rtl="1"/>
              <a:tblGrid>
                <a:gridCol w="1936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8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578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033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الكلمة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تحليلها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تركيبها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EG" sz="32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غ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َـــ</a:t>
                      </a:r>
                      <a:r>
                        <a:rPr lang="ar-EG" sz="3200" b="1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ابَ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ــ</a:t>
                      </a:r>
                      <a:r>
                        <a:rPr lang="ar-EG" sz="32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ت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ِ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ea typeface="Times New Roman" pitchFamily="18" charset="0"/>
                        <a:cs typeface="Adobe Arabic" pitchFamily="18" charset="-78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-------------------------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وَفَـــاء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Mudir MT" pitchFamily="2" charset="-78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-------------------------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الْـمَـسَـاءِ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Mudir MT" pitchFamily="2" charset="-78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-------------------------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EG" sz="3200" b="1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الشَّ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ـ</a:t>
                      </a:r>
                      <a:r>
                        <a:rPr lang="ar-EG" sz="32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ف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َـ</a:t>
                      </a:r>
                      <a:r>
                        <a:rPr lang="ar-EG" sz="3200" b="1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اءِ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Mudir MT" pitchFamily="2" charset="-78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sz="1800" dirty="0"/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-------------------------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EG" sz="3200" b="1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ال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ْــ</a:t>
                      </a:r>
                      <a:r>
                        <a:rPr lang="ar-EG" sz="3200" b="1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بَ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ـ</a:t>
                      </a:r>
                      <a:r>
                        <a:rPr lang="ar-EG" sz="32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ق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َــ</a:t>
                      </a:r>
                      <a:r>
                        <a:rPr lang="ar-EG" sz="3200" b="1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اءَ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Mudir MT" pitchFamily="2" charset="-78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</a:t>
                      </a:r>
                      <a:endParaRPr lang="ar-SA" sz="1800" dirty="0"/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-------------------------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2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الـتَّـلْــمِـيْـذَاتِ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Mudir MT" pitchFamily="2" charset="-78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-------------------------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312" marR="5931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4025" name="Rectangle 1">
            <a:extLst>
              <a:ext uri="{FF2B5EF4-FFF2-40B4-BE49-F238E27FC236}">
                <a16:creationId xmlns:a16="http://schemas.microsoft.com/office/drawing/2014/main" id="{453717E1-54CF-4FC1-829B-CEC5A286F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588"/>
            <a:ext cx="9144000" cy="98488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600" b="1" dirty="0">
                <a:cs typeface="Times New Roman" panose="02020603050405020304" pitchFamily="18" charset="0"/>
              </a:rPr>
              <a:t>اسم المجموعة :</a:t>
            </a:r>
            <a:r>
              <a:rPr lang="ar-SA" altLang="ar-SA" sz="1600" dirty="0">
                <a:cs typeface="Times New Roman" panose="02020603050405020304" pitchFamily="18" charset="0"/>
              </a:rPr>
              <a:t> ............................................. </a:t>
            </a:r>
            <a:r>
              <a:rPr lang="ar-SA" sz="1600" b="1" dirty="0">
                <a:cs typeface="Times New Roman" pitchFamily="18" charset="0"/>
              </a:rPr>
              <a:t>الدرس : الدرس : آداب الزيارة</a:t>
            </a:r>
            <a:r>
              <a:rPr lang="ar-SA" altLang="ar-SA" sz="1600" dirty="0">
                <a:cs typeface="Times New Roman" panose="02020603050405020304" pitchFamily="18" charset="0"/>
              </a:rPr>
              <a:t>          </a:t>
            </a:r>
            <a:r>
              <a:rPr lang="ar-SA" altLang="ar-SA" sz="1600" b="1" dirty="0">
                <a:cs typeface="Times New Roman" panose="02020603050405020304" pitchFamily="18" charset="0"/>
              </a:rPr>
              <a:t>الإستراتيجية : إستراتيجية الدقيقة الواحدة .</a:t>
            </a:r>
          </a:p>
          <a:p>
            <a:pPr algn="ctr" rtl="0">
              <a:spcBef>
                <a:spcPct val="0"/>
              </a:spcBef>
              <a:buFontTx/>
              <a:buNone/>
            </a:pPr>
            <a:endParaRPr lang="en-US" altLang="ar-SA" sz="1000" dirty="0">
              <a:latin typeface="Arial" panose="020B0604020202020204" pitchFamily="34" charset="0"/>
            </a:endParaRP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600" b="1" dirty="0">
                <a:cs typeface="Times New Roman" panose="02020603050405020304" pitchFamily="18" charset="0"/>
              </a:rPr>
              <a:t>الهدف : أن تحل التلميذة الكلمات إلى مقاطع صوتية</a:t>
            </a:r>
            <a:endParaRPr lang="en-US" altLang="ar-SA" sz="1000" dirty="0">
              <a:latin typeface="Arial" panose="020B0604020202020204" pitchFamily="34" charset="0"/>
            </a:endParaRP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600" b="1" dirty="0">
                <a:cs typeface="Times New Roman" panose="02020603050405020304" pitchFamily="18" charset="0"/>
              </a:rPr>
              <a:t>الزمن : دقيقة .                                                                                         آلية التنفيذ : ثنائي  </a:t>
            </a:r>
            <a:endParaRPr lang="en-US" altLang="ar-SA"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5">
            <a:extLst>
              <a:ext uri="{FF2B5EF4-FFF2-40B4-BE49-F238E27FC236}">
                <a16:creationId xmlns:a16="http://schemas.microsoft.com/office/drawing/2014/main" id="{9CE0BEDD-18B1-4468-9B6C-767E27A51D3F}"/>
              </a:ext>
            </a:extLst>
          </p:cNvPr>
          <p:cNvGrpSpPr>
            <a:grpSpLocks/>
          </p:cNvGrpSpPr>
          <p:nvPr/>
        </p:nvGrpSpPr>
        <p:grpSpPr bwMode="auto">
          <a:xfrm>
            <a:off x="6157913" y="1147763"/>
            <a:ext cx="2740025" cy="438150"/>
            <a:chOff x="8971" y="1330"/>
            <a:chExt cx="5750" cy="920"/>
          </a:xfrm>
        </p:grpSpPr>
        <p:pic>
          <p:nvPicPr>
            <p:cNvPr id="36894" name="Picture 6" descr="BD10280_">
              <a:extLst>
                <a:ext uri="{FF2B5EF4-FFF2-40B4-BE49-F238E27FC236}">
                  <a16:creationId xmlns:a16="http://schemas.microsoft.com/office/drawing/2014/main" id="{36287362-2D41-472F-9A01-EB092EADF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93716" flipV="1">
              <a:off x="8971" y="1602"/>
              <a:ext cx="2093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B9AC7679-3D8B-4364-82F8-3BE2849CE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6" y="1330"/>
              <a:ext cx="5595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defTabSz="685800">
                <a:spcAft>
                  <a:spcPts val="750"/>
                </a:spcAft>
                <a:defRPr/>
              </a:pPr>
              <a:r>
                <a:rPr lang="ar-SA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Shurooq 07" charset="-78"/>
                </a:rPr>
                <a:t>الخبرة/انسجام الكلمات .</a:t>
              </a:r>
              <a:endParaRPr lang="ar-S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6867" name="مستطيل 11">
            <a:extLst>
              <a:ext uri="{FF2B5EF4-FFF2-40B4-BE49-F238E27FC236}">
                <a16:creationId xmlns:a16="http://schemas.microsoft.com/office/drawing/2014/main" id="{7697B6C6-BBF5-4A86-A67C-9DCD31456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384300"/>
            <a:ext cx="8612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SA" altLang="ar-SA" sz="2400" b="1" dirty="0">
                <a:latin typeface="Times New Roman" panose="02020603050405020304" pitchFamily="18" charset="0"/>
                <a:ea typeface="AGA Aladdin Regular"/>
                <a:cs typeface="AGA Aladdin Regular"/>
              </a:rPr>
              <a:t>صغيرتي الرائعة: تعاوني مع أفراد مجموعتك وأذكري أكبر عدد ممكن من الكلمات التي تنتهي بتاء مربوطة...... يمكنك طلب المساعدة من المعلمات خارج الصف. </a:t>
            </a:r>
            <a:endParaRPr lang="en-US" altLang="ar-SA" sz="2400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8B8D3EA7-1443-4E9F-9872-6639A2833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122238"/>
            <a:ext cx="8643937" cy="954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>
              <a:defRPr/>
            </a:pPr>
            <a:r>
              <a:rPr lang="ar-SA" sz="1600" b="1" dirty="0">
                <a:cs typeface="Times New Roman" pitchFamily="18" charset="0"/>
              </a:rPr>
              <a:t>اسم المجموعة : ...............................            الدرس : آداب الزيارة                          استراتيجية : البحث (ذكاء لفظي)</a:t>
            </a:r>
            <a:endParaRPr lang="en-US" sz="900" b="1" dirty="0"/>
          </a:p>
          <a:p>
            <a:pPr algn="ctr">
              <a:defRPr/>
            </a:pPr>
            <a:r>
              <a:rPr lang="ar-SA" sz="1600" b="1" dirty="0">
                <a:cs typeface="Times New Roman" pitchFamily="18" charset="0"/>
              </a:rPr>
              <a:t>الهدف : كتابة أكبر عدد من الكلمات التي تنتهي بتاء مربوطة</a:t>
            </a:r>
            <a:endParaRPr lang="en-US" sz="900" dirty="0"/>
          </a:p>
          <a:p>
            <a:pPr algn="ctr">
              <a:defRPr/>
            </a:pPr>
            <a:r>
              <a:rPr lang="ar-SA" sz="1600" b="1" dirty="0">
                <a:cs typeface="Times New Roman" pitchFamily="18" charset="0"/>
              </a:rPr>
              <a:t>الزمن : دقيقتين      .                                نشاط تكويني                                             آلية التنفيذ : جماعي (3) </a:t>
            </a:r>
            <a:endParaRPr lang="en-US" sz="900" dirty="0"/>
          </a:p>
          <a:p>
            <a:pPr>
              <a:defRPr/>
            </a:pPr>
            <a:endParaRPr lang="en-US" sz="800" dirty="0"/>
          </a:p>
        </p:txBody>
      </p:sp>
      <p:sp>
        <p:nvSpPr>
          <p:cNvPr id="49" name="Freeform 47">
            <a:extLst>
              <a:ext uri="{FF2B5EF4-FFF2-40B4-BE49-F238E27FC236}">
                <a16:creationId xmlns:a16="http://schemas.microsoft.com/office/drawing/2014/main" id="{5012EF6B-C242-4C93-A179-F5E9956B8266}"/>
              </a:ext>
            </a:extLst>
          </p:cNvPr>
          <p:cNvSpPr>
            <a:spLocks/>
          </p:cNvSpPr>
          <p:nvPr/>
        </p:nvSpPr>
        <p:spPr bwMode="auto">
          <a:xfrm>
            <a:off x="6927850" y="2228850"/>
            <a:ext cx="1970088" cy="1190625"/>
          </a:xfrm>
          <a:custGeom>
            <a:avLst/>
            <a:gdLst>
              <a:gd name="T0" fmla="*/ 281 w 315"/>
              <a:gd name="T1" fmla="*/ 887 h 180"/>
              <a:gd name="T2" fmla="*/ 184 w 315"/>
              <a:gd name="T3" fmla="*/ 768 h 180"/>
              <a:gd name="T4" fmla="*/ 172 w 315"/>
              <a:gd name="T5" fmla="*/ 517 h 180"/>
              <a:gd name="T6" fmla="*/ 302 w 315"/>
              <a:gd name="T7" fmla="*/ 341 h 180"/>
              <a:gd name="T8" fmla="*/ 448 w 315"/>
              <a:gd name="T9" fmla="*/ 341 h 180"/>
              <a:gd name="T10" fmla="*/ 579 w 315"/>
              <a:gd name="T11" fmla="*/ 550 h 180"/>
              <a:gd name="T12" fmla="*/ 632 w 315"/>
              <a:gd name="T13" fmla="*/ 219 h 180"/>
              <a:gd name="T14" fmla="*/ 681 w 315"/>
              <a:gd name="T15" fmla="*/ 152 h 180"/>
              <a:gd name="T16" fmla="*/ 1027 w 315"/>
              <a:gd name="T17" fmla="*/ 66 h 180"/>
              <a:gd name="T18" fmla="*/ 1232 w 315"/>
              <a:gd name="T19" fmla="*/ 351 h 180"/>
              <a:gd name="T20" fmla="*/ 1248 w 315"/>
              <a:gd name="T21" fmla="*/ 636 h 180"/>
              <a:gd name="T22" fmla="*/ 1641 w 315"/>
              <a:gd name="T23" fmla="*/ 735 h 180"/>
              <a:gd name="T24" fmla="*/ 1685 w 315"/>
              <a:gd name="T25" fmla="*/ 1162 h 180"/>
              <a:gd name="T26" fmla="*/ 1599 w 315"/>
              <a:gd name="T27" fmla="*/ 1281 h 180"/>
              <a:gd name="T28" fmla="*/ 1457 w 315"/>
              <a:gd name="T29" fmla="*/ 1295 h 180"/>
              <a:gd name="T30" fmla="*/ 1322 w 315"/>
              <a:gd name="T31" fmla="*/ 1218 h 180"/>
              <a:gd name="T32" fmla="*/ 1411 w 315"/>
              <a:gd name="T33" fmla="*/ 1722 h 180"/>
              <a:gd name="T34" fmla="*/ 1004 w 315"/>
              <a:gd name="T35" fmla="*/ 1887 h 180"/>
              <a:gd name="T36" fmla="*/ 718 w 315"/>
              <a:gd name="T37" fmla="*/ 1371 h 180"/>
              <a:gd name="T38" fmla="*/ 428 w 315"/>
              <a:gd name="T39" fmla="*/ 1854 h 180"/>
              <a:gd name="T40" fmla="*/ 60 w 315"/>
              <a:gd name="T41" fmla="*/ 1665 h 180"/>
              <a:gd name="T42" fmla="*/ 265 w 315"/>
              <a:gd name="T43" fmla="*/ 87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5" h="180">
                <a:moveTo>
                  <a:pt x="52" y="81"/>
                </a:moveTo>
                <a:cubicBezTo>
                  <a:pt x="46" y="78"/>
                  <a:pt x="38" y="76"/>
                  <a:pt x="34" y="70"/>
                </a:cubicBezTo>
                <a:cubicBezTo>
                  <a:pt x="29" y="63"/>
                  <a:pt x="30" y="54"/>
                  <a:pt x="32" y="47"/>
                </a:cubicBezTo>
                <a:cubicBezTo>
                  <a:pt x="35" y="38"/>
                  <a:pt x="46" y="33"/>
                  <a:pt x="56" y="31"/>
                </a:cubicBezTo>
                <a:cubicBezTo>
                  <a:pt x="65" y="29"/>
                  <a:pt x="74" y="29"/>
                  <a:pt x="83" y="31"/>
                </a:cubicBezTo>
                <a:cubicBezTo>
                  <a:pt x="93" y="33"/>
                  <a:pt x="103" y="39"/>
                  <a:pt x="107" y="50"/>
                </a:cubicBezTo>
                <a:cubicBezTo>
                  <a:pt x="108" y="39"/>
                  <a:pt x="110" y="29"/>
                  <a:pt x="117" y="20"/>
                </a:cubicBezTo>
                <a:cubicBezTo>
                  <a:pt x="119" y="18"/>
                  <a:pt x="123" y="16"/>
                  <a:pt x="126" y="14"/>
                </a:cubicBezTo>
                <a:cubicBezTo>
                  <a:pt x="146" y="2"/>
                  <a:pt x="169" y="0"/>
                  <a:pt x="190" y="6"/>
                </a:cubicBezTo>
                <a:cubicBezTo>
                  <a:pt x="204" y="10"/>
                  <a:pt x="220" y="17"/>
                  <a:pt x="228" y="32"/>
                </a:cubicBezTo>
                <a:cubicBezTo>
                  <a:pt x="232" y="40"/>
                  <a:pt x="231" y="49"/>
                  <a:pt x="231" y="58"/>
                </a:cubicBezTo>
                <a:cubicBezTo>
                  <a:pt x="254" y="48"/>
                  <a:pt x="284" y="48"/>
                  <a:pt x="304" y="67"/>
                </a:cubicBezTo>
                <a:cubicBezTo>
                  <a:pt x="314" y="78"/>
                  <a:pt x="315" y="91"/>
                  <a:pt x="312" y="106"/>
                </a:cubicBezTo>
                <a:cubicBezTo>
                  <a:pt x="311" y="113"/>
                  <a:pt x="303" y="115"/>
                  <a:pt x="296" y="117"/>
                </a:cubicBezTo>
                <a:cubicBezTo>
                  <a:pt x="287" y="118"/>
                  <a:pt x="278" y="119"/>
                  <a:pt x="270" y="118"/>
                </a:cubicBezTo>
                <a:cubicBezTo>
                  <a:pt x="261" y="117"/>
                  <a:pt x="254" y="113"/>
                  <a:pt x="245" y="111"/>
                </a:cubicBezTo>
                <a:cubicBezTo>
                  <a:pt x="261" y="121"/>
                  <a:pt x="269" y="134"/>
                  <a:pt x="261" y="157"/>
                </a:cubicBezTo>
                <a:cubicBezTo>
                  <a:pt x="254" y="180"/>
                  <a:pt x="212" y="176"/>
                  <a:pt x="186" y="172"/>
                </a:cubicBezTo>
                <a:cubicBezTo>
                  <a:pt x="162" y="168"/>
                  <a:pt x="136" y="152"/>
                  <a:pt x="133" y="125"/>
                </a:cubicBezTo>
                <a:cubicBezTo>
                  <a:pt x="123" y="154"/>
                  <a:pt x="96" y="166"/>
                  <a:pt x="79" y="169"/>
                </a:cubicBezTo>
                <a:cubicBezTo>
                  <a:pt x="55" y="174"/>
                  <a:pt x="22" y="177"/>
                  <a:pt x="11" y="152"/>
                </a:cubicBezTo>
                <a:cubicBezTo>
                  <a:pt x="0" y="127"/>
                  <a:pt x="23" y="93"/>
                  <a:pt x="49" y="80"/>
                </a:cubicBezTo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53882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ar-SA" sz="1350" dirty="0"/>
          </a:p>
        </p:txBody>
      </p:sp>
      <p:sp>
        <p:nvSpPr>
          <p:cNvPr id="36870" name="مستطيل 1">
            <a:extLst>
              <a:ext uri="{FF2B5EF4-FFF2-40B4-BE49-F238E27FC236}">
                <a16:creationId xmlns:a16="http://schemas.microsoft.com/office/drawing/2014/main" id="{98DE75DF-CB88-4167-B356-3E9740CF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945" y="2573338"/>
            <a:ext cx="1467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2400" b="1" dirty="0">
                <a:solidFill>
                  <a:srgbClr val="FF0000"/>
                </a:solidFill>
                <a:cs typeface="Akhbar MT" pitchFamily="2" charset="-78"/>
              </a:rPr>
              <a:t>................</a:t>
            </a:r>
            <a:endParaRPr lang="ar-SA" altLang="ar-SA" b="1" dirty="0"/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9F41A9EA-0E4D-4B09-8EA2-C9BDEC733001}"/>
              </a:ext>
            </a:extLst>
          </p:cNvPr>
          <p:cNvSpPr>
            <a:spLocks/>
          </p:cNvSpPr>
          <p:nvPr/>
        </p:nvSpPr>
        <p:spPr bwMode="auto">
          <a:xfrm>
            <a:off x="730250" y="2343150"/>
            <a:ext cx="1787525" cy="1189038"/>
          </a:xfrm>
          <a:custGeom>
            <a:avLst/>
            <a:gdLst>
              <a:gd name="T0" fmla="*/ 281 w 315"/>
              <a:gd name="T1" fmla="*/ 887 h 180"/>
              <a:gd name="T2" fmla="*/ 184 w 315"/>
              <a:gd name="T3" fmla="*/ 768 h 180"/>
              <a:gd name="T4" fmla="*/ 172 w 315"/>
              <a:gd name="T5" fmla="*/ 517 h 180"/>
              <a:gd name="T6" fmla="*/ 302 w 315"/>
              <a:gd name="T7" fmla="*/ 341 h 180"/>
              <a:gd name="T8" fmla="*/ 448 w 315"/>
              <a:gd name="T9" fmla="*/ 341 h 180"/>
              <a:gd name="T10" fmla="*/ 579 w 315"/>
              <a:gd name="T11" fmla="*/ 550 h 180"/>
              <a:gd name="T12" fmla="*/ 632 w 315"/>
              <a:gd name="T13" fmla="*/ 219 h 180"/>
              <a:gd name="T14" fmla="*/ 681 w 315"/>
              <a:gd name="T15" fmla="*/ 152 h 180"/>
              <a:gd name="T16" fmla="*/ 1027 w 315"/>
              <a:gd name="T17" fmla="*/ 66 h 180"/>
              <a:gd name="T18" fmla="*/ 1232 w 315"/>
              <a:gd name="T19" fmla="*/ 351 h 180"/>
              <a:gd name="T20" fmla="*/ 1248 w 315"/>
              <a:gd name="T21" fmla="*/ 636 h 180"/>
              <a:gd name="T22" fmla="*/ 1641 w 315"/>
              <a:gd name="T23" fmla="*/ 735 h 180"/>
              <a:gd name="T24" fmla="*/ 1685 w 315"/>
              <a:gd name="T25" fmla="*/ 1162 h 180"/>
              <a:gd name="T26" fmla="*/ 1599 w 315"/>
              <a:gd name="T27" fmla="*/ 1281 h 180"/>
              <a:gd name="T28" fmla="*/ 1457 w 315"/>
              <a:gd name="T29" fmla="*/ 1295 h 180"/>
              <a:gd name="T30" fmla="*/ 1322 w 315"/>
              <a:gd name="T31" fmla="*/ 1218 h 180"/>
              <a:gd name="T32" fmla="*/ 1411 w 315"/>
              <a:gd name="T33" fmla="*/ 1722 h 180"/>
              <a:gd name="T34" fmla="*/ 1004 w 315"/>
              <a:gd name="T35" fmla="*/ 1887 h 180"/>
              <a:gd name="T36" fmla="*/ 718 w 315"/>
              <a:gd name="T37" fmla="*/ 1371 h 180"/>
              <a:gd name="T38" fmla="*/ 428 w 315"/>
              <a:gd name="T39" fmla="*/ 1854 h 180"/>
              <a:gd name="T40" fmla="*/ 60 w 315"/>
              <a:gd name="T41" fmla="*/ 1665 h 180"/>
              <a:gd name="T42" fmla="*/ 265 w 315"/>
              <a:gd name="T43" fmla="*/ 87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5" h="180">
                <a:moveTo>
                  <a:pt x="52" y="81"/>
                </a:moveTo>
                <a:cubicBezTo>
                  <a:pt x="46" y="78"/>
                  <a:pt x="38" y="76"/>
                  <a:pt x="34" y="70"/>
                </a:cubicBezTo>
                <a:cubicBezTo>
                  <a:pt x="29" y="63"/>
                  <a:pt x="30" y="54"/>
                  <a:pt x="32" y="47"/>
                </a:cubicBezTo>
                <a:cubicBezTo>
                  <a:pt x="35" y="38"/>
                  <a:pt x="46" y="33"/>
                  <a:pt x="56" y="31"/>
                </a:cubicBezTo>
                <a:cubicBezTo>
                  <a:pt x="65" y="29"/>
                  <a:pt x="74" y="29"/>
                  <a:pt x="83" y="31"/>
                </a:cubicBezTo>
                <a:cubicBezTo>
                  <a:pt x="93" y="33"/>
                  <a:pt x="103" y="39"/>
                  <a:pt x="107" y="50"/>
                </a:cubicBezTo>
                <a:cubicBezTo>
                  <a:pt x="108" y="39"/>
                  <a:pt x="110" y="29"/>
                  <a:pt x="117" y="20"/>
                </a:cubicBezTo>
                <a:cubicBezTo>
                  <a:pt x="119" y="18"/>
                  <a:pt x="123" y="16"/>
                  <a:pt x="126" y="14"/>
                </a:cubicBezTo>
                <a:cubicBezTo>
                  <a:pt x="146" y="2"/>
                  <a:pt x="169" y="0"/>
                  <a:pt x="190" y="6"/>
                </a:cubicBezTo>
                <a:cubicBezTo>
                  <a:pt x="204" y="10"/>
                  <a:pt x="220" y="17"/>
                  <a:pt x="228" y="32"/>
                </a:cubicBezTo>
                <a:cubicBezTo>
                  <a:pt x="232" y="40"/>
                  <a:pt x="231" y="49"/>
                  <a:pt x="231" y="58"/>
                </a:cubicBezTo>
                <a:cubicBezTo>
                  <a:pt x="254" y="48"/>
                  <a:pt x="284" y="48"/>
                  <a:pt x="304" y="67"/>
                </a:cubicBezTo>
                <a:cubicBezTo>
                  <a:pt x="314" y="78"/>
                  <a:pt x="315" y="91"/>
                  <a:pt x="312" y="106"/>
                </a:cubicBezTo>
                <a:cubicBezTo>
                  <a:pt x="311" y="113"/>
                  <a:pt x="303" y="115"/>
                  <a:pt x="296" y="117"/>
                </a:cubicBezTo>
                <a:cubicBezTo>
                  <a:pt x="287" y="118"/>
                  <a:pt x="278" y="119"/>
                  <a:pt x="270" y="118"/>
                </a:cubicBezTo>
                <a:cubicBezTo>
                  <a:pt x="261" y="117"/>
                  <a:pt x="254" y="113"/>
                  <a:pt x="245" y="111"/>
                </a:cubicBezTo>
                <a:cubicBezTo>
                  <a:pt x="261" y="121"/>
                  <a:pt x="269" y="134"/>
                  <a:pt x="261" y="157"/>
                </a:cubicBezTo>
                <a:cubicBezTo>
                  <a:pt x="254" y="180"/>
                  <a:pt x="212" y="176"/>
                  <a:pt x="186" y="172"/>
                </a:cubicBezTo>
                <a:cubicBezTo>
                  <a:pt x="162" y="168"/>
                  <a:pt x="136" y="152"/>
                  <a:pt x="133" y="125"/>
                </a:cubicBezTo>
                <a:cubicBezTo>
                  <a:pt x="123" y="154"/>
                  <a:pt x="96" y="166"/>
                  <a:pt x="79" y="169"/>
                </a:cubicBezTo>
                <a:cubicBezTo>
                  <a:pt x="55" y="174"/>
                  <a:pt x="22" y="177"/>
                  <a:pt x="11" y="152"/>
                </a:cubicBezTo>
                <a:cubicBezTo>
                  <a:pt x="0" y="127"/>
                  <a:pt x="23" y="93"/>
                  <a:pt x="49" y="80"/>
                </a:cubicBezTo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53882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ar-SA" sz="1350" dirty="0"/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3A4775E6-B5FB-4696-9567-DE621681F2D5}"/>
              </a:ext>
            </a:extLst>
          </p:cNvPr>
          <p:cNvSpPr>
            <a:spLocks/>
          </p:cNvSpPr>
          <p:nvPr/>
        </p:nvSpPr>
        <p:spPr bwMode="auto">
          <a:xfrm>
            <a:off x="730250" y="4751388"/>
            <a:ext cx="1787525" cy="1190625"/>
          </a:xfrm>
          <a:custGeom>
            <a:avLst/>
            <a:gdLst>
              <a:gd name="T0" fmla="*/ 281 w 315"/>
              <a:gd name="T1" fmla="*/ 887 h 180"/>
              <a:gd name="T2" fmla="*/ 184 w 315"/>
              <a:gd name="T3" fmla="*/ 768 h 180"/>
              <a:gd name="T4" fmla="*/ 172 w 315"/>
              <a:gd name="T5" fmla="*/ 517 h 180"/>
              <a:gd name="T6" fmla="*/ 302 w 315"/>
              <a:gd name="T7" fmla="*/ 341 h 180"/>
              <a:gd name="T8" fmla="*/ 448 w 315"/>
              <a:gd name="T9" fmla="*/ 341 h 180"/>
              <a:gd name="T10" fmla="*/ 579 w 315"/>
              <a:gd name="T11" fmla="*/ 550 h 180"/>
              <a:gd name="T12" fmla="*/ 632 w 315"/>
              <a:gd name="T13" fmla="*/ 219 h 180"/>
              <a:gd name="T14" fmla="*/ 681 w 315"/>
              <a:gd name="T15" fmla="*/ 152 h 180"/>
              <a:gd name="T16" fmla="*/ 1027 w 315"/>
              <a:gd name="T17" fmla="*/ 66 h 180"/>
              <a:gd name="T18" fmla="*/ 1232 w 315"/>
              <a:gd name="T19" fmla="*/ 351 h 180"/>
              <a:gd name="T20" fmla="*/ 1248 w 315"/>
              <a:gd name="T21" fmla="*/ 636 h 180"/>
              <a:gd name="T22" fmla="*/ 1641 w 315"/>
              <a:gd name="T23" fmla="*/ 735 h 180"/>
              <a:gd name="T24" fmla="*/ 1685 w 315"/>
              <a:gd name="T25" fmla="*/ 1162 h 180"/>
              <a:gd name="T26" fmla="*/ 1599 w 315"/>
              <a:gd name="T27" fmla="*/ 1281 h 180"/>
              <a:gd name="T28" fmla="*/ 1457 w 315"/>
              <a:gd name="T29" fmla="*/ 1295 h 180"/>
              <a:gd name="T30" fmla="*/ 1322 w 315"/>
              <a:gd name="T31" fmla="*/ 1218 h 180"/>
              <a:gd name="T32" fmla="*/ 1411 w 315"/>
              <a:gd name="T33" fmla="*/ 1722 h 180"/>
              <a:gd name="T34" fmla="*/ 1004 w 315"/>
              <a:gd name="T35" fmla="*/ 1887 h 180"/>
              <a:gd name="T36" fmla="*/ 718 w 315"/>
              <a:gd name="T37" fmla="*/ 1371 h 180"/>
              <a:gd name="T38" fmla="*/ 428 w 315"/>
              <a:gd name="T39" fmla="*/ 1854 h 180"/>
              <a:gd name="T40" fmla="*/ 60 w 315"/>
              <a:gd name="T41" fmla="*/ 1665 h 180"/>
              <a:gd name="T42" fmla="*/ 265 w 315"/>
              <a:gd name="T43" fmla="*/ 87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5" h="180">
                <a:moveTo>
                  <a:pt x="52" y="81"/>
                </a:moveTo>
                <a:cubicBezTo>
                  <a:pt x="46" y="78"/>
                  <a:pt x="38" y="76"/>
                  <a:pt x="34" y="70"/>
                </a:cubicBezTo>
                <a:cubicBezTo>
                  <a:pt x="29" y="63"/>
                  <a:pt x="30" y="54"/>
                  <a:pt x="32" y="47"/>
                </a:cubicBezTo>
                <a:cubicBezTo>
                  <a:pt x="35" y="38"/>
                  <a:pt x="46" y="33"/>
                  <a:pt x="56" y="31"/>
                </a:cubicBezTo>
                <a:cubicBezTo>
                  <a:pt x="65" y="29"/>
                  <a:pt x="74" y="29"/>
                  <a:pt x="83" y="31"/>
                </a:cubicBezTo>
                <a:cubicBezTo>
                  <a:pt x="93" y="33"/>
                  <a:pt x="103" y="39"/>
                  <a:pt x="107" y="50"/>
                </a:cubicBezTo>
                <a:cubicBezTo>
                  <a:pt x="108" y="39"/>
                  <a:pt x="110" y="29"/>
                  <a:pt x="117" y="20"/>
                </a:cubicBezTo>
                <a:cubicBezTo>
                  <a:pt x="119" y="18"/>
                  <a:pt x="123" y="16"/>
                  <a:pt x="126" y="14"/>
                </a:cubicBezTo>
                <a:cubicBezTo>
                  <a:pt x="146" y="2"/>
                  <a:pt x="169" y="0"/>
                  <a:pt x="190" y="6"/>
                </a:cubicBezTo>
                <a:cubicBezTo>
                  <a:pt x="204" y="10"/>
                  <a:pt x="220" y="17"/>
                  <a:pt x="228" y="32"/>
                </a:cubicBezTo>
                <a:cubicBezTo>
                  <a:pt x="232" y="40"/>
                  <a:pt x="231" y="49"/>
                  <a:pt x="231" y="58"/>
                </a:cubicBezTo>
                <a:cubicBezTo>
                  <a:pt x="254" y="48"/>
                  <a:pt x="284" y="48"/>
                  <a:pt x="304" y="67"/>
                </a:cubicBezTo>
                <a:cubicBezTo>
                  <a:pt x="314" y="78"/>
                  <a:pt x="315" y="91"/>
                  <a:pt x="312" y="106"/>
                </a:cubicBezTo>
                <a:cubicBezTo>
                  <a:pt x="311" y="113"/>
                  <a:pt x="303" y="115"/>
                  <a:pt x="296" y="117"/>
                </a:cubicBezTo>
                <a:cubicBezTo>
                  <a:pt x="287" y="118"/>
                  <a:pt x="278" y="119"/>
                  <a:pt x="270" y="118"/>
                </a:cubicBezTo>
                <a:cubicBezTo>
                  <a:pt x="261" y="117"/>
                  <a:pt x="254" y="113"/>
                  <a:pt x="245" y="111"/>
                </a:cubicBezTo>
                <a:cubicBezTo>
                  <a:pt x="261" y="121"/>
                  <a:pt x="269" y="134"/>
                  <a:pt x="261" y="157"/>
                </a:cubicBezTo>
                <a:cubicBezTo>
                  <a:pt x="254" y="180"/>
                  <a:pt x="212" y="176"/>
                  <a:pt x="186" y="172"/>
                </a:cubicBezTo>
                <a:cubicBezTo>
                  <a:pt x="162" y="168"/>
                  <a:pt x="136" y="152"/>
                  <a:pt x="133" y="125"/>
                </a:cubicBezTo>
                <a:cubicBezTo>
                  <a:pt x="123" y="154"/>
                  <a:pt x="96" y="166"/>
                  <a:pt x="79" y="169"/>
                </a:cubicBezTo>
                <a:cubicBezTo>
                  <a:pt x="55" y="174"/>
                  <a:pt x="22" y="177"/>
                  <a:pt x="11" y="152"/>
                </a:cubicBezTo>
                <a:cubicBezTo>
                  <a:pt x="0" y="127"/>
                  <a:pt x="23" y="93"/>
                  <a:pt x="49" y="80"/>
                </a:cubicBezTo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53882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ar-SA" sz="1350" dirty="0"/>
          </a:p>
        </p:txBody>
      </p:sp>
      <p:sp>
        <p:nvSpPr>
          <p:cNvPr id="52" name="Freeform 47">
            <a:extLst>
              <a:ext uri="{FF2B5EF4-FFF2-40B4-BE49-F238E27FC236}">
                <a16:creationId xmlns:a16="http://schemas.microsoft.com/office/drawing/2014/main" id="{067F0536-DFE1-4C0D-A77A-53B3555A1FD1}"/>
              </a:ext>
            </a:extLst>
          </p:cNvPr>
          <p:cNvSpPr>
            <a:spLocks/>
          </p:cNvSpPr>
          <p:nvPr/>
        </p:nvSpPr>
        <p:spPr bwMode="auto">
          <a:xfrm>
            <a:off x="6927850" y="4519613"/>
            <a:ext cx="1787525" cy="1190625"/>
          </a:xfrm>
          <a:custGeom>
            <a:avLst/>
            <a:gdLst>
              <a:gd name="T0" fmla="*/ 281 w 315"/>
              <a:gd name="T1" fmla="*/ 887 h 180"/>
              <a:gd name="T2" fmla="*/ 184 w 315"/>
              <a:gd name="T3" fmla="*/ 768 h 180"/>
              <a:gd name="T4" fmla="*/ 172 w 315"/>
              <a:gd name="T5" fmla="*/ 517 h 180"/>
              <a:gd name="T6" fmla="*/ 302 w 315"/>
              <a:gd name="T7" fmla="*/ 341 h 180"/>
              <a:gd name="T8" fmla="*/ 448 w 315"/>
              <a:gd name="T9" fmla="*/ 341 h 180"/>
              <a:gd name="T10" fmla="*/ 579 w 315"/>
              <a:gd name="T11" fmla="*/ 550 h 180"/>
              <a:gd name="T12" fmla="*/ 632 w 315"/>
              <a:gd name="T13" fmla="*/ 219 h 180"/>
              <a:gd name="T14" fmla="*/ 681 w 315"/>
              <a:gd name="T15" fmla="*/ 152 h 180"/>
              <a:gd name="T16" fmla="*/ 1027 w 315"/>
              <a:gd name="T17" fmla="*/ 66 h 180"/>
              <a:gd name="T18" fmla="*/ 1232 w 315"/>
              <a:gd name="T19" fmla="*/ 351 h 180"/>
              <a:gd name="T20" fmla="*/ 1248 w 315"/>
              <a:gd name="T21" fmla="*/ 636 h 180"/>
              <a:gd name="T22" fmla="*/ 1641 w 315"/>
              <a:gd name="T23" fmla="*/ 735 h 180"/>
              <a:gd name="T24" fmla="*/ 1685 w 315"/>
              <a:gd name="T25" fmla="*/ 1162 h 180"/>
              <a:gd name="T26" fmla="*/ 1599 w 315"/>
              <a:gd name="T27" fmla="*/ 1281 h 180"/>
              <a:gd name="T28" fmla="*/ 1457 w 315"/>
              <a:gd name="T29" fmla="*/ 1295 h 180"/>
              <a:gd name="T30" fmla="*/ 1322 w 315"/>
              <a:gd name="T31" fmla="*/ 1218 h 180"/>
              <a:gd name="T32" fmla="*/ 1411 w 315"/>
              <a:gd name="T33" fmla="*/ 1722 h 180"/>
              <a:gd name="T34" fmla="*/ 1004 w 315"/>
              <a:gd name="T35" fmla="*/ 1887 h 180"/>
              <a:gd name="T36" fmla="*/ 718 w 315"/>
              <a:gd name="T37" fmla="*/ 1371 h 180"/>
              <a:gd name="T38" fmla="*/ 428 w 315"/>
              <a:gd name="T39" fmla="*/ 1854 h 180"/>
              <a:gd name="T40" fmla="*/ 60 w 315"/>
              <a:gd name="T41" fmla="*/ 1665 h 180"/>
              <a:gd name="T42" fmla="*/ 265 w 315"/>
              <a:gd name="T43" fmla="*/ 87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5" h="180">
                <a:moveTo>
                  <a:pt x="52" y="81"/>
                </a:moveTo>
                <a:cubicBezTo>
                  <a:pt x="46" y="78"/>
                  <a:pt x="38" y="76"/>
                  <a:pt x="34" y="70"/>
                </a:cubicBezTo>
                <a:cubicBezTo>
                  <a:pt x="29" y="63"/>
                  <a:pt x="30" y="54"/>
                  <a:pt x="32" y="47"/>
                </a:cubicBezTo>
                <a:cubicBezTo>
                  <a:pt x="35" y="38"/>
                  <a:pt x="46" y="33"/>
                  <a:pt x="56" y="31"/>
                </a:cubicBezTo>
                <a:cubicBezTo>
                  <a:pt x="65" y="29"/>
                  <a:pt x="74" y="29"/>
                  <a:pt x="83" y="31"/>
                </a:cubicBezTo>
                <a:cubicBezTo>
                  <a:pt x="93" y="33"/>
                  <a:pt x="103" y="39"/>
                  <a:pt x="107" y="50"/>
                </a:cubicBezTo>
                <a:cubicBezTo>
                  <a:pt x="108" y="39"/>
                  <a:pt x="110" y="29"/>
                  <a:pt x="117" y="20"/>
                </a:cubicBezTo>
                <a:cubicBezTo>
                  <a:pt x="119" y="18"/>
                  <a:pt x="123" y="16"/>
                  <a:pt x="126" y="14"/>
                </a:cubicBezTo>
                <a:cubicBezTo>
                  <a:pt x="146" y="2"/>
                  <a:pt x="169" y="0"/>
                  <a:pt x="190" y="6"/>
                </a:cubicBezTo>
                <a:cubicBezTo>
                  <a:pt x="204" y="10"/>
                  <a:pt x="220" y="17"/>
                  <a:pt x="228" y="32"/>
                </a:cubicBezTo>
                <a:cubicBezTo>
                  <a:pt x="232" y="40"/>
                  <a:pt x="231" y="49"/>
                  <a:pt x="231" y="58"/>
                </a:cubicBezTo>
                <a:cubicBezTo>
                  <a:pt x="254" y="48"/>
                  <a:pt x="284" y="48"/>
                  <a:pt x="304" y="67"/>
                </a:cubicBezTo>
                <a:cubicBezTo>
                  <a:pt x="314" y="78"/>
                  <a:pt x="315" y="91"/>
                  <a:pt x="312" y="106"/>
                </a:cubicBezTo>
                <a:cubicBezTo>
                  <a:pt x="311" y="113"/>
                  <a:pt x="303" y="115"/>
                  <a:pt x="296" y="117"/>
                </a:cubicBezTo>
                <a:cubicBezTo>
                  <a:pt x="287" y="118"/>
                  <a:pt x="278" y="119"/>
                  <a:pt x="270" y="118"/>
                </a:cubicBezTo>
                <a:cubicBezTo>
                  <a:pt x="261" y="117"/>
                  <a:pt x="254" y="113"/>
                  <a:pt x="245" y="111"/>
                </a:cubicBezTo>
                <a:cubicBezTo>
                  <a:pt x="261" y="121"/>
                  <a:pt x="269" y="134"/>
                  <a:pt x="261" y="157"/>
                </a:cubicBezTo>
                <a:cubicBezTo>
                  <a:pt x="254" y="180"/>
                  <a:pt x="212" y="176"/>
                  <a:pt x="186" y="172"/>
                </a:cubicBezTo>
                <a:cubicBezTo>
                  <a:pt x="162" y="168"/>
                  <a:pt x="136" y="152"/>
                  <a:pt x="133" y="125"/>
                </a:cubicBezTo>
                <a:cubicBezTo>
                  <a:pt x="123" y="154"/>
                  <a:pt x="96" y="166"/>
                  <a:pt x="79" y="169"/>
                </a:cubicBezTo>
                <a:cubicBezTo>
                  <a:pt x="55" y="174"/>
                  <a:pt x="22" y="177"/>
                  <a:pt x="11" y="152"/>
                </a:cubicBezTo>
                <a:cubicBezTo>
                  <a:pt x="0" y="127"/>
                  <a:pt x="23" y="93"/>
                  <a:pt x="49" y="80"/>
                </a:cubicBezTo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53882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ar-SA" sz="1350" dirty="0"/>
          </a:p>
        </p:txBody>
      </p:sp>
      <p:sp>
        <p:nvSpPr>
          <p:cNvPr id="36874" name="مستطيل 52">
            <a:extLst>
              <a:ext uri="{FF2B5EF4-FFF2-40B4-BE49-F238E27FC236}">
                <a16:creationId xmlns:a16="http://schemas.microsoft.com/office/drawing/2014/main" id="{FB3FDBD2-0C34-4CCB-9463-1805DB0A5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95" y="2690813"/>
            <a:ext cx="12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2400" b="1" dirty="0">
                <a:solidFill>
                  <a:srgbClr val="FF0000"/>
                </a:solidFill>
                <a:cs typeface="Akhbar MT" pitchFamily="2" charset="-78"/>
              </a:rPr>
              <a:t>.............</a:t>
            </a:r>
            <a:endParaRPr lang="ar-SA" altLang="ar-SA" dirty="0"/>
          </a:p>
        </p:txBody>
      </p:sp>
      <p:sp>
        <p:nvSpPr>
          <p:cNvPr id="36875" name="مستطيل 53">
            <a:extLst>
              <a:ext uri="{FF2B5EF4-FFF2-40B4-BE49-F238E27FC236}">
                <a16:creationId xmlns:a16="http://schemas.microsoft.com/office/drawing/2014/main" id="{0A3B73EF-FD14-4659-B843-D065A496B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836" y="4884738"/>
            <a:ext cx="1290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2400" b="1" dirty="0">
                <a:solidFill>
                  <a:srgbClr val="FF0000"/>
                </a:solidFill>
                <a:cs typeface="Akhbar MT" pitchFamily="2" charset="-78"/>
              </a:rPr>
              <a:t>............. </a:t>
            </a:r>
            <a:endParaRPr lang="ar-SA" altLang="ar-SA" dirty="0"/>
          </a:p>
        </p:txBody>
      </p:sp>
      <p:sp>
        <p:nvSpPr>
          <p:cNvPr id="36876" name="مستطيل 54">
            <a:extLst>
              <a:ext uri="{FF2B5EF4-FFF2-40B4-BE49-F238E27FC236}">
                <a16:creationId xmlns:a16="http://schemas.microsoft.com/office/drawing/2014/main" id="{F758B50D-FF1E-41E7-B688-6602675AE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44" y="5114925"/>
            <a:ext cx="1386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2400" b="1" dirty="0">
                <a:solidFill>
                  <a:srgbClr val="FF0000"/>
                </a:solidFill>
                <a:cs typeface="Akhbar MT" pitchFamily="2" charset="-78"/>
              </a:rPr>
              <a:t>...............</a:t>
            </a:r>
            <a:endParaRPr lang="ar-SA" altLang="ar-SA" b="1" dirty="0"/>
          </a:p>
        </p:txBody>
      </p:sp>
      <p:pic>
        <p:nvPicPr>
          <p:cNvPr id="36877" name="Picture 49">
            <a:extLst>
              <a:ext uri="{FF2B5EF4-FFF2-40B4-BE49-F238E27FC236}">
                <a16:creationId xmlns:a16="http://schemas.microsoft.com/office/drawing/2014/main" id="{3A919D6D-8265-482D-8E9A-1A3C9279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410">
            <a:off x="8321675" y="2135188"/>
            <a:ext cx="2492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49">
            <a:extLst>
              <a:ext uri="{FF2B5EF4-FFF2-40B4-BE49-F238E27FC236}">
                <a16:creationId xmlns:a16="http://schemas.microsoft.com/office/drawing/2014/main" id="{D9F208F0-170D-40D0-A210-B8E649317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410">
            <a:off x="8323263" y="4368800"/>
            <a:ext cx="2492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49">
            <a:extLst>
              <a:ext uri="{FF2B5EF4-FFF2-40B4-BE49-F238E27FC236}">
                <a16:creationId xmlns:a16="http://schemas.microsoft.com/office/drawing/2014/main" id="{D271C508-1CA7-4EED-BF60-506E84A90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410">
            <a:off x="2135188" y="2135188"/>
            <a:ext cx="2492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49">
            <a:extLst>
              <a:ext uri="{FF2B5EF4-FFF2-40B4-BE49-F238E27FC236}">
                <a16:creationId xmlns:a16="http://schemas.microsoft.com/office/drawing/2014/main" id="{5C5AB119-A970-4D2C-807B-1B547528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410">
            <a:off x="2187575" y="4506913"/>
            <a:ext cx="247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Freeform 47">
            <a:extLst>
              <a:ext uri="{FF2B5EF4-FFF2-40B4-BE49-F238E27FC236}">
                <a16:creationId xmlns:a16="http://schemas.microsoft.com/office/drawing/2014/main" id="{0AEF5BDC-BEF3-4AC7-A202-ACCB5A80F765}"/>
              </a:ext>
            </a:extLst>
          </p:cNvPr>
          <p:cNvSpPr>
            <a:spLocks/>
          </p:cNvSpPr>
          <p:nvPr/>
        </p:nvSpPr>
        <p:spPr bwMode="auto">
          <a:xfrm>
            <a:off x="3867150" y="3690938"/>
            <a:ext cx="1931988" cy="1190625"/>
          </a:xfrm>
          <a:custGeom>
            <a:avLst/>
            <a:gdLst>
              <a:gd name="T0" fmla="*/ 281 w 315"/>
              <a:gd name="T1" fmla="*/ 887 h 180"/>
              <a:gd name="T2" fmla="*/ 184 w 315"/>
              <a:gd name="T3" fmla="*/ 768 h 180"/>
              <a:gd name="T4" fmla="*/ 172 w 315"/>
              <a:gd name="T5" fmla="*/ 517 h 180"/>
              <a:gd name="T6" fmla="*/ 302 w 315"/>
              <a:gd name="T7" fmla="*/ 341 h 180"/>
              <a:gd name="T8" fmla="*/ 448 w 315"/>
              <a:gd name="T9" fmla="*/ 341 h 180"/>
              <a:gd name="T10" fmla="*/ 579 w 315"/>
              <a:gd name="T11" fmla="*/ 550 h 180"/>
              <a:gd name="T12" fmla="*/ 632 w 315"/>
              <a:gd name="T13" fmla="*/ 219 h 180"/>
              <a:gd name="T14" fmla="*/ 681 w 315"/>
              <a:gd name="T15" fmla="*/ 152 h 180"/>
              <a:gd name="T16" fmla="*/ 1027 w 315"/>
              <a:gd name="T17" fmla="*/ 66 h 180"/>
              <a:gd name="T18" fmla="*/ 1232 w 315"/>
              <a:gd name="T19" fmla="*/ 351 h 180"/>
              <a:gd name="T20" fmla="*/ 1248 w 315"/>
              <a:gd name="T21" fmla="*/ 636 h 180"/>
              <a:gd name="T22" fmla="*/ 1641 w 315"/>
              <a:gd name="T23" fmla="*/ 735 h 180"/>
              <a:gd name="T24" fmla="*/ 1685 w 315"/>
              <a:gd name="T25" fmla="*/ 1162 h 180"/>
              <a:gd name="T26" fmla="*/ 1599 w 315"/>
              <a:gd name="T27" fmla="*/ 1281 h 180"/>
              <a:gd name="T28" fmla="*/ 1457 w 315"/>
              <a:gd name="T29" fmla="*/ 1295 h 180"/>
              <a:gd name="T30" fmla="*/ 1322 w 315"/>
              <a:gd name="T31" fmla="*/ 1218 h 180"/>
              <a:gd name="T32" fmla="*/ 1411 w 315"/>
              <a:gd name="T33" fmla="*/ 1722 h 180"/>
              <a:gd name="T34" fmla="*/ 1004 w 315"/>
              <a:gd name="T35" fmla="*/ 1887 h 180"/>
              <a:gd name="T36" fmla="*/ 718 w 315"/>
              <a:gd name="T37" fmla="*/ 1371 h 180"/>
              <a:gd name="T38" fmla="*/ 428 w 315"/>
              <a:gd name="T39" fmla="*/ 1854 h 180"/>
              <a:gd name="T40" fmla="*/ 60 w 315"/>
              <a:gd name="T41" fmla="*/ 1665 h 180"/>
              <a:gd name="T42" fmla="*/ 265 w 315"/>
              <a:gd name="T43" fmla="*/ 87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5" h="180">
                <a:moveTo>
                  <a:pt x="52" y="81"/>
                </a:moveTo>
                <a:cubicBezTo>
                  <a:pt x="46" y="78"/>
                  <a:pt x="38" y="76"/>
                  <a:pt x="34" y="70"/>
                </a:cubicBezTo>
                <a:cubicBezTo>
                  <a:pt x="29" y="63"/>
                  <a:pt x="30" y="54"/>
                  <a:pt x="32" y="47"/>
                </a:cubicBezTo>
                <a:cubicBezTo>
                  <a:pt x="35" y="38"/>
                  <a:pt x="46" y="33"/>
                  <a:pt x="56" y="31"/>
                </a:cubicBezTo>
                <a:cubicBezTo>
                  <a:pt x="65" y="29"/>
                  <a:pt x="74" y="29"/>
                  <a:pt x="83" y="31"/>
                </a:cubicBezTo>
                <a:cubicBezTo>
                  <a:pt x="93" y="33"/>
                  <a:pt x="103" y="39"/>
                  <a:pt x="107" y="50"/>
                </a:cubicBezTo>
                <a:cubicBezTo>
                  <a:pt x="108" y="39"/>
                  <a:pt x="110" y="29"/>
                  <a:pt x="117" y="20"/>
                </a:cubicBezTo>
                <a:cubicBezTo>
                  <a:pt x="119" y="18"/>
                  <a:pt x="123" y="16"/>
                  <a:pt x="126" y="14"/>
                </a:cubicBezTo>
                <a:cubicBezTo>
                  <a:pt x="146" y="2"/>
                  <a:pt x="169" y="0"/>
                  <a:pt x="190" y="6"/>
                </a:cubicBezTo>
                <a:cubicBezTo>
                  <a:pt x="204" y="10"/>
                  <a:pt x="220" y="17"/>
                  <a:pt x="228" y="32"/>
                </a:cubicBezTo>
                <a:cubicBezTo>
                  <a:pt x="232" y="40"/>
                  <a:pt x="231" y="49"/>
                  <a:pt x="231" y="58"/>
                </a:cubicBezTo>
                <a:cubicBezTo>
                  <a:pt x="254" y="48"/>
                  <a:pt x="284" y="48"/>
                  <a:pt x="304" y="67"/>
                </a:cubicBezTo>
                <a:cubicBezTo>
                  <a:pt x="314" y="78"/>
                  <a:pt x="315" y="91"/>
                  <a:pt x="312" y="106"/>
                </a:cubicBezTo>
                <a:cubicBezTo>
                  <a:pt x="311" y="113"/>
                  <a:pt x="303" y="115"/>
                  <a:pt x="296" y="117"/>
                </a:cubicBezTo>
                <a:cubicBezTo>
                  <a:pt x="287" y="118"/>
                  <a:pt x="278" y="119"/>
                  <a:pt x="270" y="118"/>
                </a:cubicBezTo>
                <a:cubicBezTo>
                  <a:pt x="261" y="117"/>
                  <a:pt x="254" y="113"/>
                  <a:pt x="245" y="111"/>
                </a:cubicBezTo>
                <a:cubicBezTo>
                  <a:pt x="261" y="121"/>
                  <a:pt x="269" y="134"/>
                  <a:pt x="261" y="157"/>
                </a:cubicBezTo>
                <a:cubicBezTo>
                  <a:pt x="254" y="180"/>
                  <a:pt x="212" y="176"/>
                  <a:pt x="186" y="172"/>
                </a:cubicBezTo>
                <a:cubicBezTo>
                  <a:pt x="162" y="168"/>
                  <a:pt x="136" y="152"/>
                  <a:pt x="133" y="125"/>
                </a:cubicBezTo>
                <a:cubicBezTo>
                  <a:pt x="123" y="154"/>
                  <a:pt x="96" y="166"/>
                  <a:pt x="79" y="169"/>
                </a:cubicBezTo>
                <a:cubicBezTo>
                  <a:pt x="55" y="174"/>
                  <a:pt x="22" y="177"/>
                  <a:pt x="11" y="152"/>
                </a:cubicBezTo>
                <a:cubicBezTo>
                  <a:pt x="0" y="127"/>
                  <a:pt x="23" y="93"/>
                  <a:pt x="49" y="80"/>
                </a:cubicBezTo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53882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ar-SA" sz="1350" dirty="0"/>
          </a:p>
        </p:txBody>
      </p:sp>
      <p:pic>
        <p:nvPicPr>
          <p:cNvPr id="36890" name="Picture 49">
            <a:extLst>
              <a:ext uri="{FF2B5EF4-FFF2-40B4-BE49-F238E27FC236}">
                <a16:creationId xmlns:a16="http://schemas.microsoft.com/office/drawing/2014/main" id="{7A662112-0A21-4118-997A-BA5E68442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410">
            <a:off x="5302250" y="3457575"/>
            <a:ext cx="2492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1" name="مستطيل 71">
            <a:extLst>
              <a:ext uri="{FF2B5EF4-FFF2-40B4-BE49-F238E27FC236}">
                <a16:creationId xmlns:a16="http://schemas.microsoft.com/office/drawing/2014/main" id="{59802DD2-072B-46DF-88DD-34EF569C0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506" y="4016375"/>
            <a:ext cx="1386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2400" b="1" dirty="0">
                <a:solidFill>
                  <a:srgbClr val="FF0000"/>
                </a:solidFill>
                <a:cs typeface="Akhbar MT" pitchFamily="2" charset="-78"/>
              </a:rPr>
              <a:t>...............</a:t>
            </a:r>
            <a:endParaRPr lang="ar-SA" alt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5">
            <a:extLst>
              <a:ext uri="{FF2B5EF4-FFF2-40B4-BE49-F238E27FC236}">
                <a16:creationId xmlns:a16="http://schemas.microsoft.com/office/drawing/2014/main" id="{9CE0BEDD-18B1-4468-9B6C-767E27A51D3F}"/>
              </a:ext>
            </a:extLst>
          </p:cNvPr>
          <p:cNvGrpSpPr>
            <a:grpSpLocks/>
          </p:cNvGrpSpPr>
          <p:nvPr/>
        </p:nvGrpSpPr>
        <p:grpSpPr bwMode="auto">
          <a:xfrm>
            <a:off x="6157913" y="1147763"/>
            <a:ext cx="2740025" cy="438150"/>
            <a:chOff x="8971" y="1330"/>
            <a:chExt cx="5750" cy="920"/>
          </a:xfrm>
        </p:grpSpPr>
        <p:pic>
          <p:nvPicPr>
            <p:cNvPr id="36894" name="Picture 6" descr="BD10280_">
              <a:extLst>
                <a:ext uri="{FF2B5EF4-FFF2-40B4-BE49-F238E27FC236}">
                  <a16:creationId xmlns:a16="http://schemas.microsoft.com/office/drawing/2014/main" id="{36287362-2D41-472F-9A01-EB092EADF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93716" flipV="1">
              <a:off x="8971" y="1602"/>
              <a:ext cx="2093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B9AC7679-3D8B-4364-82F8-3BE2849CE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6" y="1330"/>
              <a:ext cx="5595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defTabSz="685800">
                <a:spcAft>
                  <a:spcPts val="750"/>
                </a:spcAft>
                <a:defRPr/>
              </a:pPr>
              <a:r>
                <a:rPr lang="ar-SA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Arial" pitchFamily="34" charset="0"/>
                  <a:cs typeface="Shurooq 07" charset="-78"/>
                </a:rPr>
                <a:t>الخبرة/انسجام الكلمات .</a:t>
              </a:r>
              <a:endParaRPr lang="ar-S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6867" name="مستطيل 11">
            <a:extLst>
              <a:ext uri="{FF2B5EF4-FFF2-40B4-BE49-F238E27FC236}">
                <a16:creationId xmlns:a16="http://schemas.microsoft.com/office/drawing/2014/main" id="{7697B6C6-BBF5-4A86-A67C-9DCD31456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384300"/>
            <a:ext cx="8612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SA" altLang="ar-SA" sz="2400" b="1" dirty="0">
                <a:latin typeface="Times New Roman" panose="02020603050405020304" pitchFamily="18" charset="0"/>
                <a:ea typeface="AGA Aladdin Regular"/>
                <a:cs typeface="AGA Aladdin Regular"/>
              </a:rPr>
              <a:t>صغيرتي الرائعة: تعاوني مع أفراد مجموعتك وأذكري أكبر عدد ممكن من الكلمات التي تنتهي بهاء مربوطة...... يمكنك طلب المساعدة من المعلمات خارج الصف. </a:t>
            </a:r>
            <a:endParaRPr lang="en-US" altLang="ar-SA" sz="2400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8B8D3EA7-1443-4E9F-9872-6639A2833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122238"/>
            <a:ext cx="8643937" cy="954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>
              <a:defRPr/>
            </a:pPr>
            <a:r>
              <a:rPr lang="ar-SA" sz="1600" b="1" dirty="0">
                <a:cs typeface="Times New Roman" pitchFamily="18" charset="0"/>
              </a:rPr>
              <a:t>اسم المجموعة : ...............................            الدرس : آداب الزيارة                          استراتيجية : البحث (ذكاء لفظي)</a:t>
            </a:r>
            <a:endParaRPr lang="en-US" sz="900" b="1" dirty="0"/>
          </a:p>
          <a:p>
            <a:pPr algn="ctr">
              <a:defRPr/>
            </a:pPr>
            <a:r>
              <a:rPr lang="ar-SA" sz="1600" b="1" dirty="0">
                <a:cs typeface="Times New Roman" pitchFamily="18" charset="0"/>
              </a:rPr>
              <a:t>الهدف : كتابة أكبر عدد من الكلمات التي تنتهي بهاء مربوطة</a:t>
            </a:r>
            <a:endParaRPr lang="en-US" sz="900" dirty="0"/>
          </a:p>
          <a:p>
            <a:pPr algn="ctr">
              <a:defRPr/>
            </a:pPr>
            <a:r>
              <a:rPr lang="ar-SA" sz="1600" b="1" dirty="0">
                <a:cs typeface="Times New Roman" pitchFamily="18" charset="0"/>
              </a:rPr>
              <a:t>الزمن : دقيقتين      .                                نشاط تكويني                                             آلية التنفيذ : جماعي (3) </a:t>
            </a:r>
            <a:endParaRPr lang="en-US" sz="900" dirty="0"/>
          </a:p>
          <a:p>
            <a:pPr>
              <a:defRPr/>
            </a:pPr>
            <a:endParaRPr lang="en-US" sz="800" dirty="0"/>
          </a:p>
        </p:txBody>
      </p:sp>
      <p:sp>
        <p:nvSpPr>
          <p:cNvPr id="49" name="Freeform 47">
            <a:extLst>
              <a:ext uri="{FF2B5EF4-FFF2-40B4-BE49-F238E27FC236}">
                <a16:creationId xmlns:a16="http://schemas.microsoft.com/office/drawing/2014/main" id="{5012EF6B-C242-4C93-A179-F5E9956B8266}"/>
              </a:ext>
            </a:extLst>
          </p:cNvPr>
          <p:cNvSpPr>
            <a:spLocks/>
          </p:cNvSpPr>
          <p:nvPr/>
        </p:nvSpPr>
        <p:spPr bwMode="auto">
          <a:xfrm>
            <a:off x="6927850" y="2228850"/>
            <a:ext cx="1970088" cy="1190625"/>
          </a:xfrm>
          <a:custGeom>
            <a:avLst/>
            <a:gdLst>
              <a:gd name="T0" fmla="*/ 281 w 315"/>
              <a:gd name="T1" fmla="*/ 887 h 180"/>
              <a:gd name="T2" fmla="*/ 184 w 315"/>
              <a:gd name="T3" fmla="*/ 768 h 180"/>
              <a:gd name="T4" fmla="*/ 172 w 315"/>
              <a:gd name="T5" fmla="*/ 517 h 180"/>
              <a:gd name="T6" fmla="*/ 302 w 315"/>
              <a:gd name="T7" fmla="*/ 341 h 180"/>
              <a:gd name="T8" fmla="*/ 448 w 315"/>
              <a:gd name="T9" fmla="*/ 341 h 180"/>
              <a:gd name="T10" fmla="*/ 579 w 315"/>
              <a:gd name="T11" fmla="*/ 550 h 180"/>
              <a:gd name="T12" fmla="*/ 632 w 315"/>
              <a:gd name="T13" fmla="*/ 219 h 180"/>
              <a:gd name="T14" fmla="*/ 681 w 315"/>
              <a:gd name="T15" fmla="*/ 152 h 180"/>
              <a:gd name="T16" fmla="*/ 1027 w 315"/>
              <a:gd name="T17" fmla="*/ 66 h 180"/>
              <a:gd name="T18" fmla="*/ 1232 w 315"/>
              <a:gd name="T19" fmla="*/ 351 h 180"/>
              <a:gd name="T20" fmla="*/ 1248 w 315"/>
              <a:gd name="T21" fmla="*/ 636 h 180"/>
              <a:gd name="T22" fmla="*/ 1641 w 315"/>
              <a:gd name="T23" fmla="*/ 735 h 180"/>
              <a:gd name="T24" fmla="*/ 1685 w 315"/>
              <a:gd name="T25" fmla="*/ 1162 h 180"/>
              <a:gd name="T26" fmla="*/ 1599 w 315"/>
              <a:gd name="T27" fmla="*/ 1281 h 180"/>
              <a:gd name="T28" fmla="*/ 1457 w 315"/>
              <a:gd name="T29" fmla="*/ 1295 h 180"/>
              <a:gd name="T30" fmla="*/ 1322 w 315"/>
              <a:gd name="T31" fmla="*/ 1218 h 180"/>
              <a:gd name="T32" fmla="*/ 1411 w 315"/>
              <a:gd name="T33" fmla="*/ 1722 h 180"/>
              <a:gd name="T34" fmla="*/ 1004 w 315"/>
              <a:gd name="T35" fmla="*/ 1887 h 180"/>
              <a:gd name="T36" fmla="*/ 718 w 315"/>
              <a:gd name="T37" fmla="*/ 1371 h 180"/>
              <a:gd name="T38" fmla="*/ 428 w 315"/>
              <a:gd name="T39" fmla="*/ 1854 h 180"/>
              <a:gd name="T40" fmla="*/ 60 w 315"/>
              <a:gd name="T41" fmla="*/ 1665 h 180"/>
              <a:gd name="T42" fmla="*/ 265 w 315"/>
              <a:gd name="T43" fmla="*/ 87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5" h="180">
                <a:moveTo>
                  <a:pt x="52" y="81"/>
                </a:moveTo>
                <a:cubicBezTo>
                  <a:pt x="46" y="78"/>
                  <a:pt x="38" y="76"/>
                  <a:pt x="34" y="70"/>
                </a:cubicBezTo>
                <a:cubicBezTo>
                  <a:pt x="29" y="63"/>
                  <a:pt x="30" y="54"/>
                  <a:pt x="32" y="47"/>
                </a:cubicBezTo>
                <a:cubicBezTo>
                  <a:pt x="35" y="38"/>
                  <a:pt x="46" y="33"/>
                  <a:pt x="56" y="31"/>
                </a:cubicBezTo>
                <a:cubicBezTo>
                  <a:pt x="65" y="29"/>
                  <a:pt x="74" y="29"/>
                  <a:pt x="83" y="31"/>
                </a:cubicBezTo>
                <a:cubicBezTo>
                  <a:pt x="93" y="33"/>
                  <a:pt x="103" y="39"/>
                  <a:pt x="107" y="50"/>
                </a:cubicBezTo>
                <a:cubicBezTo>
                  <a:pt x="108" y="39"/>
                  <a:pt x="110" y="29"/>
                  <a:pt x="117" y="20"/>
                </a:cubicBezTo>
                <a:cubicBezTo>
                  <a:pt x="119" y="18"/>
                  <a:pt x="123" y="16"/>
                  <a:pt x="126" y="14"/>
                </a:cubicBezTo>
                <a:cubicBezTo>
                  <a:pt x="146" y="2"/>
                  <a:pt x="169" y="0"/>
                  <a:pt x="190" y="6"/>
                </a:cubicBezTo>
                <a:cubicBezTo>
                  <a:pt x="204" y="10"/>
                  <a:pt x="220" y="17"/>
                  <a:pt x="228" y="32"/>
                </a:cubicBezTo>
                <a:cubicBezTo>
                  <a:pt x="232" y="40"/>
                  <a:pt x="231" y="49"/>
                  <a:pt x="231" y="58"/>
                </a:cubicBezTo>
                <a:cubicBezTo>
                  <a:pt x="254" y="48"/>
                  <a:pt x="284" y="48"/>
                  <a:pt x="304" y="67"/>
                </a:cubicBezTo>
                <a:cubicBezTo>
                  <a:pt x="314" y="78"/>
                  <a:pt x="315" y="91"/>
                  <a:pt x="312" y="106"/>
                </a:cubicBezTo>
                <a:cubicBezTo>
                  <a:pt x="311" y="113"/>
                  <a:pt x="303" y="115"/>
                  <a:pt x="296" y="117"/>
                </a:cubicBezTo>
                <a:cubicBezTo>
                  <a:pt x="287" y="118"/>
                  <a:pt x="278" y="119"/>
                  <a:pt x="270" y="118"/>
                </a:cubicBezTo>
                <a:cubicBezTo>
                  <a:pt x="261" y="117"/>
                  <a:pt x="254" y="113"/>
                  <a:pt x="245" y="111"/>
                </a:cubicBezTo>
                <a:cubicBezTo>
                  <a:pt x="261" y="121"/>
                  <a:pt x="269" y="134"/>
                  <a:pt x="261" y="157"/>
                </a:cubicBezTo>
                <a:cubicBezTo>
                  <a:pt x="254" y="180"/>
                  <a:pt x="212" y="176"/>
                  <a:pt x="186" y="172"/>
                </a:cubicBezTo>
                <a:cubicBezTo>
                  <a:pt x="162" y="168"/>
                  <a:pt x="136" y="152"/>
                  <a:pt x="133" y="125"/>
                </a:cubicBezTo>
                <a:cubicBezTo>
                  <a:pt x="123" y="154"/>
                  <a:pt x="96" y="166"/>
                  <a:pt x="79" y="169"/>
                </a:cubicBezTo>
                <a:cubicBezTo>
                  <a:pt x="55" y="174"/>
                  <a:pt x="22" y="177"/>
                  <a:pt x="11" y="152"/>
                </a:cubicBezTo>
                <a:cubicBezTo>
                  <a:pt x="0" y="127"/>
                  <a:pt x="23" y="93"/>
                  <a:pt x="49" y="80"/>
                </a:cubicBezTo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53882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ar-SA" sz="1350" dirty="0"/>
          </a:p>
        </p:txBody>
      </p:sp>
      <p:sp>
        <p:nvSpPr>
          <p:cNvPr id="36870" name="مستطيل 1">
            <a:extLst>
              <a:ext uri="{FF2B5EF4-FFF2-40B4-BE49-F238E27FC236}">
                <a16:creationId xmlns:a16="http://schemas.microsoft.com/office/drawing/2014/main" id="{98DE75DF-CB88-4167-B356-3E9740CF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945" y="2573338"/>
            <a:ext cx="1467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2400" b="1" dirty="0">
                <a:solidFill>
                  <a:srgbClr val="FF0000"/>
                </a:solidFill>
                <a:cs typeface="Akhbar MT" pitchFamily="2" charset="-78"/>
              </a:rPr>
              <a:t>................</a:t>
            </a:r>
            <a:endParaRPr lang="ar-SA" altLang="ar-SA" b="1" dirty="0"/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9F41A9EA-0E4D-4B09-8EA2-C9BDEC733001}"/>
              </a:ext>
            </a:extLst>
          </p:cNvPr>
          <p:cNvSpPr>
            <a:spLocks/>
          </p:cNvSpPr>
          <p:nvPr/>
        </p:nvSpPr>
        <p:spPr bwMode="auto">
          <a:xfrm>
            <a:off x="730250" y="2343150"/>
            <a:ext cx="1787525" cy="1189038"/>
          </a:xfrm>
          <a:custGeom>
            <a:avLst/>
            <a:gdLst>
              <a:gd name="T0" fmla="*/ 281 w 315"/>
              <a:gd name="T1" fmla="*/ 887 h 180"/>
              <a:gd name="T2" fmla="*/ 184 w 315"/>
              <a:gd name="T3" fmla="*/ 768 h 180"/>
              <a:gd name="T4" fmla="*/ 172 w 315"/>
              <a:gd name="T5" fmla="*/ 517 h 180"/>
              <a:gd name="T6" fmla="*/ 302 w 315"/>
              <a:gd name="T7" fmla="*/ 341 h 180"/>
              <a:gd name="T8" fmla="*/ 448 w 315"/>
              <a:gd name="T9" fmla="*/ 341 h 180"/>
              <a:gd name="T10" fmla="*/ 579 w 315"/>
              <a:gd name="T11" fmla="*/ 550 h 180"/>
              <a:gd name="T12" fmla="*/ 632 w 315"/>
              <a:gd name="T13" fmla="*/ 219 h 180"/>
              <a:gd name="T14" fmla="*/ 681 w 315"/>
              <a:gd name="T15" fmla="*/ 152 h 180"/>
              <a:gd name="T16" fmla="*/ 1027 w 315"/>
              <a:gd name="T17" fmla="*/ 66 h 180"/>
              <a:gd name="T18" fmla="*/ 1232 w 315"/>
              <a:gd name="T19" fmla="*/ 351 h 180"/>
              <a:gd name="T20" fmla="*/ 1248 w 315"/>
              <a:gd name="T21" fmla="*/ 636 h 180"/>
              <a:gd name="T22" fmla="*/ 1641 w 315"/>
              <a:gd name="T23" fmla="*/ 735 h 180"/>
              <a:gd name="T24" fmla="*/ 1685 w 315"/>
              <a:gd name="T25" fmla="*/ 1162 h 180"/>
              <a:gd name="T26" fmla="*/ 1599 w 315"/>
              <a:gd name="T27" fmla="*/ 1281 h 180"/>
              <a:gd name="T28" fmla="*/ 1457 w 315"/>
              <a:gd name="T29" fmla="*/ 1295 h 180"/>
              <a:gd name="T30" fmla="*/ 1322 w 315"/>
              <a:gd name="T31" fmla="*/ 1218 h 180"/>
              <a:gd name="T32" fmla="*/ 1411 w 315"/>
              <a:gd name="T33" fmla="*/ 1722 h 180"/>
              <a:gd name="T34" fmla="*/ 1004 w 315"/>
              <a:gd name="T35" fmla="*/ 1887 h 180"/>
              <a:gd name="T36" fmla="*/ 718 w 315"/>
              <a:gd name="T37" fmla="*/ 1371 h 180"/>
              <a:gd name="T38" fmla="*/ 428 w 315"/>
              <a:gd name="T39" fmla="*/ 1854 h 180"/>
              <a:gd name="T40" fmla="*/ 60 w 315"/>
              <a:gd name="T41" fmla="*/ 1665 h 180"/>
              <a:gd name="T42" fmla="*/ 265 w 315"/>
              <a:gd name="T43" fmla="*/ 87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5" h="180">
                <a:moveTo>
                  <a:pt x="52" y="81"/>
                </a:moveTo>
                <a:cubicBezTo>
                  <a:pt x="46" y="78"/>
                  <a:pt x="38" y="76"/>
                  <a:pt x="34" y="70"/>
                </a:cubicBezTo>
                <a:cubicBezTo>
                  <a:pt x="29" y="63"/>
                  <a:pt x="30" y="54"/>
                  <a:pt x="32" y="47"/>
                </a:cubicBezTo>
                <a:cubicBezTo>
                  <a:pt x="35" y="38"/>
                  <a:pt x="46" y="33"/>
                  <a:pt x="56" y="31"/>
                </a:cubicBezTo>
                <a:cubicBezTo>
                  <a:pt x="65" y="29"/>
                  <a:pt x="74" y="29"/>
                  <a:pt x="83" y="31"/>
                </a:cubicBezTo>
                <a:cubicBezTo>
                  <a:pt x="93" y="33"/>
                  <a:pt x="103" y="39"/>
                  <a:pt x="107" y="50"/>
                </a:cubicBezTo>
                <a:cubicBezTo>
                  <a:pt x="108" y="39"/>
                  <a:pt x="110" y="29"/>
                  <a:pt x="117" y="20"/>
                </a:cubicBezTo>
                <a:cubicBezTo>
                  <a:pt x="119" y="18"/>
                  <a:pt x="123" y="16"/>
                  <a:pt x="126" y="14"/>
                </a:cubicBezTo>
                <a:cubicBezTo>
                  <a:pt x="146" y="2"/>
                  <a:pt x="169" y="0"/>
                  <a:pt x="190" y="6"/>
                </a:cubicBezTo>
                <a:cubicBezTo>
                  <a:pt x="204" y="10"/>
                  <a:pt x="220" y="17"/>
                  <a:pt x="228" y="32"/>
                </a:cubicBezTo>
                <a:cubicBezTo>
                  <a:pt x="232" y="40"/>
                  <a:pt x="231" y="49"/>
                  <a:pt x="231" y="58"/>
                </a:cubicBezTo>
                <a:cubicBezTo>
                  <a:pt x="254" y="48"/>
                  <a:pt x="284" y="48"/>
                  <a:pt x="304" y="67"/>
                </a:cubicBezTo>
                <a:cubicBezTo>
                  <a:pt x="314" y="78"/>
                  <a:pt x="315" y="91"/>
                  <a:pt x="312" y="106"/>
                </a:cubicBezTo>
                <a:cubicBezTo>
                  <a:pt x="311" y="113"/>
                  <a:pt x="303" y="115"/>
                  <a:pt x="296" y="117"/>
                </a:cubicBezTo>
                <a:cubicBezTo>
                  <a:pt x="287" y="118"/>
                  <a:pt x="278" y="119"/>
                  <a:pt x="270" y="118"/>
                </a:cubicBezTo>
                <a:cubicBezTo>
                  <a:pt x="261" y="117"/>
                  <a:pt x="254" y="113"/>
                  <a:pt x="245" y="111"/>
                </a:cubicBezTo>
                <a:cubicBezTo>
                  <a:pt x="261" y="121"/>
                  <a:pt x="269" y="134"/>
                  <a:pt x="261" y="157"/>
                </a:cubicBezTo>
                <a:cubicBezTo>
                  <a:pt x="254" y="180"/>
                  <a:pt x="212" y="176"/>
                  <a:pt x="186" y="172"/>
                </a:cubicBezTo>
                <a:cubicBezTo>
                  <a:pt x="162" y="168"/>
                  <a:pt x="136" y="152"/>
                  <a:pt x="133" y="125"/>
                </a:cubicBezTo>
                <a:cubicBezTo>
                  <a:pt x="123" y="154"/>
                  <a:pt x="96" y="166"/>
                  <a:pt x="79" y="169"/>
                </a:cubicBezTo>
                <a:cubicBezTo>
                  <a:pt x="55" y="174"/>
                  <a:pt x="22" y="177"/>
                  <a:pt x="11" y="152"/>
                </a:cubicBezTo>
                <a:cubicBezTo>
                  <a:pt x="0" y="127"/>
                  <a:pt x="23" y="93"/>
                  <a:pt x="49" y="80"/>
                </a:cubicBezTo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53882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ar-SA" sz="1350" dirty="0"/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3A4775E6-B5FB-4696-9567-DE621681F2D5}"/>
              </a:ext>
            </a:extLst>
          </p:cNvPr>
          <p:cNvSpPr>
            <a:spLocks/>
          </p:cNvSpPr>
          <p:nvPr/>
        </p:nvSpPr>
        <p:spPr bwMode="auto">
          <a:xfrm>
            <a:off x="730250" y="4751388"/>
            <a:ext cx="1787525" cy="1190625"/>
          </a:xfrm>
          <a:custGeom>
            <a:avLst/>
            <a:gdLst>
              <a:gd name="T0" fmla="*/ 281 w 315"/>
              <a:gd name="T1" fmla="*/ 887 h 180"/>
              <a:gd name="T2" fmla="*/ 184 w 315"/>
              <a:gd name="T3" fmla="*/ 768 h 180"/>
              <a:gd name="T4" fmla="*/ 172 w 315"/>
              <a:gd name="T5" fmla="*/ 517 h 180"/>
              <a:gd name="T6" fmla="*/ 302 w 315"/>
              <a:gd name="T7" fmla="*/ 341 h 180"/>
              <a:gd name="T8" fmla="*/ 448 w 315"/>
              <a:gd name="T9" fmla="*/ 341 h 180"/>
              <a:gd name="T10" fmla="*/ 579 w 315"/>
              <a:gd name="T11" fmla="*/ 550 h 180"/>
              <a:gd name="T12" fmla="*/ 632 w 315"/>
              <a:gd name="T13" fmla="*/ 219 h 180"/>
              <a:gd name="T14" fmla="*/ 681 w 315"/>
              <a:gd name="T15" fmla="*/ 152 h 180"/>
              <a:gd name="T16" fmla="*/ 1027 w 315"/>
              <a:gd name="T17" fmla="*/ 66 h 180"/>
              <a:gd name="T18" fmla="*/ 1232 w 315"/>
              <a:gd name="T19" fmla="*/ 351 h 180"/>
              <a:gd name="T20" fmla="*/ 1248 w 315"/>
              <a:gd name="T21" fmla="*/ 636 h 180"/>
              <a:gd name="T22" fmla="*/ 1641 w 315"/>
              <a:gd name="T23" fmla="*/ 735 h 180"/>
              <a:gd name="T24" fmla="*/ 1685 w 315"/>
              <a:gd name="T25" fmla="*/ 1162 h 180"/>
              <a:gd name="T26" fmla="*/ 1599 w 315"/>
              <a:gd name="T27" fmla="*/ 1281 h 180"/>
              <a:gd name="T28" fmla="*/ 1457 w 315"/>
              <a:gd name="T29" fmla="*/ 1295 h 180"/>
              <a:gd name="T30" fmla="*/ 1322 w 315"/>
              <a:gd name="T31" fmla="*/ 1218 h 180"/>
              <a:gd name="T32" fmla="*/ 1411 w 315"/>
              <a:gd name="T33" fmla="*/ 1722 h 180"/>
              <a:gd name="T34" fmla="*/ 1004 w 315"/>
              <a:gd name="T35" fmla="*/ 1887 h 180"/>
              <a:gd name="T36" fmla="*/ 718 w 315"/>
              <a:gd name="T37" fmla="*/ 1371 h 180"/>
              <a:gd name="T38" fmla="*/ 428 w 315"/>
              <a:gd name="T39" fmla="*/ 1854 h 180"/>
              <a:gd name="T40" fmla="*/ 60 w 315"/>
              <a:gd name="T41" fmla="*/ 1665 h 180"/>
              <a:gd name="T42" fmla="*/ 265 w 315"/>
              <a:gd name="T43" fmla="*/ 87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5" h="180">
                <a:moveTo>
                  <a:pt x="52" y="81"/>
                </a:moveTo>
                <a:cubicBezTo>
                  <a:pt x="46" y="78"/>
                  <a:pt x="38" y="76"/>
                  <a:pt x="34" y="70"/>
                </a:cubicBezTo>
                <a:cubicBezTo>
                  <a:pt x="29" y="63"/>
                  <a:pt x="30" y="54"/>
                  <a:pt x="32" y="47"/>
                </a:cubicBezTo>
                <a:cubicBezTo>
                  <a:pt x="35" y="38"/>
                  <a:pt x="46" y="33"/>
                  <a:pt x="56" y="31"/>
                </a:cubicBezTo>
                <a:cubicBezTo>
                  <a:pt x="65" y="29"/>
                  <a:pt x="74" y="29"/>
                  <a:pt x="83" y="31"/>
                </a:cubicBezTo>
                <a:cubicBezTo>
                  <a:pt x="93" y="33"/>
                  <a:pt x="103" y="39"/>
                  <a:pt x="107" y="50"/>
                </a:cubicBezTo>
                <a:cubicBezTo>
                  <a:pt x="108" y="39"/>
                  <a:pt x="110" y="29"/>
                  <a:pt x="117" y="20"/>
                </a:cubicBezTo>
                <a:cubicBezTo>
                  <a:pt x="119" y="18"/>
                  <a:pt x="123" y="16"/>
                  <a:pt x="126" y="14"/>
                </a:cubicBezTo>
                <a:cubicBezTo>
                  <a:pt x="146" y="2"/>
                  <a:pt x="169" y="0"/>
                  <a:pt x="190" y="6"/>
                </a:cubicBezTo>
                <a:cubicBezTo>
                  <a:pt x="204" y="10"/>
                  <a:pt x="220" y="17"/>
                  <a:pt x="228" y="32"/>
                </a:cubicBezTo>
                <a:cubicBezTo>
                  <a:pt x="232" y="40"/>
                  <a:pt x="231" y="49"/>
                  <a:pt x="231" y="58"/>
                </a:cubicBezTo>
                <a:cubicBezTo>
                  <a:pt x="254" y="48"/>
                  <a:pt x="284" y="48"/>
                  <a:pt x="304" y="67"/>
                </a:cubicBezTo>
                <a:cubicBezTo>
                  <a:pt x="314" y="78"/>
                  <a:pt x="315" y="91"/>
                  <a:pt x="312" y="106"/>
                </a:cubicBezTo>
                <a:cubicBezTo>
                  <a:pt x="311" y="113"/>
                  <a:pt x="303" y="115"/>
                  <a:pt x="296" y="117"/>
                </a:cubicBezTo>
                <a:cubicBezTo>
                  <a:pt x="287" y="118"/>
                  <a:pt x="278" y="119"/>
                  <a:pt x="270" y="118"/>
                </a:cubicBezTo>
                <a:cubicBezTo>
                  <a:pt x="261" y="117"/>
                  <a:pt x="254" y="113"/>
                  <a:pt x="245" y="111"/>
                </a:cubicBezTo>
                <a:cubicBezTo>
                  <a:pt x="261" y="121"/>
                  <a:pt x="269" y="134"/>
                  <a:pt x="261" y="157"/>
                </a:cubicBezTo>
                <a:cubicBezTo>
                  <a:pt x="254" y="180"/>
                  <a:pt x="212" y="176"/>
                  <a:pt x="186" y="172"/>
                </a:cubicBezTo>
                <a:cubicBezTo>
                  <a:pt x="162" y="168"/>
                  <a:pt x="136" y="152"/>
                  <a:pt x="133" y="125"/>
                </a:cubicBezTo>
                <a:cubicBezTo>
                  <a:pt x="123" y="154"/>
                  <a:pt x="96" y="166"/>
                  <a:pt x="79" y="169"/>
                </a:cubicBezTo>
                <a:cubicBezTo>
                  <a:pt x="55" y="174"/>
                  <a:pt x="22" y="177"/>
                  <a:pt x="11" y="152"/>
                </a:cubicBezTo>
                <a:cubicBezTo>
                  <a:pt x="0" y="127"/>
                  <a:pt x="23" y="93"/>
                  <a:pt x="49" y="80"/>
                </a:cubicBezTo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53882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ar-SA" sz="1350" dirty="0"/>
          </a:p>
        </p:txBody>
      </p:sp>
      <p:sp>
        <p:nvSpPr>
          <p:cNvPr id="52" name="Freeform 47">
            <a:extLst>
              <a:ext uri="{FF2B5EF4-FFF2-40B4-BE49-F238E27FC236}">
                <a16:creationId xmlns:a16="http://schemas.microsoft.com/office/drawing/2014/main" id="{067F0536-DFE1-4C0D-A77A-53B3555A1FD1}"/>
              </a:ext>
            </a:extLst>
          </p:cNvPr>
          <p:cNvSpPr>
            <a:spLocks/>
          </p:cNvSpPr>
          <p:nvPr/>
        </p:nvSpPr>
        <p:spPr bwMode="auto">
          <a:xfrm>
            <a:off x="6927850" y="4519613"/>
            <a:ext cx="1787525" cy="1190625"/>
          </a:xfrm>
          <a:custGeom>
            <a:avLst/>
            <a:gdLst>
              <a:gd name="T0" fmla="*/ 281 w 315"/>
              <a:gd name="T1" fmla="*/ 887 h 180"/>
              <a:gd name="T2" fmla="*/ 184 w 315"/>
              <a:gd name="T3" fmla="*/ 768 h 180"/>
              <a:gd name="T4" fmla="*/ 172 w 315"/>
              <a:gd name="T5" fmla="*/ 517 h 180"/>
              <a:gd name="T6" fmla="*/ 302 w 315"/>
              <a:gd name="T7" fmla="*/ 341 h 180"/>
              <a:gd name="T8" fmla="*/ 448 w 315"/>
              <a:gd name="T9" fmla="*/ 341 h 180"/>
              <a:gd name="T10" fmla="*/ 579 w 315"/>
              <a:gd name="T11" fmla="*/ 550 h 180"/>
              <a:gd name="T12" fmla="*/ 632 w 315"/>
              <a:gd name="T13" fmla="*/ 219 h 180"/>
              <a:gd name="T14" fmla="*/ 681 w 315"/>
              <a:gd name="T15" fmla="*/ 152 h 180"/>
              <a:gd name="T16" fmla="*/ 1027 w 315"/>
              <a:gd name="T17" fmla="*/ 66 h 180"/>
              <a:gd name="T18" fmla="*/ 1232 w 315"/>
              <a:gd name="T19" fmla="*/ 351 h 180"/>
              <a:gd name="T20" fmla="*/ 1248 w 315"/>
              <a:gd name="T21" fmla="*/ 636 h 180"/>
              <a:gd name="T22" fmla="*/ 1641 w 315"/>
              <a:gd name="T23" fmla="*/ 735 h 180"/>
              <a:gd name="T24" fmla="*/ 1685 w 315"/>
              <a:gd name="T25" fmla="*/ 1162 h 180"/>
              <a:gd name="T26" fmla="*/ 1599 w 315"/>
              <a:gd name="T27" fmla="*/ 1281 h 180"/>
              <a:gd name="T28" fmla="*/ 1457 w 315"/>
              <a:gd name="T29" fmla="*/ 1295 h 180"/>
              <a:gd name="T30" fmla="*/ 1322 w 315"/>
              <a:gd name="T31" fmla="*/ 1218 h 180"/>
              <a:gd name="T32" fmla="*/ 1411 w 315"/>
              <a:gd name="T33" fmla="*/ 1722 h 180"/>
              <a:gd name="T34" fmla="*/ 1004 w 315"/>
              <a:gd name="T35" fmla="*/ 1887 h 180"/>
              <a:gd name="T36" fmla="*/ 718 w 315"/>
              <a:gd name="T37" fmla="*/ 1371 h 180"/>
              <a:gd name="T38" fmla="*/ 428 w 315"/>
              <a:gd name="T39" fmla="*/ 1854 h 180"/>
              <a:gd name="T40" fmla="*/ 60 w 315"/>
              <a:gd name="T41" fmla="*/ 1665 h 180"/>
              <a:gd name="T42" fmla="*/ 265 w 315"/>
              <a:gd name="T43" fmla="*/ 87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5" h="180">
                <a:moveTo>
                  <a:pt x="52" y="81"/>
                </a:moveTo>
                <a:cubicBezTo>
                  <a:pt x="46" y="78"/>
                  <a:pt x="38" y="76"/>
                  <a:pt x="34" y="70"/>
                </a:cubicBezTo>
                <a:cubicBezTo>
                  <a:pt x="29" y="63"/>
                  <a:pt x="30" y="54"/>
                  <a:pt x="32" y="47"/>
                </a:cubicBezTo>
                <a:cubicBezTo>
                  <a:pt x="35" y="38"/>
                  <a:pt x="46" y="33"/>
                  <a:pt x="56" y="31"/>
                </a:cubicBezTo>
                <a:cubicBezTo>
                  <a:pt x="65" y="29"/>
                  <a:pt x="74" y="29"/>
                  <a:pt x="83" y="31"/>
                </a:cubicBezTo>
                <a:cubicBezTo>
                  <a:pt x="93" y="33"/>
                  <a:pt x="103" y="39"/>
                  <a:pt x="107" y="50"/>
                </a:cubicBezTo>
                <a:cubicBezTo>
                  <a:pt x="108" y="39"/>
                  <a:pt x="110" y="29"/>
                  <a:pt x="117" y="20"/>
                </a:cubicBezTo>
                <a:cubicBezTo>
                  <a:pt x="119" y="18"/>
                  <a:pt x="123" y="16"/>
                  <a:pt x="126" y="14"/>
                </a:cubicBezTo>
                <a:cubicBezTo>
                  <a:pt x="146" y="2"/>
                  <a:pt x="169" y="0"/>
                  <a:pt x="190" y="6"/>
                </a:cubicBezTo>
                <a:cubicBezTo>
                  <a:pt x="204" y="10"/>
                  <a:pt x="220" y="17"/>
                  <a:pt x="228" y="32"/>
                </a:cubicBezTo>
                <a:cubicBezTo>
                  <a:pt x="232" y="40"/>
                  <a:pt x="231" y="49"/>
                  <a:pt x="231" y="58"/>
                </a:cubicBezTo>
                <a:cubicBezTo>
                  <a:pt x="254" y="48"/>
                  <a:pt x="284" y="48"/>
                  <a:pt x="304" y="67"/>
                </a:cubicBezTo>
                <a:cubicBezTo>
                  <a:pt x="314" y="78"/>
                  <a:pt x="315" y="91"/>
                  <a:pt x="312" y="106"/>
                </a:cubicBezTo>
                <a:cubicBezTo>
                  <a:pt x="311" y="113"/>
                  <a:pt x="303" y="115"/>
                  <a:pt x="296" y="117"/>
                </a:cubicBezTo>
                <a:cubicBezTo>
                  <a:pt x="287" y="118"/>
                  <a:pt x="278" y="119"/>
                  <a:pt x="270" y="118"/>
                </a:cubicBezTo>
                <a:cubicBezTo>
                  <a:pt x="261" y="117"/>
                  <a:pt x="254" y="113"/>
                  <a:pt x="245" y="111"/>
                </a:cubicBezTo>
                <a:cubicBezTo>
                  <a:pt x="261" y="121"/>
                  <a:pt x="269" y="134"/>
                  <a:pt x="261" y="157"/>
                </a:cubicBezTo>
                <a:cubicBezTo>
                  <a:pt x="254" y="180"/>
                  <a:pt x="212" y="176"/>
                  <a:pt x="186" y="172"/>
                </a:cubicBezTo>
                <a:cubicBezTo>
                  <a:pt x="162" y="168"/>
                  <a:pt x="136" y="152"/>
                  <a:pt x="133" y="125"/>
                </a:cubicBezTo>
                <a:cubicBezTo>
                  <a:pt x="123" y="154"/>
                  <a:pt x="96" y="166"/>
                  <a:pt x="79" y="169"/>
                </a:cubicBezTo>
                <a:cubicBezTo>
                  <a:pt x="55" y="174"/>
                  <a:pt x="22" y="177"/>
                  <a:pt x="11" y="152"/>
                </a:cubicBezTo>
                <a:cubicBezTo>
                  <a:pt x="0" y="127"/>
                  <a:pt x="23" y="93"/>
                  <a:pt x="49" y="80"/>
                </a:cubicBezTo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53882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ar-SA" sz="1350" dirty="0"/>
          </a:p>
        </p:txBody>
      </p:sp>
      <p:sp>
        <p:nvSpPr>
          <p:cNvPr id="36874" name="مستطيل 52">
            <a:extLst>
              <a:ext uri="{FF2B5EF4-FFF2-40B4-BE49-F238E27FC236}">
                <a16:creationId xmlns:a16="http://schemas.microsoft.com/office/drawing/2014/main" id="{FB3FDBD2-0C34-4CCB-9463-1805DB0A5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95" y="2690813"/>
            <a:ext cx="12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2400" b="1" dirty="0">
                <a:solidFill>
                  <a:srgbClr val="FF0000"/>
                </a:solidFill>
                <a:cs typeface="Akhbar MT" pitchFamily="2" charset="-78"/>
              </a:rPr>
              <a:t>.............</a:t>
            </a:r>
            <a:endParaRPr lang="ar-SA" altLang="ar-SA" dirty="0"/>
          </a:p>
        </p:txBody>
      </p:sp>
      <p:sp>
        <p:nvSpPr>
          <p:cNvPr id="36875" name="مستطيل 53">
            <a:extLst>
              <a:ext uri="{FF2B5EF4-FFF2-40B4-BE49-F238E27FC236}">
                <a16:creationId xmlns:a16="http://schemas.microsoft.com/office/drawing/2014/main" id="{0A3B73EF-FD14-4659-B843-D065A496B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836" y="4884738"/>
            <a:ext cx="1290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2400" b="1" dirty="0">
                <a:solidFill>
                  <a:srgbClr val="FF0000"/>
                </a:solidFill>
                <a:cs typeface="Akhbar MT" pitchFamily="2" charset="-78"/>
              </a:rPr>
              <a:t>............. </a:t>
            </a:r>
            <a:endParaRPr lang="ar-SA" altLang="ar-SA" dirty="0"/>
          </a:p>
        </p:txBody>
      </p:sp>
      <p:sp>
        <p:nvSpPr>
          <p:cNvPr id="36876" name="مستطيل 54">
            <a:extLst>
              <a:ext uri="{FF2B5EF4-FFF2-40B4-BE49-F238E27FC236}">
                <a16:creationId xmlns:a16="http://schemas.microsoft.com/office/drawing/2014/main" id="{F758B50D-FF1E-41E7-B688-6602675AE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44" y="5114925"/>
            <a:ext cx="1386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2400" b="1" dirty="0">
                <a:solidFill>
                  <a:srgbClr val="FF0000"/>
                </a:solidFill>
                <a:cs typeface="Akhbar MT" pitchFamily="2" charset="-78"/>
              </a:rPr>
              <a:t>...............</a:t>
            </a:r>
            <a:endParaRPr lang="ar-SA" altLang="ar-SA" b="1" dirty="0"/>
          </a:p>
        </p:txBody>
      </p:sp>
      <p:pic>
        <p:nvPicPr>
          <p:cNvPr id="36877" name="Picture 49">
            <a:extLst>
              <a:ext uri="{FF2B5EF4-FFF2-40B4-BE49-F238E27FC236}">
                <a16:creationId xmlns:a16="http://schemas.microsoft.com/office/drawing/2014/main" id="{3A919D6D-8265-482D-8E9A-1A3C9279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410">
            <a:off x="8321675" y="2135188"/>
            <a:ext cx="2492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49">
            <a:extLst>
              <a:ext uri="{FF2B5EF4-FFF2-40B4-BE49-F238E27FC236}">
                <a16:creationId xmlns:a16="http://schemas.microsoft.com/office/drawing/2014/main" id="{D9F208F0-170D-40D0-A210-B8E649317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410">
            <a:off x="8323263" y="4368800"/>
            <a:ext cx="2492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49">
            <a:extLst>
              <a:ext uri="{FF2B5EF4-FFF2-40B4-BE49-F238E27FC236}">
                <a16:creationId xmlns:a16="http://schemas.microsoft.com/office/drawing/2014/main" id="{D271C508-1CA7-4EED-BF60-506E84A90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410">
            <a:off x="2135188" y="2135188"/>
            <a:ext cx="2492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49">
            <a:extLst>
              <a:ext uri="{FF2B5EF4-FFF2-40B4-BE49-F238E27FC236}">
                <a16:creationId xmlns:a16="http://schemas.microsoft.com/office/drawing/2014/main" id="{5C5AB119-A970-4D2C-807B-1B547528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410">
            <a:off x="2187575" y="4506913"/>
            <a:ext cx="247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Freeform 47">
            <a:extLst>
              <a:ext uri="{FF2B5EF4-FFF2-40B4-BE49-F238E27FC236}">
                <a16:creationId xmlns:a16="http://schemas.microsoft.com/office/drawing/2014/main" id="{0AEF5BDC-BEF3-4AC7-A202-ACCB5A80F765}"/>
              </a:ext>
            </a:extLst>
          </p:cNvPr>
          <p:cNvSpPr>
            <a:spLocks/>
          </p:cNvSpPr>
          <p:nvPr/>
        </p:nvSpPr>
        <p:spPr bwMode="auto">
          <a:xfrm>
            <a:off x="3867150" y="3690938"/>
            <a:ext cx="1931988" cy="1190625"/>
          </a:xfrm>
          <a:custGeom>
            <a:avLst/>
            <a:gdLst>
              <a:gd name="T0" fmla="*/ 281 w 315"/>
              <a:gd name="T1" fmla="*/ 887 h 180"/>
              <a:gd name="T2" fmla="*/ 184 w 315"/>
              <a:gd name="T3" fmla="*/ 768 h 180"/>
              <a:gd name="T4" fmla="*/ 172 w 315"/>
              <a:gd name="T5" fmla="*/ 517 h 180"/>
              <a:gd name="T6" fmla="*/ 302 w 315"/>
              <a:gd name="T7" fmla="*/ 341 h 180"/>
              <a:gd name="T8" fmla="*/ 448 w 315"/>
              <a:gd name="T9" fmla="*/ 341 h 180"/>
              <a:gd name="T10" fmla="*/ 579 w 315"/>
              <a:gd name="T11" fmla="*/ 550 h 180"/>
              <a:gd name="T12" fmla="*/ 632 w 315"/>
              <a:gd name="T13" fmla="*/ 219 h 180"/>
              <a:gd name="T14" fmla="*/ 681 w 315"/>
              <a:gd name="T15" fmla="*/ 152 h 180"/>
              <a:gd name="T16" fmla="*/ 1027 w 315"/>
              <a:gd name="T17" fmla="*/ 66 h 180"/>
              <a:gd name="T18" fmla="*/ 1232 w 315"/>
              <a:gd name="T19" fmla="*/ 351 h 180"/>
              <a:gd name="T20" fmla="*/ 1248 w 315"/>
              <a:gd name="T21" fmla="*/ 636 h 180"/>
              <a:gd name="T22" fmla="*/ 1641 w 315"/>
              <a:gd name="T23" fmla="*/ 735 h 180"/>
              <a:gd name="T24" fmla="*/ 1685 w 315"/>
              <a:gd name="T25" fmla="*/ 1162 h 180"/>
              <a:gd name="T26" fmla="*/ 1599 w 315"/>
              <a:gd name="T27" fmla="*/ 1281 h 180"/>
              <a:gd name="T28" fmla="*/ 1457 w 315"/>
              <a:gd name="T29" fmla="*/ 1295 h 180"/>
              <a:gd name="T30" fmla="*/ 1322 w 315"/>
              <a:gd name="T31" fmla="*/ 1218 h 180"/>
              <a:gd name="T32" fmla="*/ 1411 w 315"/>
              <a:gd name="T33" fmla="*/ 1722 h 180"/>
              <a:gd name="T34" fmla="*/ 1004 w 315"/>
              <a:gd name="T35" fmla="*/ 1887 h 180"/>
              <a:gd name="T36" fmla="*/ 718 w 315"/>
              <a:gd name="T37" fmla="*/ 1371 h 180"/>
              <a:gd name="T38" fmla="*/ 428 w 315"/>
              <a:gd name="T39" fmla="*/ 1854 h 180"/>
              <a:gd name="T40" fmla="*/ 60 w 315"/>
              <a:gd name="T41" fmla="*/ 1665 h 180"/>
              <a:gd name="T42" fmla="*/ 265 w 315"/>
              <a:gd name="T43" fmla="*/ 87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15" h="180">
                <a:moveTo>
                  <a:pt x="52" y="81"/>
                </a:moveTo>
                <a:cubicBezTo>
                  <a:pt x="46" y="78"/>
                  <a:pt x="38" y="76"/>
                  <a:pt x="34" y="70"/>
                </a:cubicBezTo>
                <a:cubicBezTo>
                  <a:pt x="29" y="63"/>
                  <a:pt x="30" y="54"/>
                  <a:pt x="32" y="47"/>
                </a:cubicBezTo>
                <a:cubicBezTo>
                  <a:pt x="35" y="38"/>
                  <a:pt x="46" y="33"/>
                  <a:pt x="56" y="31"/>
                </a:cubicBezTo>
                <a:cubicBezTo>
                  <a:pt x="65" y="29"/>
                  <a:pt x="74" y="29"/>
                  <a:pt x="83" y="31"/>
                </a:cubicBezTo>
                <a:cubicBezTo>
                  <a:pt x="93" y="33"/>
                  <a:pt x="103" y="39"/>
                  <a:pt x="107" y="50"/>
                </a:cubicBezTo>
                <a:cubicBezTo>
                  <a:pt x="108" y="39"/>
                  <a:pt x="110" y="29"/>
                  <a:pt x="117" y="20"/>
                </a:cubicBezTo>
                <a:cubicBezTo>
                  <a:pt x="119" y="18"/>
                  <a:pt x="123" y="16"/>
                  <a:pt x="126" y="14"/>
                </a:cubicBezTo>
                <a:cubicBezTo>
                  <a:pt x="146" y="2"/>
                  <a:pt x="169" y="0"/>
                  <a:pt x="190" y="6"/>
                </a:cubicBezTo>
                <a:cubicBezTo>
                  <a:pt x="204" y="10"/>
                  <a:pt x="220" y="17"/>
                  <a:pt x="228" y="32"/>
                </a:cubicBezTo>
                <a:cubicBezTo>
                  <a:pt x="232" y="40"/>
                  <a:pt x="231" y="49"/>
                  <a:pt x="231" y="58"/>
                </a:cubicBezTo>
                <a:cubicBezTo>
                  <a:pt x="254" y="48"/>
                  <a:pt x="284" y="48"/>
                  <a:pt x="304" y="67"/>
                </a:cubicBezTo>
                <a:cubicBezTo>
                  <a:pt x="314" y="78"/>
                  <a:pt x="315" y="91"/>
                  <a:pt x="312" y="106"/>
                </a:cubicBezTo>
                <a:cubicBezTo>
                  <a:pt x="311" y="113"/>
                  <a:pt x="303" y="115"/>
                  <a:pt x="296" y="117"/>
                </a:cubicBezTo>
                <a:cubicBezTo>
                  <a:pt x="287" y="118"/>
                  <a:pt x="278" y="119"/>
                  <a:pt x="270" y="118"/>
                </a:cubicBezTo>
                <a:cubicBezTo>
                  <a:pt x="261" y="117"/>
                  <a:pt x="254" y="113"/>
                  <a:pt x="245" y="111"/>
                </a:cubicBezTo>
                <a:cubicBezTo>
                  <a:pt x="261" y="121"/>
                  <a:pt x="269" y="134"/>
                  <a:pt x="261" y="157"/>
                </a:cubicBezTo>
                <a:cubicBezTo>
                  <a:pt x="254" y="180"/>
                  <a:pt x="212" y="176"/>
                  <a:pt x="186" y="172"/>
                </a:cubicBezTo>
                <a:cubicBezTo>
                  <a:pt x="162" y="168"/>
                  <a:pt x="136" y="152"/>
                  <a:pt x="133" y="125"/>
                </a:cubicBezTo>
                <a:cubicBezTo>
                  <a:pt x="123" y="154"/>
                  <a:pt x="96" y="166"/>
                  <a:pt x="79" y="169"/>
                </a:cubicBezTo>
                <a:cubicBezTo>
                  <a:pt x="55" y="174"/>
                  <a:pt x="22" y="177"/>
                  <a:pt x="11" y="152"/>
                </a:cubicBezTo>
                <a:cubicBezTo>
                  <a:pt x="0" y="127"/>
                  <a:pt x="23" y="93"/>
                  <a:pt x="49" y="80"/>
                </a:cubicBezTo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  <a:effectLst>
            <a:outerShdw dist="53882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ar-SA" sz="1350" dirty="0"/>
          </a:p>
        </p:txBody>
      </p:sp>
      <p:pic>
        <p:nvPicPr>
          <p:cNvPr id="36890" name="Picture 49">
            <a:extLst>
              <a:ext uri="{FF2B5EF4-FFF2-40B4-BE49-F238E27FC236}">
                <a16:creationId xmlns:a16="http://schemas.microsoft.com/office/drawing/2014/main" id="{7A662112-0A21-4118-997A-BA5E68442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410">
            <a:off x="5302250" y="3457575"/>
            <a:ext cx="2492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1" name="مستطيل 71">
            <a:extLst>
              <a:ext uri="{FF2B5EF4-FFF2-40B4-BE49-F238E27FC236}">
                <a16:creationId xmlns:a16="http://schemas.microsoft.com/office/drawing/2014/main" id="{59802DD2-072B-46DF-88DD-34EF569C0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506" y="4016375"/>
            <a:ext cx="1386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2400" b="1" dirty="0">
                <a:solidFill>
                  <a:srgbClr val="FF0000"/>
                </a:solidFill>
                <a:cs typeface="Akhbar MT" pitchFamily="2" charset="-78"/>
              </a:rPr>
              <a:t>...............</a:t>
            </a:r>
            <a:endParaRPr lang="ar-SA" altLang="ar-SA" dirty="0"/>
          </a:p>
        </p:txBody>
      </p:sp>
    </p:spTree>
    <p:extLst>
      <p:ext uri="{BB962C8B-B14F-4D97-AF65-F5344CB8AC3E}">
        <p14:creationId xmlns:p14="http://schemas.microsoft.com/office/powerpoint/2010/main" val="315807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50D6C9F7-C931-40F4-AFD3-3AA176BDD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اسم المجموعة :</a:t>
            </a:r>
            <a:r>
              <a:rPr lang="ar-SA" sz="1600" dirty="0">
                <a:cs typeface="Times New Roman" pitchFamily="18" charset="0"/>
              </a:rPr>
              <a:t> ..............................</a:t>
            </a:r>
            <a:r>
              <a:rPr lang="ar-SA" sz="1600" b="1" dirty="0">
                <a:cs typeface="Times New Roman" pitchFamily="18" charset="0"/>
              </a:rPr>
              <a:t> الدرس :  </a:t>
            </a:r>
            <a:r>
              <a:rPr lang="ar-SA" sz="1600" b="1" dirty="0"/>
              <a:t>آداب الزيارة</a:t>
            </a:r>
            <a:r>
              <a:rPr lang="ar-SA" sz="1600" dirty="0">
                <a:cs typeface="Times New Roman" pitchFamily="18" charset="0"/>
              </a:rPr>
              <a:t>                                 </a:t>
            </a:r>
            <a:r>
              <a:rPr lang="ar-SA" sz="1600" b="1" dirty="0">
                <a:cs typeface="Times New Roman" pitchFamily="18" charset="0"/>
              </a:rPr>
              <a:t>الإستراتيجية : التعلم التعاوني.</a:t>
            </a:r>
          </a:p>
          <a:p>
            <a:pPr algn="ctr" eaLnBrk="0" hangingPunct="0">
              <a:defRPr/>
            </a:pPr>
            <a:endParaRPr lang="en-US" sz="1000" dirty="0"/>
          </a:p>
          <a:p>
            <a:pPr algn="ctr" eaLnBrk="0" hangingPunct="0">
              <a:defRPr/>
            </a:pPr>
            <a:r>
              <a:rPr lang="ar-SA" sz="1600" b="1" dirty="0">
                <a:solidFill>
                  <a:schemeClr val="tx1"/>
                </a:solidFill>
                <a:cs typeface="Times New Roman" pitchFamily="18" charset="0"/>
              </a:rPr>
              <a:t>الهدف : قراءة وكتابة جمل تحوي أسلوب توكيد</a:t>
            </a:r>
            <a:endParaRPr lang="en-US" sz="1600" b="1" dirty="0"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الزمن : دقيقة .                                                                                       آلية التنفيذ : ثلاثي </a:t>
            </a:r>
          </a:p>
          <a:p>
            <a:pPr algn="ctr" eaLnBrk="0" hangingPunct="0">
              <a:defRPr/>
            </a:pPr>
            <a:endParaRPr lang="ar-SA" sz="400" b="1" dirty="0"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400" b="1" dirty="0">
                <a:cs typeface="Times New Roman" pitchFamily="18" charset="0"/>
              </a:rPr>
              <a:t>---------------------------------------------------------------------------------------------------------------</a:t>
            </a:r>
            <a:endParaRPr lang="ar-SA" sz="1400" b="1" dirty="0"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ar-SA" sz="2000" b="1" dirty="0">
                <a:cs typeface="Times New Roman" pitchFamily="18" charset="0"/>
              </a:rPr>
              <a:t>تلميذتي المفكرة تعاوني مع مجموعتك واختاري الإجابة الصحيحة :</a:t>
            </a:r>
            <a:endParaRPr lang="en-US" sz="1100" dirty="0"/>
          </a:p>
        </p:txBody>
      </p:sp>
      <p:sp>
        <p:nvSpPr>
          <p:cNvPr id="81923" name="AutoShape 2" descr="نتيجة بحث الصور عن كليب ارت كرتون">
            <a:extLst>
              <a:ext uri="{FF2B5EF4-FFF2-40B4-BE49-F238E27FC236}">
                <a16:creationId xmlns:a16="http://schemas.microsoft.com/office/drawing/2014/main" id="{BDE42EA0-47E3-4961-8FC4-0ADFE67E0F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614488"/>
            <a:ext cx="3371850" cy="33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81924" name="AutoShape 4" descr="نتيجة بحث الصور عن كليب ارت كرتون">
            <a:extLst>
              <a:ext uri="{FF2B5EF4-FFF2-40B4-BE49-F238E27FC236}">
                <a16:creationId xmlns:a16="http://schemas.microsoft.com/office/drawing/2014/main" id="{54CBAD23-2817-4C4A-BF89-7881A17F9B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614488"/>
            <a:ext cx="3371850" cy="33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81925" name="Picture 6" descr="صورة ذات صلة">
            <a:extLst>
              <a:ext uri="{FF2B5EF4-FFF2-40B4-BE49-F238E27FC236}">
                <a16:creationId xmlns:a16="http://schemas.microsoft.com/office/drawing/2014/main" id="{BAB656AC-6B8A-4C9F-88DA-803DBC7A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مستطيل 19">
            <a:extLst>
              <a:ext uri="{FF2B5EF4-FFF2-40B4-BE49-F238E27FC236}">
                <a16:creationId xmlns:a16="http://schemas.microsoft.com/office/drawing/2014/main" id="{C2E929CF-A5A6-4617-A7EA-4705CDC5F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133600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2800" b="1" dirty="0">
                <a:solidFill>
                  <a:srgbClr val="FF0000"/>
                </a:solidFill>
              </a:rPr>
              <a:t>1-</a:t>
            </a:r>
            <a:r>
              <a:rPr lang="ar-EG" altLang="ar-SA" sz="2800" b="1" dirty="0"/>
              <a:t> </a:t>
            </a:r>
            <a:r>
              <a:rPr lang="ar-EG" altLang="ar-SA" sz="2800" b="1" dirty="0">
                <a:solidFill>
                  <a:srgbClr val="FF0000"/>
                </a:solidFill>
              </a:rPr>
              <a:t>إِنَّ </a:t>
            </a:r>
            <a:r>
              <a:rPr lang="ar-SA" altLang="ar-SA" sz="2800" b="1" dirty="0">
                <a:solidFill>
                  <a:srgbClr val="FF0000"/>
                </a:solidFill>
              </a:rPr>
              <a:t>..............</a:t>
            </a:r>
            <a:r>
              <a:rPr lang="ar-SA" altLang="ar-SA" sz="2800" b="1" dirty="0"/>
              <a:t>جَــمِــيــلَـــةٌ.</a:t>
            </a:r>
            <a:endParaRPr lang="ar-EG" altLang="ar-SA" sz="2800" b="1" dirty="0"/>
          </a:p>
        </p:txBody>
      </p:sp>
      <p:sp>
        <p:nvSpPr>
          <p:cNvPr id="21" name="Flowchart: Process 10">
            <a:extLst>
              <a:ext uri="{FF2B5EF4-FFF2-40B4-BE49-F238E27FC236}">
                <a16:creationId xmlns:a16="http://schemas.microsoft.com/office/drawing/2014/main" id="{5364184E-4146-496D-A3CA-0EC5129E21EE}"/>
              </a:ext>
            </a:extLst>
          </p:cNvPr>
          <p:cNvSpPr/>
          <p:nvPr/>
        </p:nvSpPr>
        <p:spPr>
          <a:xfrm>
            <a:off x="2209800" y="3706812"/>
            <a:ext cx="6934200" cy="6127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3200" b="1" dirty="0">
                <a:solidFill>
                  <a:srgbClr val="FF0000"/>
                </a:solidFill>
              </a:rPr>
              <a:t>2-إِنَّ ..............</a:t>
            </a:r>
            <a:r>
              <a:rPr lang="ar-EG" altLang="ar-SA" sz="3200" b="1" dirty="0">
                <a:solidFill>
                  <a:schemeClr val="tx1"/>
                </a:solidFill>
              </a:rPr>
              <a:t>المَرِيض</a:t>
            </a:r>
            <a:r>
              <a:rPr lang="ar-SA" altLang="ar-SA" sz="3200" b="1" dirty="0">
                <a:solidFill>
                  <a:schemeClr val="tx1"/>
                </a:solidFill>
              </a:rPr>
              <a:t>ِ</a:t>
            </a:r>
            <a:r>
              <a:rPr lang="ar-EG" altLang="ar-SA" sz="3200" b="1" dirty="0">
                <a:solidFill>
                  <a:schemeClr val="tx1"/>
                </a:solidFill>
              </a:rPr>
              <a:t> وَاجِبَةٌ</a:t>
            </a:r>
            <a:r>
              <a:rPr lang="ar-SA" altLang="ar-SA" sz="3200" b="1" dirty="0">
                <a:solidFill>
                  <a:schemeClr val="tx1"/>
                </a:solidFill>
              </a:rPr>
              <a:t>.</a:t>
            </a:r>
            <a:endParaRPr lang="ar-EG" altLang="ar-SA" sz="3200" b="1" dirty="0">
              <a:solidFill>
                <a:schemeClr val="tx1"/>
              </a:solidFill>
            </a:endParaRPr>
          </a:p>
        </p:txBody>
      </p:sp>
      <p:sp>
        <p:nvSpPr>
          <p:cNvPr id="22" name="Flowchart: Process 10">
            <a:extLst>
              <a:ext uri="{FF2B5EF4-FFF2-40B4-BE49-F238E27FC236}">
                <a16:creationId xmlns:a16="http://schemas.microsoft.com/office/drawing/2014/main" id="{5890FF1C-1D7D-4AB9-AAAA-822EE507E005}"/>
              </a:ext>
            </a:extLst>
          </p:cNvPr>
          <p:cNvSpPr/>
          <p:nvPr/>
        </p:nvSpPr>
        <p:spPr>
          <a:xfrm>
            <a:off x="3733800" y="5638800"/>
            <a:ext cx="5083175" cy="6127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FF0000"/>
                </a:solidFill>
              </a:rPr>
              <a:t>3-إِنَّ ........</a:t>
            </a:r>
            <a:r>
              <a:rPr lang="ar-EG" sz="3600" b="1" dirty="0">
                <a:solidFill>
                  <a:srgbClr val="FF0000"/>
                </a:solidFill>
              </a:rPr>
              <a:t> </a:t>
            </a:r>
            <a:r>
              <a:rPr lang="ar-SA" sz="3600" b="1" dirty="0">
                <a:solidFill>
                  <a:schemeClr val="tx1"/>
                </a:solidFill>
              </a:rPr>
              <a:t>مَــرِيـضَــةٌ</a:t>
            </a:r>
            <a:r>
              <a:rPr lang="ar-EG" sz="3600" b="1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1929" name="Picture 2" descr="نتيجة بحث الصور عن  كليب رت">
            <a:extLst>
              <a:ext uri="{FF2B5EF4-FFF2-40B4-BE49-F238E27FC236}">
                <a16:creationId xmlns:a16="http://schemas.microsoft.com/office/drawing/2014/main" id="{6AD05381-C00E-4A1D-9507-1FECC4D54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10668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Picture 2" descr="نتيجة بحث الصور عن  كليب رت">
            <a:extLst>
              <a:ext uri="{FF2B5EF4-FFF2-40B4-BE49-F238E27FC236}">
                <a16:creationId xmlns:a16="http://schemas.microsoft.com/office/drawing/2014/main" id="{37074AAD-1E17-474A-A1A0-0E7CC6207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10668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2" descr="نتيجة بحث الصور عن  كليب رت">
            <a:extLst>
              <a:ext uri="{FF2B5EF4-FFF2-40B4-BE49-F238E27FC236}">
                <a16:creationId xmlns:a16="http://schemas.microsoft.com/office/drawing/2014/main" id="{7EF62D4A-5D55-4DDF-8A6B-DA3893CA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10668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2" descr="نتيجة بحث الصور عن  كليب رت">
            <a:extLst>
              <a:ext uri="{FF2B5EF4-FFF2-40B4-BE49-F238E27FC236}">
                <a16:creationId xmlns:a16="http://schemas.microsoft.com/office/drawing/2014/main" id="{B51BDB15-8AF7-4F53-BE08-BE68819C4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10668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3" name="Picture 2" descr="نتيجة بحث الصور عن  كليب رت">
            <a:extLst>
              <a:ext uri="{FF2B5EF4-FFF2-40B4-BE49-F238E27FC236}">
                <a16:creationId xmlns:a16="http://schemas.microsoft.com/office/drawing/2014/main" id="{06BDBF32-99C7-471E-8256-2124DB4C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05400"/>
            <a:ext cx="10668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4" name="Picture 2" descr="نتيجة بحث الصور عن  كليب رت">
            <a:extLst>
              <a:ext uri="{FF2B5EF4-FFF2-40B4-BE49-F238E27FC236}">
                <a16:creationId xmlns:a16="http://schemas.microsoft.com/office/drawing/2014/main" id="{B4184386-8F02-4B44-A2F5-FFEB68A81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81600"/>
            <a:ext cx="10668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ABFF6185-F96D-4B3B-A1F0-F2DACEB86578}"/>
              </a:ext>
            </a:extLst>
          </p:cNvPr>
          <p:cNvSpPr/>
          <p:nvPr/>
        </p:nvSpPr>
        <p:spPr>
          <a:xfrm>
            <a:off x="1858174" y="2209800"/>
            <a:ext cx="11977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EG" altLang="ar-SA" sz="3200" b="1" dirty="0"/>
              <a:t>الفِكْرَ</a:t>
            </a:r>
            <a:r>
              <a:rPr lang="ar-EG" altLang="ar-SA" sz="3200" b="1" dirty="0">
                <a:solidFill>
                  <a:srgbClr val="FF0000"/>
                </a:solidFill>
              </a:rPr>
              <a:t>ةَ </a:t>
            </a:r>
            <a:r>
              <a:rPr lang="ar-EG" sz="3200" b="1" dirty="0">
                <a:solidFill>
                  <a:srgbClr val="0033CC"/>
                </a:solidFill>
              </a:rPr>
              <a:t> </a:t>
            </a:r>
            <a:endParaRPr lang="ar-SA" sz="3200" dirty="0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9E38AC21-53B3-46C5-A44B-ADAF998058EE}"/>
              </a:ext>
            </a:extLst>
          </p:cNvPr>
          <p:cNvSpPr/>
          <p:nvPr/>
        </p:nvSpPr>
        <p:spPr>
          <a:xfrm>
            <a:off x="152400" y="2133600"/>
            <a:ext cx="990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altLang="ar-SA" sz="3200" b="1" dirty="0"/>
              <a:t>الفِكْرَ</a:t>
            </a:r>
            <a:r>
              <a:rPr lang="ar-EG" altLang="ar-SA" sz="3200" b="1" dirty="0">
                <a:solidFill>
                  <a:srgbClr val="FF0000"/>
                </a:solidFill>
              </a:rPr>
              <a:t>ة</a:t>
            </a:r>
            <a:r>
              <a:rPr lang="ar-SA" altLang="ar-SA" sz="3200" b="1" dirty="0">
                <a:solidFill>
                  <a:srgbClr val="FF0000"/>
                </a:solidFill>
              </a:rPr>
              <a:t>ُ</a:t>
            </a:r>
            <a:r>
              <a:rPr lang="ar-EG" sz="3200" b="1" dirty="0">
                <a:solidFill>
                  <a:srgbClr val="0033CC"/>
                </a:solidFill>
              </a:rPr>
              <a:t> </a:t>
            </a:r>
            <a:endParaRPr lang="ar-SA" sz="3200" dirty="0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590BB928-A0F8-43FA-BE34-F9F9CD452276}"/>
              </a:ext>
            </a:extLst>
          </p:cNvPr>
          <p:cNvSpPr/>
          <p:nvPr/>
        </p:nvSpPr>
        <p:spPr>
          <a:xfrm>
            <a:off x="1798138" y="3733800"/>
            <a:ext cx="100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r-EG" altLang="ar-SA" sz="3200" b="1" dirty="0">
                <a:solidFill>
                  <a:schemeClr val="tx1"/>
                </a:solidFill>
              </a:rPr>
              <a:t>زِيَارَ</a:t>
            </a:r>
            <a:r>
              <a:rPr lang="ar-EG" altLang="ar-SA" sz="3200" b="1" dirty="0">
                <a:solidFill>
                  <a:srgbClr val="FF0000"/>
                </a:solidFill>
              </a:rPr>
              <a:t>ة</a:t>
            </a:r>
            <a:r>
              <a:rPr lang="ar-SA" altLang="ar-SA" sz="3200" b="1" dirty="0">
                <a:solidFill>
                  <a:srgbClr val="FF0000"/>
                </a:solidFill>
              </a:rPr>
              <a:t>ُ</a:t>
            </a:r>
            <a:r>
              <a:rPr lang="ar-EG" sz="3200" b="1" dirty="0">
                <a:solidFill>
                  <a:srgbClr val="FF0000"/>
                </a:solidFill>
              </a:rPr>
              <a:t>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E993268E-5A41-4E81-821E-9A7965B86B1E}"/>
              </a:ext>
            </a:extLst>
          </p:cNvPr>
          <p:cNvSpPr/>
          <p:nvPr/>
        </p:nvSpPr>
        <p:spPr>
          <a:xfrm>
            <a:off x="152400" y="3733800"/>
            <a:ext cx="990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altLang="ar-SA" sz="3200" b="1" dirty="0">
                <a:solidFill>
                  <a:schemeClr val="tx1"/>
                </a:solidFill>
              </a:rPr>
              <a:t>زِيَارَ</a:t>
            </a:r>
            <a:r>
              <a:rPr lang="ar-EG" altLang="ar-SA" sz="3200" b="1" dirty="0">
                <a:solidFill>
                  <a:srgbClr val="FF0000"/>
                </a:solidFill>
              </a:rPr>
              <a:t>ةَ</a:t>
            </a:r>
            <a:r>
              <a:rPr lang="ar-EG" altLang="ar-SA" sz="3200" b="1" dirty="0">
                <a:solidFill>
                  <a:schemeClr val="tx1"/>
                </a:solidFill>
              </a:rPr>
              <a:t> </a:t>
            </a:r>
            <a:r>
              <a:rPr lang="ar-EG" sz="3200" b="1" dirty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922DC01F-D49B-4BA4-83BE-F89091B84584}"/>
              </a:ext>
            </a:extLst>
          </p:cNvPr>
          <p:cNvSpPr/>
          <p:nvPr/>
        </p:nvSpPr>
        <p:spPr>
          <a:xfrm>
            <a:off x="2057400" y="5410200"/>
            <a:ext cx="1133475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chemeClr val="tx1"/>
                </a:solidFill>
              </a:rPr>
              <a:t>وَفَــا</a:t>
            </a:r>
            <a:r>
              <a:rPr lang="ar-SA" sz="3200" b="1" dirty="0">
                <a:solidFill>
                  <a:srgbClr val="FF0000"/>
                </a:solidFill>
              </a:rPr>
              <a:t>ءَ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C2CE8D5F-069A-4B3E-A35D-14F33BC90250}"/>
              </a:ext>
            </a:extLst>
          </p:cNvPr>
          <p:cNvSpPr/>
          <p:nvPr/>
        </p:nvSpPr>
        <p:spPr>
          <a:xfrm>
            <a:off x="228600" y="5410200"/>
            <a:ext cx="1133475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chemeClr val="tx1"/>
                </a:solidFill>
              </a:rPr>
              <a:t>وَفَـــا</a:t>
            </a:r>
            <a:r>
              <a:rPr lang="ar-SA" sz="3200" b="1" dirty="0">
                <a:solidFill>
                  <a:srgbClr val="FF0000"/>
                </a:solidFill>
              </a:rPr>
              <a:t>ءُ</a:t>
            </a:r>
            <a:r>
              <a:rPr lang="ar-EG" sz="3200" b="1" dirty="0">
                <a:solidFill>
                  <a:schemeClr val="tx1"/>
                </a:solidFill>
              </a:rPr>
              <a:t> 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صورة 1">
            <a:extLst>
              <a:ext uri="{FF2B5EF4-FFF2-40B4-BE49-F238E27FC236}">
                <a16:creationId xmlns:a16="http://schemas.microsoft.com/office/drawing/2014/main" id="{130CB0AE-6F6B-4FCF-830B-D4790AE30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1B08FC5D-F920-4ABE-B9BA-3968AD1B821D}"/>
              </a:ext>
            </a:extLst>
          </p:cNvPr>
          <p:cNvSpPr/>
          <p:nvPr/>
        </p:nvSpPr>
        <p:spPr>
          <a:xfrm>
            <a:off x="1295400" y="1028700"/>
            <a:ext cx="6553200" cy="480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إعداد المعلمتين :</a:t>
            </a:r>
          </a:p>
          <a:p>
            <a:pPr algn="ctr">
              <a:defRPr/>
            </a:pPr>
            <a:r>
              <a:rPr lang="ar-SA" sz="6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حمدة  الغامدي </a:t>
            </a:r>
          </a:p>
          <a:p>
            <a:pPr algn="ctr">
              <a:defRPr/>
            </a:pPr>
            <a:r>
              <a:rPr lang="ar-SA" sz="6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نورة المرواني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01B2670-3203-47FF-BE0A-FD315954B618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3686175"/>
          <a:ext cx="8643937" cy="2479675"/>
        </p:xfrm>
        <a:graphic>
          <a:graphicData uri="http://schemas.openxmlformats.org/drawingml/2006/table">
            <a:tbl>
              <a:tblPr rtl="1"/>
              <a:tblGrid>
                <a:gridCol w="1109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4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6362"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المهارة </a:t>
                      </a:r>
                      <a:endParaRPr kumimoji="0" lang="ar-EG" altLang="ar-SA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الــلام القمرية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الــلام الشمسية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تــــاء مربوطة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هــــــاء مربوطة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تــــاء مفتوحة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313"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الـكـلـمة 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.............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..............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...........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...........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............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32" name="Rectangle 17">
            <a:extLst>
              <a:ext uri="{FF2B5EF4-FFF2-40B4-BE49-F238E27FC236}">
                <a16:creationId xmlns:a16="http://schemas.microsoft.com/office/drawing/2014/main" id="{422C9732-F019-4577-A265-04CC823A1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57338"/>
            <a:ext cx="4876800" cy="1262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ar-SA" sz="1900" b="1" dirty="0">
                <a:cs typeface="Times New Roman" pitchFamily="18" charset="0"/>
              </a:rPr>
              <a:t>صغيرتي الفطنة بالتعاون مع أفراد مجموعتك </a:t>
            </a:r>
          </a:p>
          <a:p>
            <a:pPr algn="ctr">
              <a:defRPr/>
            </a:pPr>
            <a:r>
              <a:rPr lang="ar-SA" sz="1900" b="1" dirty="0">
                <a:cs typeface="Times New Roman" pitchFamily="18" charset="0"/>
              </a:rPr>
              <a:t>ابحثي عن الكلمات المطلوبة </a:t>
            </a:r>
          </a:p>
          <a:p>
            <a:pPr algn="ctr">
              <a:defRPr/>
            </a:pPr>
            <a:r>
              <a:rPr lang="ar-SA" sz="1900" b="1" dirty="0">
                <a:cs typeface="Times New Roman" pitchFamily="18" charset="0"/>
              </a:rPr>
              <a:t>ثم صنفيها في الجدول :</a:t>
            </a:r>
          </a:p>
          <a:p>
            <a:pPr algn="ctr">
              <a:defRPr/>
            </a:pPr>
            <a:endParaRPr lang="ar-SA" sz="1900" b="1" dirty="0"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3833" name="Rectangle 4">
            <a:extLst>
              <a:ext uri="{FF2B5EF4-FFF2-40B4-BE49-F238E27FC236}">
                <a16:creationId xmlns:a16="http://schemas.microsoft.com/office/drawing/2014/main" id="{47A4FC5E-F63A-41D0-88E0-A44C841C4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8925"/>
            <a:ext cx="8643938" cy="985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>
              <a:defRPr/>
            </a:pPr>
            <a:r>
              <a:rPr lang="ar-SA" sz="1600" b="1" dirty="0">
                <a:cs typeface="Times New Roman" pitchFamily="18" charset="0"/>
              </a:rPr>
              <a:t>اسم المجموعة : ...............................            الدرس :  </a:t>
            </a:r>
            <a:r>
              <a:rPr lang="ar-SA" sz="1600" b="1" dirty="0"/>
              <a:t>آداب الزيارة                          </a:t>
            </a:r>
            <a:r>
              <a:rPr lang="ar-SA" sz="1600" b="1" dirty="0">
                <a:cs typeface="Times New Roman" pitchFamily="18" charset="0"/>
              </a:rPr>
              <a:t>الإستراتيجية : فرز المفاهيم .</a:t>
            </a:r>
            <a:endParaRPr lang="en-US" sz="900" b="1" dirty="0"/>
          </a:p>
          <a:p>
            <a:pPr algn="ctr">
              <a:defRPr/>
            </a:pPr>
            <a:r>
              <a:rPr lang="ar-SA" sz="1600" b="1" dirty="0">
                <a:cs typeface="Times New Roman" pitchFamily="18" charset="0"/>
              </a:rPr>
              <a:t>الهدف : تصنيف كلمات بحسب الظواهر الصوتية </a:t>
            </a:r>
            <a:endParaRPr lang="en-US" sz="900" dirty="0"/>
          </a:p>
          <a:p>
            <a:pPr algn="ctr">
              <a:defRPr/>
            </a:pPr>
            <a:r>
              <a:rPr lang="ar-SA" sz="1600" b="1" dirty="0">
                <a:cs typeface="Times New Roman" pitchFamily="18" charset="0"/>
              </a:rPr>
              <a:t>الزمن : دقيقتين      .                                                                                          آلية التنفيذ : ثنائي (4) </a:t>
            </a:r>
            <a:endParaRPr lang="en-US" sz="900" dirty="0"/>
          </a:p>
          <a:p>
            <a:pPr>
              <a:defRPr/>
            </a:pPr>
            <a:endParaRPr lang="en-US" sz="800" dirty="0"/>
          </a:p>
        </p:txBody>
      </p:sp>
      <p:pic>
        <p:nvPicPr>
          <p:cNvPr id="6" name="Picture 6" descr="نتيجة بحث الصور عن أداب الزيارة المريض">
            <a:extLst>
              <a:ext uri="{FF2B5EF4-FFF2-40B4-BE49-F238E27FC236}">
                <a16:creationId xmlns:a16="http://schemas.microsoft.com/office/drawing/2014/main" id="{3610C99B-B6FE-4545-8496-7981FCB1F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0" y="1356280"/>
            <a:ext cx="2247900" cy="2247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6DADE708-5763-49D8-830F-788B632C1173}"/>
              </a:ext>
            </a:extLst>
          </p:cNvPr>
          <p:cNvGraphicFramePr>
            <a:graphicFrameLocks noGrp="1"/>
          </p:cNvGraphicFramePr>
          <p:nvPr/>
        </p:nvGraphicFramePr>
        <p:xfrm>
          <a:off x="107952" y="3686175"/>
          <a:ext cx="8931273" cy="2479675"/>
        </p:xfrm>
        <a:graphic>
          <a:graphicData uri="http://schemas.openxmlformats.org/drawingml/2006/table">
            <a:tbl>
              <a:tblPr rtl="1"/>
              <a:tblGrid>
                <a:gridCol w="95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9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9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76362"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المهارة </a:t>
                      </a:r>
                      <a:endParaRPr kumimoji="0" lang="ar-EG" alt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تنوين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الضم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تنوين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الفتح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كلمة بها شدة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كلمة بها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ألف لينة 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كلمة بها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مد الألف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كلمة بها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مد الياء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313"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الـكـلـمة </a:t>
                      </a: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dobe Arabic" pitchFamily="18" charset="-78"/>
                          <a:ea typeface="+mn-ea"/>
                          <a:cs typeface="Adobe Arabic" pitchFamily="18" charset="-78"/>
                        </a:rPr>
                        <a:t>..........</a:t>
                      </a:r>
                      <a:endParaRPr kumimoji="0" lang="ar-SA" altLang="ar-SA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dobe Arabic" pitchFamily="18" charset="-78"/>
                          <a:ea typeface="+mn-ea"/>
                          <a:cs typeface="Adobe Arabic" pitchFamily="18" charset="-78"/>
                        </a:rPr>
                        <a:t>..........</a:t>
                      </a:r>
                      <a:endParaRPr kumimoji="0" lang="ar-SA" altLang="ar-SA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dobe Arabic" pitchFamily="18" charset="-78"/>
                          <a:ea typeface="+mn-ea"/>
                          <a:cs typeface="Adobe Arabic" pitchFamily="18" charset="-78"/>
                        </a:rPr>
                        <a:t>.........</a:t>
                      </a:r>
                      <a:endParaRPr kumimoji="0" lang="ar-SA" altLang="ar-SA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dobe Arabic" pitchFamily="18" charset="-78"/>
                          <a:ea typeface="+mn-ea"/>
                          <a:cs typeface="Adobe Arabic" pitchFamily="18" charset="-78"/>
                        </a:rPr>
                        <a:t>.........</a:t>
                      </a:r>
                      <a:endParaRPr kumimoji="0" lang="ar-SA" altLang="ar-SA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dobe Arabic" pitchFamily="18" charset="-78"/>
                          <a:ea typeface="+mn-ea"/>
                          <a:cs typeface="Adobe Arabic" pitchFamily="18" charset="-78"/>
                        </a:rPr>
                        <a:t>............</a:t>
                      </a:r>
                      <a:endParaRPr kumimoji="0" lang="ar-SA" altLang="ar-SA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dobe Arabic" pitchFamily="18" charset="-78"/>
                          <a:ea typeface="+mn-ea"/>
                          <a:cs typeface="Adobe Arabic" pitchFamily="18" charset="-78"/>
                        </a:rPr>
                        <a:t>............</a:t>
                      </a:r>
                      <a:endParaRPr kumimoji="0" lang="ar-SA" altLang="ar-SA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72" marR="685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32" name="Rectangle 17">
            <a:extLst>
              <a:ext uri="{FF2B5EF4-FFF2-40B4-BE49-F238E27FC236}">
                <a16:creationId xmlns:a16="http://schemas.microsoft.com/office/drawing/2014/main" id="{0B01F669-2E99-49F9-AD55-9A25FCE3D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57338"/>
            <a:ext cx="4876800" cy="1262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ar-SA" sz="1900" b="1" dirty="0">
                <a:cs typeface="Times New Roman" pitchFamily="18" charset="0"/>
              </a:rPr>
              <a:t>صغيرتي الفطنة بالتعاون مع أفراد مجموعتك </a:t>
            </a:r>
          </a:p>
          <a:p>
            <a:pPr algn="ctr">
              <a:defRPr/>
            </a:pPr>
            <a:r>
              <a:rPr lang="ar-SA" sz="1900" b="1" dirty="0">
                <a:cs typeface="Times New Roman" pitchFamily="18" charset="0"/>
              </a:rPr>
              <a:t>ابحثي عن الكلمات المطلوبة </a:t>
            </a:r>
          </a:p>
          <a:p>
            <a:pPr algn="ctr">
              <a:defRPr/>
            </a:pPr>
            <a:r>
              <a:rPr lang="ar-SA" sz="1900" b="1" dirty="0">
                <a:cs typeface="Times New Roman" pitchFamily="18" charset="0"/>
              </a:rPr>
              <a:t>ثم صنفيها في الجدول :</a:t>
            </a:r>
          </a:p>
          <a:p>
            <a:pPr algn="ctr">
              <a:defRPr/>
            </a:pPr>
            <a:endParaRPr lang="ar-SA" sz="1900" b="1" dirty="0"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3833" name="Rectangle 4">
            <a:extLst>
              <a:ext uri="{FF2B5EF4-FFF2-40B4-BE49-F238E27FC236}">
                <a16:creationId xmlns:a16="http://schemas.microsoft.com/office/drawing/2014/main" id="{A320F465-EA4F-4F81-AB5E-6F77B0088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8925"/>
            <a:ext cx="8643938" cy="985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>
              <a:defRPr/>
            </a:pPr>
            <a:r>
              <a:rPr lang="ar-SA" sz="1600" b="1" dirty="0">
                <a:cs typeface="Times New Roman" pitchFamily="18" charset="0"/>
              </a:rPr>
              <a:t>اسم المجموعة : ...............................            الدرس :  </a:t>
            </a:r>
            <a:r>
              <a:rPr lang="ar-SA" sz="1600" b="1" dirty="0"/>
              <a:t>آداب الزيارة                          </a:t>
            </a:r>
            <a:r>
              <a:rPr lang="ar-SA" sz="1600" b="1" dirty="0">
                <a:cs typeface="Times New Roman" pitchFamily="18" charset="0"/>
              </a:rPr>
              <a:t>الإستراتيجية : فرز المفاهيم .</a:t>
            </a:r>
            <a:endParaRPr lang="en-US" sz="900" b="1" dirty="0"/>
          </a:p>
          <a:p>
            <a:pPr algn="ctr">
              <a:defRPr/>
            </a:pPr>
            <a:r>
              <a:rPr lang="ar-SA" sz="1600" b="1" dirty="0">
                <a:cs typeface="Times New Roman" pitchFamily="18" charset="0"/>
              </a:rPr>
              <a:t>الهدف : تصنيف كلمات بحسب الظواهر الصوتية </a:t>
            </a:r>
            <a:endParaRPr lang="en-US" sz="900" dirty="0"/>
          </a:p>
          <a:p>
            <a:pPr algn="ctr">
              <a:defRPr/>
            </a:pPr>
            <a:r>
              <a:rPr lang="ar-SA" sz="1600" b="1" dirty="0">
                <a:cs typeface="Times New Roman" pitchFamily="18" charset="0"/>
              </a:rPr>
              <a:t>الزمن : دقيقتين      .                                                                                          آلية التنفيذ : ثنائي (4) </a:t>
            </a:r>
            <a:endParaRPr lang="en-US" sz="900" dirty="0"/>
          </a:p>
          <a:p>
            <a:pPr>
              <a:defRPr/>
            </a:pPr>
            <a:endParaRPr lang="en-US" sz="800" dirty="0"/>
          </a:p>
        </p:txBody>
      </p:sp>
      <p:pic>
        <p:nvPicPr>
          <p:cNvPr id="6" name="Picture 6" descr="نتيجة بحث الصور عن أداب الزيارة المريض">
            <a:extLst>
              <a:ext uri="{FF2B5EF4-FFF2-40B4-BE49-F238E27FC236}">
                <a16:creationId xmlns:a16="http://schemas.microsoft.com/office/drawing/2014/main" id="{A4165DC5-AF68-4AAF-8E2D-116F2D51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0" y="1356280"/>
            <a:ext cx="2247900" cy="2247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  <p:sndAc>
      <p:stSnd>
        <p:snd r:embed="rId2" name="البسملة2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79895"/>
              </p:ext>
            </p:extLst>
          </p:nvPr>
        </p:nvGraphicFramePr>
        <p:xfrm>
          <a:off x="214281" y="3953078"/>
          <a:ext cx="8715437" cy="2523744"/>
        </p:xfrm>
        <a:graphic>
          <a:graphicData uri="http://schemas.openxmlformats.org/drawingml/2006/table">
            <a:tbl>
              <a:tblPr rtl="1"/>
              <a:tblGrid>
                <a:gridCol w="1161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5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59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6187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>
                        <a:latin typeface="Adobe Arabic" pitchFamily="18" charset="-78"/>
                        <a:cs typeface="Adobe Arabic" pitchFamily="18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latin typeface="Adobe Arabic" pitchFamily="18" charset="-78"/>
                          <a:cs typeface="Adobe Arabic" pitchFamily="18" charset="-78"/>
                        </a:rPr>
                        <a:t>المهارة</a:t>
                      </a:r>
                      <a:r>
                        <a:rPr lang="ar-SA" sz="2000" b="1" baseline="0" dirty="0">
                          <a:latin typeface="Adobe Arabic" pitchFamily="18" charset="-78"/>
                          <a:cs typeface="Adobe Arabic" pitchFamily="18" charset="-78"/>
                        </a:rPr>
                        <a:t> </a:t>
                      </a:r>
                      <a:endParaRPr lang="ar-EG" sz="2000" b="1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Adobe Arabic" pitchFamily="18" charset="-78"/>
                          <a:cs typeface="Adobe Arabic" pitchFamily="18" charset="-78"/>
                        </a:rPr>
                        <a:t>لام</a:t>
                      </a:r>
                      <a:r>
                        <a:rPr lang="ar-SA" sz="2000" baseline="0" dirty="0">
                          <a:latin typeface="Adobe Arabic" pitchFamily="18" charset="-78"/>
                          <a:cs typeface="Adobe Arabic" pitchFamily="18" charset="-78"/>
                        </a:rPr>
                        <a:t> </a:t>
                      </a:r>
                    </a:p>
                    <a:p>
                      <a:pPr algn="ctr"/>
                      <a:r>
                        <a:rPr lang="ar-SA" sz="2000" dirty="0">
                          <a:latin typeface="Adobe Arabic" pitchFamily="18" charset="-78"/>
                          <a:cs typeface="Adobe Arabic" pitchFamily="18" charset="-78"/>
                        </a:rPr>
                        <a:t>قمرية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latin typeface="Adobe Arabic" pitchFamily="18" charset="-78"/>
                          <a:cs typeface="Adobe Arabic" pitchFamily="18" charset="-78"/>
                        </a:rPr>
                        <a:t>لام</a:t>
                      </a:r>
                      <a:r>
                        <a:rPr lang="ar-SA" sz="2000" baseline="0" dirty="0">
                          <a:latin typeface="Adobe Arabic" pitchFamily="18" charset="-78"/>
                          <a:cs typeface="Adobe Arabic" pitchFamily="18" charset="-78"/>
                        </a:rPr>
                        <a:t> </a:t>
                      </a:r>
                      <a:r>
                        <a:rPr lang="ar-SA" sz="2000" dirty="0">
                          <a:latin typeface="Adobe Arabic" pitchFamily="18" charset="-78"/>
                          <a:cs typeface="Adobe Arabic" pitchFamily="18" charset="-78"/>
                        </a:rPr>
                        <a:t>شمسية</a:t>
                      </a:r>
                    </a:p>
                    <a:p>
                      <a:pPr algn="ctr"/>
                      <a:endParaRPr lang="ar-SA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Adobe Arabic" pitchFamily="18" charset="-78"/>
                          <a:cs typeface="Adobe Arabic" pitchFamily="18" charset="-78"/>
                        </a:rPr>
                        <a:t>فعل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Adobe Arabic" pitchFamily="18" charset="-78"/>
                          <a:cs typeface="Adobe Arabic" pitchFamily="18" charset="-78"/>
                        </a:rPr>
                        <a:t>اسم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Adobe Arabic" pitchFamily="18" charset="-78"/>
                          <a:cs typeface="Adobe Arabic" pitchFamily="18" charset="-78"/>
                        </a:rPr>
                        <a:t>مد الألف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Adobe Arabic" pitchFamily="18" charset="-78"/>
                          <a:cs typeface="Adobe Arabic" pitchFamily="18" charset="-78"/>
                        </a:rPr>
                        <a:t>مد</a:t>
                      </a:r>
                    </a:p>
                    <a:p>
                      <a:pPr algn="ctr"/>
                      <a:r>
                        <a:rPr lang="ar-SA" sz="2000" dirty="0">
                          <a:latin typeface="Adobe Arabic" pitchFamily="18" charset="-78"/>
                          <a:cs typeface="Adobe Arabic" pitchFamily="18" charset="-78"/>
                        </a:rPr>
                        <a:t> الياء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Adobe Arabic" pitchFamily="18" charset="-78"/>
                          <a:cs typeface="Adobe Arabic" pitchFamily="18" charset="-78"/>
                        </a:rPr>
                        <a:t>مد </a:t>
                      </a:r>
                    </a:p>
                    <a:p>
                      <a:pPr algn="ctr"/>
                      <a:r>
                        <a:rPr lang="ar-SA" sz="2000" dirty="0">
                          <a:latin typeface="Adobe Arabic" pitchFamily="18" charset="-78"/>
                          <a:cs typeface="Adobe Arabic" pitchFamily="18" charset="-78"/>
                        </a:rPr>
                        <a:t>الواو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Adobe Arabic" pitchFamily="18" charset="-78"/>
                          <a:cs typeface="Adobe Arabic" pitchFamily="18" charset="-78"/>
                        </a:rPr>
                        <a:t>تاء مفتوحة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87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الـكـلـمة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-------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-------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-------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-------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-------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-------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-------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-------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32" name="Rectangle 17"/>
          <p:cNvSpPr>
            <a:spLocks noChangeArrowheads="1"/>
          </p:cNvSpPr>
          <p:nvPr/>
        </p:nvSpPr>
        <p:spPr bwMode="auto">
          <a:xfrm>
            <a:off x="152400" y="1371600"/>
            <a:ext cx="5919798" cy="969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0" eaLnBrk="0" hangingPunct="0">
              <a:defRPr/>
            </a:pPr>
            <a:r>
              <a:rPr lang="ar-SA" sz="1900" b="1" dirty="0">
                <a:cs typeface="Times New Roman" pitchFamily="18" charset="0"/>
              </a:rPr>
              <a:t>تلميذتي الفطنة بالتعاون مع أفراد مجموعتك ابحثي عن الكلمات </a:t>
            </a:r>
          </a:p>
          <a:p>
            <a:pPr algn="ctr" rtl="0" eaLnBrk="0" hangingPunct="0">
              <a:defRPr/>
            </a:pPr>
            <a:r>
              <a:rPr lang="ar-SA" sz="1900" b="1" dirty="0">
                <a:cs typeface="Times New Roman" pitchFamily="18" charset="0"/>
              </a:rPr>
              <a:t>ثم صنفيها حسب المهارات في الجدول التالي: </a:t>
            </a:r>
          </a:p>
          <a:p>
            <a:pPr algn="ctr" rtl="0" eaLnBrk="0" hangingPunct="0">
              <a:defRPr/>
            </a:pPr>
            <a:endParaRPr lang="ar-SA" sz="1900" b="1" dirty="0"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3833" name="Rectangle 4"/>
          <p:cNvSpPr>
            <a:spLocks noChangeArrowheads="1"/>
          </p:cNvSpPr>
          <p:nvPr/>
        </p:nvSpPr>
        <p:spPr bwMode="auto">
          <a:xfrm>
            <a:off x="228600" y="304800"/>
            <a:ext cx="864393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اسم المجموعة : ........................     الدرس : الرسول صل الله عليه وسلم قدوتي في الصدق      الإستراتيجية : فرز المفاهيم .</a:t>
            </a:r>
            <a:endParaRPr lang="en-US" sz="900" b="1" dirty="0"/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الهدف : تصنيف كلمات بحسب الظواهر الصوتية </a:t>
            </a:r>
            <a:endParaRPr lang="en-US" sz="900" dirty="0"/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الزمن : دقيقتين      .                                                                                          آلية التنفيذ : جماعي (4) </a:t>
            </a:r>
            <a:endParaRPr lang="en-US" sz="900" dirty="0"/>
          </a:p>
          <a:p>
            <a:pPr algn="l" rtl="0" eaLnBrk="0" hangingPunct="0">
              <a:defRPr/>
            </a:pPr>
            <a:endParaRPr lang="en-US" sz="800" dirty="0"/>
          </a:p>
        </p:txBody>
      </p:sp>
      <p:pic>
        <p:nvPicPr>
          <p:cNvPr id="1027" name="Picture 3" descr="D:\دي 1\الصف الاول\الاسبوع التمهيدى\برنامج الاسبوع التمهيدي\ملصقات اليوم التمهيدي على السبورة روعة\_.png"/>
          <p:cNvPicPr>
            <a:picLocks noChangeAspect="1" noChangeArrowheads="1"/>
          </p:cNvPicPr>
          <p:nvPr/>
        </p:nvPicPr>
        <p:blipFill>
          <a:blip r:embed="rId3"/>
          <a:srcRect b="11217"/>
          <a:stretch>
            <a:fillRect/>
          </a:stretch>
        </p:blipFill>
        <p:spPr bwMode="auto">
          <a:xfrm>
            <a:off x="5500694" y="1000108"/>
            <a:ext cx="3643306" cy="250033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6786578" y="1643050"/>
            <a:ext cx="20002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19050">
                  <a:solidFill>
                    <a:sysClr val="windowText" lastClr="000000"/>
                  </a:solidFill>
                  <a:prstDash val="solid"/>
                </a:ln>
              </a:rPr>
              <a:t>أنا أقول الصدق</a:t>
            </a:r>
          </a:p>
        </p:txBody>
      </p:sp>
    </p:spTree>
  </p:cSld>
  <p:clrMapOvr>
    <a:masterClrMapping/>
  </p:clrMapOvr>
  <p:transition>
    <p:newsflash/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804A50F4-E016-4664-A914-6D84C4D96F06}"/>
              </a:ext>
            </a:extLst>
          </p:cNvPr>
          <p:cNvSpPr/>
          <p:nvPr/>
        </p:nvSpPr>
        <p:spPr>
          <a:xfrm>
            <a:off x="1500188" y="1357313"/>
            <a:ext cx="70104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ar-SA" sz="5400" b="1" dirty="0">
                <a:solidFill>
                  <a:schemeClr val="tx1"/>
                </a:solidFill>
              </a:rPr>
              <a:t>تلميذتي الفطنة تعاوني مع أفراد مجموعتك عيني الخطأ في الكلمات التالية ثم صححيه.</a:t>
            </a:r>
          </a:p>
        </p:txBody>
      </p:sp>
      <p:pic>
        <p:nvPicPr>
          <p:cNvPr id="74755" name="Picture 2" descr="صورة ذات صلة">
            <a:extLst>
              <a:ext uri="{FF2B5EF4-FFF2-40B4-BE49-F238E27FC236}">
                <a16:creationId xmlns:a16="http://schemas.microsoft.com/office/drawing/2014/main" id="{E8375C95-4CC0-4586-A9AE-8756569F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 descr="نتيجة بحث الصور عن صور حوار الصديقات كرتون">
            <a:extLst>
              <a:ext uri="{FF2B5EF4-FFF2-40B4-BE49-F238E27FC236}">
                <a16:creationId xmlns:a16="http://schemas.microsoft.com/office/drawing/2014/main" id="{B61E6A96-7034-4DF1-B634-845F4A6B8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25479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2" descr="صورة ذات صلة">
            <a:extLst>
              <a:ext uri="{FF2B5EF4-FFF2-40B4-BE49-F238E27FC236}">
                <a16:creationId xmlns:a16="http://schemas.microsoft.com/office/drawing/2014/main" id="{1666FCBB-5A61-476F-A562-D725134B4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257800"/>
            <a:ext cx="7143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>
            <a:extLst>
              <a:ext uri="{FF2B5EF4-FFF2-40B4-BE49-F238E27FC236}">
                <a16:creationId xmlns:a16="http://schemas.microsoft.com/office/drawing/2014/main" id="{FBDE4E5F-8FB0-4700-AE34-5F3159F4F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3555" name="Rectangle 17">
            <a:extLst>
              <a:ext uri="{FF2B5EF4-FFF2-40B4-BE49-F238E27FC236}">
                <a16:creationId xmlns:a16="http://schemas.microsoft.com/office/drawing/2014/main" id="{7F05A8F2-B460-4B8C-8EA1-B9F97664D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35100"/>
            <a:ext cx="9144000" cy="754063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SA" sz="2400" b="1" dirty="0">
                <a:cs typeface="Times New Roman" pitchFamily="18" charset="0"/>
              </a:rPr>
              <a:t>صغيرتي المفكرة تعاوني مع أفراد مجموعتك وعيني الكلمة الخاطئة من بين الكلمات التالية:</a:t>
            </a:r>
          </a:p>
          <a:p>
            <a:pPr algn="ctr" rtl="1" eaLnBrk="1" hangingPunct="1">
              <a:defRPr/>
            </a:pPr>
            <a:endParaRPr lang="ar-SA" sz="1900" b="1" dirty="0"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C593C38B-7849-4DC3-A4FA-8376A22B3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975"/>
            <a:ext cx="9144000" cy="1000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SA" sz="1600" b="1" dirty="0">
                <a:cs typeface="Times New Roman" pitchFamily="18" charset="0"/>
              </a:rPr>
              <a:t>اسم المجموعة : ............................... الدرس : </a:t>
            </a:r>
            <a:r>
              <a:rPr lang="ar-SA" sz="1600" b="1" dirty="0"/>
              <a:t>آداب الزيارة                                  </a:t>
            </a:r>
            <a:r>
              <a:rPr lang="ar-SA" sz="1600" b="1" dirty="0">
                <a:cs typeface="Times New Roman" pitchFamily="18" charset="0"/>
              </a:rPr>
              <a:t>الإستراتيجية : أوجد الخطأ. ( تفكير ناقد )</a:t>
            </a:r>
          </a:p>
          <a:p>
            <a:pPr algn="ctr" rtl="1" eaLnBrk="1" hangingPunct="1">
              <a:defRPr/>
            </a:pPr>
            <a:endParaRPr lang="en-US" sz="900" dirty="0"/>
          </a:p>
          <a:p>
            <a:pPr algn="ctr" rtl="1" eaLnBrk="1" hangingPunct="1">
              <a:defRPr/>
            </a:pPr>
            <a:r>
              <a:rPr lang="ar-SA" sz="1600" b="1" dirty="0">
                <a:cs typeface="Times New Roman" pitchFamily="18" charset="0"/>
              </a:rPr>
              <a:t>الهدف :  تعيين الخطأ في كلمات تحوي الظواهر الصوتية( التاء مربوطة والهاء المربوطة )</a:t>
            </a:r>
            <a:endParaRPr lang="en-US" sz="900" dirty="0"/>
          </a:p>
          <a:p>
            <a:pPr algn="ctr" rtl="1" eaLnBrk="1" hangingPunct="1">
              <a:defRPr/>
            </a:pPr>
            <a:r>
              <a:rPr lang="ar-SA" sz="1600" b="1" dirty="0">
                <a:cs typeface="Times New Roman" pitchFamily="18" charset="0"/>
              </a:rPr>
              <a:t>الزمن : دقيقتين.                                                                                          آلية التنفيذ : جماعي  </a:t>
            </a:r>
            <a:endParaRPr lang="en-US" sz="900" dirty="0"/>
          </a:p>
        </p:txBody>
      </p:sp>
      <p:sp>
        <p:nvSpPr>
          <p:cNvPr id="75781" name="مستطيل 1">
            <a:extLst>
              <a:ext uri="{FF2B5EF4-FFF2-40B4-BE49-F238E27FC236}">
                <a16:creationId xmlns:a16="http://schemas.microsoft.com/office/drawing/2014/main" id="{75A2BA5C-19C9-42FF-B9D5-F94F81AD3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646363"/>
            <a:ext cx="2301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4800" b="1">
                <a:solidFill>
                  <a:srgbClr val="FF0000"/>
                </a:solidFill>
              </a:rPr>
              <a:t>جَــمِــيــلَــه</a:t>
            </a:r>
            <a:endParaRPr lang="ar-SA" altLang="ar-SA" sz="2400"/>
          </a:p>
        </p:txBody>
      </p:sp>
      <p:sp>
        <p:nvSpPr>
          <p:cNvPr id="75782" name="مستطيل 11">
            <a:extLst>
              <a:ext uri="{FF2B5EF4-FFF2-40B4-BE49-F238E27FC236}">
                <a16:creationId xmlns:a16="http://schemas.microsoft.com/office/drawing/2014/main" id="{B3EE334C-2453-4A5C-8DD7-560C62F9E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684588"/>
            <a:ext cx="1795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6000" b="1">
                <a:solidFill>
                  <a:srgbClr val="FF0000"/>
                </a:solidFill>
                <a:cs typeface="Akhbar MT" pitchFamily="2" charset="-78"/>
              </a:rPr>
              <a:t>فِـكْـرَةُُ  </a:t>
            </a:r>
            <a:endParaRPr lang="ar-SA" altLang="ar-SA" sz="2400">
              <a:cs typeface="Akhbar MT" pitchFamily="2" charset="-78"/>
            </a:endParaRPr>
          </a:p>
        </p:txBody>
      </p:sp>
      <p:sp>
        <p:nvSpPr>
          <p:cNvPr id="75783" name="مستطيل 1">
            <a:extLst>
              <a:ext uri="{FF2B5EF4-FFF2-40B4-BE49-F238E27FC236}">
                <a16:creationId xmlns:a16="http://schemas.microsoft.com/office/drawing/2014/main" id="{C350A50A-C030-4682-B9C3-F2BAD9C2E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911600"/>
            <a:ext cx="2025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4800" b="1">
                <a:solidFill>
                  <a:srgbClr val="FF0000"/>
                </a:solidFill>
                <a:cs typeface="Akhbar MT" pitchFamily="2" charset="-78"/>
              </a:rPr>
              <a:t>الْـمُـعَـلِّـمَـةُ</a:t>
            </a:r>
            <a:endParaRPr lang="ar-SA" altLang="ar-SA">
              <a:cs typeface="Akhbar MT" pitchFamily="2" charset="-78"/>
            </a:endParaRPr>
          </a:p>
        </p:txBody>
      </p:sp>
      <p:sp>
        <p:nvSpPr>
          <p:cNvPr id="75784" name="مستطيل 11">
            <a:extLst>
              <a:ext uri="{FF2B5EF4-FFF2-40B4-BE49-F238E27FC236}">
                <a16:creationId xmlns:a16="http://schemas.microsoft.com/office/drawing/2014/main" id="{FE13D2A5-60AD-4F3D-84BB-A0EE257E4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5229225"/>
            <a:ext cx="2220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6000" b="1">
                <a:solidFill>
                  <a:srgbClr val="FF0000"/>
                </a:solidFill>
                <a:cs typeface="Akhbar MT" pitchFamily="2" charset="-78"/>
              </a:rPr>
              <a:t>الـزِّيَــارَةُُ </a:t>
            </a:r>
            <a:endParaRPr lang="ar-SA" altLang="ar-SA" sz="2400">
              <a:cs typeface="Akhbar MT" pitchFamily="2" charset="-78"/>
            </a:endParaRPr>
          </a:p>
        </p:txBody>
      </p:sp>
    </p:spTree>
  </p:cSld>
  <p:clrMapOvr>
    <a:masterClrMapping/>
  </p:clrMapOvr>
  <p:transition>
    <p:dissolve/>
    <p:sndAc>
      <p:stSnd>
        <p:snd r:embed="rId2" name="البسملة2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>
            <a:extLst>
              <a:ext uri="{FF2B5EF4-FFF2-40B4-BE49-F238E27FC236}">
                <a16:creationId xmlns:a16="http://schemas.microsoft.com/office/drawing/2014/main" id="{0C6EB00A-D463-489D-9A3C-027FE429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3555" name="Rectangle 17">
            <a:extLst>
              <a:ext uri="{FF2B5EF4-FFF2-40B4-BE49-F238E27FC236}">
                <a16:creationId xmlns:a16="http://schemas.microsoft.com/office/drawing/2014/main" id="{C7CCD4DA-82AB-4976-92BB-5AC695719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35100"/>
            <a:ext cx="9144000" cy="754063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SA" sz="2400" b="1" dirty="0">
                <a:cs typeface="Times New Roman" pitchFamily="18" charset="0"/>
              </a:rPr>
              <a:t>صغيرتي المفكرة تعاوني مع أفراد مجموعتك وعيني الكلمة الخاطئة من بين الكلمات التالية:</a:t>
            </a:r>
          </a:p>
          <a:p>
            <a:pPr algn="ctr" rtl="1" eaLnBrk="1" hangingPunct="1">
              <a:defRPr/>
            </a:pPr>
            <a:endParaRPr lang="ar-SA" sz="1900" b="1" dirty="0"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CE2271EC-0A96-4AA6-981C-75ED6765A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975"/>
            <a:ext cx="9144000" cy="1000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SA" sz="1600" b="1" dirty="0">
                <a:cs typeface="Times New Roman" pitchFamily="18" charset="0"/>
              </a:rPr>
              <a:t>اسم المجموعة : ............................... الدرس : </a:t>
            </a:r>
            <a:r>
              <a:rPr lang="ar-SA" sz="1600" b="1" dirty="0"/>
              <a:t>آداب الزيارة                              </a:t>
            </a:r>
            <a:r>
              <a:rPr lang="ar-SA" sz="1600" b="1" dirty="0">
                <a:cs typeface="Times New Roman" pitchFamily="18" charset="0"/>
              </a:rPr>
              <a:t>الإستراتيجية : أوجد الخطأ. ( تفكير ناقد )</a:t>
            </a:r>
          </a:p>
          <a:p>
            <a:pPr algn="ctr" rtl="1" eaLnBrk="1" hangingPunct="1">
              <a:defRPr/>
            </a:pPr>
            <a:endParaRPr lang="en-US" sz="900" dirty="0"/>
          </a:p>
          <a:p>
            <a:pPr algn="ctr" rtl="1" eaLnBrk="1" hangingPunct="1">
              <a:defRPr/>
            </a:pPr>
            <a:r>
              <a:rPr lang="ar-SA" sz="1600" b="1" dirty="0">
                <a:cs typeface="Times New Roman" pitchFamily="18" charset="0"/>
              </a:rPr>
              <a:t>الهدف :  تعيين الخطأ في كلمات تحوي الظواهر الصوتية( التاء مربوطة والهاء المربوطة والتاء المفتوحة )</a:t>
            </a:r>
            <a:endParaRPr lang="en-US" sz="900" dirty="0"/>
          </a:p>
          <a:p>
            <a:pPr algn="ctr" rtl="1" eaLnBrk="1" hangingPunct="1">
              <a:defRPr/>
            </a:pPr>
            <a:r>
              <a:rPr lang="ar-SA" sz="1600" b="1" dirty="0">
                <a:cs typeface="Times New Roman" pitchFamily="18" charset="0"/>
              </a:rPr>
              <a:t>الزمن : دقيقتين.                                                                                          آلية التنفيذ : جماعي  </a:t>
            </a:r>
            <a:endParaRPr lang="en-US" sz="900" dirty="0"/>
          </a:p>
        </p:txBody>
      </p:sp>
      <p:sp>
        <p:nvSpPr>
          <p:cNvPr id="76805" name="مستطيل 1">
            <a:extLst>
              <a:ext uri="{FF2B5EF4-FFF2-40B4-BE49-F238E27FC236}">
                <a16:creationId xmlns:a16="http://schemas.microsoft.com/office/drawing/2014/main" id="{AAB21733-1A9A-4FB0-9B6E-F08FCB07A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2646363"/>
            <a:ext cx="2312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4800" b="1">
                <a:solidFill>
                  <a:srgbClr val="FF0000"/>
                </a:solidFill>
              </a:rPr>
              <a:t>الـزَّائـــرَات</a:t>
            </a:r>
            <a:endParaRPr lang="ar-SA" altLang="ar-SA" sz="2400"/>
          </a:p>
        </p:txBody>
      </p:sp>
      <p:sp>
        <p:nvSpPr>
          <p:cNvPr id="76806" name="مستطيل 11">
            <a:extLst>
              <a:ext uri="{FF2B5EF4-FFF2-40B4-BE49-F238E27FC236}">
                <a16:creationId xmlns:a16="http://schemas.microsoft.com/office/drawing/2014/main" id="{F1620DCB-E74B-42F5-806A-C5FE6E37A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684588"/>
            <a:ext cx="2052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6000" b="1">
                <a:solidFill>
                  <a:srgbClr val="FF0000"/>
                </a:solidFill>
                <a:cs typeface="Akhbar MT" pitchFamily="2" charset="-78"/>
              </a:rPr>
              <a:t>شُـفِـيَـتْ </a:t>
            </a:r>
            <a:endParaRPr lang="ar-SA" altLang="ar-SA" sz="2400">
              <a:cs typeface="Akhbar MT" pitchFamily="2" charset="-78"/>
            </a:endParaRPr>
          </a:p>
        </p:txBody>
      </p:sp>
      <p:sp>
        <p:nvSpPr>
          <p:cNvPr id="76807" name="مستطيل 1">
            <a:extLst>
              <a:ext uri="{FF2B5EF4-FFF2-40B4-BE49-F238E27FC236}">
                <a16:creationId xmlns:a16="http://schemas.microsoft.com/office/drawing/2014/main" id="{8F6FC1BF-84CE-49AB-8D07-766733570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911600"/>
            <a:ext cx="1833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4800" b="1">
                <a:solidFill>
                  <a:srgbClr val="FF0000"/>
                </a:solidFill>
              </a:rPr>
              <a:t>سَـــأَلَـــةِ</a:t>
            </a:r>
            <a:endParaRPr lang="ar-SA" altLang="ar-SA"/>
          </a:p>
        </p:txBody>
      </p:sp>
      <p:sp>
        <p:nvSpPr>
          <p:cNvPr id="76808" name="مستطيل 11">
            <a:extLst>
              <a:ext uri="{FF2B5EF4-FFF2-40B4-BE49-F238E27FC236}">
                <a16:creationId xmlns:a16="http://schemas.microsoft.com/office/drawing/2014/main" id="{33361AAA-9047-4A39-80DE-A5F3AAE5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5229225"/>
            <a:ext cx="1643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6000" b="1">
                <a:solidFill>
                  <a:srgbClr val="FF0000"/>
                </a:solidFill>
                <a:cs typeface="Akhbar MT" pitchFamily="2" charset="-78"/>
              </a:rPr>
              <a:t>عَــادتْ</a:t>
            </a:r>
            <a:endParaRPr lang="ar-SA" altLang="ar-SA" sz="2400">
              <a:cs typeface="Akhbar MT" pitchFamily="2" charset="-78"/>
            </a:endParaRPr>
          </a:p>
        </p:txBody>
      </p:sp>
    </p:spTree>
  </p:cSld>
  <p:clrMapOvr>
    <a:masterClrMapping/>
  </p:clrMapOvr>
  <p:transition>
    <p:dissolve/>
    <p:sndAc>
      <p:stSnd>
        <p:snd r:embed="rId2" name="البسملة2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>
            <a:extLst>
              <a:ext uri="{FF2B5EF4-FFF2-40B4-BE49-F238E27FC236}">
                <a16:creationId xmlns:a16="http://schemas.microsoft.com/office/drawing/2014/main" id="{AE5AFCE9-6586-4D6F-9681-57220770A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3555" name="Rectangle 17">
            <a:extLst>
              <a:ext uri="{FF2B5EF4-FFF2-40B4-BE49-F238E27FC236}">
                <a16:creationId xmlns:a16="http://schemas.microsoft.com/office/drawing/2014/main" id="{25C905C1-4931-40B2-8800-9FB25DAD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35100"/>
            <a:ext cx="9144000" cy="754063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SA" sz="2400" b="1" dirty="0">
                <a:cs typeface="Times New Roman" pitchFamily="18" charset="0"/>
              </a:rPr>
              <a:t>صغيرتي المفكرة تعاوني مع أفراد مجموعتك وعيني الكلمة الخاطئة من بين الكلمات التالية:</a:t>
            </a:r>
          </a:p>
          <a:p>
            <a:pPr algn="ctr" rtl="1" eaLnBrk="1" hangingPunct="1">
              <a:defRPr/>
            </a:pPr>
            <a:endParaRPr lang="ar-SA" sz="1900" b="1" dirty="0"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ECD2B84D-96CD-4CC3-B885-8752577DA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975"/>
            <a:ext cx="9144000" cy="1000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SA" sz="1600" b="1" dirty="0">
                <a:cs typeface="Times New Roman" pitchFamily="18" charset="0"/>
              </a:rPr>
              <a:t>اسم المجموعة : ............................... الدرس : </a:t>
            </a:r>
            <a:r>
              <a:rPr lang="ar-SA" sz="1600" b="1" dirty="0"/>
              <a:t>آداب الزيارة                                   </a:t>
            </a:r>
            <a:r>
              <a:rPr lang="ar-SA" sz="1600" b="1" dirty="0">
                <a:cs typeface="Times New Roman" pitchFamily="18" charset="0"/>
              </a:rPr>
              <a:t>الإستراتيجية : أوجد الخطأ. ( تفكير ناقد )</a:t>
            </a:r>
          </a:p>
          <a:p>
            <a:pPr algn="ctr" rtl="1" eaLnBrk="1" hangingPunct="1">
              <a:defRPr/>
            </a:pPr>
            <a:endParaRPr lang="en-US" sz="900" dirty="0"/>
          </a:p>
          <a:p>
            <a:pPr algn="ctr" rtl="1" eaLnBrk="1" hangingPunct="1">
              <a:defRPr/>
            </a:pPr>
            <a:r>
              <a:rPr lang="ar-SA" sz="1600" b="1" dirty="0">
                <a:cs typeface="Times New Roman" pitchFamily="18" charset="0"/>
              </a:rPr>
              <a:t>الهدف :  تعيين الخطأ في كلمات تحوي الظواهر الصوتية( المدود )</a:t>
            </a:r>
            <a:endParaRPr lang="en-US" sz="900" dirty="0"/>
          </a:p>
          <a:p>
            <a:pPr algn="ctr" rtl="1" eaLnBrk="1" hangingPunct="1">
              <a:defRPr/>
            </a:pPr>
            <a:r>
              <a:rPr lang="ar-SA" sz="1600" b="1" dirty="0">
                <a:cs typeface="Times New Roman" pitchFamily="18" charset="0"/>
              </a:rPr>
              <a:t>الزمن : دقيقتين.                                                                                          آلية التنفيذ : جماعي  </a:t>
            </a:r>
            <a:endParaRPr lang="en-US" sz="900" dirty="0"/>
          </a:p>
        </p:txBody>
      </p:sp>
      <p:sp>
        <p:nvSpPr>
          <p:cNvPr id="77829" name="مستطيل 1">
            <a:extLst>
              <a:ext uri="{FF2B5EF4-FFF2-40B4-BE49-F238E27FC236}">
                <a16:creationId xmlns:a16="http://schemas.microsoft.com/office/drawing/2014/main" id="{0AF8FE93-9D4F-46D8-9233-081D73C8D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2390775"/>
            <a:ext cx="29194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EG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ال</a:t>
            </a:r>
            <a:r>
              <a:rPr lang="ar-SA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ْـ</a:t>
            </a:r>
            <a:r>
              <a:rPr lang="ar-EG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مَ</a:t>
            </a:r>
            <a:r>
              <a:rPr lang="ar-SA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ــ</a:t>
            </a:r>
            <a:r>
              <a:rPr lang="ar-EG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ك</a:t>
            </a:r>
            <a:r>
              <a:rPr lang="ar-SA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َــ</a:t>
            </a:r>
            <a:r>
              <a:rPr lang="ar-EG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انِ</a:t>
            </a:r>
            <a:endParaRPr lang="ar-SA" altLang="ar-SA" sz="280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77830" name="مستطيل 11">
            <a:extLst>
              <a:ext uri="{FF2B5EF4-FFF2-40B4-BE49-F238E27FC236}">
                <a16:creationId xmlns:a16="http://schemas.microsoft.com/office/drawing/2014/main" id="{F0F49C12-0632-4BE3-A91E-BCA30CB1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5300663"/>
            <a:ext cx="3713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ال</a:t>
            </a:r>
            <a:r>
              <a:rPr lang="ar-SA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ـ</a:t>
            </a:r>
            <a:r>
              <a:rPr lang="ar-EG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تَّ</a:t>
            </a:r>
            <a:r>
              <a:rPr lang="ar-SA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ـ</a:t>
            </a:r>
            <a:r>
              <a:rPr lang="ar-EG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ل</a:t>
            </a:r>
            <a:r>
              <a:rPr lang="ar-SA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ْـ</a:t>
            </a:r>
            <a:r>
              <a:rPr lang="ar-EG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م</a:t>
            </a:r>
            <a:r>
              <a:rPr lang="ar-SA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ِـ</a:t>
            </a:r>
            <a:r>
              <a:rPr lang="ar-EG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ي</a:t>
            </a:r>
            <a:r>
              <a:rPr lang="ar-SA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َــ</a:t>
            </a:r>
            <a:r>
              <a:rPr lang="ar-EG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ذ</a:t>
            </a:r>
            <a:r>
              <a:rPr lang="ar-SA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َ</a:t>
            </a:r>
            <a:r>
              <a:rPr lang="ar-EG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اتُ</a:t>
            </a:r>
            <a:endParaRPr lang="ar-SA" altLang="ar-SA" sz="240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77831" name="مستطيل 1">
            <a:extLst>
              <a:ext uri="{FF2B5EF4-FFF2-40B4-BE49-F238E27FC236}">
                <a16:creationId xmlns:a16="http://schemas.microsoft.com/office/drawing/2014/main" id="{FF1CDA21-6330-4301-AE5B-15C5780C3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3573463"/>
            <a:ext cx="1858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EG" altLang="ar-SA" sz="54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الش</a:t>
            </a:r>
            <a:r>
              <a:rPr lang="ar-SA" altLang="ar-SA" sz="54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ِّــ</a:t>
            </a:r>
            <a:r>
              <a:rPr lang="ar-EG" altLang="ar-SA" sz="54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ف</a:t>
            </a:r>
            <a:r>
              <a:rPr lang="ar-SA" altLang="ar-SA" sz="54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َــ</a:t>
            </a:r>
            <a:r>
              <a:rPr lang="ar-EG" altLang="ar-SA" sz="54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اءِ</a:t>
            </a:r>
            <a:endParaRPr lang="ar-SA" altLang="ar-SA" sz="2800">
              <a:solidFill>
                <a:srgbClr val="FF0000"/>
              </a:solidFill>
            </a:endParaRPr>
          </a:p>
        </p:txBody>
      </p:sp>
      <p:sp>
        <p:nvSpPr>
          <p:cNvPr id="77832" name="مستطيل 11">
            <a:extLst>
              <a:ext uri="{FF2B5EF4-FFF2-40B4-BE49-F238E27FC236}">
                <a16:creationId xmlns:a16="http://schemas.microsoft.com/office/drawing/2014/main" id="{B6AB192A-8205-4AC4-9924-5E292EA94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5" y="3736975"/>
            <a:ext cx="210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EG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ال</a:t>
            </a:r>
            <a:r>
              <a:rPr lang="ar-SA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ْـ</a:t>
            </a:r>
            <a:r>
              <a:rPr lang="ar-EG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ع</a:t>
            </a:r>
            <a:r>
              <a:rPr lang="ar-SA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َـ</a:t>
            </a:r>
            <a:r>
              <a:rPr lang="ar-EG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جِ</a:t>
            </a:r>
            <a:r>
              <a:rPr lang="ar-SA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ــ</a:t>
            </a:r>
            <a:r>
              <a:rPr lang="ar-EG" altLang="ar-SA" sz="6000" b="1">
                <a:solidFill>
                  <a:srgbClr val="FF0000"/>
                </a:solidFill>
                <a:latin typeface="Calibri" panose="020F0502020204030204" pitchFamily="34" charset="0"/>
                <a:cs typeface="Akhbar MT" pitchFamily="2" charset="-78"/>
              </a:rPr>
              <a:t>لِ</a:t>
            </a:r>
            <a:endParaRPr lang="ar-SA" altLang="ar-SA" sz="2400">
              <a:solidFill>
                <a:srgbClr val="FF0000"/>
              </a:solidFill>
              <a:cs typeface="Akhbar MT" pitchFamily="2" charset="-78"/>
            </a:endParaRPr>
          </a:p>
        </p:txBody>
      </p:sp>
    </p:spTree>
  </p:cSld>
  <p:clrMapOvr>
    <a:masterClrMapping/>
  </p:clrMapOvr>
  <p:transition>
    <p:dissolve/>
    <p:sndAc>
      <p:stSnd>
        <p:snd r:embed="rId2" name="البسملة2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3" name="Rectangle 4"/>
          <p:cNvSpPr>
            <a:spLocks noChangeArrowheads="1"/>
          </p:cNvSpPr>
          <p:nvPr/>
        </p:nvSpPr>
        <p:spPr bwMode="auto">
          <a:xfrm>
            <a:off x="179512" y="214290"/>
            <a:ext cx="875014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اسم المجموعة : ........................     الدرس : </a:t>
            </a:r>
            <a:r>
              <a:rPr lang="ar-SA" sz="1600" b="1" dirty="0"/>
              <a:t> آداب الزيارة</a:t>
            </a:r>
            <a:r>
              <a:rPr lang="ar-SA" sz="1600" b="1" dirty="0">
                <a:cs typeface="Times New Roman" pitchFamily="18" charset="0"/>
              </a:rPr>
              <a:t>                                    الإستراتيجية : تعلم تعاوني.( تفكير ناقد)</a:t>
            </a:r>
            <a:endParaRPr lang="en-US" sz="900" b="1" dirty="0"/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الهدف : الربط بين كلمات تحوي ظواهر الصوتية </a:t>
            </a:r>
            <a:endParaRPr lang="en-US" sz="900" dirty="0"/>
          </a:p>
          <a:p>
            <a:pPr algn="ctr" rtl="0" eaLnBrk="0" hangingPunct="0">
              <a:defRPr/>
            </a:pPr>
            <a:r>
              <a:rPr lang="ar-SA" sz="1600" b="1" dirty="0">
                <a:cs typeface="Times New Roman" pitchFamily="18" charset="0"/>
              </a:rPr>
              <a:t>الزمن : دقيقتين                                       المكون :أقرأ  و ألاحظ                                      آلية التنفيذ : جماعي (4) </a:t>
            </a:r>
            <a:endParaRPr lang="en-US" sz="900" dirty="0"/>
          </a:p>
          <a:p>
            <a:pPr algn="l" rtl="0" eaLnBrk="0" hangingPunct="0">
              <a:defRPr/>
            </a:pPr>
            <a:endParaRPr lang="en-US" sz="800" dirty="0"/>
          </a:p>
        </p:txBody>
      </p:sp>
      <p:sp>
        <p:nvSpPr>
          <p:cNvPr id="9" name="مستطيل 8"/>
          <p:cNvSpPr/>
          <p:nvPr/>
        </p:nvSpPr>
        <p:spPr>
          <a:xfrm>
            <a:off x="357158" y="1285860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2400" b="1" dirty="0">
                <a:cs typeface="Times New Roman" pitchFamily="18" charset="0"/>
              </a:rPr>
              <a:t>تلميذتي المفكرة بالتعاون مع أفراد مجموعتك أوجدي الرابط العجيب بين هذه الكلمات :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29388" y="2071678"/>
            <a:ext cx="207164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>
                <a:cs typeface="Times New Roman" pitchFamily="18" charset="0"/>
              </a:rPr>
              <a:t>الكلمات </a:t>
            </a:r>
            <a:endParaRPr lang="en-US" sz="900" dirty="0"/>
          </a:p>
          <a:p>
            <a:pPr algn="l" rtl="0" eaLnBrk="0" hangingPunct="0">
              <a:defRPr/>
            </a:pPr>
            <a:endParaRPr lang="en-US" sz="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71538" y="2071678"/>
            <a:ext cx="242034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>
                <a:cs typeface="Times New Roman" pitchFamily="18" charset="0"/>
              </a:rPr>
              <a:t>الرابط العجيب </a:t>
            </a:r>
            <a:endParaRPr lang="en-US" sz="900" dirty="0"/>
          </a:p>
          <a:p>
            <a:pPr algn="l" rtl="0" eaLnBrk="0" hangingPunct="0">
              <a:defRPr/>
            </a:pPr>
            <a:endParaRPr lang="en-US" sz="8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2857496"/>
            <a:ext cx="4857752" cy="243143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0" eaLnBrk="0" hangingPunct="0">
              <a:lnSpc>
                <a:spcPct val="150000"/>
              </a:lnSpc>
              <a:defRPr/>
            </a:pPr>
            <a:r>
              <a:rPr lang="ar-SA" sz="3200" b="1" dirty="0">
                <a:cs typeface="Times New Roman" pitchFamily="18" charset="0"/>
              </a:rPr>
              <a:t>.........................................................................................................................................</a:t>
            </a:r>
            <a:endParaRPr lang="en-US" sz="900" dirty="0"/>
          </a:p>
          <a:p>
            <a:pPr algn="l" rtl="0" eaLnBrk="0" hangingPunct="0">
              <a:defRPr/>
            </a:pPr>
            <a:endParaRPr lang="en-US" sz="8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214926" y="3088544"/>
            <a:ext cx="378621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0" eaLnBrk="0" hangingPunct="0">
              <a:defRPr/>
            </a:pPr>
            <a:r>
              <a:rPr lang="ar-SA" sz="2800" b="1" dirty="0"/>
              <a:t>وَفَـاء     صَـفَـاء      مَـسَـاء </a:t>
            </a:r>
            <a:endParaRPr lang="en-US" sz="2800" b="1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072066" y="3847659"/>
            <a:ext cx="407193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0" eaLnBrk="0" hangingPunct="0">
              <a:defRPr/>
            </a:pPr>
            <a:r>
              <a:rPr lang="ar-SA" sz="2800" b="1" dirty="0"/>
              <a:t>مَرِيـضَـةٌ    جَـمِـيـلَـةٌ     قَـلِـيـلَـةٌ</a:t>
            </a:r>
            <a:endParaRPr lang="en-US" sz="2800" b="1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72066" y="4643446"/>
            <a:ext cx="4071934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0" eaLnBrk="0" hangingPunct="0">
              <a:defRPr/>
            </a:pPr>
            <a:r>
              <a:rPr lang="ar-SA" sz="2800" b="1" dirty="0"/>
              <a:t>عَــادَتْ      عَـلِـمَتْ     شُـفِـيَـتْ</a:t>
            </a:r>
            <a:endParaRPr lang="en-US" sz="2800" b="1" dirty="0"/>
          </a:p>
        </p:txBody>
      </p:sp>
      <p:pic>
        <p:nvPicPr>
          <p:cNvPr id="16" name="صورة 1">
            <a:extLst>
              <a:ext uri="{FF2B5EF4-FFF2-40B4-BE49-F238E27FC236}">
                <a16:creationId xmlns:a16="http://schemas.microsoft.com/office/drawing/2014/main" id="{BC975E38-D09B-4DA1-B733-D96998143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54202" r="38976" b="9381"/>
          <a:stretch>
            <a:fillRect/>
          </a:stretch>
        </p:blipFill>
        <p:spPr bwMode="auto">
          <a:xfrm>
            <a:off x="27171" y="5166666"/>
            <a:ext cx="3680733" cy="162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927165"/>
      </p:ext>
    </p:extLst>
  </p:cSld>
  <p:clrMapOvr>
    <a:masterClrMapping/>
  </p:clrMapOvr>
  <p:transition>
    <p:newsflash/>
    <p:sndAc>
      <p:stSnd>
        <p:snd r:embed="rId2" name="click.wav"/>
      </p:stSnd>
    </p:sndAc>
  </p:transition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1173</Words>
  <Application>Microsoft Office PowerPoint</Application>
  <PresentationFormat>عرض على الشاشة (4:3)</PresentationFormat>
  <Paragraphs>254</Paragraphs>
  <Slides>19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Adobe Arabic</vt:lpstr>
      <vt:lpstr>Arial</vt:lpstr>
      <vt:lpstr>Calibri</vt:lpstr>
      <vt:lpstr>Times New Roman</vt:lpstr>
      <vt:lpstr>سمة Office</vt:lpstr>
      <vt:lpstr>أوراق عمل استراتيجيات  درس آداب الزيارة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الابتدائية الثامنة بنات باملج</cp:lastModifiedBy>
  <cp:revision>75</cp:revision>
  <dcterms:created xsi:type="dcterms:W3CDTF">2017-03-08T21:38:05Z</dcterms:created>
  <dcterms:modified xsi:type="dcterms:W3CDTF">2020-01-25T17:54:19Z</dcterms:modified>
</cp:coreProperties>
</file>