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3.wav" ContentType="audio/wav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</p:sldMasterIdLst>
  <p:notesMasterIdLst>
    <p:notesMasterId r:id="rId181"/>
  </p:notesMasterIdLst>
  <p:sldIdLst>
    <p:sldId id="1251" r:id="rId2"/>
    <p:sldId id="483" r:id="rId3"/>
    <p:sldId id="1253" r:id="rId4"/>
    <p:sldId id="1209" r:id="rId5"/>
    <p:sldId id="295" r:id="rId6"/>
    <p:sldId id="670" r:id="rId7"/>
    <p:sldId id="1262" r:id="rId8"/>
    <p:sldId id="753" r:id="rId9"/>
    <p:sldId id="768" r:id="rId10"/>
    <p:sldId id="1073" r:id="rId11"/>
    <p:sldId id="442" r:id="rId12"/>
    <p:sldId id="1263" r:id="rId13"/>
    <p:sldId id="738" r:id="rId14"/>
    <p:sldId id="555" r:id="rId15"/>
    <p:sldId id="867" r:id="rId16"/>
    <p:sldId id="747" r:id="rId17"/>
    <p:sldId id="1331" r:id="rId18"/>
    <p:sldId id="1074" r:id="rId19"/>
    <p:sldId id="1254" r:id="rId20"/>
    <p:sldId id="762" r:id="rId21"/>
    <p:sldId id="1330" r:id="rId22"/>
    <p:sldId id="339" r:id="rId23"/>
    <p:sldId id="669" r:id="rId24"/>
    <p:sldId id="870" r:id="rId25"/>
    <p:sldId id="869" r:id="rId26"/>
    <p:sldId id="1246" r:id="rId27"/>
    <p:sldId id="1247" r:id="rId28"/>
    <p:sldId id="1248" r:id="rId29"/>
    <p:sldId id="1218" r:id="rId30"/>
    <p:sldId id="739" r:id="rId31"/>
    <p:sldId id="657" r:id="rId32"/>
    <p:sldId id="755" r:id="rId33"/>
    <p:sldId id="359" r:id="rId34"/>
    <p:sldId id="360" r:id="rId35"/>
    <p:sldId id="361" r:id="rId36"/>
    <p:sldId id="286" r:id="rId37"/>
    <p:sldId id="310" r:id="rId38"/>
    <p:sldId id="1332" r:id="rId39"/>
    <p:sldId id="1317" r:id="rId40"/>
    <p:sldId id="700" r:id="rId41"/>
    <p:sldId id="1319" r:id="rId42"/>
    <p:sldId id="1080" r:id="rId43"/>
    <p:sldId id="1320" r:id="rId44"/>
    <p:sldId id="1211" r:id="rId45"/>
    <p:sldId id="806" r:id="rId46"/>
    <p:sldId id="1321" r:id="rId47"/>
    <p:sldId id="779" r:id="rId48"/>
    <p:sldId id="1328" r:id="rId49"/>
    <p:sldId id="327" r:id="rId50"/>
    <p:sldId id="355" r:id="rId51"/>
    <p:sldId id="780" r:id="rId52"/>
    <p:sldId id="356" r:id="rId53"/>
    <p:sldId id="781" r:id="rId54"/>
    <p:sldId id="369" r:id="rId55"/>
    <p:sldId id="775" r:id="rId56"/>
    <p:sldId id="717" r:id="rId57"/>
    <p:sldId id="766" r:id="rId58"/>
    <p:sldId id="632" r:id="rId59"/>
    <p:sldId id="691" r:id="rId60"/>
    <p:sldId id="438" r:id="rId61"/>
    <p:sldId id="749" r:id="rId62"/>
    <p:sldId id="750" r:id="rId63"/>
    <p:sldId id="751" r:id="rId64"/>
    <p:sldId id="263" r:id="rId65"/>
    <p:sldId id="265" r:id="rId66"/>
    <p:sldId id="650" r:id="rId67"/>
    <p:sldId id="651" r:id="rId68"/>
    <p:sldId id="495" r:id="rId69"/>
    <p:sldId id="718" r:id="rId70"/>
    <p:sldId id="1305" r:id="rId71"/>
    <p:sldId id="769" r:id="rId72"/>
    <p:sldId id="770" r:id="rId73"/>
    <p:sldId id="771" r:id="rId74"/>
    <p:sldId id="772" r:id="rId75"/>
    <p:sldId id="542" r:id="rId76"/>
    <p:sldId id="277" r:id="rId77"/>
    <p:sldId id="278" r:id="rId78"/>
    <p:sldId id="319" r:id="rId79"/>
    <p:sldId id="321" r:id="rId80"/>
    <p:sldId id="783" r:id="rId81"/>
    <p:sldId id="653" r:id="rId82"/>
    <p:sldId id="296" r:id="rId83"/>
    <p:sldId id="374" r:id="rId84"/>
    <p:sldId id="375" r:id="rId85"/>
    <p:sldId id="376" r:id="rId86"/>
    <p:sldId id="377" r:id="rId87"/>
    <p:sldId id="378" r:id="rId88"/>
    <p:sldId id="379" r:id="rId89"/>
    <p:sldId id="719" r:id="rId90"/>
    <p:sldId id="720" r:id="rId91"/>
    <p:sldId id="646" r:id="rId92"/>
    <p:sldId id="1100" r:id="rId93"/>
    <p:sldId id="1237" r:id="rId94"/>
    <p:sldId id="1266" r:id="rId95"/>
    <p:sldId id="774" r:id="rId96"/>
    <p:sldId id="1322" r:id="rId97"/>
    <p:sldId id="1299" r:id="rId98"/>
    <p:sldId id="558" r:id="rId99"/>
    <p:sldId id="819" r:id="rId100"/>
    <p:sldId id="1114" r:id="rId101"/>
    <p:sldId id="414" r:id="rId102"/>
    <p:sldId id="415" r:id="rId103"/>
    <p:sldId id="413" r:id="rId104"/>
    <p:sldId id="340" r:id="rId105"/>
    <p:sldId id="761" r:id="rId106"/>
    <p:sldId id="776" r:id="rId107"/>
    <p:sldId id="316" r:id="rId108"/>
    <p:sldId id="537" r:id="rId109"/>
    <p:sldId id="256" r:id="rId110"/>
    <p:sldId id="716" r:id="rId111"/>
    <p:sldId id="362" r:id="rId112"/>
    <p:sldId id="1172" r:id="rId113"/>
    <p:sldId id="790" r:id="rId114"/>
    <p:sldId id="764" r:id="rId115"/>
    <p:sldId id="765" r:id="rId116"/>
    <p:sldId id="394" r:id="rId117"/>
    <p:sldId id="322" r:id="rId118"/>
    <p:sldId id="596" r:id="rId119"/>
    <p:sldId id="441" r:id="rId120"/>
    <p:sldId id="552" r:id="rId121"/>
    <p:sldId id="841" r:id="rId122"/>
    <p:sldId id="559" r:id="rId123"/>
    <p:sldId id="267" r:id="rId124"/>
    <p:sldId id="748" r:id="rId125"/>
    <p:sldId id="262" r:id="rId126"/>
    <p:sldId id="1215" r:id="rId127"/>
    <p:sldId id="1316" r:id="rId128"/>
    <p:sldId id="1315" r:id="rId129"/>
    <p:sldId id="1294" r:id="rId130"/>
    <p:sldId id="1295" r:id="rId131"/>
    <p:sldId id="1324" r:id="rId132"/>
    <p:sldId id="842" r:id="rId133"/>
    <p:sldId id="1334" r:id="rId134"/>
    <p:sldId id="582" r:id="rId135"/>
    <p:sldId id="500" r:id="rId136"/>
    <p:sldId id="621" r:id="rId137"/>
    <p:sldId id="440" r:id="rId138"/>
    <p:sldId id="586" r:id="rId139"/>
    <p:sldId id="588" r:id="rId140"/>
    <p:sldId id="590" r:id="rId141"/>
    <p:sldId id="589" r:id="rId142"/>
    <p:sldId id="258" r:id="rId143"/>
    <p:sldId id="1329" r:id="rId144"/>
    <p:sldId id="1335" r:id="rId145"/>
    <p:sldId id="1337" r:id="rId146"/>
    <p:sldId id="1323" r:id="rId147"/>
    <p:sldId id="1333" r:id="rId148"/>
    <p:sldId id="743" r:id="rId149"/>
    <p:sldId id="744" r:id="rId150"/>
    <p:sldId id="745" r:id="rId151"/>
    <p:sldId id="1197" r:id="rId152"/>
    <p:sldId id="1198" r:id="rId153"/>
    <p:sldId id="1298" r:id="rId154"/>
    <p:sldId id="349" r:id="rId155"/>
    <p:sldId id="715" r:id="rId156"/>
    <p:sldId id="392" r:id="rId157"/>
    <p:sldId id="391" r:id="rId158"/>
    <p:sldId id="708" r:id="rId159"/>
    <p:sldId id="709" r:id="rId160"/>
    <p:sldId id="1255" r:id="rId161"/>
    <p:sldId id="778" r:id="rId162"/>
    <p:sldId id="777" r:id="rId163"/>
    <p:sldId id="658" r:id="rId164"/>
    <p:sldId id="1256" r:id="rId165"/>
    <p:sldId id="1257" r:id="rId166"/>
    <p:sldId id="1258" r:id="rId167"/>
    <p:sldId id="767" r:id="rId168"/>
    <p:sldId id="1259" r:id="rId169"/>
    <p:sldId id="1260" r:id="rId170"/>
    <p:sldId id="1261" r:id="rId171"/>
    <p:sldId id="855" r:id="rId172"/>
    <p:sldId id="1326" r:id="rId173"/>
    <p:sldId id="1140" r:id="rId174"/>
    <p:sldId id="1327" r:id="rId175"/>
    <p:sldId id="338" r:id="rId176"/>
    <p:sldId id="320" r:id="rId177"/>
    <p:sldId id="1128" r:id="rId178"/>
    <p:sldId id="1042" r:id="rId179"/>
    <p:sldId id="1139" r:id="rId180"/>
  </p:sldIdLst>
  <p:sldSz cx="9144000" cy="6858000" type="screen4x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5B3"/>
    <a:srgbClr val="FFFF66"/>
    <a:srgbClr val="2A21DF"/>
    <a:srgbClr val="FFFFFF"/>
    <a:srgbClr val="FF9900"/>
    <a:srgbClr val="FF66FF"/>
    <a:srgbClr val="66CCFF"/>
    <a:srgbClr val="FFCCFF"/>
    <a:srgbClr val="B6F0C1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79" autoAdjust="0"/>
    <p:restoredTop sz="94259" autoAdjust="0"/>
  </p:normalViewPr>
  <p:slideViewPr>
    <p:cSldViewPr snapToGrid="0">
      <p:cViewPr varScale="1">
        <p:scale>
          <a:sx n="68" d="100"/>
          <a:sy n="68" d="100"/>
        </p:scale>
        <p:origin x="14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/>
      <dgm:t>
        <a:bodyPr/>
        <a:lstStyle/>
        <a:p>
          <a:pPr rtl="1"/>
          <a:r>
            <a:rPr lang="ar-SA" sz="3500" dirty="0"/>
            <a:t>  </a:t>
          </a:r>
          <a:r>
            <a:rPr lang="ar-SA" sz="5400" dirty="0">
              <a:solidFill>
                <a:srgbClr val="2A21DF"/>
              </a:solidFill>
            </a:rPr>
            <a:t>أَلْعَابِي</a:t>
          </a:r>
          <a:r>
            <a:rPr lang="ar-SA" sz="3500" dirty="0"/>
            <a:t> </a:t>
          </a:r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/>
      <dgm:t>
        <a:bodyPr/>
        <a:lstStyle/>
        <a:p>
          <a:pPr rtl="1"/>
          <a:r>
            <a:rPr lang="ar-SA" sz="800" dirty="0"/>
            <a:t>...................................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/>
      <dgm:t>
        <a:bodyPr/>
        <a:lstStyle/>
        <a:p>
          <a:pPr algn="r" rtl="1"/>
          <a:r>
            <a:rPr lang="ar-SA" sz="800" dirty="0"/>
            <a:t> ...........................................</a:t>
          </a:r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DF1A3E56-E0E4-4516-9FC6-469047A7F226}">
      <dgm:prSet custT="1"/>
      <dgm:spPr/>
      <dgm:t>
        <a:bodyPr/>
        <a:lstStyle/>
        <a:p>
          <a:pPr rtl="1"/>
          <a:r>
            <a:rPr lang="ar-SA" sz="800" dirty="0"/>
            <a:t>...................................</a:t>
          </a:r>
          <a:r>
            <a:rPr lang="ar-SA" sz="1600" dirty="0"/>
            <a:t> </a:t>
          </a:r>
        </a:p>
      </dgm:t>
    </dgm:pt>
    <dgm:pt modelId="{C9D3E5BC-F179-4492-AACB-0A6A71DC7FF0}" type="parTrans" cxnId="{1585F7E0-7EF7-47B4-9003-FA1E51B14143}">
      <dgm:prSet/>
      <dgm:spPr/>
      <dgm:t>
        <a:bodyPr/>
        <a:lstStyle/>
        <a:p>
          <a:pPr rtl="1"/>
          <a:endParaRPr lang="ar-SA"/>
        </a:p>
      </dgm:t>
    </dgm:pt>
    <dgm:pt modelId="{C7ECC0ED-5DA2-4136-AB11-163C3C353D67}" type="sibTrans" cxnId="{1585F7E0-7EF7-47B4-9003-FA1E51B14143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1" custScaleX="164692" custScaleY="173829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8CB868E5-3946-4BB5-A2A0-32376F191132}" type="pres">
      <dgm:prSet presAssocID="{D6D59519-0D67-41B5-8E35-858D44F8C5DF}" presName="Name37" presStyleLbl="parChTrans1D2" presStyleIdx="0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0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0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1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1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1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CC12FCAE-B964-4800-8612-F2CC14F14B70}" type="pres">
      <dgm:prSet presAssocID="{C9D3E5BC-F179-4492-AACB-0A6A71DC7FF0}" presName="Name37" presStyleLbl="parChTrans1D2" presStyleIdx="2" presStyleCnt="3"/>
      <dgm:spPr/>
    </dgm:pt>
    <dgm:pt modelId="{90B742CD-DC3A-4369-BF61-4AF327B9DF10}" type="pres">
      <dgm:prSet presAssocID="{DF1A3E56-E0E4-4516-9FC6-469047A7F226}" presName="hierRoot2" presStyleCnt="0">
        <dgm:presLayoutVars>
          <dgm:hierBranch val="init"/>
        </dgm:presLayoutVars>
      </dgm:prSet>
      <dgm:spPr/>
    </dgm:pt>
    <dgm:pt modelId="{DFBADD84-9114-4C0E-8FB6-92B552460EDC}" type="pres">
      <dgm:prSet presAssocID="{DF1A3E56-E0E4-4516-9FC6-469047A7F226}" presName="rootComposite" presStyleCnt="0"/>
      <dgm:spPr/>
    </dgm:pt>
    <dgm:pt modelId="{70BC9C80-5306-4CB1-B852-AC2EF2D14032}" type="pres">
      <dgm:prSet presAssocID="{DF1A3E56-E0E4-4516-9FC6-469047A7F226}" presName="rootText" presStyleLbl="node2" presStyleIdx="2" presStyleCnt="3">
        <dgm:presLayoutVars>
          <dgm:chPref val="3"/>
        </dgm:presLayoutVars>
      </dgm:prSet>
      <dgm:spPr/>
    </dgm:pt>
    <dgm:pt modelId="{5EE8E017-4A6A-4479-B9D6-1FF7F09B30E7}" type="pres">
      <dgm:prSet presAssocID="{DF1A3E56-E0E4-4516-9FC6-469047A7F226}" presName="rootConnector" presStyleLbl="node2" presStyleIdx="2" presStyleCnt="3"/>
      <dgm:spPr/>
    </dgm:pt>
    <dgm:pt modelId="{8044C52B-CA70-4C3D-B28C-693E5CC49EAD}" type="pres">
      <dgm:prSet presAssocID="{DF1A3E56-E0E4-4516-9FC6-469047A7F226}" presName="hierChild4" presStyleCnt="0"/>
      <dgm:spPr/>
    </dgm:pt>
    <dgm:pt modelId="{A599E3E9-164D-4BD1-A762-8FAD6664CEED}" type="pres">
      <dgm:prSet presAssocID="{DF1A3E56-E0E4-4516-9FC6-469047A7F226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</dgm:ptLst>
  <dgm:cxnLst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0" destOrd="0" parTransId="{D6D59519-0D67-41B5-8E35-858D44F8C5DF}" sibTransId="{BBEF665A-2A22-4B81-A127-2C79B7900B2A}"/>
    <dgm:cxn modelId="{9628CC63-B8DD-41B9-85D5-1CC681315E97}" type="presOf" srcId="{DF1A3E56-E0E4-4516-9FC6-469047A7F226}" destId="{5EE8E017-4A6A-4479-B9D6-1FF7F09B30E7}" srcOrd="1" destOrd="0" presId="urn:microsoft.com/office/officeart/2005/8/layout/orgChart1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1" destOrd="0" parTransId="{3D7FB976-4327-49E1-B2D6-0794327AC603}" sibTransId="{1BB7E3B8-8DB4-48E8-BA5B-22BD40F8C19D}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6006B486-1517-49CD-B26C-68FC5AE3A86A}" type="presOf" srcId="{DF1A3E56-E0E4-4516-9FC6-469047A7F226}" destId="{70BC9C80-5306-4CB1-B852-AC2EF2D14032}" srcOrd="0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D4B001A6-1499-4D22-B984-E31C4EAFCAAA}" type="presOf" srcId="{C9D3E5BC-F179-4492-AACB-0A6A71DC7FF0}" destId="{CC12FCAE-B964-4800-8612-F2CC14F14B70}" srcOrd="0" destOrd="0" presId="urn:microsoft.com/office/officeart/2005/8/layout/orgChart1"/>
    <dgm:cxn modelId="{1585F7E0-7EF7-47B4-9003-FA1E51B14143}" srcId="{78F9670C-4272-4D0F-8C8F-C89EF39EB3D3}" destId="{DF1A3E56-E0E4-4516-9FC6-469047A7F226}" srcOrd="2" destOrd="0" parTransId="{C9D3E5BC-F179-4492-AACB-0A6A71DC7FF0}" sibTransId="{C7ECC0ED-5DA2-4136-AB11-163C3C353D67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EC4005ED-FBC6-46AB-A3D3-A5270BD06496}" type="presParOf" srcId="{A6A1B7BD-148A-41EA-B4A8-6000C44B66C7}" destId="{8CB868E5-3946-4BB5-A2A0-32376F191132}" srcOrd="0" destOrd="0" presId="urn:microsoft.com/office/officeart/2005/8/layout/orgChart1"/>
    <dgm:cxn modelId="{75C95BB6-6D07-47E3-BA0E-08C1E8604D5C}" type="presParOf" srcId="{A6A1B7BD-148A-41EA-B4A8-6000C44B66C7}" destId="{AE852A9E-59EF-4EBE-BE2D-EFAC8141D12D}" srcOrd="1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2" destOrd="0" presId="urn:microsoft.com/office/officeart/2005/8/layout/orgChart1"/>
    <dgm:cxn modelId="{CA5653DA-3566-4088-9D92-1A95270FD389}" type="presParOf" srcId="{A6A1B7BD-148A-41EA-B4A8-6000C44B66C7}" destId="{69FDAEFF-1B69-4E2A-8B48-71EDEC0C9A77}" srcOrd="3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CEBB2E22-C58B-40A6-993A-5C5A7384B3C1}" type="presParOf" srcId="{A6A1B7BD-148A-41EA-B4A8-6000C44B66C7}" destId="{CC12FCAE-B964-4800-8612-F2CC14F14B70}" srcOrd="4" destOrd="0" presId="urn:microsoft.com/office/officeart/2005/8/layout/orgChart1"/>
    <dgm:cxn modelId="{CEA4C83B-594A-41EE-8F1E-930263EDBD19}" type="presParOf" srcId="{A6A1B7BD-148A-41EA-B4A8-6000C44B66C7}" destId="{90B742CD-DC3A-4369-BF61-4AF327B9DF10}" srcOrd="5" destOrd="0" presId="urn:microsoft.com/office/officeart/2005/8/layout/orgChart1"/>
    <dgm:cxn modelId="{A92C375B-81AA-4788-AE40-A98841E7F6D2}" type="presParOf" srcId="{90B742CD-DC3A-4369-BF61-4AF327B9DF10}" destId="{DFBADD84-9114-4C0E-8FB6-92B552460EDC}" srcOrd="0" destOrd="0" presId="urn:microsoft.com/office/officeart/2005/8/layout/orgChart1"/>
    <dgm:cxn modelId="{5E66F7AE-BAC7-469B-B5E2-6A64E72E2A9C}" type="presParOf" srcId="{DFBADD84-9114-4C0E-8FB6-92B552460EDC}" destId="{70BC9C80-5306-4CB1-B852-AC2EF2D14032}" srcOrd="0" destOrd="0" presId="urn:microsoft.com/office/officeart/2005/8/layout/orgChart1"/>
    <dgm:cxn modelId="{E7F5D60C-0153-4BDD-AFE4-9F017B264555}" type="presParOf" srcId="{DFBADD84-9114-4C0E-8FB6-92B552460EDC}" destId="{5EE8E017-4A6A-4479-B9D6-1FF7F09B30E7}" srcOrd="1" destOrd="0" presId="urn:microsoft.com/office/officeart/2005/8/layout/orgChart1"/>
    <dgm:cxn modelId="{AC10AA05-368C-47A4-9FC9-554283F4937B}" type="presParOf" srcId="{90B742CD-DC3A-4369-BF61-4AF327B9DF10}" destId="{8044C52B-CA70-4C3D-B28C-693E5CC49EAD}" srcOrd="1" destOrd="0" presId="urn:microsoft.com/office/officeart/2005/8/layout/orgChart1"/>
    <dgm:cxn modelId="{9F22839A-5FB4-448C-AA42-C525C6376B04}" type="presParOf" srcId="{90B742CD-DC3A-4369-BF61-4AF327B9DF10}" destId="{A599E3E9-164D-4BD1-A762-8FAD6664CEED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ctr"/>
          <a:r>
            <a:rPr lang="ar-SA" sz="1800" dirty="0"/>
            <a:t> </a:t>
          </a:r>
          <a:r>
            <a:rPr lang="ar-SA" sz="3600" dirty="0"/>
            <a:t>ث</a:t>
          </a:r>
          <a:endParaRPr lang="en-US" sz="3600" b="1" dirty="0"/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>
              <a:solidFill>
                <a:srgbClr val="FF0000"/>
              </a:solidFill>
            </a:rPr>
            <a:t>مواضع الحرف في الكلمة</a:t>
          </a:r>
          <a:endParaRPr lang="en-US" sz="1600" b="1" dirty="0">
            <a:solidFill>
              <a:srgbClr val="FF0000"/>
            </a:solidFill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>
              <a:solidFill>
                <a:srgbClr val="0000FF"/>
              </a:solidFill>
            </a:rPr>
            <a:t>الحرف بالصوت الطويل </a:t>
          </a:r>
          <a:endParaRPr lang="en-US" sz="1600" b="1" dirty="0">
            <a:solidFill>
              <a:srgbClr val="0000FF"/>
            </a:solidFill>
          </a:endParaRPr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>
              <a:solidFill>
                <a:srgbClr val="00B050"/>
              </a:solidFill>
            </a:rPr>
            <a:t>الحرف بالصوت القصير </a:t>
          </a:r>
          <a:endParaRPr lang="en-US" sz="1600" b="1" dirty="0">
            <a:solidFill>
              <a:srgbClr val="00B050"/>
            </a:solidFill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2FCAE-B964-4800-8612-F2CC14F14B70}">
      <dsp:nvSpPr>
        <dsp:cNvPr id="0" name=""/>
        <dsp:cNvSpPr/>
      </dsp:nvSpPr>
      <dsp:spPr>
        <a:xfrm>
          <a:off x="2468880" y="1974786"/>
          <a:ext cx="1746750" cy="30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77"/>
              </a:lnTo>
              <a:lnTo>
                <a:pt x="1746750" y="151577"/>
              </a:lnTo>
              <a:lnTo>
                <a:pt x="1746750" y="3031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0EF88-1825-4E25-B3BD-DC22365E114B}">
      <dsp:nvSpPr>
        <dsp:cNvPr id="0" name=""/>
        <dsp:cNvSpPr/>
      </dsp:nvSpPr>
      <dsp:spPr>
        <a:xfrm>
          <a:off x="2423159" y="1974786"/>
          <a:ext cx="91440" cy="30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1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722129" y="1974786"/>
          <a:ext cx="1746750" cy="303155"/>
        </a:xfrm>
        <a:custGeom>
          <a:avLst/>
          <a:gdLst/>
          <a:ahLst/>
          <a:cxnLst/>
          <a:rect l="0" t="0" r="0" b="0"/>
          <a:pathLst>
            <a:path>
              <a:moveTo>
                <a:pt x="1746750" y="0"/>
              </a:moveTo>
              <a:lnTo>
                <a:pt x="1746750" y="151577"/>
              </a:lnTo>
              <a:lnTo>
                <a:pt x="0" y="151577"/>
              </a:lnTo>
              <a:lnTo>
                <a:pt x="0" y="3031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1280136" y="720092"/>
          <a:ext cx="2377486" cy="12546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  </a:t>
          </a:r>
          <a:r>
            <a:rPr lang="ar-SA" sz="5400" kern="1200" dirty="0">
              <a:solidFill>
                <a:srgbClr val="2A21DF"/>
              </a:solidFill>
            </a:rPr>
            <a:t>أَلْعَابِي</a:t>
          </a:r>
          <a:r>
            <a:rPr lang="ar-SA" sz="3500" kern="1200" dirty="0"/>
            <a:t> </a:t>
          </a:r>
        </a:p>
      </dsp:txBody>
      <dsp:txXfrm>
        <a:off x="1280136" y="720092"/>
        <a:ext cx="2377486" cy="1254693"/>
      </dsp:txXfrm>
    </dsp:sp>
    <dsp:sp modelId="{F8D01340-2B55-40EF-9C10-A2BBC1D2DE7A}">
      <dsp:nvSpPr>
        <dsp:cNvPr id="0" name=""/>
        <dsp:cNvSpPr/>
      </dsp:nvSpPr>
      <dsp:spPr>
        <a:xfrm>
          <a:off x="331" y="2277941"/>
          <a:ext cx="1443595" cy="7217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...................................</a:t>
          </a:r>
        </a:p>
      </dsp:txBody>
      <dsp:txXfrm>
        <a:off x="331" y="2277941"/>
        <a:ext cx="1443595" cy="721797"/>
      </dsp:txXfrm>
    </dsp:sp>
    <dsp:sp modelId="{78BF628C-4587-4D09-861B-7DF07011CF9D}">
      <dsp:nvSpPr>
        <dsp:cNvPr id="0" name=""/>
        <dsp:cNvSpPr/>
      </dsp:nvSpPr>
      <dsp:spPr>
        <a:xfrm>
          <a:off x="1747082" y="2277941"/>
          <a:ext cx="1443595" cy="7217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 ...........................................</a:t>
          </a:r>
        </a:p>
      </dsp:txBody>
      <dsp:txXfrm>
        <a:off x="1747082" y="2277941"/>
        <a:ext cx="1443595" cy="721797"/>
      </dsp:txXfrm>
    </dsp:sp>
    <dsp:sp modelId="{70BC9C80-5306-4CB1-B852-AC2EF2D14032}">
      <dsp:nvSpPr>
        <dsp:cNvPr id="0" name=""/>
        <dsp:cNvSpPr/>
      </dsp:nvSpPr>
      <dsp:spPr>
        <a:xfrm>
          <a:off x="3493832" y="2277941"/>
          <a:ext cx="1443595" cy="7217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...................................</a:t>
          </a:r>
          <a:r>
            <a:rPr lang="ar-SA" sz="1600" kern="1200" dirty="0"/>
            <a:t> </a:t>
          </a:r>
        </a:p>
      </dsp:txBody>
      <dsp:txXfrm>
        <a:off x="3493832" y="2277941"/>
        <a:ext cx="1443595" cy="7217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 </a:t>
          </a:r>
          <a:r>
            <a:rPr lang="ar-SA" sz="3600" kern="1200" dirty="0"/>
            <a:t>ث</a:t>
          </a:r>
          <a:endParaRPr lang="en-US" sz="3600" b="1" kern="1200" dirty="0"/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FF0000"/>
              </a:solidFill>
            </a:rPr>
            <a:t>مواضع الحرف في الكلمة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00FF"/>
              </a:solidFill>
            </a:rPr>
            <a:t>الحرف بالصوت الطويل </a:t>
          </a:r>
          <a:endParaRPr lang="en-US" sz="1600" b="1" kern="1200" dirty="0">
            <a:solidFill>
              <a:srgbClr val="0000FF"/>
            </a:solidFill>
          </a:endParaRPr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B050"/>
              </a:solidFill>
            </a:rPr>
            <a:t>الحرف بالصوت القصير </a:t>
          </a:r>
          <a:endParaRPr lang="en-US" sz="1600" b="1" kern="1200" dirty="0">
            <a:solidFill>
              <a:srgbClr val="00B050"/>
            </a:solidFill>
          </a:endParaRPr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99694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3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l">
              <a:defRPr sz="1200"/>
            </a:lvl1pPr>
          </a:lstStyle>
          <a:p>
            <a:fld id="{9B1E6BA5-DF29-4A26-A623-F883EB3712D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208088"/>
            <a:ext cx="4344987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99694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3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l">
              <a:defRPr sz="1200"/>
            </a:lvl1pPr>
          </a:lstStyle>
          <a:p>
            <a:fld id="{96991A7A-0CA0-4922-9C95-268B4C3E73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7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11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88494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25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40188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91A7A-0CA0-4922-9C95-268B4C3E73E0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8166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91A7A-0CA0-4922-9C95-268B4C3E73E0}" type="slidenum">
              <a:rPr lang="ar-SA" smtClean="0"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515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66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21265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119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86558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137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169347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عنصر نائب لصورة الشريحة 1">
            <a:extLst>
              <a:ext uri="{FF2B5EF4-FFF2-40B4-BE49-F238E27FC236}">
                <a16:creationId xmlns:a16="http://schemas.microsoft.com/office/drawing/2014/main" id="{7A7433BE-D438-47E0-869A-4DDEB6632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عنصر نائب للملاحظات 2">
            <a:extLst>
              <a:ext uri="{FF2B5EF4-FFF2-40B4-BE49-F238E27FC236}">
                <a16:creationId xmlns:a16="http://schemas.microsoft.com/office/drawing/2014/main" id="{C91DCFB3-070D-4D63-A749-FD1CDE403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3428" name="عنصر نائب لرقم الشريحة 3">
            <a:extLst>
              <a:ext uri="{FF2B5EF4-FFF2-40B4-BE49-F238E27FC236}">
                <a16:creationId xmlns:a16="http://schemas.microsoft.com/office/drawing/2014/main" id="{B4B79676-B2BC-4684-B70F-963BA529C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8062" indent="-295408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633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287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6940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99593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72247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44900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17554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CA66374-FFB4-4CEE-8CCB-896C5119B75F}" type="slidenum">
              <a:rPr lang="ar-SA" altLang="ar-SA" smtClean="0"/>
              <a:pPr algn="l">
                <a:spcBef>
                  <a:spcPct val="0"/>
                </a:spcBef>
              </a:pPr>
              <a:t>154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19483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90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054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688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D7D97D-455E-436F-AE79-302D081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4E8335C-E731-434E-821A-6A03D763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DBF3022-C188-4212-B989-141AC633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FFCF-0ACC-4D19-8E3B-35FB2BEB97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6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786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052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95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898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389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234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6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B1461-9C63-4F96-9459-037CBEBB955F}" type="datetimeFigureOut">
              <a:rPr lang="ar-SA" smtClean="0"/>
              <a:t>24/06/41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BA16-75F6-4742-898E-C7FFAFB7FF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33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mp"/><Relationship Id="rId5" Type="http://schemas.openxmlformats.org/officeDocument/2006/relationships/image" Target="../media/image153.tmp"/><Relationship Id="rId4" Type="http://schemas.openxmlformats.org/officeDocument/2006/relationships/hyperlink" Target="https://hipersimple.com/2253/como-lograr-que-la-busqueda-en-windows-7-sea-mas-rapida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tmp"/><Relationship Id="rId5" Type="http://schemas.openxmlformats.org/officeDocument/2006/relationships/image" Target="../media/image160.tmp"/><Relationship Id="rId4" Type="http://schemas.openxmlformats.org/officeDocument/2006/relationships/image" Target="../media/image159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tmp"/><Relationship Id="rId5" Type="http://schemas.openxmlformats.org/officeDocument/2006/relationships/image" Target="../media/image164.tmp"/><Relationship Id="rId4" Type="http://schemas.openxmlformats.org/officeDocument/2006/relationships/image" Target="../media/image163.tm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61.tm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tmp"/><Relationship Id="rId5" Type="http://schemas.openxmlformats.org/officeDocument/2006/relationships/image" Target="../media/image166.tmp"/><Relationship Id="rId4" Type="http://schemas.openxmlformats.org/officeDocument/2006/relationships/image" Target="../media/image1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82.png"/><Relationship Id="rId3" Type="http://schemas.openxmlformats.org/officeDocument/2006/relationships/image" Target="../media/image94.jpeg"/><Relationship Id="rId7" Type="http://schemas.openxmlformats.org/officeDocument/2006/relationships/image" Target="../media/image176.png"/><Relationship Id="rId12" Type="http://schemas.openxmlformats.org/officeDocument/2006/relationships/image" Target="../media/image181.sv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sv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svg"/><Relationship Id="rId4" Type="http://schemas.openxmlformats.org/officeDocument/2006/relationships/image" Target="../media/image93.jpeg"/><Relationship Id="rId9" Type="http://schemas.openxmlformats.org/officeDocument/2006/relationships/image" Target="../media/image178.png"/><Relationship Id="rId14" Type="http://schemas.openxmlformats.org/officeDocument/2006/relationships/image" Target="../media/image183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mp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tmp"/><Relationship Id="rId2" Type="http://schemas.openxmlformats.org/officeDocument/2006/relationships/image" Target="../media/image189.tmp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image" Target="../media/image193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tm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9.tmp"/><Relationship Id="rId4" Type="http://schemas.openxmlformats.org/officeDocument/2006/relationships/image" Target="../media/image3.tm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tmp"/><Relationship Id="rId4" Type="http://schemas.openxmlformats.org/officeDocument/2006/relationships/image" Target="../media/image3.tmp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tmp"/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tmp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mp"/><Relationship Id="rId5" Type="http://schemas.openxmlformats.org/officeDocument/2006/relationships/image" Target="../media/image2.tmp"/><Relationship Id="rId4" Type="http://schemas.openxmlformats.org/officeDocument/2006/relationships/image" Target="../media/image34.tm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mp"/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mp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mp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7.jp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tmp"/><Relationship Id="rId3" Type="http://schemas.openxmlformats.org/officeDocument/2006/relationships/image" Target="../media/image229.png"/><Relationship Id="rId7" Type="http://schemas.openxmlformats.org/officeDocument/2006/relationships/image" Target="../media/image233.tmp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tmp"/><Relationship Id="rId5" Type="http://schemas.openxmlformats.org/officeDocument/2006/relationships/image" Target="../media/image231.png"/><Relationship Id="rId4" Type="http://schemas.openxmlformats.org/officeDocument/2006/relationships/image" Target="../media/image230.png"/><Relationship Id="rId9" Type="http://schemas.openxmlformats.org/officeDocument/2006/relationships/image" Target="../media/image235.tmp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tmp"/><Relationship Id="rId3" Type="http://schemas.openxmlformats.org/officeDocument/2006/relationships/image" Target="../media/image236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235.tmp"/><Relationship Id="rId5" Type="http://schemas.openxmlformats.org/officeDocument/2006/relationships/image" Target="../media/image149.png"/><Relationship Id="rId10" Type="http://schemas.openxmlformats.org/officeDocument/2006/relationships/image" Target="../media/image234.tmp"/><Relationship Id="rId4" Type="http://schemas.openxmlformats.org/officeDocument/2006/relationships/image" Target="../media/image142.png"/><Relationship Id="rId9" Type="http://schemas.openxmlformats.org/officeDocument/2006/relationships/image" Target="../media/image233.tmp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4.tmp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3.tmp"/><Relationship Id="rId5" Type="http://schemas.openxmlformats.org/officeDocument/2006/relationships/image" Target="../media/image232.tmp"/><Relationship Id="rId10" Type="http://schemas.openxmlformats.org/officeDocument/2006/relationships/image" Target="../media/image240.png"/><Relationship Id="rId4" Type="http://schemas.openxmlformats.org/officeDocument/2006/relationships/image" Target="../media/image238.jpeg"/><Relationship Id="rId9" Type="http://schemas.openxmlformats.org/officeDocument/2006/relationships/image" Target="../media/image239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4.tmp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3.tmp"/><Relationship Id="rId5" Type="http://schemas.openxmlformats.org/officeDocument/2006/relationships/image" Target="../media/image232.tmp"/><Relationship Id="rId10" Type="http://schemas.openxmlformats.org/officeDocument/2006/relationships/image" Target="../media/image240.png"/><Relationship Id="rId4" Type="http://schemas.openxmlformats.org/officeDocument/2006/relationships/image" Target="../media/image238.jpeg"/><Relationship Id="rId9" Type="http://schemas.openxmlformats.org/officeDocument/2006/relationships/image" Target="../media/image2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4.tmp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3.tmp"/><Relationship Id="rId5" Type="http://schemas.openxmlformats.org/officeDocument/2006/relationships/image" Target="../media/image232.tmp"/><Relationship Id="rId10" Type="http://schemas.openxmlformats.org/officeDocument/2006/relationships/image" Target="../media/image240.png"/><Relationship Id="rId4" Type="http://schemas.openxmlformats.org/officeDocument/2006/relationships/image" Target="../media/image238.jpeg"/><Relationship Id="rId9" Type="http://schemas.openxmlformats.org/officeDocument/2006/relationships/image" Target="../media/image239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4.tmp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3.tmp"/><Relationship Id="rId5" Type="http://schemas.openxmlformats.org/officeDocument/2006/relationships/image" Target="../media/image232.tmp"/><Relationship Id="rId10" Type="http://schemas.openxmlformats.org/officeDocument/2006/relationships/image" Target="../media/image240.png"/><Relationship Id="rId4" Type="http://schemas.openxmlformats.org/officeDocument/2006/relationships/image" Target="../media/image238.jpeg"/><Relationship Id="rId9" Type="http://schemas.openxmlformats.org/officeDocument/2006/relationships/image" Target="../media/image239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tmp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tmp"/><Relationship Id="rId2" Type="http://schemas.openxmlformats.org/officeDocument/2006/relationships/image" Target="../media/image24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tm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tmp"/><Relationship Id="rId2" Type="http://schemas.openxmlformats.org/officeDocument/2006/relationships/image" Target="../media/image24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tmp"/><Relationship Id="rId2" Type="http://schemas.openxmlformats.org/officeDocument/2006/relationships/image" Target="../media/image24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tmp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5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mp"/><Relationship Id="rId4" Type="http://schemas.openxmlformats.org/officeDocument/2006/relationships/image" Target="../media/image6.tmp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tmp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53.tmp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3.tmp"/><Relationship Id="rId4" Type="http://schemas.openxmlformats.org/officeDocument/2006/relationships/image" Target="../media/image6.tmp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55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mp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55.png"/><Relationship Id="rId4" Type="http://schemas.openxmlformats.org/officeDocument/2006/relationships/image" Target="../media/image2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tmp"/><Relationship Id="rId2" Type="http://schemas.openxmlformats.org/officeDocument/2006/relationships/image" Target="../media/image264.tmp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29.png"/><Relationship Id="rId4" Type="http://schemas.openxmlformats.org/officeDocument/2006/relationships/image" Target="../media/image230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tmp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tmp"/><Relationship Id="rId2" Type="http://schemas.openxmlformats.org/officeDocument/2006/relationships/image" Target="../media/image26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tmp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tmp"/><Relationship Id="rId2" Type="http://schemas.openxmlformats.org/officeDocument/2006/relationships/image" Target="../media/image27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tmp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tmp"/><Relationship Id="rId2" Type="http://schemas.openxmlformats.org/officeDocument/2006/relationships/image" Target="../media/image274.tmp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tmp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27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tmp"/><Relationship Id="rId2" Type="http://schemas.openxmlformats.org/officeDocument/2006/relationships/image" Target="../media/image278.tmp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6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tmp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33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mp"/><Relationship Id="rId4" Type="http://schemas.openxmlformats.org/officeDocument/2006/relationships/image" Target="../media/image5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microsoft.com/office/2007/relationships/diagramDrawing" Target="../diagrams/drawing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9.png"/><Relationship Id="rId9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m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tmp"/><Relationship Id="rId4" Type="http://schemas.openxmlformats.org/officeDocument/2006/relationships/image" Target="../media/image86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tmp"/><Relationship Id="rId5" Type="http://schemas.openxmlformats.org/officeDocument/2006/relationships/image" Target="../media/image87.tmp"/><Relationship Id="rId4" Type="http://schemas.openxmlformats.org/officeDocument/2006/relationships/image" Target="../media/image86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1.wav"/><Relationship Id="rId26" Type="http://schemas.openxmlformats.org/officeDocument/2006/relationships/image" Target="../media/image17.jpeg"/><Relationship Id="rId3" Type="http://schemas.microsoft.com/office/2007/relationships/media" Target="../media/media2.WAV"/><Relationship Id="rId21" Type="http://schemas.openxmlformats.org/officeDocument/2006/relationships/image" Target="../media/image12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6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5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4.jpeg"/><Relationship Id="rId28" Type="http://schemas.openxmlformats.org/officeDocument/2006/relationships/image" Target="../media/image19.png"/><Relationship Id="rId10" Type="http://schemas.openxmlformats.org/officeDocument/2006/relationships/audio" Target="../media/media5.WAV"/><Relationship Id="rId19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3.gif"/><Relationship Id="rId27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0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0.tm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31.tmp"/><Relationship Id="rId7" Type="http://schemas.openxmlformats.org/officeDocument/2006/relationships/image" Target="../media/image13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32.tmp"/><Relationship Id="rId10" Type="http://schemas.openxmlformats.org/officeDocument/2006/relationships/image" Target="../media/image135.png"/><Relationship Id="rId4" Type="http://schemas.openxmlformats.org/officeDocument/2006/relationships/image" Target="../media/image111.png"/><Relationship Id="rId9" Type="http://schemas.openxmlformats.org/officeDocument/2006/relationships/image" Target="../media/image134.tm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3.jpeg"/><Relationship Id="rId7" Type="http://schemas.openxmlformats.org/officeDocument/2006/relationships/image" Target="../media/image112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31.tmp"/><Relationship Id="rId4" Type="http://schemas.openxmlformats.org/officeDocument/2006/relationships/image" Target="../media/image133.tm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93.jpeg"/><Relationship Id="rId7" Type="http://schemas.openxmlformats.org/officeDocument/2006/relationships/image" Target="../media/image114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tm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tmp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mp"/><Relationship Id="rId2" Type="http://schemas.openxmlformats.org/officeDocument/2006/relationships/image" Target="../media/image144.tmp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mp"/><Relationship Id="rId5" Type="http://schemas.openxmlformats.org/officeDocument/2006/relationships/image" Target="../media/image2.tmp"/><Relationship Id="rId4" Type="http://schemas.openxmlformats.org/officeDocument/2006/relationships/image" Target="../media/image154.tmp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mp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بات, زهرة, منضدة, جالس&#10;&#10;تم إنشاء الوصف تلقائياً">
            <a:extLst>
              <a:ext uri="{FF2B5EF4-FFF2-40B4-BE49-F238E27FC236}">
                <a16:creationId xmlns:a16="http://schemas.microsoft.com/office/drawing/2014/main" id="{F5CAC868-590B-4EBB-A45E-B104D5EFB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26" b="857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3D4C4D0-D75A-459D-B630-3DA0345E33D2}"/>
              </a:ext>
            </a:extLst>
          </p:cNvPr>
          <p:cNvSpPr/>
          <p:nvPr/>
        </p:nvSpPr>
        <p:spPr>
          <a:xfrm>
            <a:off x="556592" y="1560443"/>
            <a:ext cx="8282608" cy="3737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cs typeface="DecoType Naskh Swashes" panose="02010400000000000000" pitchFamily="2" charset="-78"/>
              </a:rPr>
              <a:t>" بسم الله الرحمن الرحيم  "</a:t>
            </a:r>
          </a:p>
        </p:txBody>
      </p:sp>
    </p:spTree>
    <p:extLst>
      <p:ext uri="{BB962C8B-B14F-4D97-AF65-F5344CB8AC3E}">
        <p14:creationId xmlns:p14="http://schemas.microsoft.com/office/powerpoint/2010/main" val="6409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DEBA71D8-F0BF-420D-B090-49A1B4CD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05" y="1448779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9F779C-58C3-4C34-883A-7C47E6DC6A6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7550202-98E0-4237-B221-68C0B270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463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8010DE-27D0-4F94-AAE7-CAEE39311768}"/>
              </a:ext>
            </a:extLst>
          </p:cNvPr>
          <p:cNvSpPr txBox="1"/>
          <p:nvPr/>
        </p:nvSpPr>
        <p:spPr>
          <a:xfrm>
            <a:off x="3131840" y="2468354"/>
            <a:ext cx="4835525" cy="28007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الآن نقرأ ونـجرد 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حرف الثاء بالأصوات 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لنحفظ أشكال الـحـرف</a:t>
            </a:r>
          </a:p>
          <a:p>
            <a:pPr algn="ctr" rtl="1" eaLnBrk="1" hangingPunct="1">
              <a:defRPr/>
            </a:pPr>
            <a:r>
              <a:rPr lang="ar-SA" sz="44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ومواقعه في الكلمات</a:t>
            </a:r>
          </a:p>
        </p:txBody>
      </p:sp>
      <p:pic>
        <p:nvPicPr>
          <p:cNvPr id="77828" name="صورة 10">
            <a:extLst>
              <a:ext uri="{FF2B5EF4-FFF2-40B4-BE49-F238E27FC236}">
                <a16:creationId xmlns:a16="http://schemas.microsoft.com/office/drawing/2014/main" id="{8DF8A952-9202-431B-9188-10BFECC1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316198"/>
            <a:ext cx="2130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2F3900D-0547-43A5-B3A0-73DE003B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85357" y="2914021"/>
            <a:ext cx="2540071" cy="2671997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70CB795-8B13-4622-8449-77AA70C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100</a:t>
            </a:fld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F7AFE12-A9E0-44EC-8C39-91E5B6681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91" y="325874"/>
            <a:ext cx="3639058" cy="666843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87FC3C6-1E4C-4B5E-B9C5-D82DE6493C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790773" y="794368"/>
            <a:ext cx="1729237" cy="13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3FB7B28-FEE5-44E7-93CD-DABA8B73CBCA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496F8A-56DB-41BC-887E-72B529CD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79" y="1822828"/>
            <a:ext cx="2551122" cy="278230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87944E-0CF5-4ECA-84B0-F648B4A95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>
          <a:xfrm>
            <a:off x="4093791" y="1263130"/>
            <a:ext cx="4639322" cy="302151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FC8498B-BE86-4117-9EA8-629632C711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3"/>
          <a:stretch/>
        </p:blipFill>
        <p:spPr>
          <a:xfrm>
            <a:off x="3482901" y="3727266"/>
            <a:ext cx="2551122" cy="2404712"/>
          </a:xfrm>
          <a:prstGeom prst="rect">
            <a:avLst/>
          </a:prstGeom>
        </p:spPr>
      </p:pic>
      <p:pic>
        <p:nvPicPr>
          <p:cNvPr id="8" name="صورة 7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2C4664EB-0F2B-4C89-B7FC-7B4BA6A38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32" y="249705"/>
            <a:ext cx="5058481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8431"/>
      </p:ext>
    </p:extLst>
  </p:cSld>
  <p:clrMapOvr>
    <a:masterClrMapping/>
  </p:clrMapOvr>
  <p:transition spd="med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F5592C8-390F-44DF-A91C-8EB4C3A523E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ECF9D08-98DB-4A5A-A8EE-3669CADCA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4" y="974713"/>
            <a:ext cx="2445522" cy="245428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F6C2FF-C9D1-4A42-AD25-F20505142B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 b="2935"/>
          <a:stretch/>
        </p:blipFill>
        <p:spPr>
          <a:xfrm>
            <a:off x="4120793" y="1551159"/>
            <a:ext cx="4429743" cy="29312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A3AA87E-8F09-45B1-9EBE-9EE0380AB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59" y="3821900"/>
            <a:ext cx="2554462" cy="2454287"/>
          </a:xfrm>
          <a:prstGeom prst="rect">
            <a:avLst/>
          </a:prstGeom>
        </p:spPr>
      </p:pic>
      <p:pic>
        <p:nvPicPr>
          <p:cNvPr id="7" name="صورة 6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98AF53A9-F237-4744-B501-0460D96FD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75" y="402076"/>
            <a:ext cx="5058481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33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209253A-8C27-4872-A550-14DA94ADEDA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8C5E46A-F0A8-4A01-AFED-5E3A94D8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0" y="2152333"/>
            <a:ext cx="2240665" cy="289674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0D5DD2-CE56-458C-B8FE-5F8B5BACE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" b="11089"/>
          <a:stretch/>
        </p:blipFill>
        <p:spPr>
          <a:xfrm>
            <a:off x="3131834" y="1415349"/>
            <a:ext cx="4429743" cy="28967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7FB6BF8-2C57-4365-9F07-EC9E98574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81" y="3841742"/>
            <a:ext cx="2651749" cy="2386574"/>
          </a:xfrm>
          <a:prstGeom prst="rect">
            <a:avLst/>
          </a:prstGeom>
        </p:spPr>
      </p:pic>
      <p:pic>
        <p:nvPicPr>
          <p:cNvPr id="7" name="صورة 6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4E513A62-E100-430F-9D73-E43F542BE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81" y="462716"/>
            <a:ext cx="5058481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4702"/>
      </p:ext>
    </p:extLst>
  </p:cSld>
  <p:clrMapOvr>
    <a:masterClrMapping/>
  </p:clrMapOvr>
  <p:transition spd="med">
    <p:pull dir="r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9AE88-D5FD-4AFF-BDF5-B31C1231E260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E82773-05E8-4111-BD4F-C681F3BED456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692150"/>
            <a:ext cx="1233488" cy="1924050"/>
            <a:chOff x="7299578" y="437875"/>
            <a:chExt cx="1233235" cy="1923185"/>
          </a:xfrm>
        </p:grpSpPr>
        <p:pic>
          <p:nvPicPr>
            <p:cNvPr id="17425" name="صورة 2">
              <a:extLst>
                <a:ext uri="{FF2B5EF4-FFF2-40B4-BE49-F238E27FC236}">
                  <a16:creationId xmlns:a16="http://schemas.microsoft.com/office/drawing/2014/main" id="{07BFA867-4AA6-4304-AF62-4953032DA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578" y="836712"/>
              <a:ext cx="1233235" cy="152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شريط جانبي 5">
              <a:extLst>
                <a:ext uri="{FF2B5EF4-FFF2-40B4-BE49-F238E27FC236}">
                  <a16:creationId xmlns:a16="http://schemas.microsoft.com/office/drawing/2014/main" id="{3550393D-8557-45E3-BEDA-B48BF5812BDF}"/>
                </a:ext>
              </a:extLst>
            </p:cNvPr>
            <p:cNvSpPr/>
            <p:nvPr/>
          </p:nvSpPr>
          <p:spPr>
            <a:xfrm rot="2383975">
              <a:off x="7520196" y="437875"/>
              <a:ext cx="576144" cy="666450"/>
            </a:xfrm>
            <a:prstGeom prst="diagStripe">
              <a:avLst>
                <a:gd name="adj" fmla="val 861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7180BAC1-04E1-4E1D-A729-25A1E24F3E91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981075"/>
            <a:ext cx="1495425" cy="1844675"/>
            <a:chOff x="5148263" y="692249"/>
            <a:chExt cx="1495425" cy="1844675"/>
          </a:xfrm>
        </p:grpSpPr>
        <p:pic>
          <p:nvPicPr>
            <p:cNvPr id="17423" name="Picture 6">
              <a:extLst>
                <a:ext uri="{FF2B5EF4-FFF2-40B4-BE49-F238E27FC236}">
                  <a16:creationId xmlns:a16="http://schemas.microsoft.com/office/drawing/2014/main" id="{3F49DD75-208C-4B4B-8222-608B4C90E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692249"/>
              <a:ext cx="14954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شريط جانبي 5">
              <a:extLst>
                <a:ext uri="{FF2B5EF4-FFF2-40B4-BE49-F238E27FC236}">
                  <a16:creationId xmlns:a16="http://schemas.microsoft.com/office/drawing/2014/main" id="{DCBE6E8B-3916-492F-999A-54DBFC73688F}"/>
                </a:ext>
              </a:extLst>
            </p:cNvPr>
            <p:cNvSpPr/>
            <p:nvPr/>
          </p:nvSpPr>
          <p:spPr>
            <a:xfrm rot="792240">
              <a:off x="6062663" y="2036862"/>
              <a:ext cx="477838" cy="500062"/>
            </a:xfrm>
            <a:prstGeom prst="diagStripe">
              <a:avLst>
                <a:gd name="adj" fmla="val 85095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D79E0758-40A4-4C63-96EC-4B8CA5A3CB5D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765175"/>
            <a:ext cx="1511300" cy="2014538"/>
            <a:chOff x="2772222" y="293787"/>
            <a:chExt cx="1511300" cy="2015232"/>
          </a:xfrm>
        </p:grpSpPr>
        <p:pic>
          <p:nvPicPr>
            <p:cNvPr id="17421" name="صورة 3">
              <a:extLst>
                <a:ext uri="{FF2B5EF4-FFF2-40B4-BE49-F238E27FC236}">
                  <a16:creationId xmlns:a16="http://schemas.microsoft.com/office/drawing/2014/main" id="{B4DA7636-0030-473A-8516-D0271D7A3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22" y="581819"/>
              <a:ext cx="1511300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81894D73-EDF8-4B75-B6DC-103ABD9B4148}"/>
                </a:ext>
              </a:extLst>
            </p:cNvPr>
            <p:cNvSpPr/>
            <p:nvPr/>
          </p:nvSpPr>
          <p:spPr>
            <a:xfrm rot="402720">
              <a:off x="3073847" y="293787"/>
              <a:ext cx="649287" cy="151182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3800" dirty="0">
                  <a:solidFill>
                    <a:srgbClr val="FF0000"/>
                  </a:solidFill>
                  <a:latin typeface="Arial"/>
                </a:rPr>
                <a:t>ۥ</a:t>
              </a:r>
              <a:endParaRPr lang="ar-SA" sz="13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825E818F-D7F4-4376-8B05-33DBEB9FC44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981075"/>
            <a:ext cx="1376363" cy="1601788"/>
            <a:chOff x="755650" y="782077"/>
            <a:chExt cx="1376363" cy="1602447"/>
          </a:xfrm>
        </p:grpSpPr>
        <p:pic>
          <p:nvPicPr>
            <p:cNvPr id="17419" name="Picture 7">
              <a:extLst>
                <a:ext uri="{FF2B5EF4-FFF2-40B4-BE49-F238E27FC236}">
                  <a16:creationId xmlns:a16="http://schemas.microsoft.com/office/drawing/2014/main" id="{F02C91A9-6AA1-45BF-9752-83EB843BF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836712"/>
              <a:ext cx="1376363" cy="154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دائرة مجوفة 3">
              <a:extLst>
                <a:ext uri="{FF2B5EF4-FFF2-40B4-BE49-F238E27FC236}">
                  <a16:creationId xmlns:a16="http://schemas.microsoft.com/office/drawing/2014/main" id="{A327B596-D56C-43DB-9018-3CE46A8A275B}"/>
                </a:ext>
              </a:extLst>
            </p:cNvPr>
            <p:cNvSpPr/>
            <p:nvPr/>
          </p:nvSpPr>
          <p:spPr>
            <a:xfrm>
              <a:off x="827088" y="782077"/>
              <a:ext cx="173037" cy="169933"/>
            </a:xfrm>
            <a:prstGeom prst="donut">
              <a:avLst>
                <a:gd name="adj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5" name="مستطيل 10">
            <a:extLst>
              <a:ext uri="{FF2B5EF4-FFF2-40B4-BE49-F238E27FC236}">
                <a16:creationId xmlns:a16="http://schemas.microsoft.com/office/drawing/2014/main" id="{E3A6B8A2-29B7-4CB5-AC92-F891E4CA0B63}"/>
              </a:ext>
            </a:extLst>
          </p:cNvPr>
          <p:cNvSpPr/>
          <p:nvPr/>
        </p:nvSpPr>
        <p:spPr>
          <a:xfrm>
            <a:off x="7308850" y="4221163"/>
            <a:ext cx="1357313" cy="15700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ثَ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6" name="مستطيل 11">
            <a:extLst>
              <a:ext uri="{FF2B5EF4-FFF2-40B4-BE49-F238E27FC236}">
                <a16:creationId xmlns:a16="http://schemas.microsoft.com/office/drawing/2014/main" id="{415E0C34-7638-4FC4-9E37-6CE9BA796C34}"/>
              </a:ext>
            </a:extLst>
          </p:cNvPr>
          <p:cNvSpPr/>
          <p:nvPr/>
        </p:nvSpPr>
        <p:spPr>
          <a:xfrm>
            <a:off x="2916238" y="4292600"/>
            <a:ext cx="1285875" cy="1570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ثُ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7" name="مستطيل 20">
            <a:extLst>
              <a:ext uri="{FF2B5EF4-FFF2-40B4-BE49-F238E27FC236}">
                <a16:creationId xmlns:a16="http://schemas.microsoft.com/office/drawing/2014/main" id="{F6983A81-A791-4A51-A84B-CDBEFFEBE240}"/>
              </a:ext>
            </a:extLst>
          </p:cNvPr>
          <p:cNvSpPr/>
          <p:nvPr/>
        </p:nvSpPr>
        <p:spPr>
          <a:xfrm>
            <a:off x="5148263" y="4292600"/>
            <a:ext cx="1357312" cy="1570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ثِ</a:t>
            </a:r>
            <a:endParaRPr lang="ar-SA" sz="9600" dirty="0">
              <a:cs typeface="Akhbar MT" pitchFamily="2" charset="-78"/>
            </a:endParaRPr>
          </a:p>
        </p:txBody>
      </p:sp>
      <p:sp>
        <p:nvSpPr>
          <p:cNvPr id="18" name="مستطيل 23">
            <a:extLst>
              <a:ext uri="{FF2B5EF4-FFF2-40B4-BE49-F238E27FC236}">
                <a16:creationId xmlns:a16="http://schemas.microsoft.com/office/drawing/2014/main" id="{4F996F8B-B180-4A8A-862D-D594A6788CB4}"/>
              </a:ext>
            </a:extLst>
          </p:cNvPr>
          <p:cNvSpPr/>
          <p:nvPr/>
        </p:nvSpPr>
        <p:spPr>
          <a:xfrm>
            <a:off x="611188" y="4292600"/>
            <a:ext cx="1571625" cy="1570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dirty="0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 </a:t>
            </a:r>
            <a:r>
              <a:rPr lang="ar-SA" sz="9600" dirty="0" err="1">
                <a:solidFill>
                  <a:srgbClr val="FF0000"/>
                </a:solidFill>
                <a:latin typeface="Segoe UI" pitchFamily="34" charset="0"/>
                <a:cs typeface="Akhbar MT" pitchFamily="2" charset="-78"/>
              </a:rPr>
              <a:t>يَثْ</a:t>
            </a:r>
            <a:endParaRPr lang="ar-SA" sz="9600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1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14FBC77-2F4D-4011-B6D4-996041D2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257175"/>
            <a:ext cx="549433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057" tIns="29029" rIns="58057" bIns="29029" anchor="ctr">
            <a:spAutoFit/>
          </a:bodyPr>
          <a:lstStyle/>
          <a:p>
            <a:pPr algn="r" defTabSz="580598" rtl="1" eaLnBrk="1" hangingPunct="1">
              <a:defRPr/>
            </a:pPr>
            <a:r>
              <a:rPr lang="ar-SA" altLang="ar-SA" sz="698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endParaRPr lang="en-US" altLang="ar-SA" sz="698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580598" rtl="1" eaLnBrk="1" hangingPunct="1">
              <a:defRPr/>
            </a:pPr>
            <a:r>
              <a:rPr lang="ar-SA" altLang="ar-SA" sz="1016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r>
              <a:rPr lang="ar-SA" altLang="ar-SA" sz="1016" b="1" dirty="0">
                <a:solidFill>
                  <a:prstClr val="black"/>
                </a:solidFill>
                <a:ea typeface="Calibri" panose="020F0502020204030204" pitchFamily="34" charset="0"/>
              </a:rPr>
              <a:t>                                                 مجموعة (                                      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A9B1C5-A2CF-4443-8D43-581708E38019}"/>
              </a:ext>
            </a:extLst>
          </p:cNvPr>
          <p:cNvSpPr/>
          <p:nvPr/>
        </p:nvSpPr>
        <p:spPr>
          <a:xfrm>
            <a:off x="7594600" y="1719263"/>
            <a:ext cx="184150" cy="150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80598" rtl="1" eaLnBrk="1" hangingPunct="1">
              <a:defRPr/>
            </a:pPr>
            <a:endParaRPr lang="ar-SA" sz="381" dirty="0">
              <a:solidFill>
                <a:srgbClr val="FF0000"/>
              </a:solidFill>
              <a:latin typeface="Calibri" panose="020F0502020204030204"/>
            </a:endParaRPr>
          </a:p>
        </p:txBody>
      </p:sp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085B242F-0C1E-4FF0-9A6A-97BE8A29E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73177"/>
              </p:ext>
            </p:extLst>
          </p:nvPr>
        </p:nvGraphicFramePr>
        <p:xfrm>
          <a:off x="841375" y="2370137"/>
          <a:ext cx="7510463" cy="4159486"/>
        </p:xfrm>
        <a:graphic>
          <a:graphicData uri="http://schemas.openxmlformats.org/drawingml/2006/table">
            <a:tbl>
              <a:tblPr rtl="1"/>
              <a:tblGrid>
                <a:gridCol w="3162618">
                  <a:extLst>
                    <a:ext uri="{9D8B030D-6E8A-4147-A177-3AD203B41FA5}">
                      <a16:colId xmlns:a16="http://schemas.microsoft.com/office/drawing/2014/main" val="2411999805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4227940146"/>
                    </a:ext>
                  </a:extLst>
                </a:gridCol>
                <a:gridCol w="2313305">
                  <a:extLst>
                    <a:ext uri="{9D8B030D-6E8A-4147-A177-3AD203B41FA5}">
                      <a16:colId xmlns:a16="http://schemas.microsoft.com/office/drawing/2014/main" val="3156809832"/>
                    </a:ext>
                  </a:extLst>
                </a:gridCol>
              </a:tblGrid>
              <a:tr h="690163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تطرح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مقدمة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تجيب عن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مجيبة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تكتب الأفكار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المسجلة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14298"/>
                  </a:ext>
                </a:extLst>
              </a:tr>
              <a:tr h="1170532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endParaRPr kumimoji="0" lang="ar-SA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- </a:t>
                      </a:r>
                      <a:r>
                        <a:rPr kumimoji="0" lang="ar-SA" altLang="ar-SA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أقرأالكلمة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التالية وأجرد الحرف الملون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</a:t>
                      </a:r>
                      <a:r>
                        <a:rPr kumimoji="0" lang="en-US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يَتَحَدَّ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ثُ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)</a:t>
                      </a:r>
                      <a:endParaRPr kumimoji="0" lang="ar-SA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r>
                        <a:rPr kumimoji="0" lang="en-US" altLang="ar-SA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 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... 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99153"/>
                  </a:ext>
                </a:extLst>
              </a:tr>
              <a:tr h="1111611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الكلمة التالية وأجرد الحرف الملون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كَ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ث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ـِير</a:t>
                      </a:r>
                      <a:r>
                        <a:rPr kumimoji="0" lang="ar-SA" alt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)</a:t>
                      </a:r>
                      <a:endParaRPr kumimoji="0" lang="ar-SA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878533"/>
                  </a:ext>
                </a:extLst>
              </a:tr>
              <a:tr h="1105981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 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- أقرأ الكلمة التالية وأجرد الحرف الملون:  </a:t>
                      </a:r>
                      <a:r>
                        <a:rPr kumimoji="0" lang="ar-SA" altLang="ar-S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(  </a:t>
                      </a:r>
                      <a:r>
                        <a:rPr kumimoji="0" lang="ar-SA" altLang="ar-SA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ثَ</a:t>
                      </a:r>
                      <a:r>
                        <a:rPr kumimoji="0" lang="ar-SA" altLang="ar-SA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لاث </a:t>
                      </a:r>
                      <a:r>
                        <a:rPr kumimoji="0" lang="ar-SA" altLang="ar-S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ar-SA" altLang="ar-SA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193"/>
                  </a:ext>
                </a:extLst>
              </a:tr>
            </a:tbl>
          </a:graphicData>
        </a:graphic>
      </p:graphicFrame>
      <p:pic>
        <p:nvPicPr>
          <p:cNvPr id="70682" name="صورة 17" descr="images.jpg">
            <a:extLst>
              <a:ext uri="{FF2B5EF4-FFF2-40B4-BE49-F238E27FC236}">
                <a16:creationId xmlns:a16="http://schemas.microsoft.com/office/drawing/2014/main" id="{A5EE8B1A-2329-4BB6-9279-F84AFA8B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460097" y="3429000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3" name="صورة 18" descr="images.jpg">
            <a:extLst>
              <a:ext uri="{FF2B5EF4-FFF2-40B4-BE49-F238E27FC236}">
                <a16:creationId xmlns:a16="http://schemas.microsoft.com/office/drawing/2014/main" id="{A3C8E79E-41A6-4CAE-8B3A-DBAD83E0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522663" y="4730750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صورة 19" descr="images.jpg">
            <a:extLst>
              <a:ext uri="{FF2B5EF4-FFF2-40B4-BE49-F238E27FC236}">
                <a16:creationId xmlns:a16="http://schemas.microsoft.com/office/drawing/2014/main" id="{8AB40D03-807F-4DAB-9D0E-AFBF491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460096" y="5726906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صورة 20">
            <a:extLst>
              <a:ext uri="{FF2B5EF4-FFF2-40B4-BE49-F238E27FC236}">
                <a16:creationId xmlns:a16="http://schemas.microsoft.com/office/drawing/2014/main" id="{E58E3B07-9728-4438-B66D-619B16406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92871"/>
            <a:ext cx="35718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1547BA6E-F87B-4C9A-9F44-7CDC0FAF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6" y="645319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   / 14   هـ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الثاء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:أٌقرأ الكلمات ثم أجرد  الحرف الملون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تدريس الأقران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قراءة الكلمة قراءة صحيحة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ثلاثي </a:t>
            </a:r>
            <a:endParaRPr lang="ar-SA" sz="1050" b="1" dirty="0"/>
          </a:p>
        </p:txBody>
      </p:sp>
      <p:grpSp>
        <p:nvGrpSpPr>
          <p:cNvPr id="70688" name="مجموعة 1">
            <a:extLst>
              <a:ext uri="{FF2B5EF4-FFF2-40B4-BE49-F238E27FC236}">
                <a16:creationId xmlns:a16="http://schemas.microsoft.com/office/drawing/2014/main" id="{8C974263-E6F0-4D3E-83CD-4DEE359597BF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F1EF645-5BC9-4E56-A302-B2D3E9B1200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690" name="Picture 2" descr="صورة ذات صلة">
              <a:extLst>
                <a:ext uri="{FF2B5EF4-FFF2-40B4-BE49-F238E27FC236}">
                  <a16:creationId xmlns:a16="http://schemas.microsoft.com/office/drawing/2014/main" id="{93FB54E1-4F6C-4B3B-933E-DE49C1D84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8530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75505"/>
              </p:ext>
            </p:extLst>
          </p:nvPr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ث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ثـ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ــثـ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ـث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ث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ثُوم    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كَثِير 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مِحْرَاث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 بَحَث</a:t>
                      </a:r>
                      <a:endParaRPr lang="ar-SA" sz="3600" b="0" dirty="0">
                        <a:solidFill>
                          <a:srgbClr val="7030A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ثَبَتَ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الثاء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الكلمات ثم أجرد  الحرف الملون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19008" y="224739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6797795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579396"/>
              </p:ext>
            </p:extLst>
          </p:nvPr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ث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ثـ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ــثـ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ـث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L-Mohanad Bold" pitchFamily="2" charset="-78"/>
                        </a:rPr>
                        <a:t>ث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ثُوم    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كَثِير 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مِحْرَاث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 بَحَث</a:t>
                      </a:r>
                      <a:endParaRPr lang="ar-SA" sz="3600" b="0" dirty="0">
                        <a:solidFill>
                          <a:srgbClr val="7030A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ثَبَتَ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الثاء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 أقرأ الكلمات ثم أجرد الحرف الملون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pic>
        <p:nvPicPr>
          <p:cNvPr id="9" name="رسم 8" descr="وجه مبتسم بدون تعبئة">
            <a:extLst>
              <a:ext uri="{FF2B5EF4-FFF2-40B4-BE49-F238E27FC236}">
                <a16:creationId xmlns:a16="http://schemas.microsoft.com/office/drawing/2014/main" id="{CA954902-73A9-4D56-AAAA-BFAF8F08F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7261" y="3429000"/>
            <a:ext cx="698917" cy="698917"/>
          </a:xfrm>
          <a:prstGeom prst="rect">
            <a:avLst/>
          </a:prstGeom>
        </p:spPr>
      </p:pic>
      <p:pic>
        <p:nvPicPr>
          <p:cNvPr id="11" name="رسم 10" descr="وجه مبتسم بدون تعبئة">
            <a:extLst>
              <a:ext uri="{FF2B5EF4-FFF2-40B4-BE49-F238E27FC236}">
                <a16:creationId xmlns:a16="http://schemas.microsoft.com/office/drawing/2014/main" id="{DD4F41D1-58E3-4E08-A9B3-B19AE9D5A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0772" y="4064462"/>
            <a:ext cx="698917" cy="698917"/>
          </a:xfrm>
          <a:prstGeom prst="rect">
            <a:avLst/>
          </a:prstGeom>
        </p:spPr>
      </p:pic>
      <p:pic>
        <p:nvPicPr>
          <p:cNvPr id="12" name="رسم 11" descr="وجه مبتسم بدون تعبئة">
            <a:extLst>
              <a:ext uri="{FF2B5EF4-FFF2-40B4-BE49-F238E27FC236}">
                <a16:creationId xmlns:a16="http://schemas.microsoft.com/office/drawing/2014/main" id="{793822E9-A5F2-48CB-9C6F-3FC7C7E94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6779" y="4744757"/>
            <a:ext cx="698917" cy="698917"/>
          </a:xfrm>
          <a:prstGeom prst="rect">
            <a:avLst/>
          </a:prstGeom>
        </p:spPr>
      </p:pic>
      <p:pic>
        <p:nvPicPr>
          <p:cNvPr id="13" name="رسم 12" descr="وجه مبتسم بدون تعبئة">
            <a:extLst>
              <a:ext uri="{FF2B5EF4-FFF2-40B4-BE49-F238E27FC236}">
                <a16:creationId xmlns:a16="http://schemas.microsoft.com/office/drawing/2014/main" id="{F55A40BC-D6A8-4476-A17C-3BF72CE03C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15791" y="5443674"/>
            <a:ext cx="698917" cy="698917"/>
          </a:xfrm>
          <a:prstGeom prst="rect">
            <a:avLst/>
          </a:prstGeom>
        </p:spPr>
      </p:pic>
      <p:pic>
        <p:nvPicPr>
          <p:cNvPr id="14" name="رسم 13" descr="وجه مبتسم بدون تعبئة">
            <a:extLst>
              <a:ext uri="{FF2B5EF4-FFF2-40B4-BE49-F238E27FC236}">
                <a16:creationId xmlns:a16="http://schemas.microsoft.com/office/drawing/2014/main" id="{E9147871-0E97-4C13-B31F-FB35251854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9293" y="6140241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52121" y="4203468"/>
            <a:ext cx="3476540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091675F-9F5D-432F-AF05-2B81A97C5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B9D870-3411-451A-AC9D-0308B939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299" y="4241008"/>
            <a:ext cx="3828814" cy="148614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4900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85C1E541-5AA8-42E1-86D7-41D9DA6FC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931830"/>
              </p:ext>
            </p:extLst>
          </p:nvPr>
        </p:nvGraphicFramePr>
        <p:xfrm>
          <a:off x="272715" y="1105054"/>
          <a:ext cx="8598570" cy="557463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47684">
                  <a:extLst>
                    <a:ext uri="{9D8B030D-6E8A-4147-A177-3AD203B41FA5}">
                      <a16:colId xmlns:a16="http://schemas.microsoft.com/office/drawing/2014/main" val="863728163"/>
                    </a:ext>
                  </a:extLst>
                </a:gridCol>
                <a:gridCol w="2203473">
                  <a:extLst>
                    <a:ext uri="{9D8B030D-6E8A-4147-A177-3AD203B41FA5}">
                      <a16:colId xmlns:a16="http://schemas.microsoft.com/office/drawing/2014/main" val="2719129706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87576096"/>
                    </a:ext>
                  </a:extLst>
                </a:gridCol>
                <a:gridCol w="2261940">
                  <a:extLst>
                    <a:ext uri="{9D8B030D-6E8A-4147-A177-3AD203B41FA5}">
                      <a16:colId xmlns:a16="http://schemas.microsoft.com/office/drawing/2014/main" val="3805872396"/>
                    </a:ext>
                  </a:extLst>
                </a:gridCol>
              </a:tblGrid>
              <a:tr h="1515370"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َلا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ثُُ 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مُ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َلَّ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ثُ 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ثَ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ابَت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َمَان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81236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ثِ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يَاب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يَتَحَدَّ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لَيْ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ثُ 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0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يَحْرُ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7918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وَ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ثَ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بَ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َمَرُ 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ثِ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مَارُ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نَ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ثَ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رَ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56494"/>
                  </a:ext>
                </a:extLst>
              </a:tr>
              <a:tr h="1353087"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 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َمِيـنُ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7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َوْبُ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 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ُوم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rgbClr val="FF0000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ث</a:t>
                      </a:r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َبَتَ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66655"/>
                  </a:ext>
                </a:extLst>
              </a:tr>
            </a:tbl>
          </a:graphicData>
        </a:graphic>
      </p:graphicFrame>
      <p:pic>
        <p:nvPicPr>
          <p:cNvPr id="5" name="صورة 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0D195B0E-7428-4F08-8387-7934B4DF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5" y="178315"/>
            <a:ext cx="4313254" cy="8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F6C8C1A-4F74-4746-81C8-7120A9DA617F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697AF48-60B3-4822-A168-3AA53BBBB4C5}"/>
              </a:ext>
            </a:extLst>
          </p:cNvPr>
          <p:cNvSpPr txBox="1"/>
          <p:nvPr/>
        </p:nvSpPr>
        <p:spPr>
          <a:xfrm>
            <a:off x="1763688" y="908720"/>
            <a:ext cx="55446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أكتب ما يملى علي 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550C93-5F85-4479-A85A-4083695DAFFB}"/>
              </a:ext>
            </a:extLst>
          </p:cNvPr>
          <p:cNvSpPr txBox="1"/>
          <p:nvPr/>
        </p:nvSpPr>
        <p:spPr>
          <a:xfrm>
            <a:off x="2015715" y="2132856"/>
            <a:ext cx="51125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الهدف </a:t>
            </a:r>
            <a:r>
              <a:rPr lang="ar-SA" sz="3600" dirty="0"/>
              <a:t>: كتابة الحروف الهجائية التي درستها في أشكالها المختلفة من الذاكرة البعيدة . </a:t>
            </a:r>
          </a:p>
        </p:txBody>
      </p:sp>
      <p:pic>
        <p:nvPicPr>
          <p:cNvPr id="125954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20191FBA-934D-4018-9E7E-1599D85D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780297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742532-3ADE-41C5-82CB-A845597D5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6" y="1072395"/>
            <a:ext cx="8626588" cy="5785605"/>
          </a:xfrm>
          <a:prstGeom prst="rect">
            <a:avLst/>
          </a:prstGeom>
        </p:spPr>
      </p:pic>
      <p:pic>
        <p:nvPicPr>
          <p:cNvPr id="5" name="صورة 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607A4071-7488-4041-8E7C-F7E3EA4F1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75" y="119762"/>
            <a:ext cx="5058481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6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566F5422-D477-47E7-8CB1-3AEECECC423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123FCB2-50F3-450D-997B-9DE17F73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32" y="560657"/>
            <a:ext cx="6373114" cy="924054"/>
          </a:xfrm>
          <a:prstGeom prst="rect">
            <a:avLst/>
          </a:prstGeom>
        </p:spPr>
      </p:pic>
      <p:pic>
        <p:nvPicPr>
          <p:cNvPr id="6" name="صورة 5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A3975AAE-6453-444B-8E1C-B1131E670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32" y="1890498"/>
            <a:ext cx="6344535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54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467544" y="3429000"/>
            <a:ext cx="78717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6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من خلال هذا المكون يتوقع من التلميذة تحقيق الأهداف التالية :</a:t>
            </a:r>
          </a:p>
          <a:p>
            <a:pPr algn="r"/>
            <a:endParaRPr lang="ar-SA" sz="3600" b="1" dirty="0">
              <a:solidFill>
                <a:srgbClr val="7030A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/>
            <a:r>
              <a:rPr lang="ar-SA" sz="4800" dirty="0">
                <a:cs typeface="AL-Mohanad Bold" pitchFamily="2" charset="-78"/>
              </a:rPr>
              <a:t>1-</a:t>
            </a:r>
            <a:r>
              <a:rPr lang="ar-SA" sz="4800" dirty="0">
                <a:cs typeface="+mn-cs"/>
              </a:rPr>
              <a:t>  تميز بين الحركة القصيرة والمد 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4CD9398-E957-46CF-B9C6-EA0DCF4B25A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" y="1615761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4A95C83-A0C9-4A03-85C2-2E9479BE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6533" y="6075562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112</a:t>
            </a:fld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083109A-E1BE-4529-B4DD-987536B6E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1" y="536166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1293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983AB0D-DD0A-4B6F-B0F8-E0A639C6BD00}"/>
              </a:ext>
            </a:extLst>
          </p:cNvPr>
          <p:cNvSpPr txBox="1"/>
          <p:nvPr/>
        </p:nvSpPr>
        <p:spPr>
          <a:xfrm>
            <a:off x="2503190" y="1658305"/>
            <a:ext cx="6296904" cy="4524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الفتحة أفتح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الألف أطيل الصوت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الضم أضم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الواو أطيل الصوت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الكسرة أخفض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الياء أطيل الصوت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C26E635-1185-4803-B202-B79CCD25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898325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113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45D8CF8-EA11-4B8A-B45E-776AA04AE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6099"/>
            <a:ext cx="6442422" cy="10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9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521447-1A4B-41D6-82ED-6795C1DD6BFE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6" name="مجموعة 23">
            <a:extLst>
              <a:ext uri="{FF2B5EF4-FFF2-40B4-BE49-F238E27FC236}">
                <a16:creationId xmlns:a16="http://schemas.microsoft.com/office/drawing/2014/main" id="{AECCE589-0299-451F-8878-31A021E47D6D}"/>
              </a:ext>
            </a:extLst>
          </p:cNvPr>
          <p:cNvGrpSpPr>
            <a:grpSpLocks/>
          </p:cNvGrpSpPr>
          <p:nvPr/>
        </p:nvGrpSpPr>
        <p:grpSpPr bwMode="auto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883EB73-1104-4142-899A-4DE67B508EA2}"/>
                </a:ext>
              </a:extLst>
            </p:cNvPr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74769" name="Picture 3">
              <a:extLst>
                <a:ext uri="{FF2B5EF4-FFF2-40B4-BE49-F238E27FC236}">
                  <a16:creationId xmlns:a16="http://schemas.microsoft.com/office/drawing/2014/main" id="{1BCDDE8F-B32D-41FC-83CD-5B575F19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21">
            <a:extLst>
              <a:ext uri="{FF2B5EF4-FFF2-40B4-BE49-F238E27FC236}">
                <a16:creationId xmlns:a16="http://schemas.microsoft.com/office/drawing/2014/main" id="{6033F2AB-8F97-4534-A784-9F305450DC7C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1F774B6-489C-4E06-B4D5-9351AF71E2E2}"/>
                </a:ext>
              </a:extLst>
            </p:cNvPr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74767" name="Picture 5">
              <a:extLst>
                <a:ext uri="{FF2B5EF4-FFF2-40B4-BE49-F238E27FC236}">
                  <a16:creationId xmlns:a16="http://schemas.microsoft.com/office/drawing/2014/main" id="{8D7B80A6-9CCF-487A-BA7C-2A3A5868A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24">
            <a:extLst>
              <a:ext uri="{FF2B5EF4-FFF2-40B4-BE49-F238E27FC236}">
                <a16:creationId xmlns:a16="http://schemas.microsoft.com/office/drawing/2014/main" id="{9FAF9DF6-948A-4C43-8FB7-EA6A6656C017}"/>
              </a:ext>
            </a:extLst>
          </p:cNvPr>
          <p:cNvGrpSpPr>
            <a:grpSpLocks/>
          </p:cNvGrpSpPr>
          <p:nvPr/>
        </p:nvGrpSpPr>
        <p:grpSpPr bwMode="auto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90F128-0BAC-408D-B2AA-A50E6BBAF132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74765" name="Picture 6">
              <a:extLst>
                <a:ext uri="{FF2B5EF4-FFF2-40B4-BE49-F238E27FC236}">
                  <a16:creationId xmlns:a16="http://schemas.microsoft.com/office/drawing/2014/main" id="{0C0B0F97-ED60-4FBE-A546-6344FB3F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5F6714-3447-44E8-8E5A-11668B57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B3E19-D058-4F6B-9140-66511DBE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8B31D3F-A6CB-436E-9D3D-5E52D4805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E5132E-884E-46B6-B1E5-60D60E0D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149011"/>
            <a:ext cx="18002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38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altLang="ar-SA" sz="13800" b="1" dirty="0" err="1">
                <a:solidFill>
                  <a:srgbClr val="FF0000"/>
                </a:solidFill>
                <a:cs typeface="Akhbar MT" pitchFamily="2" charset="-78"/>
              </a:rPr>
              <a:t>ثَا</a:t>
            </a:r>
            <a:endParaRPr lang="ar-SA" altLang="ar-SA" sz="138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2DF6A2C-46DB-4395-8134-05C2249F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620" y="3643288"/>
            <a:ext cx="221137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 err="1">
                <a:solidFill>
                  <a:srgbClr val="008000"/>
                </a:solidFill>
                <a:cs typeface="Akhbar MT" pitchFamily="2" charset="-78"/>
              </a:rPr>
              <a:t>ثِي</a:t>
            </a:r>
            <a:r>
              <a:rPr lang="ar-SA" altLang="ar-SA" sz="11500" b="1" dirty="0">
                <a:solidFill>
                  <a:srgbClr val="008000"/>
                </a:solidFill>
                <a:cs typeface="Akhbar MT" pitchFamily="2" charset="-78"/>
              </a:rPr>
              <a:t>ـ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EF4F19-780E-483B-BFEB-A2AAB0D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0" y="4325937"/>
            <a:ext cx="211982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00FF"/>
                </a:solidFill>
                <a:cs typeface="Akhbar MT" pitchFamily="2" charset="-78"/>
              </a:rPr>
              <a:t>ثُو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4E96A5E-6DCD-48C0-9024-DA45374B9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632" y="4867867"/>
            <a:ext cx="221137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 err="1">
                <a:solidFill>
                  <a:srgbClr val="008000"/>
                </a:solidFill>
                <a:cs typeface="Akhbar MT" pitchFamily="2" charset="-78"/>
              </a:rPr>
              <a:t>ثِي</a:t>
            </a:r>
            <a:endParaRPr lang="ar-SA" altLang="ar-SA" sz="11500" b="1" dirty="0">
              <a:solidFill>
                <a:srgbClr val="0080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364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1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348A83F-CD25-455E-846A-4BA456052D81}"/>
              </a:ext>
            </a:extLst>
          </p:cNvPr>
          <p:cNvSpPr txBox="1"/>
          <p:nvPr/>
        </p:nvSpPr>
        <p:spPr>
          <a:xfrm>
            <a:off x="1477109" y="5817166"/>
            <a:ext cx="5718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FF0000"/>
                </a:solidFill>
              </a:rPr>
              <a:t>لكل مجموعة وردة الحرف بأصواته الطويلة والقصيرة وستة ملاقط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493895" y="3689609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86537" y="1345831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21673" y="114357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2597719" y="3781844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5FBB2DB-E3B4-4B9A-AEE2-79FADFE935D6}"/>
              </a:ext>
            </a:extLst>
          </p:cNvPr>
          <p:cNvSpPr/>
          <p:nvPr/>
        </p:nvSpPr>
        <p:spPr>
          <a:xfrm>
            <a:off x="6160296" y="4123723"/>
            <a:ext cx="787108" cy="690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err="1">
                <a:solidFill>
                  <a:schemeClr val="bg1"/>
                </a:solidFill>
              </a:rPr>
              <a:t>ثَا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C53404B-672D-498F-B646-26F2054C5AA0}"/>
              </a:ext>
            </a:extLst>
          </p:cNvPr>
          <p:cNvSpPr/>
          <p:nvPr/>
        </p:nvSpPr>
        <p:spPr>
          <a:xfrm>
            <a:off x="6420026" y="1732362"/>
            <a:ext cx="787108" cy="70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ثَـ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B5D5121-C70E-4298-815B-119CA9159CD3}"/>
              </a:ext>
            </a:extLst>
          </p:cNvPr>
          <p:cNvSpPr/>
          <p:nvPr/>
        </p:nvSpPr>
        <p:spPr>
          <a:xfrm>
            <a:off x="3987213" y="1743007"/>
            <a:ext cx="787108" cy="70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ثِـ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63B8E5-BA6A-441E-A979-350EF78ECD90}"/>
              </a:ext>
            </a:extLst>
          </p:cNvPr>
          <p:cNvSpPr/>
          <p:nvPr/>
        </p:nvSpPr>
        <p:spPr>
          <a:xfrm>
            <a:off x="918804" y="1638851"/>
            <a:ext cx="1018062" cy="690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ثُـ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A2BF6E-96A1-4C75-83EA-C76839C882C2}"/>
              </a:ext>
            </a:extLst>
          </p:cNvPr>
          <p:cNvSpPr/>
          <p:nvPr/>
        </p:nvSpPr>
        <p:spPr>
          <a:xfrm>
            <a:off x="2900572" y="4260015"/>
            <a:ext cx="1435948" cy="773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ثُو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9D2158A-0BDD-4CF2-9DDF-E57492AE4729}"/>
              </a:ext>
            </a:extLst>
          </p:cNvPr>
          <p:cNvSpPr/>
          <p:nvPr/>
        </p:nvSpPr>
        <p:spPr>
          <a:xfrm>
            <a:off x="886229" y="3619982"/>
            <a:ext cx="1083212" cy="73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 err="1">
                <a:solidFill>
                  <a:schemeClr val="bg1"/>
                </a:solidFill>
              </a:rPr>
              <a:t>ثِي</a:t>
            </a:r>
            <a:r>
              <a:rPr lang="ar-SA" sz="4000" b="1" dirty="0">
                <a:solidFill>
                  <a:schemeClr val="bg1"/>
                </a:solidFill>
              </a:rPr>
              <a:t>ـ</a:t>
            </a:r>
          </a:p>
        </p:txBody>
      </p:sp>
    </p:spTree>
    <p:extLst>
      <p:ext uri="{BB962C8B-B14F-4D97-AF65-F5344CB8AC3E}">
        <p14:creationId xmlns:p14="http://schemas.microsoft.com/office/powerpoint/2010/main" val="39758625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8863D77-A1B0-4132-9149-7238FA4F9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r="14375"/>
          <a:stretch/>
        </p:blipFill>
        <p:spPr>
          <a:xfrm>
            <a:off x="685800" y="205740"/>
            <a:ext cx="7760970" cy="65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6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5B09EA8B-0C2F-463F-BFAE-01DD8E380BA8}"/>
              </a:ext>
            </a:extLst>
          </p:cNvPr>
          <p:cNvSpPr/>
          <p:nvPr/>
        </p:nvSpPr>
        <p:spPr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المجموعات جميع كلماتها تحتوي على حرف الثاء</a:t>
            </a:r>
          </a:p>
        </p:txBody>
      </p:sp>
      <p:sp>
        <p:nvSpPr>
          <p:cNvPr id="14" name="سحابة 13">
            <a:extLst>
              <a:ext uri="{FF2B5EF4-FFF2-40B4-BE49-F238E27FC236}">
                <a16:creationId xmlns:a16="http://schemas.microsoft.com/office/drawing/2014/main" id="{6B0B7E74-E4E0-4500-BB0E-71824D5BB071}"/>
              </a:ext>
            </a:extLst>
          </p:cNvPr>
          <p:cNvSpPr/>
          <p:nvPr/>
        </p:nvSpPr>
        <p:spPr>
          <a:xfrm>
            <a:off x="3822010" y="422275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 ثُعْبَان</a:t>
            </a:r>
          </a:p>
          <a:p>
            <a:pPr algn="ctr" rtl="1" eaLnBrk="1" hangingPunct="1">
              <a:defRPr/>
            </a:pPr>
            <a:r>
              <a:rPr lang="ar-SA" sz="3200" b="1" dirty="0"/>
              <a:t>  ثَوْر</a:t>
            </a:r>
            <a:endParaRPr lang="ar-SA" sz="1100" b="1" dirty="0"/>
          </a:p>
          <a:p>
            <a:pPr algn="ctr" rtl="1" eaLnBrk="1" hangingPunct="1">
              <a:defRPr/>
            </a:pPr>
            <a:endParaRPr lang="ar-SA" sz="1050" b="1" dirty="0"/>
          </a:p>
          <a:p>
            <a:pPr algn="ctr" rtl="1" eaLnBrk="1" hangingPunct="1">
              <a:defRPr/>
            </a:pPr>
            <a:r>
              <a:rPr lang="ar-SA" sz="3200" b="1" dirty="0"/>
              <a:t>  هُنَاك</a:t>
            </a:r>
          </a:p>
        </p:txBody>
      </p:sp>
      <p:sp>
        <p:nvSpPr>
          <p:cNvPr id="17" name="سحابة 16">
            <a:extLst>
              <a:ext uri="{FF2B5EF4-FFF2-40B4-BE49-F238E27FC236}">
                <a16:creationId xmlns:a16="http://schemas.microsoft.com/office/drawing/2014/main" id="{E68D2183-9D4C-427F-8988-8552B67E2575}"/>
              </a:ext>
            </a:extLst>
          </p:cNvPr>
          <p:cNvSpPr/>
          <p:nvPr/>
        </p:nvSpPr>
        <p:spPr>
          <a:xfrm>
            <a:off x="4697519" y="331787"/>
            <a:ext cx="2376488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600" b="1" dirty="0"/>
              <a:t> ثِمَار</a:t>
            </a:r>
          </a:p>
          <a:p>
            <a:pPr algn="ctr" rtl="1" eaLnBrk="1" hangingPunct="1">
              <a:defRPr/>
            </a:pPr>
            <a:r>
              <a:rPr lang="ar-SA" sz="3600" b="1" dirty="0"/>
              <a:t>ثَوْب</a:t>
            </a:r>
          </a:p>
          <a:p>
            <a:pPr algn="ctr" rtl="1" eaLnBrk="1" hangingPunct="1">
              <a:defRPr/>
            </a:pPr>
            <a:r>
              <a:rPr lang="ar-SA" sz="3600" b="1" dirty="0"/>
              <a:t>أَكَلَ</a:t>
            </a:r>
            <a:endParaRPr lang="ar-SA" sz="2400" b="1" dirty="0"/>
          </a:p>
        </p:txBody>
      </p:sp>
      <p:sp>
        <p:nvSpPr>
          <p:cNvPr id="16" name="سحابة 15">
            <a:extLst>
              <a:ext uri="{FF2B5EF4-FFF2-40B4-BE49-F238E27FC236}">
                <a16:creationId xmlns:a16="http://schemas.microsoft.com/office/drawing/2014/main" id="{05AEB3DA-AEEC-49A1-B10A-9E4C467CF62F}"/>
              </a:ext>
            </a:extLst>
          </p:cNvPr>
          <p:cNvSpPr/>
          <p:nvPr/>
        </p:nvSpPr>
        <p:spPr>
          <a:xfrm>
            <a:off x="1998290" y="325833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 ثَلاث</a:t>
            </a:r>
          </a:p>
          <a:p>
            <a:pPr algn="ctr" rtl="1" eaLnBrk="1" hangingPunct="1">
              <a:defRPr/>
            </a:pPr>
            <a:r>
              <a:rPr lang="ar-SA" sz="3200" b="1" dirty="0"/>
              <a:t> بِنْت</a:t>
            </a:r>
          </a:p>
          <a:p>
            <a:pPr algn="ctr" rtl="1" eaLnBrk="1" hangingPunct="1">
              <a:defRPr/>
            </a:pPr>
            <a:r>
              <a:rPr lang="ar-SA" sz="3200" b="1" dirty="0"/>
              <a:t>أَبْهَا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F204AE73-6F6E-4AD8-8A2C-71193DA758DB}"/>
              </a:ext>
            </a:extLst>
          </p:cNvPr>
          <p:cNvSpPr/>
          <p:nvPr/>
        </p:nvSpPr>
        <p:spPr>
          <a:xfrm>
            <a:off x="274612" y="2359818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 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يَتَحَدَّث</a:t>
            </a:r>
          </a:p>
          <a:p>
            <a:pPr algn="ctr" rtl="1" eaLnBrk="1" hangingPunct="1">
              <a:defRPr/>
            </a:pPr>
            <a:r>
              <a:rPr lang="ar-SA" sz="3200" b="1" dirty="0"/>
              <a:t>ثَلاث</a:t>
            </a:r>
          </a:p>
          <a:p>
            <a:pPr algn="ctr" rtl="1" eaLnBrk="1" hangingPunct="1">
              <a:defRPr/>
            </a:pPr>
            <a:r>
              <a:rPr lang="ar-SA" sz="3200" b="1" dirty="0"/>
              <a:t>ثَوْب</a:t>
            </a:r>
          </a:p>
          <a:p>
            <a:pPr algn="ctr" rtl="1" eaLnBrk="1" hangingPunct="1">
              <a:defRPr/>
            </a:pPr>
            <a:r>
              <a:rPr lang="ar-SA" sz="3200" b="1" dirty="0"/>
              <a:t>   </a:t>
            </a:r>
          </a:p>
          <a:p>
            <a:pPr algn="ctr" rtl="1" eaLnBrk="1" hangingPunct="1">
              <a:defRPr/>
            </a:pPr>
            <a:endParaRPr lang="ar-SA" sz="3200" b="1" dirty="0"/>
          </a:p>
        </p:txBody>
      </p:sp>
      <p:pic>
        <p:nvPicPr>
          <p:cNvPr id="50183" name="صورة 22" descr="ريمي.jpg">
            <a:extLst>
              <a:ext uri="{FF2B5EF4-FFF2-40B4-BE49-F238E27FC236}">
                <a16:creationId xmlns:a16="http://schemas.microsoft.com/office/drawing/2014/main" id="{9DFF88EB-BA57-40B1-BFBD-C86E9EC4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صورة 23" descr="سنو-وايت.jpg">
            <a:extLst>
              <a:ext uri="{FF2B5EF4-FFF2-40B4-BE49-F238E27FC236}">
                <a16:creationId xmlns:a16="http://schemas.microsoft.com/office/drawing/2014/main" id="{79032E6B-F0D9-4D43-AB7C-83B527F3E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572" r="22871" b="35555"/>
          <a:stretch>
            <a:fillRect/>
          </a:stretch>
        </p:blipFill>
        <p:spPr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صورة 24" descr="هايدي.gif">
            <a:extLst>
              <a:ext uri="{FF2B5EF4-FFF2-40B4-BE49-F238E27FC236}">
                <a16:creationId xmlns:a16="http://schemas.microsoft.com/office/drawing/2014/main" id="{3D0FE2A8-6EC6-4B23-891F-D7B6BC4D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164" b="43700"/>
          <a:stretch>
            <a:fillRect/>
          </a:stretch>
        </p:blipFill>
        <p:spPr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صورة 9" descr="سالي.png">
            <a:extLst>
              <a:ext uri="{FF2B5EF4-FFF2-40B4-BE49-F238E27FC236}">
                <a16:creationId xmlns:a16="http://schemas.microsoft.com/office/drawing/2014/main" id="{BC105EA8-57DD-453C-BE43-C0F77404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5"/>
          <a:stretch>
            <a:fillRect/>
          </a:stretch>
        </p:blipFill>
        <p:spPr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6" grpId="0" animBg="1"/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165F58-F148-429E-88CC-7C570C814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2182" r="16926" b="6580"/>
          <a:stretch/>
        </p:blipFill>
        <p:spPr>
          <a:xfrm>
            <a:off x="323528" y="512676"/>
            <a:ext cx="8246156" cy="6012668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:a16="http://schemas.microsoft.com/office/drawing/2014/main" id="{BB28C245-FDA1-497C-AD5F-CC379E92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769" y="3098061"/>
            <a:ext cx="9327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ث</a:t>
            </a:r>
            <a:endParaRPr lang="ar-SA" altLang="ar-SA" sz="2400" b="1" dirty="0"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2A3824B5-F5A8-4476-9DF0-527CAA94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81" y="1719429"/>
            <a:ext cx="103988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ثَـ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16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id="{F500985F-04E2-4C1D-AC8A-A92C7DB5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970" y="3212976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ث</a:t>
            </a:r>
            <a:endParaRPr lang="ar-SA" altLang="ar-SA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مربع نص 9">
            <a:extLst>
              <a:ext uri="{FF2B5EF4-FFF2-40B4-BE49-F238E27FC236}">
                <a16:creationId xmlns:a16="http://schemas.microsoft.com/office/drawing/2014/main" id="{7758836C-A1EC-49F1-9292-CB0BBDDF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877" y="1765595"/>
            <a:ext cx="1382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 err="1">
                <a:latin typeface="Adobe Arabic" panose="02040503050201020203" pitchFamily="18" charset="-78"/>
                <a:cs typeface="+mn-cs"/>
              </a:rPr>
              <a:t>ثِـ</a:t>
            </a:r>
            <a:r>
              <a:rPr lang="ar-SA" altLang="ar-SA" sz="60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7A80379A-0769-4944-99B4-DE378BAA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163" y="3066424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ث</a:t>
            </a:r>
            <a:endParaRPr lang="ar-SA" altLang="ar-SA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09F756B1-EE46-49E2-BCBD-8BB281DF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251" y="1853401"/>
            <a:ext cx="12239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>
                <a:latin typeface="Adobe Arabic" panose="02040503050201020203" pitchFamily="18" charset="-78"/>
                <a:cs typeface="+mn-cs"/>
              </a:rPr>
              <a:t>ثُـ</a:t>
            </a:r>
            <a:r>
              <a:rPr lang="ar-SA" alt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و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73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مربع نص 6">
            <a:extLst>
              <a:ext uri="{FF2B5EF4-FFF2-40B4-BE49-F238E27FC236}">
                <a16:creationId xmlns:a16="http://schemas.microsoft.com/office/drawing/2014/main" id="{D79FB617-4E9D-4A4E-B266-DC99504B5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37" y="647693"/>
            <a:ext cx="1557032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>
                <a:latin typeface="Adobe Arabic" panose="02040503050201020203" pitchFamily="18" charset="-78"/>
                <a:cs typeface="+mn-cs"/>
              </a:rPr>
              <a:t>ثُـ</a:t>
            </a:r>
            <a:r>
              <a:rPr lang="ar-SA" altLang="ar-SA" sz="8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ـو</a:t>
            </a:r>
            <a:endParaRPr lang="ar-SA" altLang="ar-SA" sz="24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1" name="مربع نص 9">
            <a:extLst>
              <a:ext uri="{FF2B5EF4-FFF2-40B4-BE49-F238E27FC236}">
                <a16:creationId xmlns:a16="http://schemas.microsoft.com/office/drawing/2014/main" id="{21B5374B-C87E-43BF-B6E8-82FE8FC3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471" y="592410"/>
            <a:ext cx="1237145" cy="132343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 err="1">
                <a:latin typeface="Adobe Arabic" panose="02040503050201020203" pitchFamily="18" charset="-78"/>
                <a:cs typeface="+mn-cs"/>
              </a:rPr>
              <a:t>ثَـ</a:t>
            </a:r>
            <a:r>
              <a:rPr lang="ar-SA" altLang="ar-SA" sz="80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2" name="مربع نص 10">
            <a:extLst>
              <a:ext uri="{FF2B5EF4-FFF2-40B4-BE49-F238E27FC236}">
                <a16:creationId xmlns:a16="http://schemas.microsoft.com/office/drawing/2014/main" id="{176E3543-7947-4C24-A210-6CEBE735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594" y="616583"/>
            <a:ext cx="1509507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8000" b="1" dirty="0" err="1">
                <a:latin typeface="Adobe Arabic" panose="02040503050201020203" pitchFamily="18" charset="-78"/>
                <a:cs typeface="+mn-cs"/>
              </a:rPr>
              <a:t>ثِـ</a:t>
            </a:r>
            <a:r>
              <a:rPr lang="ar-SA" altLang="ar-SA" sz="80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</a:t>
            </a:r>
            <a:r>
              <a:rPr lang="ar-SA" altLang="ar-SA" sz="8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</a:t>
            </a:r>
            <a:endParaRPr lang="ar-SA" altLang="ar-SA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D874E3-6A16-4D2E-A901-CBCED0C7A9E1}"/>
              </a:ext>
            </a:extLst>
          </p:cNvPr>
          <p:cNvGrpSpPr/>
          <p:nvPr/>
        </p:nvGrpSpPr>
        <p:grpSpPr>
          <a:xfrm>
            <a:off x="983403" y="2013845"/>
            <a:ext cx="7356651" cy="3606358"/>
            <a:chOff x="539552" y="1664618"/>
            <a:chExt cx="8042306" cy="3942477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2A99DF82-3790-401F-8163-F6B68CC114D8}"/>
                </a:ext>
              </a:extLst>
            </p:cNvPr>
            <p:cNvSpPr/>
            <p:nvPr/>
          </p:nvSpPr>
          <p:spPr>
            <a:xfrm>
              <a:off x="6780472" y="1664618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4D3E9DA1-2704-450B-A33F-2C67B1A4C478}"/>
                </a:ext>
              </a:extLst>
            </p:cNvPr>
            <p:cNvSpPr/>
            <p:nvPr/>
          </p:nvSpPr>
          <p:spPr>
            <a:xfrm>
              <a:off x="7838002" y="3029550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C13F4722-D139-4BD1-9193-9A69DA1AEC37}"/>
                </a:ext>
              </a:extLst>
            </p:cNvPr>
            <p:cNvSpPr/>
            <p:nvPr/>
          </p:nvSpPr>
          <p:spPr>
            <a:xfrm>
              <a:off x="3864339" y="1682473"/>
              <a:ext cx="478414" cy="392462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08354FA2-F683-4DBC-B9A4-A25F75BBFBB1}"/>
                </a:ext>
              </a:extLst>
            </p:cNvPr>
            <p:cNvSpPr/>
            <p:nvPr/>
          </p:nvSpPr>
          <p:spPr>
            <a:xfrm>
              <a:off x="4921869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FA0A08D7-086D-4AA9-9B8D-75A9C5E686D3}"/>
                </a:ext>
              </a:extLst>
            </p:cNvPr>
            <p:cNvSpPr/>
            <p:nvPr/>
          </p:nvSpPr>
          <p:spPr>
            <a:xfrm>
              <a:off x="683568" y="1682473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B2E0C402-70FA-4D46-9954-75C9DB6C0A79}"/>
                </a:ext>
              </a:extLst>
            </p:cNvPr>
            <p:cNvSpPr/>
            <p:nvPr/>
          </p:nvSpPr>
          <p:spPr>
            <a:xfrm>
              <a:off x="1741098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0471BDB4-E61E-440E-A7B0-EE618250402C}"/>
                </a:ext>
              </a:extLst>
            </p:cNvPr>
            <p:cNvCxnSpPr/>
            <p:nvPr/>
          </p:nvCxnSpPr>
          <p:spPr>
            <a:xfrm flipH="1">
              <a:off x="539552" y="5586020"/>
              <a:ext cx="80423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306" y="1995468"/>
            <a:ext cx="932748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ثَ</a:t>
            </a:r>
            <a:endParaRPr lang="ar-SA" altLang="ar-SA" sz="2800" b="1" dirty="0"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20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652" y="1986152"/>
            <a:ext cx="979763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ثِ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2" name="مربع نص 9">
            <a:extLst>
              <a:ext uri="{FF2B5EF4-FFF2-40B4-BE49-F238E27FC236}">
                <a16:creationId xmlns:a16="http://schemas.microsoft.com/office/drawing/2014/main" id="{8EDFB389-1E2E-414A-A858-D38959D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787" y="2006892"/>
            <a:ext cx="1091293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ثُ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45C54F-4773-413A-8097-532C5988D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10" y="5744163"/>
            <a:ext cx="5649113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21" grpId="0" animBg="1"/>
      <p:bldP spid="86022" grpId="0" animBg="1"/>
      <p:bldP spid="21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AC2BE630-2F25-44D7-B1BD-3479D9CE6EA6}"/>
              </a:ext>
            </a:extLst>
          </p:cNvPr>
          <p:cNvSpPr txBox="1">
            <a:spLocks/>
          </p:cNvSpPr>
          <p:nvPr/>
        </p:nvSpPr>
        <p:spPr>
          <a:xfrm>
            <a:off x="5233732" y="5919825"/>
            <a:ext cx="3122672" cy="736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كم رقمها؟</a:t>
            </a:r>
          </a:p>
        </p:txBody>
      </p:sp>
      <p:sp>
        <p:nvSpPr>
          <p:cNvPr id="24" name="عنوان 1">
            <a:extLst>
              <a:ext uri="{FF2B5EF4-FFF2-40B4-BE49-F238E27FC236}">
                <a16:creationId xmlns:a16="http://schemas.microsoft.com/office/drawing/2014/main" id="{A3AEB93E-5354-433C-8B3A-91CC7676EBE8}"/>
              </a:ext>
            </a:extLst>
          </p:cNvPr>
          <p:cNvSpPr txBox="1">
            <a:spLocks/>
          </p:cNvSpPr>
          <p:nvPr/>
        </p:nvSpPr>
        <p:spPr>
          <a:xfrm>
            <a:off x="536129" y="5821019"/>
            <a:ext cx="2954680" cy="717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8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 لونها ؟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AB522DD3-E202-4FF2-9368-BE8F3B5F4243}"/>
              </a:ext>
            </a:extLst>
          </p:cNvPr>
          <p:cNvSpPr txBox="1">
            <a:spLocks/>
          </p:cNvSpPr>
          <p:nvPr/>
        </p:nvSpPr>
        <p:spPr bwMode="auto">
          <a:xfrm>
            <a:off x="5202427" y="4728412"/>
            <a:ext cx="3122672" cy="939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ar-SA" sz="4800" kern="0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PT Bold Heading" pitchFamily="2" charset="-78"/>
              </a:rPr>
              <a:t> </a:t>
            </a:r>
          </a:p>
          <a:p>
            <a:pPr algn="ctr">
              <a:defRPr/>
            </a:pPr>
            <a:r>
              <a:rPr lang="ar-SA" sz="1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عنوان الوحدة التي ندرسها ؟</a:t>
            </a:r>
          </a:p>
          <a:p>
            <a:pPr algn="ctr" eaLnBrk="0" hangingPunct="0">
              <a:defRPr/>
            </a:pPr>
            <a:endParaRPr lang="ar-SA" sz="4800" b="1" kern="0" spc="100" dirty="0">
              <a:ln w="18000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6AE85882-F82B-46C3-9DA8-3BD6E706CF79}"/>
              </a:ext>
            </a:extLst>
          </p:cNvPr>
          <p:cNvSpPr txBox="1">
            <a:spLocks/>
          </p:cNvSpPr>
          <p:nvPr/>
        </p:nvSpPr>
        <p:spPr>
          <a:xfrm>
            <a:off x="435276" y="4950302"/>
            <a:ext cx="3122672" cy="717894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كم عدد حروفها؟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EB9D3C-39E7-4337-AA9A-2278AD9649DE}"/>
              </a:ext>
            </a:extLst>
          </p:cNvPr>
          <p:cNvSpPr/>
          <p:nvPr/>
        </p:nvSpPr>
        <p:spPr>
          <a:xfrm>
            <a:off x="788625" y="151188"/>
            <a:ext cx="2449689" cy="736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dirty="0">
                <a:solidFill>
                  <a:schemeClr val="tx1"/>
                </a:solidFill>
              </a:rPr>
              <a:t> طالبة تسال طالبة </a:t>
            </a:r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DFAFF73-64B5-416E-AE36-CE1221B69D1F}"/>
              </a:ext>
            </a:extLst>
          </p:cNvPr>
          <p:cNvSpPr/>
          <p:nvPr/>
        </p:nvSpPr>
        <p:spPr>
          <a:xfrm>
            <a:off x="5671930" y="151188"/>
            <a:ext cx="2183667" cy="858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dobe نسخ Medium" panose="01010101010101010101" pitchFamily="50" charset="-78"/>
              </a:rPr>
              <a:t>الوحدة : الـخامسة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E77D02-C967-475D-A8A9-B15F682B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</a:t>
            </a:fld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9DC9BE-2F6A-40CB-8F87-5BF9B9A1F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20" y="1466349"/>
            <a:ext cx="990738" cy="952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07EAAC-8460-4613-A856-A693797EC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02" y="2805057"/>
            <a:ext cx="1047896" cy="12860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4F40417-11DB-477E-B244-1B63685D6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97" y="3104112"/>
            <a:ext cx="1133633" cy="96215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BBDB174-CEA4-40E5-9F3B-8BA156C4D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12" y="1520688"/>
            <a:ext cx="1019317" cy="84784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F1136BF-BAC1-47A3-90C2-F366F0232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99130" y="1121130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3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368928-0CD6-437B-81CA-21FB050A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30390" r="7476" b="7980"/>
          <a:stretch/>
        </p:blipFill>
        <p:spPr>
          <a:xfrm rot="19300041">
            <a:off x="665790" y="4467692"/>
            <a:ext cx="1881348" cy="1839275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2D57430B-72CD-44D2-B3BE-0378C177D9B2}"/>
              </a:ext>
            </a:extLst>
          </p:cNvPr>
          <p:cNvSpPr txBox="1">
            <a:spLocks/>
          </p:cNvSpPr>
          <p:nvPr/>
        </p:nvSpPr>
        <p:spPr>
          <a:xfrm>
            <a:off x="395536" y="674267"/>
            <a:ext cx="2616540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7" name="صورة 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732784F5-CE97-4E36-811C-72D1E02B8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51" y="566338"/>
            <a:ext cx="5287113" cy="5725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43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1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والكتابة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6724D32-45D3-4D45-A7A1-1ECE341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121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CEE67A-9286-42A0-9076-4AFAC688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467544" y="3110843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F043A2-46E7-4931-9C2C-CE77BE2C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99" y="4919147"/>
            <a:ext cx="3829584" cy="685896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772CE12-6BE8-4188-874F-ACA8C5AA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331731"/>
            <a:ext cx="8581292" cy="1136237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6C56219-D24D-4C7F-AB7B-4047F29A1A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4"/>
          <a:stretch/>
        </p:blipFill>
        <p:spPr>
          <a:xfrm>
            <a:off x="1146485" y="1541683"/>
            <a:ext cx="1729237" cy="14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75153"/>
              </p:ext>
            </p:extLst>
          </p:nvPr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5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989045"/>
            <a:ext cx="8495066" cy="54168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أتوقع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cs typeface="AL-Mohanad Bold" pitchFamily="2" charset="-78"/>
              </a:rPr>
              <a:t>1</a:t>
            </a:r>
            <a:r>
              <a:rPr lang="ar-SA" sz="3200" b="1" dirty="0">
                <a:cs typeface="+mn-cs"/>
              </a:rPr>
              <a:t>- </a:t>
            </a:r>
            <a:r>
              <a:rPr lang="ar-SA" sz="3200" b="1" dirty="0"/>
              <a:t>أتتبع</a:t>
            </a:r>
            <a:r>
              <a:rPr lang="ar-SA" sz="3200" b="1" dirty="0">
                <a:cs typeface="+mn-cs"/>
              </a:rPr>
              <a:t> الطريقة الصحيحة لكتابة الحرف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أكتب حرف </a:t>
            </a:r>
            <a:r>
              <a:rPr lang="ar-SA" sz="3200" b="1" dirty="0"/>
              <a:t>(</a:t>
            </a:r>
            <a:r>
              <a:rPr lang="ar-SA" sz="4000" b="1" dirty="0">
                <a:solidFill>
                  <a:srgbClr val="00B050"/>
                </a:solidFill>
                <a:cs typeface="+mn-cs"/>
              </a:rPr>
              <a:t>ث</a:t>
            </a:r>
            <a:r>
              <a:rPr lang="ar-SA" sz="3200" b="1" dirty="0">
                <a:cs typeface="+mn-cs"/>
              </a:rPr>
              <a:t> ) كتابة صحيحة .</a:t>
            </a:r>
          </a:p>
          <a:p>
            <a:pPr algn="r"/>
            <a:r>
              <a:rPr lang="en-US" sz="3200" b="1" dirty="0">
                <a:cs typeface="+mn-cs"/>
              </a:rPr>
              <a:t> </a:t>
            </a:r>
            <a:endParaRPr lang="ar-SA" sz="3200" b="1" dirty="0">
              <a:cs typeface="+mn-cs"/>
            </a:endParaRP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12207" y="2160522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E174302-C368-4C82-8CEC-C2E081418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4"/>
          <a:stretch/>
        </p:blipFill>
        <p:spPr>
          <a:xfrm>
            <a:off x="1343433" y="4474603"/>
            <a:ext cx="1729237" cy="14313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1980CC-D6FF-4834-B702-C2B0F383B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48" y="730943"/>
            <a:ext cx="4686954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74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36C8A90-92BE-44E3-A042-D2F04805CD8C}"/>
              </a:ext>
            </a:extLst>
          </p:cNvPr>
          <p:cNvSpPr txBox="1"/>
          <p:nvPr/>
        </p:nvSpPr>
        <p:spPr>
          <a:xfrm>
            <a:off x="2803525" y="2498111"/>
            <a:ext cx="5711825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حرفًا عربيًا مشكولا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نبدأ نكتبه مع السهم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على السطر صعودًا ونزولا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ونلاحظ إمساك القلم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61CE68E-954D-490D-B42D-D2DADA8CAC01}"/>
              </a:ext>
            </a:extLst>
          </p:cNvPr>
          <p:cNvGrpSpPr/>
          <p:nvPr/>
        </p:nvGrpSpPr>
        <p:grpSpPr>
          <a:xfrm>
            <a:off x="384362" y="0"/>
            <a:ext cx="1985313" cy="2080945"/>
            <a:chOff x="858495" y="3377819"/>
            <a:chExt cx="1985313" cy="208094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604E0673-9FE9-49A1-B009-4AECF170E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id="10" name="Picture 2" descr="https://encrypted-tbn0.gstatic.com/images?q=tbn:ANd9GcQKI1csC3JtGVFPM0RKdYbtdgGHK2x4CFuHFho9PcjcFDJzztPhgfAqvBGC">
              <a:extLst>
                <a:ext uri="{FF2B5EF4-FFF2-40B4-BE49-F238E27FC236}">
                  <a16:creationId xmlns:a16="http://schemas.microsoft.com/office/drawing/2014/main" id="{77608833-B765-416E-8005-06C3CBB8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479" y="3377819"/>
              <a:ext cx="1607344" cy="1607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D52D45-AD95-44EE-B8CC-F348F3D7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124</a:t>
            </a:fld>
            <a:endParaRPr lang="ar-SA"/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0A53D90-E8DB-4CE3-A749-924522551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4"/>
          <a:stretch/>
        </p:blipFill>
        <p:spPr>
          <a:xfrm>
            <a:off x="384362" y="3400859"/>
            <a:ext cx="1729237" cy="14313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156799C-D773-497B-9F4A-4FE36FF91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13" y="1212001"/>
            <a:ext cx="4686954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4" descr="صورة16.png">
            <a:extLst>
              <a:ext uri="{FF2B5EF4-FFF2-40B4-BE49-F238E27FC236}">
                <a16:creationId xmlns:a16="http://schemas.microsoft.com/office/drawing/2014/main" id="{895C692D-C25F-4537-9348-F0162DFA5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3ADC02-EFB8-4C80-BEFD-E3DE1A01AA79}"/>
              </a:ext>
            </a:extLst>
          </p:cNvPr>
          <p:cNvSpPr/>
          <p:nvPr/>
        </p:nvSpPr>
        <p:spPr>
          <a:xfrm>
            <a:off x="1597507" y="303930"/>
            <a:ext cx="68772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1- ألتزم الجلسة الصحيحة أثناء الكتابة 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175313-90F0-4279-AE72-3D47E142F3CE}"/>
              </a:ext>
            </a:extLst>
          </p:cNvPr>
          <p:cNvSpPr/>
          <p:nvPr/>
        </p:nvSpPr>
        <p:spPr>
          <a:xfrm>
            <a:off x="1794675" y="1214422"/>
            <a:ext cx="64828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2- أكتب في مكان تكون إضاءته جيدة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BE4C20-FC1F-4B27-AD8B-B32395F6C39F}"/>
              </a:ext>
            </a:extLst>
          </p:cNvPr>
          <p:cNvSpPr/>
          <p:nvPr/>
        </p:nvSpPr>
        <p:spPr>
          <a:xfrm>
            <a:off x="-13514" y="2292361"/>
            <a:ext cx="8937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3</a:t>
            </a:r>
            <a:r>
              <a:rPr lang="ar-SA" sz="32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- أضع القلم بين السبابة والإبهام مستندا على الوسطى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1E6077-2B7F-44B4-A590-D7E99ECA4111}"/>
              </a:ext>
            </a:extLst>
          </p:cNvPr>
          <p:cNvSpPr/>
          <p:nvPr/>
        </p:nvSpPr>
        <p:spPr>
          <a:xfrm>
            <a:off x="214282" y="3429000"/>
            <a:ext cx="5143535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4-أتجنب ضغط القلم بشدة على الورقة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4442B9-47A8-4A4B-A23B-22BE0117B750}"/>
              </a:ext>
            </a:extLst>
          </p:cNvPr>
          <p:cNvSpPr/>
          <p:nvPr/>
        </p:nvSpPr>
        <p:spPr>
          <a:xfrm>
            <a:off x="285721" y="5072074"/>
            <a:ext cx="4429156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5- أضع قدميّ كلتيهما على الأرض 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A83329-65A9-423D-816C-F8090442B212}"/>
              </a:ext>
            </a:extLst>
          </p:cNvPr>
          <p:cNvSpPr/>
          <p:nvPr/>
        </p:nvSpPr>
        <p:spPr>
          <a:xfrm>
            <a:off x="5572132" y="3714752"/>
            <a:ext cx="3357586" cy="2857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أتبع الإرشادات التالية عند الكتابة :</a:t>
            </a:r>
          </a:p>
        </p:txBody>
      </p:sp>
    </p:spTree>
    <p:extLst>
      <p:ext uri="{BB962C8B-B14F-4D97-AF65-F5344CB8AC3E}">
        <p14:creationId xmlns:p14="http://schemas.microsoft.com/office/powerpoint/2010/main" val="2893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3" y="1628800"/>
            <a:ext cx="5807676" cy="5229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91520" y="476672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أنظر لمعلمتي وهي ترسم حرف الثاء.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uFillTx/>
                <a:cs typeface="Mudir MT" pitchFamily="2" charset="-78"/>
              </a:rPr>
              <a:t>أرسم في الهواء حرف الثاء.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uFillTx/>
              <a:cs typeface="Mudir MT" pitchFamily="2" charset="-78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أرسم حرف  الثاء على السبورة الخاصة بي رسما صحيحا على السطر بعد مشاهدة رسم معلمتي 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2" y="1772816"/>
            <a:ext cx="2356512" cy="22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7F40341-BBE6-4E11-9117-640B784D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886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7251BBA-226B-49FD-9504-9D02FAF4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8" y="2012635"/>
            <a:ext cx="3810000" cy="38100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127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0EA5A01-35BB-41FE-B5C8-7FB263106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71" y="897241"/>
            <a:ext cx="1200318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69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128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EAC7BC-A681-404A-84ED-F49DCF3B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48" y="1119609"/>
            <a:ext cx="1257475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48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2989448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129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AF9DAFD-DDE6-4FA6-84BC-8E511007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81" y="924198"/>
            <a:ext cx="1590897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ألعابـي وهواياتـي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DF1899FD-D660-4368-B3DA-281D687A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13</a:t>
            </a:fld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391ACB5-DBAE-433A-B947-C7332FA2F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28288" y="271872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706EAF-F06E-46D7-9DA5-42D0F775F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44674"/>
            <a:ext cx="2591162" cy="7049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62412FF-BE28-4469-AFB2-D7A2F5E3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30" y="4517089"/>
            <a:ext cx="3648584" cy="743054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347CBB9-4E76-40D4-B6EC-4088878DD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3" y="208720"/>
            <a:ext cx="8581292" cy="1136237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9BD60E3-3345-43B6-8B87-04FB2692B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7" y="1396092"/>
            <a:ext cx="1300979" cy="12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A5448C-8328-4BE2-AFB9-19605F7D3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2022272"/>
            <a:ext cx="3810000" cy="38100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1">
            <a:extLst>
              <a:ext uri="{FF2B5EF4-FFF2-40B4-BE49-F238E27FC236}">
                <a16:creationId xmlns:a16="http://schemas.microsoft.com/office/drawing/2014/main" id="{F1B3E75B-FF73-4DEF-8398-748D7F0EFF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30C82-E43C-44EF-84E8-EEF6EE02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2" y="6142323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130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6B7ADF2-770F-4A22-8389-DA289BEF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60" y="828134"/>
            <a:ext cx="1467055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61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FDCC9E-B47C-4329-8261-E2482B45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1" y="260648"/>
            <a:ext cx="8545118" cy="5934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6704A44-842E-4392-86D9-1E98708E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14665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3328914" y="271075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أنشطة المجموعات </a:t>
            </a:r>
          </a:p>
        </p:txBody>
      </p:sp>
      <p:grpSp>
        <p:nvGrpSpPr>
          <p:cNvPr id="15" name="مجموعة 14"/>
          <p:cNvGrpSpPr/>
          <p:nvPr/>
        </p:nvGrpSpPr>
        <p:grpSpPr>
          <a:xfrm>
            <a:off x="4244055" y="3678349"/>
            <a:ext cx="2977877" cy="3179651"/>
            <a:chOff x="4427984" y="3678349"/>
            <a:chExt cx="2977877" cy="3179651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t="45746" b="5988"/>
              <a:stretch/>
            </p:blipFill>
            <p:spPr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3" name="مستطيل 12"/>
              <p:cNvSpPr/>
              <p:nvPr/>
            </p:nvSpPr>
            <p:spPr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2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تشكل الـحرف بالصلصال</a:t>
                </a:r>
              </a:p>
            </p:txBody>
          </p:sp>
        </p:grpSp>
        <p:pic>
          <p:nvPicPr>
            <p:cNvPr id="21510" name="Picture 6" descr="نتيجة بحث الصور عن تشكيل الحروف بالصلصال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1"/>
            <a:stretch/>
          </p:blipFill>
          <p:spPr bwMode="auto">
            <a:xfrm>
              <a:off x="4939291" y="5586436"/>
              <a:ext cx="1030915" cy="108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17"/>
          <p:cNvGrpSpPr/>
          <p:nvPr/>
        </p:nvGrpSpPr>
        <p:grpSpPr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6" t="45159" r="51611" b="6575"/>
              <a:stretch/>
            </p:blipFill>
            <p:spPr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6" name="مستطيل 15"/>
              <p:cNvSpPr/>
              <p:nvPr/>
            </p:nvSpPr>
            <p:spPr>
              <a:xfrm>
                <a:off x="1202619" y="4400823"/>
                <a:ext cx="203406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4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ترسم الـحرف على الرمل الطبي</a:t>
                </a:r>
              </a:p>
            </p:txBody>
          </p:sp>
        </p:grpSp>
        <p:pic>
          <p:nvPicPr>
            <p:cNvPr id="21512" name="Picture 8" descr="نتيجة بحث الصور عن الرمل الملون الطبي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904" y="5505927"/>
              <a:ext cx="1148655" cy="101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/>
          <p:cNvGrpSpPr/>
          <p:nvPr/>
        </p:nvGrpSpPr>
        <p:grpSpPr>
          <a:xfrm>
            <a:off x="3816654" y="534178"/>
            <a:ext cx="3832677" cy="3600834"/>
            <a:chOff x="5298474" y="173990"/>
            <a:chExt cx="3832677" cy="3600834"/>
          </a:xfrm>
        </p:grpSpPr>
        <p:pic>
          <p:nvPicPr>
            <p:cNvPr id="2" name="صورة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7" b="51734"/>
            <a:stretch/>
          </p:blipFill>
          <p:spPr>
            <a:xfrm>
              <a:off x="5298474" y="173990"/>
              <a:ext cx="3832677" cy="3600834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5725875" y="1179514"/>
              <a:ext cx="275180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ar-SA" sz="40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مـجموعة تلون الـحرف بالـملصقات.</a:t>
              </a: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442827" y="1135843"/>
            <a:ext cx="3378032" cy="3243870"/>
            <a:chOff x="1547664" y="793152"/>
            <a:chExt cx="3378032" cy="324387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" t="1734" r="49700" b="50000"/>
            <a:stretch/>
          </p:blipFill>
          <p:spPr>
            <a:xfrm>
              <a:off x="1547664" y="793152"/>
              <a:ext cx="3378032" cy="3243870"/>
            </a:xfrm>
            <a:prstGeom prst="rect">
              <a:avLst/>
            </a:prstGeom>
          </p:spPr>
        </p:pic>
        <p:sp>
          <p:nvSpPr>
            <p:cNvPr id="10" name="مستطيل 9"/>
            <p:cNvSpPr/>
            <p:nvPr/>
          </p:nvSpPr>
          <p:spPr>
            <a:xfrm>
              <a:off x="1789415" y="1574242"/>
              <a:ext cx="265608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000" b="1" dirty="0"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مـجموعة تركب مـجسم الـحرف.</a:t>
              </a:r>
            </a:p>
          </p:txBody>
        </p:sp>
      </p:grp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B965117-86B4-455E-802B-6CF645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132</a:t>
            </a:fld>
            <a:endParaRPr lang="ar-SA"/>
          </a:p>
        </p:txBody>
      </p:sp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291852D-C942-4957-A653-42F8BF354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67" y="922287"/>
            <a:ext cx="1852274" cy="13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‎Арабский алфавит">
            <a:extLst>
              <a:ext uri="{FF2B5EF4-FFF2-40B4-BE49-F238E27FC236}">
                <a16:creationId xmlns:a16="http://schemas.microsoft.com/office/drawing/2014/main" id="{59EF90B8-9DA4-4907-8B5A-27E81EC7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29" y="552450"/>
            <a:ext cx="4238625" cy="57531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8321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CC9E3666-E345-443B-8BDF-58CFDC6460F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6915CE0-D398-4BDF-92A2-CA7AB36A9B7D}"/>
              </a:ext>
            </a:extLst>
          </p:cNvPr>
          <p:cNvSpPr/>
          <p:nvPr/>
        </p:nvSpPr>
        <p:spPr>
          <a:xfrm>
            <a:off x="5327374" y="296900"/>
            <a:ext cx="3567144" cy="5998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2400" b="1" dirty="0"/>
              <a:t>ألون الحرف باستخدام الملصقات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527A38F-A4D0-4CBA-82ED-0DED041B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134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3100A56-81F7-4D5A-AA6B-F5E4EF8C8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43" y="1322363"/>
            <a:ext cx="6991741" cy="494072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9F288F8-C8A0-4961-ACD3-5DBAAE4841A0}"/>
              </a:ext>
            </a:extLst>
          </p:cNvPr>
          <p:cNvSpPr/>
          <p:nvPr/>
        </p:nvSpPr>
        <p:spPr>
          <a:xfrm>
            <a:off x="487233" y="402545"/>
            <a:ext cx="1473260" cy="12187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الاسم</a:t>
            </a:r>
          </a:p>
          <a:p>
            <a:pPr algn="ctr"/>
            <a:endParaRPr lang="ar-SA" sz="2400" b="1" dirty="0"/>
          </a:p>
          <a:p>
            <a:pPr algn="ctr"/>
            <a:r>
              <a:rPr lang="ar-SA" sz="800" b="1" dirty="0"/>
              <a:t>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2905836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DF9EF149-24AC-4CF9-A384-F93797FD0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459811"/>
              </p:ext>
            </p:extLst>
          </p:nvPr>
        </p:nvGraphicFramePr>
        <p:xfrm>
          <a:off x="303145" y="2708920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EAAF7A86-3FEE-4AD8-862D-6E13866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70" y="289501"/>
            <a:ext cx="7953651" cy="1830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14 هـ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الخامسة</a:t>
            </a:r>
            <a:r>
              <a:rPr lang="en-US" sz="1600" b="1" dirty="0"/>
              <a:t>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(     ث  </a:t>
            </a:r>
            <a:r>
              <a:rPr lang="ar-SA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  )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الحرف وأكتب 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600" b="1" dirty="0">
                <a:cs typeface="Akhbar MT" pitchFamily="2" charset="-78"/>
              </a:rPr>
              <a:t>خارطة المفاهيم      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5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كتابة الحرف المطلوب بأصواته القصيرة والطويلة وأوضاعه في الكلمة.      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التنفيذ: </a:t>
            </a:r>
            <a:r>
              <a:rPr lang="en-US" sz="1600" b="1" dirty="0"/>
              <a:t>  </a:t>
            </a:r>
            <a:endParaRPr lang="ar-SA" sz="1100" b="1" dirty="0"/>
          </a:p>
        </p:txBody>
      </p:sp>
      <p:grpSp>
        <p:nvGrpSpPr>
          <p:cNvPr id="76805" name="مجموعة 9">
            <a:extLst>
              <a:ext uri="{FF2B5EF4-FFF2-40B4-BE49-F238E27FC236}">
                <a16:creationId xmlns:a16="http://schemas.microsoft.com/office/drawing/2014/main" id="{5723A0BD-65CC-427A-B57B-C0B4A9E993AB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595552"/>
            <a:ext cx="928687" cy="1154833"/>
            <a:chOff x="3833413" y="761509"/>
            <a:chExt cx="928688" cy="15543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963B3BA-8243-4E2A-9F86-665D9B7F645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6808" name="Picture 2" descr="صورة ذات صلة">
              <a:extLst>
                <a:ext uri="{FF2B5EF4-FFF2-40B4-BE49-F238E27FC236}">
                  <a16:creationId xmlns:a16="http://schemas.microsoft.com/office/drawing/2014/main" id="{26A837E8-FC57-4F4B-B149-F6CBB2A6F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EBA7B4-3379-490F-BB94-5D7CEAE4D9B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3030D7-9995-4E3A-AF06-AA2853B63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8"/>
          <a:stretch/>
        </p:blipFill>
        <p:spPr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AA502D8-40A4-4FEC-8E68-D8AAC12505E7}"/>
              </a:ext>
            </a:extLst>
          </p:cNvPr>
          <p:cNvSpPr txBox="1"/>
          <p:nvPr/>
        </p:nvSpPr>
        <p:spPr>
          <a:xfrm>
            <a:off x="1023937" y="2535164"/>
            <a:ext cx="11061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B35E8B-F028-4EA2-B7F3-B11CF6813189}"/>
              </a:ext>
            </a:extLst>
          </p:cNvPr>
          <p:cNvSpPr/>
          <p:nvPr/>
        </p:nvSpPr>
        <p:spPr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اسمي: </a:t>
            </a:r>
            <a:r>
              <a:rPr lang="ar-SA" sz="800" dirty="0"/>
              <a:t>......................................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85D365F-3D76-4CAA-8858-77314759FB03}"/>
              </a:ext>
            </a:extLst>
          </p:cNvPr>
          <p:cNvSpPr/>
          <p:nvPr/>
        </p:nvSpPr>
        <p:spPr>
          <a:xfrm>
            <a:off x="106018" y="188912"/>
            <a:ext cx="8930032" cy="6480175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مستدير الزوايا 2">
            <a:extLst>
              <a:ext uri="{FF2B5EF4-FFF2-40B4-BE49-F238E27FC236}">
                <a16:creationId xmlns:a16="http://schemas.microsoft.com/office/drawing/2014/main" id="{471E6C41-2579-4494-82C7-93B40099E037}"/>
              </a:ext>
            </a:extLst>
          </p:cNvPr>
          <p:cNvSpPr/>
          <p:nvPr/>
        </p:nvSpPr>
        <p:spPr>
          <a:xfrm>
            <a:off x="1832183" y="331786"/>
            <a:ext cx="5688088" cy="936625"/>
          </a:xfrm>
          <a:prstGeom prst="ribbon2">
            <a:avLst>
              <a:gd name="adj1" fmla="val 15252"/>
              <a:gd name="adj2" fmla="val 70036"/>
            </a:avLst>
          </a:prstGeom>
          <a:solidFill>
            <a:srgbClr val="FFCC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موقع الحرف في الكلمة</a:t>
            </a:r>
          </a:p>
        </p:txBody>
      </p:sp>
      <p:sp>
        <p:nvSpPr>
          <p:cNvPr id="8" name="قوس كبير أيمن 7">
            <a:extLst>
              <a:ext uri="{FF2B5EF4-FFF2-40B4-BE49-F238E27FC236}">
                <a16:creationId xmlns:a16="http://schemas.microsoft.com/office/drawing/2014/main" id="{AA6B086C-AE14-4E45-8FB8-8C4ACC78EE1A}"/>
              </a:ext>
            </a:extLst>
          </p:cNvPr>
          <p:cNvSpPr/>
          <p:nvPr/>
        </p:nvSpPr>
        <p:spPr>
          <a:xfrm rot="16200000">
            <a:off x="4140201" y="-1179513"/>
            <a:ext cx="1008062" cy="5903913"/>
          </a:xfrm>
          <a:prstGeom prst="rightBrace">
            <a:avLst>
              <a:gd name="adj1" fmla="val 8333"/>
              <a:gd name="adj2" fmla="val 50332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995F4684-3B2A-4693-9B6C-447538AE9482}"/>
              </a:ext>
            </a:extLst>
          </p:cNvPr>
          <p:cNvCxnSpPr/>
          <p:nvPr/>
        </p:nvCxnSpPr>
        <p:spPr>
          <a:xfrm>
            <a:off x="4860131" y="1615784"/>
            <a:ext cx="0" cy="936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25CE1B6B-2F09-44F0-9A3F-C4480B1C327B}"/>
              </a:ext>
            </a:extLst>
          </p:cNvPr>
          <p:cNvSpPr/>
          <p:nvPr/>
        </p:nvSpPr>
        <p:spPr>
          <a:xfrm>
            <a:off x="4392203" y="1268411"/>
            <a:ext cx="935856" cy="6469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/>
                <a:solidFill>
                  <a:schemeClr val="accent4"/>
                </a:solidFill>
              </a:rPr>
              <a:t>في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DE8B428D-2E10-497B-B134-A7B5BF655695}"/>
              </a:ext>
            </a:extLst>
          </p:cNvPr>
          <p:cNvSpPr/>
          <p:nvPr/>
        </p:nvSpPr>
        <p:spPr>
          <a:xfrm>
            <a:off x="6983413" y="2163243"/>
            <a:ext cx="1296987" cy="865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الأول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88EE16BE-BE74-4D40-8C57-DB8436CD7EBE}"/>
              </a:ext>
            </a:extLst>
          </p:cNvPr>
          <p:cNvSpPr/>
          <p:nvPr/>
        </p:nvSpPr>
        <p:spPr>
          <a:xfrm>
            <a:off x="4571034" y="3716339"/>
            <a:ext cx="1295400" cy="865187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</a:rPr>
              <a:t> </a:t>
            </a:r>
          </a:p>
        </p:txBody>
      </p:sp>
      <p:sp>
        <p:nvSpPr>
          <p:cNvPr id="15" name="قوس كبير أيمن 14">
            <a:extLst>
              <a:ext uri="{FF2B5EF4-FFF2-40B4-BE49-F238E27FC236}">
                <a16:creationId xmlns:a16="http://schemas.microsoft.com/office/drawing/2014/main" id="{5AF2E16C-169D-4FF3-B14D-5A8335C8C77B}"/>
              </a:ext>
            </a:extLst>
          </p:cNvPr>
          <p:cNvSpPr/>
          <p:nvPr/>
        </p:nvSpPr>
        <p:spPr>
          <a:xfrm rot="16200000">
            <a:off x="1227138" y="2165350"/>
            <a:ext cx="928687" cy="2303463"/>
          </a:xfrm>
          <a:prstGeom prst="rightBrace">
            <a:avLst>
              <a:gd name="adj1" fmla="val 0"/>
              <a:gd name="adj2" fmla="val 5082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C5770A50-5143-47B6-8C70-C48764A00547}"/>
              </a:ext>
            </a:extLst>
          </p:cNvPr>
          <p:cNvSpPr/>
          <p:nvPr/>
        </p:nvSpPr>
        <p:spPr>
          <a:xfrm>
            <a:off x="4236085" y="2241116"/>
            <a:ext cx="1296987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الوسط</a:t>
            </a:r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E64A265E-21A5-4230-9E12-CA4EE7B9BA64}"/>
              </a:ext>
            </a:extLst>
          </p:cNvPr>
          <p:cNvSpPr/>
          <p:nvPr/>
        </p:nvSpPr>
        <p:spPr>
          <a:xfrm>
            <a:off x="971550" y="2205038"/>
            <a:ext cx="1296988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الأخير</a:t>
            </a:r>
          </a:p>
        </p:txBody>
      </p:sp>
      <p:sp>
        <p:nvSpPr>
          <p:cNvPr id="18" name="مستطيل مستدير الزوايا 17">
            <a:extLst>
              <a:ext uri="{FF2B5EF4-FFF2-40B4-BE49-F238E27FC236}">
                <a16:creationId xmlns:a16="http://schemas.microsoft.com/office/drawing/2014/main" id="{39E6B638-7512-490C-9C9A-2C15D4312B88}"/>
              </a:ext>
            </a:extLst>
          </p:cNvPr>
          <p:cNvSpPr/>
          <p:nvPr/>
        </p:nvSpPr>
        <p:spPr>
          <a:xfrm>
            <a:off x="6948488" y="3789363"/>
            <a:ext cx="1295400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</a:rPr>
              <a:t> </a:t>
            </a: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0E9AD30A-A7AD-4544-BE50-A92A2F831A82}"/>
              </a:ext>
            </a:extLst>
          </p:cNvPr>
          <p:cNvSpPr/>
          <p:nvPr/>
        </p:nvSpPr>
        <p:spPr>
          <a:xfrm>
            <a:off x="2266948" y="3789363"/>
            <a:ext cx="1400711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F2C728A9-2B62-4747-91F4-0B609CC5B00C}"/>
              </a:ext>
            </a:extLst>
          </p:cNvPr>
          <p:cNvSpPr/>
          <p:nvPr/>
        </p:nvSpPr>
        <p:spPr>
          <a:xfrm>
            <a:off x="250825" y="3789363"/>
            <a:ext cx="1296988" cy="863600"/>
          </a:xfrm>
          <a:prstGeom prst="round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00B050"/>
                </a:solidFill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D79F19C7-7D8A-4A6C-B713-BEE2BFFAAE39}"/>
              </a:ext>
            </a:extLst>
          </p:cNvPr>
          <p:cNvCxnSpPr/>
          <p:nvPr/>
        </p:nvCxnSpPr>
        <p:spPr>
          <a:xfrm>
            <a:off x="7667625" y="2852738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AF5C4E54-F3E9-42B0-BF36-155C0B249B63}"/>
              </a:ext>
            </a:extLst>
          </p:cNvPr>
          <p:cNvCxnSpPr/>
          <p:nvPr/>
        </p:nvCxnSpPr>
        <p:spPr>
          <a:xfrm>
            <a:off x="4938272" y="2993232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9A659193-A4A0-4D02-8D9C-1DFD34040541}"/>
              </a:ext>
            </a:extLst>
          </p:cNvPr>
          <p:cNvCxnSpPr/>
          <p:nvPr/>
        </p:nvCxnSpPr>
        <p:spPr>
          <a:xfrm>
            <a:off x="7667625" y="501332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C2C86B7B-5900-4664-B602-C129D2523812}"/>
              </a:ext>
            </a:extLst>
          </p:cNvPr>
          <p:cNvCxnSpPr/>
          <p:nvPr/>
        </p:nvCxnSpPr>
        <p:spPr>
          <a:xfrm>
            <a:off x="5218734" y="4941888"/>
            <a:ext cx="0" cy="503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B70B4568-6FAD-4921-8B8C-4A357EFC3E19}"/>
              </a:ext>
            </a:extLst>
          </p:cNvPr>
          <p:cNvCxnSpPr/>
          <p:nvPr/>
        </p:nvCxnSpPr>
        <p:spPr>
          <a:xfrm>
            <a:off x="3050717" y="5013325"/>
            <a:ext cx="0" cy="503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9F40711D-7B58-417E-8713-9F69E6BBC7FD}"/>
              </a:ext>
            </a:extLst>
          </p:cNvPr>
          <p:cNvCxnSpPr/>
          <p:nvPr/>
        </p:nvCxnSpPr>
        <p:spPr>
          <a:xfrm>
            <a:off x="900113" y="50847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مستطيل مستدير الزوايا 31">
            <a:extLst>
              <a:ext uri="{FF2B5EF4-FFF2-40B4-BE49-F238E27FC236}">
                <a16:creationId xmlns:a16="http://schemas.microsoft.com/office/drawing/2014/main" id="{753DFD6F-ECAC-4E5E-ABFA-86CA87B07F64}"/>
              </a:ext>
            </a:extLst>
          </p:cNvPr>
          <p:cNvSpPr/>
          <p:nvPr/>
        </p:nvSpPr>
        <p:spPr>
          <a:xfrm>
            <a:off x="6948488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3" name="مستطيل مستدير الزوايا 32">
            <a:extLst>
              <a:ext uri="{FF2B5EF4-FFF2-40B4-BE49-F238E27FC236}">
                <a16:creationId xmlns:a16="http://schemas.microsoft.com/office/drawing/2014/main" id="{90421744-4217-461F-BF3C-BF1962A284A0}"/>
              </a:ext>
            </a:extLst>
          </p:cNvPr>
          <p:cNvSpPr/>
          <p:nvPr/>
        </p:nvSpPr>
        <p:spPr>
          <a:xfrm>
            <a:off x="4571034" y="4365625"/>
            <a:ext cx="1296987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4" name="مستطيل مستدير الزوايا 33">
            <a:extLst>
              <a:ext uri="{FF2B5EF4-FFF2-40B4-BE49-F238E27FC236}">
                <a16:creationId xmlns:a16="http://schemas.microsoft.com/office/drawing/2014/main" id="{E539647B-A658-4C38-B997-DB6A33675A1F}"/>
              </a:ext>
            </a:extLst>
          </p:cNvPr>
          <p:cNvSpPr/>
          <p:nvPr/>
        </p:nvSpPr>
        <p:spPr>
          <a:xfrm>
            <a:off x="2372273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sp>
        <p:nvSpPr>
          <p:cNvPr id="35" name="مستطيل مستدير الزوايا 34">
            <a:extLst>
              <a:ext uri="{FF2B5EF4-FFF2-40B4-BE49-F238E27FC236}">
                <a16:creationId xmlns:a16="http://schemas.microsoft.com/office/drawing/2014/main" id="{0EF919B9-E49D-47F4-9912-7BD0AD9112E3}"/>
              </a:ext>
            </a:extLst>
          </p:cNvPr>
          <p:cNvSpPr/>
          <p:nvPr/>
        </p:nvSpPr>
        <p:spPr>
          <a:xfrm>
            <a:off x="250825" y="4437063"/>
            <a:ext cx="1296988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</a:rPr>
              <a:t>مثل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365F5C3F-0BEB-4841-A5DE-6F9A9DDE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9442" b="27511"/>
          <a:stretch/>
        </p:blipFill>
        <p:spPr>
          <a:xfrm>
            <a:off x="250825" y="5445125"/>
            <a:ext cx="2035297" cy="11666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62D7CE0-37DB-4318-8AF5-809A4B810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993" b="19579"/>
          <a:stretch/>
        </p:blipFill>
        <p:spPr>
          <a:xfrm>
            <a:off x="6929702" y="5528347"/>
            <a:ext cx="1630084" cy="1289462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CA149687-5628-4A70-BFF5-60FF5CFC1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8715" b="19579"/>
          <a:stretch/>
        </p:blipFill>
        <p:spPr>
          <a:xfrm>
            <a:off x="4483965" y="5498803"/>
            <a:ext cx="1688187" cy="11852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8662AD-6704-4697-954A-C0C3B0742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13474" b="24202"/>
          <a:stretch/>
        </p:blipFill>
        <p:spPr>
          <a:xfrm>
            <a:off x="2436654" y="5493297"/>
            <a:ext cx="1688187" cy="1215337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A17E2DC-4F53-49E6-9C54-E16A94577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29" y="3881330"/>
            <a:ext cx="1009791" cy="77163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AC5D40FC-6F3C-4DC1-A45A-2975EE263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89" y="3743311"/>
            <a:ext cx="981212" cy="781159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BEDBF235-F310-479F-9B83-37A4A92F1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40" y="3816294"/>
            <a:ext cx="1200318" cy="809738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EC1884DC-C90A-42B4-8FC1-66EDECB1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3" y="3816294"/>
            <a:ext cx="1171739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/>
      <p:bldP spid="12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32" grpId="0"/>
      <p:bldP spid="33" grpId="0"/>
      <p:bldP spid="34" grpId="0"/>
      <p:bldP spid="35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8DAE1C4-EB74-4C04-A0D3-C4B5E5BE6E97}"/>
              </a:ext>
            </a:extLst>
          </p:cNvPr>
          <p:cNvGrpSpPr/>
          <p:nvPr/>
        </p:nvGrpSpPr>
        <p:grpSpPr>
          <a:xfrm>
            <a:off x="17049" y="4477326"/>
            <a:ext cx="8784976" cy="2002178"/>
            <a:chOff x="449259" y="3846269"/>
            <a:chExt cx="8245482" cy="200217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43187E9-746F-42CA-BC3C-85140812A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31" t="78174" r="19269" b="4758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A07A200-4392-4821-B8EE-451807A038C1}"/>
                </a:ext>
              </a:extLst>
            </p:cNvPr>
            <p:cNvSpPr/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وسط الكلمة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4816E38-78E5-4FFB-87D4-E454D6020DFF}"/>
                </a:ext>
              </a:extLst>
            </p:cNvPr>
            <p:cNvSpPr/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أول 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الكلمة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B90C65D1-D6EE-498C-BF9F-66259F783ADE}"/>
                </a:ext>
              </a:extLst>
            </p:cNvPr>
            <p:cNvSpPr/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متصل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ACF001D9-E6B4-401C-99FA-05CFC0A3EC2C}"/>
                </a:ext>
              </a:extLst>
            </p:cNvPr>
            <p:cNvSpPr/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منفصل</a:t>
              </a: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8FB429-C6C1-49A2-BC61-73440DEDF11B}"/>
              </a:ext>
            </a:extLst>
          </p:cNvPr>
          <p:cNvSpPr/>
          <p:nvPr/>
        </p:nvSpPr>
        <p:spPr>
          <a:xfrm>
            <a:off x="1753923" y="341959"/>
            <a:ext cx="4975430" cy="92333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قطار حرف الثاء   </a:t>
            </a:r>
          </a:p>
        </p:txBody>
      </p: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ACA414D3-0851-4558-859F-0436D149051E}"/>
              </a:ext>
            </a:extLst>
          </p:cNvPr>
          <p:cNvCxnSpPr>
            <a:cxnSpLocks/>
          </p:cNvCxnSpPr>
          <p:nvPr/>
        </p:nvCxnSpPr>
        <p:spPr>
          <a:xfrm>
            <a:off x="710412" y="2727181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75142BA-A922-45A3-ABE4-D4D6BD94D8D9}"/>
              </a:ext>
            </a:extLst>
          </p:cNvPr>
          <p:cNvSpPr/>
          <p:nvPr/>
        </p:nvSpPr>
        <p:spPr>
          <a:xfrm>
            <a:off x="5743637" y="1414053"/>
            <a:ext cx="1573543" cy="3147479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7CC21E0-65A8-4000-B316-7F38B87343C0}"/>
              </a:ext>
            </a:extLst>
          </p:cNvPr>
          <p:cNvSpPr/>
          <p:nvPr/>
        </p:nvSpPr>
        <p:spPr>
          <a:xfrm>
            <a:off x="2341749" y="1447922"/>
            <a:ext cx="1495496" cy="31474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E0EEFB5-2644-4B9F-9302-11BBEA12A753}"/>
              </a:ext>
            </a:extLst>
          </p:cNvPr>
          <p:cNvSpPr/>
          <p:nvPr/>
        </p:nvSpPr>
        <p:spPr>
          <a:xfrm>
            <a:off x="401338" y="1405015"/>
            <a:ext cx="1778408" cy="314747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F48AD24-5CA0-42F7-A371-23FE18D6AB8F}"/>
              </a:ext>
            </a:extLst>
          </p:cNvPr>
          <p:cNvSpPr/>
          <p:nvPr/>
        </p:nvSpPr>
        <p:spPr>
          <a:xfrm>
            <a:off x="3994622" y="1414056"/>
            <a:ext cx="1573544" cy="31474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0A3FD7DA-DADA-4E64-BB74-7D4EBDCA9856}"/>
              </a:ext>
            </a:extLst>
          </p:cNvPr>
          <p:cNvCxnSpPr>
            <a:cxnSpLocks/>
          </p:cNvCxnSpPr>
          <p:nvPr/>
        </p:nvCxnSpPr>
        <p:spPr>
          <a:xfrm>
            <a:off x="2795175" y="2815897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776F8889-7854-4FB6-9257-CD22BC93B0B7}"/>
              </a:ext>
            </a:extLst>
          </p:cNvPr>
          <p:cNvCxnSpPr>
            <a:cxnSpLocks/>
          </p:cNvCxnSpPr>
          <p:nvPr/>
        </p:nvCxnSpPr>
        <p:spPr>
          <a:xfrm>
            <a:off x="4835426" y="2867605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23F37A37-6BCE-4885-9AB6-8C202B25D4F4}"/>
              </a:ext>
            </a:extLst>
          </p:cNvPr>
          <p:cNvCxnSpPr>
            <a:cxnSpLocks/>
          </p:cNvCxnSpPr>
          <p:nvPr/>
        </p:nvCxnSpPr>
        <p:spPr>
          <a:xfrm>
            <a:off x="7005159" y="2924895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0F5F41-D53B-4B8C-93E9-76D0E5F6C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3408846"/>
            <a:ext cx="2243522" cy="160338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B6DA23E-1984-477B-9F6D-A7DD9BF3B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" y="3369229"/>
            <a:ext cx="2584928" cy="160338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19E01C4-02B6-4B0D-894E-D4A7A2398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05" y="3396623"/>
            <a:ext cx="2225233" cy="160338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7135D0B-DEDE-4B73-919C-0D66EED5E3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r="13060" b="25389"/>
          <a:stretch/>
        </p:blipFill>
        <p:spPr>
          <a:xfrm>
            <a:off x="5725543" y="3459811"/>
            <a:ext cx="1823183" cy="120084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EFC0D3-E7EB-4018-9B24-DA042E8BF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57" y="1574359"/>
            <a:ext cx="1009791" cy="771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2C0C68-8094-4BEE-803B-ECA92C48F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1556963"/>
            <a:ext cx="981212" cy="78115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E2C4C4-9FAF-49F9-A7DC-0BECA4521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94" y="1565250"/>
            <a:ext cx="1200318" cy="8097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989B6ED-753F-44E3-A792-73603C002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" y="1574359"/>
            <a:ext cx="1171739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516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869940" y="1332264"/>
            <a:ext cx="5128053" cy="5038184"/>
            <a:chOff x="2360270" y="1196752"/>
            <a:chExt cx="5128053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360270" y="3429000"/>
              <a:ext cx="5128053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2502944" y="4174268"/>
            <a:ext cx="3723377" cy="1351468"/>
            <a:chOff x="3418563" y="4149080"/>
            <a:chExt cx="3100358" cy="1351468"/>
          </a:xfrm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3641724" y="4437080"/>
              <a:ext cx="1733179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dirty="0"/>
                <a:t>ـعْـلَـب </a:t>
              </a:r>
              <a:r>
                <a:rPr lang="ar-SA" sz="2800" dirty="0"/>
                <a:t> 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4AB0927-187A-4BF5-99D7-08E89D059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40" y="2091028"/>
            <a:ext cx="1009791" cy="7716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46992D7-05F3-4276-A8CF-0670EB7CA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57" y="3110902"/>
            <a:ext cx="981212" cy="7811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376FF7E-1B85-49DA-A701-C3C76ED89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13" y="4184638"/>
            <a:ext cx="1200318" cy="8097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6E1701-09DD-4760-8245-C87D2EED6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13" y="5465644"/>
            <a:ext cx="1171739" cy="80973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67969D-1F49-4E70-8D78-E2D37902F52D}"/>
              </a:ext>
            </a:extLst>
          </p:cNvPr>
          <p:cNvSpPr txBox="1"/>
          <p:nvPr/>
        </p:nvSpPr>
        <p:spPr>
          <a:xfrm>
            <a:off x="4427238" y="4811459"/>
            <a:ext cx="108006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............</a:t>
            </a:r>
          </a:p>
        </p:txBody>
      </p:sp>
      <p:pic>
        <p:nvPicPr>
          <p:cNvPr id="17" name="اسعاف">
            <a:hlinkClick r:id="" action="ppaction://media"/>
            <a:extLst>
              <a:ext uri="{FF2B5EF4-FFF2-40B4-BE49-F238E27FC236}">
                <a16:creationId xmlns:a16="http://schemas.microsoft.com/office/drawing/2014/main" id="{5E36C0F9-87D6-43ED-B8BA-A1FF648B4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637" y="326611"/>
            <a:ext cx="1206304" cy="92483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43AEB65-4AD8-4DF4-AB28-E5D2A04996A1}"/>
              </a:ext>
            </a:extLst>
          </p:cNvPr>
          <p:cNvSpPr/>
          <p:nvPr/>
        </p:nvSpPr>
        <p:spPr>
          <a:xfrm>
            <a:off x="210006" y="515980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20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E8FAC36C-5B4E-40FE-8A47-C967920C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" y="3551252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4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8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2110153" y="1332264"/>
            <a:ext cx="5051431" cy="5141693"/>
            <a:chOff x="2436892" y="1090235"/>
            <a:chExt cx="5051431" cy="5291093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84" y="1090235"/>
              <a:ext cx="3987632" cy="2448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436892" y="3429000"/>
              <a:ext cx="5051431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E324924-F831-4FCA-9B7C-2D748E8FA52F}"/>
              </a:ext>
            </a:extLst>
          </p:cNvPr>
          <p:cNvGrpSpPr/>
          <p:nvPr/>
        </p:nvGrpSpPr>
        <p:grpSpPr>
          <a:xfrm>
            <a:off x="2515700" y="4174268"/>
            <a:ext cx="3723377" cy="1351468"/>
            <a:chOff x="3418563" y="4149080"/>
            <a:chExt cx="3100358" cy="1351468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2530E06E-A80D-4F2B-BD91-8EA00FE71B71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كَـ   ـير</a:t>
              </a: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3EE9A69-86F4-4734-8393-78DCDFF9F22A}"/>
                </a:ext>
              </a:extLst>
            </p:cNvPr>
            <p:cNvSpPr txBox="1"/>
            <p:nvPr/>
          </p:nvSpPr>
          <p:spPr>
            <a:xfrm>
              <a:off x="4858723" y="4784522"/>
              <a:ext cx="89934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7" name="عنوان 1">
            <a:extLst>
              <a:ext uri="{FF2B5EF4-FFF2-40B4-BE49-F238E27FC236}">
                <a16:creationId xmlns:a16="http://schemas.microsoft.com/office/drawing/2014/main" id="{2927BC2B-5316-4546-831B-493D07683AEE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71D7E17-8A21-4C8C-A03C-1643084E3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40" y="2091028"/>
            <a:ext cx="1009791" cy="7716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F1F3C46-1D60-445A-B143-2A4E7284C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57" y="3110902"/>
            <a:ext cx="981212" cy="78115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E7C1F70-4969-4A28-B58E-7FD07AC73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13" y="4184638"/>
            <a:ext cx="1200318" cy="80973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34FB1AB-5D01-40A1-800F-90A9F30CE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13" y="5465644"/>
            <a:ext cx="1171739" cy="809738"/>
          </a:xfrm>
          <a:prstGeom prst="rect">
            <a:avLst/>
          </a:prstGeom>
        </p:spPr>
      </p:pic>
      <p:pic>
        <p:nvPicPr>
          <p:cNvPr id="13" name="اسعاف">
            <a:hlinkClick r:id="" action="ppaction://media"/>
            <a:extLst>
              <a:ext uri="{FF2B5EF4-FFF2-40B4-BE49-F238E27FC236}">
                <a16:creationId xmlns:a16="http://schemas.microsoft.com/office/drawing/2014/main" id="{94B5731F-2830-47FF-B3E9-03778F19F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637" y="326611"/>
            <a:ext cx="1206304" cy="92483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B7CF8B1-6041-4742-9958-1900E4B46A57}"/>
              </a:ext>
            </a:extLst>
          </p:cNvPr>
          <p:cNvSpPr/>
          <p:nvPr/>
        </p:nvSpPr>
        <p:spPr>
          <a:xfrm>
            <a:off x="210006" y="515980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20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F0E474EE-422D-4A14-9FA7-AB567174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" y="3551252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8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99022" y="497429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018947"/>
              </p:ext>
            </p:extLst>
          </p:nvPr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{35758FB7-9AC5-4552-8A53-C91805E547FA}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</a:t>
                      </a:r>
                      <a:r>
                        <a:rPr lang="ar-SA" sz="2800" b="1" cap="none" spc="0" baseline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 أعرف ؟</a:t>
                      </a:r>
                      <a:endParaRPr lang="ar-SA" sz="2800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أريد أن أتعلم؟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969476" y="1332264"/>
            <a:ext cx="4922499" cy="5038184"/>
            <a:chOff x="2565824" y="1196752"/>
            <a:chExt cx="4922499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769" y="1196752"/>
              <a:ext cx="387772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565824" y="3429000"/>
              <a:ext cx="4922499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CEB4A0D5-4821-4BEA-A410-5BA2DD1EDAA4}"/>
              </a:ext>
            </a:extLst>
          </p:cNvPr>
          <p:cNvGrpSpPr/>
          <p:nvPr/>
        </p:nvGrpSpPr>
        <p:grpSpPr>
          <a:xfrm>
            <a:off x="2328376" y="4174268"/>
            <a:ext cx="3723377" cy="1351468"/>
            <a:chOff x="3418563" y="4149080"/>
            <a:chExt cx="3100358" cy="1351468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44DEF8C5-B7BE-461B-BD4A-FD229535C0BE}"/>
                </a:ext>
              </a:extLst>
            </p:cNvPr>
            <p:cNvSpPr/>
            <p:nvPr/>
          </p:nvSpPr>
          <p:spPr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 بَحَـ </a:t>
              </a: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9D1989A-E3E5-4E84-969A-077C8EA90808}"/>
                </a:ext>
              </a:extLst>
            </p:cNvPr>
            <p:cNvSpPr txBox="1"/>
            <p:nvPr/>
          </p:nvSpPr>
          <p:spPr>
            <a:xfrm>
              <a:off x="4214142" y="4726111"/>
              <a:ext cx="115212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3" name="عنوان 1">
            <a:extLst>
              <a:ext uri="{FF2B5EF4-FFF2-40B4-BE49-F238E27FC236}">
                <a16:creationId xmlns:a16="http://schemas.microsoft.com/office/drawing/2014/main" id="{F2351DA2-0D4F-44F3-B767-FB1A7500C87E}"/>
              </a:ext>
            </a:extLst>
          </p:cNvPr>
          <p:cNvSpPr txBox="1">
            <a:spLocks/>
          </p:cNvSpPr>
          <p:nvPr/>
        </p:nvSpPr>
        <p:spPr>
          <a:xfrm>
            <a:off x="2982841" y="534130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DB2AD59-BE2D-4D39-875E-46568031C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28" y="1982744"/>
            <a:ext cx="1009791" cy="7716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F5DEA99-9D55-453D-854F-F96C8DC4C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45" y="3002618"/>
            <a:ext cx="981212" cy="7811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7882AE8-BD7A-45E2-9EA6-50E23A892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01" y="4076354"/>
            <a:ext cx="1200318" cy="8097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E67459D-85AB-4959-97DB-A23E16A2C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01" y="5357360"/>
            <a:ext cx="1171739" cy="809738"/>
          </a:xfrm>
          <a:prstGeom prst="rect">
            <a:avLst/>
          </a:prstGeom>
        </p:spPr>
      </p:pic>
      <p:pic>
        <p:nvPicPr>
          <p:cNvPr id="14" name="اسعاف">
            <a:hlinkClick r:id="" action="ppaction://media"/>
            <a:extLst>
              <a:ext uri="{FF2B5EF4-FFF2-40B4-BE49-F238E27FC236}">
                <a16:creationId xmlns:a16="http://schemas.microsoft.com/office/drawing/2014/main" id="{7B4E328D-F812-4086-9698-D29B9531A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637" y="326611"/>
            <a:ext cx="1206304" cy="92483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2553E745-F7FA-40FD-BC1D-07BC3A73E29D}"/>
              </a:ext>
            </a:extLst>
          </p:cNvPr>
          <p:cNvSpPr/>
          <p:nvPr/>
        </p:nvSpPr>
        <p:spPr>
          <a:xfrm>
            <a:off x="210006" y="515980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19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A0358CE4-15A6-402F-A95B-C27E6BD3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" y="3551252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6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8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869940" y="1402110"/>
            <a:ext cx="5087543" cy="5037096"/>
            <a:chOff x="2400780" y="1197872"/>
            <a:chExt cx="5087543" cy="518345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84" y="1197872"/>
              <a:ext cx="4295480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400780" y="3429000"/>
              <a:ext cx="5087543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596A45-D840-43FD-A97F-D05CA9F31509}"/>
              </a:ext>
            </a:extLst>
          </p:cNvPr>
          <p:cNvGrpSpPr/>
          <p:nvPr/>
        </p:nvGrpSpPr>
        <p:grpSpPr>
          <a:xfrm>
            <a:off x="2403388" y="4104422"/>
            <a:ext cx="3891136" cy="1351468"/>
            <a:chOff x="3443265" y="4172661"/>
            <a:chExt cx="3891136" cy="1351468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D7C26C43-C8FC-4E5F-ABF1-F17CABDD0A32}"/>
                </a:ext>
              </a:extLst>
            </p:cNvPr>
            <p:cNvSpPr/>
            <p:nvPr/>
          </p:nvSpPr>
          <p:spPr>
            <a:xfrm>
              <a:off x="3443265" y="4172661"/>
              <a:ext cx="3891136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</a:t>
              </a:r>
              <a:r>
                <a:rPr lang="ar-SA" sz="8000" dirty="0" err="1">
                  <a:solidFill>
                    <a:schemeClr val="tx1"/>
                  </a:solidFill>
                </a:rPr>
                <a:t>مِحْـرَا</a:t>
              </a:r>
              <a:endParaRPr lang="ar-SA" sz="8000" dirty="0">
                <a:solidFill>
                  <a:schemeClr val="tx1"/>
                </a:solidFill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3BDCD7F-1E18-4074-8D55-AAAA83561634}"/>
                </a:ext>
              </a:extLst>
            </p:cNvPr>
            <p:cNvSpPr txBox="1"/>
            <p:nvPr/>
          </p:nvSpPr>
          <p:spPr>
            <a:xfrm>
              <a:off x="4111633" y="4703630"/>
              <a:ext cx="9694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8" name="عنوان 1">
            <a:extLst>
              <a:ext uri="{FF2B5EF4-FFF2-40B4-BE49-F238E27FC236}">
                <a16:creationId xmlns:a16="http://schemas.microsoft.com/office/drawing/2014/main" id="{758BD726-BD6F-4DA6-B55D-0A2F99DE769C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1517737-C505-4D8C-965E-B6B0F2C8A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49" y="2042902"/>
            <a:ext cx="1009791" cy="7716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5F019E3-596F-4099-BD8F-D804B2C7D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66" y="3062776"/>
            <a:ext cx="981212" cy="7811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96B872E-D30D-4A99-8ADC-D07AF499F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22" y="4136512"/>
            <a:ext cx="1200318" cy="8097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FF8F461-34B5-46F4-B7B2-E3296E36D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22" y="5417518"/>
            <a:ext cx="1171739" cy="809738"/>
          </a:xfrm>
          <a:prstGeom prst="rect">
            <a:avLst/>
          </a:prstGeom>
        </p:spPr>
      </p:pic>
      <p:pic>
        <p:nvPicPr>
          <p:cNvPr id="15" name="اسعاف">
            <a:hlinkClick r:id="" action="ppaction://media"/>
            <a:extLst>
              <a:ext uri="{FF2B5EF4-FFF2-40B4-BE49-F238E27FC236}">
                <a16:creationId xmlns:a16="http://schemas.microsoft.com/office/drawing/2014/main" id="{B7845A77-96BB-4442-843A-8F5FD6A19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637" y="326611"/>
            <a:ext cx="1206304" cy="92483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27272F-DE0A-482F-BBE2-48F818D1181E}"/>
              </a:ext>
            </a:extLst>
          </p:cNvPr>
          <p:cNvSpPr/>
          <p:nvPr/>
        </p:nvSpPr>
        <p:spPr>
          <a:xfrm>
            <a:off x="210006" y="5159800"/>
            <a:ext cx="1388728" cy="644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الطبيبة المناوبة </a:t>
            </a:r>
          </a:p>
        </p:txBody>
      </p:sp>
      <p:pic>
        <p:nvPicPr>
          <p:cNvPr id="17" name="Picture 2" descr="نتيجة بحث الصور عن طبيبة كرتون&quot;">
            <a:extLst>
              <a:ext uri="{FF2B5EF4-FFF2-40B4-BE49-F238E27FC236}">
                <a16:creationId xmlns:a16="http://schemas.microsoft.com/office/drawing/2014/main" id="{9EF5308C-BC01-4803-BE14-930525D4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" y="3551252"/>
            <a:ext cx="1080895" cy="1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8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89EDFF0-3D92-4236-B4C7-32FC3177E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50" t="19072" r="16875"/>
          <a:stretch/>
        </p:blipFill>
        <p:spPr>
          <a:xfrm>
            <a:off x="982980" y="400050"/>
            <a:ext cx="734949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723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18AB4FA2-EAE8-4766-B7F7-587DA6A5D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7" y="566338"/>
            <a:ext cx="5125165" cy="5725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847244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047633B-72B7-48AC-858B-F194E117BDC0}"/>
              </a:ext>
            </a:extLst>
          </p:cNvPr>
          <p:cNvSpPr/>
          <p:nvPr/>
        </p:nvSpPr>
        <p:spPr>
          <a:xfrm>
            <a:off x="6203388" y="1167619"/>
            <a:ext cx="2725616" cy="41499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900" dirty="0">
                <a:solidFill>
                  <a:schemeClr val="tx1"/>
                </a:solidFill>
              </a:rPr>
              <a:t>ب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85FF350-3353-4810-821B-50BFCFE0F31F}"/>
              </a:ext>
            </a:extLst>
          </p:cNvPr>
          <p:cNvSpPr/>
          <p:nvPr/>
        </p:nvSpPr>
        <p:spPr>
          <a:xfrm>
            <a:off x="3222796" y="1167619"/>
            <a:ext cx="2613999" cy="414997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900" dirty="0">
                <a:solidFill>
                  <a:schemeClr val="tx1"/>
                </a:solidFill>
              </a:rPr>
              <a:t>ت</a:t>
            </a:r>
            <a:endParaRPr lang="ar-SA" sz="9600" dirty="0">
              <a:solidFill>
                <a:schemeClr val="tx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F0D1CAA-9223-4C38-BE39-196B80181538}"/>
              </a:ext>
            </a:extLst>
          </p:cNvPr>
          <p:cNvSpPr/>
          <p:nvPr/>
        </p:nvSpPr>
        <p:spPr>
          <a:xfrm>
            <a:off x="242204" y="1167619"/>
            <a:ext cx="2725616" cy="4149970"/>
          </a:xfrm>
          <a:prstGeom prst="rect">
            <a:avLst/>
          </a:prstGeom>
          <a:solidFill>
            <a:srgbClr val="BB15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3900" dirty="0">
                <a:solidFill>
                  <a:schemeClr val="tx1"/>
                </a:solidFill>
              </a:rPr>
              <a:t>ث</a:t>
            </a:r>
          </a:p>
        </p:txBody>
      </p:sp>
    </p:spTree>
    <p:extLst>
      <p:ext uri="{BB962C8B-B14F-4D97-AF65-F5344CB8AC3E}">
        <p14:creationId xmlns:p14="http://schemas.microsoft.com/office/powerpoint/2010/main" val="218696567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C4E7B03-5A18-4C86-B1C2-1C152419EA10}"/>
              </a:ext>
            </a:extLst>
          </p:cNvPr>
          <p:cNvGrpSpPr/>
          <p:nvPr/>
        </p:nvGrpSpPr>
        <p:grpSpPr>
          <a:xfrm>
            <a:off x="956603" y="739261"/>
            <a:ext cx="7427742" cy="6105791"/>
            <a:chOff x="683284" y="112129"/>
            <a:chExt cx="7427742" cy="610579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FCFC71C-547F-40BB-B4DD-C816AC7BD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00" b="21047"/>
            <a:stretch/>
          </p:blipFill>
          <p:spPr>
            <a:xfrm>
              <a:off x="683284" y="112129"/>
              <a:ext cx="7427742" cy="6105791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C474E7BD-23CE-4007-9A3E-4D7BDE8EDA5F}"/>
                </a:ext>
              </a:extLst>
            </p:cNvPr>
            <p:cNvSpPr/>
            <p:nvPr/>
          </p:nvSpPr>
          <p:spPr>
            <a:xfrm>
              <a:off x="5230353" y="289573"/>
              <a:ext cx="843500" cy="1200329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ar-SA" sz="7200" dirty="0"/>
                <a:t>ب</a:t>
              </a:r>
              <a:endParaRPr lang="ar-SA" sz="9600" dirty="0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3C97B0D1-8102-4CDE-B3EB-D46A43B9ED57}"/>
                </a:ext>
              </a:extLst>
            </p:cNvPr>
            <p:cNvSpPr/>
            <p:nvPr/>
          </p:nvSpPr>
          <p:spPr>
            <a:xfrm>
              <a:off x="2069202" y="371626"/>
              <a:ext cx="843501" cy="120032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ar-SA" sz="7200" dirty="0"/>
                <a:t>ت</a:t>
              </a:r>
              <a:endParaRPr lang="ar-SA" sz="1400" dirty="0"/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82D74D19-EA77-4019-939F-B574F5BD1BF0}"/>
                </a:ext>
              </a:extLst>
            </p:cNvPr>
            <p:cNvSpPr/>
            <p:nvPr/>
          </p:nvSpPr>
          <p:spPr>
            <a:xfrm>
              <a:off x="4752403" y="4248250"/>
              <a:ext cx="955899" cy="120032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ar-SA" sz="7200" dirty="0"/>
                <a:t>ث</a:t>
              </a:r>
              <a:endParaRPr lang="ar-SA" sz="1400" dirty="0"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4B03974-B32F-4FAB-9694-A4683CAE7FC0}"/>
                </a:ext>
              </a:extLst>
            </p:cNvPr>
            <p:cNvSpPr txBox="1"/>
            <p:nvPr/>
          </p:nvSpPr>
          <p:spPr>
            <a:xfrm>
              <a:off x="5137742" y="1639201"/>
              <a:ext cx="2132428" cy="193899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FF0000"/>
                  </a:solidFill>
                </a:rPr>
                <a:t>الباء له نقطة واحدة  تحته</a:t>
              </a:r>
            </a:p>
            <a:p>
              <a:pPr algn="ctr"/>
              <a:r>
                <a:rPr lang="ar-SA" sz="2400" dirty="0">
                  <a:solidFill>
                    <a:srgbClr val="2A21DF"/>
                  </a:solidFill>
                </a:rPr>
                <a:t>- مخرج الباء بانطباق الشفتين على بعضهما . 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0B6FE70-FA42-4B04-84CE-1A35CF8DD8A3}"/>
                </a:ext>
              </a:extLst>
            </p:cNvPr>
            <p:cNvSpPr txBox="1"/>
            <p:nvPr/>
          </p:nvSpPr>
          <p:spPr>
            <a:xfrm>
              <a:off x="1091625" y="1660331"/>
              <a:ext cx="2225039" cy="156966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FF0000"/>
                  </a:solidFill>
                </a:rPr>
                <a:t>التاء له نقطتان داخله</a:t>
              </a:r>
            </a:p>
            <a:p>
              <a:pPr algn="ctr"/>
              <a:r>
                <a:rPr lang="ar-SA" sz="2400" dirty="0">
                  <a:solidFill>
                    <a:srgbClr val="2A21DF"/>
                  </a:solidFill>
                </a:rPr>
                <a:t>- مخرج التاء من طرف اللسان مع أصول الثنايا العليا .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CE1C4C32-5CE3-443C-9923-8BA5BF0A348C}"/>
                </a:ext>
              </a:extLst>
            </p:cNvPr>
            <p:cNvSpPr txBox="1"/>
            <p:nvPr/>
          </p:nvSpPr>
          <p:spPr>
            <a:xfrm>
              <a:off x="2176008" y="4232691"/>
              <a:ext cx="2814295" cy="156966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FF0000"/>
                  </a:solidFill>
                </a:rPr>
                <a:t>الثاء له ثلاث نقاط داخله</a:t>
              </a:r>
            </a:p>
            <a:p>
              <a:pPr algn="ctr"/>
              <a:r>
                <a:rPr lang="ar-SA" sz="2400" dirty="0">
                  <a:solidFill>
                    <a:srgbClr val="2A21DF"/>
                  </a:solidFill>
                </a:rPr>
                <a:t>مخرج الثاء من طرف اللسان مع أطراف </a:t>
              </a:r>
            </a:p>
            <a:p>
              <a:pPr algn="ctr"/>
              <a:r>
                <a:rPr lang="ar-SA" sz="2400" dirty="0">
                  <a:solidFill>
                    <a:srgbClr val="2A21DF"/>
                  </a:solidFill>
                </a:rPr>
                <a:t>الثنايا العليا </a:t>
              </a: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5CA3215-841C-4A61-9E08-AEFCE2FCFA31}"/>
                </a:ext>
              </a:extLst>
            </p:cNvPr>
            <p:cNvSpPr txBox="1"/>
            <p:nvPr/>
          </p:nvSpPr>
          <p:spPr>
            <a:xfrm>
              <a:off x="3005314" y="1489902"/>
              <a:ext cx="2132428" cy="18158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FF0000"/>
                  </a:solidFill>
                </a:rPr>
                <a:t> </a:t>
              </a:r>
              <a:r>
                <a:rPr lang="ar-SA" sz="2800" dirty="0">
                  <a:solidFill>
                    <a:srgbClr val="7030A0"/>
                  </a:solidFill>
                </a:rPr>
                <a:t>شكل </a:t>
              </a:r>
            </a:p>
            <a:p>
              <a:pPr algn="ctr"/>
              <a:r>
                <a:rPr lang="ar-SA" sz="2800" dirty="0">
                  <a:solidFill>
                    <a:srgbClr val="7030A0"/>
                  </a:solidFill>
                </a:rPr>
                <a:t>الحرف </a:t>
              </a:r>
            </a:p>
            <a:p>
              <a:pPr algn="ctr"/>
              <a:r>
                <a:rPr lang="ar-SA" sz="2800" dirty="0">
                  <a:solidFill>
                    <a:srgbClr val="7030A0"/>
                  </a:solidFill>
                </a:rPr>
                <a:t>وطريقة </a:t>
              </a:r>
            </a:p>
            <a:p>
              <a:pPr algn="ctr"/>
              <a:r>
                <a:rPr lang="ar-SA" sz="2800" dirty="0">
                  <a:solidFill>
                    <a:srgbClr val="7030A0"/>
                  </a:solidFill>
                </a:rPr>
                <a:t>رسمه  </a:t>
              </a: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2BA8ABE-BF7E-45B0-A610-05AFAE0972FF}"/>
              </a:ext>
            </a:extLst>
          </p:cNvPr>
          <p:cNvSpPr/>
          <p:nvPr/>
        </p:nvSpPr>
        <p:spPr>
          <a:xfrm>
            <a:off x="3950002" y="1579941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u="sng" dirty="0"/>
              <a:t> </a:t>
            </a:r>
            <a:r>
              <a:rPr lang="ar-SA" sz="2400" b="1" u="sng" dirty="0"/>
              <a:t>التشابه</a:t>
            </a:r>
            <a:r>
              <a:rPr lang="ar-SA" sz="2400" u="sng" dirty="0"/>
              <a:t>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3D878E2-EA77-4B58-9E3D-E8953C2B257A}"/>
              </a:ext>
            </a:extLst>
          </p:cNvPr>
          <p:cNvSpPr/>
          <p:nvPr/>
        </p:nvSpPr>
        <p:spPr>
          <a:xfrm>
            <a:off x="2975576" y="12397"/>
            <a:ext cx="2949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استراتيجية فن </a:t>
            </a:r>
            <a:endParaRPr lang="ar-SA" sz="48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0398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1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- القراءة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6724D32-45D3-4D45-A7A1-1ECE341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146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CEE67A-9286-42A0-9076-4AFAC688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72120" y="1572603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84DCF4-6B92-4078-B643-013929A4E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01" y="5010375"/>
            <a:ext cx="4414807" cy="838317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8D2D0D6-BF5E-4F16-B8F4-D778E6FD6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331731"/>
            <a:ext cx="8581292" cy="1136237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86384ED-0E3F-429B-BEF0-26B830F3F7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5"/>
          <a:stretch/>
        </p:blipFill>
        <p:spPr>
          <a:xfrm>
            <a:off x="680399" y="5227287"/>
            <a:ext cx="1729237" cy="12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1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324467" y="2056686"/>
            <a:ext cx="8495066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00B050"/>
                </a:solidFill>
              </a:rPr>
              <a:t> </a:t>
            </a:r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التلميذة تحقيق الأهداف التالية:</a:t>
            </a:r>
          </a:p>
          <a:p>
            <a:pPr algn="r"/>
            <a:endParaRPr lang="ar-SA" sz="3200" b="1" dirty="0"/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  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65066" y="1708549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EB0AE22-21E8-48EE-B6B1-4C289EB58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9" y="622016"/>
            <a:ext cx="1952898" cy="166710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27EA532-9B6D-4557-99AB-02845CF5B83E}"/>
              </a:ext>
            </a:extLst>
          </p:cNvPr>
          <p:cNvSpPr/>
          <p:nvPr/>
        </p:nvSpPr>
        <p:spPr>
          <a:xfrm>
            <a:off x="3287225" y="372114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/>
              <a:t> </a:t>
            </a:r>
            <a:r>
              <a:rPr lang="ar-SA" sz="3600" b="1" dirty="0"/>
              <a:t>1-</a:t>
            </a:r>
            <a:r>
              <a:rPr lang="ar-SA" b="1" dirty="0"/>
              <a:t>  </a:t>
            </a:r>
            <a:r>
              <a:rPr lang="ar-SA" sz="3200" b="1" dirty="0"/>
              <a:t>تعرف مفهوم النداء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/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/>
              <a:t> 2- محاكاة النداء بالياء 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9E141D1-DC8E-4F4F-83DB-C193C4580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12" y="606707"/>
            <a:ext cx="4414807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73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BF106FB-E25B-41B2-8DCD-1E184F701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" y="1073805"/>
            <a:ext cx="3734321" cy="302937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3DB93C-2459-4CBF-86F5-976A3056F2A7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7CDB40-6A2A-4D33-B050-63424C1F4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69" y="443883"/>
            <a:ext cx="5058481" cy="838317"/>
          </a:xfrm>
          <a:prstGeom prst="rect">
            <a:avLst/>
          </a:prstGeom>
        </p:spPr>
      </p:pic>
      <p:pic>
        <p:nvPicPr>
          <p:cNvPr id="12" name="صورة 11" descr="صورة تحتوي على رسم, سكين&#10;&#10;تم إنشاء الوصف تلقائياً">
            <a:extLst>
              <a:ext uri="{FF2B5EF4-FFF2-40B4-BE49-F238E27FC236}">
                <a16:creationId xmlns:a16="http://schemas.microsoft.com/office/drawing/2014/main" id="{EAD6FEB8-8A35-4400-976C-3B9EF69AC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0" y="1621924"/>
            <a:ext cx="4239217" cy="274358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825C3E0-32CE-400B-AFE9-365100D82CF8}"/>
              </a:ext>
            </a:extLst>
          </p:cNvPr>
          <p:cNvSpPr/>
          <p:nvPr/>
        </p:nvSpPr>
        <p:spPr>
          <a:xfrm>
            <a:off x="2954215" y="4533218"/>
            <a:ext cx="5666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ماذا يفعل ياسر  ؟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 - بأي يد يأكل ؟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 - هل هذا سلوك صحيح ؟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ar-SA" sz="2000" b="1" dirty="0"/>
              <a:t> توجيه التلميذات إلى الاستماع إلى قول فواز  لياسر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 ( يا ياسر  كل بيمينك ).</a:t>
            </a:r>
          </a:p>
        </p:txBody>
      </p:sp>
    </p:spTree>
    <p:extLst>
      <p:ext uri="{BB962C8B-B14F-4D97-AF65-F5344CB8AC3E}">
        <p14:creationId xmlns:p14="http://schemas.microsoft.com/office/powerpoint/2010/main" val="95716042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D6552F88-D71F-43C4-A962-3603B5FEED8E}"/>
              </a:ext>
            </a:extLst>
          </p:cNvPr>
          <p:cNvSpPr/>
          <p:nvPr/>
        </p:nvSpPr>
        <p:spPr>
          <a:xfrm>
            <a:off x="214312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 descr="صورة تحتوي على غرفة نوم, سرير, رسم, غرفة&#10;&#10;تم إنشاء الوصف تلقائياً">
            <a:extLst>
              <a:ext uri="{FF2B5EF4-FFF2-40B4-BE49-F238E27FC236}">
                <a16:creationId xmlns:a16="http://schemas.microsoft.com/office/drawing/2014/main" id="{AEA8D3E4-F2FC-4837-B29D-AC76B0AFA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6" y="1789917"/>
            <a:ext cx="3762900" cy="316274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503D77F-4B72-4D4D-B8FF-AF3947865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4" y="1060907"/>
            <a:ext cx="3724795" cy="35914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2C9CC12-5452-49A6-A5E8-25F2E2E8E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78" y="359973"/>
            <a:ext cx="5058481" cy="83831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D3FE047-ED0C-4CCA-A4DC-70B770B8CB3E}"/>
              </a:ext>
            </a:extLst>
          </p:cNvPr>
          <p:cNvSpPr/>
          <p:nvPr/>
        </p:nvSpPr>
        <p:spPr>
          <a:xfrm>
            <a:off x="214312" y="4514950"/>
            <a:ext cx="5655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/>
              <a:t>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/>
              <a:t>س</a:t>
            </a:r>
            <a:r>
              <a:rPr lang="ar-SA" sz="2400" b="1" dirty="0"/>
              <a:t>: أين تقف نورة  ؟  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/>
              <a:t>س: هل بدأ فواز الأكل ؟   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ar-SA" sz="2400" b="1" dirty="0"/>
              <a:t> توجيه التلميذات إلى الاستماع إلى نداء فواز لنورة لتأكل      ( يا نورة الطعام جاهز )</a:t>
            </a:r>
          </a:p>
          <a:p>
            <a:pPr algn="r">
              <a:defRPr/>
            </a:pPr>
            <a:r>
              <a:rPr lang="ar-SA" b="1" dirty="0"/>
              <a:t> </a:t>
            </a:r>
            <a:r>
              <a:rPr lang="ar-SA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182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B21D212-CA75-466C-9C89-A7EEEB0A4578}"/>
              </a:ext>
            </a:extLst>
          </p:cNvPr>
          <p:cNvSpPr/>
          <p:nvPr/>
        </p:nvSpPr>
        <p:spPr>
          <a:xfrm>
            <a:off x="214313" y="263525"/>
            <a:ext cx="8715375" cy="59208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A16309-62B6-488B-8CA5-8C4049D2D887}"/>
              </a:ext>
            </a:extLst>
          </p:cNvPr>
          <p:cNvSpPr txBox="1"/>
          <p:nvPr/>
        </p:nvSpPr>
        <p:spPr>
          <a:xfrm>
            <a:off x="963248" y="2638802"/>
            <a:ext cx="7884368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-  تسمية الحرف باسمه الهجائي.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تلوين الحرف باللون المناسب.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endParaRPr lang="ar-SA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   - المقارنة بين اسم الحرف والصورة . 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endParaRPr lang="en-US" sz="3048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C6E60A-F039-41E0-A7EE-03AF75F7EC0B}"/>
              </a:ext>
            </a:extLst>
          </p:cNvPr>
          <p:cNvSpPr/>
          <p:nvPr/>
        </p:nvSpPr>
        <p:spPr>
          <a:xfrm>
            <a:off x="5652120" y="1634038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882DB45-874F-48B6-BDAB-314DF0C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</a:t>
            </a:fld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08E1B6B-EA3D-4AAD-B2A7-4E0D5D5F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7" y="693680"/>
            <a:ext cx="3149406" cy="8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C70E889-17A7-4755-9E35-C741F60ED2E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17F1F4E-460A-4762-9C68-FA7A53784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01" y="598628"/>
            <a:ext cx="5058481" cy="838317"/>
          </a:xfrm>
          <a:prstGeom prst="rect">
            <a:avLst/>
          </a:prstGeom>
        </p:spPr>
      </p:pic>
      <p:pic>
        <p:nvPicPr>
          <p:cNvPr id="7" name="صورة 6" descr="صورة تحتوي على رسم, طعام, ساعة حائط&#10;&#10;تم إنشاء الوصف تلقائياً">
            <a:extLst>
              <a:ext uri="{FF2B5EF4-FFF2-40B4-BE49-F238E27FC236}">
                <a16:creationId xmlns:a16="http://schemas.microsoft.com/office/drawing/2014/main" id="{2ED1B274-AC05-44F6-9922-03DB0312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50" y="1740396"/>
            <a:ext cx="4507667" cy="838316"/>
          </a:xfrm>
          <a:prstGeom prst="rect">
            <a:avLst/>
          </a:prstGeom>
        </p:spPr>
      </p:pic>
      <p:pic>
        <p:nvPicPr>
          <p:cNvPr id="9" name="صورة 8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08A1E71E-35D9-48A5-A56F-40E8711AD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8" y="3232053"/>
            <a:ext cx="8192643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175002" y="1772816"/>
            <a:ext cx="7370059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ألـعابي وهواياتي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 - الكتابة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F85851B5-8C67-40EF-8420-F00858E4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02" y="4415150"/>
            <a:ext cx="2143424" cy="838317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868033F-4DD4-4A2A-B67B-7E84CDEB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151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13D673D-3522-410F-B1C0-BBC23296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402387" y="1408743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56CC52B-5245-4D54-ABD9-2915D0963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4" y="4949816"/>
            <a:ext cx="1952898" cy="1667108"/>
          </a:xfrm>
          <a:prstGeom prst="rect">
            <a:avLst/>
          </a:prstGeom>
        </p:spPr>
      </p:pic>
      <p:pic>
        <p:nvPicPr>
          <p:cNvPr id="13" name="صورة 1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072426E-131F-4477-85D7-24AF6DE47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7" y="215471"/>
            <a:ext cx="8435998" cy="11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9552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-1" y="1126608"/>
            <a:ext cx="8929688" cy="66479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-ة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600" dirty="0">
                <a:cs typeface="+mn-cs"/>
              </a:rPr>
              <a:t>1- تطبيق الأنشطة المطلوبة بالشكل الصحيح.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2-  قراءة الحروف والكلمات قراءة صحيحة 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3- كتابة ما يملى علي في المكان المخصص.</a:t>
            </a:r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2411760" y="68697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صورة تحتوي على طائرة ركاب, رسم&#10;&#10;تم إنشاء الوصف تلقائياً">
            <a:extLst>
              <a:ext uri="{FF2B5EF4-FFF2-40B4-BE49-F238E27FC236}">
                <a16:creationId xmlns:a16="http://schemas.microsoft.com/office/drawing/2014/main" id="{547892AC-02B5-4491-9FC9-E6C81CC3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96689"/>
            <a:ext cx="2686425" cy="981212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119C497-9009-463F-A874-8E69E7BE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53" y="5878679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152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80578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7263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00B050"/>
                </a:solidFill>
              </a:rPr>
              <a:t> </a:t>
            </a:r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التلميذة تحقيق الأهداف التالية</a:t>
            </a:r>
          </a:p>
          <a:p>
            <a:pPr algn="r"/>
            <a:endParaRPr lang="ar-SA" sz="3200" b="1" dirty="0"/>
          </a:p>
          <a:p>
            <a:pPr algn="r"/>
            <a:r>
              <a:rPr lang="ar-SA" sz="3200" dirty="0"/>
              <a:t>1</a:t>
            </a:r>
            <a:r>
              <a:rPr lang="ar-SA" sz="3200" dirty="0">
                <a:cs typeface="AL-Mohanad Bold" pitchFamily="2" charset="-78"/>
              </a:rPr>
              <a:t>- </a:t>
            </a:r>
            <a:r>
              <a:rPr lang="ar-SA" sz="3200" b="1" dirty="0">
                <a:cs typeface="+mn-cs"/>
              </a:rPr>
              <a:t> أتعرف حرف (     ث     ) في الكلمة المكتوبة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أرسم دائرة حول حرف (     ث    ) في الكلمة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3- أكتب حرف  (      ث </a:t>
            </a:r>
            <a:r>
              <a:rPr lang="ar-SA" sz="3200" b="1" dirty="0">
                <a:solidFill>
                  <a:srgbClr val="00B050"/>
                </a:solidFill>
                <a:cs typeface="+mn-cs"/>
              </a:rPr>
              <a:t> </a:t>
            </a:r>
            <a:r>
              <a:rPr lang="ar-SA" sz="3200" b="1" dirty="0">
                <a:cs typeface="+mn-cs"/>
              </a:rPr>
              <a:t>    ) في المكان المخصص.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  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65066" y="1881880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E0A746-0EE6-4853-9520-6118146D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26" y="508638"/>
            <a:ext cx="4553585" cy="790685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EB0AE22-21E8-48EE-B6B1-4C289EB58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9" y="622016"/>
            <a:ext cx="1952898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24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B59189F-89FA-43BF-9969-149B3E83015B}"/>
              </a:ext>
            </a:extLst>
          </p:cNvPr>
          <p:cNvSpPr txBox="1"/>
          <p:nvPr/>
        </p:nvSpPr>
        <p:spPr>
          <a:xfrm>
            <a:off x="2667000" y="2711450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إن الـحرف له أشكال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في موقعه بالكلمات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سنحيط عليه بدائرة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ويـحمل معه الأصوات</a:t>
            </a:r>
          </a:p>
        </p:txBody>
      </p:sp>
      <p:pic>
        <p:nvPicPr>
          <p:cNvPr id="102403" name="صورة 6" descr="الحقيبة2.jpg">
            <a:extLst>
              <a:ext uri="{FF2B5EF4-FFF2-40B4-BE49-F238E27FC236}">
                <a16:creationId xmlns:a16="http://schemas.microsoft.com/office/drawing/2014/main" id="{FE955629-FBBE-4D7B-BDED-8301E7AA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927350"/>
            <a:ext cx="156686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4249B58-265C-484A-A074-4ADFD1CCB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823796"/>
            <a:ext cx="1952898" cy="16671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9CFB64-0ED0-49E5-8762-A092D14AC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26" y="508638"/>
            <a:ext cx="4553585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9B27E97B-0793-41CC-9FFD-FC427B807D14}"/>
              </a:ext>
            </a:extLst>
          </p:cNvPr>
          <p:cNvSpPr/>
          <p:nvPr/>
        </p:nvSpPr>
        <p:spPr>
          <a:xfrm>
            <a:off x="3269612" y="372242"/>
            <a:ext cx="3583547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استراتيجية البحث عن قرين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499DFD29-F39A-4827-A756-4D96FA934961}"/>
              </a:ext>
            </a:extLst>
          </p:cNvPr>
          <p:cNvSpPr/>
          <p:nvPr/>
        </p:nvSpPr>
        <p:spPr>
          <a:xfrm>
            <a:off x="690773" y="4828457"/>
            <a:ext cx="788354" cy="708659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ثـ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17C58B4-8C86-402D-905D-2DA816FEAF94}"/>
              </a:ext>
            </a:extLst>
          </p:cNvPr>
          <p:cNvSpPr/>
          <p:nvPr/>
        </p:nvSpPr>
        <p:spPr>
          <a:xfrm>
            <a:off x="2575300" y="4828458"/>
            <a:ext cx="788354" cy="708659"/>
          </a:xfrm>
          <a:prstGeom prst="ellipse">
            <a:avLst/>
          </a:prstGeom>
          <a:solidFill>
            <a:srgbClr val="B6F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ث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64CBBCEF-99C3-4014-8151-41FFE76B095D}"/>
              </a:ext>
            </a:extLst>
          </p:cNvPr>
          <p:cNvSpPr/>
          <p:nvPr/>
        </p:nvSpPr>
        <p:spPr>
          <a:xfrm>
            <a:off x="5016229" y="4828458"/>
            <a:ext cx="788354" cy="7086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ـثـ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4C0CB36-1166-4A89-BEAD-6F8BCD2062AA}"/>
              </a:ext>
            </a:extLst>
          </p:cNvPr>
          <p:cNvSpPr/>
          <p:nvPr/>
        </p:nvSpPr>
        <p:spPr>
          <a:xfrm>
            <a:off x="7227689" y="4933476"/>
            <a:ext cx="976079" cy="70865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ثَـ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33C8BB1-BF75-48E1-B826-077EED41D7B6}"/>
              </a:ext>
            </a:extLst>
          </p:cNvPr>
          <p:cNvSpPr txBox="1"/>
          <p:nvPr/>
        </p:nvSpPr>
        <p:spPr>
          <a:xfrm>
            <a:off x="926980" y="5747154"/>
            <a:ext cx="745172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/>
              <a:t>أربع طالبات يمسكن ببطاقات الكلمات وأربع اخريات بأشكال حرف الثاء وتبدأ اللعبة بالبحث عن قرين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61EE6F0-2ECD-4CD6-8B28-2CCD9FDE6326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B91D923-D5CA-4556-9608-4B0F248DD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9442" b="27511"/>
          <a:stretch/>
        </p:blipFill>
        <p:spPr>
          <a:xfrm>
            <a:off x="934180" y="3168227"/>
            <a:ext cx="2035297" cy="11666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C2E4A88-AABD-45D8-9A44-22A178DF6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993" b="19579"/>
          <a:stretch/>
        </p:blipFill>
        <p:spPr>
          <a:xfrm>
            <a:off x="6573684" y="1601584"/>
            <a:ext cx="1630084" cy="12894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7A857F9-CFC7-4A9F-93FA-7B1084DB4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7445" b="19579"/>
          <a:stretch/>
        </p:blipFill>
        <p:spPr>
          <a:xfrm>
            <a:off x="1951828" y="1525553"/>
            <a:ext cx="1630084" cy="12894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1CC27FD-7ECA-402E-AAB3-6CC087C8E2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8715" b="19579"/>
          <a:stretch/>
        </p:blipFill>
        <p:spPr>
          <a:xfrm>
            <a:off x="5879148" y="3214772"/>
            <a:ext cx="1836580" cy="12894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92543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69E25B-4070-4CAC-9C8A-BF91DD7B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15" y="4875666"/>
            <a:ext cx="1665586" cy="12812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8D827F6-BA4E-43DC-97C8-80C7E1A3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55"/>
          <a:stretch/>
        </p:blipFill>
        <p:spPr>
          <a:xfrm>
            <a:off x="6995477" y="1774808"/>
            <a:ext cx="1699545" cy="15954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EF44CB9-337D-4840-9B89-8E639DEE3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46" y="1916334"/>
            <a:ext cx="1539137" cy="13137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199141-56B8-4E60-AE5F-3468E362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517" y="4711793"/>
            <a:ext cx="1537463" cy="12812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AECCCF-D21B-4128-86A4-32265DE32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295" y="1833575"/>
            <a:ext cx="1699545" cy="14853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A55730-1A68-43CD-8940-AEBE68AEA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30" y="4674452"/>
            <a:ext cx="1613782" cy="12812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6A72AD1-7A94-4A50-A89B-18226BA21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52" y="1916335"/>
            <a:ext cx="1537463" cy="14907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C58B514-D0D9-45F9-AA79-411E193DB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790" y="4877850"/>
            <a:ext cx="1537463" cy="118098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7AFE58-C152-4E60-B059-5602AE10BFA8}"/>
              </a:ext>
            </a:extLst>
          </p:cNvPr>
          <p:cNvSpPr/>
          <p:nvPr/>
        </p:nvSpPr>
        <p:spPr>
          <a:xfrm>
            <a:off x="3039600" y="460081"/>
            <a:ext cx="3583547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لعبة تطابق قشر البيض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CC7C620-0D3D-4802-B529-F04F516628F8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8D5A97A-2827-409D-8C07-642DE85E9466}"/>
              </a:ext>
            </a:extLst>
          </p:cNvPr>
          <p:cNvSpPr txBox="1"/>
          <p:nvPr/>
        </p:nvSpPr>
        <p:spPr>
          <a:xfrm>
            <a:off x="7439135" y="2451329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ثَعْلَب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1A9E78-F1CA-4CD7-9F0A-52132BEFC890}"/>
              </a:ext>
            </a:extLst>
          </p:cNvPr>
          <p:cNvSpPr txBox="1"/>
          <p:nvPr/>
        </p:nvSpPr>
        <p:spPr>
          <a:xfrm>
            <a:off x="5394009" y="2245615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كَثِير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AEADCB2-E9C4-461E-BA39-6BBCFDB7A2B3}"/>
              </a:ext>
            </a:extLst>
          </p:cNvPr>
          <p:cNvSpPr txBox="1"/>
          <p:nvPr/>
        </p:nvSpPr>
        <p:spPr>
          <a:xfrm>
            <a:off x="3029506" y="2283883"/>
            <a:ext cx="11451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مِحْرَاث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FDB8F04-4629-4D8E-8CDE-4F1BF51F0CBE}"/>
              </a:ext>
            </a:extLst>
          </p:cNvPr>
          <p:cNvSpPr txBox="1"/>
          <p:nvPr/>
        </p:nvSpPr>
        <p:spPr>
          <a:xfrm>
            <a:off x="985205" y="2369316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ثِيَاب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9116341-EC57-4F93-A2CD-3E3CCCE08BF2}"/>
              </a:ext>
            </a:extLst>
          </p:cNvPr>
          <p:cNvSpPr txBox="1"/>
          <p:nvPr/>
        </p:nvSpPr>
        <p:spPr>
          <a:xfrm>
            <a:off x="5461638" y="5352403"/>
            <a:ext cx="6743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ثَـ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40B7D32-973E-4E81-BC91-F56D8B0E845C}"/>
              </a:ext>
            </a:extLst>
          </p:cNvPr>
          <p:cNvSpPr txBox="1"/>
          <p:nvPr/>
        </p:nvSpPr>
        <p:spPr>
          <a:xfrm>
            <a:off x="3191041" y="5209410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ثِـ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8A6CE5B-E48E-4841-810B-D1040396D4DF}"/>
              </a:ext>
            </a:extLst>
          </p:cNvPr>
          <p:cNvSpPr txBox="1"/>
          <p:nvPr/>
        </p:nvSpPr>
        <p:spPr>
          <a:xfrm>
            <a:off x="7592280" y="5168668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ـثِـ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4AC5FD9-0EAC-4212-BD19-7B57D3A44C92}"/>
              </a:ext>
            </a:extLst>
          </p:cNvPr>
          <p:cNvSpPr txBox="1"/>
          <p:nvPr/>
        </p:nvSpPr>
        <p:spPr>
          <a:xfrm>
            <a:off x="1108382" y="5092788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</a:t>
            </a:r>
          </a:p>
        </p:txBody>
      </p:sp>
    </p:spTree>
    <p:extLst>
      <p:ext uri="{BB962C8B-B14F-4D97-AF65-F5344CB8AC3E}">
        <p14:creationId xmlns:p14="http://schemas.microsoft.com/office/powerpoint/2010/main" val="19931313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69E25B-4070-4CAC-9C8A-BF91DD7B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56" y="3429000"/>
            <a:ext cx="1665586" cy="12812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8D827F6-BA4E-43DC-97C8-80C7E1A3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55"/>
          <a:stretch/>
        </p:blipFill>
        <p:spPr>
          <a:xfrm>
            <a:off x="6995477" y="1774808"/>
            <a:ext cx="1699545" cy="15954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EF44CB9-337D-4840-9B89-8E639DEE3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246" y="1916334"/>
            <a:ext cx="1539137" cy="13137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199141-56B8-4E60-AE5F-3468E3627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691" y="3328763"/>
            <a:ext cx="1537463" cy="12812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AECCCF-D21B-4128-86A4-32265DE32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295" y="1833575"/>
            <a:ext cx="1699545" cy="148539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A55730-1A68-43CD-8940-AEBE68AEA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058" y="3335095"/>
            <a:ext cx="1613782" cy="12812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6A72AD1-7A94-4A50-A89B-18226BA21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52" y="1916335"/>
            <a:ext cx="1537463" cy="14907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C58B514-D0D9-45F9-AA79-411E193DB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357" y="3429000"/>
            <a:ext cx="1537463" cy="118098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7AFE58-C152-4E60-B059-5602AE10BFA8}"/>
              </a:ext>
            </a:extLst>
          </p:cNvPr>
          <p:cNvSpPr/>
          <p:nvPr/>
        </p:nvSpPr>
        <p:spPr>
          <a:xfrm>
            <a:off x="3039600" y="460081"/>
            <a:ext cx="3583547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لعبة تطابق قشر البيض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CC7C620-0D3D-4802-B529-F04F516628F8}"/>
              </a:ext>
            </a:extLst>
          </p:cNvPr>
          <p:cNvSpPr/>
          <p:nvPr/>
        </p:nvSpPr>
        <p:spPr>
          <a:xfrm>
            <a:off x="179388" y="260350"/>
            <a:ext cx="8785225" cy="6337300"/>
          </a:xfrm>
          <a:prstGeom prst="rect">
            <a:avLst/>
          </a:prstGeom>
          <a:noFill/>
          <a:ln w="142875" cmpd="tri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8D5A97A-2827-409D-8C07-642DE85E9466}"/>
              </a:ext>
            </a:extLst>
          </p:cNvPr>
          <p:cNvSpPr txBox="1"/>
          <p:nvPr/>
        </p:nvSpPr>
        <p:spPr>
          <a:xfrm>
            <a:off x="7439135" y="2451329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ثَعْلَب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1A9E78-F1CA-4CD7-9F0A-52132BEFC890}"/>
              </a:ext>
            </a:extLst>
          </p:cNvPr>
          <p:cNvSpPr txBox="1"/>
          <p:nvPr/>
        </p:nvSpPr>
        <p:spPr>
          <a:xfrm>
            <a:off x="5394009" y="2245615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كَثِير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AEADCB2-E9C4-461E-BA39-6BBCFDB7A2B3}"/>
              </a:ext>
            </a:extLst>
          </p:cNvPr>
          <p:cNvSpPr txBox="1"/>
          <p:nvPr/>
        </p:nvSpPr>
        <p:spPr>
          <a:xfrm>
            <a:off x="3029506" y="2283883"/>
            <a:ext cx="11451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مِحْرَاث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FDB8F04-4629-4D8E-8CDE-4F1BF51F0CBE}"/>
              </a:ext>
            </a:extLst>
          </p:cNvPr>
          <p:cNvSpPr txBox="1"/>
          <p:nvPr/>
        </p:nvSpPr>
        <p:spPr>
          <a:xfrm>
            <a:off x="985205" y="2369316"/>
            <a:ext cx="8122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ثِيَاب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9116341-EC57-4F93-A2CD-3E3CCCE08BF2}"/>
              </a:ext>
            </a:extLst>
          </p:cNvPr>
          <p:cNvSpPr txBox="1"/>
          <p:nvPr/>
        </p:nvSpPr>
        <p:spPr>
          <a:xfrm>
            <a:off x="7570215" y="3777222"/>
            <a:ext cx="6743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ثَـ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40B7D32-973E-4E81-BC91-F56D8B0E845C}"/>
              </a:ext>
            </a:extLst>
          </p:cNvPr>
          <p:cNvSpPr txBox="1"/>
          <p:nvPr/>
        </p:nvSpPr>
        <p:spPr>
          <a:xfrm>
            <a:off x="1138350" y="3816131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ثِـ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8A6CE5B-E48E-4841-810B-D1040396D4DF}"/>
              </a:ext>
            </a:extLst>
          </p:cNvPr>
          <p:cNvSpPr txBox="1"/>
          <p:nvPr/>
        </p:nvSpPr>
        <p:spPr>
          <a:xfrm>
            <a:off x="5470581" y="3735957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ـثِـ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4AC5FD9-0EAC-4212-BD19-7B57D3A44C92}"/>
              </a:ext>
            </a:extLst>
          </p:cNvPr>
          <p:cNvSpPr txBox="1"/>
          <p:nvPr/>
        </p:nvSpPr>
        <p:spPr>
          <a:xfrm>
            <a:off x="3315406" y="3928191"/>
            <a:ext cx="6590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 ث</a:t>
            </a:r>
          </a:p>
        </p:txBody>
      </p:sp>
    </p:spTree>
    <p:extLst>
      <p:ext uri="{BB962C8B-B14F-4D97-AF65-F5344CB8AC3E}">
        <p14:creationId xmlns:p14="http://schemas.microsoft.com/office/powerpoint/2010/main" val="64588000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0"/>
            <a:ext cx="8375374" cy="65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6360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477674" y="6153988"/>
            <a:ext cx="44628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تقرأ الطالبة الكلمة وتوضح موقع حرف الثاء في الكلمة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0AE78F-CA82-483A-8922-8067E6A6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8741" r="37121" b="23888"/>
          <a:stretch/>
        </p:blipFill>
        <p:spPr>
          <a:xfrm>
            <a:off x="5122044" y="0"/>
            <a:ext cx="2939650" cy="665401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C2F7F8-1812-4E61-A8CD-2B31F8A03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9442" b="27511"/>
          <a:stretch/>
        </p:blipFill>
        <p:spPr>
          <a:xfrm>
            <a:off x="5606766" y="36122"/>
            <a:ext cx="2035297" cy="11666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133624-F469-46A8-9473-D7C13C659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993" b="19579"/>
          <a:stretch/>
        </p:blipFill>
        <p:spPr>
          <a:xfrm>
            <a:off x="5809372" y="1538133"/>
            <a:ext cx="1630084" cy="12894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909DA13-1F46-486A-BCED-060305214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7445" b="19579"/>
          <a:stretch/>
        </p:blipFill>
        <p:spPr>
          <a:xfrm>
            <a:off x="5776827" y="2682277"/>
            <a:ext cx="1630084" cy="12894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98860C8-7B5D-4DC0-94C5-84C7718AB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8715" b="19579"/>
          <a:stretch/>
        </p:blipFill>
        <p:spPr>
          <a:xfrm>
            <a:off x="5673579" y="3971739"/>
            <a:ext cx="1836580" cy="128946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509925-29EA-4545-9AD4-6A435939E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9442" b="27511"/>
          <a:stretch/>
        </p:blipFill>
        <p:spPr>
          <a:xfrm>
            <a:off x="5673579" y="5356626"/>
            <a:ext cx="2035297" cy="11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921A56C-26E4-49A8-9E22-448A03125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4" y="523469"/>
            <a:ext cx="8326012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44BDFC-11A8-4395-A86F-56BB754AB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91" y="466356"/>
            <a:ext cx="6706536" cy="1086002"/>
          </a:xfrm>
          <a:prstGeom prst="rect">
            <a:avLst/>
          </a:prstGeom>
        </p:spPr>
      </p:pic>
      <p:pic>
        <p:nvPicPr>
          <p:cNvPr id="5" name="صورة 4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FC8DA986-C07C-46FF-BC18-AFA16096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2" y="2547814"/>
            <a:ext cx="8811855" cy="17623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15EEDB4-36EE-468E-BB7B-98BF2037A66B}"/>
              </a:ext>
            </a:extLst>
          </p:cNvPr>
          <p:cNvSpPr/>
          <p:nvPr/>
        </p:nvSpPr>
        <p:spPr>
          <a:xfrm>
            <a:off x="7855082" y="3456583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ثَـ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26D65DC-C520-4B15-A98E-2C1C6987E970}"/>
              </a:ext>
            </a:extLst>
          </p:cNvPr>
          <p:cNvSpPr/>
          <p:nvPr/>
        </p:nvSpPr>
        <p:spPr>
          <a:xfrm>
            <a:off x="5171684" y="3481647"/>
            <a:ext cx="583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ــثِـ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4841C6E-DAE4-4D26-A015-1A8226634DC7}"/>
              </a:ext>
            </a:extLst>
          </p:cNvPr>
          <p:cNvSpPr/>
          <p:nvPr/>
        </p:nvSpPr>
        <p:spPr>
          <a:xfrm>
            <a:off x="2676056" y="3487791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ث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102D9DB-B05D-4692-97AF-6C60A5545EE0}"/>
              </a:ext>
            </a:extLst>
          </p:cNvPr>
          <p:cNvSpPr/>
          <p:nvPr/>
        </p:nvSpPr>
        <p:spPr>
          <a:xfrm>
            <a:off x="1075955" y="3481647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ثِـ</a:t>
            </a:r>
            <a:endParaRPr lang="ar-SA" sz="1600" b="1" dirty="0">
              <a:solidFill>
                <a:srgbClr val="FF0000"/>
              </a:solidFill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B256FFEC-E85A-4539-956B-FB28D3562A22}"/>
              </a:ext>
            </a:extLst>
          </p:cNvPr>
          <p:cNvCxnSpPr/>
          <p:nvPr/>
        </p:nvCxnSpPr>
        <p:spPr>
          <a:xfrm flipH="1">
            <a:off x="7855082" y="3429000"/>
            <a:ext cx="422031" cy="0"/>
          </a:xfrm>
          <a:prstGeom prst="line">
            <a:avLst/>
          </a:prstGeom>
          <a:ln w="57150">
            <a:solidFill>
              <a:srgbClr val="2A21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E6991751-FD72-4F63-B674-E960E6EE09C3}"/>
              </a:ext>
            </a:extLst>
          </p:cNvPr>
          <p:cNvCxnSpPr/>
          <p:nvPr/>
        </p:nvCxnSpPr>
        <p:spPr>
          <a:xfrm flipH="1">
            <a:off x="5519312" y="3423138"/>
            <a:ext cx="422031" cy="0"/>
          </a:xfrm>
          <a:prstGeom prst="line">
            <a:avLst/>
          </a:prstGeom>
          <a:ln w="57150">
            <a:solidFill>
              <a:srgbClr val="2A21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7F61A091-D88A-475E-A3A4-DB065A807944}"/>
              </a:ext>
            </a:extLst>
          </p:cNvPr>
          <p:cNvCxnSpPr/>
          <p:nvPr/>
        </p:nvCxnSpPr>
        <p:spPr>
          <a:xfrm flipH="1">
            <a:off x="2830571" y="3403209"/>
            <a:ext cx="422031" cy="0"/>
          </a:xfrm>
          <a:prstGeom prst="line">
            <a:avLst/>
          </a:prstGeom>
          <a:ln w="57150">
            <a:solidFill>
              <a:srgbClr val="2A21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EB5E33B1-A1FC-44C3-92CC-B0B6C69D4534}"/>
              </a:ext>
            </a:extLst>
          </p:cNvPr>
          <p:cNvCxnSpPr/>
          <p:nvPr/>
        </p:nvCxnSpPr>
        <p:spPr>
          <a:xfrm flipH="1">
            <a:off x="1311261" y="3423138"/>
            <a:ext cx="422031" cy="0"/>
          </a:xfrm>
          <a:prstGeom prst="line">
            <a:avLst/>
          </a:prstGeom>
          <a:ln w="57150">
            <a:solidFill>
              <a:srgbClr val="2A21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5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DE362BEE-98CA-4070-95B9-DF1C89753CDC}"/>
              </a:ext>
            </a:extLst>
          </p:cNvPr>
          <p:cNvGrpSpPr/>
          <p:nvPr/>
        </p:nvGrpSpPr>
        <p:grpSpPr>
          <a:xfrm>
            <a:off x="5962412" y="110376"/>
            <a:ext cx="3414106" cy="3609578"/>
            <a:chOff x="3314700" y="2014538"/>
            <a:chExt cx="2514600" cy="2828925"/>
          </a:xfrm>
        </p:grpSpPr>
        <p:pic>
          <p:nvPicPr>
            <p:cNvPr id="46" name="Picture 2" descr="ØµÙØ±Ø© Ø°Ø§Øª ØµÙØ©">
              <a:extLst>
                <a:ext uri="{FF2B5EF4-FFF2-40B4-BE49-F238E27FC236}">
                  <a16:creationId xmlns:a16="http://schemas.microsoft.com/office/drawing/2014/main" id="{C5228BA4-31E5-497A-BCD1-54A4A9557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014538"/>
              <a:ext cx="25146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مستطيل: زوايا مستديرة 46">
              <a:extLst>
                <a:ext uri="{FF2B5EF4-FFF2-40B4-BE49-F238E27FC236}">
                  <a16:creationId xmlns:a16="http://schemas.microsoft.com/office/drawing/2014/main" id="{0DA3320D-5347-47B2-8DCF-56EAC6D0E942}"/>
                </a:ext>
              </a:extLst>
            </p:cNvPr>
            <p:cNvSpPr/>
            <p:nvPr/>
          </p:nvSpPr>
          <p:spPr>
            <a:xfrm>
              <a:off x="3898231" y="3681662"/>
              <a:ext cx="1347537" cy="625642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9511B523-13D4-42B9-8F9C-21D364B35959}"/>
              </a:ext>
            </a:extLst>
          </p:cNvPr>
          <p:cNvGrpSpPr/>
          <p:nvPr/>
        </p:nvGrpSpPr>
        <p:grpSpPr>
          <a:xfrm>
            <a:off x="3949748" y="3243355"/>
            <a:ext cx="3299493" cy="3504269"/>
            <a:chOff x="3314700" y="2014538"/>
            <a:chExt cx="2514600" cy="2828925"/>
          </a:xfrm>
        </p:grpSpPr>
        <p:pic>
          <p:nvPicPr>
            <p:cNvPr id="40" name="Picture 2" descr="ØµÙØ±Ø© Ø°Ø§Øª ØµÙØ©">
              <a:extLst>
                <a:ext uri="{FF2B5EF4-FFF2-40B4-BE49-F238E27FC236}">
                  <a16:creationId xmlns:a16="http://schemas.microsoft.com/office/drawing/2014/main" id="{8D0B561E-D8E3-48E5-800C-6A3D3B9E7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014538"/>
              <a:ext cx="25146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CED024D1-D834-4C11-B1DB-FFD77205D0DC}"/>
                </a:ext>
              </a:extLst>
            </p:cNvPr>
            <p:cNvSpPr/>
            <p:nvPr/>
          </p:nvSpPr>
          <p:spPr>
            <a:xfrm>
              <a:off x="3898231" y="3681662"/>
              <a:ext cx="1347537" cy="625642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435861E3-054D-4203-902B-A6AB546DB6DF}"/>
              </a:ext>
            </a:extLst>
          </p:cNvPr>
          <p:cNvGrpSpPr/>
          <p:nvPr/>
        </p:nvGrpSpPr>
        <p:grpSpPr>
          <a:xfrm>
            <a:off x="-138921" y="2985306"/>
            <a:ext cx="3187371" cy="3502836"/>
            <a:chOff x="3314700" y="2014538"/>
            <a:chExt cx="2514600" cy="2828925"/>
          </a:xfrm>
        </p:grpSpPr>
        <p:pic>
          <p:nvPicPr>
            <p:cNvPr id="43" name="Picture 2" descr="ØµÙØ±Ø© Ø°Ø§Øª ØµÙØ©">
              <a:extLst>
                <a:ext uri="{FF2B5EF4-FFF2-40B4-BE49-F238E27FC236}">
                  <a16:creationId xmlns:a16="http://schemas.microsoft.com/office/drawing/2014/main" id="{21B6DDDD-37CB-4E38-AE64-F8E5766F1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014538"/>
              <a:ext cx="25146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مستطيل: زوايا مستديرة 43">
              <a:extLst>
                <a:ext uri="{FF2B5EF4-FFF2-40B4-BE49-F238E27FC236}">
                  <a16:creationId xmlns:a16="http://schemas.microsoft.com/office/drawing/2014/main" id="{AE66501A-DE3E-44A8-9F49-615C861CA3CF}"/>
                </a:ext>
              </a:extLst>
            </p:cNvPr>
            <p:cNvSpPr/>
            <p:nvPr/>
          </p:nvSpPr>
          <p:spPr>
            <a:xfrm>
              <a:off x="3898231" y="3681662"/>
              <a:ext cx="1347537" cy="625642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9CB521DB-5E43-410E-9FCC-231EECE75F3C}"/>
              </a:ext>
            </a:extLst>
          </p:cNvPr>
          <p:cNvGrpSpPr/>
          <p:nvPr/>
        </p:nvGrpSpPr>
        <p:grpSpPr>
          <a:xfrm>
            <a:off x="1900323" y="93175"/>
            <a:ext cx="3299492" cy="3502836"/>
            <a:chOff x="3314700" y="2014538"/>
            <a:chExt cx="2514600" cy="2828925"/>
          </a:xfrm>
        </p:grpSpPr>
        <p:pic>
          <p:nvPicPr>
            <p:cNvPr id="37" name="Picture 2" descr="ØµÙØ±Ø© Ø°Ø§Øª ØµÙØ©">
              <a:extLst>
                <a:ext uri="{FF2B5EF4-FFF2-40B4-BE49-F238E27FC236}">
                  <a16:creationId xmlns:a16="http://schemas.microsoft.com/office/drawing/2014/main" id="{062AABA4-F279-46EF-ADFF-486454BD5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014538"/>
              <a:ext cx="25146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مستطيل: زوايا مستديرة 37">
              <a:extLst>
                <a:ext uri="{FF2B5EF4-FFF2-40B4-BE49-F238E27FC236}">
                  <a16:creationId xmlns:a16="http://schemas.microsoft.com/office/drawing/2014/main" id="{BF2E0CA3-2476-4FFA-92A3-77C1F022ED33}"/>
                </a:ext>
              </a:extLst>
            </p:cNvPr>
            <p:cNvSpPr/>
            <p:nvPr/>
          </p:nvSpPr>
          <p:spPr>
            <a:xfrm>
              <a:off x="3898231" y="3681662"/>
              <a:ext cx="1347537" cy="625642"/>
            </a:xfrm>
            <a:prstGeom prst="round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C128FC75-21A0-4C6F-8042-50C1AD47A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9442" b="27511"/>
          <a:stretch/>
        </p:blipFill>
        <p:spPr>
          <a:xfrm>
            <a:off x="4581845" y="5046662"/>
            <a:ext cx="2035297" cy="1166694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6329792C-9C1B-4234-8B25-07855BF17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8715" b="19579"/>
          <a:stretch/>
        </p:blipFill>
        <p:spPr>
          <a:xfrm>
            <a:off x="469592" y="4747338"/>
            <a:ext cx="1836580" cy="12894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7191754E-E5EA-47AA-93DC-EBC9ABEB9A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993" b="19579"/>
          <a:stretch/>
        </p:blipFill>
        <p:spPr>
          <a:xfrm>
            <a:off x="2702755" y="1880716"/>
            <a:ext cx="1630084" cy="1289462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5B98075A-2968-47A9-BAB2-19DA64A44C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13474" b="24202"/>
          <a:stretch/>
        </p:blipFill>
        <p:spPr>
          <a:xfrm>
            <a:off x="6825370" y="1924260"/>
            <a:ext cx="1688187" cy="12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3517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862D8FB-07F5-4711-9B89-C0DEDFFBDF9F}"/>
              </a:ext>
            </a:extLst>
          </p:cNvPr>
          <p:cNvGrpSpPr/>
          <p:nvPr/>
        </p:nvGrpSpPr>
        <p:grpSpPr>
          <a:xfrm>
            <a:off x="470870" y="603314"/>
            <a:ext cx="4101130" cy="2204786"/>
            <a:chOff x="470870" y="603314"/>
            <a:chExt cx="4101130" cy="220478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A2AB35A-B88E-43CE-B9A7-7C219E08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9"/>
            <a:stretch/>
          </p:blipFill>
          <p:spPr>
            <a:xfrm>
              <a:off x="470870" y="603314"/>
              <a:ext cx="4101130" cy="2204786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1460B95-9646-46E1-A74F-8E3102FB22BE}"/>
                </a:ext>
              </a:extLst>
            </p:cNvPr>
            <p:cNvSpPr txBox="1"/>
            <p:nvPr/>
          </p:nvSpPr>
          <p:spPr>
            <a:xfrm rot="5400000">
              <a:off x="1347537" y="1094921"/>
              <a:ext cx="585539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5400" dirty="0"/>
                <a:t>ثـ</a:t>
              </a:r>
              <a:endParaRPr lang="ar-SA" sz="3600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89B51A6-79FD-440D-B407-65B2F21C9851}"/>
              </a:ext>
            </a:extLst>
          </p:cNvPr>
          <p:cNvGrpSpPr/>
          <p:nvPr/>
        </p:nvGrpSpPr>
        <p:grpSpPr>
          <a:xfrm>
            <a:off x="4760497" y="694825"/>
            <a:ext cx="4101130" cy="2204786"/>
            <a:chOff x="4760497" y="694825"/>
            <a:chExt cx="4101130" cy="220478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BB900D20-3DD5-41F7-8933-B4E456B54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9"/>
            <a:stretch/>
          </p:blipFill>
          <p:spPr>
            <a:xfrm>
              <a:off x="4760497" y="694825"/>
              <a:ext cx="4101130" cy="220478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76298AA2-16AE-4AA9-9E3A-5B71496789EE}"/>
                </a:ext>
              </a:extLst>
            </p:cNvPr>
            <p:cNvSpPr txBox="1"/>
            <p:nvPr/>
          </p:nvSpPr>
          <p:spPr>
            <a:xfrm rot="5400000">
              <a:off x="5444790" y="1275624"/>
              <a:ext cx="96298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5400" dirty="0"/>
                <a:t>ــثـ</a:t>
              </a:r>
              <a:endParaRPr lang="ar-SA" sz="3600"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A0BE27F-89A8-4563-84DE-03D816C00850}"/>
              </a:ext>
            </a:extLst>
          </p:cNvPr>
          <p:cNvGrpSpPr/>
          <p:nvPr/>
        </p:nvGrpSpPr>
        <p:grpSpPr>
          <a:xfrm>
            <a:off x="292039" y="3468602"/>
            <a:ext cx="4101130" cy="2204786"/>
            <a:chOff x="470870" y="3429000"/>
            <a:chExt cx="4101130" cy="2204786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70ABA53-BE41-48D5-B9EA-EDC3D8276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9"/>
            <a:stretch/>
          </p:blipFill>
          <p:spPr>
            <a:xfrm>
              <a:off x="470870" y="3429000"/>
              <a:ext cx="4101130" cy="2204786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A74A9DD-65DC-46B2-8090-5DC0E9BD39ED}"/>
                </a:ext>
              </a:extLst>
            </p:cNvPr>
            <p:cNvSpPr txBox="1"/>
            <p:nvPr/>
          </p:nvSpPr>
          <p:spPr>
            <a:xfrm rot="5400000">
              <a:off x="1158814" y="4069728"/>
              <a:ext cx="96298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5400" dirty="0"/>
                <a:t>ــث</a:t>
              </a:r>
              <a:endParaRPr lang="ar-SA" sz="3600" dirty="0"/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BFFFF7F-9288-45ED-9948-3D185AB5A8DD}"/>
              </a:ext>
            </a:extLst>
          </p:cNvPr>
          <p:cNvGrpSpPr/>
          <p:nvPr/>
        </p:nvGrpSpPr>
        <p:grpSpPr>
          <a:xfrm>
            <a:off x="4760497" y="3397418"/>
            <a:ext cx="4101130" cy="2204786"/>
            <a:chOff x="4760497" y="3397418"/>
            <a:chExt cx="4101130" cy="220478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3E5D0EF6-28CC-4881-9290-AB7E99FDC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9"/>
            <a:stretch/>
          </p:blipFill>
          <p:spPr>
            <a:xfrm>
              <a:off x="4760497" y="3397418"/>
              <a:ext cx="4101130" cy="220478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FA3D58B-EB18-4F16-8FBF-9AC0328F6C09}"/>
                </a:ext>
              </a:extLst>
            </p:cNvPr>
            <p:cNvSpPr txBox="1"/>
            <p:nvPr/>
          </p:nvSpPr>
          <p:spPr>
            <a:xfrm rot="5400000">
              <a:off x="5475327" y="3877177"/>
              <a:ext cx="96298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5400" dirty="0"/>
                <a:t>ث</a:t>
              </a:r>
              <a:endParaRPr lang="ar-SA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60186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9F76ED44-880B-48D8-9E2D-553FD2000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2"/>
          <a:stretch/>
        </p:blipFill>
        <p:spPr>
          <a:xfrm>
            <a:off x="654238" y="447969"/>
            <a:ext cx="8145012" cy="902529"/>
          </a:xfrm>
          <a:prstGeom prst="rect">
            <a:avLst/>
          </a:prstGeom>
        </p:spPr>
      </p:pic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7D87E6B-EDC7-4BDA-A4D1-FC649C41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29" y="1558502"/>
            <a:ext cx="2827608" cy="209909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69834B-B901-4559-8A1B-2102BF6AC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03" y="4332849"/>
            <a:ext cx="6811326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919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, طائر&#10;&#10;تم إنشاء الوصف تلقائياً">
            <a:extLst>
              <a:ext uri="{FF2B5EF4-FFF2-40B4-BE49-F238E27FC236}">
                <a16:creationId xmlns:a16="http://schemas.microsoft.com/office/drawing/2014/main" id="{C8C13860-3121-4923-B201-282802042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2" y="907217"/>
            <a:ext cx="7678222" cy="1076475"/>
          </a:xfrm>
          <a:prstGeom prst="rect">
            <a:avLst/>
          </a:prstGeom>
        </p:spPr>
      </p:pic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85DE918-9166-4134-92FF-CD9913C89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7" y="2295599"/>
            <a:ext cx="6639852" cy="102884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A3D83CC-E3F3-436C-BF08-559BB053F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0" y="3849795"/>
            <a:ext cx="755437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74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E03C0C78-6E9A-4418-87C8-4BDD9FCAE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5"/>
          <a:stretch/>
        </p:blipFill>
        <p:spPr>
          <a:xfrm>
            <a:off x="0" y="826826"/>
            <a:ext cx="9144000" cy="1072312"/>
          </a:xfrm>
          <a:prstGeom prst="rect">
            <a:avLst/>
          </a:prstGeom>
        </p:spPr>
      </p:pic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8BF0BFF-FC96-4DF5-AE27-AB767AC1A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1" y="3055856"/>
            <a:ext cx="9012279" cy="122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06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0A56986-57E7-436B-A9A2-AD674E1E5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835"/>
            <a:ext cx="9144000" cy="135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205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661540" y="1752404"/>
            <a:ext cx="6914195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.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ألعابـي وهواياتـي .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</a:t>
            </a:r>
          </a:p>
        </p:txBody>
      </p:sp>
      <p:pic>
        <p:nvPicPr>
          <p:cNvPr id="4" name="صورة 3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654AE7DF-A011-4930-B688-35BF323F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06" y="4091255"/>
            <a:ext cx="2581635" cy="116221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E117AE0-C2F9-4BAF-A4BB-3131A246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167</a:t>
            </a:fld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B443EF-E1FE-443C-8AAD-79DDBDA66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80643" y="1529315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D9A85B8-9811-4E3D-91B3-F71B5AF44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" y="196233"/>
            <a:ext cx="8581292" cy="1136237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75428B7-BFD6-41F9-9AF8-DAB3E134F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0"/>
          <a:stretch/>
        </p:blipFill>
        <p:spPr>
          <a:xfrm>
            <a:off x="568265" y="5253467"/>
            <a:ext cx="1729237" cy="14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2147A88-A23F-4418-8F80-BAF540995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896"/>
            <a:ext cx="9144000" cy="9894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E62548-8905-4A3A-BC4B-BCD75B61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2" y="1609354"/>
            <a:ext cx="6916115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444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87759DB6-6C93-42B3-883A-ABFC1ED3F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1" y="238906"/>
            <a:ext cx="8430802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5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سباق الحروف حرف الثاء ">
            <a:hlinkClick r:id="" action="ppaction://media"/>
            <a:extLst>
              <a:ext uri="{FF2B5EF4-FFF2-40B4-BE49-F238E27FC236}">
                <a16:creationId xmlns:a16="http://schemas.microsoft.com/office/drawing/2014/main" id="{F9F5634A-4F08-4E2D-A2EE-44FB58512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179831"/>
            <a:ext cx="8178799" cy="44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6B81694-AA9A-453A-A55B-CB3C6A3A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7" y="504417"/>
            <a:ext cx="5125165" cy="58491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58619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8369" y="773994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551211" y="795256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رُ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39570" y="75303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948857" y="74518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نُ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342753" y="791636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48171" y="251643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833556" y="2522981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63411" y="2490653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76838" y="249065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890265" y="249065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6CD7E-6904-4583-A763-4B3B3A9E86B0}"/>
              </a:ext>
            </a:extLst>
          </p:cNvPr>
          <p:cNvSpPr/>
          <p:nvPr/>
        </p:nvSpPr>
        <p:spPr>
          <a:xfrm>
            <a:off x="7539571" y="4596672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276C30-8021-4D6B-AF62-BCC4D734DDAA}"/>
              </a:ext>
            </a:extLst>
          </p:cNvPr>
          <p:cNvSpPr/>
          <p:nvPr/>
        </p:nvSpPr>
        <p:spPr>
          <a:xfrm>
            <a:off x="5929928" y="4540368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B309DE2-B185-4528-AD34-E2DD769F1E7E}"/>
              </a:ext>
            </a:extLst>
          </p:cNvPr>
          <p:cNvSpPr/>
          <p:nvPr/>
        </p:nvSpPr>
        <p:spPr>
          <a:xfrm>
            <a:off x="4320286" y="4540368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007BA28-4FED-44AE-BACB-8D79712A4C5C}"/>
              </a:ext>
            </a:extLst>
          </p:cNvPr>
          <p:cNvSpPr/>
          <p:nvPr/>
        </p:nvSpPr>
        <p:spPr>
          <a:xfrm>
            <a:off x="2599061" y="4546362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094D92-2761-4766-A9F6-7E8C0AE53CBC}"/>
              </a:ext>
            </a:extLst>
          </p:cNvPr>
          <p:cNvSpPr/>
          <p:nvPr/>
        </p:nvSpPr>
        <p:spPr>
          <a:xfrm>
            <a:off x="890265" y="4497543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A32E8E4-8940-491D-A254-5E1C76DD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7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D00A84E-C373-4A6A-8173-BBA50AF966D6}"/>
              </a:ext>
            </a:extLst>
          </p:cNvPr>
          <p:cNvSpPr/>
          <p:nvPr/>
        </p:nvSpPr>
        <p:spPr>
          <a:xfrm>
            <a:off x="7534994" y="2620308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هُـ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515FA15-FC15-4EC4-BBB7-99C691C62459}"/>
              </a:ext>
            </a:extLst>
          </p:cNvPr>
          <p:cNvSpPr/>
          <p:nvPr/>
        </p:nvSpPr>
        <p:spPr>
          <a:xfrm>
            <a:off x="7534994" y="664886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ضُ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4B79E8-3BCE-44F7-9591-05F520F43A03}"/>
              </a:ext>
            </a:extLst>
          </p:cNvPr>
          <p:cNvSpPr/>
          <p:nvPr/>
        </p:nvSpPr>
        <p:spPr>
          <a:xfrm>
            <a:off x="5840401" y="66458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عِ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BE62E0F-B890-4B2D-BB81-CF705DEBB6A3}"/>
              </a:ext>
            </a:extLst>
          </p:cNvPr>
          <p:cNvSpPr/>
          <p:nvPr/>
        </p:nvSpPr>
        <p:spPr>
          <a:xfrm>
            <a:off x="4145809" y="664583"/>
            <a:ext cx="1248787" cy="1296144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كُ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FC6334-46E5-426D-89B8-6AA656439F01}"/>
              </a:ext>
            </a:extLst>
          </p:cNvPr>
          <p:cNvSpPr/>
          <p:nvPr/>
        </p:nvSpPr>
        <p:spPr>
          <a:xfrm>
            <a:off x="2351347" y="664583"/>
            <a:ext cx="1248787" cy="129614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خُ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2AE4A8-5958-4E05-A8DC-01E352BD23A9}"/>
              </a:ext>
            </a:extLst>
          </p:cNvPr>
          <p:cNvSpPr/>
          <p:nvPr/>
        </p:nvSpPr>
        <p:spPr>
          <a:xfrm>
            <a:off x="556885" y="664583"/>
            <a:ext cx="1248787" cy="1296144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6F7C38-0DBC-45B2-B9C1-EE21BF0E2331}"/>
              </a:ext>
            </a:extLst>
          </p:cNvPr>
          <p:cNvSpPr/>
          <p:nvPr/>
        </p:nvSpPr>
        <p:spPr>
          <a:xfrm>
            <a:off x="5739754" y="2558762"/>
            <a:ext cx="1248787" cy="1296144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3819065-A540-4B53-84D6-E8BBC19B1AB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D10D8F1-E478-427A-A8A3-1494A0E7BBB9}"/>
              </a:ext>
            </a:extLst>
          </p:cNvPr>
          <p:cNvSpPr/>
          <p:nvPr/>
        </p:nvSpPr>
        <p:spPr>
          <a:xfrm>
            <a:off x="4141258" y="2552199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A760FF-E770-495A-BB90-1B5BE0D1ECCC}"/>
              </a:ext>
            </a:extLst>
          </p:cNvPr>
          <p:cNvSpPr/>
          <p:nvPr/>
        </p:nvSpPr>
        <p:spPr>
          <a:xfrm>
            <a:off x="2367976" y="2490653"/>
            <a:ext cx="1248787" cy="1296144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828294D-3D5F-450D-8AFA-A4A0B53FB861}"/>
              </a:ext>
            </a:extLst>
          </p:cNvPr>
          <p:cNvSpPr/>
          <p:nvPr/>
        </p:nvSpPr>
        <p:spPr>
          <a:xfrm>
            <a:off x="556884" y="2380534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D1D45FD-25C0-44F6-A53A-DBE6E0C6E293}"/>
              </a:ext>
            </a:extLst>
          </p:cNvPr>
          <p:cNvSpPr/>
          <p:nvPr/>
        </p:nvSpPr>
        <p:spPr>
          <a:xfrm>
            <a:off x="7399304" y="4248899"/>
            <a:ext cx="1248787" cy="129614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ثِ</a:t>
            </a:r>
          </a:p>
        </p:txBody>
      </p:sp>
    </p:spTree>
    <p:extLst>
      <p:ext uri="{BB962C8B-B14F-4D97-AF65-F5344CB8AC3E}">
        <p14:creationId xmlns:p14="http://schemas.microsoft.com/office/powerpoint/2010/main" val="12570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6305" y="592026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635530" y="656639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رُو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240132" y="656639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مِي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675738" y="679452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199923" y="656639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305412" y="2390643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صِي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675738" y="2467357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دُو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33593" y="2467357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83214" y="2483292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قِي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697543" y="239064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تُو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F3883FA-7648-48D6-BDB2-084773616083}"/>
              </a:ext>
            </a:extLst>
          </p:cNvPr>
          <p:cNvSpPr/>
          <p:nvPr/>
        </p:nvSpPr>
        <p:spPr>
          <a:xfrm>
            <a:off x="7388635" y="4503229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أُو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305D4CE-CEF2-4969-878B-CEA068AE5B79}"/>
              </a:ext>
            </a:extLst>
          </p:cNvPr>
          <p:cNvSpPr/>
          <p:nvPr/>
        </p:nvSpPr>
        <p:spPr>
          <a:xfrm>
            <a:off x="5847582" y="4510404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طُو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FF23839-4BEF-4D11-8039-E680F9791141}"/>
              </a:ext>
            </a:extLst>
          </p:cNvPr>
          <p:cNvSpPr/>
          <p:nvPr/>
        </p:nvSpPr>
        <p:spPr>
          <a:xfrm>
            <a:off x="2296162" y="4510404"/>
            <a:ext cx="1456645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وِي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98E52BF-2687-4CE6-A758-F80F92D15516}"/>
              </a:ext>
            </a:extLst>
          </p:cNvPr>
          <p:cNvSpPr/>
          <p:nvPr/>
        </p:nvSpPr>
        <p:spPr>
          <a:xfrm>
            <a:off x="630844" y="4539100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ADA7197-1CDC-4404-8A60-301516C4F388}"/>
              </a:ext>
            </a:extLst>
          </p:cNvPr>
          <p:cNvSpPr/>
          <p:nvPr/>
        </p:nvSpPr>
        <p:spPr>
          <a:xfrm>
            <a:off x="4208515" y="4510404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5C8C12D-5919-4483-A2B7-13EF5636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12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9" grpId="0" animBg="1"/>
      <p:bldP spid="20" grpId="0" animBg="1"/>
      <p:bldP spid="2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2FE3F9E-9429-41F0-AA5B-343AD7F2571E}"/>
              </a:ext>
            </a:extLst>
          </p:cNvPr>
          <p:cNvSpPr/>
          <p:nvPr/>
        </p:nvSpPr>
        <p:spPr>
          <a:xfrm>
            <a:off x="7248939" y="701953"/>
            <a:ext cx="1345428" cy="1467743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24D67D3-0046-41A8-8C72-1E86FC75EAC1}"/>
              </a:ext>
            </a:extLst>
          </p:cNvPr>
          <p:cNvSpPr/>
          <p:nvPr/>
        </p:nvSpPr>
        <p:spPr>
          <a:xfrm>
            <a:off x="5558955" y="701953"/>
            <a:ext cx="1345428" cy="1516381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16D89D7-05B6-43CD-BC93-C8DD7A394A62}"/>
              </a:ext>
            </a:extLst>
          </p:cNvPr>
          <p:cNvSpPr/>
          <p:nvPr/>
        </p:nvSpPr>
        <p:spPr>
          <a:xfrm>
            <a:off x="5492576" y="2639020"/>
            <a:ext cx="1345428" cy="1357168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1551AC8-2974-417C-9F9F-AC1A5116886F}"/>
              </a:ext>
            </a:extLst>
          </p:cNvPr>
          <p:cNvSpPr/>
          <p:nvPr/>
        </p:nvSpPr>
        <p:spPr>
          <a:xfrm>
            <a:off x="3914506" y="701954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شُو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DE1A553-E0D9-49B8-AA6A-F9069206C9EB}"/>
              </a:ext>
            </a:extLst>
          </p:cNvPr>
          <p:cNvSpPr/>
          <p:nvPr/>
        </p:nvSpPr>
        <p:spPr>
          <a:xfrm>
            <a:off x="2150578" y="726271"/>
            <a:ext cx="1495009" cy="141910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ضِي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BC27C08-C0FB-4D86-B641-061B39A7F21A}"/>
              </a:ext>
            </a:extLst>
          </p:cNvPr>
          <p:cNvSpPr/>
          <p:nvPr/>
        </p:nvSpPr>
        <p:spPr>
          <a:xfrm>
            <a:off x="418361" y="756277"/>
            <a:ext cx="1495008" cy="1359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E4C96CF-6110-457C-8C97-3A44693B0343}"/>
              </a:ext>
            </a:extLst>
          </p:cNvPr>
          <p:cNvSpPr/>
          <p:nvPr/>
        </p:nvSpPr>
        <p:spPr>
          <a:xfrm>
            <a:off x="7230631" y="2642885"/>
            <a:ext cx="1495008" cy="1359091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031AA2-C1A3-4DEC-8C64-ACE5FDA40CF4}"/>
              </a:ext>
            </a:extLst>
          </p:cNvPr>
          <p:cNvSpPr/>
          <p:nvPr/>
        </p:nvSpPr>
        <p:spPr>
          <a:xfrm>
            <a:off x="418361" y="2639020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05DD443-6215-4F7E-A17C-583E5718B567}"/>
              </a:ext>
            </a:extLst>
          </p:cNvPr>
          <p:cNvSpPr/>
          <p:nvPr/>
        </p:nvSpPr>
        <p:spPr>
          <a:xfrm>
            <a:off x="3850966" y="2639019"/>
            <a:ext cx="1345428" cy="1296145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28A0910-7FDD-4799-999C-1C545559C5EB}"/>
              </a:ext>
            </a:extLst>
          </p:cNvPr>
          <p:cNvSpPr/>
          <p:nvPr/>
        </p:nvSpPr>
        <p:spPr>
          <a:xfrm>
            <a:off x="2209356" y="2700043"/>
            <a:ext cx="1345428" cy="1296145"/>
          </a:xfrm>
          <a:prstGeom prst="rect">
            <a:avLst/>
          </a:prstGeom>
          <a:solidFill>
            <a:srgbClr val="66CC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F5C707B-B7DA-46EB-9B14-2C07C320DC0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50F24BF-C5EB-446B-BECC-18851E7EB901}"/>
              </a:ext>
            </a:extLst>
          </p:cNvPr>
          <p:cNvSpPr/>
          <p:nvPr/>
        </p:nvSpPr>
        <p:spPr>
          <a:xfrm>
            <a:off x="7284304" y="4457307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ثُو</a:t>
            </a:r>
          </a:p>
        </p:txBody>
      </p:sp>
    </p:spTree>
    <p:extLst>
      <p:ext uri="{BB962C8B-B14F-4D97-AF65-F5344CB8AC3E}">
        <p14:creationId xmlns:p14="http://schemas.microsoft.com/office/powerpoint/2010/main" val="21898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4">
            <a:extLst>
              <a:ext uri="{FF2B5EF4-FFF2-40B4-BE49-F238E27FC236}">
                <a16:creationId xmlns:a16="http://schemas.microsoft.com/office/drawing/2014/main" id="{7B444883-EC7D-4DF6-B92E-44F25A9DFE9A}"/>
              </a:ext>
            </a:extLst>
          </p:cNvPr>
          <p:cNvSpPr>
            <a:spLocks/>
          </p:cNvSpPr>
          <p:nvPr/>
        </p:nvSpPr>
        <p:spPr bwMode="auto">
          <a:xfrm rot="-543739">
            <a:off x="1390650" y="2586038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7" name="Freeform 5">
            <a:extLst>
              <a:ext uri="{FF2B5EF4-FFF2-40B4-BE49-F238E27FC236}">
                <a16:creationId xmlns:a16="http://schemas.microsoft.com/office/drawing/2014/main" id="{0C7052BD-27A6-40F0-A1F9-D633C0FC66C6}"/>
              </a:ext>
            </a:extLst>
          </p:cNvPr>
          <p:cNvSpPr>
            <a:spLocks/>
          </p:cNvSpPr>
          <p:nvPr/>
        </p:nvSpPr>
        <p:spPr bwMode="auto">
          <a:xfrm rot="-3290429">
            <a:off x="355600" y="3217863"/>
            <a:ext cx="1349375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8" name="Freeform 6">
            <a:extLst>
              <a:ext uri="{FF2B5EF4-FFF2-40B4-BE49-F238E27FC236}">
                <a16:creationId xmlns:a16="http://schemas.microsoft.com/office/drawing/2014/main" id="{DC211722-ED45-4116-9BE0-7ABF1A38E580}"/>
              </a:ext>
            </a:extLst>
          </p:cNvPr>
          <p:cNvSpPr>
            <a:spLocks/>
          </p:cNvSpPr>
          <p:nvPr/>
        </p:nvSpPr>
        <p:spPr bwMode="auto">
          <a:xfrm rot="-6521194">
            <a:off x="221457" y="4501356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9" name="Freeform 7">
            <a:extLst>
              <a:ext uri="{FF2B5EF4-FFF2-40B4-BE49-F238E27FC236}">
                <a16:creationId xmlns:a16="http://schemas.microsoft.com/office/drawing/2014/main" id="{FCAF258B-E430-473D-90C4-91EE9AB85E9B}"/>
              </a:ext>
            </a:extLst>
          </p:cNvPr>
          <p:cNvSpPr>
            <a:spLocks/>
          </p:cNvSpPr>
          <p:nvPr/>
        </p:nvSpPr>
        <p:spPr bwMode="auto">
          <a:xfrm rot="-10527107">
            <a:off x="1412875" y="5002213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0" name="Freeform 8">
            <a:extLst>
              <a:ext uri="{FF2B5EF4-FFF2-40B4-BE49-F238E27FC236}">
                <a16:creationId xmlns:a16="http://schemas.microsoft.com/office/drawing/2014/main" id="{CA1D3018-B67D-4E27-A6EA-AEF973461246}"/>
              </a:ext>
            </a:extLst>
          </p:cNvPr>
          <p:cNvSpPr>
            <a:spLocks/>
          </p:cNvSpPr>
          <p:nvPr/>
        </p:nvSpPr>
        <p:spPr bwMode="auto">
          <a:xfrm rot="2706978">
            <a:off x="2497931" y="3191669"/>
            <a:ext cx="1350963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1" name="Freeform 9">
            <a:extLst>
              <a:ext uri="{FF2B5EF4-FFF2-40B4-BE49-F238E27FC236}">
                <a16:creationId xmlns:a16="http://schemas.microsoft.com/office/drawing/2014/main" id="{A672174C-23FB-4AEE-8788-CC12385073B4}"/>
              </a:ext>
            </a:extLst>
          </p:cNvPr>
          <p:cNvSpPr>
            <a:spLocks/>
          </p:cNvSpPr>
          <p:nvPr/>
        </p:nvSpPr>
        <p:spPr bwMode="auto">
          <a:xfrm rot="7122271">
            <a:off x="2383814" y="4531821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2" name="Oval 10">
            <a:extLst>
              <a:ext uri="{FF2B5EF4-FFF2-40B4-BE49-F238E27FC236}">
                <a16:creationId xmlns:a16="http://schemas.microsoft.com/office/drawing/2014/main" id="{87DFE132-B64D-4206-BF3E-EFB4983CEA8E}"/>
              </a:ext>
            </a:extLst>
          </p:cNvPr>
          <p:cNvSpPr>
            <a:spLocks noChangeArrowheads="1"/>
          </p:cNvSpPr>
          <p:nvPr/>
        </p:nvSpPr>
        <p:spPr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18793" name="Group 11">
            <a:extLst>
              <a:ext uri="{FF2B5EF4-FFF2-40B4-BE49-F238E27FC236}">
                <a16:creationId xmlns:a16="http://schemas.microsoft.com/office/drawing/2014/main" id="{BF8A63D3-4249-4B39-A3DD-BD7467B8696A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id="118821" name="Freeform 12">
              <a:extLst>
                <a:ext uri="{FF2B5EF4-FFF2-40B4-BE49-F238E27FC236}">
                  <a16:creationId xmlns:a16="http://schemas.microsoft.com/office/drawing/2014/main" id="{30F55D5B-B30A-42C8-9352-CDF857272C1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2" name="Freeform 13">
              <a:extLst>
                <a:ext uri="{FF2B5EF4-FFF2-40B4-BE49-F238E27FC236}">
                  <a16:creationId xmlns:a16="http://schemas.microsoft.com/office/drawing/2014/main" id="{34C59D66-138B-4E08-909D-699B903F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4" name="Group 14">
            <a:extLst>
              <a:ext uri="{FF2B5EF4-FFF2-40B4-BE49-F238E27FC236}">
                <a16:creationId xmlns:a16="http://schemas.microsoft.com/office/drawing/2014/main" id="{ACADAA33-000C-4EC0-86C2-9A3C30E54929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id="118819" name="Freeform 15">
              <a:extLst>
                <a:ext uri="{FF2B5EF4-FFF2-40B4-BE49-F238E27FC236}">
                  <a16:creationId xmlns:a16="http://schemas.microsoft.com/office/drawing/2014/main" id="{B9E3EA03-DC62-43CC-8B98-1BCB19602F83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0" name="Freeform 16">
              <a:extLst>
                <a:ext uri="{FF2B5EF4-FFF2-40B4-BE49-F238E27FC236}">
                  <a16:creationId xmlns:a16="http://schemas.microsoft.com/office/drawing/2014/main" id="{5F78297B-64C5-4C53-B558-157941A3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5" name="Group 17">
            <a:extLst>
              <a:ext uri="{FF2B5EF4-FFF2-40B4-BE49-F238E27FC236}">
                <a16:creationId xmlns:a16="http://schemas.microsoft.com/office/drawing/2014/main" id="{919C7050-C34E-457A-AFA7-7F6D1A3AEB08}"/>
              </a:ext>
            </a:extLst>
          </p:cNvPr>
          <p:cNvGrpSpPr>
            <a:grpSpLocks/>
          </p:cNvGrpSpPr>
          <p:nvPr/>
        </p:nvGrpSpPr>
        <p:grpSpPr bwMode="auto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id="118817" name="Freeform 18">
              <a:extLst>
                <a:ext uri="{FF2B5EF4-FFF2-40B4-BE49-F238E27FC236}">
                  <a16:creationId xmlns:a16="http://schemas.microsoft.com/office/drawing/2014/main" id="{7D610E15-AF90-48D6-9C2D-E71E0197DE3D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8" name="Freeform 19">
              <a:extLst>
                <a:ext uri="{FF2B5EF4-FFF2-40B4-BE49-F238E27FC236}">
                  <a16:creationId xmlns:a16="http://schemas.microsoft.com/office/drawing/2014/main" id="{715C06A8-0A54-4C5C-A3B2-14F74017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6" name="Group 20">
            <a:extLst>
              <a:ext uri="{FF2B5EF4-FFF2-40B4-BE49-F238E27FC236}">
                <a16:creationId xmlns:a16="http://schemas.microsoft.com/office/drawing/2014/main" id="{1E97B943-0334-4E2D-8D32-92BC5CB7A97F}"/>
              </a:ext>
            </a:extLst>
          </p:cNvPr>
          <p:cNvGrpSpPr>
            <a:grpSpLocks/>
          </p:cNvGrpSpPr>
          <p:nvPr/>
        </p:nvGrpSpPr>
        <p:grpSpPr bwMode="auto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id="118815" name="Freeform 21">
              <a:extLst>
                <a:ext uri="{FF2B5EF4-FFF2-40B4-BE49-F238E27FC236}">
                  <a16:creationId xmlns:a16="http://schemas.microsoft.com/office/drawing/2014/main" id="{28FB2A09-7E2B-4A82-8F6E-1672E2BB6F2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6" name="Freeform 22">
              <a:extLst>
                <a:ext uri="{FF2B5EF4-FFF2-40B4-BE49-F238E27FC236}">
                  <a16:creationId xmlns:a16="http://schemas.microsoft.com/office/drawing/2014/main" id="{C5D254B7-FF35-4B60-9099-C5CA52B3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7" name="Group 23">
            <a:extLst>
              <a:ext uri="{FF2B5EF4-FFF2-40B4-BE49-F238E27FC236}">
                <a16:creationId xmlns:a16="http://schemas.microsoft.com/office/drawing/2014/main" id="{8447662D-3D8E-4452-ACF6-8DBEF278194E}"/>
              </a:ext>
            </a:extLst>
          </p:cNvPr>
          <p:cNvGrpSpPr>
            <a:grpSpLocks/>
          </p:cNvGrpSpPr>
          <p:nvPr/>
        </p:nvGrpSpPr>
        <p:grpSpPr bwMode="auto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id="118813" name="Freeform 24">
              <a:extLst>
                <a:ext uri="{FF2B5EF4-FFF2-40B4-BE49-F238E27FC236}">
                  <a16:creationId xmlns:a16="http://schemas.microsoft.com/office/drawing/2014/main" id="{1745EBF5-6B3A-492B-9F9C-687467BB6061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4" name="Freeform 25">
              <a:extLst>
                <a:ext uri="{FF2B5EF4-FFF2-40B4-BE49-F238E27FC236}">
                  <a16:creationId xmlns:a16="http://schemas.microsoft.com/office/drawing/2014/main" id="{E035C6B7-C2CA-4BD7-BD9A-A11F20F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8" name="Group 26">
            <a:extLst>
              <a:ext uri="{FF2B5EF4-FFF2-40B4-BE49-F238E27FC236}">
                <a16:creationId xmlns:a16="http://schemas.microsoft.com/office/drawing/2014/main" id="{F467B9CD-2651-4391-A5FB-ABE87D63EE77}"/>
              </a:ext>
            </a:extLst>
          </p:cNvPr>
          <p:cNvGrpSpPr>
            <a:grpSpLocks/>
          </p:cNvGrpSpPr>
          <p:nvPr/>
        </p:nvGrpSpPr>
        <p:grpSpPr bwMode="auto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id="118811" name="Freeform 27">
              <a:extLst>
                <a:ext uri="{FF2B5EF4-FFF2-40B4-BE49-F238E27FC236}">
                  <a16:creationId xmlns:a16="http://schemas.microsoft.com/office/drawing/2014/main" id="{F94DF719-0572-48C3-ACA9-3CA7EB2B4F0B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2" name="Freeform 28">
              <a:extLst>
                <a:ext uri="{FF2B5EF4-FFF2-40B4-BE49-F238E27FC236}">
                  <a16:creationId xmlns:a16="http://schemas.microsoft.com/office/drawing/2014/main" id="{5AE284ED-9067-4AB1-84CE-E9512466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9" name="Group 29">
            <a:extLst>
              <a:ext uri="{FF2B5EF4-FFF2-40B4-BE49-F238E27FC236}">
                <a16:creationId xmlns:a16="http://schemas.microsoft.com/office/drawing/2014/main" id="{453F50D1-7A75-4AFA-957E-ABD81FBF3E55}"/>
              </a:ext>
            </a:extLst>
          </p:cNvPr>
          <p:cNvGrpSpPr>
            <a:grpSpLocks/>
          </p:cNvGrpSpPr>
          <p:nvPr/>
        </p:nvGrpSpPr>
        <p:grpSpPr bwMode="auto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id="118809" name="Freeform 30">
              <a:extLst>
                <a:ext uri="{FF2B5EF4-FFF2-40B4-BE49-F238E27FC236}">
                  <a16:creationId xmlns:a16="http://schemas.microsoft.com/office/drawing/2014/main" id="{710D8BDE-B037-4368-9310-D82930BA0FD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0" name="Freeform 31">
              <a:extLst>
                <a:ext uri="{FF2B5EF4-FFF2-40B4-BE49-F238E27FC236}">
                  <a16:creationId xmlns:a16="http://schemas.microsoft.com/office/drawing/2014/main" id="{FA8B92A9-377B-4DFB-9E69-CA0FBB66F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2CCC8BD8-FCC9-4977-B907-84FFD90E2532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id="118807" name="Freeform 33">
              <a:extLst>
                <a:ext uri="{FF2B5EF4-FFF2-40B4-BE49-F238E27FC236}">
                  <a16:creationId xmlns:a16="http://schemas.microsoft.com/office/drawing/2014/main" id="{EEB86765-0704-4BE1-B98E-6326A635F7E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w="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08" name="Freeform 34">
              <a:extLst>
                <a:ext uri="{FF2B5EF4-FFF2-40B4-BE49-F238E27FC236}">
                  <a16:creationId xmlns:a16="http://schemas.microsoft.com/office/drawing/2014/main" id="{0624FEB4-9786-459D-87CF-1AFA7689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w="127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18801" name="Freeform 35">
            <a:extLst>
              <a:ext uri="{FF2B5EF4-FFF2-40B4-BE49-F238E27FC236}">
                <a16:creationId xmlns:a16="http://schemas.microsoft.com/office/drawing/2014/main" id="{4BAF6C80-32FC-4730-987F-283632CE07EA}"/>
              </a:ext>
            </a:extLst>
          </p:cNvPr>
          <p:cNvSpPr>
            <a:spLocks/>
          </p:cNvSpPr>
          <p:nvPr/>
        </p:nvSpPr>
        <p:spPr bwMode="auto">
          <a:xfrm rot="2270746">
            <a:off x="6804025" y="906463"/>
            <a:ext cx="727075" cy="601662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2" name="Freeform 36">
            <a:extLst>
              <a:ext uri="{FF2B5EF4-FFF2-40B4-BE49-F238E27FC236}">
                <a16:creationId xmlns:a16="http://schemas.microsoft.com/office/drawing/2014/main" id="{82024BE6-0DCC-4A8B-8654-91378EA38715}"/>
              </a:ext>
            </a:extLst>
          </p:cNvPr>
          <p:cNvSpPr>
            <a:spLocks/>
          </p:cNvSpPr>
          <p:nvPr/>
        </p:nvSpPr>
        <p:spPr bwMode="auto">
          <a:xfrm rot="2775784">
            <a:off x="7347744" y="1235869"/>
            <a:ext cx="119063" cy="168275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3" name="Freeform 37">
            <a:extLst>
              <a:ext uri="{FF2B5EF4-FFF2-40B4-BE49-F238E27FC236}">
                <a16:creationId xmlns:a16="http://schemas.microsoft.com/office/drawing/2014/main" id="{D9ADEFBD-86D1-48C5-A062-056F63135C01}"/>
              </a:ext>
            </a:extLst>
          </p:cNvPr>
          <p:cNvSpPr>
            <a:spLocks/>
          </p:cNvSpPr>
          <p:nvPr/>
        </p:nvSpPr>
        <p:spPr bwMode="auto">
          <a:xfrm rot="-2436453">
            <a:off x="7704138" y="1301750"/>
            <a:ext cx="519112" cy="434975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4" name="Freeform 38">
            <a:extLst>
              <a:ext uri="{FF2B5EF4-FFF2-40B4-BE49-F238E27FC236}">
                <a16:creationId xmlns:a16="http://schemas.microsoft.com/office/drawing/2014/main" id="{20C701A2-A74E-42B3-95AE-FF775268102D}"/>
              </a:ext>
            </a:extLst>
          </p:cNvPr>
          <p:cNvSpPr>
            <a:spLocks/>
          </p:cNvSpPr>
          <p:nvPr/>
        </p:nvSpPr>
        <p:spPr bwMode="auto">
          <a:xfrm rot="-1931415">
            <a:off x="8034338" y="1304925"/>
            <a:ext cx="84137" cy="120650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C7684D31-F4AD-4012-9D4A-6B3ABF93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"/>
              <a:cs typeface="+mn-cs"/>
            </a:endParaRPr>
          </a:p>
        </p:txBody>
      </p:sp>
      <p:pic>
        <p:nvPicPr>
          <p:cNvPr id="38" name="صورة 37" descr="ماذا تعلمت بدون عنوان.png">
            <a:extLst>
              <a:ext uri="{FF2B5EF4-FFF2-40B4-BE49-F238E27FC236}">
                <a16:creationId xmlns:a16="http://schemas.microsoft.com/office/drawing/2014/main" id="{BAFB75E2-92CF-42FC-A7C7-DFEB01882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2417" y="2273254"/>
            <a:ext cx="2536119" cy="431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6091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 descr="http://2.bp.blogspot.com/--4HtM8q1_Jk/TewaU4HC4II/AAAAAAAABAA/2bswSclerQ8/s1600/app_full_proxy.php3.png">
            <a:extLst>
              <a:ext uri="{FF2B5EF4-FFF2-40B4-BE49-F238E27FC236}">
                <a16:creationId xmlns:a16="http://schemas.microsoft.com/office/drawing/2014/main" id="{EB384FBD-97A6-4D9B-9483-FC80A8C790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صورة ذات صلة">
            <a:extLst>
              <a:ext uri="{FF2B5EF4-FFF2-40B4-BE49-F238E27FC236}">
                <a16:creationId xmlns:a16="http://schemas.microsoft.com/office/drawing/2014/main" id="{01EFBF6A-A692-4270-A1BE-10E7A967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4470" r="4854" b="7316"/>
          <a:stretch/>
        </p:blipFill>
        <p:spPr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ذو زاويتين مستديرتين في نفس الجانب 6">
            <a:extLst>
              <a:ext uri="{FF2B5EF4-FFF2-40B4-BE49-F238E27FC236}">
                <a16:creationId xmlns:a16="http://schemas.microsoft.com/office/drawing/2014/main" id="{48E4416B-742E-49A5-82B0-78F167A801A3}"/>
              </a:ext>
            </a:extLst>
          </p:cNvPr>
          <p:cNvSpPr/>
          <p:nvPr/>
        </p:nvSpPr>
        <p:spPr>
          <a:xfrm>
            <a:off x="1957518" y="2339117"/>
            <a:ext cx="5228964" cy="3105569"/>
          </a:xfrm>
          <a:prstGeom prst="round2SameRect">
            <a:avLst>
              <a:gd name="adj1" fmla="val 0"/>
              <a:gd name="adj2" fmla="val 0"/>
            </a:avLst>
          </a:prstGeom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أجمع صورا جميلة لكلمات بها 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حرف (ث ) وألصقها في كراستي.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2 007" pitchFamily="2" charset="-78"/>
              </a:rPr>
              <a:t>- قراءة الكلمات والجمل قراءة صحيحة .</a:t>
            </a:r>
          </a:p>
          <a:p>
            <a:pPr algn="ctr" rtl="1" eaLnBrk="1" hangingPunct="1">
              <a:defRPr/>
            </a:pPr>
            <a:endParaRPr lang="ar-SA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W1 SHUROOQ 12 007" pitchFamily="2" charset="-78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E672404D-A883-4A24-BF26-C7191782C407}"/>
              </a:ext>
            </a:extLst>
          </p:cNvPr>
          <p:cNvSpPr txBox="1">
            <a:spLocks/>
          </p:cNvSpPr>
          <p:nvPr/>
        </p:nvSpPr>
        <p:spPr>
          <a:xfrm>
            <a:off x="3201988" y="1196975"/>
            <a:ext cx="2740025" cy="4429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الواجب : </a:t>
            </a:r>
            <a:b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</a:br>
            <a:r>
              <a:rPr lang="ar-SA" sz="7200" dirty="0">
                <a:ln w="0"/>
                <a:solidFill>
                  <a:schemeClr val="tx1"/>
                </a:solidFill>
                <a:cs typeface="W1 SHUROOQ 16 01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251791" y="419379"/>
            <a:ext cx="8640417" cy="593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66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تــنــويــه</a:t>
            </a:r>
            <a:r>
              <a:rPr lang="ar-SA" sz="5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 :</a:t>
            </a:r>
          </a:p>
          <a:p>
            <a:pPr algn="ctr">
              <a:defRPr/>
            </a:pP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يسمح بالاستفادة من هذه العروض للأغراض التعليمية.</a:t>
            </a:r>
          </a:p>
          <a:p>
            <a:pPr algn="ctr">
              <a:defRPr/>
            </a:pPr>
            <a:r>
              <a:rPr lang="ar-SA" sz="5400" b="1" u="sng" dirty="0">
                <a:solidFill>
                  <a:srgbClr val="FF0000"/>
                </a:solidFill>
                <a:cs typeface="DecoType Naskh" panose="02010400000000000000" pitchFamily="2" charset="-78"/>
              </a:rPr>
              <a:t>ولا نسمح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استغلالها تجاريًا بأي شكل من الأشكال. </a:t>
            </a:r>
            <a:endParaRPr lang="en-US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4800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7030A0"/>
                </a:solidFill>
                <a:cs typeface="DecoType Naskh" panose="02010400000000000000" pitchFamily="2" charset="-78"/>
              </a:rPr>
              <a:t>ملاحظة : أوراق العمل تطبع من نفس عرض البور بوينت </a:t>
            </a: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28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64F6867-99AE-4471-9D0E-E19DBF11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83323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عنوان 1">
            <a:extLst>
              <a:ext uri="{FF2B5EF4-FFF2-40B4-BE49-F238E27FC236}">
                <a16:creationId xmlns:a16="http://schemas.microsoft.com/office/drawing/2014/main" id="{1E730DA9-0A13-4BCE-A659-3BAA12A2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119811" name="عنصر نائب للمحتوى 2">
            <a:extLst>
              <a:ext uri="{FF2B5EF4-FFF2-40B4-BE49-F238E27FC236}">
                <a16:creationId xmlns:a16="http://schemas.microsoft.com/office/drawing/2014/main" id="{21E676B4-764F-4FE6-9694-C945D7AF6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119812" name="Picture 2" descr="نتيجة بحث الصور عن ‪tress‬‏">
            <a:extLst>
              <a:ext uri="{FF2B5EF4-FFF2-40B4-BE49-F238E27FC236}">
                <a16:creationId xmlns:a16="http://schemas.microsoft.com/office/drawing/2014/main" id="{DD15C354-4AC2-4F44-8458-6EA7C280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A2FED4B-1620-4DFF-9143-A5030F8143A8}"/>
              </a:ext>
            </a:extLst>
          </p:cNvPr>
          <p:cNvSpPr/>
          <p:nvPr/>
        </p:nvSpPr>
        <p:spPr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اللهم لك الحمد  كما ينبغي لجلال وجهك وعظيم سلطانك ،،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B56F211-C6D6-4C44-83BB-BC98190C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4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5EEFEB71-1759-476C-98C4-8BDE31A6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1115616" y="3212976"/>
            <a:ext cx="6912768" cy="1656184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rgbClr val="00B050"/>
                </a:solidFill>
                <a:cs typeface="DecoType Naskh" panose="02010400000000000000" pitchFamily="2" charset="-78"/>
              </a:rPr>
              <a:t> </a:t>
            </a:r>
            <a:endParaRPr lang="ar-SA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cs typeface="DecoType Naskh" panose="02010400000000000000" pitchFamily="2" charset="-78"/>
              </a:rPr>
              <a:t> إعداد: أ . منى القحطاني </a:t>
            </a: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.</a:t>
            </a:r>
          </a:p>
          <a:p>
            <a:pPr algn="ctr">
              <a:defRPr/>
            </a:pPr>
            <a:r>
              <a:rPr lang="ar-SA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9C6CE7-336D-430B-B91A-208FE8040922}"/>
              </a:ext>
            </a:extLst>
          </p:cNvPr>
          <p:cNvGrpSpPr/>
          <p:nvPr/>
        </p:nvGrpSpPr>
        <p:grpSpPr>
          <a:xfrm>
            <a:off x="3491880" y="5090864"/>
            <a:ext cx="2304256" cy="720080"/>
            <a:chOff x="4232185" y="5247547"/>
            <a:chExt cx="2304256" cy="7200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2699F01-8DF2-48CE-97AF-F7D11AB0C719}"/>
                </a:ext>
              </a:extLst>
            </p:cNvPr>
            <p:cNvSpPr/>
            <p:nvPr/>
          </p:nvSpPr>
          <p:spPr>
            <a:xfrm>
              <a:off x="4232185" y="5247547"/>
              <a:ext cx="2304256" cy="7200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       @ </a:t>
              </a:r>
              <a:r>
                <a:rPr lang="en-US" dirty="0" err="1"/>
                <a:t>m.a.s.m.k</a:t>
              </a:r>
              <a:endParaRPr lang="ar-SA" dirty="0"/>
            </a:p>
          </p:txBody>
        </p:sp>
        <p:pic>
          <p:nvPicPr>
            <p:cNvPr id="6" name="صورة 5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E9254370-845B-4EE9-B162-40EE6331B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63" y="5301208"/>
              <a:ext cx="661033" cy="648072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94AB03E2-553A-42C6-AA79-1E80E8458733}"/>
              </a:ext>
            </a:extLst>
          </p:cNvPr>
          <p:cNvSpPr/>
          <p:nvPr/>
        </p:nvSpPr>
        <p:spPr>
          <a:xfrm>
            <a:off x="1655643" y="439238"/>
            <a:ext cx="5976730" cy="1252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الرجاء عند النقل  ذكر المصدر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75EE9A-9F60-4BC8-AB1C-E32F945F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179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57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>
              <a:latin typeface="Arial" panose="020B0604020202020204" pitchFamily="34" charset="0"/>
            </a:endParaRPr>
          </a:p>
        </p:txBody>
      </p:sp>
      <p:pic>
        <p:nvPicPr>
          <p:cNvPr id="8" name="صورة 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E29982F-DB58-4869-8525-0462F71F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1581371" cy="145752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2271516" y="2169330"/>
            <a:ext cx="6014529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 </a:t>
            </a:r>
            <a:r>
              <a:rPr lang="ar-SA" sz="5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حرف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الثاء</a:t>
            </a:r>
            <a:endParaRPr lang="ar-SA" sz="5400" b="1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للدرس اسمك عنوانًا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نهديك أحلى الألوان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لتزداد جمالا وبيانًا</a:t>
            </a:r>
            <a:endParaRPr lang="en-US" sz="4000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2E42A80-61C0-4FF7-82AF-6BB8159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18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422E18-218C-4373-8F6A-38FC6D129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7" y="693680"/>
            <a:ext cx="3149406" cy="856823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4F68145-7829-41F4-AD8A-D0918EE57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8" y="277964"/>
            <a:ext cx="1744528" cy="16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82582A-81E1-45B6-B2EC-612E7066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8"/>
            <a:ext cx="9144000" cy="115125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CE3483-CCD5-4CAB-BB6F-D69CB5391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7" y="1479673"/>
            <a:ext cx="3962953" cy="1028844"/>
          </a:xfrm>
          <a:prstGeom prst="rect">
            <a:avLst/>
          </a:prstGeom>
        </p:spPr>
      </p:pic>
      <p:pic>
        <p:nvPicPr>
          <p:cNvPr id="7" name="صورة 6" descr="صورة تحتوي على أبيض&#10;&#10;تم إنشاء الوصف تلقائياً">
            <a:extLst>
              <a:ext uri="{FF2B5EF4-FFF2-40B4-BE49-F238E27FC236}">
                <a16:creationId xmlns:a16="http://schemas.microsoft.com/office/drawing/2014/main" id="{B5D52A09-93BB-434B-AC26-9CF7B354B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2" y="1236206"/>
            <a:ext cx="1118144" cy="2030460"/>
          </a:xfrm>
          <a:prstGeom prst="rect">
            <a:avLst/>
          </a:prstGeom>
        </p:spPr>
      </p:pic>
      <p:pic>
        <p:nvPicPr>
          <p:cNvPr id="9" name="صورة 8" descr="صورة تحتوي على إلكترونيات, المصباح, لوحة المفاتيح&#10;&#10;تم إنشاء الوصف تلقائياً">
            <a:extLst>
              <a:ext uri="{FF2B5EF4-FFF2-40B4-BE49-F238E27FC236}">
                <a16:creationId xmlns:a16="http://schemas.microsoft.com/office/drawing/2014/main" id="{6E44B513-230F-4BAA-A904-479398F48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7" y="2634649"/>
            <a:ext cx="3671911" cy="39862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C485D5D-976C-46F3-AC82-6ACEA76988BF}"/>
              </a:ext>
            </a:extLst>
          </p:cNvPr>
          <p:cNvSpPr/>
          <p:nvPr/>
        </p:nvSpPr>
        <p:spPr>
          <a:xfrm>
            <a:off x="757482" y="3493150"/>
            <a:ext cx="3085808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مالون حرف الثاء ؟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120E07-9ABC-4A83-A1BE-C9E674D9158F}"/>
              </a:ext>
            </a:extLst>
          </p:cNvPr>
          <p:cNvSpPr/>
          <p:nvPr/>
        </p:nvSpPr>
        <p:spPr>
          <a:xfrm>
            <a:off x="557323" y="5452915"/>
            <a:ext cx="3677051" cy="8008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 ما هو الزي السعودي ؟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1270B70-F716-4184-B00C-8034EE2BDCB9}"/>
              </a:ext>
            </a:extLst>
          </p:cNvPr>
          <p:cNvSpPr/>
          <p:nvPr/>
        </p:nvSpPr>
        <p:spPr>
          <a:xfrm>
            <a:off x="557323" y="4451487"/>
            <a:ext cx="3486126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كم مرة تكرر حرف الثاء ؟</a:t>
            </a:r>
          </a:p>
        </p:txBody>
      </p:sp>
    </p:spTree>
    <p:extLst>
      <p:ext uri="{BB962C8B-B14F-4D97-AF65-F5344CB8AC3E}">
        <p14:creationId xmlns:p14="http://schemas.microsoft.com/office/powerpoint/2010/main" val="1933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C4CDD6F-B576-4E0D-AE59-F5D491C6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z="2400" smtClean="0"/>
              <a:t>2</a:t>
            </a:fld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2B3F62-BB2B-47E7-ADB2-B709AB7E27F0}"/>
              </a:ext>
            </a:extLst>
          </p:cNvPr>
          <p:cNvSpPr/>
          <p:nvPr/>
        </p:nvSpPr>
        <p:spPr>
          <a:xfrm>
            <a:off x="4111183" y="5230484"/>
            <a:ext cx="4338434" cy="165618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  <a:endParaRPr lang="ar-SA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A21DF"/>
                </a:solidFill>
                <a:cs typeface="DecoType Naskh" panose="02010400000000000000" pitchFamily="2" charset="-78"/>
              </a:rPr>
              <a:t> </a:t>
            </a:r>
            <a:r>
              <a:rPr lang="ar-SA" sz="2800" dirty="0">
                <a:ln w="0"/>
                <a:solidFill>
                  <a:srgbClr val="2A21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إعداد: أ . منى القحطاني .</a:t>
            </a:r>
            <a:endParaRPr lang="ar-SA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2A21DF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chemeClr val="tx1"/>
                </a:solidFill>
                <a:cs typeface="DecoType Naskh" panose="02010400000000000000" pitchFamily="2" charset="-78"/>
              </a:rPr>
              <a:t>   </a:t>
            </a:r>
          </a:p>
        </p:txBody>
      </p:sp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4059A46-7EBF-4BE8-94C7-652C2DE53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" y="196233"/>
            <a:ext cx="8581292" cy="1136237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C82890B-97C1-4DE9-8258-BDB8271E0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31" y="2577872"/>
            <a:ext cx="1729237" cy="167345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B34AE5B-E0DD-49E5-9DB3-4E7C2087E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4" y="1494763"/>
            <a:ext cx="3448531" cy="36771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صورة 1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B38A4B9-7488-45A2-AA17-F77935E71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87840"/>
            <a:ext cx="809738" cy="971686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64CDCF4-61C5-4076-8BF3-3220F4EEA19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DC9E6AF-22E9-4AE5-B3FC-2FB880B31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39" y="5312201"/>
            <a:ext cx="1487553" cy="12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4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640CAB-B0C0-491F-A0B9-1C441A875C2C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196" name="صورة 10" descr="arb4.gif">
            <a:extLst>
              <a:ext uri="{FF2B5EF4-FFF2-40B4-BE49-F238E27FC236}">
                <a16:creationId xmlns:a16="http://schemas.microsoft.com/office/drawing/2014/main" id="{D52B4E7F-7195-4DB6-A756-2F223676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43063"/>
            <a:ext cx="2941638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صورة 16" descr="cart29.gif">
            <a:extLst>
              <a:ext uri="{FF2B5EF4-FFF2-40B4-BE49-F238E27FC236}">
                <a16:creationId xmlns:a16="http://schemas.microsoft.com/office/drawing/2014/main" id="{D83EA76B-74D2-419A-BA0E-550E53C0B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2" y="878681"/>
            <a:ext cx="16970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0FB2C66-E39F-4DA9-872F-3090D5CA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24955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1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CC9E3666-E345-443B-8BDF-58CFDC6460F7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527A38F-A4D0-4CBA-82ED-0DED041B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21</a:t>
            </a:fld>
            <a:endParaRPr lang="ar-SA"/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3100A56-81F7-4D5A-AA6B-F5E4EF8C8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5" y="703385"/>
            <a:ext cx="7840916" cy="55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B5F9EC-33DF-40CE-8640-C545957B86F1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93F64DAF-CD16-491B-A9CF-7AC1686A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33375"/>
            <a:ext cx="640873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0357CA3-F016-48BC-8798-1F7F2DED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549275"/>
            <a:ext cx="987425" cy="74771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5932A0-60F0-48F2-BD6A-BDF6E25012C3}"/>
              </a:ext>
            </a:extLst>
          </p:cNvPr>
          <p:cNvSpPr/>
          <p:nvPr/>
        </p:nvSpPr>
        <p:spPr>
          <a:xfrm>
            <a:off x="898242" y="1556792"/>
            <a:ext cx="86544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ث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2860F-EF2B-4FA9-B273-F24F6F9CB458}"/>
              </a:ext>
            </a:extLst>
          </p:cNvPr>
          <p:cNvSpPr/>
          <p:nvPr/>
        </p:nvSpPr>
        <p:spPr>
          <a:xfrm>
            <a:off x="1331640" y="3068960"/>
            <a:ext cx="86409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ذ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99ABA-6F8E-4E39-B0CE-8E69D70B84ED}"/>
              </a:ext>
            </a:extLst>
          </p:cNvPr>
          <p:cNvSpPr/>
          <p:nvPr/>
        </p:nvSpPr>
        <p:spPr>
          <a:xfrm>
            <a:off x="341581" y="4221088"/>
            <a:ext cx="131638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ظ 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EB6E2D78-B884-4C1F-9646-98307ABC94FE}"/>
              </a:ext>
            </a:extLst>
          </p:cNvPr>
          <p:cNvGrpSpPr>
            <a:grpSpLocks/>
          </p:cNvGrpSpPr>
          <p:nvPr/>
        </p:nvGrpSpPr>
        <p:grpSpPr bwMode="auto">
          <a:xfrm>
            <a:off x="463882" y="5696745"/>
            <a:ext cx="5616575" cy="576262"/>
            <a:chOff x="323528" y="5733256"/>
            <a:chExt cx="5904656" cy="675689"/>
          </a:xfrm>
        </p:grpSpPr>
        <p:pic>
          <p:nvPicPr>
            <p:cNvPr id="9225" name="Picture 5">
              <a:extLst>
                <a:ext uri="{FF2B5EF4-FFF2-40B4-BE49-F238E27FC236}">
                  <a16:creationId xmlns:a16="http://schemas.microsoft.com/office/drawing/2014/main" id="{506E02D4-743C-499C-AECC-73E464300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733256"/>
              <a:ext cx="5400600" cy="67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6">
              <a:extLst>
                <a:ext uri="{FF2B5EF4-FFF2-40B4-BE49-F238E27FC236}">
                  <a16:creationId xmlns:a16="http://schemas.microsoft.com/office/drawing/2014/main" id="{6524A38A-CC86-47B4-A735-71021FAAB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805264"/>
              <a:ext cx="576064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62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B4A9A5-8957-45FE-B9BF-546206A3F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" y="177620"/>
            <a:ext cx="7169427" cy="650275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AC87ECC-E7ED-492E-9236-89D60EFD8853}"/>
              </a:ext>
            </a:extLst>
          </p:cNvPr>
          <p:cNvSpPr/>
          <p:nvPr/>
        </p:nvSpPr>
        <p:spPr>
          <a:xfrm>
            <a:off x="4784035" y="3812758"/>
            <a:ext cx="2981738" cy="1192697"/>
          </a:xfrm>
          <a:prstGeom prst="rect">
            <a:avLst/>
          </a:prstGeom>
          <a:solidFill>
            <a:srgbClr val="DDFED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الانتقال إلى صندوق المفاجآت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9188A15-18B6-44AD-82B6-416C95990F67}"/>
              </a:ext>
            </a:extLst>
          </p:cNvPr>
          <p:cNvSpPr/>
          <p:nvPr/>
        </p:nvSpPr>
        <p:spPr>
          <a:xfrm>
            <a:off x="1205947" y="3812758"/>
            <a:ext cx="2981738" cy="1192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إعطاء أمثلة على الحرف من قبل </a:t>
            </a:r>
            <a:r>
              <a:rPr lang="ar-SA" sz="36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التلميذات </a:t>
            </a: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A77F78E-6783-46E8-B1C7-81F3CE3A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74" y="559318"/>
            <a:ext cx="1744528" cy="16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3015178" y="2255014"/>
            <a:ext cx="5437683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أشاهد صورا ما أجملها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وأعبر عنها بالنظر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ألاحظ أصف ما تـحمله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وأصغي للنص الـمنتظر 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20484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FEA6CDA-B4FF-41E4-A703-592116B5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18" y="3429000"/>
            <a:ext cx="1905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E7D4236-1D8C-4834-AD03-D19D7858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24</a:t>
            </a:fld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3AC43D-F9AB-4CDA-B551-6D837C3ED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E8B8056-BA67-477F-B028-6CCE2C6F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4" y="566760"/>
            <a:ext cx="1744528" cy="16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029791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3" y="4649787"/>
            <a:ext cx="1475656" cy="147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AA0D576-8916-4775-B049-4A998677FEC2}"/>
              </a:ext>
            </a:extLst>
          </p:cNvPr>
          <p:cNvSpPr txBox="1"/>
          <p:nvPr/>
        </p:nvSpPr>
        <p:spPr>
          <a:xfrm>
            <a:off x="301618" y="1795039"/>
            <a:ext cx="8495066" cy="38687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28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endParaRPr lang="ar-SA" sz="3200" dirty="0"/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التحدث عن مضمون الصور.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- تطبيق آداب الاستماع أثناء الاستماع للنص.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endParaRPr lang="ar-SA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B354325-DA2E-43EF-B0C9-97771F01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25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802203C-C107-4C96-9A79-EC3FA388D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E42620F-580B-4975-A221-97D2BCE58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2" y="564684"/>
            <a:ext cx="1744528" cy="16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0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صورة 1" descr="G:\1\2SCH124.WMF">
            <a:extLst>
              <a:ext uri="{FF2B5EF4-FFF2-40B4-BE49-F238E27FC236}">
                <a16:creationId xmlns:a16="http://schemas.microsoft.com/office/drawing/2014/main" id="{CB2B1280-0D43-425E-A942-86ADC4D6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4" descr="imagesP2NKXQJA.jpg">
            <a:extLst>
              <a:ext uri="{FF2B5EF4-FFF2-40B4-BE49-F238E27FC236}">
                <a16:creationId xmlns:a16="http://schemas.microsoft.com/office/drawing/2014/main" id="{C9276F66-3228-44CF-8F73-44BADAF69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5" descr="imagesR3R6ULWP.jpg">
            <a:extLst>
              <a:ext uri="{FF2B5EF4-FFF2-40B4-BE49-F238E27FC236}">
                <a16:creationId xmlns:a16="http://schemas.microsoft.com/office/drawing/2014/main" id="{C602C16B-4F20-4833-B05B-1A8954E6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6" descr="imagesYIS48T99.jpg">
            <a:extLst>
              <a:ext uri="{FF2B5EF4-FFF2-40B4-BE49-F238E27FC236}">
                <a16:creationId xmlns:a16="http://schemas.microsoft.com/office/drawing/2014/main" id="{2DB2CB99-B10F-480A-843D-FF4D6E7D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B9ED691-C657-4651-918B-FAE6AF534919}"/>
              </a:ext>
            </a:extLst>
          </p:cNvPr>
          <p:cNvSpPr txBox="1"/>
          <p:nvPr/>
        </p:nvSpPr>
        <p:spPr>
          <a:xfrm>
            <a:off x="968779" y="3180714"/>
            <a:ext cx="6217834" cy="10304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6096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قوانين التحدث؟</a:t>
            </a:r>
          </a:p>
        </p:txBody>
      </p:sp>
    </p:spTree>
    <p:extLst>
      <p:ext uri="{BB962C8B-B14F-4D97-AF65-F5344CB8AC3E}">
        <p14:creationId xmlns:p14="http://schemas.microsoft.com/office/powerpoint/2010/main" val="25974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8">
            <a:extLst>
              <a:ext uri="{FF2B5EF4-FFF2-40B4-BE49-F238E27FC236}">
                <a16:creationId xmlns:a16="http://schemas.microsoft.com/office/drawing/2014/main" id="{F1BC1F44-3CC7-4AA2-927B-7F4065FD5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صورة 9">
            <a:extLst>
              <a:ext uri="{FF2B5EF4-FFF2-40B4-BE49-F238E27FC236}">
                <a16:creationId xmlns:a16="http://schemas.microsoft.com/office/drawing/2014/main" id="{F45CC877-899E-48F0-802F-01AE5D48B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3517165" y="774826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4483063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0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نتيجة بحث الصور عن الوان كرتون">
            <a:extLst>
              <a:ext uri="{FF2B5EF4-FFF2-40B4-BE49-F238E27FC236}">
                <a16:creationId xmlns:a16="http://schemas.microsoft.com/office/drawing/2014/main" id="{3F30182D-3954-4CB5-8EA4-0E1114F401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819400"/>
            <a:ext cx="119062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ذات صلة">
            <a:extLst>
              <a:ext uri="{FF2B5EF4-FFF2-40B4-BE49-F238E27FC236}">
                <a16:creationId xmlns:a16="http://schemas.microsoft.com/office/drawing/2014/main" id="{F164267D-7D4D-4C1B-8AFE-E91F93242E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819400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نتيجة بحث الصور عن عائله كرتون">
            <a:extLst>
              <a:ext uri="{FF2B5EF4-FFF2-40B4-BE49-F238E27FC236}">
                <a16:creationId xmlns:a16="http://schemas.microsoft.com/office/drawing/2014/main" id="{BF96C7B5-0154-4007-9090-007D90487F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6550"/>
            <a:ext cx="1270000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نتيجة بحث الصور عن تعليم الارقام بالعربي">
            <a:extLst>
              <a:ext uri="{FF2B5EF4-FFF2-40B4-BE49-F238E27FC236}">
                <a16:creationId xmlns:a16="http://schemas.microsoft.com/office/drawing/2014/main" id="{21F45CA5-107F-4F47-BEBB-81D7974334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730750"/>
            <a:ext cx="1436687" cy="101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8295EC-9D9A-4ADE-8721-91C5356034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5" y="4806950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صورة 10">
            <a:extLst>
              <a:ext uri="{FF2B5EF4-FFF2-40B4-BE49-F238E27FC236}">
                <a16:creationId xmlns:a16="http://schemas.microsoft.com/office/drawing/2014/main" id="{5108D01E-FEB0-4130-BA0B-1CD3CADB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مربع نص 11">
            <a:extLst>
              <a:ext uri="{FF2B5EF4-FFF2-40B4-BE49-F238E27FC236}">
                <a16:creationId xmlns:a16="http://schemas.microsoft.com/office/drawing/2014/main" id="{CDF65477-9125-40B5-9FE9-A119395D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500313"/>
            <a:ext cx="1227137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الألوان</a:t>
            </a:r>
          </a:p>
        </p:txBody>
      </p:sp>
      <p:sp>
        <p:nvSpPr>
          <p:cNvPr id="18442" name="مربع نص 12">
            <a:extLst>
              <a:ext uri="{FF2B5EF4-FFF2-40B4-BE49-F238E27FC236}">
                <a16:creationId xmlns:a16="http://schemas.microsoft.com/office/drawing/2014/main" id="{08C5CC56-2E6B-4FBA-B3DA-256E3E6A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الصوت</a:t>
            </a:r>
          </a:p>
        </p:txBody>
      </p:sp>
      <p:sp>
        <p:nvSpPr>
          <p:cNvPr id="18443" name="مربع نص 13">
            <a:extLst>
              <a:ext uri="{FF2B5EF4-FFF2-40B4-BE49-F238E27FC236}">
                <a16:creationId xmlns:a16="http://schemas.microsoft.com/office/drawing/2014/main" id="{562A6C6A-FB8A-4342-89C2-0AC5C91ED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489200"/>
            <a:ext cx="1449388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الأشخاص</a:t>
            </a:r>
          </a:p>
        </p:txBody>
      </p:sp>
      <p:sp>
        <p:nvSpPr>
          <p:cNvPr id="18444" name="مربع نص 14">
            <a:extLst>
              <a:ext uri="{FF2B5EF4-FFF2-40B4-BE49-F238E27FC236}">
                <a16:creationId xmlns:a16="http://schemas.microsoft.com/office/drawing/2014/main" id="{70E0ED65-748B-46F3-9AA4-116B3B0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المكان</a:t>
            </a:r>
          </a:p>
        </p:txBody>
      </p:sp>
      <p:sp>
        <p:nvSpPr>
          <p:cNvPr id="18445" name="مربع نص 15">
            <a:extLst>
              <a:ext uri="{FF2B5EF4-FFF2-40B4-BE49-F238E27FC236}">
                <a16:creationId xmlns:a16="http://schemas.microsoft.com/office/drawing/2014/main" id="{E5E67D8A-75FD-4C4E-9C3A-B19E8633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الزمن</a:t>
            </a:r>
          </a:p>
        </p:txBody>
      </p:sp>
      <p:sp>
        <p:nvSpPr>
          <p:cNvPr id="18446" name="مربع نص 16">
            <a:extLst>
              <a:ext uri="{FF2B5EF4-FFF2-40B4-BE49-F238E27FC236}">
                <a16:creationId xmlns:a16="http://schemas.microsoft.com/office/drawing/2014/main" id="{99388A4C-8844-4782-9E4B-F44D2663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العدد</a:t>
            </a:r>
          </a:p>
        </p:txBody>
      </p:sp>
      <p:sp>
        <p:nvSpPr>
          <p:cNvPr id="18447" name="مربع نص 17">
            <a:extLst>
              <a:ext uri="{FF2B5EF4-FFF2-40B4-BE49-F238E27FC236}">
                <a16:creationId xmlns:a16="http://schemas.microsoft.com/office/drawing/2014/main" id="{58621718-E51D-4A40-A86D-05485DE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042988"/>
            <a:ext cx="1098550" cy="927100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SA" altLang="ar-SA" sz="2709" dirty="0">
                <a:solidFill>
                  <a:srgbClr val="FF0000"/>
                </a:solidFill>
              </a:rPr>
              <a:t>عناصر الصورة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99EC10A-38E5-4FA6-892F-E8F810DEB0F6}"/>
              </a:ext>
            </a:extLst>
          </p:cNvPr>
          <p:cNvSpPr/>
          <p:nvPr/>
        </p:nvSpPr>
        <p:spPr>
          <a:xfrm>
            <a:off x="854075" y="685800"/>
            <a:ext cx="7375525" cy="536575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331C30B-8E2E-453D-8AE9-58420FF6D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29</a:t>
            </a:fld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3BABD9D-5A62-46F8-9820-5C44D038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32" y="1198455"/>
            <a:ext cx="4020111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48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CAB902-AC62-401E-BF9D-03FC86487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1" b="6299"/>
          <a:stretch/>
        </p:blipFill>
        <p:spPr>
          <a:xfrm>
            <a:off x="0" y="0"/>
            <a:ext cx="9144000" cy="7043530"/>
          </a:xfrm>
          <a:prstGeom prst="rect">
            <a:avLst/>
          </a:prstGeom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A0C7C905-F301-4992-9B07-684AA7C09B21}"/>
              </a:ext>
            </a:extLst>
          </p:cNvPr>
          <p:cNvSpPr/>
          <p:nvPr/>
        </p:nvSpPr>
        <p:spPr>
          <a:xfrm>
            <a:off x="1272208" y="637490"/>
            <a:ext cx="6599584" cy="5583019"/>
          </a:xfrm>
          <a:prstGeom prst="flowChartConnector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بسم الله والحمد الله والصلاة والسلام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على نبينا محمد صلى الله عليه وسلم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على قلوبنا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اللهم يا معلم إبراهيم علمنا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ويا مفهم سليمان فهمنا وعلمنا ما جهلنا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وانفعنا بما علمتنا وزدنا علما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لنا فتحًا مبينًا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.</a:t>
            </a:r>
            <a:endParaRPr lang="ar-SA" sz="5400" dirty="0">
              <a:solidFill>
                <a:schemeClr val="accent1">
                  <a:lumMod val="75000"/>
                </a:schemeClr>
              </a:solidFill>
              <a:cs typeface="DecoType Naskh Special" panose="0201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3438D-4264-4D62-B5F1-E4DA5C288BD3}"/>
              </a:ext>
            </a:extLst>
          </p:cNvPr>
          <p:cNvSpPr/>
          <p:nvPr/>
        </p:nvSpPr>
        <p:spPr>
          <a:xfrm>
            <a:off x="3498574" y="-257725"/>
            <a:ext cx="2146852" cy="179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u="sng" dirty="0">
                <a:solidFill>
                  <a:schemeClr val="tx1"/>
                </a:solidFill>
                <a:cs typeface="DecoType Naskh Special" panose="02010000000000000000" pitchFamily="2" charset="-78"/>
              </a:rPr>
              <a:t>دعــاء :</a:t>
            </a:r>
          </a:p>
        </p:txBody>
      </p:sp>
    </p:spTree>
    <p:extLst>
      <p:ext uri="{BB962C8B-B14F-4D97-AF65-F5344CB8AC3E}">
        <p14:creationId xmlns:p14="http://schemas.microsoft.com/office/powerpoint/2010/main" val="107223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toy pngâ¬â">
            <a:extLst>
              <a:ext uri="{FF2B5EF4-FFF2-40B4-BE49-F238E27FC236}">
                <a16:creationId xmlns:a16="http://schemas.microsoft.com/office/drawing/2014/main" id="{50A1F1B3-7254-43DB-8E0C-0718590A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90" y="1039343"/>
            <a:ext cx="1433689" cy="121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ØµÙØ±Ø© Ø°Ø§Øª ØµÙØ©">
            <a:extLst>
              <a:ext uri="{FF2B5EF4-FFF2-40B4-BE49-F238E27FC236}">
                <a16:creationId xmlns:a16="http://schemas.microsoft.com/office/drawing/2014/main" id="{7158856E-D47B-43FD-9647-0C9D56AA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89" y="1112319"/>
            <a:ext cx="1073951" cy="107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âªdoll pngâ¬â">
            <a:extLst>
              <a:ext uri="{FF2B5EF4-FFF2-40B4-BE49-F238E27FC236}">
                <a16:creationId xmlns:a16="http://schemas.microsoft.com/office/drawing/2014/main" id="{8E190AC9-BFF3-4F6E-A3AE-16910946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12" y="891922"/>
            <a:ext cx="1302983" cy="13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ÙØªÙØ¬Ø© Ø¨Ø­Ø« Ø§ÙØµÙØ± Ø¹Ù âªtoys pngâ¬â">
            <a:extLst>
              <a:ext uri="{FF2B5EF4-FFF2-40B4-BE49-F238E27FC236}">
                <a16:creationId xmlns:a16="http://schemas.microsoft.com/office/drawing/2014/main" id="{3D37DB25-E144-4402-8F24-68B83220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26" y="955755"/>
            <a:ext cx="1175315" cy="11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ÙØªÙØ¬Ø© Ø¨Ø­Ø« Ø§ÙØµÙØ± Ø¹Ù âªtoys pngâ¬â">
            <a:extLst>
              <a:ext uri="{FF2B5EF4-FFF2-40B4-BE49-F238E27FC236}">
                <a16:creationId xmlns:a16="http://schemas.microsoft.com/office/drawing/2014/main" id="{C73E8C33-E020-461F-B71D-750FE181B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65" y="2920462"/>
            <a:ext cx="1017076" cy="10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ÙØªÙØ¬Ø© Ø¨Ø­Ø« Ø§ÙØµÙØ± Ø¹Ù âªplane png cartoonâ¬â">
            <a:extLst>
              <a:ext uri="{FF2B5EF4-FFF2-40B4-BE49-F238E27FC236}">
                <a16:creationId xmlns:a16="http://schemas.microsoft.com/office/drawing/2014/main" id="{1F6C5282-0DC9-48F1-B86A-682EA7F6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59" y="5051560"/>
            <a:ext cx="1673816" cy="10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ÙØªÙØ¬Ø© Ø¨Ø­Ø« Ø§ÙØµÙØ± Ø¹Ù âªKitchen toyâ¬â">
            <a:extLst>
              <a:ext uri="{FF2B5EF4-FFF2-40B4-BE49-F238E27FC236}">
                <a16:creationId xmlns:a16="http://schemas.microsoft.com/office/drawing/2014/main" id="{665793C7-B9A8-41A7-B4AE-83B15B78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56" y="4907011"/>
            <a:ext cx="1306175" cy="1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ÙØªÙØ¬Ø© Ø¨Ø­Ø« Ø§ÙØµÙØ± Ø¹Ù âªCubes toyâ¬â">
            <a:extLst>
              <a:ext uri="{FF2B5EF4-FFF2-40B4-BE49-F238E27FC236}">
                <a16:creationId xmlns:a16="http://schemas.microsoft.com/office/drawing/2014/main" id="{0F96941F-7487-4C14-8492-FBDB7437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0"/>
          <a:stretch/>
        </p:blipFill>
        <p:spPr bwMode="auto">
          <a:xfrm>
            <a:off x="4471841" y="2920462"/>
            <a:ext cx="1396868" cy="11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ÙØªÙØ¬Ø© Ø¨Ø­Ø« Ø§ÙØµÙØ± Ø¹Ù âªSupermarket Baskettrolleyâ¬â">
            <a:extLst>
              <a:ext uri="{FF2B5EF4-FFF2-40B4-BE49-F238E27FC236}">
                <a16:creationId xmlns:a16="http://schemas.microsoft.com/office/drawing/2014/main" id="{716DE2BE-6AB9-4303-B90F-59E4CA63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0" y="2427719"/>
            <a:ext cx="3019637" cy="30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ABF34E-CE2E-40DA-92E3-649771E99037}"/>
              </a:ext>
            </a:extLst>
          </p:cNvPr>
          <p:cNvSpPr txBox="1"/>
          <p:nvPr/>
        </p:nvSpPr>
        <p:spPr>
          <a:xfrm>
            <a:off x="3378285" y="2145479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3 ريال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5CEEC3-632E-41DF-845E-C71902BDFA9D}"/>
              </a:ext>
            </a:extLst>
          </p:cNvPr>
          <p:cNvSpPr txBox="1"/>
          <p:nvPr/>
        </p:nvSpPr>
        <p:spPr>
          <a:xfrm>
            <a:off x="7415965" y="3983149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8 ريال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4B2BEF4-7FF8-4AC0-A1F7-3ED805FA84F8}"/>
              </a:ext>
            </a:extLst>
          </p:cNvPr>
          <p:cNvSpPr txBox="1"/>
          <p:nvPr/>
        </p:nvSpPr>
        <p:spPr>
          <a:xfrm>
            <a:off x="992108" y="2259247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7 ريال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5C72C14-7CCA-483F-9220-B785467CFB7A}"/>
              </a:ext>
            </a:extLst>
          </p:cNvPr>
          <p:cNvSpPr txBox="1"/>
          <p:nvPr/>
        </p:nvSpPr>
        <p:spPr>
          <a:xfrm>
            <a:off x="7438784" y="2153187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7 ريال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9D0E8F3-0D05-478E-9355-495CA3915326}"/>
              </a:ext>
            </a:extLst>
          </p:cNvPr>
          <p:cNvSpPr txBox="1"/>
          <p:nvPr/>
        </p:nvSpPr>
        <p:spPr>
          <a:xfrm>
            <a:off x="5545893" y="2186270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6 ريال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14E9219-5D2F-42CA-914C-6384382B6100}"/>
              </a:ext>
            </a:extLst>
          </p:cNvPr>
          <p:cNvSpPr txBox="1"/>
          <p:nvPr/>
        </p:nvSpPr>
        <p:spPr>
          <a:xfrm>
            <a:off x="4717221" y="4102206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7 ريال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624480C-B7F4-4115-AA3D-9DE4C4D07D7F}"/>
              </a:ext>
            </a:extLst>
          </p:cNvPr>
          <p:cNvSpPr txBox="1"/>
          <p:nvPr/>
        </p:nvSpPr>
        <p:spPr>
          <a:xfrm>
            <a:off x="7485767" y="6103298"/>
            <a:ext cx="92885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5 ريال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2887668-E1A6-490A-8694-8C7BE33637BA}"/>
              </a:ext>
            </a:extLst>
          </p:cNvPr>
          <p:cNvSpPr txBox="1"/>
          <p:nvPr/>
        </p:nvSpPr>
        <p:spPr>
          <a:xfrm>
            <a:off x="4879666" y="6140828"/>
            <a:ext cx="12756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10 ريال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8067F04-EAFB-484F-8CE4-83196E9068D9}"/>
              </a:ext>
            </a:extLst>
          </p:cNvPr>
          <p:cNvSpPr txBox="1"/>
          <p:nvPr/>
        </p:nvSpPr>
        <p:spPr>
          <a:xfrm>
            <a:off x="2996418" y="378127"/>
            <a:ext cx="572775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2A21DF"/>
                </a:solidFill>
              </a:rPr>
              <a:t>أختار لعبتين من المتجر وأحسب مجموع ما </a:t>
            </a:r>
            <a:r>
              <a:rPr lang="ar-SA" sz="2400" dirty="0" err="1">
                <a:solidFill>
                  <a:srgbClr val="2A21DF"/>
                </a:solidFill>
              </a:rPr>
              <a:t>أشتريته</a:t>
            </a:r>
            <a:r>
              <a:rPr lang="ar-SA" sz="2400" dirty="0">
                <a:solidFill>
                  <a:srgbClr val="2A21DF"/>
                </a:solidFill>
              </a:rPr>
              <a:t> 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2C1FCF9-0F00-4156-A079-C421E5127813}"/>
              </a:ext>
            </a:extLst>
          </p:cNvPr>
          <p:cNvSpPr txBox="1"/>
          <p:nvPr/>
        </p:nvSpPr>
        <p:spPr>
          <a:xfrm>
            <a:off x="893482" y="5164615"/>
            <a:ext cx="15624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فاتورة الشراء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887CC8B-49ED-4910-AECC-5274416DE43E}"/>
              </a:ext>
            </a:extLst>
          </p:cNvPr>
          <p:cNvSpPr/>
          <p:nvPr/>
        </p:nvSpPr>
        <p:spPr>
          <a:xfrm>
            <a:off x="2777079" y="5699560"/>
            <a:ext cx="702818" cy="6023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9927664-B5C7-4F70-AF84-6963AC779BE8}"/>
              </a:ext>
            </a:extLst>
          </p:cNvPr>
          <p:cNvSpPr txBox="1"/>
          <p:nvPr/>
        </p:nvSpPr>
        <p:spPr>
          <a:xfrm>
            <a:off x="407222" y="377596"/>
            <a:ext cx="20487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>
                <a:solidFill>
                  <a:srgbClr val="2A21DF"/>
                </a:solidFill>
              </a:rPr>
              <a:t>اسمي :</a:t>
            </a:r>
            <a:r>
              <a:rPr lang="ar-SA" sz="800" dirty="0">
                <a:solidFill>
                  <a:srgbClr val="2A21DF"/>
                </a:solidFill>
              </a:rPr>
              <a:t>................................: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5AE8500-0800-4B4C-A340-CB8085C2A269}"/>
              </a:ext>
            </a:extLst>
          </p:cNvPr>
          <p:cNvSpPr/>
          <p:nvPr/>
        </p:nvSpPr>
        <p:spPr>
          <a:xfrm>
            <a:off x="1592651" y="5699560"/>
            <a:ext cx="702818" cy="6023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7CF2835-0FF2-4141-AFA7-EF56C473AB1F}"/>
              </a:ext>
            </a:extLst>
          </p:cNvPr>
          <p:cNvSpPr/>
          <p:nvPr/>
        </p:nvSpPr>
        <p:spPr>
          <a:xfrm>
            <a:off x="477550" y="5738581"/>
            <a:ext cx="702818" cy="6023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A88F3E-628D-4299-995F-00FBE21ED475}"/>
              </a:ext>
            </a:extLst>
          </p:cNvPr>
          <p:cNvSpPr txBox="1"/>
          <p:nvPr/>
        </p:nvSpPr>
        <p:spPr>
          <a:xfrm>
            <a:off x="1203611" y="5818657"/>
            <a:ext cx="702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=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641211E-58BE-47E8-892A-5DD94BA9C762}"/>
              </a:ext>
            </a:extLst>
          </p:cNvPr>
          <p:cNvSpPr txBox="1"/>
          <p:nvPr/>
        </p:nvSpPr>
        <p:spPr>
          <a:xfrm>
            <a:off x="2357925" y="5833116"/>
            <a:ext cx="4274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+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DA494837-DC6D-4BC3-8E03-8914E8D24E1D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1406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4899E37-7265-4FC0-BB81-02C8940134BC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C377006-246E-4F62-9030-096A704B148F}"/>
              </a:ext>
            </a:extLst>
          </p:cNvPr>
          <p:cNvSpPr/>
          <p:nvPr/>
        </p:nvSpPr>
        <p:spPr>
          <a:xfrm>
            <a:off x="651492" y="260350"/>
            <a:ext cx="7419082" cy="5456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rgbClr val="FF0000"/>
                </a:solidFill>
              </a:rPr>
              <a:t>باستخدام عناصر الصورة أطرح أكبر عدد ممكن من الأسئلة على الصور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21816D8-A224-40EC-8B7E-8298D1966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891579"/>
            <a:ext cx="2905530" cy="281026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FDDF20-12ED-4CDA-9946-9CDB7384E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33" y="877480"/>
            <a:ext cx="2981741" cy="29341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61CD5D2-C690-43F0-A996-D9986EAAC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6" y="3736188"/>
            <a:ext cx="2981741" cy="23955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38A4331-A951-4D34-AAA4-8D62E9D08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5" y="3811589"/>
            <a:ext cx="2867425" cy="239550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6FAFC47-30A0-4DC1-B08D-B4ABA17D68F9}"/>
              </a:ext>
            </a:extLst>
          </p:cNvPr>
          <p:cNvSpPr/>
          <p:nvPr/>
        </p:nvSpPr>
        <p:spPr>
          <a:xfrm>
            <a:off x="6906126" y="6121056"/>
            <a:ext cx="1836446" cy="4217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م</a:t>
            </a:r>
            <a:r>
              <a:rPr lang="ar-SA" dirty="0">
                <a:solidFill>
                  <a:schemeClr val="tx1"/>
                </a:solidFill>
              </a:rPr>
              <a:t>من طالبة إلى معلمة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672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55E8C3-B0A0-4C23-B9F6-5A3CE41C6887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5B9BA06-DF89-4B7E-9BA9-E30BEB89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561" y="571540"/>
            <a:ext cx="266197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ماذا نلاحظ في الصورة ؟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DDB2D032-19D8-49EC-8E7F-CD430BE34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561" y="1361860"/>
            <a:ext cx="242385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ما اسم هذا المكان؟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0CB5CD7-48E0-4019-BA3F-D575F1C3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30" y="2156876"/>
            <a:ext cx="383969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الأب مندهش فسري سبب ذلك ؟</a:t>
            </a:r>
            <a:r>
              <a:rPr lang="en-US" sz="2800" dirty="0">
                <a:solidFill>
                  <a:srgbClr val="0070C0"/>
                </a:solidFill>
                <a:cs typeface="W1 SHUROOQ 16 011" pitchFamily="2" charset="-78"/>
              </a:rPr>
              <a:t> </a:t>
            </a:r>
            <a:endParaRPr lang="ar-SA" sz="2800" dirty="0">
              <a:solidFill>
                <a:srgbClr val="0070C0"/>
              </a:solidFill>
              <a:cs typeface="W1 SHUROOQ 16 011" pitchFamily="2" charset="-78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2F26986-E0BF-40BF-AAB4-C9178F5A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10" y="2950549"/>
            <a:ext cx="292412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7030A0"/>
                </a:solidFill>
                <a:cs typeface="W1 SHUROOQ 16 011" pitchFamily="2" charset="-78"/>
              </a:rPr>
              <a:t>ماهي اللعبة المفضلة لديك؟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15E583B1-349D-49E3-816E-CC4A1488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858" y="4721858"/>
            <a:ext cx="352546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  <a:cs typeface="W1 SHUROOQ 16 011" pitchFamily="2" charset="-78"/>
              </a:rPr>
              <a:t> ما آداب دخول متجر الألعاب ؟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29040AA-A6C3-48BB-B810-B1937AAC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60" y="5487415"/>
            <a:ext cx="450169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ما رأيك بمن  يشتري لعبة لا تناسب عمره ؟  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7A7E4E90-45B3-4E9B-B24D-F1C3D236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858" y="3625152"/>
            <a:ext cx="275167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أذكر أكبر عدد من الألعاب التي في المتجر؟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DA567B9-0E1A-4726-A3EE-A8ED5593D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0" y="1621769"/>
            <a:ext cx="3696216" cy="356284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75CAAD1-7104-433C-8839-AD41EC14F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6" y="576145"/>
            <a:ext cx="3724795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B1F90CB2-7E69-46BC-88DF-917BBC87E8D5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733510A-80C0-48B0-80BB-F11FE1FC9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437068"/>
            <a:ext cx="2453277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أتأمل الصورة جيدا ؟</a:t>
            </a:r>
            <a:endParaRPr lang="ar-SA" sz="3200" dirty="0">
              <a:solidFill>
                <a:srgbClr val="00B050"/>
              </a:solidFill>
              <a:cs typeface="W1 SHUROOQ 16 011" pitchFamily="2" charset="-78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AFB90125-FE72-4012-A0C5-B7FA2B8E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156316"/>
            <a:ext cx="2967628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400" dirty="0">
                <a:solidFill>
                  <a:srgbClr val="FF0000"/>
                </a:solidFill>
                <a:cs typeface="W1 SHUROOQ 16 011" pitchFamily="2" charset="-78"/>
              </a:rPr>
              <a:t>ماذا تتوقعين سبب رفع فواز  يده مشيرا بثلاثة أصابع ؟</a:t>
            </a:r>
            <a:endParaRPr lang="ar-SA" sz="3200" dirty="0">
              <a:solidFill>
                <a:srgbClr val="FF0000"/>
              </a:solidFill>
              <a:cs typeface="W1 SHUROOQ 16 011" pitchFamily="2" charset="-78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DF2F6BC-07C9-43DB-8AA9-37C8931A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444697"/>
            <a:ext cx="42291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أمام فواز ألعابًا كثيرة ماذا يفعل يا ترى؟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EA726C6-B8A7-4A78-A38A-D2984AEEF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3356635"/>
            <a:ext cx="277077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7030A0"/>
                </a:solidFill>
                <a:cs typeface="W1 SHUROOQ 16 011" pitchFamily="2" charset="-78"/>
              </a:rPr>
              <a:t>أصف تعابير وجه فواز ؟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7A528C3-1236-42DC-93F0-CFE5B5F8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4180161"/>
            <a:ext cx="270945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لماذا يبدو فواز سعيدًا؟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6F7DE05-95D6-41E6-ADDA-F52B348AC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5003687"/>
            <a:ext cx="3056527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  <a:cs typeface="W1 SHUROOQ 16 011" pitchFamily="2" charset="-78"/>
              </a:rPr>
              <a:t>ما رأيك في من تشتري ألعابًا أكثر من حاجتها؟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89C7240-85AD-411B-80CA-7683576B7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71" y="1703246"/>
            <a:ext cx="3686689" cy="350568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D1EDC1C-B305-440F-9F2C-B0D4951C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6" y="576145"/>
            <a:ext cx="3724795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FDFD066C-5626-484B-A87B-0C91AB9E573B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9CB0093-E8B3-49C7-BFB1-EA640511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587977"/>
            <a:ext cx="268140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ماذا نلاحظ في الصورة ؟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7D72A99-EE27-4457-B663-B8ECF6584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" y="1307970"/>
            <a:ext cx="386624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توقعي لماذا يرفع الأب إصبعا واحدا؟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2BEDBA6-51FA-4F37-91A6-A922D01B6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79" y="2051676"/>
            <a:ext cx="3206221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الأب أشار له بواحدة ولكنه حمل ثلاثة ..لماذا ؟</a:t>
            </a:r>
            <a:endParaRPr lang="ar-SA" sz="3200" dirty="0">
              <a:solidFill>
                <a:srgbClr val="0070C0"/>
              </a:solidFill>
              <a:cs typeface="W1 SHUROOQ 16 011" pitchFamily="2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E613F80A-CD9E-4C09-A26E-47BE4C5DC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3312594"/>
            <a:ext cx="2831101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7030A0"/>
                </a:solidFill>
                <a:cs typeface="W1 SHUROOQ 16 011" pitchFamily="2" charset="-78"/>
              </a:rPr>
              <a:t>ما رأيك في تصرف فواز؟</a:t>
            </a:r>
            <a:endParaRPr lang="ar-SA" sz="3200" dirty="0">
              <a:solidFill>
                <a:srgbClr val="7030A0"/>
              </a:solidFill>
              <a:cs typeface="W1 SHUROOQ 16 011" pitchFamily="2" charset="-78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3C5F9EE-A061-443A-967B-97E45C99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90" y="4173401"/>
            <a:ext cx="265965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كيف تختارين لعبك؟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18FB61F3-E945-4631-A1CA-E6878207C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" y="4972653"/>
            <a:ext cx="2659651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قارني بين فتاة ترتب ألعابها وأخرى لا تهتم؟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F5A4BA2-F1F0-4B7C-943E-AB26069D9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57" y="1647248"/>
            <a:ext cx="3686689" cy="36390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92E5070-FCE5-464A-B843-B3D3521BC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6" y="576145"/>
            <a:ext cx="3724795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F33ADB25-1D54-4B77-8D52-2F2C14ADC2CE}"/>
              </a:ext>
            </a:extLst>
          </p:cNvPr>
          <p:cNvSpPr/>
          <p:nvPr/>
        </p:nvSpPr>
        <p:spPr>
          <a:xfrm>
            <a:off x="179388" y="260350"/>
            <a:ext cx="8713787" cy="6337300"/>
          </a:xfrm>
          <a:prstGeom prst="rect">
            <a:avLst/>
          </a:prstGeom>
          <a:noFill/>
          <a:ln w="117475" cmpd="tri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D425951-6D11-4995-8CF6-50A40E45A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" y="451718"/>
            <a:ext cx="2636157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تأملي الصورة جيدا ؟</a:t>
            </a:r>
            <a:endParaRPr lang="ar-SA" sz="3200" dirty="0">
              <a:solidFill>
                <a:srgbClr val="00B050"/>
              </a:solidFill>
              <a:cs typeface="W1 SHUROOQ 16 011" pitchFamily="2" charset="-78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8A7D354-2EDD-4B4D-A703-82D64E5F9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" y="1143262"/>
            <a:ext cx="3046074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FF0000"/>
                </a:solidFill>
                <a:cs typeface="W1 SHUROOQ 16 011" pitchFamily="2" charset="-78"/>
              </a:rPr>
              <a:t>ماذا اختار فواز من ألعاب ؟</a:t>
            </a:r>
            <a:endParaRPr lang="ar-SA" sz="3200" dirty="0">
              <a:solidFill>
                <a:srgbClr val="FF0000"/>
              </a:solidFill>
              <a:cs typeface="W1 SHUROOQ 16 011" pitchFamily="2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3F61838-6538-4CA1-91AA-4CFCD698B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" y="1839625"/>
            <a:ext cx="292780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لمن اختار تلك الألعاب  ؟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92E9B67-9A2E-470D-BB56-BF55E844F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31" y="2610949"/>
            <a:ext cx="4119335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7030A0"/>
                </a:solidFill>
                <a:cs typeface="W1 SHUROOQ 16 011" pitchFamily="2" charset="-78"/>
              </a:rPr>
              <a:t>صفي شعور فواز عندما اشترى الألعاب؟</a:t>
            </a:r>
            <a:endParaRPr lang="ar-SA" sz="3200" dirty="0">
              <a:solidFill>
                <a:srgbClr val="7030A0"/>
              </a:solidFill>
              <a:cs typeface="W1 SHUROOQ 16 011" pitchFamily="2" charset="-78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84F000E9-FEF6-409B-9EFA-E2F0B8A59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" y="4585627"/>
            <a:ext cx="3097668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 </a:t>
            </a: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ما فائدة اقتناء الألعاب ؟</a:t>
            </a:r>
            <a:endParaRPr lang="ar-SA" sz="3200" dirty="0">
              <a:solidFill>
                <a:srgbClr val="00B050"/>
              </a:solidFill>
              <a:cs typeface="W1 SHUROOQ 16 011" pitchFamily="2" charset="-78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3CB6DFE-3CCB-4B47-B7DA-110AF6ABA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52" y="5366423"/>
            <a:ext cx="3236256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 </a:t>
            </a:r>
            <a:r>
              <a:rPr lang="ar-SA" sz="2800" dirty="0">
                <a:solidFill>
                  <a:schemeClr val="tx1"/>
                </a:solidFill>
                <a:cs typeface="W1 SHUROOQ 16 011" pitchFamily="2" charset="-78"/>
              </a:rPr>
              <a:t>كيف نحافظ على ألعابنا؟</a:t>
            </a:r>
            <a:endParaRPr lang="ar-SA" sz="3200" dirty="0">
              <a:solidFill>
                <a:schemeClr val="tx1"/>
              </a:solidFill>
              <a:cs typeface="W1 SHUROOQ 16 011" pitchFamily="2" charset="-78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83456388-564C-4689-9E95-737686704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85" y="3423801"/>
            <a:ext cx="3236256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rgbClr val="00B050"/>
                </a:solidFill>
                <a:cs typeface="W1 SHUROOQ 16 011" pitchFamily="2" charset="-78"/>
              </a:rPr>
              <a:t> </a:t>
            </a:r>
            <a:r>
              <a:rPr lang="ar-SA" sz="2800" dirty="0">
                <a:solidFill>
                  <a:srgbClr val="0070C0"/>
                </a:solidFill>
                <a:cs typeface="W1 SHUROOQ 16 011" pitchFamily="2" charset="-78"/>
              </a:rPr>
              <a:t>ماذا تقولين لوالدك عندما يشتري لك ألعابا؟</a:t>
            </a:r>
            <a:endParaRPr lang="ar-SA" sz="3200" dirty="0">
              <a:solidFill>
                <a:srgbClr val="0070C0"/>
              </a:solidFill>
              <a:cs typeface="W1 SHUROOQ 16 011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D6D54E4-4E31-47A4-9DB4-BD59050BC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22" y="1819039"/>
            <a:ext cx="3667637" cy="359142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665BC85-A04D-4093-A62A-8BF63A639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6" y="576145"/>
            <a:ext cx="3724795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285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457001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الثاء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 ألاحظ الصور وأتحدث ثم أستمع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خريطة معرفية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الهدف : </a:t>
            </a:r>
            <a:r>
              <a:rPr lang="ar-SA" sz="1400" b="1" dirty="0"/>
              <a:t>تحليل الكلمة إلى مقاطع صوتية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فردي</a:t>
            </a:r>
            <a:endParaRPr lang="ar-SA" sz="1050" b="1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82EF01-F4C0-48F0-BF9A-6BB451A3DA0C}"/>
              </a:ext>
            </a:extLst>
          </p:cNvPr>
          <p:cNvSpPr/>
          <p:nvPr/>
        </p:nvSpPr>
        <p:spPr>
          <a:xfrm>
            <a:off x="698500" y="2295803"/>
            <a:ext cx="2535030" cy="5857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7030A0"/>
                </a:solidFill>
              </a:rPr>
              <a:t>اسمي :</a:t>
            </a:r>
            <a:r>
              <a:rPr lang="ar-SA" sz="800" b="1" dirty="0">
                <a:solidFill>
                  <a:srgbClr val="7030A0"/>
                </a:solidFill>
              </a:rPr>
              <a:t>.................................</a:t>
            </a:r>
          </a:p>
        </p:txBody>
      </p:sp>
      <p:grpSp>
        <p:nvGrpSpPr>
          <p:cNvPr id="16" name="مجموعة 1">
            <a:extLst>
              <a:ext uri="{FF2B5EF4-FFF2-40B4-BE49-F238E27FC236}">
                <a16:creationId xmlns:a16="http://schemas.microsoft.com/office/drawing/2014/main" id="{6AF6D8E1-FF7A-45C8-B782-CA1522F26FFD}"/>
              </a:ext>
            </a:extLst>
          </p:cNvPr>
          <p:cNvGrpSpPr>
            <a:grpSpLocks/>
          </p:cNvGrpSpPr>
          <p:nvPr/>
        </p:nvGrpSpPr>
        <p:grpSpPr bwMode="auto">
          <a:xfrm>
            <a:off x="3997325" y="715964"/>
            <a:ext cx="799962" cy="1152594"/>
            <a:chOff x="3997325" y="715963"/>
            <a:chExt cx="928688" cy="1539295"/>
          </a:xfrm>
        </p:grpSpPr>
        <p:pic>
          <p:nvPicPr>
            <p:cNvPr id="17" name="Picture 2" descr="صورة ذات صلة">
              <a:extLst>
                <a:ext uri="{FF2B5EF4-FFF2-40B4-BE49-F238E27FC236}">
                  <a16:creationId xmlns:a16="http://schemas.microsoft.com/office/drawing/2014/main" id="{E7D21304-4277-4811-BD44-7DC5C8887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2D31E73-41F0-4F18-9CAD-437AA67D60F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74B7D5D7-1F2E-423F-8219-758F53C6848F}"/>
              </a:ext>
            </a:extLst>
          </p:cNvPr>
          <p:cNvSpPr/>
          <p:nvPr/>
        </p:nvSpPr>
        <p:spPr>
          <a:xfrm>
            <a:off x="6307616" y="2283901"/>
            <a:ext cx="17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أحلل الكلمة التالية :</a:t>
            </a:r>
            <a:endParaRPr lang="ar-SA" b="1" dirty="0">
              <a:solidFill>
                <a:srgbClr val="00B050"/>
              </a:solidFill>
            </a:endParaRP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B6733988-36E0-4ABB-BEF2-EFF93A789C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838181"/>
              </p:ext>
            </p:extLst>
          </p:nvPr>
        </p:nvGraphicFramePr>
        <p:xfrm>
          <a:off x="2100739" y="2618784"/>
          <a:ext cx="4937760" cy="371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720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FE9B9E-2C3F-4FC2-B2C6-F1D5F9DA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3" y="5075238"/>
            <a:ext cx="5418137" cy="4079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BED772-8710-41E9-AAF9-9779D3D592FA}"/>
              </a:ext>
            </a:extLst>
          </p:cNvPr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255B53-4C5E-4B83-992F-AA02CF50F4A1}"/>
              </a:ext>
            </a:extLst>
          </p:cNvPr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35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F8BC7D2-C311-42F1-B2D2-4488234A071E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333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34610C1-A828-4084-A690-0EB27347F261}"/>
              </a:ext>
            </a:extLst>
          </p:cNvPr>
          <p:cNvSpPr txBox="1"/>
          <p:nvPr/>
        </p:nvSpPr>
        <p:spPr>
          <a:xfrm>
            <a:off x="-2511188" y="1750811"/>
            <a:ext cx="10890913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dirty="0"/>
              <a:t>- أطيع والدي وأستمع لنصائحهما . </a:t>
            </a:r>
          </a:p>
          <a:p>
            <a:pPr algn="r"/>
            <a:r>
              <a:rPr lang="ar-SA" sz="2400" dirty="0">
                <a:solidFill>
                  <a:srgbClr val="7030A0"/>
                </a:solidFill>
              </a:rPr>
              <a:t>- عدم الإسراف في كل شيء ومن ضمنها شراء الألعاب .</a:t>
            </a:r>
          </a:p>
          <a:p>
            <a:pPr algn="r"/>
            <a:r>
              <a:rPr lang="ar-SA" sz="2400" dirty="0"/>
              <a:t>- </a:t>
            </a:r>
            <a:r>
              <a:rPr lang="ar-SA" sz="2400" dirty="0">
                <a:solidFill>
                  <a:srgbClr val="00B050"/>
                </a:solidFill>
              </a:rPr>
              <a:t>أحب للآخرين ما أحب لنفسي قال الرسول صلى الله عليه وسلم </a:t>
            </a:r>
            <a:r>
              <a:rPr lang="ar-SA" sz="2400" dirty="0">
                <a:solidFill>
                  <a:srgbClr val="00B050"/>
                </a:solidFill>
                <a:sym typeface="Wingdings" panose="05000000000000000000" pitchFamily="2" charset="2"/>
              </a:rPr>
              <a:t>:</a:t>
            </a:r>
          </a:p>
          <a:p>
            <a:pPr algn="r"/>
            <a:r>
              <a:rPr lang="ar-SA" sz="2400" dirty="0">
                <a:solidFill>
                  <a:srgbClr val="00B050"/>
                </a:solidFill>
                <a:sym typeface="Wingdings" panose="05000000000000000000" pitchFamily="2" charset="2"/>
              </a:rPr>
              <a:t>( لا يؤمن أحدكم حتى يحب لأخيه ما يحب لنفسه )</a:t>
            </a:r>
            <a:endParaRPr lang="ar-SA" sz="2400" dirty="0">
              <a:solidFill>
                <a:srgbClr val="00B050"/>
              </a:solidFill>
            </a:endParaRPr>
          </a:p>
          <a:p>
            <a:pPr algn="r"/>
            <a:r>
              <a:rPr lang="ar-SA" sz="2400" dirty="0"/>
              <a:t>- </a:t>
            </a:r>
            <a:r>
              <a:rPr lang="ar-SA" sz="2400" dirty="0">
                <a:solidFill>
                  <a:srgbClr val="0070C0"/>
                </a:solidFill>
              </a:rPr>
              <a:t>تقديم الهدايا يزيد المحبة والألفة .</a:t>
            </a:r>
          </a:p>
          <a:p>
            <a:pPr algn="r"/>
            <a:r>
              <a:rPr lang="ar-SA" sz="2400" dirty="0">
                <a:solidFill>
                  <a:srgbClr val="0070C0"/>
                </a:solidFill>
              </a:rPr>
              <a:t> قال الرسول صلى الله عليه وسلم ( تهادوا تحابوا )</a:t>
            </a:r>
            <a:endParaRPr lang="en-US" sz="2400" dirty="0">
              <a:solidFill>
                <a:srgbClr val="0070C0"/>
              </a:solidFill>
            </a:endParaRPr>
          </a:p>
          <a:p>
            <a:pPr algn="r"/>
            <a:r>
              <a:rPr lang="ar-SA" sz="2400" dirty="0">
                <a:solidFill>
                  <a:schemeClr val="accent2">
                    <a:lumMod val="75000"/>
                  </a:schemeClr>
                </a:solidFill>
              </a:rPr>
              <a:t>- اختيار الألعاب المناسبة لسني ومشاركة إخوتي في اللعب.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ar-SA" sz="2400" dirty="0">
                <a:solidFill>
                  <a:srgbClr val="FF0000"/>
                </a:solidFill>
              </a:rPr>
              <a:t>- أبتعد عن الألعاب الالكترونية لما لها من أضرار .</a:t>
            </a:r>
          </a:p>
          <a:p>
            <a:pPr lvl="8" algn="r"/>
            <a:r>
              <a:rPr lang="ar-SA" sz="2400" dirty="0">
                <a:solidFill>
                  <a:srgbClr val="00B050"/>
                </a:solidFill>
              </a:rPr>
              <a:t>- المواطن الصالح يسعى لخدمة دينه ووطنه ومجتمعه.</a:t>
            </a:r>
          </a:p>
          <a:p>
            <a:pPr lvl="8" algn="r"/>
            <a:r>
              <a:rPr lang="ar-SA" sz="2400" dirty="0"/>
              <a:t>- الثناء على سلوك الآخرين الحسن والإيجابي ( انت أخٌ صالحٌ يا فواز )</a:t>
            </a:r>
          </a:p>
          <a:p>
            <a:pPr algn="r"/>
            <a:r>
              <a:rPr lang="ar-SA" sz="3200" dirty="0">
                <a:solidFill>
                  <a:srgbClr val="2A21DF"/>
                </a:solidFill>
              </a:rPr>
              <a:t>- </a:t>
            </a:r>
            <a:r>
              <a:rPr lang="ar-SA" sz="2800" dirty="0">
                <a:solidFill>
                  <a:srgbClr val="2A21DF"/>
                </a:solidFill>
              </a:rPr>
              <a:t>الأخوة نعمة من نعم الله علينا وسأحرص على التعامل </a:t>
            </a:r>
          </a:p>
          <a:p>
            <a:pPr algn="r"/>
            <a:r>
              <a:rPr lang="ar-SA" sz="2800" dirty="0">
                <a:solidFill>
                  <a:srgbClr val="2A21DF"/>
                </a:solidFill>
              </a:rPr>
              <a:t>  مع إخوتي وأساعدهم لإرضاء الله ثم الوالدين .</a:t>
            </a:r>
          </a:p>
          <a:p>
            <a:pPr algn="r"/>
            <a:endParaRPr lang="ar-SA" sz="28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08D7BA0-A1F1-4DAE-AE7B-EF13ADDC0EB8}"/>
              </a:ext>
            </a:extLst>
          </p:cNvPr>
          <p:cNvSpPr/>
          <p:nvPr/>
        </p:nvSpPr>
        <p:spPr>
          <a:xfrm>
            <a:off x="4890850" y="417732"/>
            <a:ext cx="3875964" cy="5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قيم تربوية لهذا الدرس</a:t>
            </a:r>
          </a:p>
        </p:txBody>
      </p:sp>
    </p:spTree>
    <p:extLst>
      <p:ext uri="{BB962C8B-B14F-4D97-AF65-F5344CB8AC3E}">
        <p14:creationId xmlns:p14="http://schemas.microsoft.com/office/powerpoint/2010/main" val="1100033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537218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890010" y="4377729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6" y="538710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3857907" y="5368708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  <p:pic>
        <p:nvPicPr>
          <p:cNvPr id="2050" name="Picture 2" descr="نتيجة بحث الصور عن علم المملكة بور بوينت متحركة">
            <a:extLst>
              <a:ext uri="{FF2B5EF4-FFF2-40B4-BE49-F238E27FC236}">
                <a16:creationId xmlns:a16="http://schemas.microsoft.com/office/drawing/2014/main" id="{110EC748-02AA-449B-AAB7-1AC54CF4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7" y="130238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7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94" y="136524"/>
            <a:ext cx="4385773" cy="450912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259632" y="4712297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FFC5FC-7941-4F2F-892A-303563CD4163}"/>
              </a:ext>
            </a:extLst>
          </p:cNvPr>
          <p:cNvSpPr/>
          <p:nvPr/>
        </p:nvSpPr>
        <p:spPr>
          <a:xfrm>
            <a:off x="0" y="5674949"/>
            <a:ext cx="80412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نستقبل يومًا جديدًا وعلى صرح العلم والمعرفة نكمل مسيرة علمنا . الحمد لله الذي رزقنا علمًا نافعًا ننهله ، في كل يوم حرفًا وآية .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6DF6443-FF97-43CD-9B76-B9501B1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</a:t>
            </a:fld>
            <a:endParaRPr lang="ar-SA" dirty="0"/>
          </a:p>
        </p:txBody>
      </p:sp>
      <p:pic>
        <p:nvPicPr>
          <p:cNvPr id="8" name="صورة 7" descr="صورة تحتوي على رجل, شخص, أخضر, تشبث&#10;&#10;تم إنشاء الوصف تلقائياً">
            <a:extLst>
              <a:ext uri="{FF2B5EF4-FFF2-40B4-BE49-F238E27FC236}">
                <a16:creationId xmlns:a16="http://schemas.microsoft.com/office/drawing/2014/main" id="{144D2BB1-F453-41E2-B8CC-BBC1E656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3" y="188640"/>
            <a:ext cx="4094065" cy="4471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5645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347850-93C5-4973-A89C-6A0F9601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dir="r"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>
            <a:off x="1791919" y="407220"/>
            <a:ext cx="6417600" cy="41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34403" y="1795940"/>
            <a:ext cx="48176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الاستماع للنص من الرابط الرقمي</a:t>
            </a:r>
          </a:p>
        </p:txBody>
      </p:sp>
      <p:pic>
        <p:nvPicPr>
          <p:cNvPr id="5" name="صورة 4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9875FFBC-2FEB-47F3-A7B3-ED6C1DE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2" y="6181631"/>
            <a:ext cx="7621064" cy="676369"/>
          </a:xfrm>
          <a:prstGeom prst="rect">
            <a:avLst/>
          </a:prstGeom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3413265-289A-486D-8122-8B866E85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396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51CC9A-A821-4507-9F1F-A1F9F8B1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42</a:t>
            </a:fld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36B239-32C9-4703-B37C-8250B4E4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510563" y="2986054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A86AA5-3DDA-4CC2-BA73-295E330B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8" y="4618584"/>
            <a:ext cx="3372321" cy="676369"/>
          </a:xfrm>
          <a:prstGeom prst="rect">
            <a:avLst/>
          </a:prstGeom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914ADF3-05D3-43D7-B11B-345740242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" y="196233"/>
            <a:ext cx="8581292" cy="1136237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B4BD682-28DF-4D26-876B-1027102C6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80" y="1497781"/>
            <a:ext cx="1277678" cy="12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</a:t>
                      </a:r>
                      <a:r>
                        <a:rPr lang="ar-SA" sz="2800" baseline="0" dirty="0">
                          <a:solidFill>
                            <a:schemeClr val="tx1"/>
                          </a:solidFill>
                        </a:rPr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 أريد أن أتعلم؟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ماذا تعلمت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6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920518" y="2500302"/>
            <a:ext cx="6486138" cy="2600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0066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-ة تحقيق الأهداف التالية :</a:t>
            </a:r>
            <a:endParaRPr lang="en-US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النص مقترنًا بالصور قراءة </a:t>
            </a:r>
            <a:r>
              <a:rPr lang="ar-SA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مع المعلم.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 كلمات الدرس المبرزة قراءة بصرية .</a:t>
            </a:r>
            <a:endParaRPr lang="ar-SA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ar-SA" sz="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49746" y="150034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651E6CF7-E426-4569-A418-3EADAB9C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6715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7F348D2-C0F2-4A18-BB8A-5BA0BC60371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4E616DF-E4B5-4428-8AE5-57FF4BF3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44</a:t>
            </a:fld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83D5D74-90DC-46A9-9554-F0EE2DA42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89" y="447477"/>
            <a:ext cx="337232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841674" y="1758623"/>
            <a:ext cx="56954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أنشودة مكون ألاحظ الصور وأقرأ  </a:t>
            </a:r>
          </a:p>
        </p:txBody>
      </p:sp>
      <p:sp>
        <p:nvSpPr>
          <p:cNvPr id="2" name="AutoShape 2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F8903DF-FBC6-4810-8633-F28C443A8707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2258CD-850F-419F-993E-4B26F909DEC2}"/>
              </a:ext>
            </a:extLst>
          </p:cNvPr>
          <p:cNvSpPr txBox="1"/>
          <p:nvPr/>
        </p:nvSpPr>
        <p:spPr>
          <a:xfrm>
            <a:off x="2841674" y="2407924"/>
            <a:ext cx="5695420" cy="3785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لون عدد صوت شخص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صور فيها معنى الدرس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ويليها عبارات تـحمل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كلمات أقرؤها بتأمل </a:t>
            </a:r>
          </a:p>
        </p:txBody>
      </p:sp>
      <p:pic>
        <p:nvPicPr>
          <p:cNvPr id="13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D94DDFB5-7F53-4ADB-A5F2-18DA353C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6" y="2407924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AFEC991-1A88-4114-BD43-DD138A83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9694" y="6247237"/>
            <a:ext cx="2057400" cy="365125"/>
          </a:xfrm>
        </p:spPr>
        <p:txBody>
          <a:bodyPr/>
          <a:lstStyle/>
          <a:p>
            <a:fld id="{A4DBBA16-75F6-4742-898E-C7FFAFB7FF80}" type="slidenum">
              <a:rPr lang="ar-SA" smtClean="0"/>
              <a:t>45</a:t>
            </a:fld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0698322-73D0-4841-9A95-C5B6307A6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3" y="536915"/>
            <a:ext cx="337232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صورة 3">
            <a:extLst>
              <a:ext uri="{FF2B5EF4-FFF2-40B4-BE49-F238E27FC236}">
                <a16:creationId xmlns:a16="http://schemas.microsoft.com/office/drawing/2014/main" id="{591A920E-01DB-465A-8CD1-8A5A332F5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97E0B310-6FFD-4CD6-A8EA-7844257D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96C38D79-2705-44A6-A0D0-5C9D9C385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87FC3F7B-95AA-435A-B221-1287BD9F9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A3825673-BE7C-471B-B385-F02CFBCF1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628D6581-ED71-449A-AA09-B690844D2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839DA72-6764-4FD6-97A4-57F7852E873B}"/>
              </a:ext>
            </a:extLst>
          </p:cNvPr>
          <p:cNvSpPr/>
          <p:nvPr/>
        </p:nvSpPr>
        <p:spPr>
          <a:xfrm>
            <a:off x="2162969" y="484531"/>
            <a:ext cx="4876732" cy="100930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3725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ar-SA" sz="4064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فوائد القراءة؟</a:t>
            </a:r>
            <a:endParaRPr lang="ar-SA" sz="3725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3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79500CF-28A6-40F3-BA5D-9EF4E9B6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5" y="2682187"/>
            <a:ext cx="9144000" cy="39004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749425-7129-42BA-A89A-EAD898FD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61" y="494304"/>
            <a:ext cx="1808222" cy="17793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C5DC5E-8BB7-4492-A207-129D8064E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7" y="521341"/>
            <a:ext cx="1808222" cy="17042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A45135-A3A6-45FF-921C-80EC1F445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39" y="485574"/>
            <a:ext cx="2125601" cy="177576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C67431D-D4DA-4820-9588-760BB2881D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6104783" y="374391"/>
            <a:ext cx="2715065" cy="751076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B3B790A5-6F48-4C12-BACB-B534D6B47FDA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2250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64D5F19D-E9B8-4630-9A0C-718D9CA9C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3" y="382693"/>
            <a:ext cx="7976382" cy="14354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7B8AAFF-9F31-46BB-BA0D-F74413D1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39" y="1526051"/>
            <a:ext cx="6606206" cy="1435422"/>
          </a:xfrm>
          <a:prstGeom prst="rect">
            <a:avLst/>
          </a:prstGeom>
        </p:spPr>
      </p:pic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9C75F80-504F-4899-BA36-5C50FD981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45" y="2859646"/>
            <a:ext cx="6932200" cy="14858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7A50729-B753-483E-A831-17F45AD91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05" y="4217712"/>
            <a:ext cx="9438910" cy="133485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975D91-F977-497B-A380-773B6200F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13" y="5422578"/>
            <a:ext cx="6753010" cy="143542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C965E36-0436-45A7-8262-F58C138286C9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14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D0412-365A-49A8-AAA0-F8EE581A4EFF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BCC74C1-388B-43CD-819E-BE42A4E2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12" y="1374744"/>
            <a:ext cx="3412391" cy="29140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553440B-7086-4C8E-BE83-782011625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6073961" y="291685"/>
            <a:ext cx="2715065" cy="751076"/>
          </a:xfrm>
          <a:prstGeom prst="rect">
            <a:avLst/>
          </a:prstGeom>
        </p:spPr>
      </p:pic>
      <p:pic>
        <p:nvPicPr>
          <p:cNvPr id="7" name="صورة 6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962D553A-229E-4029-8573-CE7A435B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" y="5157622"/>
            <a:ext cx="8943607" cy="1609483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14BB437-7BF5-4AAA-BDCC-20199A917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561" y="571540"/>
            <a:ext cx="266197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أين تحدث فواز مع أبيه ؟</a:t>
            </a:r>
          </a:p>
        </p:txBody>
      </p:sp>
    </p:spTree>
    <p:extLst>
      <p:ext uri="{BB962C8B-B14F-4D97-AF65-F5344CB8AC3E}">
        <p14:creationId xmlns:p14="http://schemas.microsoft.com/office/powerpoint/2010/main" val="112120080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8B2260D-517E-46AD-A1EE-5764774AC7E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3EC7C59F-282D-43CC-9DEE-10E78EF995F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00A8EBC-0E93-4D79-8D54-E29F445A767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C06BEAF5-D173-4514-8339-085749DF1B7B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C93F690-DC1A-48A8-A72E-467898A4EACC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DF65EFF-7104-410A-98ED-CDAC8057DC50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50160B2-59ED-4B6F-9CBD-DA4BA5B01B35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صورة 15" descr="1057628e5499n1ynb.gif">
            <a:extLst>
              <a:ext uri="{FF2B5EF4-FFF2-40B4-BE49-F238E27FC236}">
                <a16:creationId xmlns:a16="http://schemas.microsoft.com/office/drawing/2014/main" id="{0985D86D-7D7B-4379-A70E-FB47A608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E24D8D9F-C45F-4A88-839E-2C1FBD49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B75CD47B-5F3B-49C2-946F-FF107D8D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45183DB8-0641-4A83-9DEA-C34BE8FC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EFDD0321-69B4-48BD-8D9F-48705D61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9C9F3A73-DFE4-45AB-A098-BC59CF9D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2A9B6E0-B251-42C6-BC68-51486954DF71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935388"/>
      </p:ext>
    </p:extLst>
  </p:cSld>
  <p:clrMapOvr>
    <a:masterClrMapping/>
  </p:clrMapOvr>
  <p:transition spd="med" advTm="20000">
    <p:sndAc>
      <p:stSnd>
        <p:snd r:embed="rId1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D0412-365A-49A8-AAA0-F8EE581A4EFF}"/>
              </a:ext>
            </a:extLst>
          </p:cNvPr>
          <p:cNvSpPr/>
          <p:nvPr/>
        </p:nvSpPr>
        <p:spPr>
          <a:xfrm>
            <a:off x="179388" y="157480"/>
            <a:ext cx="8785225" cy="6471920"/>
          </a:xfrm>
          <a:prstGeom prst="rect">
            <a:avLst/>
          </a:prstGeom>
          <a:noFill/>
          <a:ln w="1428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7ED09F7-8803-475B-A9AF-B3D167421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4" y="1103318"/>
            <a:ext cx="4033626" cy="356884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976D229-D888-4ED3-A9DC-76C28BEA3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6020971" y="402476"/>
            <a:ext cx="2715065" cy="7510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777F43-A864-457A-B372-16701F8CC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9" y="4949940"/>
            <a:ext cx="7407282" cy="1609483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CDB7477F-85F9-4AA7-9273-BDE413B07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87" y="406222"/>
            <a:ext cx="266197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كم لعبة اختار فواز ؟</a:t>
            </a:r>
          </a:p>
        </p:txBody>
      </p:sp>
    </p:spTree>
    <p:extLst>
      <p:ext uri="{BB962C8B-B14F-4D97-AF65-F5344CB8AC3E}">
        <p14:creationId xmlns:p14="http://schemas.microsoft.com/office/powerpoint/2010/main" val="23728479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0DA84E-3CDE-4EE6-B14C-E3638901DABF}"/>
              </a:ext>
            </a:extLst>
          </p:cNvPr>
          <p:cNvSpPr/>
          <p:nvPr/>
        </p:nvSpPr>
        <p:spPr>
          <a:xfrm>
            <a:off x="179388" y="180340"/>
            <a:ext cx="8785225" cy="6337300"/>
          </a:xfrm>
          <a:prstGeom prst="rect">
            <a:avLst/>
          </a:prstGeom>
          <a:noFill/>
          <a:ln w="1428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E912AF-8D0E-4DC0-9568-6A118914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1" y="1176902"/>
            <a:ext cx="3291839" cy="33893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2FA5C2E-8F7C-4F57-BACF-718558AF4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5922497" y="501894"/>
            <a:ext cx="2715065" cy="751076"/>
          </a:xfrm>
          <a:prstGeom prst="rect">
            <a:avLst/>
          </a:prstGeom>
        </p:spPr>
      </p:pic>
      <p:pic>
        <p:nvPicPr>
          <p:cNvPr id="9" name="صورة 8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81D8E0DB-AE6B-445A-B848-B5EE05CAE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4945892"/>
            <a:ext cx="8229599" cy="17639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543FCC-7F03-4485-8DFD-A09A385E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483" y="406222"/>
            <a:ext cx="241057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 بماذا أجابه الأب ؟</a:t>
            </a:r>
          </a:p>
        </p:txBody>
      </p:sp>
    </p:spTree>
    <p:extLst>
      <p:ext uri="{BB962C8B-B14F-4D97-AF65-F5344CB8AC3E}">
        <p14:creationId xmlns:p14="http://schemas.microsoft.com/office/powerpoint/2010/main" val="2017850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0DA84E-3CDE-4EE6-B14C-E3638901DABF}"/>
              </a:ext>
            </a:extLst>
          </p:cNvPr>
          <p:cNvSpPr/>
          <p:nvPr/>
        </p:nvSpPr>
        <p:spPr>
          <a:xfrm>
            <a:off x="179387" y="168910"/>
            <a:ext cx="8785225" cy="6483350"/>
          </a:xfrm>
          <a:prstGeom prst="rect">
            <a:avLst/>
          </a:prstGeom>
          <a:noFill/>
          <a:ln w="1428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02A204-11FC-417B-847F-2B00EE6C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67" y="1433103"/>
            <a:ext cx="3375537" cy="359453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7A7450-F170-40DB-A132-68B3447E2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5880294" y="528520"/>
            <a:ext cx="2715065" cy="7510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D52AA6-FEFE-43BD-A753-0C5C43C10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" y="5294306"/>
            <a:ext cx="9096020" cy="1286367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2CB6B346-D93C-44C4-A371-74904EA5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18" y="268907"/>
            <a:ext cx="2661975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ما الألعاب التي اختارها فواز لإخوانه ولنفسه ؟</a:t>
            </a:r>
          </a:p>
        </p:txBody>
      </p:sp>
    </p:spTree>
    <p:extLst>
      <p:ext uri="{BB962C8B-B14F-4D97-AF65-F5344CB8AC3E}">
        <p14:creationId xmlns:p14="http://schemas.microsoft.com/office/powerpoint/2010/main" val="26956510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0DA84E-3CDE-4EE6-B14C-E3638901DABF}"/>
              </a:ext>
            </a:extLst>
          </p:cNvPr>
          <p:cNvSpPr/>
          <p:nvPr/>
        </p:nvSpPr>
        <p:spPr>
          <a:xfrm>
            <a:off x="179388" y="180340"/>
            <a:ext cx="8785225" cy="6337300"/>
          </a:xfrm>
          <a:prstGeom prst="rect">
            <a:avLst/>
          </a:prstGeom>
          <a:noFill/>
          <a:ln w="1428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E912AF-8D0E-4DC0-9568-6A118914E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07" y="1015319"/>
            <a:ext cx="3291839" cy="33893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2FA5C2E-8F7C-4F57-BACF-718558AF4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5010"/>
          <a:stretch/>
        </p:blipFill>
        <p:spPr>
          <a:xfrm>
            <a:off x="5922497" y="501894"/>
            <a:ext cx="2715065" cy="7510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F0C980-F798-440B-A72F-EBF7E6FE2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49" y="4546372"/>
            <a:ext cx="7571888" cy="16094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4BB7C0-8DE3-4158-93AD-C0B72707A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0" y="406222"/>
            <a:ext cx="208702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rgbClr val="00B050"/>
                </a:solidFill>
                <a:cs typeface="W1 SHUROOQ 16 011" pitchFamily="2" charset="-78"/>
              </a:rPr>
              <a:t> ماذا قال الأب 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B55CAAF-2F7F-4912-B4CA-F5EF87C68F5F}"/>
              </a:ext>
            </a:extLst>
          </p:cNvPr>
          <p:cNvSpPr/>
          <p:nvPr/>
        </p:nvSpPr>
        <p:spPr>
          <a:xfrm>
            <a:off x="179387" y="5733334"/>
            <a:ext cx="3139679" cy="643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الصالح هو المستقيم المؤدي لواجباته</a:t>
            </a:r>
          </a:p>
        </p:txBody>
      </p:sp>
    </p:spTree>
    <p:extLst>
      <p:ext uri="{BB962C8B-B14F-4D97-AF65-F5344CB8AC3E}">
        <p14:creationId xmlns:p14="http://schemas.microsoft.com/office/powerpoint/2010/main" val="32804408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صور بور 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1019069" y="3869643"/>
            <a:ext cx="7345213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كيف أكون مواطنة صالحة 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13792" y="737860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29876CB-B5F4-4467-815F-3C0058ABA6B7}"/>
              </a:ext>
            </a:extLst>
          </p:cNvPr>
          <p:cNvSpPr/>
          <p:nvPr/>
        </p:nvSpPr>
        <p:spPr>
          <a:xfrm>
            <a:off x="2367689" y="2350842"/>
            <a:ext cx="410515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أحبك يا وطني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F8BC7D2-C311-42F1-B2D2-4488234A071E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333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34610C1-A828-4084-A690-0EB27347F261}"/>
              </a:ext>
            </a:extLst>
          </p:cNvPr>
          <p:cNvSpPr txBox="1"/>
          <p:nvPr/>
        </p:nvSpPr>
        <p:spPr>
          <a:xfrm>
            <a:off x="-2511188" y="1750811"/>
            <a:ext cx="10890913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dirty="0"/>
              <a:t>- أطيع والدي وأستمع لنصائحهما . </a:t>
            </a:r>
          </a:p>
          <a:p>
            <a:pPr algn="r"/>
            <a:r>
              <a:rPr lang="ar-SA" sz="2400" dirty="0">
                <a:solidFill>
                  <a:srgbClr val="7030A0"/>
                </a:solidFill>
              </a:rPr>
              <a:t>- عدم الإسراف في كل شيء ومن ضمنها شراء الألعاب .</a:t>
            </a:r>
          </a:p>
          <a:p>
            <a:pPr algn="r"/>
            <a:r>
              <a:rPr lang="ar-SA" sz="2400" dirty="0"/>
              <a:t>- </a:t>
            </a:r>
            <a:r>
              <a:rPr lang="ar-SA" sz="2400" dirty="0">
                <a:solidFill>
                  <a:srgbClr val="00B050"/>
                </a:solidFill>
              </a:rPr>
              <a:t>أحب للآخرين ما أحب لنفسي قال الرسول صلى الله عليه وسلم </a:t>
            </a:r>
            <a:r>
              <a:rPr lang="ar-SA" sz="2400" dirty="0">
                <a:solidFill>
                  <a:srgbClr val="00B050"/>
                </a:solidFill>
                <a:sym typeface="Wingdings" panose="05000000000000000000" pitchFamily="2" charset="2"/>
              </a:rPr>
              <a:t>:</a:t>
            </a:r>
          </a:p>
          <a:p>
            <a:pPr algn="r"/>
            <a:r>
              <a:rPr lang="ar-SA" sz="2400" dirty="0">
                <a:solidFill>
                  <a:srgbClr val="00B050"/>
                </a:solidFill>
                <a:sym typeface="Wingdings" panose="05000000000000000000" pitchFamily="2" charset="2"/>
              </a:rPr>
              <a:t>( لا يؤمن أحدكم حتى يحب لأخيه ما يحب لنفسه )</a:t>
            </a:r>
            <a:endParaRPr lang="ar-SA" sz="2400" dirty="0">
              <a:solidFill>
                <a:srgbClr val="00B050"/>
              </a:solidFill>
            </a:endParaRPr>
          </a:p>
          <a:p>
            <a:pPr algn="r"/>
            <a:r>
              <a:rPr lang="ar-SA" sz="2400" dirty="0"/>
              <a:t>- </a:t>
            </a:r>
            <a:r>
              <a:rPr lang="ar-SA" sz="2400" dirty="0">
                <a:solidFill>
                  <a:srgbClr val="0070C0"/>
                </a:solidFill>
              </a:rPr>
              <a:t>تقديم الهدايا يزيد المحبة والألفة .</a:t>
            </a:r>
          </a:p>
          <a:p>
            <a:pPr algn="r"/>
            <a:r>
              <a:rPr lang="ar-SA" sz="2400" dirty="0">
                <a:solidFill>
                  <a:srgbClr val="0070C0"/>
                </a:solidFill>
              </a:rPr>
              <a:t> قال الرسول صلى الله عليه وسلم ( تهادوا تحابوا )</a:t>
            </a:r>
            <a:endParaRPr lang="en-US" sz="2400" dirty="0">
              <a:solidFill>
                <a:srgbClr val="0070C0"/>
              </a:solidFill>
            </a:endParaRPr>
          </a:p>
          <a:p>
            <a:pPr algn="r"/>
            <a:r>
              <a:rPr lang="ar-SA" sz="2400" dirty="0">
                <a:solidFill>
                  <a:schemeClr val="accent2">
                    <a:lumMod val="75000"/>
                  </a:schemeClr>
                </a:solidFill>
              </a:rPr>
              <a:t>- اختيار الألعاب المناسبة لسني ومشاركة إخوتي في اللعب.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ar-SA" sz="2400" dirty="0">
                <a:solidFill>
                  <a:srgbClr val="FF0000"/>
                </a:solidFill>
              </a:rPr>
              <a:t>- أبتعد عن الألعاب الالكترونية لما لها من أضرار .</a:t>
            </a:r>
          </a:p>
          <a:p>
            <a:pPr lvl="8" algn="r"/>
            <a:r>
              <a:rPr lang="ar-SA" sz="2400" dirty="0">
                <a:solidFill>
                  <a:srgbClr val="00B050"/>
                </a:solidFill>
              </a:rPr>
              <a:t>- المواطن الصالح يسعى لخدمة دينه ووطنه ومجتمعه.</a:t>
            </a:r>
          </a:p>
          <a:p>
            <a:pPr lvl="8" algn="r"/>
            <a:r>
              <a:rPr lang="ar-SA" sz="2400" dirty="0"/>
              <a:t>- الثناء على سلوك الآخرين الحسن والإيجابي ( انت أخٌ صالحٌ يا فواز )</a:t>
            </a:r>
          </a:p>
          <a:p>
            <a:pPr algn="r"/>
            <a:r>
              <a:rPr lang="ar-SA" sz="3200" dirty="0">
                <a:solidFill>
                  <a:srgbClr val="2A21DF"/>
                </a:solidFill>
              </a:rPr>
              <a:t>- </a:t>
            </a:r>
            <a:r>
              <a:rPr lang="ar-SA" sz="2800" dirty="0">
                <a:solidFill>
                  <a:srgbClr val="2A21DF"/>
                </a:solidFill>
              </a:rPr>
              <a:t>الأخوة نعمة من نعم الله علينا وسأحرص على التعامل </a:t>
            </a:r>
          </a:p>
          <a:p>
            <a:pPr algn="r"/>
            <a:r>
              <a:rPr lang="ar-SA" sz="2800" dirty="0">
                <a:solidFill>
                  <a:srgbClr val="2A21DF"/>
                </a:solidFill>
              </a:rPr>
              <a:t>  مع إخوتي وأساعدهم لإرضاء الله ثم الوالدين .</a:t>
            </a:r>
          </a:p>
          <a:p>
            <a:pPr algn="r"/>
            <a:endParaRPr lang="ar-SA" sz="28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08D7BA0-A1F1-4DAE-AE7B-EF13ADDC0EB8}"/>
              </a:ext>
            </a:extLst>
          </p:cNvPr>
          <p:cNvSpPr/>
          <p:nvPr/>
        </p:nvSpPr>
        <p:spPr>
          <a:xfrm>
            <a:off x="4890850" y="417732"/>
            <a:ext cx="3875964" cy="5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قيم تربوية لهذا الدرس</a:t>
            </a:r>
          </a:p>
        </p:txBody>
      </p:sp>
      <p:pic>
        <p:nvPicPr>
          <p:cNvPr id="7" name="صورة 6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6777B2C-384C-449D-8DBA-8A79F2BB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6" y="417732"/>
            <a:ext cx="4073765" cy="17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53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828800" y="4432945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9DA9D18-53C7-48D2-A2B3-6C25EDA83712}"/>
              </a:ext>
            </a:extLst>
          </p:cNvPr>
          <p:cNvSpPr/>
          <p:nvPr/>
        </p:nvSpPr>
        <p:spPr>
          <a:xfrm>
            <a:off x="56611" y="233339"/>
            <a:ext cx="8785225" cy="6480175"/>
          </a:xfrm>
          <a:prstGeom prst="rect">
            <a:avLst/>
          </a:prstGeom>
          <a:noFill/>
          <a:ln w="1333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DC995A9-A76A-4070-9882-9D541220DE54}"/>
              </a:ext>
            </a:extLst>
          </p:cNvPr>
          <p:cNvSpPr txBox="1"/>
          <p:nvPr/>
        </p:nvSpPr>
        <p:spPr>
          <a:xfrm>
            <a:off x="346494" y="3473426"/>
            <a:ext cx="8618117" cy="2154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0E3147E-217A-4D52-BBF6-69277DF229A5}"/>
              </a:ext>
            </a:extLst>
          </p:cNvPr>
          <p:cNvSpPr txBox="1"/>
          <p:nvPr/>
        </p:nvSpPr>
        <p:spPr>
          <a:xfrm>
            <a:off x="346495" y="5464270"/>
            <a:ext cx="8618117" cy="2154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0A7FBA9-80A3-4C41-AE9C-2CA458485F9A}"/>
              </a:ext>
            </a:extLst>
          </p:cNvPr>
          <p:cNvSpPr txBox="1"/>
          <p:nvPr/>
        </p:nvSpPr>
        <p:spPr>
          <a:xfrm>
            <a:off x="6298476" y="465574"/>
            <a:ext cx="23633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أقرا الجمل مستعينا بالصور </a:t>
            </a:r>
          </a:p>
          <a:p>
            <a:pPr algn="r"/>
            <a:r>
              <a:rPr lang="ar-SA" dirty="0"/>
              <a:t>أكتب الجمل بالكلمات 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819B6E-0B4A-421D-984E-76C567BE2AD9}"/>
              </a:ext>
            </a:extLst>
          </p:cNvPr>
          <p:cNvSpPr txBox="1"/>
          <p:nvPr/>
        </p:nvSpPr>
        <p:spPr>
          <a:xfrm>
            <a:off x="711200" y="564444"/>
            <a:ext cx="206586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اسمي</a:t>
            </a:r>
            <a:r>
              <a:rPr lang="ar-SA" sz="800" dirty="0"/>
              <a:t>:....................................................</a:t>
            </a: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B0556DDF-1E5D-4816-BB1E-35CC05F24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2" y="1771824"/>
            <a:ext cx="8760711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5F6C42F3-B9B5-4EE4-B3FC-6AC534C14911}"/>
              </a:ext>
            </a:extLst>
          </p:cNvPr>
          <p:cNvSpPr/>
          <p:nvPr/>
        </p:nvSpPr>
        <p:spPr>
          <a:xfrm>
            <a:off x="3358742" y="257791"/>
            <a:ext cx="38047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2400" b="1" dirty="0">
                <a:ln/>
                <a:solidFill>
                  <a:srgbClr val="33CC33"/>
                </a:solidFill>
                <a:cs typeface="PT Bold Heading" pitchFamily="2" charset="-78"/>
              </a:rPr>
              <a:t>أفتح كتابي وأقرأ بصوت واضح 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1497B2F-2BC0-43F1-966D-8D624297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5" t="30390" r="7476" b="7980"/>
          <a:stretch/>
        </p:blipFill>
        <p:spPr>
          <a:xfrm rot="19300041">
            <a:off x="722425" y="2681641"/>
            <a:ext cx="1881348" cy="1839275"/>
          </a:xfrm>
          <a:prstGeom prst="rect">
            <a:avLst/>
          </a:prstGeom>
        </p:spPr>
      </p:pic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337DED11-2833-4264-A57C-A351401CC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27" y="1238546"/>
            <a:ext cx="4608748" cy="53616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06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B7B704-3FB1-41A9-BC4E-CDF9E0E9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9" y="485364"/>
            <a:ext cx="8040222" cy="58872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F0DDDD-9C68-4AF7-871E-39E84EB9383B}"/>
              </a:ext>
            </a:extLst>
          </p:cNvPr>
          <p:cNvSpPr txBox="1"/>
          <p:nvPr/>
        </p:nvSpPr>
        <p:spPr>
          <a:xfrm>
            <a:off x="4412974" y="212035"/>
            <a:ext cx="19215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53924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C3E174-BF02-4738-B1AE-7F6F12A6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9" y="542522"/>
            <a:ext cx="7906853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745155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الثاء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8363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3B2C82-0047-445D-978B-EF9A73585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696628" y="1013898"/>
            <a:ext cx="8178799" cy="483020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2D6F65-F6A0-4ED1-A8F9-B690863C11B7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72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C938FB6E-595A-4517-8773-BA9BCC835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9" y="1083774"/>
            <a:ext cx="8859327" cy="476189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68C5EC4-04C9-4B8B-AF17-1EE737DDEEE0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02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 descr="صورة تحتوي على قميص, رسم, علامة&#10;&#10;تم إنشاء الوصف تلقائياً">
            <a:extLst>
              <a:ext uri="{FF2B5EF4-FFF2-40B4-BE49-F238E27FC236}">
                <a16:creationId xmlns:a16="http://schemas.microsoft.com/office/drawing/2014/main" id="{FF180BFC-2A73-4DE7-B5B3-95676A7A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919186"/>
            <a:ext cx="8178799" cy="501962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229AB83-CEB7-4275-ABA9-FAECFF62908B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16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كمبيوتر محمول, كمبيوتر, أسود, شاشة&#10;&#10;تم إنشاء الوصف تلقائياً">
            <a:extLst>
              <a:ext uri="{FF2B5EF4-FFF2-40B4-BE49-F238E27FC236}">
                <a16:creationId xmlns:a16="http://schemas.microsoft.com/office/drawing/2014/main" id="{917F8124-BC42-47C0-8CCD-C6ED86C6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" y="795036"/>
            <a:ext cx="8785225" cy="587405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AD6A974-4901-4951-8F4C-337B7988734B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5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كمبيوتر محمول&#10;&#10;تم إنشاء الوصف تلقائياً">
            <a:extLst>
              <a:ext uri="{FF2B5EF4-FFF2-40B4-BE49-F238E27FC236}">
                <a16:creationId xmlns:a16="http://schemas.microsoft.com/office/drawing/2014/main" id="{2856B747-D628-49D3-BD2C-4DC0BF583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" y="1086691"/>
            <a:ext cx="8956821" cy="529124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21146BC-BAEE-40AB-BC75-7F2E93D5AA0E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88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7" y="354809"/>
            <a:ext cx="8233326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الثاء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4816159" y="384693"/>
            <a:ext cx="760624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أقرأها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2964E68-60E7-40E1-BCDE-CD82EA772833}"/>
              </a:ext>
            </a:extLst>
          </p:cNvPr>
          <p:cNvGrpSpPr/>
          <p:nvPr/>
        </p:nvGrpSpPr>
        <p:grpSpPr>
          <a:xfrm>
            <a:off x="-133304" y="4208999"/>
            <a:ext cx="4779904" cy="2287899"/>
            <a:chOff x="-132578" y="4336704"/>
            <a:chExt cx="4779904" cy="2287899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9C4ADEF8-401D-4207-9EEB-FDE61D0E17E4}"/>
                </a:ext>
              </a:extLst>
            </p:cNvPr>
            <p:cNvGrpSpPr/>
            <p:nvPr/>
          </p:nvGrpSpPr>
          <p:grpSpPr>
            <a:xfrm>
              <a:off x="255827" y="4360295"/>
              <a:ext cx="4247247" cy="2264308"/>
              <a:chOff x="4729336" y="4291285"/>
              <a:chExt cx="3954899" cy="2358677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5CA5A5ED-F0BA-4AF5-B2F7-ED83672A6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4024" y="5039857"/>
                <a:ext cx="1492001" cy="1197391"/>
              </a:xfrm>
              <a:prstGeom prst="rect">
                <a:avLst/>
              </a:prstGeom>
            </p:spPr>
          </p:pic>
          <p:sp>
            <p:nvSpPr>
              <p:cNvPr id="30" name="مستطيل 29">
                <a:extLst>
                  <a:ext uri="{FF2B5EF4-FFF2-40B4-BE49-F238E27FC236}">
                    <a16:creationId xmlns:a16="http://schemas.microsoft.com/office/drawing/2014/main" id="{CF9DD8D5-E380-4C40-855E-E6703403B8FD}"/>
                  </a:ext>
                </a:extLst>
              </p:cNvPr>
              <p:cNvSpPr/>
              <p:nvPr/>
            </p:nvSpPr>
            <p:spPr>
              <a:xfrm>
                <a:off x="4729336" y="4291285"/>
                <a:ext cx="3954899" cy="235867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1" name="مستطيل 30">
                <a:extLst>
                  <a:ext uri="{FF2B5EF4-FFF2-40B4-BE49-F238E27FC236}">
                    <a16:creationId xmlns:a16="http://schemas.microsoft.com/office/drawing/2014/main" id="{65AD61AF-344D-4E2D-87F4-6853E6CAF559}"/>
                  </a:ext>
                </a:extLst>
              </p:cNvPr>
              <p:cNvSpPr/>
              <p:nvPr/>
            </p:nvSpPr>
            <p:spPr>
              <a:xfrm>
                <a:off x="7262864" y="5106759"/>
                <a:ext cx="732192" cy="49460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33" name="صورة 32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65343DC4-1FDE-4FAB-9CB3-D0FA684F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578" y="4336704"/>
              <a:ext cx="4779904" cy="860187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F6FBAAE-4E6A-40D4-B7CA-C957A3415599}"/>
              </a:ext>
            </a:extLst>
          </p:cNvPr>
          <p:cNvGrpSpPr/>
          <p:nvPr/>
        </p:nvGrpSpPr>
        <p:grpSpPr>
          <a:xfrm>
            <a:off x="4676024" y="2177975"/>
            <a:ext cx="4315797" cy="1894323"/>
            <a:chOff x="4503074" y="2182080"/>
            <a:chExt cx="4315797" cy="1894323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8079FEE5-5665-4E78-8A1B-742EA66B5E46}"/>
                </a:ext>
              </a:extLst>
            </p:cNvPr>
            <p:cNvGrpSpPr/>
            <p:nvPr/>
          </p:nvGrpSpPr>
          <p:grpSpPr>
            <a:xfrm>
              <a:off x="4668543" y="2182080"/>
              <a:ext cx="4097034" cy="1894323"/>
              <a:chOff x="4851851" y="2101678"/>
              <a:chExt cx="4097034" cy="2006810"/>
            </a:xfrm>
          </p:grpSpPr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C94AA89C-825B-48A7-9CA1-B0926108E0D7}"/>
                  </a:ext>
                </a:extLst>
              </p:cNvPr>
              <p:cNvGrpSpPr/>
              <p:nvPr/>
            </p:nvGrpSpPr>
            <p:grpSpPr>
              <a:xfrm>
                <a:off x="4851851" y="2101678"/>
                <a:ext cx="4097034" cy="2006810"/>
                <a:chOff x="2839018" y="3853865"/>
                <a:chExt cx="3311342" cy="2178833"/>
              </a:xfrm>
            </p:grpSpPr>
            <p:sp>
              <p:nvSpPr>
                <p:cNvPr id="37" name="مستطيل 36">
                  <a:extLst>
                    <a:ext uri="{FF2B5EF4-FFF2-40B4-BE49-F238E27FC236}">
                      <a16:creationId xmlns:a16="http://schemas.microsoft.com/office/drawing/2014/main" id="{74E26555-7E90-4D8F-9277-F2883E761460}"/>
                    </a:ext>
                  </a:extLst>
                </p:cNvPr>
                <p:cNvSpPr/>
                <p:nvPr/>
              </p:nvSpPr>
              <p:spPr>
                <a:xfrm>
                  <a:off x="5270347" y="4801771"/>
                  <a:ext cx="591779" cy="51049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27" name="مستطيل 26">
                  <a:extLst>
                    <a:ext uri="{FF2B5EF4-FFF2-40B4-BE49-F238E27FC236}">
                      <a16:creationId xmlns:a16="http://schemas.microsoft.com/office/drawing/2014/main" id="{7ACDCAD3-0E3D-4635-B324-AB012A4D4DA1}"/>
                    </a:ext>
                  </a:extLst>
                </p:cNvPr>
                <p:cNvSpPr/>
                <p:nvPr/>
              </p:nvSpPr>
              <p:spPr>
                <a:xfrm>
                  <a:off x="2839018" y="3853865"/>
                  <a:ext cx="3311342" cy="2178833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C83D66B3-0067-44BC-B0F1-669FAB874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0661" y="2757212"/>
                <a:ext cx="1462811" cy="1214436"/>
              </a:xfrm>
              <a:prstGeom prst="rect">
                <a:avLst/>
              </a:prstGeom>
            </p:spPr>
          </p:pic>
        </p:grpSp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C6A06D44-145D-4164-91C0-FF223880C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074" y="2193977"/>
              <a:ext cx="4315797" cy="937753"/>
            </a:xfrm>
            <a:prstGeom prst="rect">
              <a:avLst/>
            </a:prstGeom>
          </p:spPr>
        </p:pic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9CA7174-09C4-424E-BA27-4392D4A3C17A}"/>
              </a:ext>
            </a:extLst>
          </p:cNvPr>
          <p:cNvGrpSpPr/>
          <p:nvPr/>
        </p:nvGrpSpPr>
        <p:grpSpPr>
          <a:xfrm>
            <a:off x="151950" y="2036187"/>
            <a:ext cx="4412496" cy="2086152"/>
            <a:chOff x="74564" y="2120794"/>
            <a:chExt cx="4412496" cy="2086152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07BCA886-ED85-4494-83C4-B7A1D87C3E94}"/>
                </a:ext>
              </a:extLst>
            </p:cNvPr>
            <p:cNvGrpSpPr/>
            <p:nvPr/>
          </p:nvGrpSpPr>
          <p:grpSpPr>
            <a:xfrm>
              <a:off x="397492" y="2135519"/>
              <a:ext cx="4057130" cy="2071427"/>
              <a:chOff x="4975881" y="4433741"/>
              <a:chExt cx="3627388" cy="2125552"/>
            </a:xfrm>
          </p:grpSpPr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8C5E2BB4-E533-47EC-90F8-1EE2A268F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5491" y="5207230"/>
                <a:ext cx="1500680" cy="1260005"/>
              </a:xfrm>
              <a:prstGeom prst="rect">
                <a:avLst/>
              </a:prstGeom>
            </p:spPr>
          </p:pic>
          <p:grpSp>
            <p:nvGrpSpPr>
              <p:cNvPr id="25" name="مجموعة 24">
                <a:extLst>
                  <a:ext uri="{FF2B5EF4-FFF2-40B4-BE49-F238E27FC236}">
                    <a16:creationId xmlns:a16="http://schemas.microsoft.com/office/drawing/2014/main" id="{F457701A-8459-4558-A857-478ED051C35A}"/>
                  </a:ext>
                </a:extLst>
              </p:cNvPr>
              <p:cNvGrpSpPr/>
              <p:nvPr/>
            </p:nvGrpSpPr>
            <p:grpSpPr>
              <a:xfrm>
                <a:off x="4975881" y="4433741"/>
                <a:ext cx="3627388" cy="2125552"/>
                <a:chOff x="2554358" y="3853864"/>
                <a:chExt cx="2931760" cy="2307754"/>
              </a:xfrm>
            </p:grpSpPr>
            <p:sp>
              <p:nvSpPr>
                <p:cNvPr id="28" name="مستطيل 27">
                  <a:extLst>
                    <a:ext uri="{FF2B5EF4-FFF2-40B4-BE49-F238E27FC236}">
                      <a16:creationId xmlns:a16="http://schemas.microsoft.com/office/drawing/2014/main" id="{89F10B68-20D9-43AA-8EA7-A84AD3B91E65}"/>
                    </a:ext>
                  </a:extLst>
                </p:cNvPr>
                <p:cNvSpPr/>
                <p:nvPr/>
              </p:nvSpPr>
              <p:spPr>
                <a:xfrm>
                  <a:off x="4570522" y="4750277"/>
                  <a:ext cx="591779" cy="53700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29" name="مستطيل 28">
                  <a:extLst>
                    <a:ext uri="{FF2B5EF4-FFF2-40B4-BE49-F238E27FC236}">
                      <a16:creationId xmlns:a16="http://schemas.microsoft.com/office/drawing/2014/main" id="{738055ED-5691-4D6F-9D4C-917C783A87B2}"/>
                    </a:ext>
                  </a:extLst>
                </p:cNvPr>
                <p:cNvSpPr/>
                <p:nvPr/>
              </p:nvSpPr>
              <p:spPr>
                <a:xfrm>
                  <a:off x="2554358" y="3853864"/>
                  <a:ext cx="2931760" cy="2307754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</p:grpSp>
        <p:pic>
          <p:nvPicPr>
            <p:cNvPr id="36" name="صورة 35" descr="صورة تحتوي على ساعة حائط&#10;&#10;تم إنشاء الوصف تلقائياً">
              <a:extLst>
                <a:ext uri="{FF2B5EF4-FFF2-40B4-BE49-F238E27FC236}">
                  <a16:creationId xmlns:a16="http://schemas.microsoft.com/office/drawing/2014/main" id="{12168468-9167-4CAB-A408-7A04BCBD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4" y="2120794"/>
              <a:ext cx="4412496" cy="945792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008121B-1D2B-4279-96F6-DF721F10065A}"/>
              </a:ext>
            </a:extLst>
          </p:cNvPr>
          <p:cNvGrpSpPr/>
          <p:nvPr/>
        </p:nvGrpSpPr>
        <p:grpSpPr>
          <a:xfrm>
            <a:off x="4515078" y="3987864"/>
            <a:ext cx="4645555" cy="2485443"/>
            <a:chOff x="4485908" y="3987864"/>
            <a:chExt cx="4645555" cy="2485443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11AD7D09-DC72-4023-8620-0F8E17568D97}"/>
                </a:ext>
              </a:extLst>
            </p:cNvPr>
            <p:cNvGrpSpPr/>
            <p:nvPr/>
          </p:nvGrpSpPr>
          <p:grpSpPr>
            <a:xfrm>
              <a:off x="4628067" y="4208999"/>
              <a:ext cx="4301620" cy="2264308"/>
              <a:chOff x="214312" y="4134198"/>
              <a:chExt cx="4548844" cy="2188709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54A76037-6499-4749-8E12-46AF527A7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7" y="5035715"/>
                <a:ext cx="1822995" cy="1287191"/>
              </a:xfrm>
              <a:prstGeom prst="rect">
                <a:avLst/>
              </a:prstGeom>
            </p:spPr>
          </p:pic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55E64420-5689-4842-9E4B-97AC24BD9C07}"/>
                  </a:ext>
                </a:extLst>
              </p:cNvPr>
              <p:cNvSpPr/>
              <p:nvPr/>
            </p:nvSpPr>
            <p:spPr>
              <a:xfrm>
                <a:off x="214312" y="4134198"/>
                <a:ext cx="4548844" cy="2188709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0C763B73-D879-4148-96AA-3968EE7019A2}"/>
                </a:ext>
              </a:extLst>
            </p:cNvPr>
            <p:cNvSpPr/>
            <p:nvPr/>
          </p:nvSpPr>
          <p:spPr>
            <a:xfrm>
              <a:off x="7304946" y="5681657"/>
              <a:ext cx="732192" cy="474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41" name="صورة 40" descr="صورة تحتوي على كمبيوتر محمول, كمبيوتر&#10;&#10;تم إنشاء الوصف تلقائياً">
              <a:extLst>
                <a:ext uri="{FF2B5EF4-FFF2-40B4-BE49-F238E27FC236}">
                  <a16:creationId xmlns:a16="http://schemas.microsoft.com/office/drawing/2014/main" id="{247059F2-CF34-47E5-B41E-46806E85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908" y="3987864"/>
              <a:ext cx="4645555" cy="1694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817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44F4CEAB-0279-4B66-9B93-5228E349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7" y="378066"/>
            <a:ext cx="8233326" cy="132356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 الثاء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 النصف والنصف الآخر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توصيل الصورة بالجملة المناسبة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grpSp>
        <p:nvGrpSpPr>
          <p:cNvPr id="16" name="مجموعة 9">
            <a:extLst>
              <a:ext uri="{FF2B5EF4-FFF2-40B4-BE49-F238E27FC236}">
                <a16:creationId xmlns:a16="http://schemas.microsoft.com/office/drawing/2014/main" id="{70B61A73-97AB-4DA5-A8D2-2D578E2BDDD3}"/>
              </a:ext>
            </a:extLst>
          </p:cNvPr>
          <p:cNvGrpSpPr>
            <a:grpSpLocks/>
          </p:cNvGrpSpPr>
          <p:nvPr/>
        </p:nvGrpSpPr>
        <p:grpSpPr bwMode="auto">
          <a:xfrm>
            <a:off x="4867802" y="547021"/>
            <a:ext cx="928688" cy="1089496"/>
            <a:chOff x="3833413" y="761509"/>
            <a:chExt cx="928688" cy="1554389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4945A2E-F45C-465B-851C-B72406C06C6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صورة ذات صلة">
              <a:extLst>
                <a:ext uri="{FF2B5EF4-FFF2-40B4-BE49-F238E27FC236}">
                  <a16:creationId xmlns:a16="http://schemas.microsoft.com/office/drawing/2014/main" id="{D3107093-1A75-47D0-91C6-342C50CB3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BB56B27-2307-4450-B258-F6D25E654C51}"/>
              </a:ext>
            </a:extLst>
          </p:cNvPr>
          <p:cNvSpPr/>
          <p:nvPr/>
        </p:nvSpPr>
        <p:spPr>
          <a:xfrm>
            <a:off x="608836" y="548398"/>
            <a:ext cx="1856068" cy="10357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A2E7D93-8590-4593-AA1B-71013BC332FD}"/>
              </a:ext>
            </a:extLst>
          </p:cNvPr>
          <p:cNvSpPr txBox="1"/>
          <p:nvPr/>
        </p:nvSpPr>
        <p:spPr>
          <a:xfrm>
            <a:off x="4572000" y="1887957"/>
            <a:ext cx="28388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أصل الصورة بالجملة المناسبة :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FB25C2B-7C62-4D68-ABE5-2D69A5936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0" y="2287112"/>
            <a:ext cx="1553904" cy="11418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3AA46A3-A712-4E72-A8EA-F3084B9F0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0" y="4797419"/>
            <a:ext cx="1577392" cy="1084127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C1B0C35-1C35-47AF-8512-5E39F1CC0F56}"/>
              </a:ext>
            </a:extLst>
          </p:cNvPr>
          <p:cNvGrpSpPr/>
          <p:nvPr/>
        </p:nvGrpSpPr>
        <p:grpSpPr>
          <a:xfrm>
            <a:off x="2984508" y="2564728"/>
            <a:ext cx="5872644" cy="1064490"/>
            <a:chOff x="2829338" y="2152327"/>
            <a:chExt cx="5872644" cy="1064490"/>
          </a:xfrm>
        </p:grpSpPr>
        <p:pic>
          <p:nvPicPr>
            <p:cNvPr id="22" name="صورة 21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BFE3B2A5-CD27-4773-BC99-6EE78409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338" y="2159982"/>
              <a:ext cx="5872644" cy="1056835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AA09AAC9-1550-4E0B-8A9D-55807BE2A24D}"/>
                </a:ext>
              </a:extLst>
            </p:cNvPr>
            <p:cNvSpPr/>
            <p:nvPr/>
          </p:nvSpPr>
          <p:spPr>
            <a:xfrm>
              <a:off x="3231531" y="2152327"/>
              <a:ext cx="5403805" cy="9165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73BA47C-8295-494D-8D3D-F408B2ABC849}"/>
              </a:ext>
            </a:extLst>
          </p:cNvPr>
          <p:cNvGrpSpPr/>
          <p:nvPr/>
        </p:nvGrpSpPr>
        <p:grpSpPr>
          <a:xfrm>
            <a:off x="3231531" y="4305989"/>
            <a:ext cx="5403805" cy="1821438"/>
            <a:chOff x="3231531" y="3122237"/>
            <a:chExt cx="5403805" cy="1821438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5C340AE1-2F4E-411F-BC6E-5259813D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871" y="3122237"/>
              <a:ext cx="5089465" cy="1105858"/>
            </a:xfrm>
            <a:prstGeom prst="rect">
              <a:avLst/>
            </a:prstGeom>
          </p:spPr>
        </p:pic>
        <p:pic>
          <p:nvPicPr>
            <p:cNvPr id="25" name="صورة 24" descr="صورة تحتوي على ساعة حائط&#10;&#10;تم إنشاء الوصف تلقائياً">
              <a:extLst>
                <a:ext uri="{FF2B5EF4-FFF2-40B4-BE49-F238E27FC236}">
                  <a16:creationId xmlns:a16="http://schemas.microsoft.com/office/drawing/2014/main" id="{D82C7699-A9EB-4C75-8A4A-E73A5B108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871" y="3877972"/>
              <a:ext cx="4971931" cy="106570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8E61DB8-8816-45F6-B3DF-AFBCD2353C7F}"/>
                </a:ext>
              </a:extLst>
            </p:cNvPr>
            <p:cNvSpPr/>
            <p:nvPr/>
          </p:nvSpPr>
          <p:spPr>
            <a:xfrm>
              <a:off x="3231531" y="3152622"/>
              <a:ext cx="5403805" cy="15451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24073292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F15A4D86-43F4-41CF-8805-C5308104C8A0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7F4056-96FE-42EE-A571-0C7C017F0068}"/>
              </a:ext>
            </a:extLst>
          </p:cNvPr>
          <p:cNvSpPr/>
          <p:nvPr/>
        </p:nvSpPr>
        <p:spPr>
          <a:xfrm>
            <a:off x="3665234" y="1992642"/>
            <a:ext cx="4821072" cy="65133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00B050"/>
                </a:solidFill>
              </a:rPr>
              <a:t>أرتب الجمل لتصبح نصا مترابطا بوضع رقم أمام الجملة</a:t>
            </a:r>
            <a:endParaRPr lang="ar-SA" sz="2000" b="1" dirty="0">
              <a:ln w="12700">
                <a:noFill/>
              </a:ln>
              <a:solidFill>
                <a:srgbClr val="00B050"/>
              </a:solidFill>
              <a:cs typeface="AL-Mohanad Bold" pitchFamily="2" charset="-78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F5414BD-C10B-4B9D-8A5F-1D12F110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61" y="418311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الثاء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827D658-7368-49C6-8024-9E0528D410F6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7BB163C4-6388-4701-968D-C138FF5B01AE}"/>
              </a:ext>
            </a:extLst>
          </p:cNvPr>
          <p:cNvGrpSpPr>
            <a:grpSpLocks/>
          </p:cNvGrpSpPr>
          <p:nvPr/>
        </p:nvGrpSpPr>
        <p:grpSpPr bwMode="auto">
          <a:xfrm>
            <a:off x="5262915" y="568453"/>
            <a:ext cx="790524" cy="1068367"/>
            <a:chOff x="3833413" y="761509"/>
            <a:chExt cx="928688" cy="1554389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9F09F422-96E9-42B4-8F00-40FD8C33E21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 descr="صورة ذات صلة">
              <a:extLst>
                <a:ext uri="{FF2B5EF4-FFF2-40B4-BE49-F238E27FC236}">
                  <a16:creationId xmlns:a16="http://schemas.microsoft.com/office/drawing/2014/main" id="{A7922A56-6DBE-4BD6-BA76-3BEC5C5DE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45F297C-FF96-4A1D-BC1D-D5EA7C0C98B7}"/>
              </a:ext>
            </a:extLst>
          </p:cNvPr>
          <p:cNvGrpSpPr/>
          <p:nvPr/>
        </p:nvGrpSpPr>
        <p:grpSpPr>
          <a:xfrm>
            <a:off x="2403181" y="2532180"/>
            <a:ext cx="6060358" cy="997939"/>
            <a:chOff x="2403181" y="2532180"/>
            <a:chExt cx="6060358" cy="997939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C66B65E0-29E5-43A7-A909-F66864CA399E}"/>
                </a:ext>
              </a:extLst>
            </p:cNvPr>
            <p:cNvSpPr/>
            <p:nvPr/>
          </p:nvSpPr>
          <p:spPr>
            <a:xfrm>
              <a:off x="8072776" y="2736882"/>
              <a:ext cx="390763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3" name="صورة 22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BC5AD066-FACA-4761-8D21-FF9D238D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181" y="2532180"/>
              <a:ext cx="5545370" cy="997939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542D1EDE-5ED3-41F0-B0E8-1F1863CA6184}"/>
                </a:ext>
              </a:extLst>
            </p:cNvPr>
            <p:cNvSpPr/>
            <p:nvPr/>
          </p:nvSpPr>
          <p:spPr>
            <a:xfrm>
              <a:off x="2831637" y="2577330"/>
              <a:ext cx="5004068" cy="70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CB2F0B8-0AA0-4033-BB6F-46AB4B8BFB43}"/>
              </a:ext>
            </a:extLst>
          </p:cNvPr>
          <p:cNvGrpSpPr/>
          <p:nvPr/>
        </p:nvGrpSpPr>
        <p:grpSpPr>
          <a:xfrm>
            <a:off x="2815859" y="3302954"/>
            <a:ext cx="5610772" cy="1093724"/>
            <a:chOff x="2811318" y="3301792"/>
            <a:chExt cx="5610772" cy="1093724"/>
          </a:xfrm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51E26771-0980-4755-8A1F-50A425197E08}"/>
                </a:ext>
              </a:extLst>
            </p:cNvPr>
            <p:cNvSpPr/>
            <p:nvPr/>
          </p:nvSpPr>
          <p:spPr>
            <a:xfrm>
              <a:off x="8031327" y="3542966"/>
              <a:ext cx="390763" cy="42935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9" name="صورة 28" descr="صورة تحتوي على ساعة حائط&#10;&#10;تم إنشاء الوصف تلقائياً">
              <a:extLst>
                <a:ext uri="{FF2B5EF4-FFF2-40B4-BE49-F238E27FC236}">
                  <a16:creationId xmlns:a16="http://schemas.microsoft.com/office/drawing/2014/main" id="{7D725C13-ACD8-4CB8-B0F5-27807757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318" y="3301792"/>
              <a:ext cx="5102659" cy="1093724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1B37746D-E3AF-4450-96D4-BFADC468136D}"/>
                </a:ext>
              </a:extLst>
            </p:cNvPr>
            <p:cNvSpPr/>
            <p:nvPr/>
          </p:nvSpPr>
          <p:spPr>
            <a:xfrm>
              <a:off x="2846883" y="3381124"/>
              <a:ext cx="5004068" cy="70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4D06EC4-01D1-4B39-A139-D701BB7965EB}"/>
              </a:ext>
            </a:extLst>
          </p:cNvPr>
          <p:cNvGrpSpPr/>
          <p:nvPr/>
        </p:nvGrpSpPr>
        <p:grpSpPr>
          <a:xfrm>
            <a:off x="2853567" y="4899093"/>
            <a:ext cx="5606104" cy="1056835"/>
            <a:chOff x="2853567" y="4899093"/>
            <a:chExt cx="5606104" cy="1056835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F59FF00D-8DD6-4EEA-AAE8-8C1C3E4B8583}"/>
                </a:ext>
              </a:extLst>
            </p:cNvPr>
            <p:cNvSpPr/>
            <p:nvPr/>
          </p:nvSpPr>
          <p:spPr>
            <a:xfrm>
              <a:off x="8068908" y="5086631"/>
              <a:ext cx="390763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59BDABB-9A33-4E1E-BF6B-8F9A65378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535" y="4899093"/>
              <a:ext cx="4863846" cy="1056835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1E0C3DA1-3C3E-440C-A8E3-DD676DFD2F8F}"/>
                </a:ext>
              </a:extLst>
            </p:cNvPr>
            <p:cNvSpPr/>
            <p:nvPr/>
          </p:nvSpPr>
          <p:spPr>
            <a:xfrm>
              <a:off x="2853567" y="5009996"/>
              <a:ext cx="5004068" cy="70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B649165-AC0F-4D51-8E37-F06017A669F6}"/>
              </a:ext>
            </a:extLst>
          </p:cNvPr>
          <p:cNvGrpSpPr/>
          <p:nvPr/>
        </p:nvGrpSpPr>
        <p:grpSpPr>
          <a:xfrm>
            <a:off x="402862" y="4089292"/>
            <a:ext cx="8017635" cy="1082983"/>
            <a:chOff x="411889" y="4107698"/>
            <a:chExt cx="8017635" cy="1082983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92AF294-4AD6-4D30-AE46-2C81E0029DDB}"/>
                </a:ext>
              </a:extLst>
            </p:cNvPr>
            <p:cNvSpPr/>
            <p:nvPr/>
          </p:nvSpPr>
          <p:spPr>
            <a:xfrm>
              <a:off x="8038761" y="4310110"/>
              <a:ext cx="390763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D9F43FE5-EEB0-4761-86FC-5AECE81B8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89" y="4107698"/>
              <a:ext cx="7657871" cy="1082983"/>
            </a:xfrm>
            <a:prstGeom prst="rect">
              <a:avLst/>
            </a:prstGeom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12D07C5C-9CB5-43FE-B0BF-505870FEF615}"/>
                </a:ext>
              </a:extLst>
            </p:cNvPr>
            <p:cNvSpPr/>
            <p:nvPr/>
          </p:nvSpPr>
          <p:spPr>
            <a:xfrm>
              <a:off x="681597" y="4182693"/>
              <a:ext cx="7169354" cy="70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8F2EDFB-D8A2-4694-B0F4-CD41911FEF9E}"/>
              </a:ext>
            </a:extLst>
          </p:cNvPr>
          <p:cNvGrpSpPr/>
          <p:nvPr/>
        </p:nvGrpSpPr>
        <p:grpSpPr>
          <a:xfrm>
            <a:off x="2879653" y="5690640"/>
            <a:ext cx="5606653" cy="1056835"/>
            <a:chOff x="2853567" y="5718334"/>
            <a:chExt cx="5606653" cy="1056835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7421F8C1-1C7B-41C8-8018-5C48A8D8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101" y="5718334"/>
              <a:ext cx="4971931" cy="1056835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D024DF04-4247-4204-B579-BB7CF517D0B1}"/>
                </a:ext>
              </a:extLst>
            </p:cNvPr>
            <p:cNvSpPr/>
            <p:nvPr/>
          </p:nvSpPr>
          <p:spPr>
            <a:xfrm>
              <a:off x="2853567" y="5803823"/>
              <a:ext cx="5004068" cy="7083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4F18EE5E-37C2-40DF-9071-1CD56C6C1297}"/>
                </a:ext>
              </a:extLst>
            </p:cNvPr>
            <p:cNvSpPr/>
            <p:nvPr/>
          </p:nvSpPr>
          <p:spPr>
            <a:xfrm>
              <a:off x="8069457" y="5889753"/>
              <a:ext cx="390763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090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8005AE8D-E9F7-4B65-B053-4FC5B0959DCB}"/>
              </a:ext>
            </a:extLst>
          </p:cNvPr>
          <p:cNvSpPr/>
          <p:nvPr/>
        </p:nvSpPr>
        <p:spPr>
          <a:xfrm>
            <a:off x="535697" y="499166"/>
            <a:ext cx="1939925" cy="515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كرة الثلج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FBB93B0-8405-49C7-9746-7FB79D27ABAF}"/>
              </a:ext>
            </a:extLst>
          </p:cNvPr>
          <p:cNvSpPr/>
          <p:nvPr/>
        </p:nvSpPr>
        <p:spPr>
          <a:xfrm>
            <a:off x="152394" y="146756"/>
            <a:ext cx="8857108" cy="6443826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7DE991A-1992-4B85-B3DC-F5EB49B7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8"/>
          <a:stretch/>
        </p:blipFill>
        <p:spPr>
          <a:xfrm>
            <a:off x="1243063" y="5225939"/>
            <a:ext cx="5038526" cy="1609483"/>
          </a:xfrm>
          <a:prstGeom prst="rect">
            <a:avLst/>
          </a:prstGeom>
          <a:ln w="28575"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94CCD69-725A-4460-B160-7DFDFAC6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7" t="-16630" r="33792" b="16630"/>
          <a:stretch/>
        </p:blipFill>
        <p:spPr>
          <a:xfrm>
            <a:off x="4471457" y="-177350"/>
            <a:ext cx="847403" cy="1609483"/>
          </a:xfrm>
          <a:prstGeom prst="rect">
            <a:avLst/>
          </a:prstGeom>
          <a:ln w="28575">
            <a:noFill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720B5F2-7DA7-4505-886C-1AED394E2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5609" r="33707" b="-5609"/>
          <a:stretch/>
        </p:blipFill>
        <p:spPr>
          <a:xfrm>
            <a:off x="4216092" y="1235227"/>
            <a:ext cx="1358131" cy="1609483"/>
          </a:xfrm>
          <a:prstGeom prst="rect">
            <a:avLst/>
          </a:prstGeom>
          <a:ln w="28575"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20FD732-C249-4D01-933F-BC841CB15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0" r="33255"/>
          <a:stretch/>
        </p:blipFill>
        <p:spPr>
          <a:xfrm>
            <a:off x="3267789" y="2361833"/>
            <a:ext cx="262631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BA35CAF-AC44-458D-BF1F-8FADA5543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r="32737"/>
          <a:stretch/>
        </p:blipFill>
        <p:spPr>
          <a:xfrm>
            <a:off x="2985160" y="3814811"/>
            <a:ext cx="3173680" cy="160948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688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2157D-21FD-4ED3-AAF9-64A432F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C9393-9EA9-4C37-9206-A949EB60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5028E-B29D-4866-9881-3564550F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68589-50E3-4215-B1F1-8D81274A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9D8BFDB1-3B47-4820-A873-7C7ACAA86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730045F-14A4-4434-8D5D-329B5CFDB23C}"/>
              </a:ext>
            </a:extLst>
          </p:cNvPr>
          <p:cNvSpPr/>
          <p:nvPr/>
        </p:nvSpPr>
        <p:spPr>
          <a:xfrm>
            <a:off x="408575" y="134590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3B88A30-5379-47D3-86F1-078B9AD67B37}"/>
              </a:ext>
            </a:extLst>
          </p:cNvPr>
          <p:cNvSpPr/>
          <p:nvPr/>
        </p:nvSpPr>
        <p:spPr>
          <a:xfrm>
            <a:off x="2565373" y="251673"/>
            <a:ext cx="6129556" cy="834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002060"/>
                </a:solidFill>
              </a:rPr>
              <a:t>أستخرج الظواهر الصوتية في الجملة :</a:t>
            </a:r>
            <a:endParaRPr lang="ar-SA" sz="3200" dirty="0"/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70FC43FC-20DB-45D9-B7DF-0A832C3C2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07191"/>
              </p:ext>
            </p:extLst>
          </p:nvPr>
        </p:nvGraphicFramePr>
        <p:xfrm>
          <a:off x="191142" y="3984758"/>
          <a:ext cx="8761715" cy="20918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84647">
                  <a:extLst>
                    <a:ext uri="{9D8B030D-6E8A-4147-A177-3AD203B41FA5}">
                      <a16:colId xmlns:a16="http://schemas.microsoft.com/office/drawing/2014/main" val="302887782"/>
                    </a:ext>
                  </a:extLst>
                </a:gridCol>
                <a:gridCol w="1484244">
                  <a:extLst>
                    <a:ext uri="{9D8B030D-6E8A-4147-A177-3AD203B41FA5}">
                      <a16:colId xmlns:a16="http://schemas.microsoft.com/office/drawing/2014/main" val="972500305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569610229"/>
                    </a:ext>
                  </a:extLst>
                </a:gridCol>
                <a:gridCol w="1484243">
                  <a:extLst>
                    <a:ext uri="{9D8B030D-6E8A-4147-A177-3AD203B41FA5}">
                      <a16:colId xmlns:a16="http://schemas.microsoft.com/office/drawing/2014/main" val="3056706806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4261059866"/>
                    </a:ext>
                  </a:extLst>
                </a:gridCol>
                <a:gridCol w="1491885">
                  <a:extLst>
                    <a:ext uri="{9D8B030D-6E8A-4147-A177-3AD203B41FA5}">
                      <a16:colId xmlns:a16="http://schemas.microsoft.com/office/drawing/2014/main" val="1442246775"/>
                    </a:ext>
                  </a:extLst>
                </a:gridCol>
              </a:tblGrid>
              <a:tr h="104593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0070C0"/>
                          </a:solidFill>
                        </a:rPr>
                        <a:t>مقطع ساكن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C00000"/>
                          </a:solidFill>
                        </a:rPr>
                        <a:t>مد بالياء </a:t>
                      </a:r>
                    </a:p>
                    <a:p>
                      <a:pPr algn="ctr" rtl="1"/>
                      <a:r>
                        <a:rPr lang="ar-SA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FF33CC"/>
                          </a:solidFill>
                        </a:rPr>
                        <a:t>مد بالألف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C00000"/>
                          </a:solidFill>
                        </a:rPr>
                        <a:t>لام قمرية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rgbClr val="00B050"/>
                          </a:solidFill>
                        </a:rPr>
                        <a:t>تاء مربوطة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solidFill>
                            <a:schemeClr val="tx1"/>
                          </a:solidFill>
                        </a:rPr>
                        <a:t>شدة بالفتح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84635"/>
                  </a:ext>
                </a:extLst>
              </a:tr>
              <a:tr h="1045930">
                <a:tc>
                  <a:txBody>
                    <a:bodyPr/>
                    <a:lstStyle/>
                    <a:p>
                      <a:pPr rtl="1"/>
                      <a:endParaRPr lang="ar-SA" sz="800" b="0" dirty="0"/>
                    </a:p>
                    <a:p>
                      <a:pPr rtl="1"/>
                      <a:endParaRPr lang="ar-SA" sz="800" b="0" dirty="0"/>
                    </a:p>
                    <a:p>
                      <a:pPr rtl="1"/>
                      <a:endParaRPr lang="ar-SA" sz="800" b="0" dirty="0"/>
                    </a:p>
                    <a:p>
                      <a:pPr rtl="1"/>
                      <a:r>
                        <a:rPr lang="ar-SA" sz="800" b="0" dirty="0"/>
                        <a:t>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</a:t>
                      </a:r>
                    </a:p>
                    <a:p>
                      <a:pPr rtl="1"/>
                      <a:endParaRPr lang="ar-S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..........................................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0" dirty="0"/>
                        <a:t>........................................</a:t>
                      </a:r>
                    </a:p>
                    <a:p>
                      <a:pPr rtl="1"/>
                      <a:endParaRPr lang="ar-S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0" dirty="0"/>
                        <a:t>.</a:t>
                      </a:r>
                      <a:r>
                        <a:rPr lang="ar-SA" sz="800" b="0" dirty="0"/>
                        <a:t>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81503"/>
                  </a:ext>
                </a:extLst>
              </a:tr>
            </a:tbl>
          </a:graphicData>
        </a:graphic>
      </p:graphicFrame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322CA00-C379-49DF-AC26-B861DA07CC22}"/>
              </a:ext>
            </a:extLst>
          </p:cNvPr>
          <p:cNvGrpSpPr/>
          <p:nvPr/>
        </p:nvGrpSpPr>
        <p:grpSpPr>
          <a:xfrm>
            <a:off x="1037058" y="1578077"/>
            <a:ext cx="7657871" cy="1915163"/>
            <a:chOff x="1037058" y="1623790"/>
            <a:chExt cx="7657871" cy="1915163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91C3038B-F105-42D4-AA4D-7E36646515AA}"/>
                </a:ext>
              </a:extLst>
            </p:cNvPr>
            <p:cNvGrpSpPr/>
            <p:nvPr/>
          </p:nvGrpSpPr>
          <p:grpSpPr>
            <a:xfrm>
              <a:off x="1037058" y="1623790"/>
              <a:ext cx="7657871" cy="1082983"/>
              <a:chOff x="411889" y="4107698"/>
              <a:chExt cx="7657871" cy="1082983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A2B67B12-6EFE-4345-A1BB-C01F50CDA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889" y="4107698"/>
                <a:ext cx="7657871" cy="108298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56DC3A03-5916-4B15-8592-837E38D7330F}"/>
                  </a:ext>
                </a:extLst>
              </p:cNvPr>
              <p:cNvSpPr/>
              <p:nvPr/>
            </p:nvSpPr>
            <p:spPr>
              <a:xfrm>
                <a:off x="681597" y="4182693"/>
                <a:ext cx="7169354" cy="7083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79D1765E-0F9F-4221-893D-4B4BEE14B7CA}"/>
                </a:ext>
              </a:extLst>
            </p:cNvPr>
            <p:cNvGrpSpPr/>
            <p:nvPr/>
          </p:nvGrpSpPr>
          <p:grpSpPr>
            <a:xfrm>
              <a:off x="3357655" y="2482118"/>
              <a:ext cx="5118465" cy="1056835"/>
              <a:chOff x="2853567" y="5718334"/>
              <a:chExt cx="5118465" cy="1056835"/>
            </a:xfrm>
          </p:grpSpPr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CF826C47-6B55-42B8-B902-89A72E789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101" y="5718334"/>
                <a:ext cx="4971931" cy="105683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9799A8D2-879E-4305-9516-9510F8A12986}"/>
                  </a:ext>
                </a:extLst>
              </p:cNvPr>
              <p:cNvSpPr/>
              <p:nvPr/>
            </p:nvSpPr>
            <p:spPr>
              <a:xfrm>
                <a:off x="2853567" y="5803823"/>
                <a:ext cx="5004068" cy="7083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77285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EBFA347-09E6-40E2-8069-E03C298667A3}"/>
              </a:ext>
            </a:extLst>
          </p:cNvPr>
          <p:cNvSpPr/>
          <p:nvPr/>
        </p:nvSpPr>
        <p:spPr>
          <a:xfrm>
            <a:off x="378813" y="5119624"/>
            <a:ext cx="8361271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E7AE4DA-6A9B-47D3-9A9B-2884E228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3" y="497405"/>
            <a:ext cx="2834886" cy="5974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13699" y="819109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086100" y="1706611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pic>
        <p:nvPicPr>
          <p:cNvPr id="18" name="صورة 1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5709FF9F-11F7-4FD9-BE20-D225519C9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4" r="3150"/>
          <a:stretch/>
        </p:blipFill>
        <p:spPr>
          <a:xfrm>
            <a:off x="7927438" y="2559937"/>
            <a:ext cx="862636" cy="1609483"/>
          </a:xfrm>
          <a:prstGeom prst="rect">
            <a:avLst/>
          </a:prstGeom>
          <a:ln w="28575">
            <a:noFill/>
          </a:ln>
        </p:spPr>
      </p:pic>
      <p:pic>
        <p:nvPicPr>
          <p:cNvPr id="23" name="صورة 22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F50D3FED-9466-4F6A-B9CC-93B36A4E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9" t="253" r="11526" b="-253"/>
          <a:stretch/>
        </p:blipFill>
        <p:spPr>
          <a:xfrm>
            <a:off x="5871860" y="2670035"/>
            <a:ext cx="1378634" cy="1609483"/>
          </a:xfrm>
          <a:prstGeom prst="rect">
            <a:avLst/>
          </a:prstGeom>
          <a:ln w="28575">
            <a:noFill/>
          </a:ln>
        </p:spPr>
      </p:pic>
      <p:pic>
        <p:nvPicPr>
          <p:cNvPr id="26" name="صورة 25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000E8C54-911E-4D59-A2E3-0E0A6C7A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4" r="25984"/>
          <a:stretch/>
        </p:blipFill>
        <p:spPr>
          <a:xfrm>
            <a:off x="244345" y="2670034"/>
            <a:ext cx="160371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8" name="صورة 2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DAAEDE00-C757-4B27-A9EE-E785250A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7" r="43536"/>
          <a:stretch/>
        </p:blipFill>
        <p:spPr>
          <a:xfrm>
            <a:off x="2275701" y="2707019"/>
            <a:ext cx="142083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9" name="صورة 28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E41D88A0-6B4C-47FF-8D3B-BD93DF16E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78054"/>
          <a:stretch/>
        </p:blipFill>
        <p:spPr>
          <a:xfrm>
            <a:off x="7152057" y="3799468"/>
            <a:ext cx="1077938" cy="1609483"/>
          </a:xfrm>
          <a:prstGeom prst="rect">
            <a:avLst/>
          </a:prstGeom>
          <a:ln w="28575">
            <a:noFill/>
          </a:ln>
        </p:spPr>
      </p:pic>
      <p:pic>
        <p:nvPicPr>
          <p:cNvPr id="30" name="صورة 29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4B15B345-7BD4-4F6E-8A6B-365BE55768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0" r="58832"/>
          <a:stretch/>
        </p:blipFill>
        <p:spPr>
          <a:xfrm>
            <a:off x="4208638" y="2707020"/>
            <a:ext cx="982625" cy="1609483"/>
          </a:xfrm>
          <a:prstGeom prst="rect">
            <a:avLst/>
          </a:prstGeom>
          <a:ln w="28575">
            <a:noFill/>
          </a:ln>
        </p:spPr>
      </p:pic>
      <p:pic>
        <p:nvPicPr>
          <p:cNvPr id="31" name="صورة 30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6D7134FE-FC63-4FFA-98B7-D38ADB620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9" r="70254"/>
          <a:stretch/>
        </p:blipFill>
        <p:spPr>
          <a:xfrm>
            <a:off x="5691115" y="3799027"/>
            <a:ext cx="773348" cy="1609483"/>
          </a:xfrm>
          <a:prstGeom prst="rect">
            <a:avLst/>
          </a:prstGeom>
          <a:ln w="28575">
            <a:noFill/>
          </a:ln>
        </p:spPr>
      </p:pic>
      <p:sp>
        <p:nvSpPr>
          <p:cNvPr id="2" name="علامة الطرح 1">
            <a:extLst>
              <a:ext uri="{FF2B5EF4-FFF2-40B4-BE49-F238E27FC236}">
                <a16:creationId xmlns:a16="http://schemas.microsoft.com/office/drawing/2014/main" id="{88FC154D-FAAA-48F1-8D6E-4524D655AEC0}"/>
              </a:ext>
            </a:extLst>
          </p:cNvPr>
          <p:cNvSpPr/>
          <p:nvPr/>
        </p:nvSpPr>
        <p:spPr>
          <a:xfrm>
            <a:off x="7366585" y="3381604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طرح 15">
            <a:extLst>
              <a:ext uri="{FF2B5EF4-FFF2-40B4-BE49-F238E27FC236}">
                <a16:creationId xmlns:a16="http://schemas.microsoft.com/office/drawing/2014/main" id="{FAC2FB16-618B-47E3-9F9C-71E0097C6E70}"/>
              </a:ext>
            </a:extLst>
          </p:cNvPr>
          <p:cNvSpPr/>
          <p:nvPr/>
        </p:nvSpPr>
        <p:spPr>
          <a:xfrm>
            <a:off x="5366623" y="3379258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علامة الطرح 16">
            <a:extLst>
              <a:ext uri="{FF2B5EF4-FFF2-40B4-BE49-F238E27FC236}">
                <a16:creationId xmlns:a16="http://schemas.microsoft.com/office/drawing/2014/main" id="{363E1BC3-89B1-4481-B96B-87056C4E302D}"/>
              </a:ext>
            </a:extLst>
          </p:cNvPr>
          <p:cNvSpPr/>
          <p:nvPr/>
        </p:nvSpPr>
        <p:spPr>
          <a:xfrm>
            <a:off x="3665906" y="3410309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علامة الطرح 18">
            <a:extLst>
              <a:ext uri="{FF2B5EF4-FFF2-40B4-BE49-F238E27FC236}">
                <a16:creationId xmlns:a16="http://schemas.microsoft.com/office/drawing/2014/main" id="{3F8DAB85-A511-487C-AC4D-0AD18E5FF176}"/>
              </a:ext>
            </a:extLst>
          </p:cNvPr>
          <p:cNvSpPr/>
          <p:nvPr/>
        </p:nvSpPr>
        <p:spPr>
          <a:xfrm>
            <a:off x="1835630" y="3348107"/>
            <a:ext cx="455052" cy="644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علامة الطرح 21">
            <a:extLst>
              <a:ext uri="{FF2B5EF4-FFF2-40B4-BE49-F238E27FC236}">
                <a16:creationId xmlns:a16="http://schemas.microsoft.com/office/drawing/2014/main" id="{F93E40CA-C944-4B7B-B28C-3A36D7E62F6E}"/>
              </a:ext>
            </a:extLst>
          </p:cNvPr>
          <p:cNvSpPr/>
          <p:nvPr/>
        </p:nvSpPr>
        <p:spPr>
          <a:xfrm>
            <a:off x="6688992" y="4518738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7240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EBFA347-09E6-40E2-8069-E03C298667A3}"/>
              </a:ext>
            </a:extLst>
          </p:cNvPr>
          <p:cNvSpPr/>
          <p:nvPr/>
        </p:nvSpPr>
        <p:spPr>
          <a:xfrm>
            <a:off x="685799" y="5119624"/>
            <a:ext cx="7899999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E7AE4DA-6A9B-47D3-9A9B-2884E228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3" y="497405"/>
            <a:ext cx="2834886" cy="5974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13699" y="819109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086100" y="1706611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C663595-9798-4A0E-B335-BB49C3E28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9" r="4339"/>
          <a:stretch/>
        </p:blipFill>
        <p:spPr>
          <a:xfrm>
            <a:off x="7219895" y="2719207"/>
            <a:ext cx="1491176" cy="1609483"/>
          </a:xfrm>
          <a:prstGeom prst="rect">
            <a:avLst/>
          </a:prstGeom>
          <a:ln w="28575">
            <a:noFill/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E1DC964-6BBF-40C1-9F69-5DC891C05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8" r="24176"/>
          <a:stretch/>
        </p:blipFill>
        <p:spPr>
          <a:xfrm>
            <a:off x="585350" y="2719207"/>
            <a:ext cx="839653" cy="1609483"/>
          </a:xfrm>
          <a:prstGeom prst="rect">
            <a:avLst/>
          </a:prstGeom>
          <a:ln w="28575">
            <a:noFill/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6F2871B-82FF-4978-A037-7F8FCEA38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78204"/>
          <a:stretch/>
        </p:blipFill>
        <p:spPr>
          <a:xfrm>
            <a:off x="2036560" y="2719207"/>
            <a:ext cx="100806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8C00B10-3427-449F-AA91-B6D621D9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8" r="38613"/>
          <a:stretch/>
        </p:blipFill>
        <p:spPr>
          <a:xfrm>
            <a:off x="3550605" y="2707020"/>
            <a:ext cx="1772529" cy="1609483"/>
          </a:xfrm>
          <a:prstGeom prst="rect">
            <a:avLst/>
          </a:prstGeom>
          <a:ln w="28575"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7C5EEAE-0E12-47D4-B1D9-549884335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3481" r="60759" b="-3481"/>
          <a:stretch/>
        </p:blipFill>
        <p:spPr>
          <a:xfrm>
            <a:off x="5936382" y="2775479"/>
            <a:ext cx="1207491" cy="1609483"/>
          </a:xfrm>
          <a:prstGeom prst="rect">
            <a:avLst/>
          </a:prstGeom>
          <a:ln w="28575">
            <a:noFill/>
          </a:ln>
        </p:spPr>
      </p:pic>
      <p:sp>
        <p:nvSpPr>
          <p:cNvPr id="13" name="علامة الطرح 12">
            <a:extLst>
              <a:ext uri="{FF2B5EF4-FFF2-40B4-BE49-F238E27FC236}">
                <a16:creationId xmlns:a16="http://schemas.microsoft.com/office/drawing/2014/main" id="{FAB45826-8134-47E4-86A0-0E9C8F2780A6}"/>
              </a:ext>
            </a:extLst>
          </p:cNvPr>
          <p:cNvSpPr/>
          <p:nvPr/>
        </p:nvSpPr>
        <p:spPr>
          <a:xfrm>
            <a:off x="5256767" y="3364100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علامة الطرح 13">
            <a:extLst>
              <a:ext uri="{FF2B5EF4-FFF2-40B4-BE49-F238E27FC236}">
                <a16:creationId xmlns:a16="http://schemas.microsoft.com/office/drawing/2014/main" id="{6481227F-D922-47AB-A3F0-33B527A25284}"/>
              </a:ext>
            </a:extLst>
          </p:cNvPr>
          <p:cNvSpPr/>
          <p:nvPr/>
        </p:nvSpPr>
        <p:spPr>
          <a:xfrm>
            <a:off x="3185159" y="3366777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طرح 15">
            <a:extLst>
              <a:ext uri="{FF2B5EF4-FFF2-40B4-BE49-F238E27FC236}">
                <a16:creationId xmlns:a16="http://schemas.microsoft.com/office/drawing/2014/main" id="{30BDA6AC-D2BD-4EF1-97C0-FF370703D451}"/>
              </a:ext>
            </a:extLst>
          </p:cNvPr>
          <p:cNvSpPr/>
          <p:nvPr/>
        </p:nvSpPr>
        <p:spPr>
          <a:xfrm>
            <a:off x="1491833" y="3347019"/>
            <a:ext cx="455052" cy="644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9282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E7AE4DA-6A9B-47D3-9A9B-2884E228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3" y="497405"/>
            <a:ext cx="2834886" cy="5974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44253" y="515587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116654" y="1438842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88B3D6E-EB41-4AC4-8974-02C29BF5C610}"/>
              </a:ext>
            </a:extLst>
          </p:cNvPr>
          <p:cNvSpPr/>
          <p:nvPr/>
        </p:nvSpPr>
        <p:spPr>
          <a:xfrm>
            <a:off x="685799" y="5119624"/>
            <a:ext cx="7899999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8" name="صورة 17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5614EDE3-F946-459E-A0F8-16A7E9C2D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5" r="4109"/>
          <a:stretch/>
        </p:blipFill>
        <p:spPr>
          <a:xfrm>
            <a:off x="6373813" y="2628257"/>
            <a:ext cx="900332" cy="1603387"/>
          </a:xfrm>
          <a:prstGeom prst="rect">
            <a:avLst/>
          </a:prstGeom>
          <a:ln w="28575">
            <a:noFill/>
          </a:ln>
        </p:spPr>
      </p:pic>
      <p:pic>
        <p:nvPicPr>
          <p:cNvPr id="19" name="صورة 18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83EF7CD2-C6FF-4D08-82B3-C7F2AAD2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r="73682"/>
          <a:stretch/>
        </p:blipFill>
        <p:spPr>
          <a:xfrm>
            <a:off x="7763575" y="2594999"/>
            <a:ext cx="984738" cy="1603387"/>
          </a:xfrm>
          <a:prstGeom prst="rect">
            <a:avLst/>
          </a:prstGeom>
          <a:ln w="28575">
            <a:noFill/>
          </a:ln>
        </p:spPr>
      </p:pic>
      <p:pic>
        <p:nvPicPr>
          <p:cNvPr id="20" name="صورة 19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95538C95-7C47-4AF4-A5E2-502210BC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9" r="16144"/>
          <a:stretch/>
        </p:blipFill>
        <p:spPr>
          <a:xfrm>
            <a:off x="378310" y="2594999"/>
            <a:ext cx="1111348" cy="1603387"/>
          </a:xfrm>
          <a:prstGeom prst="rect">
            <a:avLst/>
          </a:prstGeom>
          <a:ln w="28575">
            <a:noFill/>
          </a:ln>
        </p:spPr>
      </p:pic>
      <p:pic>
        <p:nvPicPr>
          <p:cNvPr id="23" name="صورة 2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F9463758-FC24-4705-A942-DFB0EC201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2" r="33669"/>
          <a:stretch/>
        </p:blipFill>
        <p:spPr>
          <a:xfrm>
            <a:off x="1863883" y="2594999"/>
            <a:ext cx="1237958" cy="1603387"/>
          </a:xfrm>
          <a:prstGeom prst="rect">
            <a:avLst/>
          </a:prstGeom>
          <a:ln w="28575">
            <a:noFill/>
          </a:ln>
        </p:spPr>
      </p:pic>
      <p:pic>
        <p:nvPicPr>
          <p:cNvPr id="26" name="صورة 2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3EDCF690-C403-45C5-9116-C5D31E433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9" r="49565"/>
          <a:stretch/>
        </p:blipFill>
        <p:spPr>
          <a:xfrm>
            <a:off x="3626478" y="2614945"/>
            <a:ext cx="1111349" cy="1603387"/>
          </a:xfrm>
          <a:prstGeom prst="rect">
            <a:avLst/>
          </a:prstGeom>
          <a:ln w="28575">
            <a:noFill/>
          </a:ln>
        </p:spPr>
      </p:pic>
      <p:pic>
        <p:nvPicPr>
          <p:cNvPr id="27" name="صورة 26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6D888700-2EEF-471D-A711-F4160C8D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9" r="67838"/>
          <a:stretch/>
        </p:blipFill>
        <p:spPr>
          <a:xfrm>
            <a:off x="5250615" y="2594999"/>
            <a:ext cx="425077" cy="1603387"/>
          </a:xfrm>
          <a:prstGeom prst="rect">
            <a:avLst/>
          </a:prstGeom>
          <a:ln w="28575">
            <a:noFill/>
          </a:ln>
        </p:spPr>
      </p:pic>
      <p:sp>
        <p:nvSpPr>
          <p:cNvPr id="13" name="علامة الطرح 12">
            <a:extLst>
              <a:ext uri="{FF2B5EF4-FFF2-40B4-BE49-F238E27FC236}">
                <a16:creationId xmlns:a16="http://schemas.microsoft.com/office/drawing/2014/main" id="{419F6BB2-DB39-4A87-8B09-55A36EB2E4E8}"/>
              </a:ext>
            </a:extLst>
          </p:cNvPr>
          <p:cNvSpPr/>
          <p:nvPr/>
        </p:nvSpPr>
        <p:spPr>
          <a:xfrm>
            <a:off x="7274145" y="3338061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علامة الطرح 13">
            <a:extLst>
              <a:ext uri="{FF2B5EF4-FFF2-40B4-BE49-F238E27FC236}">
                <a16:creationId xmlns:a16="http://schemas.microsoft.com/office/drawing/2014/main" id="{E5C173E8-55E9-438B-9F92-81447810EDF9}"/>
              </a:ext>
            </a:extLst>
          </p:cNvPr>
          <p:cNvSpPr/>
          <p:nvPr/>
        </p:nvSpPr>
        <p:spPr>
          <a:xfrm>
            <a:off x="5710070" y="3338061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طرح 15">
            <a:extLst>
              <a:ext uri="{FF2B5EF4-FFF2-40B4-BE49-F238E27FC236}">
                <a16:creationId xmlns:a16="http://schemas.microsoft.com/office/drawing/2014/main" id="{5D177330-8C97-496F-8A01-6BC7F1F14B6A}"/>
              </a:ext>
            </a:extLst>
          </p:cNvPr>
          <p:cNvSpPr/>
          <p:nvPr/>
        </p:nvSpPr>
        <p:spPr>
          <a:xfrm>
            <a:off x="3136219" y="3312187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علامة الطرح 16">
            <a:extLst>
              <a:ext uri="{FF2B5EF4-FFF2-40B4-BE49-F238E27FC236}">
                <a16:creationId xmlns:a16="http://schemas.microsoft.com/office/drawing/2014/main" id="{1308AA8F-323A-43AC-88B1-2B6AF3C8077C}"/>
              </a:ext>
            </a:extLst>
          </p:cNvPr>
          <p:cNvSpPr/>
          <p:nvPr/>
        </p:nvSpPr>
        <p:spPr>
          <a:xfrm>
            <a:off x="1413601" y="3235563"/>
            <a:ext cx="455052" cy="644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علامة الطرح 23">
            <a:extLst>
              <a:ext uri="{FF2B5EF4-FFF2-40B4-BE49-F238E27FC236}">
                <a16:creationId xmlns:a16="http://schemas.microsoft.com/office/drawing/2014/main" id="{74888475-E530-45F7-994A-CDD9BAED2E90}"/>
              </a:ext>
            </a:extLst>
          </p:cNvPr>
          <p:cNvSpPr/>
          <p:nvPr/>
        </p:nvSpPr>
        <p:spPr>
          <a:xfrm>
            <a:off x="4737056" y="3307581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2657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2BF3CC7-3062-4B52-B267-AD26206ED53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33350" cmpd="thickThin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EBFA347-09E6-40E2-8069-E03C298667A3}"/>
              </a:ext>
            </a:extLst>
          </p:cNvPr>
          <p:cNvSpPr/>
          <p:nvPr/>
        </p:nvSpPr>
        <p:spPr>
          <a:xfrm>
            <a:off x="378813" y="4814555"/>
            <a:ext cx="8270724" cy="963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E7AE4DA-6A9B-47D3-9A9B-2884E228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3" y="497405"/>
            <a:ext cx="2834886" cy="5974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326C7F-C5B3-48D9-B1EE-413C8D807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2"/>
          <a:stretch/>
        </p:blipFill>
        <p:spPr>
          <a:xfrm>
            <a:off x="3213699" y="819109"/>
            <a:ext cx="5372100" cy="92325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096C15-1B7E-45A9-B9B8-68404C519A37}"/>
              </a:ext>
            </a:extLst>
          </p:cNvPr>
          <p:cNvSpPr/>
          <p:nvPr/>
        </p:nvSpPr>
        <p:spPr>
          <a:xfrm>
            <a:off x="3086100" y="1706611"/>
            <a:ext cx="5499699" cy="834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B0F0"/>
                </a:solidFill>
              </a:rPr>
              <a:t>أرتب الكلمات التي أمامي لتصبح جملة مفيدة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6FAA21E1-8C6C-481A-AF20-E723F0BDE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3" r="33488"/>
          <a:stretch/>
        </p:blipFill>
        <p:spPr>
          <a:xfrm>
            <a:off x="7712791" y="2975135"/>
            <a:ext cx="87219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F604E34-548D-4300-BEE1-3FF5DDEA5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44376"/>
          <a:stretch/>
        </p:blipFill>
        <p:spPr>
          <a:xfrm>
            <a:off x="833500" y="2876447"/>
            <a:ext cx="604911" cy="1609483"/>
          </a:xfrm>
          <a:prstGeom prst="rect">
            <a:avLst/>
          </a:prstGeom>
          <a:ln w="28575"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AC84D150-E2EA-4802-8C79-DE13B9F08E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5" r="51287"/>
          <a:stretch/>
        </p:blipFill>
        <p:spPr>
          <a:xfrm>
            <a:off x="5642077" y="2942666"/>
            <a:ext cx="1308297" cy="1609483"/>
          </a:xfrm>
          <a:prstGeom prst="rect">
            <a:avLst/>
          </a:prstGeom>
          <a:ln w="28575">
            <a:noFill/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2809F44-85C8-4F51-BB27-F727208B5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67872"/>
          <a:stretch/>
        </p:blipFill>
        <p:spPr>
          <a:xfrm>
            <a:off x="4265914" y="2926359"/>
            <a:ext cx="483170" cy="1609483"/>
          </a:xfrm>
          <a:prstGeom prst="rect">
            <a:avLst/>
          </a:prstGeom>
          <a:ln w="28575">
            <a:noFill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ADD27A6-3362-41CC-A6E7-422AC0A3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r="73670"/>
          <a:stretch/>
        </p:blipFill>
        <p:spPr>
          <a:xfrm>
            <a:off x="2360035" y="2926359"/>
            <a:ext cx="1012886" cy="1609483"/>
          </a:xfrm>
          <a:prstGeom prst="rect">
            <a:avLst/>
          </a:prstGeom>
          <a:ln w="28575">
            <a:noFill/>
          </a:ln>
        </p:spPr>
      </p:pic>
      <p:sp>
        <p:nvSpPr>
          <p:cNvPr id="12" name="علامة الطرح 11">
            <a:extLst>
              <a:ext uri="{FF2B5EF4-FFF2-40B4-BE49-F238E27FC236}">
                <a16:creationId xmlns:a16="http://schemas.microsoft.com/office/drawing/2014/main" id="{547FF989-B04F-4816-877B-F17BC47E7BEC}"/>
              </a:ext>
            </a:extLst>
          </p:cNvPr>
          <p:cNvSpPr/>
          <p:nvPr/>
        </p:nvSpPr>
        <p:spPr>
          <a:xfrm>
            <a:off x="7159041" y="3633485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علامة الطرح 12">
            <a:extLst>
              <a:ext uri="{FF2B5EF4-FFF2-40B4-BE49-F238E27FC236}">
                <a16:creationId xmlns:a16="http://schemas.microsoft.com/office/drawing/2014/main" id="{53431527-426C-43A7-B37C-4EAF53462867}"/>
              </a:ext>
            </a:extLst>
          </p:cNvPr>
          <p:cNvSpPr/>
          <p:nvPr/>
        </p:nvSpPr>
        <p:spPr>
          <a:xfrm>
            <a:off x="4950423" y="3675684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علامة الطرح 13">
            <a:extLst>
              <a:ext uri="{FF2B5EF4-FFF2-40B4-BE49-F238E27FC236}">
                <a16:creationId xmlns:a16="http://schemas.microsoft.com/office/drawing/2014/main" id="{F1398876-2F80-4AAE-8733-3E28C58BA094}"/>
              </a:ext>
            </a:extLst>
          </p:cNvPr>
          <p:cNvSpPr/>
          <p:nvPr/>
        </p:nvSpPr>
        <p:spPr>
          <a:xfrm>
            <a:off x="3642116" y="3647549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طرح 15">
            <a:extLst>
              <a:ext uri="{FF2B5EF4-FFF2-40B4-BE49-F238E27FC236}">
                <a16:creationId xmlns:a16="http://schemas.microsoft.com/office/drawing/2014/main" id="{B67E4C06-33C9-458E-99E2-A840C6A863AF}"/>
              </a:ext>
            </a:extLst>
          </p:cNvPr>
          <p:cNvSpPr/>
          <p:nvPr/>
        </p:nvSpPr>
        <p:spPr>
          <a:xfrm>
            <a:off x="1672635" y="3563148"/>
            <a:ext cx="455052" cy="47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045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6F8F0B-1488-4056-AB96-AD0C2D90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5" y="380183"/>
            <a:ext cx="5400768" cy="35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7F9CE0F-7692-437D-8370-91FE1DC576F5}"/>
              </a:ext>
            </a:extLst>
          </p:cNvPr>
          <p:cNvSpPr/>
          <p:nvPr/>
        </p:nvSpPr>
        <p:spPr>
          <a:xfrm>
            <a:off x="5261316" y="5106572"/>
            <a:ext cx="278540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توضع الجمل على المكعبات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062B86-3C34-40CA-8B70-7ABFEC3A7F8D}"/>
              </a:ext>
            </a:extLst>
          </p:cNvPr>
          <p:cNvSpPr/>
          <p:nvPr/>
        </p:nvSpPr>
        <p:spPr>
          <a:xfrm>
            <a:off x="689317" y="5106572"/>
            <a:ext cx="388268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المطلوب : ترتيب الجمل لتصبح نصًا مترابطًا .</a:t>
            </a:r>
          </a:p>
        </p:txBody>
      </p:sp>
    </p:spTree>
    <p:extLst>
      <p:ext uri="{BB962C8B-B14F-4D97-AF65-F5344CB8AC3E}">
        <p14:creationId xmlns:p14="http://schemas.microsoft.com/office/powerpoint/2010/main" val="42470642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EAC40C7F-69AF-42C6-9029-354779A3C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r="3150"/>
          <a:stretch/>
        </p:blipFill>
        <p:spPr>
          <a:xfrm>
            <a:off x="682388" y="495206"/>
            <a:ext cx="8079653" cy="16094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B4096C2-E596-4773-9B3E-EEA6A56B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59" y="2689198"/>
            <a:ext cx="7407282" cy="16094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9BF307C1-B6D0-43E8-97B3-EB1BCB26D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1" y="4883190"/>
            <a:ext cx="7480440" cy="16033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19699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D64C936-65C0-43E6-A0ED-FC8B9AAD8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4232"/>
          <a:stretch/>
        </p:blipFill>
        <p:spPr>
          <a:xfrm>
            <a:off x="477672" y="426532"/>
            <a:ext cx="8188656" cy="2688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11E1A9-EE6E-434A-8C4B-047A9AC22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40" y="3907147"/>
            <a:ext cx="7571888" cy="16094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6704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347850-93C5-4973-A89C-6A0F9601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اليوم ؟</a:t>
            </a:r>
          </a:p>
        </p:txBody>
      </p:sp>
      <p:sp>
        <p:nvSpPr>
          <p:cNvPr id="66565" name="WordArt 4">
            <a:extLst>
              <a:ext uri="{FF2B5EF4-FFF2-40B4-BE49-F238E27FC236}">
                <a16:creationId xmlns:a16="http://schemas.microsoft.com/office/drawing/2014/main" id="{D6BF1CA3-9ADA-4633-9778-69700BE3D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3363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bg1"/>
                </a:solidFill>
              </a:rPr>
              <a:t>نَفْسَه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وَجْه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مِيَاه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هَوَاء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6000" b="1" dirty="0">
              <a:solidFill>
                <a:prstClr val="white"/>
              </a:solidFill>
            </a:endParaRPr>
          </a:p>
          <a:p>
            <a:pPr algn="ctr"/>
            <a:r>
              <a:rPr lang="ar-SA" sz="6000" b="1" dirty="0">
                <a:solidFill>
                  <a:prstClr val="white"/>
                </a:solidFill>
              </a:rPr>
              <a:t>السَّمَاء  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طَيَّارًا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وَرَقِيَّة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طَيَّارَة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شَكَرَتْ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prstClr val="white"/>
                </a:solidFill>
              </a:rPr>
              <a:t>رِفَاقَهُ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الأَبُ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فَوَّاز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317" y="257392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3031" y="261894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2575" y="266090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241" y="26677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3302" y="431780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11032" y="431780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0639" y="436633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73241" y="433197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4300" y="93746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69404" y="96926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55955" y="95577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19126" y="93746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21387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F0ABD479-16AF-4FC3-A792-0623949EF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08" y="828495"/>
            <a:ext cx="7976382" cy="14354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A35290-2B7A-4DC7-B0E2-02A0F1DF7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07" y="2087253"/>
            <a:ext cx="6606206" cy="1435422"/>
          </a:xfrm>
          <a:prstGeom prst="rect">
            <a:avLst/>
          </a:prstGeom>
        </p:spPr>
      </p:pic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0E8250E0-A3C7-47EB-8CE2-C5E15AFE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98" y="3292383"/>
            <a:ext cx="7339592" cy="15731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29DB93-898F-486C-93F1-F8716BFDA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56" y="4668221"/>
            <a:ext cx="9438910" cy="133485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7A712D-22BA-45F5-B4FE-C888CDCDF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21" y="5713636"/>
            <a:ext cx="6753010" cy="1435422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4CCFBA09-2072-4C73-BEA5-73D962B6229E}"/>
              </a:ext>
            </a:extLst>
          </p:cNvPr>
          <p:cNvSpPr txBox="1">
            <a:spLocks/>
          </p:cNvSpPr>
          <p:nvPr/>
        </p:nvSpPr>
        <p:spPr>
          <a:xfrm>
            <a:off x="1272508" y="300674"/>
            <a:ext cx="776577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0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أقرأ الجملة وأستخرج الكلمة التي بها حرف الثاء 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7B7CFD69-A20A-47AE-926B-B6F7951C27A5}"/>
              </a:ext>
            </a:extLst>
          </p:cNvPr>
          <p:cNvSpPr txBox="1">
            <a:spLocks/>
          </p:cNvSpPr>
          <p:nvPr/>
        </p:nvSpPr>
        <p:spPr>
          <a:xfrm flipV="1">
            <a:off x="5740702" y="4346678"/>
            <a:ext cx="1194083" cy="164970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</a:t>
            </a: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4AD54519-E9A3-43A7-AB7A-72D62051563A}"/>
              </a:ext>
            </a:extLst>
          </p:cNvPr>
          <p:cNvSpPr txBox="1">
            <a:spLocks/>
          </p:cNvSpPr>
          <p:nvPr/>
        </p:nvSpPr>
        <p:spPr>
          <a:xfrm flipV="1">
            <a:off x="4572000" y="1856350"/>
            <a:ext cx="1168702" cy="177275"/>
          </a:xfrm>
          <a:prstGeom prst="rect">
            <a:avLst/>
          </a:prstGeom>
          <a:solidFill>
            <a:srgbClr val="33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4E5EE308-CBE1-467E-8E28-C919663B6DAA}"/>
              </a:ext>
            </a:extLst>
          </p:cNvPr>
          <p:cNvSpPr txBox="1">
            <a:spLocks/>
          </p:cNvSpPr>
          <p:nvPr/>
        </p:nvSpPr>
        <p:spPr>
          <a:xfrm flipV="1">
            <a:off x="3968180" y="3085175"/>
            <a:ext cx="1168703" cy="167715"/>
          </a:xfrm>
          <a:prstGeom prst="rect">
            <a:avLst/>
          </a:prstGeom>
          <a:solidFill>
            <a:srgbClr val="33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D9ACFDF7-8DB3-48C4-84F0-55114FA5CDCF}"/>
              </a:ext>
            </a:extLst>
          </p:cNvPr>
          <p:cNvSpPr txBox="1">
            <a:spLocks/>
          </p:cNvSpPr>
          <p:nvPr/>
        </p:nvSpPr>
        <p:spPr>
          <a:xfrm flipV="1">
            <a:off x="4280121" y="4432605"/>
            <a:ext cx="1194083" cy="135609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5BF6578-AF33-49A0-B065-35049A423859}"/>
              </a:ext>
            </a:extLst>
          </p:cNvPr>
          <p:cNvSpPr/>
          <p:nvPr/>
        </p:nvSpPr>
        <p:spPr>
          <a:xfrm>
            <a:off x="179387" y="115886"/>
            <a:ext cx="8785225" cy="6593523"/>
          </a:xfrm>
          <a:prstGeom prst="rect">
            <a:avLst/>
          </a:prstGeom>
          <a:noFill/>
          <a:ln w="142875" cmpd="tri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84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028C20-EFB5-4AAF-BB16-ED8878BACD5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A6DF7D2-BCC6-4642-8160-3C71F4DCBD27}"/>
              </a:ext>
            </a:extLst>
          </p:cNvPr>
          <p:cNvGrpSpPr/>
          <p:nvPr/>
        </p:nvGrpSpPr>
        <p:grpSpPr>
          <a:xfrm>
            <a:off x="419775" y="2668466"/>
            <a:ext cx="2596187" cy="2093342"/>
            <a:chOff x="6333498" y="2115843"/>
            <a:chExt cx="2596187" cy="209334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94C1CAC-1E78-487D-B3C1-0C7C32DC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498" y="2375800"/>
              <a:ext cx="2565344" cy="1833385"/>
            </a:xfrm>
            <a:prstGeom prst="rect">
              <a:avLst/>
            </a:prstGeom>
          </p:spPr>
        </p:pic>
        <p:sp>
          <p:nvSpPr>
            <p:cNvPr id="2" name="نجمة: 5 نقاط 1">
              <a:extLst>
                <a:ext uri="{FF2B5EF4-FFF2-40B4-BE49-F238E27FC236}">
                  <a16:creationId xmlns:a16="http://schemas.microsoft.com/office/drawing/2014/main" id="{5D468A5F-C94E-4B22-9206-E54BFCC543C4}"/>
                </a:ext>
              </a:extLst>
            </p:cNvPr>
            <p:cNvSpPr/>
            <p:nvPr/>
          </p:nvSpPr>
          <p:spPr>
            <a:xfrm>
              <a:off x="6364342" y="2115843"/>
              <a:ext cx="2565343" cy="2023973"/>
            </a:xfrm>
            <a:prstGeom prst="star5">
              <a:avLst>
                <a:gd name="adj" fmla="val 36427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77287F3-EBEC-4946-987A-A6EA6DAB24A7}"/>
              </a:ext>
            </a:extLst>
          </p:cNvPr>
          <p:cNvGrpSpPr/>
          <p:nvPr/>
        </p:nvGrpSpPr>
        <p:grpSpPr>
          <a:xfrm>
            <a:off x="2989494" y="2566642"/>
            <a:ext cx="2565343" cy="2023973"/>
            <a:chOff x="654791" y="2280504"/>
            <a:chExt cx="2565343" cy="202397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FD7EACA-A76C-4FAB-B690-23B6A61FA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8" r="11683" b="23333"/>
            <a:stretch/>
          </p:blipFill>
          <p:spPr>
            <a:xfrm>
              <a:off x="1014670" y="2718183"/>
              <a:ext cx="1764988" cy="1421633"/>
            </a:xfrm>
            <a:prstGeom prst="rect">
              <a:avLst/>
            </a:prstGeom>
          </p:spPr>
        </p:pic>
        <p:sp>
          <p:nvSpPr>
            <p:cNvPr id="10" name="نجمة: 5 نقاط 9">
              <a:extLst>
                <a:ext uri="{FF2B5EF4-FFF2-40B4-BE49-F238E27FC236}">
                  <a16:creationId xmlns:a16="http://schemas.microsoft.com/office/drawing/2014/main" id="{AE0ACD34-21E1-4054-984F-F0E738D0392D}"/>
                </a:ext>
              </a:extLst>
            </p:cNvPr>
            <p:cNvSpPr/>
            <p:nvPr/>
          </p:nvSpPr>
          <p:spPr>
            <a:xfrm>
              <a:off x="654791" y="2280504"/>
              <a:ext cx="2565343" cy="2023973"/>
            </a:xfrm>
            <a:prstGeom prst="star5">
              <a:avLst>
                <a:gd name="adj" fmla="val 36427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4" name="صورة 1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8ACDC520-002D-4862-A2D3-9D7217E34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70" y="783119"/>
            <a:ext cx="1219370" cy="943107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103593B-AC22-4326-86E3-AAFE579B09F5}"/>
              </a:ext>
            </a:extLst>
          </p:cNvPr>
          <p:cNvGrpSpPr/>
          <p:nvPr/>
        </p:nvGrpSpPr>
        <p:grpSpPr>
          <a:xfrm>
            <a:off x="5582814" y="2863493"/>
            <a:ext cx="3139712" cy="2494088"/>
            <a:chOff x="5582814" y="2863493"/>
            <a:chExt cx="3139712" cy="2494088"/>
          </a:xfrm>
        </p:grpSpPr>
        <p:sp>
          <p:nvSpPr>
            <p:cNvPr id="9" name="نجمة: 5 نقاط 8">
              <a:extLst>
                <a:ext uri="{FF2B5EF4-FFF2-40B4-BE49-F238E27FC236}">
                  <a16:creationId xmlns:a16="http://schemas.microsoft.com/office/drawing/2014/main" id="{58DDB872-704F-45D2-AC0F-17756B707EF1}"/>
                </a:ext>
              </a:extLst>
            </p:cNvPr>
            <p:cNvSpPr/>
            <p:nvPr/>
          </p:nvSpPr>
          <p:spPr>
            <a:xfrm>
              <a:off x="5888248" y="2863493"/>
              <a:ext cx="2665238" cy="2007514"/>
            </a:xfrm>
            <a:prstGeom prst="star5">
              <a:avLst>
                <a:gd name="adj" fmla="val 36427"/>
                <a:gd name="hf" fmla="val 105146"/>
                <a:gd name="vf" fmla="val 1105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6" name="صورة 15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0C7AFB0C-0962-4439-B66C-8EEC2124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814" y="3004321"/>
              <a:ext cx="3139712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39280E93-0429-4B96-B9BC-3F1BC0311C8A}"/>
              </a:ext>
            </a:extLst>
          </p:cNvPr>
          <p:cNvGraphicFramePr>
            <a:graphicFrameLocks noGrp="1"/>
          </p:cNvGraphicFramePr>
          <p:nvPr/>
        </p:nvGraphicFramePr>
        <p:xfrm>
          <a:off x="1225620" y="1941764"/>
          <a:ext cx="7136502" cy="4026669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2349326">
                  <a:extLst>
                    <a:ext uri="{9D8B030D-6E8A-4147-A177-3AD203B41FA5}">
                      <a16:colId xmlns:a16="http://schemas.microsoft.com/office/drawing/2014/main" val="3768927356"/>
                    </a:ext>
                  </a:extLst>
                </a:gridCol>
                <a:gridCol w="2194649">
                  <a:extLst>
                    <a:ext uri="{9D8B030D-6E8A-4147-A177-3AD203B41FA5}">
                      <a16:colId xmlns:a16="http://schemas.microsoft.com/office/drawing/2014/main" val="2187132349"/>
                    </a:ext>
                  </a:extLst>
                </a:gridCol>
                <a:gridCol w="2592527">
                  <a:extLst>
                    <a:ext uri="{9D8B030D-6E8A-4147-A177-3AD203B41FA5}">
                      <a16:colId xmlns:a16="http://schemas.microsoft.com/office/drawing/2014/main" val="2760825612"/>
                    </a:ext>
                  </a:extLst>
                </a:gridCol>
              </a:tblGrid>
              <a:tr h="758730">
                <a:tc gridSpan="3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</a:t>
                      </a:r>
                      <a:r>
                        <a:rPr lang="ar-SA" sz="2700" dirty="0"/>
                        <a:t>أقرأ الكلمات التي أمامي حسب رقمي في المجموعة .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 marL="77413" marR="77413" marT="38684" marB="38684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94505"/>
                  </a:ext>
                </a:extLst>
              </a:tr>
              <a:tr h="152995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 </a:t>
                      </a:r>
                      <a:endParaRPr lang="ar-SA" sz="36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solidFill>
                            <a:srgbClr val="FF0000"/>
                          </a:solidFill>
                          <a:cs typeface="+mn-cs"/>
                        </a:rPr>
                        <a:t> </a:t>
                      </a:r>
                      <a:endParaRPr lang="ar-SA" sz="3600" dirty="0"/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lang="ar-SA" sz="3400" dirty="0">
                          <a:solidFill>
                            <a:srgbClr val="00B05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cs typeface="+mn-cs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endParaRPr kumimoji="0" lang="ar-SA" altLang="ar-SA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27829"/>
                  </a:ext>
                </a:extLst>
              </a:tr>
              <a:tr h="144877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</a:t>
                      </a: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cs typeface="AL-Mohanad Bold" pitchFamily="2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  <a:endParaRPr lang="ar-SA" sz="3600" dirty="0">
                        <a:solidFill>
                          <a:srgbClr val="FF0000"/>
                        </a:solidFill>
                      </a:endParaRPr>
                    </a:p>
                  </a:txBody>
                  <a:tcPr marL="77413" marR="77413" marT="38684" marB="38684"/>
                </a:tc>
                <a:extLst>
                  <a:ext uri="{0D108BD9-81ED-4DB2-BD59-A6C34878D82A}">
                    <a16:rowId xmlns:a16="http://schemas.microsoft.com/office/drawing/2014/main" val="3923237661"/>
                  </a:ext>
                </a:extLst>
              </a:tr>
            </a:tbl>
          </a:graphicData>
        </a:graphic>
      </p:graphicFrame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A573A2BB-D772-4D9D-A658-576283CCB02B}"/>
              </a:ext>
            </a:extLst>
          </p:cNvPr>
          <p:cNvSpPr/>
          <p:nvPr/>
        </p:nvSpPr>
        <p:spPr>
          <a:xfrm>
            <a:off x="7727880" y="2934350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ea typeface="Calibri" panose="020F0502020204030204" pitchFamily="34" charset="0"/>
              </a:rPr>
              <a:t>1</a:t>
            </a:r>
            <a:endParaRPr lang="en-US" sz="93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A977DE8-0933-4447-AB45-A3795F7DFA6D}"/>
              </a:ext>
            </a:extLst>
          </p:cNvPr>
          <p:cNvSpPr/>
          <p:nvPr/>
        </p:nvSpPr>
        <p:spPr>
          <a:xfrm>
            <a:off x="5491163" y="2999204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ADB0463E-BF6D-4EAC-928E-29A5123F0293}"/>
              </a:ext>
            </a:extLst>
          </p:cNvPr>
          <p:cNvSpPr/>
          <p:nvPr/>
        </p:nvSpPr>
        <p:spPr>
          <a:xfrm>
            <a:off x="3202940" y="2974415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E547FA6D-76C7-4624-BDA3-ACEFB698F9A2}"/>
              </a:ext>
            </a:extLst>
          </p:cNvPr>
          <p:cNvSpPr/>
          <p:nvPr/>
        </p:nvSpPr>
        <p:spPr>
          <a:xfrm rot="10800000" flipV="1">
            <a:off x="7805735" y="4653852"/>
            <a:ext cx="347663" cy="38100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2F9364F5-F0C0-4605-92ED-2EE080DE59DF}"/>
              </a:ext>
            </a:extLst>
          </p:cNvPr>
          <p:cNvSpPr/>
          <p:nvPr/>
        </p:nvSpPr>
        <p:spPr>
          <a:xfrm>
            <a:off x="5491163" y="4645758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مخطط انسيابي: رابط 22">
            <a:extLst>
              <a:ext uri="{FF2B5EF4-FFF2-40B4-BE49-F238E27FC236}">
                <a16:creationId xmlns:a16="http://schemas.microsoft.com/office/drawing/2014/main" id="{094799DC-2A06-4FFD-8541-1776F07485FB}"/>
              </a:ext>
            </a:extLst>
          </p:cNvPr>
          <p:cNvSpPr/>
          <p:nvPr/>
        </p:nvSpPr>
        <p:spPr>
          <a:xfrm>
            <a:off x="3202940" y="483878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C15E7C2D-F39B-40BB-B51E-6A2A5705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287807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14هـ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الخامسة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 (  ث  )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الصور وأقرأ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المساجلة الحلقية  الشفهية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كلمات تحتوي على الحرف ( ث )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</a:t>
            </a:r>
            <a:endParaRPr lang="ar-SA" sz="1050" b="1" dirty="0"/>
          </a:p>
        </p:txBody>
      </p:sp>
      <p:grpSp>
        <p:nvGrpSpPr>
          <p:cNvPr id="64537" name="مجموعة 1">
            <a:extLst>
              <a:ext uri="{FF2B5EF4-FFF2-40B4-BE49-F238E27FC236}">
                <a16:creationId xmlns:a16="http://schemas.microsoft.com/office/drawing/2014/main" id="{2D1EFD0F-75D7-4224-9292-25F86BC040E4}"/>
              </a:ext>
            </a:extLst>
          </p:cNvPr>
          <p:cNvGrpSpPr>
            <a:grpSpLocks/>
          </p:cNvGrpSpPr>
          <p:nvPr/>
        </p:nvGrpSpPr>
        <p:grpSpPr bwMode="auto">
          <a:xfrm>
            <a:off x="3721099" y="321937"/>
            <a:ext cx="928688" cy="1539875"/>
            <a:chOff x="3997325" y="715963"/>
            <a:chExt cx="928688" cy="1539295"/>
          </a:xfrm>
        </p:grpSpPr>
        <p:pic>
          <p:nvPicPr>
            <p:cNvPr id="64544" name="Picture 2" descr="صورة ذات صلة">
              <a:extLst>
                <a:ext uri="{FF2B5EF4-FFF2-40B4-BE49-F238E27FC236}">
                  <a16:creationId xmlns:a16="http://schemas.microsoft.com/office/drawing/2014/main" id="{53D67518-207C-4D7D-A4FD-4326AD70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68FD717-260B-4DC9-B656-01AE7F1165F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C3A2A359-1AFB-47C7-A5BB-C2D437AB9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45" y="3153404"/>
            <a:ext cx="2243522" cy="160338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8EE9AAC-3D79-4694-9853-5757EDDE9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11683" b="23333"/>
          <a:stretch/>
        </p:blipFill>
        <p:spPr>
          <a:xfrm>
            <a:off x="6374810" y="3157105"/>
            <a:ext cx="1543570" cy="124328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989DAF0-7CC0-4ADA-AD21-29B4352A4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11683" b="23333"/>
          <a:stretch/>
        </p:blipFill>
        <p:spPr>
          <a:xfrm>
            <a:off x="4256072" y="4808259"/>
            <a:ext cx="1543570" cy="1243289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7CA6A61-1A05-40E5-B6DA-E38470DA7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21" y="4669749"/>
            <a:ext cx="2243522" cy="1603387"/>
          </a:xfrm>
          <a:prstGeom prst="rect">
            <a:avLst/>
          </a:prstGeom>
        </p:spPr>
      </p:pic>
      <p:pic>
        <p:nvPicPr>
          <p:cNvPr id="29" name="صورة 28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551E62CE-2C32-47BE-83F6-96EFCEA1D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6" y="3151031"/>
            <a:ext cx="2609989" cy="1956225"/>
          </a:xfrm>
          <a:prstGeom prst="rect">
            <a:avLst/>
          </a:prstGeom>
        </p:spPr>
      </p:pic>
      <p:pic>
        <p:nvPicPr>
          <p:cNvPr id="30" name="صورة 29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378C53BC-BE16-4CBC-BF82-C1107CB0B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64" y="4756791"/>
            <a:ext cx="2627862" cy="19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92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تَحَدَّثَ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87AE20DF-282D-45A6-ABD6-91311F781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3665030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تَحَدَّثُ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E82EEBE8-F612-4660-B452-BAF66F96E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7086058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1" y="2983191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تَحَدَّثُ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FF1EF9E7-7241-484D-92AD-DCB0356DB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056342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1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تَحَدَّثُ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1A7741C6-5439-490E-A0E5-05C427B0D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4109975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تَحَدَّثُ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FC23A60E-954A-4BD9-9560-F6FB03DB5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789898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كَثِير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تَحَدَّثُ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ثَعْلَب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814212" y="4233486"/>
              <a:ext cx="1198030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ثَلَاث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ثِيَاب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مِحْرَاث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BBCF78C4-0204-4AE7-A190-113A50509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50" y="337097"/>
            <a:ext cx="121937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0"/>
            <a:ext cx="8375374" cy="65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bg1"/>
                </a:solidFill>
              </a:rPr>
              <a:t>نَفْسَه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66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وَجْه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2A21D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مِيَاه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هَـوَاءُ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السَّمَاء  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طَيَّارًا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وَرَقِيَّة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raditional Arabic" pitchFamily="2" charset="-78"/>
              </a:rPr>
              <a:t> </a:t>
            </a:r>
            <a:r>
              <a:rPr lang="ar-SA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طَيَّارَة</a:t>
            </a: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شَكَرَتْ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rgbClr val="2A21D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رِفَاقَهُ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الْأَبُ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FF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فَوَّاز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603" y="6037538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23652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B0AE78F-CA82-483A-8922-8067E6A6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8741" r="37121" b="23888"/>
          <a:stretch/>
        </p:blipFill>
        <p:spPr>
          <a:xfrm>
            <a:off x="5122044" y="0"/>
            <a:ext cx="2939650" cy="6654019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765B565-4F3E-42E7-96B6-24DA4D3ABBA7}"/>
              </a:ext>
            </a:extLst>
          </p:cNvPr>
          <p:cNvGrpSpPr/>
          <p:nvPr/>
        </p:nvGrpSpPr>
        <p:grpSpPr>
          <a:xfrm>
            <a:off x="5303794" y="203981"/>
            <a:ext cx="2611242" cy="6714606"/>
            <a:chOff x="5303794" y="203981"/>
            <a:chExt cx="2611242" cy="671460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6E9BF2F-DFA5-4512-9C9B-F72AA148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566" y="203981"/>
              <a:ext cx="2243522" cy="1603387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6AA1025-F890-41E7-A340-C739AEE5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108" y="4055029"/>
              <a:ext cx="2584928" cy="1603387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F695A9B-6CC8-47BE-A0F4-F75B0448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974" y="5315200"/>
              <a:ext cx="2225233" cy="1603387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7DB4525-51D4-452A-8893-673CA2548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8" r="11683" b="23333"/>
            <a:stretch/>
          </p:blipFill>
          <p:spPr>
            <a:xfrm>
              <a:off x="5850787" y="2921972"/>
              <a:ext cx="1543570" cy="1243289"/>
            </a:xfrm>
            <a:prstGeom prst="rect">
              <a:avLst/>
            </a:prstGeom>
          </p:spPr>
        </p:pic>
        <p:pic>
          <p:nvPicPr>
            <p:cNvPr id="8" name="صورة 7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ED69E649-7187-4DE3-B9AF-666259DC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794" y="1395470"/>
              <a:ext cx="2539065" cy="1903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7847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028C20-EFB5-4AAF-BB16-ED8878BACD55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8C410DB5-D47B-43D6-BE89-5942FB4B0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76" y="716925"/>
            <a:ext cx="1219370" cy="943107"/>
          </a:xfrm>
          <a:prstGeom prst="rect">
            <a:avLst/>
          </a:prstGeom>
        </p:spPr>
      </p:pic>
      <p:pic>
        <p:nvPicPr>
          <p:cNvPr id="3" name="صورة 2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D5D0267F-CB15-426B-B615-59FBD8E0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4" y="2252498"/>
            <a:ext cx="6430272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81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6574850" y="1016317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تَـ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92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3137095" y="1016317"/>
            <a:ext cx="3536231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70C0"/>
                </a:solidFill>
              </a:rPr>
              <a:t>ـحَـدَّ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529E91-F9E9-450A-855B-F184434EE2F9}"/>
              </a:ext>
            </a:extLst>
          </p:cNvPr>
          <p:cNvSpPr txBox="1"/>
          <p:nvPr/>
        </p:nvSpPr>
        <p:spPr>
          <a:xfrm>
            <a:off x="1561038" y="1015788"/>
            <a:ext cx="20162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ثَ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9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" y="629995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5615815" y="629995"/>
            <a:ext cx="210514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00B050"/>
                </a:solidFill>
              </a:rPr>
              <a:t>ثَـ</a:t>
            </a:r>
            <a:endParaRPr lang="ar-SA" sz="9600" b="1" dirty="0">
              <a:solidFill>
                <a:srgbClr val="00B05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4397488" y="629995"/>
            <a:ext cx="300475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ـلَا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93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FE301F9-4C89-4FED-BD23-2182F93C675D}"/>
              </a:ext>
            </a:extLst>
          </p:cNvPr>
          <p:cNvSpPr txBox="1"/>
          <p:nvPr/>
        </p:nvSpPr>
        <p:spPr>
          <a:xfrm>
            <a:off x="1781655" y="668681"/>
            <a:ext cx="210514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2A21DF"/>
                </a:solidFill>
              </a:rPr>
              <a:t>ث</a:t>
            </a:r>
            <a:endParaRPr lang="ar-SA" sz="9600" b="1" dirty="0">
              <a:solidFill>
                <a:srgbClr val="2A2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5870714" y="1032281"/>
            <a:ext cx="240660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/>
              <a:t>كَـ</a:t>
            </a:r>
            <a:endParaRPr lang="ar-SA" sz="96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4214348" y="1032281"/>
            <a:ext cx="29053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70C0"/>
                </a:solidFill>
              </a:rPr>
              <a:t>ـ</a:t>
            </a:r>
            <a:r>
              <a:rPr lang="ar-SA" sz="19900" b="1" dirty="0" err="1">
                <a:solidFill>
                  <a:srgbClr val="0070C0"/>
                </a:solidFill>
              </a:rPr>
              <a:t>ثِي</a:t>
            </a:r>
            <a:r>
              <a:rPr lang="ar-SA" sz="19900" b="1" dirty="0">
                <a:solidFill>
                  <a:srgbClr val="0070C0"/>
                </a:solidFill>
              </a:rPr>
              <a:t>ـ</a:t>
            </a:r>
            <a:endParaRPr lang="ar-SA" sz="9600" b="1" dirty="0">
              <a:solidFill>
                <a:srgbClr val="0070C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422DE48-DB0C-4851-9D97-716E99DC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94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DE0526-AD5B-4706-9434-81CAE77FAB1D}"/>
              </a:ext>
            </a:extLst>
          </p:cNvPr>
          <p:cNvSpPr txBox="1"/>
          <p:nvPr/>
        </p:nvSpPr>
        <p:spPr>
          <a:xfrm>
            <a:off x="1515835" y="1043182"/>
            <a:ext cx="2790189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FF0000"/>
                </a:solidFill>
              </a:rPr>
              <a:t>ـر</a:t>
            </a:r>
            <a:endParaRPr lang="ar-SA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7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صور بور بوينت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1089582" y="3414712"/>
            <a:ext cx="7345213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ما واجبي نحو إخوتي ؟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85800" y="1340768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971600" y="2350621"/>
            <a:ext cx="73448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 الرؤوس المرقمة </a:t>
            </a:r>
          </a:p>
        </p:txBody>
      </p:sp>
    </p:spTree>
    <p:extLst>
      <p:ext uri="{BB962C8B-B14F-4D97-AF65-F5344CB8AC3E}">
        <p14:creationId xmlns:p14="http://schemas.microsoft.com/office/powerpoint/2010/main" val="3921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اليوم ؟</a:t>
            </a:r>
          </a:p>
        </p:txBody>
      </p:sp>
      <p:sp>
        <p:nvSpPr>
          <p:cNvPr id="66565" name="WordArt 4">
            <a:extLst>
              <a:ext uri="{FF2B5EF4-FFF2-40B4-BE49-F238E27FC236}">
                <a16:creationId xmlns:a16="http://schemas.microsoft.com/office/drawing/2014/main" id="{D6BF1CA3-9ADA-4633-9778-69700BE3D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064465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الـخامسة 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ألعابي وهواياتي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E251CC9A-A821-4507-9F1F-A1F9F8B1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97</a:t>
            </a:fld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F36B239-32C9-4703-B37C-8250B4E4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/>
          <a:stretch/>
        </p:blipFill>
        <p:spPr>
          <a:xfrm>
            <a:off x="355336" y="281527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4C56ED-C44F-4ACA-A61C-2199ACC13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354826"/>
            <a:ext cx="3639058" cy="66684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DB649EC-6E77-464E-B47F-D3C0D9834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26" y="5126588"/>
            <a:ext cx="4571803" cy="716476"/>
          </a:xfrm>
          <a:prstGeom prst="rect">
            <a:avLst/>
          </a:prstGeom>
        </p:spPr>
      </p:pic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80C8471-C540-4AFF-8454-9C24E8FF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" y="196233"/>
            <a:ext cx="8581292" cy="1136237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1C8ACB8-44BB-4301-996E-821F625F6D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1099972" y="1363387"/>
            <a:ext cx="1729237" cy="13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7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853296" y="2360808"/>
            <a:ext cx="6486138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r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الكلمات التي تحوي الحرف ( ث) بأوضاعه.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نطق الحرف (  ث ) بحركاته القصيرة 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معرفة الحركات القصيرة وتسميها .</a:t>
            </a:r>
            <a:endParaRPr lang="ar-SA" sz="2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84168" y="130217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6D15AD58-CB90-4F93-ADDA-CB33130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5" y="5271334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6594523-0DDC-436F-8160-C3589748C8B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C4FE8CD-FFF3-47B2-BAB7-1818F0B9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99</a:t>
            </a:fld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1EDE2D6-B262-4DE6-9919-965D00A7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92" y="512639"/>
            <a:ext cx="3639058" cy="666843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1C145AA-E3E8-4A7F-BF36-6BB9FCDC88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/>
        </p:blipFill>
        <p:spPr>
          <a:xfrm>
            <a:off x="1076746" y="554190"/>
            <a:ext cx="1729237" cy="13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62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1350</TotalTime>
  <Words>3142</Words>
  <Application>Microsoft Office PowerPoint</Application>
  <PresentationFormat>عرض على الشاشة (4:3)</PresentationFormat>
  <Paragraphs>1025</Paragraphs>
  <Slides>179</Slides>
  <Notes>8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179</vt:i4>
      </vt:variant>
    </vt:vector>
  </HeadingPairs>
  <TitlesOfParts>
    <vt:vector size="194" baseType="lpstr">
      <vt:lpstr>Adobe Arabic</vt:lpstr>
      <vt:lpstr>Adobe نسخ Medium</vt:lpstr>
      <vt:lpstr>AL-Mohanad Bold</vt:lpstr>
      <vt:lpstr>Andalus</vt:lpstr>
      <vt:lpstr>Arabic Typesetting</vt:lpstr>
      <vt:lpstr>Arial</vt:lpstr>
      <vt:lpstr>Calibri</vt:lpstr>
      <vt:lpstr>Calibri Light</vt:lpstr>
      <vt:lpstr>Courier New</vt:lpstr>
      <vt:lpstr>Sakkal Majalla</vt:lpstr>
      <vt:lpstr>Segoe UI</vt:lpstr>
      <vt:lpstr>Times New Roman</vt:lpstr>
      <vt:lpstr>Traditional Arabic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عبدالمحسن</dc:creator>
  <cp:lastModifiedBy>آلاء</cp:lastModifiedBy>
  <cp:revision>137</cp:revision>
  <cp:lastPrinted>2019-01-29T14:32:14Z</cp:lastPrinted>
  <dcterms:created xsi:type="dcterms:W3CDTF">2019-01-29T12:45:39Z</dcterms:created>
  <dcterms:modified xsi:type="dcterms:W3CDTF">2020-02-17T22:36:36Z</dcterms:modified>
</cp:coreProperties>
</file>