
<file path=[Content_Types].xml><?xml version="1.0" encoding="utf-8"?>
<Types xmlns="http://schemas.openxmlformats.org/package/2006/content-types">
  <Default ContentType="audio/x-wav" Extension="WAV"/>
  <Default ContentType="image/gif" Extension="gif"/>
  <Default ContentType="image/jpeg" Extension="jpeg"/>
  <Default ContentType="image/jpeg" Extension="jpg"/>
  <Default ContentType="image/png" Extension="png"/>
  <Default ContentType="application/vnd.openxmlformats-package.relationships+xml" Extension="rels"/>
  <Default ContentType="image/svg+xml" Extension="svg"/>
  <Default ContentType="image/png" Extension="tmp"/>
  <Default ContentType="image/vnd.ms-photo" Extension="wdp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udio/wav" PartName="/ppt/media/audio3.wav"/>
  <Override ContentType="audio/wav" PartName="/ppt/media/audio5.wav"/>
  <Override ContentType="audio/wav" PartName="/ppt/media/audio6.wav"/>
  <Override ContentType="application/vnd.openxmlformats-officedocument.presentationml.notesMaster+xml" PartName="/ppt/notesMasters/notesMaster1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9.xml"/>
  <Override ContentType="application/vnd.openxmlformats-officedocument.presentationml.presProps+xml" PartName="/ppt/presProps.xml"/>
  <Override ContentType="application/vnd.openxmlformats-officedocument.presentationml.presentation.main+xml" PartName="/ppt/presentation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saveSubsetFonts="1">
  <p:sldMasterIdLst>
    <p:sldMasterId r:id="rId4" id="2147483648"/>
  </p:sldMasterIdLst>
  <p:notesMasterIdLst>
    <p:notesMasterId r:id="rId5"/>
  </p:notesMasterIdLst>
  <p:sldIdLst>
    <p:sldId r:id="rId6" id="256"/>
    <p:sldId r:id="rId7" id="257"/>
    <p:sldId r:id="rId8" id="258"/>
    <p:sldId r:id="rId9" id="259"/>
    <p:sldId r:id="rId10" id="260"/>
    <p:sldId r:id="rId11" id="261"/>
    <p:sldId r:id="rId12" id="262"/>
    <p:sldId r:id="rId13" id="263"/>
    <p:sldId r:id="rId14" id="264"/>
    <p:sldId r:id="rId15" id="265"/>
    <p:sldId r:id="rId16" id="266"/>
    <p:sldId r:id="rId17" id="267"/>
    <p:sldId r:id="rId18" id="268"/>
    <p:sldId r:id="rId19" id="269"/>
    <p:sldId r:id="rId20" id="270"/>
    <p:sldId r:id="rId21" id="271"/>
    <p:sldId r:id="rId22" id="272"/>
    <p:sldId r:id="rId23" id="273"/>
    <p:sldId r:id="rId24" id="274"/>
    <p:sldId r:id="rId25" id="275"/>
    <p:sldId r:id="rId26" id="276"/>
    <p:sldId r:id="rId27" id="277"/>
    <p:sldId r:id="rId28" id="278"/>
    <p:sldId r:id="rId29" id="279"/>
    <p:sldId r:id="rId30" id="280"/>
    <p:sldId r:id="rId31" id="281"/>
    <p:sldId r:id="rId32" id="282"/>
    <p:sldId r:id="rId33" id="283"/>
    <p:sldId r:id="rId34" id="284"/>
    <p:sldId r:id="rId35" id="285"/>
    <p:sldId r:id="rId36" id="286"/>
    <p:sldId r:id="rId37" id="287"/>
    <p:sldId r:id="rId38" id="288"/>
    <p:sldId r:id="rId39" id="289"/>
    <p:sldId r:id="rId40" id="290"/>
    <p:sldId r:id="rId41" id="291"/>
    <p:sldId r:id="rId42" id="292"/>
    <p:sldId r:id="rId43" id="293"/>
    <p:sldId r:id="rId44" id="294"/>
    <p:sldId r:id="rId45" id="295"/>
    <p:sldId r:id="rId46" id="296"/>
    <p:sldId r:id="rId47" id="297"/>
    <p:sldId r:id="rId48" id="298"/>
    <p:sldId r:id="rId49" id="299"/>
    <p:sldId r:id="rId50" id="300"/>
    <p:sldId r:id="rId51" id="301"/>
    <p:sldId r:id="rId52" id="302"/>
    <p:sldId r:id="rId53" id="303"/>
    <p:sldId r:id="rId54" id="304"/>
    <p:sldId r:id="rId55" id="305"/>
    <p:sldId r:id="rId56" id="306"/>
    <p:sldId r:id="rId57" id="307"/>
    <p:sldId r:id="rId58" id="308"/>
    <p:sldId r:id="rId59" id="309"/>
    <p:sldId r:id="rId60" id="310"/>
    <p:sldId r:id="rId61" id="311"/>
    <p:sldId r:id="rId62" id="312"/>
    <p:sldId r:id="rId63" id="313"/>
    <p:sldId r:id="rId64" id="314"/>
    <p:sldId r:id="rId65" id="315"/>
    <p:sldId r:id="rId66" id="316"/>
    <p:sldId r:id="rId67" id="317"/>
    <p:sldId r:id="rId68" id="318"/>
    <p:sldId r:id="rId69" id="319"/>
    <p:sldId r:id="rId70" id="320"/>
    <p:sldId r:id="rId71" id="321"/>
    <p:sldId r:id="rId72" id="322"/>
    <p:sldId r:id="rId73" id="323"/>
    <p:sldId r:id="rId74" id="324"/>
    <p:sldId r:id="rId75" id="325"/>
    <p:sldId r:id="rId76" id="326"/>
    <p:sldId r:id="rId77" id="327"/>
    <p:sldId r:id="rId78" id="328"/>
    <p:sldId r:id="rId79" id="329"/>
    <p:sldId r:id="rId80" id="330"/>
    <p:sldId r:id="rId81" id="331"/>
    <p:sldId r:id="rId82" id="332"/>
    <p:sldId r:id="rId83" id="333"/>
    <p:sldId r:id="rId84" id="334"/>
    <p:sldId r:id="rId85" id="335"/>
    <p:sldId r:id="rId86" id="336"/>
    <p:sldId r:id="rId87" id="337"/>
    <p:sldId r:id="rId88" id="338"/>
    <p:sldId r:id="rId89" id="339"/>
    <p:sldId r:id="rId90" id="340"/>
    <p:sldId r:id="rId91" id="341"/>
    <p:sldId r:id="rId92" id="342"/>
    <p:sldId r:id="rId93" id="343"/>
    <p:sldId r:id="rId94" id="344"/>
    <p:sldId r:id="rId95" id="345"/>
    <p:sldId r:id="rId96" id="346"/>
    <p:sldId r:id="rId97" id="347"/>
    <p:sldId r:id="rId98" id="348"/>
    <p:sldId r:id="rId99" id="349"/>
    <p:sldId r:id="rId100" id="350"/>
    <p:sldId r:id="rId101" id="351"/>
    <p:sldId r:id="rId102" id="352"/>
    <p:sldId r:id="rId103" id="353"/>
    <p:sldId r:id="rId104" id="354"/>
    <p:sldId r:id="rId105" id="355"/>
    <p:sldId r:id="rId106" id="356"/>
    <p:sldId r:id="rId107" id="357"/>
    <p:sldId r:id="rId108" id="358"/>
    <p:sldId r:id="rId109" id="359"/>
    <p:sldId r:id="rId110" id="360"/>
    <p:sldId r:id="rId111" id="361"/>
    <p:sldId r:id="rId112" id="362"/>
    <p:sldId r:id="rId113" id="363"/>
    <p:sldId r:id="rId114" id="364"/>
    <p:sldId r:id="rId115" id="365"/>
    <p:sldId r:id="rId116" id="366"/>
    <p:sldId r:id="rId117" id="367"/>
    <p:sldId r:id="rId118" id="368"/>
    <p:sldId r:id="rId119" id="369"/>
    <p:sldId r:id="rId120" id="370"/>
    <p:sldId r:id="rId121" id="371"/>
    <p:sldId r:id="rId122" id="372"/>
    <p:sldId r:id="rId123" id="373"/>
    <p:sldId r:id="rId124" id="374"/>
    <p:sldId r:id="rId125" id="375"/>
    <p:sldId r:id="rId126" id="376"/>
    <p:sldId r:id="rId127" id="377"/>
    <p:sldId r:id="rId128" id="378"/>
    <p:sldId r:id="rId129" id="379"/>
    <p:sldId r:id="rId130" id="380"/>
    <p:sldId r:id="rId131" id="381"/>
    <p:sldId r:id="rId132" id="382"/>
  </p:sldIdLst>
  <p:sldSz cx="9144000" cy="6858000" type="screen4x3"/>
  <p:notesSz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6881813" cy="9661525"/>
  <p:defaultText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defPPr>
      <a:defRPr lang="en-US">
        <a:uFillTx/>
      </a:defRPr>
    </a:defPPr>
    <a:lvl1pPr algn="l" defTabSz="457200" eaLnBrk="1" hangingPunct="1" latinLnBrk="0" marL="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1pPr>
    <a:lvl2pPr algn="l" defTabSz="457200" eaLnBrk="1" hangingPunct="1" latinLnBrk="0" marL="457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2pPr>
    <a:lvl3pPr algn="l" defTabSz="457200" eaLnBrk="1" hangingPunct="1" latinLnBrk="0" marL="914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3pPr>
    <a:lvl4pPr algn="l" defTabSz="457200" eaLnBrk="1" hangingPunct="1" latinLnBrk="0" marL="1371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4pPr>
    <a:lvl5pPr algn="l" defTabSz="457200" eaLnBrk="1" hangingPunct="1" latinLnBrk="0" marL="18288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5pPr>
    <a:lvl6pPr algn="l" defTabSz="457200" eaLnBrk="1" hangingPunct="1" latinLnBrk="0" marL="22860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6pPr>
    <a:lvl7pPr algn="l" defTabSz="457200" eaLnBrk="1" hangingPunct="1" latinLnBrk="0" marL="27432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7pPr>
    <a:lvl8pPr algn="l" defTabSz="457200" eaLnBrk="1" hangingPunct="1" latinLnBrk="0" marL="32004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8pPr>
    <a:lvl9pPr algn="l" defTabSz="457200" eaLnBrk="1" hangingPunct="1" latinLnBrk="0" marL="3657600" rtl="0">
      <a:defRPr kern="1200" sz="1800">
        <a:solidFill>
          <a:schemeClr val="tx1"/>
        </a:solidFill>
        <a:uFillTx/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/>
</file>

<file path=ppt/tableStyles.xml><?xml version="1.0" encoding="utf-8"?>
<a:tblStyleLst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def="{5C22544A-7EE6-4342-B048-85BDC9FD1C3A}">
  <a:tblStyle styleId="{3C2FFA5D-87B4-456A-9821-1D502468CF0F}" styleName="نمط ذو نسُق 1 - تمييز 1">
    <a:tblBg>
      <a:fillRef idx="2">
        <a:schemeClr val="accent1"/>
      </a:fillRef>
    </a:tblBg>
    <a:wholeTbl>
      <a:tcTxStyle>
        <a:fontRef idx="minor">
          <a:srgbClr val="00000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rgbClr val="00000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lastView="sldThumbnailView">
  <p:normalViewPr horzBarState="maximized">
    <p:restoredLeft autoAdjust="0" sz="85000"/>
    <p:restoredTop sz="94660"/>
  </p:normalViewPr>
  <p:slideViewPr>
    <p:cSldViewPr snapToGrid="0">
      <p:cViewPr>
  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sx d="100" n="70"/>
          <a:sy d="100" n="70"/>
        </p:scale>
  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1410" y="114"/>
      </p:cViewPr>
    </p:cSldViewPr>
  </p:slideViewPr>
  <p:notesTextViewPr>
    <p:cViewPr>
      <p:sca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sx d="1" n="1"/>
        <a:sy d="1" n="1"/>
      </p:scale>
      <p:origin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x="0" y="0"/>
    </p:cViewPr>
  </p:notesTextViewPr>
  <p:gridSpacing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cx="72008" cy="72008"/>
</p:viewPr>
</file>

<file path=ppt/_rels/presentation.xml.rels><?xml version="1.0" standalone="yes" ?><Relationships xmlns="http://schemas.openxmlformats.org/package/2006/relationships"><Relationship Id="rId1" Target="presProps.xml" Type="http://schemas.openxmlformats.org/officeDocument/2006/relationships/presProps"></Relationship><Relationship Id="rId2" Target="tableStyles.xml" Type="http://schemas.openxmlformats.org/officeDocument/2006/relationships/tableStyles"></Relationship><Relationship Id="rId3" Target="viewProps.xml" Type="http://schemas.openxmlformats.org/officeDocument/2006/relationships/viewProps"></Relationship><Relationship Id="rId4" Target="slideMasters/slideMaster1.xml" Type="http://schemas.openxmlformats.org/officeDocument/2006/relationships/slideMaster"></Relationship><Relationship Id="rId5" Target="notesMasters/notesMaster1.xml" Type="http://schemas.openxmlformats.org/officeDocument/2006/relationships/notesMaster"></Relationship><Relationship Id="rId6" Target="slides/slide1.xml" Type="http://schemas.openxmlformats.org/officeDocument/2006/relationships/slide"></Relationship><Relationship Id="rId7" Target="slides/slide2.xml" Type="http://schemas.openxmlformats.org/officeDocument/2006/relationships/slide"></Relationship><Relationship Id="rId8" Target="slides/slide3.xml" Type="http://schemas.openxmlformats.org/officeDocument/2006/relationships/slide"></Relationship><Relationship Id="rId9" Target="slides/slide4.xml" Type="http://schemas.openxmlformats.org/officeDocument/2006/relationships/slide"></Relationship><Relationship Id="rId10" Target="slides/slide5.xml" Type="http://schemas.openxmlformats.org/officeDocument/2006/relationships/slide"></Relationship><Relationship Id="rId11" Target="slides/slide6.xml" Type="http://schemas.openxmlformats.org/officeDocument/2006/relationships/slide"></Relationship><Relationship Id="rId12" Target="slides/slide7.xml" Type="http://schemas.openxmlformats.org/officeDocument/2006/relationships/slide"></Relationship><Relationship Id="rId13" Target="slides/slide8.xml" Type="http://schemas.openxmlformats.org/officeDocument/2006/relationships/slide"></Relationship><Relationship Id="rId14" Target="slides/slide9.xml" Type="http://schemas.openxmlformats.org/officeDocument/2006/relationships/slide"></Relationship><Relationship Id="rId15" Target="slides/slide10.xml" Type="http://schemas.openxmlformats.org/officeDocument/2006/relationships/slide"></Relationship><Relationship Id="rId16" Target="slides/slide11.xml" Type="http://schemas.openxmlformats.org/officeDocument/2006/relationships/slide"></Relationship><Relationship Id="rId17" Target="slides/slide12.xml" Type="http://schemas.openxmlformats.org/officeDocument/2006/relationships/slide"></Relationship><Relationship Id="rId18" Target="slides/slide13.xml" Type="http://schemas.openxmlformats.org/officeDocument/2006/relationships/slide"></Relationship><Relationship Id="rId19" Target="slides/slide14.xml" Type="http://schemas.openxmlformats.org/officeDocument/2006/relationships/slide"></Relationship><Relationship Id="rId20" Target="slides/slide15.xml" Type="http://schemas.openxmlformats.org/officeDocument/2006/relationships/slide"></Relationship><Relationship Id="rId21" Target="slides/slide16.xml" Type="http://schemas.openxmlformats.org/officeDocument/2006/relationships/slide"></Relationship><Relationship Id="rId22" Target="slides/slide17.xml" Type="http://schemas.openxmlformats.org/officeDocument/2006/relationships/slide"></Relationship><Relationship Id="rId23" Target="slides/slide18.xml" Type="http://schemas.openxmlformats.org/officeDocument/2006/relationships/slide"></Relationship><Relationship Id="rId24" Target="slides/slide19.xml" Type="http://schemas.openxmlformats.org/officeDocument/2006/relationships/slide"></Relationship><Relationship Id="rId25" Target="slides/slide20.xml" Type="http://schemas.openxmlformats.org/officeDocument/2006/relationships/slide"></Relationship><Relationship Id="rId26" Target="slides/slide21.xml" Type="http://schemas.openxmlformats.org/officeDocument/2006/relationships/slide"></Relationship><Relationship Id="rId27" Target="slides/slide22.xml" Type="http://schemas.openxmlformats.org/officeDocument/2006/relationships/slide"></Relationship><Relationship Id="rId28" Target="slides/slide23.xml" Type="http://schemas.openxmlformats.org/officeDocument/2006/relationships/slide"></Relationship><Relationship Id="rId29" Target="slides/slide24.xml" Type="http://schemas.openxmlformats.org/officeDocument/2006/relationships/slide"></Relationship><Relationship Id="rId30" Target="slides/slide25.xml" Type="http://schemas.openxmlformats.org/officeDocument/2006/relationships/slide"></Relationship><Relationship Id="rId31" Target="slides/slide26.xml" Type="http://schemas.openxmlformats.org/officeDocument/2006/relationships/slide"></Relationship><Relationship Id="rId32" Target="slides/slide27.xml" Type="http://schemas.openxmlformats.org/officeDocument/2006/relationships/slide"></Relationship><Relationship Id="rId33" Target="slides/slide28.xml" Type="http://schemas.openxmlformats.org/officeDocument/2006/relationships/slide"></Relationship><Relationship Id="rId34" Target="slides/slide29.xml" Type="http://schemas.openxmlformats.org/officeDocument/2006/relationships/slide"></Relationship><Relationship Id="rId35" Target="slides/slide30.xml" Type="http://schemas.openxmlformats.org/officeDocument/2006/relationships/slide"></Relationship><Relationship Id="rId36" Target="slides/slide31.xml" Type="http://schemas.openxmlformats.org/officeDocument/2006/relationships/slide"></Relationship><Relationship Id="rId37" Target="slides/slide32.xml" Type="http://schemas.openxmlformats.org/officeDocument/2006/relationships/slide"></Relationship><Relationship Id="rId38" Target="slides/slide33.xml" Type="http://schemas.openxmlformats.org/officeDocument/2006/relationships/slide"></Relationship><Relationship Id="rId39" Target="slides/slide34.xml" Type="http://schemas.openxmlformats.org/officeDocument/2006/relationships/slide"></Relationship><Relationship Id="rId40" Target="slides/slide35.xml" Type="http://schemas.openxmlformats.org/officeDocument/2006/relationships/slide"></Relationship><Relationship Id="rId41" Target="slides/slide36.xml" Type="http://schemas.openxmlformats.org/officeDocument/2006/relationships/slide"></Relationship><Relationship Id="rId42" Target="slides/slide37.xml" Type="http://schemas.openxmlformats.org/officeDocument/2006/relationships/slide"></Relationship><Relationship Id="rId43" Target="slides/slide38.xml" Type="http://schemas.openxmlformats.org/officeDocument/2006/relationships/slide"></Relationship><Relationship Id="rId44" Target="slides/slide39.xml" Type="http://schemas.openxmlformats.org/officeDocument/2006/relationships/slide"></Relationship><Relationship Id="rId45" Target="slides/slide40.xml" Type="http://schemas.openxmlformats.org/officeDocument/2006/relationships/slide"></Relationship><Relationship Id="rId46" Target="slides/slide41.xml" Type="http://schemas.openxmlformats.org/officeDocument/2006/relationships/slide"></Relationship><Relationship Id="rId47" Target="slides/slide42.xml" Type="http://schemas.openxmlformats.org/officeDocument/2006/relationships/slide"></Relationship><Relationship Id="rId48" Target="slides/slide43.xml" Type="http://schemas.openxmlformats.org/officeDocument/2006/relationships/slide"></Relationship><Relationship Id="rId49" Target="slides/slide44.xml" Type="http://schemas.openxmlformats.org/officeDocument/2006/relationships/slide"></Relationship><Relationship Id="rId50" Target="slides/slide45.xml" Type="http://schemas.openxmlformats.org/officeDocument/2006/relationships/slide"></Relationship><Relationship Id="rId51" Target="slides/slide46.xml" Type="http://schemas.openxmlformats.org/officeDocument/2006/relationships/slide"></Relationship><Relationship Id="rId52" Target="slides/slide47.xml" Type="http://schemas.openxmlformats.org/officeDocument/2006/relationships/slide"></Relationship><Relationship Id="rId53" Target="slides/slide48.xml" Type="http://schemas.openxmlformats.org/officeDocument/2006/relationships/slide"></Relationship><Relationship Id="rId54" Target="slides/slide49.xml" Type="http://schemas.openxmlformats.org/officeDocument/2006/relationships/slide"></Relationship><Relationship Id="rId55" Target="slides/slide50.xml" Type="http://schemas.openxmlformats.org/officeDocument/2006/relationships/slide"></Relationship><Relationship Id="rId56" Target="slides/slide51.xml" Type="http://schemas.openxmlformats.org/officeDocument/2006/relationships/slide"></Relationship><Relationship Id="rId57" Target="slides/slide52.xml" Type="http://schemas.openxmlformats.org/officeDocument/2006/relationships/slide"></Relationship><Relationship Id="rId58" Target="slides/slide53.xml" Type="http://schemas.openxmlformats.org/officeDocument/2006/relationships/slide"></Relationship><Relationship Id="rId59" Target="slides/slide54.xml" Type="http://schemas.openxmlformats.org/officeDocument/2006/relationships/slide"></Relationship><Relationship Id="rId60" Target="slides/slide55.xml" Type="http://schemas.openxmlformats.org/officeDocument/2006/relationships/slide"></Relationship><Relationship Id="rId61" Target="slides/slide56.xml" Type="http://schemas.openxmlformats.org/officeDocument/2006/relationships/slide"></Relationship><Relationship Id="rId62" Target="slides/slide57.xml" Type="http://schemas.openxmlformats.org/officeDocument/2006/relationships/slide"></Relationship><Relationship Id="rId63" Target="slides/slide58.xml" Type="http://schemas.openxmlformats.org/officeDocument/2006/relationships/slide"></Relationship><Relationship Id="rId64" Target="slides/slide59.xml" Type="http://schemas.openxmlformats.org/officeDocument/2006/relationships/slide"></Relationship><Relationship Id="rId65" Target="slides/slide60.xml" Type="http://schemas.openxmlformats.org/officeDocument/2006/relationships/slide"></Relationship><Relationship Id="rId66" Target="slides/slide61.xml" Type="http://schemas.openxmlformats.org/officeDocument/2006/relationships/slide"></Relationship><Relationship Id="rId67" Target="slides/slide62.xml" Type="http://schemas.openxmlformats.org/officeDocument/2006/relationships/slide"></Relationship><Relationship Id="rId68" Target="slides/slide63.xml" Type="http://schemas.openxmlformats.org/officeDocument/2006/relationships/slide"></Relationship><Relationship Id="rId69" Target="slides/slide64.xml" Type="http://schemas.openxmlformats.org/officeDocument/2006/relationships/slide"></Relationship><Relationship Id="rId70" Target="slides/slide65.xml" Type="http://schemas.openxmlformats.org/officeDocument/2006/relationships/slide"></Relationship><Relationship Id="rId71" Target="slides/slide66.xml" Type="http://schemas.openxmlformats.org/officeDocument/2006/relationships/slide"></Relationship><Relationship Id="rId72" Target="slides/slide67.xml" Type="http://schemas.openxmlformats.org/officeDocument/2006/relationships/slide"></Relationship><Relationship Id="rId73" Target="slides/slide68.xml" Type="http://schemas.openxmlformats.org/officeDocument/2006/relationships/slide"></Relationship><Relationship Id="rId74" Target="slides/slide69.xml" Type="http://schemas.openxmlformats.org/officeDocument/2006/relationships/slide"></Relationship><Relationship Id="rId75" Target="slides/slide70.xml" Type="http://schemas.openxmlformats.org/officeDocument/2006/relationships/slide"></Relationship><Relationship Id="rId76" Target="slides/slide71.xml" Type="http://schemas.openxmlformats.org/officeDocument/2006/relationships/slide"></Relationship><Relationship Id="rId77" Target="slides/slide72.xml" Type="http://schemas.openxmlformats.org/officeDocument/2006/relationships/slide"></Relationship><Relationship Id="rId78" Target="slides/slide73.xml" Type="http://schemas.openxmlformats.org/officeDocument/2006/relationships/slide"></Relationship><Relationship Id="rId79" Target="slides/slide74.xml" Type="http://schemas.openxmlformats.org/officeDocument/2006/relationships/slide"></Relationship><Relationship Id="rId80" Target="slides/slide75.xml" Type="http://schemas.openxmlformats.org/officeDocument/2006/relationships/slide"></Relationship><Relationship Id="rId81" Target="slides/slide76.xml" Type="http://schemas.openxmlformats.org/officeDocument/2006/relationships/slide"></Relationship><Relationship Id="rId82" Target="slides/slide77.xml" Type="http://schemas.openxmlformats.org/officeDocument/2006/relationships/slide"></Relationship><Relationship Id="rId83" Target="slides/slide78.xml" Type="http://schemas.openxmlformats.org/officeDocument/2006/relationships/slide"></Relationship><Relationship Id="rId84" Target="slides/slide79.xml" Type="http://schemas.openxmlformats.org/officeDocument/2006/relationships/slide"></Relationship><Relationship Id="rId85" Target="slides/slide80.xml" Type="http://schemas.openxmlformats.org/officeDocument/2006/relationships/slide"></Relationship><Relationship Id="rId86" Target="slides/slide81.xml" Type="http://schemas.openxmlformats.org/officeDocument/2006/relationships/slide"></Relationship><Relationship Id="rId87" Target="slides/slide82.xml" Type="http://schemas.openxmlformats.org/officeDocument/2006/relationships/slide"></Relationship><Relationship Id="rId88" Target="slides/slide83.xml" Type="http://schemas.openxmlformats.org/officeDocument/2006/relationships/slide"></Relationship><Relationship Id="rId89" Target="slides/slide84.xml" Type="http://schemas.openxmlformats.org/officeDocument/2006/relationships/slide"></Relationship><Relationship Id="rId90" Target="slides/slide85.xml" Type="http://schemas.openxmlformats.org/officeDocument/2006/relationships/slide"></Relationship><Relationship Id="rId91" Target="slides/slide86.xml" Type="http://schemas.openxmlformats.org/officeDocument/2006/relationships/slide"></Relationship><Relationship Id="rId92" Target="slides/slide87.xml" Type="http://schemas.openxmlformats.org/officeDocument/2006/relationships/slide"></Relationship><Relationship Id="rId93" Target="slides/slide88.xml" Type="http://schemas.openxmlformats.org/officeDocument/2006/relationships/slide"></Relationship><Relationship Id="rId94" Target="slides/slide89.xml" Type="http://schemas.openxmlformats.org/officeDocument/2006/relationships/slide"></Relationship><Relationship Id="rId95" Target="slides/slide90.xml" Type="http://schemas.openxmlformats.org/officeDocument/2006/relationships/slide"></Relationship><Relationship Id="rId96" Target="slides/slide91.xml" Type="http://schemas.openxmlformats.org/officeDocument/2006/relationships/slide"></Relationship><Relationship Id="rId97" Target="slides/slide92.xml" Type="http://schemas.openxmlformats.org/officeDocument/2006/relationships/slide"></Relationship><Relationship Id="rId98" Target="slides/slide93.xml" Type="http://schemas.openxmlformats.org/officeDocument/2006/relationships/slide"></Relationship><Relationship Id="rId99" Target="slides/slide94.xml" Type="http://schemas.openxmlformats.org/officeDocument/2006/relationships/slide"></Relationship><Relationship Id="rId100" Target="slides/slide95.xml" Type="http://schemas.openxmlformats.org/officeDocument/2006/relationships/slide"></Relationship><Relationship Id="rId101" Target="slides/slide96.xml" Type="http://schemas.openxmlformats.org/officeDocument/2006/relationships/slide"></Relationship><Relationship Id="rId102" Target="slides/slide97.xml" Type="http://schemas.openxmlformats.org/officeDocument/2006/relationships/slide"></Relationship><Relationship Id="rId103" Target="slides/slide98.xml" Type="http://schemas.openxmlformats.org/officeDocument/2006/relationships/slide"></Relationship><Relationship Id="rId104" Target="slides/slide99.xml" Type="http://schemas.openxmlformats.org/officeDocument/2006/relationships/slide"></Relationship><Relationship Id="rId105" Target="slides/slide100.xml" Type="http://schemas.openxmlformats.org/officeDocument/2006/relationships/slide"></Relationship><Relationship Id="rId106" Target="slides/slide101.xml" Type="http://schemas.openxmlformats.org/officeDocument/2006/relationships/slide"></Relationship><Relationship Id="rId107" Target="slides/slide102.xml" Type="http://schemas.openxmlformats.org/officeDocument/2006/relationships/slide"></Relationship><Relationship Id="rId108" Target="slides/slide103.xml" Type="http://schemas.openxmlformats.org/officeDocument/2006/relationships/slide"></Relationship><Relationship Id="rId109" Target="slides/slide104.xml" Type="http://schemas.openxmlformats.org/officeDocument/2006/relationships/slide"></Relationship><Relationship Id="rId110" Target="slides/slide105.xml" Type="http://schemas.openxmlformats.org/officeDocument/2006/relationships/slide"></Relationship><Relationship Id="rId111" Target="slides/slide106.xml" Type="http://schemas.openxmlformats.org/officeDocument/2006/relationships/slide"></Relationship><Relationship Id="rId112" Target="slides/slide107.xml" Type="http://schemas.openxmlformats.org/officeDocument/2006/relationships/slide"></Relationship><Relationship Id="rId113" Target="slides/slide108.xml" Type="http://schemas.openxmlformats.org/officeDocument/2006/relationships/slide"></Relationship><Relationship Id="rId114" Target="slides/slide109.xml" Type="http://schemas.openxmlformats.org/officeDocument/2006/relationships/slide"></Relationship><Relationship Id="rId115" Target="slides/slide110.xml" Type="http://schemas.openxmlformats.org/officeDocument/2006/relationships/slide"></Relationship><Relationship Id="rId116" Target="slides/slide111.xml" Type="http://schemas.openxmlformats.org/officeDocument/2006/relationships/slide"></Relationship><Relationship Id="rId117" Target="slides/slide112.xml" Type="http://schemas.openxmlformats.org/officeDocument/2006/relationships/slide"></Relationship><Relationship Id="rId118" Target="slides/slide113.xml" Type="http://schemas.openxmlformats.org/officeDocument/2006/relationships/slide"></Relationship><Relationship Id="rId119" Target="slides/slide114.xml" Type="http://schemas.openxmlformats.org/officeDocument/2006/relationships/slide"></Relationship><Relationship Id="rId120" Target="slides/slide115.xml" Type="http://schemas.openxmlformats.org/officeDocument/2006/relationships/slide"></Relationship><Relationship Id="rId121" Target="slides/slide116.xml" Type="http://schemas.openxmlformats.org/officeDocument/2006/relationships/slide"></Relationship><Relationship Id="rId122" Target="slides/slide117.xml" Type="http://schemas.openxmlformats.org/officeDocument/2006/relationships/slide"></Relationship><Relationship Id="rId123" Target="slides/slide118.xml" Type="http://schemas.openxmlformats.org/officeDocument/2006/relationships/slide"></Relationship><Relationship Id="rId124" Target="slides/slide119.xml" Type="http://schemas.openxmlformats.org/officeDocument/2006/relationships/slide"></Relationship><Relationship Id="rId125" Target="slides/slide120.xml" Type="http://schemas.openxmlformats.org/officeDocument/2006/relationships/slide"></Relationship><Relationship Id="rId126" Target="slides/slide121.xml" Type="http://schemas.openxmlformats.org/officeDocument/2006/relationships/slide"></Relationship><Relationship Id="rId127" Target="slides/slide122.xml" Type="http://schemas.openxmlformats.org/officeDocument/2006/relationships/slide"></Relationship><Relationship Id="rId128" Target="slides/slide123.xml" Type="http://schemas.openxmlformats.org/officeDocument/2006/relationships/slide"></Relationship><Relationship Id="rId129" Target="slides/slide124.xml" Type="http://schemas.openxmlformats.org/officeDocument/2006/relationships/slide"></Relationship><Relationship Id="rId130" Target="slides/slide125.xml" Type="http://schemas.openxmlformats.org/officeDocument/2006/relationships/slide"></Relationship><Relationship Id="rId131" Target="slides/slide126.xml" Type="http://schemas.openxmlformats.org/officeDocument/2006/relationships/slide"></Relationship><Relationship Id="rId132" Target="slides/slide127.xml" Type="http://schemas.openxmlformats.org/officeDocument/2006/relationships/slide"></Relationship><Relationship Id="rId133" Target="theme/theme1.xml" Type="http://schemas.openxmlformats.org/officeDocument/2006/relationships/theme"></Relationship></Relationships>
</file>

<file path=ppt/notesMasters/_rels/notesMaster1.xml.rels><?xml version="1.0" standalone="yes" ?><Relationships xmlns="http://schemas.openxmlformats.org/package/2006/relationships"><Relationship Id="rId1" Target="../theme/theme2.xml" Type="http://schemas.openxmlformats.org/officeDocument/2006/relationships/theme"></Relationship></Relationships>
</file>

<file path=ppt/notesMasters/notesMaster1.xml><?xml version="1.0" encoding="utf-8"?>
<p:notes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x="1001">
        <a:schemeClr val="bg1"/>
      </p:bgRef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لرأس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sz="quarter" type="hd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9694" y="0"/>
            <a:ext cx="2982119" cy="484754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7265" lIns="94531" rIns="94531" rtlCol="1" tIns="47265" vert="horz"/>
          <a:lstStyle>
            <a:lvl1pPr algn="r">
              <a:defRPr sz="1200">
                <a:uFillTx/>
              </a:defRPr>
            </a:lvl1pPr>
          </a:lstStyle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تاريخ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93" y="0"/>
            <a:ext cx="2982119" cy="484754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7265" lIns="94531" rIns="94531" rtlCol="1" tIns="47265" vert="horz"/>
          <a:lstStyle>
            <a:lvl1pPr algn="l">
              <a:defRPr sz="1200">
                <a:uFillTx/>
              </a:defRPr>
            </a:lvl1pPr>
          </a:lstStyle>
          <a:p>
            <a:fld id="{D4F69B49-0459-4B8C-80F6-AEA0004B1757}" type="datetimeFigureOut">
              <a:rPr lang="ar-SA" smtClean="0">
                <a:uFillTx/>
              </a:rPr>
              <a:t>05/05/41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صورة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68413" y="1208088"/>
            <a:ext cx="4344987" cy="3260725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7265" lIns="94531" rIns="94531" rtlCol="1" tIns="47265" vert="horz"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عنصر نائب للملاحظات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8182" y="4649609"/>
            <a:ext cx="5505450" cy="38042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7265" lIns="94531" rIns="94531" rtlCol="1" tIns="47265" vert="horz"/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عنصر نائب للتذي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9694" y="9176772"/>
            <a:ext cx="2982119" cy="484753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47265" lIns="94531" rIns="94531" rtlCol="1" tIns="47265" vert="horz"/>
          <a:lstStyle>
            <a:lvl1pPr algn="r">
              <a:defRPr sz="1200">
                <a:uFillTx/>
              </a:defRPr>
            </a:lvl1pPr>
          </a:lstStyle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عنصر نائب لرقم الشريحة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93" y="9176772"/>
            <a:ext cx="2982119" cy="484753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 bIns="47265" lIns="94531" rIns="94531" rtlCol="1" tIns="47265" vert="horz"/>
          <a:lstStyle>
            <a:lvl1pPr algn="l">
              <a:defRPr sz="1200">
                <a:uFillTx/>
              </a:defRPr>
            </a:lvl1pPr>
          </a:lstStyle>
          <a:p>
            <a:fld id="{F9B72444-C09A-4849-8C06-12F68425BA70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lt1" bg2="lt2" folHlink="folHlink" hlink="hlink" tx1="dk1" tx2="dk2"/>
  <p:notes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lvl1pPr algn="r" defTabSz="914400" eaLnBrk="1" hangingPunct="1" latinLnBrk="0" marL="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1pPr>
    <a:lvl2pPr algn="r" defTabSz="914400" eaLnBrk="1" hangingPunct="1" latinLnBrk="0" marL="4572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2pPr>
    <a:lvl3pPr algn="r" defTabSz="914400" eaLnBrk="1" hangingPunct="1" latinLnBrk="0" marL="9144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3pPr>
    <a:lvl4pPr algn="r" defTabSz="914400" eaLnBrk="1" hangingPunct="1" latinLnBrk="0" marL="13716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4pPr>
    <a:lvl5pPr algn="r" defTabSz="914400" eaLnBrk="1" hangingPunct="1" latinLnBrk="0" marL="18288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5pPr>
    <a:lvl6pPr algn="r" defTabSz="914400" eaLnBrk="1" hangingPunct="1" latinLnBrk="0" marL="22860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6pPr>
    <a:lvl7pPr algn="r" defTabSz="914400" eaLnBrk="1" hangingPunct="1" latinLnBrk="0" marL="27432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7pPr>
    <a:lvl8pPr algn="r" defTabSz="914400" eaLnBrk="1" hangingPunct="1" latinLnBrk="0" marL="32004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8pPr>
    <a:lvl9pPr algn="r" defTabSz="914400" eaLnBrk="1" hangingPunct="1" latinLnBrk="0" marL="3657600" rtl="1">
      <a:defRPr kern="1200" sz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notesSlides/_rels/notesSlide1.xml.rels><?xml version="1.0" standalone="yes" ?><Relationships xmlns="http://schemas.openxmlformats.org/package/2006/relationships"><Relationship Id="rId1" Target="../slides/slide10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2.xml.rels><?xml version="1.0" standalone="yes" ?><Relationships xmlns="http://schemas.openxmlformats.org/package/2006/relationships"><Relationship Id="rId1" Target="../slides/slide15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3.xml.rels><?xml version="1.0" standalone="yes" ?><Relationships xmlns="http://schemas.openxmlformats.org/package/2006/relationships"><Relationship Id="rId1" Target="../slides/slide4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4.xml.rels><?xml version="1.0" standalone="yes" ?><Relationships xmlns="http://schemas.openxmlformats.org/package/2006/relationships"><Relationship Id="rId1" Target="../slides/slide49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5.xml.rels><?xml version="1.0" standalone="yes" ?><Relationships xmlns="http://schemas.openxmlformats.org/package/2006/relationships"><Relationship Id="rId1" Target="../slides/slide50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6.xml.rels><?xml version="1.0" standalone="yes" ?><Relationships xmlns="http://schemas.openxmlformats.org/package/2006/relationships"><Relationship Id="rId1" Target="../slides/slide56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7.xml.rels><?xml version="1.0" standalone="yes" ?><Relationships xmlns="http://schemas.openxmlformats.org/package/2006/relationships"><Relationship Id="rId1" Target="../slides/slide71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8.xml.rels><?xml version="1.0" standalone="yes" ?><Relationships xmlns="http://schemas.openxmlformats.org/package/2006/relationships"><Relationship Id="rId1" Target="../slides/slide93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_rels/notesSlide9.xml.rels><?xml version="1.0" standalone="yes" ?><Relationships xmlns="http://schemas.openxmlformats.org/package/2006/relationships"><Relationship Id="rId1" Target="../slides/slide127.xml" Type="http://schemas.openxmlformats.org/officeDocument/2006/relationships/slide"></Relationship><Relationship Id="rId2" Target="../notesMasters/notesMaster1.xml" Type="http://schemas.openxmlformats.org/officeDocument/2006/relationships/notesMaster"></Relationship></Relationships>
</file>

<file path=ppt/notesSlides/notesSlide1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defRPr>
                <a:uFillTx/>
              </a:defRPr>
            </a:pPr>
            <a:fld id="{77C2432C-6050-413A-A2D2-6463990FC1DF}" type="slidenum">
              <a:rPr altLang="ar-SA" lang="ar-SA" smtClean="0">
                <a:uFillTx/>
              </a:rPr>
              <a:pPr>
                <a:defRPr>
                  <a:uFillTx/>
                </a:defRPr>
              </a:pPr>
              <a:t>10</a:t>
            </a:fld>
            <a:endParaRPr altLang="ar-SA"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458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 noTextEdi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459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compatLnSpc="1" numCol="1" wrap="square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altLang="ar-SA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460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Ctr="0" compatLnSpc="1" numCol="1"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305255" marL="79268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42891" marL="1221021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42891" marL="1710086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42891" marL="219751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42891" marL="2670164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42891" marL="3142817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42891" marL="361547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42891" marL="4088124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pPr eaLnBrk="1" hangingPunct="1"/>
            <a:fld id="{B341F01B-7F39-4D49-8E9D-B4663F04A844}" type="slidenum">
              <a:rPr altLang="ar-SA" lang="ar-EG" smtClean="0">
                <a:uFillTx/>
                <a:latin charset="0" panose="020F0502020204030204" pitchFamily="34" typeface="Calibri"/>
              </a:rPr>
              <a:pPr eaLnBrk="1" hangingPunct="1"/>
              <a:t>15</a:t>
            </a:fld>
            <a:endParaRPr altLang="ar-SA" lang="ar-EG">
              <a:uFillTx/>
              <a:latin charset="0" panose="020F0502020204030204" pitchFamily="34" typeface="Calibri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2226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2227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compatLnSpc="1" numCol="1" wrap="square">
            <a:prstTxWarp prst="textNoShape">
              <a:avLst/>
            </a:prstTxWarp>
          </a:bodyPr>
          <a:lstStyle/>
          <a:p>
            <a:endParaRPr altLang="ar-SA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2228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Ctr="0" compatLnSpc="1" numCol="1"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95408" marL="768062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36327" marL="1181633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36327" marL="1654287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36327" marL="212694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36327" marL="2599593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36327" marL="3072247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36327" marL="35449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36327" marL="4017554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fld id="{A7C7EF22-AE0F-4986-83B2-EC62C8733F21}" type="slidenum">
              <a:rPr altLang="ar-SA" lang="ar-SA" smtClean="0">
                <a:uFillTx/>
              </a:rPr>
              <a:pPr/>
              <a:t>46</a:t>
            </a:fld>
            <a:endParaRPr altLang="ar-SA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defRPr>
                <a:uFillTx/>
              </a:defRPr>
            </a:pPr>
            <a:fld id="{77C2432C-6050-413A-A2D2-6463990FC1DF}" type="slidenum">
              <a:rPr altLang="ar-SA" lang="ar-SA" smtClean="0">
                <a:uFillTx/>
              </a:rPr>
              <a:pPr>
                <a:defRPr>
                  <a:uFillTx/>
                </a:defRPr>
              </a:pPr>
              <a:t>49</a:t>
            </a:fld>
            <a:endParaRPr altLang="ar-SA"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6866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6867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compatLnSpc="1" numCol="1" wrap="square">
            <a:prstTxWarp prst="textNoShape">
              <a:avLst/>
            </a:prstTxWarp>
          </a:bodyPr>
          <a:lstStyle/>
          <a:p>
            <a:endParaRPr altLang="ar-SA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6868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Ctr="0" compatLnSpc="1" numCol="1"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85750" marL="74295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28600" marL="11430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28600" marL="16002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28600" marL="205740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28600" marL="25146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28600" marL="29718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28600" marL="34290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28600" marL="38862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fld id="{4981E04B-12C0-4B1A-9F16-FE13E7DC308F}" type="slidenum">
              <a:rPr altLang="ar-SA" lang="ar-SA" smtClean="0">
                <a:uFillTx/>
              </a:rPr>
              <a:pPr/>
              <a:t>50</a:t>
            </a:fld>
            <a:endParaRPr altLang="ar-SA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5298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Aspect="1" noGrp="1" noRot="1" noTextEdi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5299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compatLnSpc="1" numCol="1" wrap="square">
            <a:prstTxWarp prst="textNoShape">
              <a:avLst/>
            </a:prstTxWarp>
          </a:bodyPr>
          <a:lstStyle/>
          <a:p>
            <a:endParaRPr altLang="ar-SA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5300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Ctr="0" compatLnSpc="1" numCol="1" wrap="square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1pPr>
            <a:lvl2pPr indent="-295408" marL="768062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2pPr>
            <a:lvl3pPr indent="-236327" marL="1181633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3pPr>
            <a:lvl4pPr indent="-236327" marL="1654287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4pPr>
            <a:lvl5pPr indent="-236327" marL="2126940"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5pPr>
            <a:lvl6pPr algn="l" eaLnBrk="0" fontAlgn="base" hangingPunct="0" indent="-236327" marL="2599593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6pPr>
            <a:lvl7pPr algn="l" eaLnBrk="0" fontAlgn="base" hangingPunct="0" indent="-236327" marL="3072247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7pPr>
            <a:lvl8pPr algn="l" eaLnBrk="0" fontAlgn="base" hangingPunct="0" indent="-236327" marL="3544900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8pPr>
            <a:lvl9pPr algn="l" eaLnBrk="0" fontAlgn="base" hangingPunct="0" indent="-236327" marL="4017554" rtl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uFillTx/>
                <a:latin charset="0" panose="020B0604020202020204" pitchFamily="34" typeface="Arial"/>
                <a:cs charset="0" panose="020B0604020202020204" pitchFamily="34" typeface="Arial"/>
              </a:defRPr>
            </a:lvl9pPr>
          </a:lstStyle>
          <a:p>
            <a:fld id="{76881E72-6B04-4D32-B728-A86DC7AB5983}" type="slidenum">
              <a:rPr altLang="ar-SA" lang="ar-SA" smtClean="0">
                <a:uFillTx/>
              </a:rPr>
              <a:pPr/>
              <a:t>56</a:t>
            </a:fld>
            <a:endParaRPr altLang="ar-SA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defRPr>
                <a:uFillTx/>
              </a:defRPr>
            </a:pPr>
            <a:fld id="{77C2432C-6050-413A-A2D2-6463990FC1DF}" type="slidenum">
              <a:rPr altLang="ar-SA" lang="ar-SA" smtClean="0">
                <a:uFillTx/>
              </a:rPr>
              <a:pPr>
                <a:defRPr>
                  <a:uFillTx/>
                </a:defRPr>
              </a:pPr>
              <a:t>71</a:t>
            </a:fld>
            <a:endParaRPr altLang="ar-SA"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صورة الشريح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/>
          </p:cNvSpPr>
          <p:nvPr>
            <p:ph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ملاحظات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رقم الشريح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5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>
              <a:defRPr>
                <a:uFillTx/>
              </a:defRPr>
            </a:pPr>
            <a:fld id="{77C2432C-6050-413A-A2D2-6463990FC1DF}" type="slidenum">
              <a:rPr altLang="ar-SA" lang="ar-SA" smtClean="0">
                <a:uFillTx/>
              </a:rPr>
              <a:pPr>
                <a:defRPr>
                  <a:uFillTx/>
                </a:defRPr>
              </a:pPr>
              <a:t>93</a:t>
            </a:fld>
            <a:endParaRPr altLang="ar-SA"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1138" name="Shape 108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94515" compatLnSpc="1" lIns="94515" numCol="1" rIns="94515" tIns="94515" wrap="square">
            <a:prstTxWarp prst="textNoShape">
              <a:avLst/>
            </a:prstTxWarp>
          </a:bodyPr>
          <a:lstStyle/>
          <a:p>
            <a:endParaRPr altLang="ar-SA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1139" name="Shape 108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 noRot="1" noTextEdit="1"/>
          </p:cNvSpPr>
          <p:nvPr>
            <p:ph idx="2" type="sldImg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custGeom>
            <a:avLst/>
            <a:gdLst>
              <a:gd fmla="*/ 0 w 120000" name="T0"/>
              <a:gd fmla="*/ 0 h 120000" name="T1"/>
              <a:gd fmla="*/ 2147483646 w 120000" name="T2"/>
              <a:gd fmla="*/ 0 h 120000" name="T3"/>
              <a:gd fmla="*/ 2147483646 w 120000" name="T4"/>
              <a:gd fmla="*/ 2147483646 h 120000" name="T5"/>
              <a:gd fmla="*/ 0 w 120000" name="T6"/>
              <a:gd fmla="*/ 2147483646 h 120000" name="T7"/>
              <a:gd fmla="*/ 0 w 120000" name="T8"/>
              <a:gd fmla="*/ 0 h 120000" name="T9"/>
              <a:gd fmla="*/ 0 60000 65536" name="T10"/>
              <a:gd fmla="*/ 0 60000 65536" name="T11"/>
              <a:gd fmla="*/ 0 60000 65536" name="T12"/>
              <a:gd fmla="*/ 0 60000 65536" name="T13"/>
              <a:gd fmla="*/ 0 60000 65536" name="T14"/>
              <a:gd fmla="*/ 0 w 120000" name="T15"/>
              <a:gd fmla="*/ 0 h 120000" name="T16"/>
              <a:gd fmla="*/ 120000 w 120000" name="T17"/>
              <a:gd fmla="*/ 120000 h 120000" name="T1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b="T18" l="T15" r="T17" t="T16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</a:ln>
        </p:spPr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notes>
</file>

<file path=ppt/slideLayouts/_rels/slideLayout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0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1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1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2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3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4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5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6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7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8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_rels/slideLayout9.xml.rels><?xml version="1.0" standalone="yes" ?><Relationships xmlns="http://schemas.openxmlformats.org/package/2006/relationships"><Relationship Id="rId1" Target="../slideMasters/slideMaster1.xml" Type="http://schemas.openxmlformats.org/officeDocument/2006/relationships/slideMaster"></Relationship></Relationships>
</file>

<file path=ppt/slideLayouts/slideLayout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">
  <p:cSld name="شريحة عنوان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5800" y="1122363"/>
            <a:ext cx="7772400" cy="23876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algn="ctr">
              <a:defRPr sz="6000">
                <a:uFillTx/>
              </a:defRPr>
            </a:lvl1pPr>
          </a:lstStyle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Subtitl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sub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43000" y="3602038"/>
            <a:ext cx="6858000" cy="165576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ctr" indent="0" marL="0">
              <a:buNone/>
              <a:defRPr sz="2400">
                <a:uFillTx/>
              </a:defRPr>
            </a:lvl1pPr>
            <a:lvl2pPr algn="ctr" indent="0" marL="457200">
              <a:buNone/>
              <a:defRPr sz="2000">
                <a:uFillTx/>
              </a:defRPr>
            </a:lvl2pPr>
            <a:lvl3pPr algn="ctr" indent="0" marL="914400">
              <a:buNone/>
              <a:defRPr sz="1800">
                <a:uFillTx/>
              </a:defRPr>
            </a:lvl3pPr>
            <a:lvl4pPr algn="ctr" indent="0" marL="1371600">
              <a:buNone/>
              <a:defRPr sz="1600">
                <a:uFillTx/>
              </a:defRPr>
            </a:lvl4pPr>
            <a:lvl5pPr algn="ctr" indent="0" marL="1828800">
              <a:buNone/>
              <a:defRPr sz="1600">
                <a:uFillTx/>
              </a:defRPr>
            </a:lvl5pPr>
            <a:lvl6pPr algn="ctr" indent="0" marL="2286000">
              <a:buNone/>
              <a:defRPr sz="1600">
                <a:uFillTx/>
              </a:defRPr>
            </a:lvl6pPr>
            <a:lvl7pPr algn="ctr" indent="0" marL="2743200">
              <a:buNone/>
              <a:defRPr sz="1600">
                <a:uFillTx/>
              </a:defRPr>
            </a:lvl7pPr>
            <a:lvl8pPr algn="ctr" indent="0" marL="3200400">
              <a:buNone/>
              <a:defRPr sz="1600">
                <a:uFillTx/>
              </a:defRPr>
            </a:lvl8pPr>
            <a:lvl9pPr algn="ctr" indent="0" marL="3657600">
              <a:buNone/>
              <a:defRPr sz="1600">
                <a:uFillTx/>
              </a:defRPr>
            </a:lvl9pPr>
          </a:lstStyle>
          <a:p>
            <a:r>
              <a:rPr lang="ar-SA">
                <a:uFillTx/>
              </a:rPr>
              <a:t>انقر لتحرير نمط العنوان الفرعي للشكل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CA584D4-B133-444E-9EE5-5DEDDCC6CB79}" type="datetimeFigureOut">
              <a:rPr lang="ar-SA" smtClean="0">
                <a:uFillTx/>
              </a:rPr>
              <a:t>05/05/41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E178B58B-B10E-46EE-9790-726BB81C2CB9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0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x">
  <p:cSld name="عنوان ونص عمودي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Vertical 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orient="vert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CA584D4-B133-444E-9EE5-5DEDDCC6CB79}" type="datetimeFigureOut">
              <a:rPr lang="ar-SA" smtClean="0">
                <a:uFillTx/>
              </a:rPr>
              <a:t>05/05/41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E178B58B-B10E-46EE-9790-726BB81C2CB9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1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vertTitleAndTx">
  <p:cSld name="عنوان ونص عموديان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Vertical 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orient="vert"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43675" y="365125"/>
            <a:ext cx="1971675" cy="581183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Vertical 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orient="vert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365125"/>
            <a:ext cx="5800725" cy="581183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vert="eaVert"/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CA584D4-B133-444E-9EE5-5DEDDCC6CB79}" type="datetimeFigureOut">
              <a:rPr lang="ar-SA" smtClean="0">
                <a:uFillTx/>
              </a:rPr>
              <a:t>05/05/41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E178B58B-B10E-46EE-9790-726BB81C2CB9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1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type="objOnly">
  <p:cSld name="محتوى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لمحتوى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274638"/>
            <a:ext cx="8229600" cy="58515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صر نائب للتاريخ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53200" y="6245225"/>
            <a:ext cx="2133600" cy="4762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عنصر نائب للتذي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24200" y="6245225"/>
            <a:ext cx="2895600" cy="4762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عنصر نائب لرقم الشريحة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6245225"/>
            <a:ext cx="2133600" cy="47625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CFC2B62-4BD4-4D10-92A1-6E59C6FF8DC7}" type="slidenum">
              <a:rPr 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en-US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">
  <p:cSld name="عنوان ومحتوى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CA584D4-B133-444E-9EE5-5DEDDCC6CB79}" type="datetimeFigureOut">
              <a:rPr lang="ar-SA" smtClean="0">
                <a:uFillTx/>
              </a:rPr>
              <a:t>05/05/41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E178B58B-B10E-46EE-9790-726BB81C2CB9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3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secHead">
  <p:cSld name="عنوان المقطع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3888" y="1709739"/>
            <a:ext cx="7886700" cy="2852737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>
              <a:defRPr sz="6000">
                <a:uFillTx/>
              </a:defRPr>
            </a:lvl1pPr>
          </a:lstStyle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3888" y="4589464"/>
            <a:ext cx="7886700" cy="1500187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indent="0" marL="0">
              <a:buNone/>
              <a:defRPr sz="2400">
                <a:solidFill>
                  <a:schemeClr val="tx1"/>
                </a:solidFill>
                <a:uFillTx/>
              </a:defRPr>
            </a:lvl1pPr>
            <a:lvl2pPr indent="0" marL="45720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indent="0" marL="91440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indent="0" marL="13716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indent="0" marL="18288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indent="0" marL="22860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indent="0" marL="27432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indent="0" marL="32004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indent="0" marL="365760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ar-SA">
                <a:uFillTx/>
              </a:rPr>
              <a:t>حرر أنماط نص الشكل الرئيسي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CA584D4-B133-444E-9EE5-5DEDDCC6CB79}" type="datetimeFigureOut">
              <a:rPr lang="ar-SA" smtClean="0">
                <a:uFillTx/>
              </a:rPr>
              <a:t>05/05/41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E178B58B-B10E-46EE-9790-726BB81C2CB9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4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Obj">
  <p:cSld name="محتويان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1825625"/>
            <a:ext cx="3886200" cy="435133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Conten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29150" y="1825625"/>
            <a:ext cx="3886200" cy="435133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Date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CA584D4-B133-444E-9EE5-5DEDDCC6CB79}" type="datetimeFigureOut">
              <a:rPr lang="ar-SA" smtClean="0">
                <a:uFillTx/>
              </a:rPr>
              <a:t>05/05/41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oot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lide Number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E178B58B-B10E-46EE-9790-726BB81C2CB9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5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woTxTwoObj">
  <p:cSld name="مقارنة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1" y="365126"/>
            <a:ext cx="7886700" cy="13255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2" y="1681163"/>
            <a:ext cx="3868340" cy="82391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حرر أنماط نص الشكل الرئيسي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Conten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2" y="2505075"/>
            <a:ext cx="3868340" cy="36845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Text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29150" y="1681163"/>
            <a:ext cx="3887391" cy="823912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 indent="0" marL="0">
              <a:buNone/>
              <a:defRPr b="1" sz="2400">
                <a:uFillTx/>
              </a:defRPr>
            </a:lvl1pPr>
            <a:lvl2pPr indent="0" marL="457200">
              <a:buNone/>
              <a:defRPr b="1" sz="2000">
                <a:uFillTx/>
              </a:defRPr>
            </a:lvl2pPr>
            <a:lvl3pPr indent="0" marL="914400">
              <a:buNone/>
              <a:defRPr b="1" sz="1800">
                <a:uFillTx/>
              </a:defRPr>
            </a:lvl3pPr>
            <a:lvl4pPr indent="0" marL="1371600">
              <a:buNone/>
              <a:defRPr b="1" sz="1600">
                <a:uFillTx/>
              </a:defRPr>
            </a:lvl4pPr>
            <a:lvl5pPr indent="0" marL="1828800">
              <a:buNone/>
              <a:defRPr b="1" sz="1600">
                <a:uFillTx/>
              </a:defRPr>
            </a:lvl5pPr>
            <a:lvl6pPr indent="0" marL="2286000">
              <a:buNone/>
              <a:defRPr b="1" sz="1600">
                <a:uFillTx/>
              </a:defRPr>
            </a:lvl6pPr>
            <a:lvl7pPr indent="0" marL="2743200">
              <a:buNone/>
              <a:defRPr b="1" sz="1600">
                <a:uFillTx/>
              </a:defRPr>
            </a:lvl7pPr>
            <a:lvl8pPr indent="0" marL="3200400">
              <a:buNone/>
              <a:defRPr b="1" sz="1600">
                <a:uFillTx/>
              </a:defRPr>
            </a:lvl8pPr>
            <a:lvl9pPr indent="0" marL="3657600">
              <a:buNone/>
              <a:defRPr b="1"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حرر أنماط نص الشكل الرئيسي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Content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29150" y="2505075"/>
            <a:ext cx="3887391" cy="36845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Date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CA584D4-B133-444E-9EE5-5DEDDCC6CB79}" type="datetimeFigureOut">
              <a:rPr lang="ar-SA" smtClean="0">
                <a:uFillTx/>
              </a:rPr>
              <a:t>05/05/41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Footer Placeholder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Slide Number Placeholder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E178B58B-B10E-46EE-9790-726BB81C2CB9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6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titleOnly">
  <p:cSld name="عنوان فقط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Date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CA584D4-B133-444E-9EE5-5DEDDCC6CB79}" type="datetimeFigureOut">
              <a:rPr lang="ar-SA" smtClean="0">
                <a:uFillTx/>
              </a:rPr>
              <a:t>05/05/41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Footer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Slide Numb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E178B58B-B10E-46EE-9790-726BB81C2CB9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7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blank">
  <p:cSld name="فارغ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Date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CA584D4-B133-444E-9EE5-5DEDDCC6CB79}" type="datetimeFigureOut">
              <a:rPr lang="ar-SA" smtClean="0">
                <a:uFillTx/>
              </a:rPr>
              <a:t>05/05/41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Footer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Slide Number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E178B58B-B10E-46EE-9790-726BB81C2CB9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8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objTx">
  <p:cSld name="محتوى مع تسمية توضيحية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1" y="457200"/>
            <a:ext cx="2949178" cy="16002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Conten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7391" y="987426"/>
            <a:ext cx="4629150" cy="48736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1" y="2057400"/>
            <a:ext cx="2949178" cy="38115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indent="0" marL="0">
              <a:buNone/>
              <a:defRPr sz="1600">
                <a:uFillTx/>
              </a:defRPr>
            </a:lvl1pPr>
            <a:lvl2pPr indent="0" marL="457200">
              <a:buNone/>
              <a:defRPr sz="1400">
                <a:uFillTx/>
              </a:defRPr>
            </a:lvl2pPr>
            <a:lvl3pPr indent="0" marL="914400">
              <a:buNone/>
              <a:defRPr sz="1200">
                <a:uFillTx/>
              </a:defRPr>
            </a:lvl3pPr>
            <a:lvl4pPr indent="0" marL="1371600">
              <a:buNone/>
              <a:defRPr sz="1000">
                <a:uFillTx/>
              </a:defRPr>
            </a:lvl4pPr>
            <a:lvl5pPr indent="0" marL="1828800">
              <a:buNone/>
              <a:defRPr sz="1000">
                <a:uFillTx/>
              </a:defRPr>
            </a:lvl5pPr>
            <a:lvl6pPr indent="0" marL="2286000">
              <a:buNone/>
              <a:defRPr sz="1000">
                <a:uFillTx/>
              </a:defRPr>
            </a:lvl6pPr>
            <a:lvl7pPr indent="0" marL="2743200">
              <a:buNone/>
              <a:defRPr sz="1000">
                <a:uFillTx/>
              </a:defRPr>
            </a:lvl7pPr>
            <a:lvl8pPr indent="0" marL="3200400">
              <a:buNone/>
              <a:defRPr sz="1000">
                <a:uFillTx/>
              </a:defRPr>
            </a:lvl8pPr>
            <a:lvl9pPr indent="0" marL="3657600">
              <a:buNone/>
              <a:defRPr sz="1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حرر أنماط نص الشكل الرئيسي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Date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CA584D4-B133-444E-9EE5-5DEDDCC6CB79}" type="datetimeFigureOut">
              <a:rPr lang="ar-SA" smtClean="0">
                <a:uFillTx/>
              </a:rPr>
              <a:t>05/05/41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oot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lide Number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E178B58B-B10E-46EE-9790-726BB81C2CB9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Layouts/slideLayout9.xml><?xml version="1.0" encoding="utf-8"?>
<p:sldLayout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 preserve="1" type="picTx">
  <p:cSld name="صورة مع تسمية توضيحية"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1" y="457200"/>
            <a:ext cx="2949178" cy="1600200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b"/>
          <a:lstStyle>
            <a:lvl1pPr>
              <a:defRPr sz="3200">
                <a:uFillTx/>
              </a:defRPr>
            </a:lvl1pPr>
          </a:lstStyle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Picture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spect="1" noGrp="1"/>
          </p:cNvSpPr>
          <p:nvPr>
            <p:ph idx="1" type="pic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87391" y="987426"/>
            <a:ext cx="4629150" cy="4873625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/>
          <a:lstStyle>
            <a:lvl1pPr indent="0" marL="0">
              <a:buNone/>
              <a:defRPr sz="3200">
                <a:uFillTx/>
              </a:defRPr>
            </a:lvl1pPr>
            <a:lvl2pPr indent="0" marL="457200">
              <a:buNone/>
              <a:defRPr sz="2800">
                <a:uFillTx/>
              </a:defRPr>
            </a:lvl2pPr>
            <a:lvl3pPr indent="0" marL="914400">
              <a:buNone/>
              <a:defRPr sz="2400">
                <a:uFillTx/>
              </a:defRPr>
            </a:lvl3pPr>
            <a:lvl4pPr indent="0" marL="1371600">
              <a:buNone/>
              <a:defRPr sz="2000">
                <a:uFillTx/>
              </a:defRPr>
            </a:lvl4pPr>
            <a:lvl5pPr indent="0" marL="1828800">
              <a:buNone/>
              <a:defRPr sz="2000">
                <a:uFillTx/>
              </a:defRPr>
            </a:lvl5pPr>
            <a:lvl6pPr indent="0" marL="2286000">
              <a:buNone/>
              <a:defRPr sz="2000">
                <a:uFillTx/>
              </a:defRPr>
            </a:lvl6pPr>
            <a:lvl7pPr indent="0" marL="2743200">
              <a:buNone/>
              <a:defRPr sz="2000">
                <a:uFillTx/>
              </a:defRPr>
            </a:lvl7pPr>
            <a:lvl8pPr indent="0" marL="3200400">
              <a:buNone/>
              <a:defRPr sz="2000">
                <a:uFillTx/>
              </a:defRPr>
            </a:lvl8pPr>
            <a:lvl9pPr indent="0" marL="3657600">
              <a:buNone/>
              <a:defRPr sz="2000">
                <a:uFillTx/>
              </a:defRPr>
            </a:lvl9pPr>
          </a:lstStyle>
          <a:p>
            <a:r>
              <a:rPr lang="ar-SA">
                <a:uFillTx/>
              </a:rPr>
              <a:t>انقر فوق الأيقونة لإضافة صورة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Text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9841" y="2057400"/>
            <a:ext cx="2949178" cy="381158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indent="0" marL="0">
              <a:buNone/>
              <a:defRPr sz="1600">
                <a:uFillTx/>
              </a:defRPr>
            </a:lvl1pPr>
            <a:lvl2pPr indent="0" marL="457200">
              <a:buNone/>
              <a:defRPr sz="1400">
                <a:uFillTx/>
              </a:defRPr>
            </a:lvl2pPr>
            <a:lvl3pPr indent="0" marL="914400">
              <a:buNone/>
              <a:defRPr sz="1200">
                <a:uFillTx/>
              </a:defRPr>
            </a:lvl3pPr>
            <a:lvl4pPr indent="0" marL="1371600">
              <a:buNone/>
              <a:defRPr sz="1000">
                <a:uFillTx/>
              </a:defRPr>
            </a:lvl4pPr>
            <a:lvl5pPr indent="0" marL="1828800">
              <a:buNone/>
              <a:defRPr sz="1000">
                <a:uFillTx/>
              </a:defRPr>
            </a:lvl5pPr>
            <a:lvl6pPr indent="0" marL="2286000">
              <a:buNone/>
              <a:defRPr sz="1000">
                <a:uFillTx/>
              </a:defRPr>
            </a:lvl6pPr>
            <a:lvl7pPr indent="0" marL="2743200">
              <a:buNone/>
              <a:defRPr sz="1000">
                <a:uFillTx/>
              </a:defRPr>
            </a:lvl7pPr>
            <a:lvl8pPr indent="0" marL="3200400">
              <a:buNone/>
              <a:defRPr sz="1000">
                <a:uFillTx/>
              </a:defRPr>
            </a:lvl8pPr>
            <a:lvl9pPr indent="0" marL="3657600">
              <a:buNone/>
              <a:defRPr sz="1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حرر أنماط نص الشكل الرئيسي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Date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0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5CA584D4-B133-444E-9EE5-5DEDDCC6CB79}" type="datetimeFigureOut">
              <a:rPr lang="ar-SA" smtClean="0">
                <a:uFillTx/>
              </a:rPr>
              <a:t>05/05/41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Foot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1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Slide Number Placeholder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2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fld id="{E178B58B-B10E-46EE-9790-726BB81C2CB9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Layout>
</file>

<file path=ppt/slideMasters/_rels/slideMaster1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slideLayouts/slideLayout2.xml" Type="http://schemas.openxmlformats.org/officeDocument/2006/relationships/slideLayout"></Relationship><Relationship Id="rId3" Target="../slideLayouts/slideLayout3.xml" Type="http://schemas.openxmlformats.org/officeDocument/2006/relationships/slideLayout"></Relationship><Relationship Id="rId4" Target="../slideLayouts/slideLayout4.xml" Type="http://schemas.openxmlformats.org/officeDocument/2006/relationships/slideLayout"></Relationship><Relationship Id="rId5" Target="../slideLayouts/slideLayout5.xml" Type="http://schemas.openxmlformats.org/officeDocument/2006/relationships/slideLayout"></Relationship><Relationship Id="rId6" Target="../slideLayouts/slideLayout6.xml" Type="http://schemas.openxmlformats.org/officeDocument/2006/relationships/slideLayout"></Relationship><Relationship Id="rId7" Target="../slideLayouts/slideLayout7.xml" Type="http://schemas.openxmlformats.org/officeDocument/2006/relationships/slideLayout"></Relationship><Relationship Id="rId8" Target="../slideLayouts/slideLayout8.xml" Type="http://schemas.openxmlformats.org/officeDocument/2006/relationships/slideLayout"></Relationship><Relationship Id="rId9" Target="../slideLayouts/slideLayout9.xml" Type="http://schemas.openxmlformats.org/officeDocument/2006/relationships/slideLayout"></Relationship><Relationship Id="rId10" Target="../slideLayouts/slideLayout10.xml" Type="http://schemas.openxmlformats.org/officeDocument/2006/relationships/slideLayout"></Relationship><Relationship Id="rId11" Target="../slideLayouts/slideLayout11.xml" Type="http://schemas.openxmlformats.org/officeDocument/2006/relationships/slideLayout"></Relationship><Relationship Id="rId12" Target="../slideLayouts/slideLayout12.xml" Type="http://schemas.openxmlformats.org/officeDocument/2006/relationships/slideLayout"></Relationship><Relationship Id="rId13" Target="../theme/theme1.xml" Type="http://schemas.openxmlformats.org/officeDocument/2006/relationships/theme"></Relationship></Relationships>
</file>

<file path=ppt/slideMasters/slideMaster1.xml><?xml version="1.0" encoding="utf-8"?>
<p:sldMaster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bg>
      <p:bgRef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x="1001">
        <a:schemeClr val="bg1"/>
      </p:bgRef>
    </p:bg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itle Placeholder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365126"/>
            <a:ext cx="7886700" cy="1325563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>
            <a:normAutofit/>
          </a:bodyPr>
          <a:lstStyle/>
          <a:p>
            <a:r>
              <a:rPr lang="ar-SA">
                <a:uFillTx/>
              </a:rPr>
              <a:t>انقر لتحرير نمط عنوان الشكل الرئيسي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Text Placeholder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1825625"/>
            <a:ext cx="7886700" cy="4351338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rtlCol="0" tIns="45720" vert="horz">
            <a:normAutofit/>
          </a:bodyPr>
          <a:lstStyle/>
          <a:p>
            <a:pPr lvl="0"/>
            <a:r>
              <a:rPr lang="ar-SA">
                <a:uFillTx/>
              </a:rPr>
              <a:t>حرر أنماط نص الشكل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  <a:endParaRPr dirty="0" lang="en-US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Date Placeholder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2" sz="half" type="dt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6356351"/>
            <a:ext cx="20574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5CA584D4-B133-444E-9EE5-5DEDDCC6CB79}" type="datetimeFigureOut">
              <a:rPr lang="ar-SA" smtClean="0">
                <a:uFillTx/>
              </a:rPr>
              <a:t>05/05/41</a:t>
            </a:fld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Footer Placeholder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3" sz="quarter" type="ftr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28950" y="6356351"/>
            <a:ext cx="30861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Slide Number Placeholder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4" sz="quarter" type="sldNum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457950" y="6356351"/>
            <a:ext cx="2057400" cy="365125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uFillTx/>
              </a:defRPr>
            </a:lvl1pPr>
          </a:lstStyle>
          <a:p>
            <a:fld id="{E178B58B-B10E-46EE-9790-726BB81C2CB9}" type="slidenum">
              <a:rPr lang="ar-SA" smtClean="0">
                <a:uFillTx/>
              </a:rPr>
              <a:t>‹#›</a:t>
            </a:fld>
            <a:endParaRPr lang="ar-SA">
              <a:uFillTx/>
            </a:endParaRPr>
          </a:p>
        </p:txBody>
      </p:sp>
    </p:spTree>
  </p:cSld>
  <p:clrMap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accent1="accent1" accent2="accent2" accent3="accent3" accent4="accent4" accent5="accent5" accent6="accent6" bg1="lt1" bg2="lt2" folHlink="folHlink" hlink="hlink" tx1="dk1" tx2="dk2"/>
  <p:sldLayoutIdLst>
    <p:sldLayoutId r:id="rId1" id="2147483661"/>
    <p:sldLayoutId r:id="rId2" id="2147483662"/>
    <p:sldLayoutId r:id="rId3" id="2147483663"/>
    <p:sldLayoutId r:id="rId4" id="2147483664"/>
    <p:sldLayoutId r:id="rId5" id="2147483665"/>
    <p:sldLayoutId r:id="rId6" id="2147483666"/>
    <p:sldLayoutId r:id="rId7" id="2147483667"/>
    <p:sldLayoutId r:id="rId8" id="2147483668"/>
    <p:sldLayoutId r:id="rId9" id="2147483669"/>
    <p:sldLayoutId r:id="rId10" id="2147483670"/>
    <p:sldLayoutId r:id="rId11" id="2147483671"/>
    <p:sldLayoutId r:id="rId12" id="2147483672"/>
  </p:sldLayoutIdLst>
  <p:txStyles>
    <p:title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lvl1pPr algn="l" defTabSz="914400" eaLnBrk="1" hangingPunct="1" latinLnBrk="0" rtl="1">
        <a:lnSpc>
          <a:spcPct val="90000"/>
        </a:lnSpc>
        <a:spcBef>
          <a:spcPct val="0"/>
        </a:spcBef>
        <a:buNone/>
        <a:defRPr kern="1200" sz="440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lvl1pPr algn="r" defTabSz="914400" eaLnBrk="1" hangingPunct="1" indent="-228600" latinLnBrk="0" marL="228600" rtl="1">
        <a:lnSpc>
          <a:spcPct val="90000"/>
        </a:lnSpc>
        <a:spcBef>
          <a:spcPts val="1000"/>
        </a:spcBef>
        <a:buFont charset="0" panose="020B0604020202020204" pitchFamily="34" typeface="Arial"/>
        <a:buChar char="•"/>
        <a:defRPr kern="1200" sz="2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r" defTabSz="914400" eaLnBrk="1" hangingPunct="1" indent="-228600" latinLnBrk="0" marL="6858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4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r" defTabSz="914400" eaLnBrk="1" hangingPunct="1" indent="-228600" latinLnBrk="0" marL="11430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20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r" defTabSz="914400" eaLnBrk="1" hangingPunct="1" indent="-228600" latinLnBrk="0" marL="16002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r" defTabSz="914400" eaLnBrk="1" hangingPunct="1" indent="-228600" latinLnBrk="0" marL="20574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r" defTabSz="914400" eaLnBrk="1" hangingPunct="1" indent="-228600" latinLnBrk="0" marL="25146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r" defTabSz="914400" eaLnBrk="1" hangingPunct="1" indent="-228600" latinLnBrk="0" marL="29718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r" defTabSz="914400" eaLnBrk="1" hangingPunct="1" indent="-228600" latinLnBrk="0" marL="34290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r" defTabSz="914400" eaLnBrk="1" hangingPunct="1" indent="-228600" latinLnBrk="0" marL="3886200" rtl="1">
        <a:lnSpc>
          <a:spcPct val="90000"/>
        </a:lnSpc>
        <a:spcBef>
          <a:spcPts val="500"/>
        </a:spcBef>
        <a:buFont charset="0" panose="020B0604020202020204" pitchFamily="34" typeface="Arial"/>
        <a:buChar char="•"/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<a:defPPr>
        <a:defRPr lang="en-US">
          <a:uFillTx/>
        </a:defRPr>
      </a:defPPr>
      <a:lvl1pPr algn="r" defTabSz="914400" eaLnBrk="1" hangingPunct="1" latinLnBrk="0" marL="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algn="r" defTabSz="914400" eaLnBrk="1" hangingPunct="1" latinLnBrk="0" marL="4572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algn="r" defTabSz="914400" eaLnBrk="1" hangingPunct="1" latinLnBrk="0" marL="9144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algn="r" defTabSz="914400" eaLnBrk="1" hangingPunct="1" latinLnBrk="0" marL="13716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algn="r" defTabSz="914400" eaLnBrk="1" hangingPunct="1" latinLnBrk="0" marL="18288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algn="r" defTabSz="914400" eaLnBrk="1" hangingPunct="1" latinLnBrk="0" marL="22860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algn="r" defTabSz="914400" eaLnBrk="1" hangingPunct="1" latinLnBrk="0" marL="27432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algn="r" defTabSz="914400" eaLnBrk="1" hangingPunct="1" latinLnBrk="0" marL="32004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algn="r" defTabSz="914400" eaLnBrk="1" hangingPunct="1" latinLnBrk="0" marL="3657600" rtl="1">
        <a:defRPr kern="1200" sz="18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1.tmp" Type="http://schemas.openxmlformats.org/officeDocument/2006/relationships/image"></Relationship><Relationship Id="rId3" Target="../media/image2.tmp" Type="http://schemas.openxmlformats.org/officeDocument/2006/relationships/image"></Relationship><Relationship Id="rId4" Target="../media/image3.tmp" Type="http://schemas.openxmlformats.org/officeDocument/2006/relationships/image"></Relationship></Relationships>
</file>

<file path=ppt/slides/_rels/slide1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1.xml" Type="http://schemas.openxmlformats.org/officeDocument/2006/relationships/notesSlide"></Relationship><Relationship Id="rId3" Target="../media/image18.png" Type="http://schemas.openxmlformats.org/officeDocument/2006/relationships/image"></Relationship></Relationships>
</file>

<file path=ppt/slides/_rels/slide10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71.png" Type="http://schemas.openxmlformats.org/officeDocument/2006/relationships/image"></Relationship><Relationship Id="rId3" Target="../media/image172.tmp" Type="http://schemas.openxmlformats.org/officeDocument/2006/relationships/image"></Relationship></Relationships>
</file>

<file path=ppt/slides/_rels/slide10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7.gif" Type="http://schemas.openxmlformats.org/officeDocument/2006/relationships/image"></Relationship><Relationship Id="rId3" Target="../media/image173.tmp" Type="http://schemas.openxmlformats.org/officeDocument/2006/relationships/image"></Relationship></Relationships>
</file>

<file path=ppt/slides/_rels/slide10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74.tmp" Type="http://schemas.openxmlformats.org/officeDocument/2006/relationships/image"></Relationship><Relationship Id="rId3" Target="../media/image175.tmp" Type="http://schemas.openxmlformats.org/officeDocument/2006/relationships/image"></Relationship><Relationship Id="rId4" Target="../media/image176.tmp" Type="http://schemas.openxmlformats.org/officeDocument/2006/relationships/image"></Relationship><Relationship Id="rId5" Target="../media/image177.tmp" Type="http://schemas.openxmlformats.org/officeDocument/2006/relationships/image"></Relationship><Relationship Id="rId6" Target="../media/audio4.wav" Type="http://schemas.openxmlformats.org/officeDocument/2006/relationships/audio"></Relationship></Relationships>
</file>

<file path=ppt/slides/_rels/slide10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78.tmp" Type="http://schemas.openxmlformats.org/officeDocument/2006/relationships/image"></Relationship><Relationship Id="rId3" Target="../media/image179.png" Type="http://schemas.openxmlformats.org/officeDocument/2006/relationships/image"></Relationship><Relationship Id="rId4" Target="../media/image180.png" Type="http://schemas.openxmlformats.org/officeDocument/2006/relationships/image"></Relationship></Relationships>
</file>

<file path=ppt/slides/_rels/slide10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81.tmp" Type="http://schemas.openxmlformats.org/officeDocument/2006/relationships/image"></Relationship><Relationship Id="rId3" Target="../media/image182.tmp" Type="http://schemas.openxmlformats.org/officeDocument/2006/relationships/image"></Relationship><Relationship Id="rId4" Target="../media/image178.tmp" Type="http://schemas.openxmlformats.org/officeDocument/2006/relationships/image"></Relationship></Relationships>
</file>

<file path=ppt/slides/_rels/slide10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78.tmp" Type="http://schemas.openxmlformats.org/officeDocument/2006/relationships/image"></Relationship><Relationship Id="rId3" Target="../media/image183.tmp" Type="http://schemas.openxmlformats.org/officeDocument/2006/relationships/image"></Relationship></Relationships>
</file>

<file path=ppt/slides/_rels/slide10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.tmp" Type="http://schemas.openxmlformats.org/officeDocument/2006/relationships/image"></Relationship><Relationship Id="rId3" Target="../media/image2.tmp" Type="http://schemas.openxmlformats.org/officeDocument/2006/relationships/image"></Relationship><Relationship Id="rId4" Target="../media/image3.tmp" Type="http://schemas.openxmlformats.org/officeDocument/2006/relationships/image"></Relationship><Relationship Id="rId5" Target="../media/image184.tmp" Type="http://schemas.openxmlformats.org/officeDocument/2006/relationships/image"></Relationship><Relationship Id="rId6" Target="../media/image185.tmp" Type="http://schemas.openxmlformats.org/officeDocument/2006/relationships/image"></Relationship></Relationships>
</file>

<file path=ppt/slides/_rels/slide10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86.png" Type="http://schemas.openxmlformats.org/officeDocument/2006/relationships/image"></Relationship><Relationship Id="rId3" Target="../media/image184.tmp" Type="http://schemas.openxmlformats.org/officeDocument/2006/relationships/image"></Relationship><Relationship Id="rId4" Target="../media/image187.png" Type="http://schemas.openxmlformats.org/officeDocument/2006/relationships/image"></Relationship></Relationships>
</file>

<file path=ppt/slides/_rels/slide10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84.tmp" Type="http://schemas.openxmlformats.org/officeDocument/2006/relationships/image"></Relationship><Relationship Id="rId3" Target="../media/image188.tmp" Type="http://schemas.openxmlformats.org/officeDocument/2006/relationships/image"></Relationship><Relationship Id="rId4" Target="../media/image189.tmp" Type="http://schemas.openxmlformats.org/officeDocument/2006/relationships/image"></Relationship></Relationships>
</file>

<file path=ppt/slides/_rels/slide10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84.tmp" Type="http://schemas.openxmlformats.org/officeDocument/2006/relationships/image"></Relationship><Relationship Id="rId3" Target="../media/image190.tmp" Type="http://schemas.openxmlformats.org/officeDocument/2006/relationships/image"></Relationship><Relationship Id="rId4" Target="../media/image191.tmp" Type="http://schemas.openxmlformats.org/officeDocument/2006/relationships/image"></Relationship></Relationships>
</file>

<file path=ppt/slides/_rels/slide1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.tmp" Type="http://schemas.openxmlformats.org/officeDocument/2006/relationships/image"></Relationship><Relationship Id="rId3" Target="../media/image20.png" Type="http://schemas.openxmlformats.org/officeDocument/2006/relationships/image"></Relationship><Relationship Id="rId4" Target="../media/image21.png" Type="http://schemas.openxmlformats.org/officeDocument/2006/relationships/image"></Relationship><Relationship Id="rId5" Target="../media/image22.png" Type="http://schemas.openxmlformats.org/officeDocument/2006/relationships/image"></Relationship><Relationship Id="rId6" Target="../media/audio3.wav" Type="http://schemas.openxmlformats.org/officeDocument/2006/relationships/audio"></Relationship></Relationships>
</file>

<file path=ppt/slides/_rels/slide11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84.tmp" Type="http://schemas.openxmlformats.org/officeDocument/2006/relationships/image"></Relationship><Relationship Id="rId3" Target="../media/image192.tmp" Type="http://schemas.openxmlformats.org/officeDocument/2006/relationships/image"></Relationship><Relationship Id="rId4" Target="../media/image193.tmp" Type="http://schemas.openxmlformats.org/officeDocument/2006/relationships/image"></Relationship></Relationships>
</file>

<file path=ppt/slides/_rels/slide11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4.png" Type="http://schemas.openxmlformats.org/officeDocument/2006/relationships/image"></Relationship></Relationships>
</file>

<file path=ppt/slides/_rels/slide11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5.tmp" Type="http://schemas.openxmlformats.org/officeDocument/2006/relationships/image"></Relationship><Relationship Id="rId3" Target="../media/image185.tmp" Type="http://schemas.openxmlformats.org/officeDocument/2006/relationships/image"></Relationship></Relationships>
</file>

<file path=ppt/slides/_rels/slide11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6.tmp" Type="http://schemas.openxmlformats.org/officeDocument/2006/relationships/image"></Relationship><Relationship Id="rId3" Target="../media/image185.tmp" Type="http://schemas.openxmlformats.org/officeDocument/2006/relationships/image"></Relationship></Relationships>
</file>

<file path=ppt/slides/_rels/slide11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7.tmp" Type="http://schemas.openxmlformats.org/officeDocument/2006/relationships/image"></Relationship><Relationship Id="rId3" Target="../media/image185.tmp" Type="http://schemas.openxmlformats.org/officeDocument/2006/relationships/image"></Relationship></Relationships>
</file>

<file path=ppt/slides/_rels/slide11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98.tmp" Type="http://schemas.openxmlformats.org/officeDocument/2006/relationships/image"></Relationship><Relationship Id="rId3" Target="../media/image199.tmp" Type="http://schemas.openxmlformats.org/officeDocument/2006/relationships/image"></Relationship><Relationship Id="rId4" Target="../media/image200.png" Type="http://schemas.openxmlformats.org/officeDocument/2006/relationships/image"></Relationship><Relationship Id="rId5" Target="../media/image185.tmp" Type="http://schemas.openxmlformats.org/officeDocument/2006/relationships/image"></Relationship></Relationships>
</file>

<file path=ppt/slides/_rels/slide11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01.tmp" Type="http://schemas.openxmlformats.org/officeDocument/2006/relationships/image"></Relationship></Relationships>
</file>

<file path=ppt/slides/_rels/slide11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02.tmp" Type="http://schemas.openxmlformats.org/officeDocument/2006/relationships/image"></Relationship></Relationships>
</file>

<file path=ppt/slides/_rels/slide11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.tmp" Type="http://schemas.openxmlformats.org/officeDocument/2006/relationships/image"></Relationship><Relationship Id="rId3" Target="../media/image2.tmp" Type="http://schemas.openxmlformats.org/officeDocument/2006/relationships/image"></Relationship><Relationship Id="rId4" Target="../media/image3.tmp" Type="http://schemas.openxmlformats.org/officeDocument/2006/relationships/image"></Relationship><Relationship Id="rId5" Target="../media/image203.tmp" Type="http://schemas.openxmlformats.org/officeDocument/2006/relationships/image"></Relationship></Relationships>
</file>

<file path=ppt/slides/_rels/slide11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03.tmp" Type="http://schemas.openxmlformats.org/officeDocument/2006/relationships/image"></Relationship><Relationship Id="rId3" Target="../media/image204.tmp" Type="http://schemas.openxmlformats.org/officeDocument/2006/relationships/image"></Relationship><Relationship Id="rId4" Target="../media/image205.tmp" Type="http://schemas.openxmlformats.org/officeDocument/2006/relationships/image"></Relationship><Relationship Id="rId5" Target="../media/image206.tmp" Type="http://schemas.openxmlformats.org/officeDocument/2006/relationships/image"></Relationship></Relationships>
</file>

<file path=ppt/slides/_rels/slide1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.tmp" Type="http://schemas.openxmlformats.org/officeDocument/2006/relationships/image"></Relationship><Relationship Id="rId3" Target="../media/image2.tmp" Type="http://schemas.openxmlformats.org/officeDocument/2006/relationships/image"></Relationship><Relationship Id="rId4" Target="../media/image3.tmp" Type="http://schemas.openxmlformats.org/officeDocument/2006/relationships/image"></Relationship></Relationships>
</file>

<file path=ppt/slides/_rels/slide12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07.tmp" Type="http://schemas.openxmlformats.org/officeDocument/2006/relationships/image"></Relationship><Relationship Id="rId3" Target="../media/image208.tmp" Type="http://schemas.openxmlformats.org/officeDocument/2006/relationships/image"></Relationship><Relationship Id="rId4" Target="../media/image209.tmp" Type="http://schemas.openxmlformats.org/officeDocument/2006/relationships/image"></Relationship><Relationship Id="rId5" Target="../media/image210.tmp" Type="http://schemas.openxmlformats.org/officeDocument/2006/relationships/image"></Relationship><Relationship Id="rId6" Target="../media/image211.tmp" Type="http://schemas.openxmlformats.org/officeDocument/2006/relationships/image"></Relationship><Relationship Id="rId7" Target="../media/image212.tmp" Type="http://schemas.openxmlformats.org/officeDocument/2006/relationships/image"></Relationship><Relationship Id="rId8" Target="../media/image213.tmp" Type="http://schemas.openxmlformats.org/officeDocument/2006/relationships/image"></Relationship><Relationship Id="rId9" Target="../media/image214.tmp" Type="http://schemas.openxmlformats.org/officeDocument/2006/relationships/image"></Relationship></Relationships>
</file>

<file path=ppt/slides/_rels/slide12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15.tmp" Type="http://schemas.openxmlformats.org/officeDocument/2006/relationships/image"></Relationship><Relationship Id="rId3" Target="../media/image216.tmp" Type="http://schemas.openxmlformats.org/officeDocument/2006/relationships/image"></Relationship></Relationships>
</file>

<file path=ppt/slides/_rels/slide12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17.tmp" Type="http://schemas.openxmlformats.org/officeDocument/2006/relationships/image"></Relationship><Relationship Id="rId3" Target="../media/image218.tmp" Type="http://schemas.openxmlformats.org/officeDocument/2006/relationships/image"></Relationship></Relationships>
</file>

<file path=ppt/slides/_rels/slide12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19.tmp" Type="http://schemas.openxmlformats.org/officeDocument/2006/relationships/image"></Relationship></Relationships>
</file>

<file path=ppt/slides/_rels/slide12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12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20.tmp" Type="http://schemas.openxmlformats.org/officeDocument/2006/relationships/image"></Relationship></Relationships>
</file>

<file path=ppt/slides/_rels/slide12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8.png" Type="http://schemas.openxmlformats.org/officeDocument/2006/relationships/image"></Relationship><Relationship Id="rId3" Target="../media/image221.tmp" Type="http://schemas.openxmlformats.org/officeDocument/2006/relationships/image"></Relationship></Relationships>
</file>

<file path=ppt/slides/_rels/slide12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9.xml" Type="http://schemas.openxmlformats.org/officeDocument/2006/relationships/notesSlide"></Relationship><Relationship Id="rId3" Target="../media/image222.jpeg" Type="http://schemas.openxmlformats.org/officeDocument/2006/relationships/image"></Relationship></Relationships>
</file>

<file path=ppt/slides/_rels/slide13.xml.rels><?xml version="1.0" standalone="yes" ?><Relationships xmlns="http://schemas.openxmlformats.org/package/2006/relationships"><Relationship Id="rId1" Target="../slideLayouts/slideLayout12.xml" Type="http://schemas.openxmlformats.org/officeDocument/2006/relationships/slideLayout"></Relationship><Relationship Id="rId2" Target="../media/image23.png" Type="http://schemas.openxmlformats.org/officeDocument/2006/relationships/image"></Relationship><Relationship Id="rId3" Target="../media/image24.png" Type="http://schemas.openxmlformats.org/officeDocument/2006/relationships/image"></Relationship><Relationship Id="rId4" Target="../media/audio4.wav" Type="http://schemas.openxmlformats.org/officeDocument/2006/relationships/audio"></Relationship></Relationships>
</file>

<file path=ppt/slides/_rels/slide1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25.jpeg" Type="http://schemas.openxmlformats.org/officeDocument/2006/relationships/image"></Relationship><Relationship Id="rId3" Target="../media/image26.jpeg" Type="http://schemas.openxmlformats.org/officeDocument/2006/relationships/image"></Relationship><Relationship Id="rId4" Target="../media/image27.png" Type="http://schemas.openxmlformats.org/officeDocument/2006/relationships/image"></Relationship><Relationship Id="rId5" Target="../media/image28.png" Type="http://schemas.openxmlformats.org/officeDocument/2006/relationships/image"></Relationship><Relationship Id="rId6" Target="../media/image29.jpeg" Type="http://schemas.openxmlformats.org/officeDocument/2006/relationships/image"></Relationship><Relationship Id="rId7" Target="https://www.youtube.com/watch?v=3t0PDhjm74g&amp;t=2s" TargetMode="External" Type="http://schemas.openxmlformats.org/officeDocument/2006/relationships/hyperlink"></Relationship></Relationships>
</file>

<file path=ppt/slides/_rels/slide1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notesSlides/notesSlide2.xml" Type="http://schemas.openxmlformats.org/officeDocument/2006/relationships/notesSlide"></Relationship><Relationship Id="rId3" Target="../media/image30.png" Type="http://schemas.openxmlformats.org/officeDocument/2006/relationships/image"></Relationship></Relationships>
</file>

<file path=ppt/slides/_rels/slide1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1.png" Type="http://schemas.openxmlformats.org/officeDocument/2006/relationships/image"></Relationship><Relationship Id="rId3" Target="../media/image32.png" Type="http://schemas.openxmlformats.org/officeDocument/2006/relationships/image"></Relationship><Relationship Id="rId4" Target="../media/image33.png" Type="http://schemas.openxmlformats.org/officeDocument/2006/relationships/image"></Relationship><Relationship Id="rId5" Target="../media/image34.png" Type="http://schemas.openxmlformats.org/officeDocument/2006/relationships/image"></Relationship><Relationship Id="rId6" Target="../media/image35.png" Type="http://schemas.openxmlformats.org/officeDocument/2006/relationships/image"></Relationship><Relationship Id="rId7" Target="../media/image36.png" Type="http://schemas.openxmlformats.org/officeDocument/2006/relationships/image"></Relationship><Relationship Id="rId8" Target="../media/image37.png" Type="http://schemas.openxmlformats.org/officeDocument/2006/relationships/image"></Relationship></Relationships>
</file>

<file path=ppt/slides/_rels/slide17.xml.rels><?xml version="1.0" standalone="yes" ?><Relationships xmlns="http://schemas.openxmlformats.org/package/2006/relationships"><Relationship Id="rId1" Target="../slideLayouts/slideLayout12.xml" Type="http://schemas.openxmlformats.org/officeDocument/2006/relationships/slideLayout"></Relationship><Relationship Id="rId2" Target="../media/image23.png" Type="http://schemas.openxmlformats.org/officeDocument/2006/relationships/image"></Relationship><Relationship Id="rId3" Target="../media/audio4.wav" Type="http://schemas.openxmlformats.org/officeDocument/2006/relationships/audio"></Relationship></Relationships>
</file>

<file path=ppt/slides/_rels/slide1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8.gif" Type="http://schemas.openxmlformats.org/officeDocument/2006/relationships/image"></Relationship><Relationship Id="rId3" Target="../media/image39.tmp" Type="http://schemas.openxmlformats.org/officeDocument/2006/relationships/image"></Relationship><Relationship Id="rId4" Target="../media/audio5.wav" Type="http://schemas.openxmlformats.org/officeDocument/2006/relationships/audio"></Relationship></Relationships>
</file>

<file path=ppt/slides/_rels/slide1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8.gif" Type="http://schemas.openxmlformats.org/officeDocument/2006/relationships/image"></Relationship><Relationship Id="rId3" Target="../media/image40.tmp" Type="http://schemas.openxmlformats.org/officeDocument/2006/relationships/image"></Relationship><Relationship Id="rId4" Target="../media/audio5.wav" Type="http://schemas.openxmlformats.org/officeDocument/2006/relationships/audio"></Relationship></Relationships>
</file>

<file path=ppt/slides/_rels/slide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.png" Type="http://schemas.openxmlformats.org/officeDocument/2006/relationships/image"></Relationship></Relationships>
</file>

<file path=ppt/slides/_rels/slide2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8.gif" Type="http://schemas.openxmlformats.org/officeDocument/2006/relationships/image"></Relationship><Relationship Id="rId3" Target="../media/image41.tmp" Type="http://schemas.openxmlformats.org/officeDocument/2006/relationships/image"></Relationship><Relationship Id="rId4" Target="../media/audio5.wav" Type="http://schemas.openxmlformats.org/officeDocument/2006/relationships/audio"></Relationship></Relationships>
</file>

<file path=ppt/slides/_rels/slide2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8.gif" Type="http://schemas.openxmlformats.org/officeDocument/2006/relationships/image"></Relationship><Relationship Id="rId3" Target="../media/image42.tmp" Type="http://schemas.openxmlformats.org/officeDocument/2006/relationships/image"></Relationship><Relationship Id="rId4" Target="../media/audio5.wav" Type="http://schemas.openxmlformats.org/officeDocument/2006/relationships/audio"></Relationship></Relationships>
</file>

<file path=ppt/slides/_rels/slide2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8.gif" Type="http://schemas.openxmlformats.org/officeDocument/2006/relationships/image"></Relationship><Relationship Id="rId3" Target="../media/image43.tmp" Type="http://schemas.openxmlformats.org/officeDocument/2006/relationships/image"></Relationship><Relationship Id="rId4" Target="../media/audio5.wav" Type="http://schemas.openxmlformats.org/officeDocument/2006/relationships/audio"></Relationship></Relationships>
</file>

<file path=ppt/slides/_rels/slide2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8.gif" Type="http://schemas.openxmlformats.org/officeDocument/2006/relationships/image"></Relationship><Relationship Id="rId3" Target="../media/image44.tmp" Type="http://schemas.openxmlformats.org/officeDocument/2006/relationships/image"></Relationship><Relationship Id="rId4" Target="../media/audio5.wav" Type="http://schemas.openxmlformats.org/officeDocument/2006/relationships/audio"></Relationship></Relationships>
</file>

<file path=ppt/slides/_rels/slide24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45.png" Type="http://schemas.openxmlformats.org/officeDocument/2006/relationships/image"></Relationship><Relationship Id="rId3" Target="../media/image46.png" Type="http://schemas.openxmlformats.org/officeDocument/2006/relationships/image"></Relationship><Relationship Id="rId4" Target="../media/image47.png" Type="http://schemas.openxmlformats.org/officeDocument/2006/relationships/image"></Relationship><Relationship Id="rId5" Target="../media/image48.png" Type="http://schemas.openxmlformats.org/officeDocument/2006/relationships/image"></Relationship><Relationship Id="rId6" Target="../media/image49.png" Type="http://schemas.openxmlformats.org/officeDocument/2006/relationships/image"></Relationship><Relationship Id="rId7" Target="../media/image50.png" Type="http://schemas.openxmlformats.org/officeDocument/2006/relationships/image"></Relationship></Relationships>
</file>

<file path=ppt/slides/_rels/slide25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Relationship Id="rId2" Target="../media/image51.jpg" Type="http://schemas.openxmlformats.org/officeDocument/2006/relationships/image"></Relationship></Relationships>
</file>

<file path=ppt/slides/_rels/slide2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39.tmp" Type="http://schemas.openxmlformats.org/officeDocument/2006/relationships/image"></Relationship><Relationship Id="rId3" Target="../media/image52.png" Type="http://schemas.openxmlformats.org/officeDocument/2006/relationships/image"></Relationship></Relationships>
</file>

<file path=ppt/slides/_rels/slide2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0.tmp" Type="http://schemas.openxmlformats.org/officeDocument/2006/relationships/image"></Relationship><Relationship Id="rId3" Target="../media/image53.png" Type="http://schemas.openxmlformats.org/officeDocument/2006/relationships/image"></Relationship></Relationships>
</file>

<file path=ppt/slides/_rels/slide2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1.tmp" Type="http://schemas.openxmlformats.org/officeDocument/2006/relationships/image"></Relationship><Relationship Id="rId3" Target="../media/image54.png" Type="http://schemas.openxmlformats.org/officeDocument/2006/relationships/image"></Relationship></Relationships>
</file>

<file path=ppt/slides/_rels/slide2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2.tmp" Type="http://schemas.openxmlformats.org/officeDocument/2006/relationships/image"></Relationship><Relationship Id="rId3" Target="../media/image55.png" Type="http://schemas.openxmlformats.org/officeDocument/2006/relationships/image"></Relationship></Relationships>
</file>

<file path=ppt/slides/_rels/slide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.jpg" Type="http://schemas.openxmlformats.org/officeDocument/2006/relationships/image"></Relationship></Relationships>
</file>

<file path=ppt/slides/_rels/slide3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3.tmp" Type="http://schemas.openxmlformats.org/officeDocument/2006/relationships/image"></Relationship><Relationship Id="rId3" Target="../media/image56.png" Type="http://schemas.openxmlformats.org/officeDocument/2006/relationships/image"></Relationship></Relationships>
</file>

<file path=ppt/slides/_rels/slide3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4.tmp" Type="http://schemas.openxmlformats.org/officeDocument/2006/relationships/image"></Relationship><Relationship Id="rId3" Target="../media/image57.png" Type="http://schemas.openxmlformats.org/officeDocument/2006/relationships/image"></Relationship></Relationships>
</file>

<file path=ppt/slides/_rels/slide3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8.jpeg" Type="http://schemas.openxmlformats.org/officeDocument/2006/relationships/image"></Relationship></Relationships>
</file>

<file path=ppt/slides/_rels/slide3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9.jpg" Type="http://schemas.openxmlformats.org/officeDocument/2006/relationships/image"></Relationship><Relationship Id="rId3" Target="../media/audio1.wav" Type="http://schemas.openxmlformats.org/officeDocument/2006/relationships/audio"></Relationship></Relationships>
</file>

<file path=ppt/slides/_rels/slide3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3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0.png" Type="http://schemas.openxmlformats.org/officeDocument/2006/relationships/image"></Relationship></Relationships>
</file>

<file path=ppt/slides/_rels/slide3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1.jpeg" Type="http://schemas.openxmlformats.org/officeDocument/2006/relationships/image"></Relationship></Relationships>
</file>

<file path=ppt/slides/_rels/slide3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2.png" Type="http://schemas.openxmlformats.org/officeDocument/2006/relationships/image"></Relationship></Relationships>
</file>

<file path=ppt/slides/_rels/slide3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3.png" Type="http://schemas.openxmlformats.org/officeDocument/2006/relationships/image"></Relationship></Relationships>
</file>

<file path=ppt/slides/_rels/slide3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4.png" Type="http://schemas.openxmlformats.org/officeDocument/2006/relationships/image"></Relationship></Relationships>
</file>

<file path=ppt/slides/_rels/slide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media1.WAV" Type="http://schemas.openxmlformats.org/officeDocument/2006/relationships/audio"></Relationship><Relationship Id="rId3" Target="../media/image6.png" Type="http://schemas.openxmlformats.org/officeDocument/2006/relationships/image"></Relationship><Relationship Id="rId4" Target="../media/media2.WAV" Type="http://schemas.openxmlformats.org/officeDocument/2006/relationships/audio"></Relationship><Relationship Id="rId5" Target="../media/image7.png" Type="http://schemas.openxmlformats.org/officeDocument/2006/relationships/image"></Relationship><Relationship Id="rId6" Target="../media/media3.WAV" Type="http://schemas.openxmlformats.org/officeDocument/2006/relationships/audio"></Relationship><Relationship Id="rId7" Target="../media/image8.png" Type="http://schemas.openxmlformats.org/officeDocument/2006/relationships/image"></Relationship><Relationship Id="rId8" Target="../media/media4.WAV" Type="http://schemas.openxmlformats.org/officeDocument/2006/relationships/audio"></Relationship><Relationship Id="rId9" Target="../media/media5.WAV" Type="http://schemas.openxmlformats.org/officeDocument/2006/relationships/audio"></Relationship><Relationship Id="rId10" Target="../media/media6.WAV" Type="http://schemas.openxmlformats.org/officeDocument/2006/relationships/audio"></Relationship><Relationship Id="rId11" Target="../media/media7.WAV" Type="http://schemas.openxmlformats.org/officeDocument/2006/relationships/audio"></Relationship><Relationship Id="rId12" Target="../media/image9.gif" Type="http://schemas.openxmlformats.org/officeDocument/2006/relationships/image"></Relationship><Relationship Id="rId13" Target="../media/image10.jpeg" Type="http://schemas.openxmlformats.org/officeDocument/2006/relationships/image"></Relationship><Relationship Id="rId14" Target="../media/image11.jpeg" Type="http://schemas.openxmlformats.org/officeDocument/2006/relationships/image"></Relationship><Relationship Id="rId15" Target="../media/image12.jpeg" Type="http://schemas.openxmlformats.org/officeDocument/2006/relationships/image"></Relationship><Relationship Id="rId16" Target="../media/image13.jpeg" Type="http://schemas.openxmlformats.org/officeDocument/2006/relationships/image"></Relationship><Relationship Id="rId17" Target="../media/image14.jpeg" Type="http://schemas.openxmlformats.org/officeDocument/2006/relationships/image"></Relationship><Relationship Id="rId18" Target="../media/media8.WAV" Type="http://schemas.openxmlformats.org/officeDocument/2006/relationships/audio"></Relationship><Relationship Id="rId19" Target="../media/image15.png" Type="http://schemas.openxmlformats.org/officeDocument/2006/relationships/image"></Relationship><Relationship Id="rId20" Target="../media/audio1.wav" Type="http://schemas.openxmlformats.org/officeDocument/2006/relationships/audio"></Relationship></Relationships>
</file>

<file path=ppt/slides/_rels/slide4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5.png" Type="http://schemas.openxmlformats.org/officeDocument/2006/relationships/image"></Relationship></Relationships>
</file>

<file path=ppt/slides/_rels/slide4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6.png" Type="http://schemas.openxmlformats.org/officeDocument/2006/relationships/image"></Relationship></Relationships>
</file>

<file path=ppt/slides/_rels/slide4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7.png" Type="http://schemas.openxmlformats.org/officeDocument/2006/relationships/image"></Relationship></Relationships>
</file>

<file path=ppt/slides/_rels/slide4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2.png" Type="http://schemas.openxmlformats.org/officeDocument/2006/relationships/image"></Relationship><Relationship Id="rId3" Target="../media/image63.jpeg" Type="http://schemas.openxmlformats.org/officeDocument/2006/relationships/image"></Relationship></Relationships>
</file>

<file path=ppt/slides/_rels/slide4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0.png" Type="http://schemas.openxmlformats.org/officeDocument/2006/relationships/image"></Relationship></Relationships>
</file>

<file path=ppt/slides/_rels/slide4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4.gif" Type="http://schemas.openxmlformats.org/officeDocument/2006/relationships/image"></Relationship><Relationship Id="rId3" Target="../media/image65.gif" Type="http://schemas.openxmlformats.org/officeDocument/2006/relationships/image"></Relationship><Relationship Id="rId4" Target="../media/audio6.wav" Type="http://schemas.openxmlformats.org/officeDocument/2006/relationships/audio"></Relationship></Relationships>
</file>

<file path=ppt/slides/_rels/slide4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3.xml" Type="http://schemas.openxmlformats.org/officeDocument/2006/relationships/notesSlide"></Relationship><Relationship Id="rId3" Target="../media/image66.png" Type="http://schemas.openxmlformats.org/officeDocument/2006/relationships/image"></Relationship><Relationship Id="rId4" Target="../media/image67.jpeg" Type="http://schemas.openxmlformats.org/officeDocument/2006/relationships/image"></Relationship><Relationship Id="rId5" Target="../media/image68.jpeg" Type="http://schemas.openxmlformats.org/officeDocument/2006/relationships/image"></Relationship><Relationship Id="rId6" Target="../media/image69.png" Type="http://schemas.openxmlformats.org/officeDocument/2006/relationships/image"></Relationship><Relationship Id="rId7" Target="../media/image70.tmp" Type="http://schemas.openxmlformats.org/officeDocument/2006/relationships/image"></Relationship><Relationship Id="rId8" Target="../media/image71.tmp" Type="http://schemas.openxmlformats.org/officeDocument/2006/relationships/image"></Relationship><Relationship Id="rId9" Target="../media/image72.png" Type="http://schemas.openxmlformats.org/officeDocument/2006/relationships/image"></Relationship><Relationship Id="rId10" Target="../media/image73.png" Type="http://schemas.openxmlformats.org/officeDocument/2006/relationships/image"></Relationship><Relationship Id="rId11" Target="../media/image53.png" Type="http://schemas.openxmlformats.org/officeDocument/2006/relationships/image"></Relationship><Relationship Id="rId12" Target="../media/image74.tmp" Type="http://schemas.openxmlformats.org/officeDocument/2006/relationships/image"></Relationship><Relationship Id="rId13" Target="../media/image75.png" Type="http://schemas.openxmlformats.org/officeDocument/2006/relationships/image"></Relationship><Relationship Id="rId14" Target="../media/image76.tmp" Type="http://schemas.openxmlformats.org/officeDocument/2006/relationships/image"></Relationship></Relationships>
</file>

<file path=ppt/slides/_rels/slide4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67.jpeg" Type="http://schemas.openxmlformats.org/officeDocument/2006/relationships/image"></Relationship><Relationship Id="rId3" Target="../media/image68.jpeg" Type="http://schemas.openxmlformats.org/officeDocument/2006/relationships/image"></Relationship><Relationship Id="rId4" Target="../media/image52.png" Type="http://schemas.openxmlformats.org/officeDocument/2006/relationships/image"></Relationship><Relationship Id="rId5" Target="../media/image54.png" Type="http://schemas.openxmlformats.org/officeDocument/2006/relationships/image"></Relationship><Relationship Id="rId6" Target="../media/image53.png" Type="http://schemas.openxmlformats.org/officeDocument/2006/relationships/image"></Relationship><Relationship Id="rId7" Target="../media/image56.png" Type="http://schemas.openxmlformats.org/officeDocument/2006/relationships/image"></Relationship><Relationship Id="rId8" Target="../media/image55.png" Type="http://schemas.openxmlformats.org/officeDocument/2006/relationships/image"></Relationship><Relationship Id="rId9" Target="../media/image57.png" Type="http://schemas.openxmlformats.org/officeDocument/2006/relationships/image"></Relationship></Relationships>
</file>

<file path=ppt/slides/_rels/slide4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59.jpg" Type="http://schemas.openxmlformats.org/officeDocument/2006/relationships/image"></Relationship></Relationships>
</file>

<file path=ppt/slides/_rels/slide4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4.xml" Type="http://schemas.openxmlformats.org/officeDocument/2006/relationships/notesSlide"></Relationship><Relationship Id="rId3" Target="../media/audio1.wav" Type="http://schemas.openxmlformats.org/officeDocument/2006/relationships/audio"></Relationship></Relationships>
</file>

<file path=ppt/slides/_rels/slide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6.png" Type="http://schemas.openxmlformats.org/officeDocument/2006/relationships/image"></Relationship></Relationships>
</file>

<file path=ppt/slides/_rels/slide5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5.xml" Type="http://schemas.openxmlformats.org/officeDocument/2006/relationships/notesSlide"></Relationship><Relationship Id="rId3" Target="../media/image77.png" Type="http://schemas.openxmlformats.org/officeDocument/2006/relationships/image"></Relationship><Relationship Id="rId4" Target="../media/image78.jpg" Type="http://schemas.openxmlformats.org/officeDocument/2006/relationships/image"></Relationship><Relationship Id="rId5" Target="../media/audio7.wav" Type="http://schemas.openxmlformats.org/officeDocument/2006/relationships/audio"></Relationship></Relationships>
</file>

<file path=ppt/slides/_rels/slide5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79.jpg" Type="http://schemas.openxmlformats.org/officeDocument/2006/relationships/image"></Relationship><Relationship Id="rId3" Target="../media/image77.png" Type="http://schemas.openxmlformats.org/officeDocument/2006/relationships/image"></Relationship><Relationship Id="rId4" Target="../media/audio7.wav" Type="http://schemas.openxmlformats.org/officeDocument/2006/relationships/audio"></Relationship></Relationships>
</file>

<file path=ppt/slides/_rels/slide5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0.png" Type="http://schemas.openxmlformats.org/officeDocument/2006/relationships/image"></Relationship><Relationship Id="rId3" Target="../media/image81.tmp" Type="http://schemas.openxmlformats.org/officeDocument/2006/relationships/image"></Relationship><Relationship Id="rId4" Target="../media/audio1.wav" Type="http://schemas.openxmlformats.org/officeDocument/2006/relationships/audio"></Relationship></Relationships>
</file>

<file path=ppt/slides/_rels/slide5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0.png" Type="http://schemas.openxmlformats.org/officeDocument/2006/relationships/image"></Relationship><Relationship Id="rId3" Target="../media/image82.tmp" Type="http://schemas.openxmlformats.org/officeDocument/2006/relationships/image"></Relationship><Relationship Id="rId4" Target="../media/audio1.wav" Type="http://schemas.openxmlformats.org/officeDocument/2006/relationships/audio"></Relationship></Relationships>
</file>

<file path=ppt/slides/_rels/slide5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5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3.tmp" Type="http://schemas.openxmlformats.org/officeDocument/2006/relationships/image"></Relationship></Relationships>
</file>

<file path=ppt/slides/_rels/slide5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6.xml" Type="http://schemas.openxmlformats.org/officeDocument/2006/relationships/notesSlide"></Relationship><Relationship Id="rId3" Target="../media/image68.jpeg" Type="http://schemas.openxmlformats.org/officeDocument/2006/relationships/image"></Relationship><Relationship Id="rId4" Target="../media/image84.jpeg" Type="http://schemas.openxmlformats.org/officeDocument/2006/relationships/image"></Relationship></Relationships>
</file>

<file path=ppt/slides/_rels/slide5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5.jpg" Type="http://schemas.openxmlformats.org/officeDocument/2006/relationships/image"></Relationship></Relationships>
</file>

<file path=ppt/slides/_rels/slide5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5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6.jpeg" Type="http://schemas.openxmlformats.org/officeDocument/2006/relationships/image"></Relationship><Relationship Id="rId3" Target="../media/image87.jpeg" Type="http://schemas.openxmlformats.org/officeDocument/2006/relationships/image"></Relationship><Relationship Id="rId4" Target="../media/image88.gif" Type="http://schemas.openxmlformats.org/officeDocument/2006/relationships/image"></Relationship><Relationship Id="rId5" Target="../media/image89.png" Type="http://schemas.openxmlformats.org/officeDocument/2006/relationships/image"></Relationship><Relationship Id="rId6" Target="../media/audio3.wav" Type="http://schemas.openxmlformats.org/officeDocument/2006/relationships/audio"></Relationship></Relationships>
</file>

<file path=ppt/slides/_rels/slide6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6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0.tmp" Type="http://schemas.openxmlformats.org/officeDocument/2006/relationships/image"></Relationship></Relationships>
</file>

<file path=ppt/slides/_rels/slide6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91.jpg" Type="http://schemas.openxmlformats.org/officeDocument/2006/relationships/image"></Relationship><Relationship Id="rId3" Target="../media/image92.png" Type="http://schemas.openxmlformats.org/officeDocument/2006/relationships/image"></Relationship><Relationship Id="rId4" Target="../media/image93.png" Type="http://schemas.openxmlformats.org/officeDocument/2006/relationships/image"></Relationship><Relationship Id="rId5" Target="../media/image94.png" Type="http://schemas.openxmlformats.org/officeDocument/2006/relationships/image"></Relationship><Relationship Id="rId6" Target="../media/image95.png" Type="http://schemas.openxmlformats.org/officeDocument/2006/relationships/image"></Relationship><Relationship Id="rId7" Target="../media/image96.png" Type="http://schemas.openxmlformats.org/officeDocument/2006/relationships/image"></Relationship><Relationship Id="rId8" Target="../media/image97.png" Type="http://schemas.openxmlformats.org/officeDocument/2006/relationships/image"></Relationship><Relationship Id="rId9" Target="../media/image98.png" Type="http://schemas.openxmlformats.org/officeDocument/2006/relationships/image"></Relationship><Relationship Id="rId10" Target="../media/image99.png" Type="http://schemas.openxmlformats.org/officeDocument/2006/relationships/image"></Relationship><Relationship Id="rId11" Target="../media/image100.png" Type="http://schemas.openxmlformats.org/officeDocument/2006/relationships/image"></Relationship><Relationship Id="rId12" Target="../media/image101.png" Type="http://schemas.openxmlformats.org/officeDocument/2006/relationships/image"></Relationship><Relationship Id="rId13" Target="../media/image102.jpeg" Type="http://schemas.openxmlformats.org/officeDocument/2006/relationships/image"></Relationship></Relationships>
</file>

<file path=ppt/slides/_rels/slide6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03.tmp" Type="http://schemas.openxmlformats.org/officeDocument/2006/relationships/image"></Relationship></Relationships>
</file>

<file path=ppt/slides/_rels/slide6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04.jpeg" Type="http://schemas.openxmlformats.org/officeDocument/2006/relationships/image"></Relationship><Relationship Id="rId3" Target="../media/image102.jpeg" Type="http://schemas.openxmlformats.org/officeDocument/2006/relationships/image"></Relationship><Relationship Id="rId4" Target="../media/image105.jpeg" Type="http://schemas.openxmlformats.org/officeDocument/2006/relationships/image"></Relationship><Relationship Id="rId5" Target="../media/image106.png" Type="http://schemas.openxmlformats.org/officeDocument/2006/relationships/image"></Relationship><Relationship Id="rId6" Target="../media/audio2.wav" Type="http://schemas.openxmlformats.org/officeDocument/2006/relationships/audio"></Relationship></Relationships>
</file>

<file path=ppt/slides/_rels/slide6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07.png" Type="http://schemas.openxmlformats.org/officeDocument/2006/relationships/image"></Relationship></Relationships>
</file>

<file path=ppt/slides/_rels/slide6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08.png" Type="http://schemas.openxmlformats.org/officeDocument/2006/relationships/image"></Relationship><Relationship Id="rId3" Target="../media/image109.png" Type="http://schemas.openxmlformats.org/officeDocument/2006/relationships/image"></Relationship><Relationship Id="rId4" Target="../media/image110.png" Type="http://schemas.openxmlformats.org/officeDocument/2006/relationships/image"></Relationship></Relationships>
</file>

<file path=ppt/slides/_rels/slide6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11.png" Type="http://schemas.openxmlformats.org/officeDocument/2006/relationships/image"></Relationship><Relationship Id="rId3" Target="../media/image112.png" Type="http://schemas.openxmlformats.org/officeDocument/2006/relationships/image"></Relationship><Relationship Id="rId4" Target="../media/image113.png" Type="http://schemas.openxmlformats.org/officeDocument/2006/relationships/image"></Relationship></Relationships>
</file>

<file path=ppt/slides/_rels/slide6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4.jpeg" Type="http://schemas.openxmlformats.org/officeDocument/2006/relationships/image"></Relationship><Relationship Id="rId3" Target="../media/image68.jpeg" Type="http://schemas.openxmlformats.org/officeDocument/2006/relationships/image"></Relationship></Relationships>
</file>

<file path=ppt/slides/_rels/slide6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4.jpeg" Type="http://schemas.openxmlformats.org/officeDocument/2006/relationships/image"></Relationship><Relationship Id="rId3" Target="../media/image68.jpeg" Type="http://schemas.openxmlformats.org/officeDocument/2006/relationships/image"></Relationship><Relationship Id="rId4" Target="../media/image114.png" Type="http://schemas.openxmlformats.org/officeDocument/2006/relationships/image"></Relationship><Relationship Id="rId5" Target="../media/image116.png" Type="http://schemas.openxmlformats.org/officeDocument/2006/relationships/image"></Relationship><Relationship Id="rId6" Target="../media/image118.png" Type="http://schemas.openxmlformats.org/officeDocument/2006/relationships/image"></Relationship><Relationship Id="rId7" Target="../media/image120.png" Type="http://schemas.openxmlformats.org/officeDocument/2006/relationships/image"></Relationship><Relationship Id="rId8" Target="../media/image122.png" Type="http://schemas.openxmlformats.org/officeDocument/2006/relationships/image"></Relationship><Relationship Id="rId9" Target="../media/audio8.wav" Type="http://schemas.openxmlformats.org/officeDocument/2006/relationships/audio"></Relationship></Relationships>
</file>

<file path=ppt/slides/_rels/slide6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24.png" Type="http://schemas.openxmlformats.org/officeDocument/2006/relationships/image"></Relationship><Relationship Id="rId3" Target="../media/image125.png" Type="http://schemas.openxmlformats.org/officeDocument/2006/relationships/image"></Relationship><Relationship Id="rId4" Target="../media/audio1.wav" Type="http://schemas.openxmlformats.org/officeDocument/2006/relationships/audio"></Relationship></Relationships>
</file>

<file path=ppt/slides/_rels/slide7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70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126.jpeg" Type="http://schemas.openxmlformats.org/officeDocument/2006/relationships/image"></Relationship></Relationships>
</file>

<file path=ppt/slides/_rels/slide7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7.xml" Type="http://schemas.openxmlformats.org/officeDocument/2006/relationships/notesSlide"></Relationship><Relationship Id="rId3" Target="../media/image127.jpg" Type="http://schemas.openxmlformats.org/officeDocument/2006/relationships/image"></Relationship><Relationship Id="rId4" Target="../media/image128.jpg" Type="http://schemas.openxmlformats.org/officeDocument/2006/relationships/image"></Relationship><Relationship Id="rId5" Target="../media/image129.jpeg" Type="http://schemas.openxmlformats.org/officeDocument/2006/relationships/image"></Relationship><Relationship Id="rId6" Target="../media/audio1.wav" Type="http://schemas.openxmlformats.org/officeDocument/2006/relationships/audio"></Relationship></Relationships>
</file>

<file path=ppt/slides/_rels/slide7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0.jpeg" Type="http://schemas.openxmlformats.org/officeDocument/2006/relationships/image"></Relationship><Relationship Id="rId3" Target="../media/image131.png" Type="http://schemas.openxmlformats.org/officeDocument/2006/relationships/image"></Relationship><Relationship Id="rId4" Target="../media/image132.png" Type="http://schemas.openxmlformats.org/officeDocument/2006/relationships/image"></Relationship></Relationships>
</file>

<file path=ppt/slides/_rels/slide7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3.png" Type="http://schemas.openxmlformats.org/officeDocument/2006/relationships/image"></Relationship></Relationships>
</file>

<file path=ppt/slides/_rels/slide74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134.png" Type="http://schemas.openxmlformats.org/officeDocument/2006/relationships/image"></Relationship></Relationships>
</file>

<file path=ppt/slides/_rels/slide7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4.png" Type="http://schemas.openxmlformats.org/officeDocument/2006/relationships/image"></Relationship></Relationships>
</file>

<file path=ppt/slides/_rels/slide7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5.png" Type="http://schemas.openxmlformats.org/officeDocument/2006/relationships/image"></Relationship><Relationship Id="rId3" Target="../media/image136.png" Type="http://schemas.openxmlformats.org/officeDocument/2006/relationships/image"></Relationship></Relationships>
</file>

<file path=ppt/slides/_rels/slide7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.tmp" Type="http://schemas.openxmlformats.org/officeDocument/2006/relationships/image"></Relationship><Relationship Id="rId3" Target="../media/image2.tmp" Type="http://schemas.openxmlformats.org/officeDocument/2006/relationships/image"></Relationship><Relationship Id="rId4" Target="../media/image3.tmp" Type="http://schemas.openxmlformats.org/officeDocument/2006/relationships/image"></Relationship><Relationship Id="rId5" Target="../media/image137.tmp" Type="http://schemas.openxmlformats.org/officeDocument/2006/relationships/image"></Relationship><Relationship Id="rId6" Target="../media/image138.tmp" Type="http://schemas.openxmlformats.org/officeDocument/2006/relationships/image"></Relationship></Relationships>
</file>

<file path=ppt/slides/_rels/slide7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audio2.wav" Type="http://schemas.openxmlformats.org/officeDocument/2006/relationships/audio"></Relationship></Relationships>
</file>

<file path=ppt/slides/_rels/slide7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08.png" Type="http://schemas.openxmlformats.org/officeDocument/2006/relationships/image"></Relationship><Relationship Id="rId3" Target="../media/image110.png" Type="http://schemas.openxmlformats.org/officeDocument/2006/relationships/image"></Relationship><Relationship Id="rId4" Target="../media/image109.png" Type="http://schemas.openxmlformats.org/officeDocument/2006/relationships/image"></Relationship><Relationship Id="rId5" Target="../media/image111.png" Type="http://schemas.openxmlformats.org/officeDocument/2006/relationships/image"></Relationship><Relationship Id="rId6" Target="../media/image112.png" Type="http://schemas.openxmlformats.org/officeDocument/2006/relationships/image"></Relationship><Relationship Id="rId7" Target="../media/image113.png" Type="http://schemas.openxmlformats.org/officeDocument/2006/relationships/image"></Relationship></Relationships>
</file>

<file path=ppt/slides/_rels/slide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audio2.wav" Type="http://schemas.openxmlformats.org/officeDocument/2006/relationships/audio"></Relationship></Relationships>
</file>

<file path=ppt/slides/_rels/slide8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39.jpeg" Type="http://schemas.openxmlformats.org/officeDocument/2006/relationships/image"></Relationship><Relationship Id="rId3" Target="../media/image140.png" Type="http://schemas.openxmlformats.org/officeDocument/2006/relationships/image"></Relationship><Relationship Id="rId4" Target="../media/image141.png" Type="http://schemas.openxmlformats.org/officeDocument/2006/relationships/image"></Relationship><Relationship Id="rId5" Target="../media/image142.png" Type="http://schemas.openxmlformats.org/officeDocument/2006/relationships/image"></Relationship></Relationships>
</file>

<file path=ppt/slides/_rels/slide81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3.png" Type="http://schemas.openxmlformats.org/officeDocument/2006/relationships/image"></Relationship></Relationships>
</file>

<file path=ppt/slides/_rels/slide82.xml.rels><?xml version="1.0" standalone="yes" ?><Relationships xmlns="http://schemas.openxmlformats.org/package/2006/relationships"><Relationship Id="rId1" Target="../slideLayouts/slideLayout1.xml" Type="http://schemas.openxmlformats.org/officeDocument/2006/relationships/slideLayout"></Relationship><Relationship Id="rId2" Target="../media/image144.png" Type="http://schemas.openxmlformats.org/officeDocument/2006/relationships/image"></Relationship><Relationship Id="rId3" Target="../media/image145.png" Type="http://schemas.openxmlformats.org/officeDocument/2006/relationships/image"></Relationship><Relationship Id="rId4" Target="../media/image146.png" Type="http://schemas.openxmlformats.org/officeDocument/2006/relationships/image"></Relationship></Relationships>
</file>

<file path=ppt/slides/_rels/slide8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7.gif" Type="http://schemas.openxmlformats.org/officeDocument/2006/relationships/image"></Relationship><Relationship Id="rId3" Target="../media/image144.png" Type="http://schemas.openxmlformats.org/officeDocument/2006/relationships/image"></Relationship><Relationship Id="rId4" Target="../media/image148.tmp" Type="http://schemas.openxmlformats.org/officeDocument/2006/relationships/image"></Relationship></Relationships>
</file>

<file path=ppt/slides/_rels/slide8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86.jpeg" Type="http://schemas.openxmlformats.org/officeDocument/2006/relationships/image"></Relationship><Relationship Id="rId3" Target="../media/image87.jpeg" Type="http://schemas.openxmlformats.org/officeDocument/2006/relationships/image"></Relationship><Relationship Id="rId4" Target="../media/image149.png" Type="http://schemas.openxmlformats.org/officeDocument/2006/relationships/image"></Relationship><Relationship Id="rId5" Target="../media/image89.png" Type="http://schemas.openxmlformats.org/officeDocument/2006/relationships/image"></Relationship><Relationship Id="rId6" Target="../media/audio8.wav" Type="http://schemas.openxmlformats.org/officeDocument/2006/relationships/audio"></Relationship></Relationships>
</file>

<file path=ppt/slides/_rels/slide8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50.tmp" Type="http://schemas.openxmlformats.org/officeDocument/2006/relationships/image"></Relationship><Relationship Id="rId3" Target="../media/image151.tmp" Type="http://schemas.openxmlformats.org/officeDocument/2006/relationships/image"></Relationship><Relationship Id="rId4" Target="../media/image39.tmp" Type="http://schemas.openxmlformats.org/officeDocument/2006/relationships/image"></Relationship></Relationships>
</file>

<file path=ppt/slides/_rels/slide8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50.tmp" Type="http://schemas.openxmlformats.org/officeDocument/2006/relationships/image"></Relationship><Relationship Id="rId3" Target="../media/image152.tmp" Type="http://schemas.openxmlformats.org/officeDocument/2006/relationships/image"></Relationship><Relationship Id="rId4" Target="../media/image39.tmp" Type="http://schemas.openxmlformats.org/officeDocument/2006/relationships/image"></Relationship></Relationships>
</file>

<file path=ppt/slides/_rels/slide8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50.tmp" Type="http://schemas.openxmlformats.org/officeDocument/2006/relationships/image"></Relationship><Relationship Id="rId3" Target="../media/image153.tmp" Type="http://schemas.openxmlformats.org/officeDocument/2006/relationships/image"></Relationship><Relationship Id="rId4" Target="../media/image41.tmp" Type="http://schemas.openxmlformats.org/officeDocument/2006/relationships/image"></Relationship></Relationships>
</file>

<file path=ppt/slides/_rels/slide8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50.tmp" Type="http://schemas.openxmlformats.org/officeDocument/2006/relationships/image"></Relationship><Relationship Id="rId3" Target="../media/image154.tmp" Type="http://schemas.openxmlformats.org/officeDocument/2006/relationships/image"></Relationship><Relationship Id="rId4" Target="../media/image42.tmp" Type="http://schemas.openxmlformats.org/officeDocument/2006/relationships/image"></Relationship></Relationships>
</file>

<file path=ppt/slides/_rels/slide8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50.tmp" Type="http://schemas.openxmlformats.org/officeDocument/2006/relationships/image"></Relationship><Relationship Id="rId3" Target="../media/image155.tmp" Type="http://schemas.openxmlformats.org/officeDocument/2006/relationships/image"></Relationship><Relationship Id="rId4" Target="../media/image44.tmp" Type="http://schemas.openxmlformats.org/officeDocument/2006/relationships/image"></Relationship></Relationships>
</file>

<file path=ppt/slides/_rels/slide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7.png" Type="http://schemas.openxmlformats.org/officeDocument/2006/relationships/image"></Relationship></Relationships>
</file>

<file path=ppt/slides/_rels/slide90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50.tmp" Type="http://schemas.openxmlformats.org/officeDocument/2006/relationships/image"></Relationship><Relationship Id="rId3" Target="../media/image156.tmp" Type="http://schemas.openxmlformats.org/officeDocument/2006/relationships/image"></Relationship></Relationships>
</file>

<file path=ppt/slides/_rels/slide91.xml.rels><?xml version="1.0" standalone="yes" ?><Relationships xmlns="http://schemas.openxmlformats.org/package/2006/relationships"><Relationship Id="rId1" Target="../slideLayouts/slideLayout2.xml" Type="http://schemas.openxmlformats.org/officeDocument/2006/relationships/slideLayout"></Relationship></Relationships>
</file>

<file path=ppt/slides/_rels/slide92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13.png" Type="http://schemas.openxmlformats.org/officeDocument/2006/relationships/image"></Relationship><Relationship Id="rId3" Target="../media/image157.png" Type="http://schemas.openxmlformats.org/officeDocument/2006/relationships/image"></Relationship><Relationship Id="rId4" Target="../media/image158.png" Type="http://schemas.openxmlformats.org/officeDocument/2006/relationships/image"></Relationship><Relationship Id="rId5" Target="../media/image159.png" Type="http://schemas.openxmlformats.org/officeDocument/2006/relationships/image"></Relationship><Relationship Id="rId6" Target="../media/image160.png" Type="http://schemas.openxmlformats.org/officeDocument/2006/relationships/image"></Relationship><Relationship Id="rId7" Target="../media/image161.png" Type="http://schemas.openxmlformats.org/officeDocument/2006/relationships/image"></Relationship><Relationship Id="rId8" Target="../media/audio1.wav" Type="http://schemas.openxmlformats.org/officeDocument/2006/relationships/audio"></Relationship></Relationships>
</file>

<file path=ppt/slides/_rels/slide93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notesSlides/notesSlide8.xml" Type="http://schemas.openxmlformats.org/officeDocument/2006/relationships/notesSlide"></Relationship><Relationship Id="rId3" Target="../media/audio1.wav" Type="http://schemas.openxmlformats.org/officeDocument/2006/relationships/audio"></Relationship></Relationships>
</file>

<file path=ppt/slides/_rels/slide94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62.png" Type="http://schemas.openxmlformats.org/officeDocument/2006/relationships/image"></Relationship><Relationship Id="rId3" Target="../media/image163.tmp" Type="http://schemas.openxmlformats.org/officeDocument/2006/relationships/image"></Relationship></Relationships>
</file>

<file path=ppt/slides/_rels/slide95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47.gif" Type="http://schemas.openxmlformats.org/officeDocument/2006/relationships/image"></Relationship><Relationship Id="rId3" Target="../media/image163.tmp" Type="http://schemas.openxmlformats.org/officeDocument/2006/relationships/image"></Relationship></Relationships>
</file>

<file path=ppt/slides/_rels/slide96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/Relationships>
</file>

<file path=ppt/slides/_rels/slide97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63.tmp" Type="http://schemas.openxmlformats.org/officeDocument/2006/relationships/image"></Relationship><Relationship Id="rId3" Target="../media/image164.tmp" Type="http://schemas.openxmlformats.org/officeDocument/2006/relationships/image"></Relationship><Relationship Id="rId4" Target="../media/image165.tmp" Type="http://schemas.openxmlformats.org/officeDocument/2006/relationships/image"></Relationship><Relationship Id="rId5" Target="../media/image166.tmp" Type="http://schemas.openxmlformats.org/officeDocument/2006/relationships/image"></Relationship><Relationship Id="rId6" Target="../media/image167.tmp" Type="http://schemas.openxmlformats.org/officeDocument/2006/relationships/image"></Relationship><Relationship Id="rId7" Target="../media/image168.tmp" Type="http://schemas.openxmlformats.org/officeDocument/2006/relationships/image"></Relationship><Relationship Id="rId8" Target="../media/audio9.wav" Type="http://schemas.openxmlformats.org/officeDocument/2006/relationships/audio"></Relationship></Relationships>
</file>

<file path=ppt/slides/_rels/slide98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image1.tmp" Type="http://schemas.openxmlformats.org/officeDocument/2006/relationships/image"></Relationship><Relationship Id="rId3" Target="../media/image2.tmp" Type="http://schemas.openxmlformats.org/officeDocument/2006/relationships/image"></Relationship><Relationship Id="rId4" Target="../media/image3.tmp" Type="http://schemas.openxmlformats.org/officeDocument/2006/relationships/image"></Relationship><Relationship Id="rId5" Target="../media/image169.tmp" Type="http://schemas.openxmlformats.org/officeDocument/2006/relationships/image"></Relationship><Relationship Id="rId6" Target="../media/image170.tmp" Type="http://schemas.openxmlformats.org/officeDocument/2006/relationships/image"></Relationship></Relationships>
</file>

<file path=ppt/slides/_rels/slide99.xml.rels><?xml version="1.0" standalone="yes" ?><Relationships xmlns="http://schemas.openxmlformats.org/package/2006/relationships"><Relationship Id="rId1" Target="../slideLayouts/slideLayout7.xml" Type="http://schemas.openxmlformats.org/officeDocument/2006/relationships/slideLayout"></Relationship><Relationship Id="rId2" Target="../media/audio2.wav" Type="http://schemas.openxmlformats.org/officeDocument/2006/relationships/audio"></Relationship></Relationships>
</file>

<file path=ppt/slides/slide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251" y="926888"/>
            <a:ext cx="8698067" cy="1028844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270499" y="-549896"/>
            <a:ext cx="4913316" cy="2192334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none"/>
          <a:lstStyle/>
          <a:p>
            <a:pPr algn="ctr">
              <a:defRPr>
                <a:uFillTx/>
              </a:defRPr>
            </a:pPr>
            <a:endParaRPr b="1" dirty="0" lang="ar-SA" sz="4400">
              <a:solidFill>
                <a:srgbClr val="000000"/>
              </a:solidFill>
              <a:uFillTx/>
              <a:cs charset="-78" pitchFamily="2" typeface="PT Bold Heading"/>
            </a:endParaRPr>
          </a:p>
          <a:p>
            <a:pPr algn="ctr">
              <a:defRPr>
                <a:uFillTx/>
              </a:defRPr>
            </a:pPr>
            <a:r>
              <a:rPr b="1" dirty="0" lang="ar-SA" sz="3200">
                <a:solidFill>
                  <a:schemeClr val="tx1"/>
                </a:solidFill>
                <a:uFillTx/>
                <a:cs charset="-78" pitchFamily="2" typeface="PT Bold Heading"/>
              </a:rPr>
              <a:t>بسم الله الرحمن الرحيم </a:t>
            </a:r>
            <a:endParaRPr b="1" dirty="0" lang="ar-SA" sz="3200">
              <a:ln>
                <a:solidFill>
                  <a:srgbClr val="000000"/>
                </a:solidFill>
              </a:ln>
              <a:solidFill>
                <a:schemeClr val="tx1"/>
              </a:solidFill>
              <a:uFillTx/>
              <a:cs charset="-78" pitchFamily="2" typeface="PT Bold Heading"/>
            </a:endParaRPr>
          </a:p>
          <a:p>
            <a:pPr algn="ctr">
              <a:defRPr>
                <a:uFillTx/>
              </a:defRPr>
            </a:pPr>
            <a:endParaRPr b="1" dirty="0" lang="en-US" sz="3600">
              <a:solidFill>
                <a:srgbClr val="000000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ضرب, كرة, لاعب, تشبث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18346" r="493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11970" y="1066602"/>
            <a:ext cx="2988691" cy="840091"/>
          </a:xfrm>
          <a:prstGeom prst="flowChartAlternateProcess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2576" y="-858009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صندوق  تم إنشاء الوصف تلقائياً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72968" y="2046407"/>
            <a:ext cx="3398063" cy="4197112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870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2733" id="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996" id="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996" id="10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498" id="11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46" id="12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39" id="13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249" id="14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39" id="15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249" id="16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39" id="17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249" id="18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39" id="1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249" id="2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7" y="188912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63688" y="908720"/>
            <a:ext cx="5544616" cy="6463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dirty="0" lang="ar-SA" sz="3600">
                <a:uFillTx/>
              </a:rPr>
              <a:t>أكتب ما يملى علي :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ربع نص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15715" y="2132856"/>
            <a:ext cx="5112568" cy="17543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dirty="0" lang="ar-SA" sz="3600">
                <a:solidFill>
                  <a:srgbClr val="FF0000"/>
                </a:solidFill>
                <a:uFillTx/>
              </a:rPr>
              <a:t>الهدف </a:t>
            </a:r>
            <a:r>
              <a:rPr dirty="0" lang="ar-SA" sz="3600">
                <a:uFillTx/>
              </a:rPr>
              <a:t>: كتابة الحروف الهجائية التي درستها في أشكالها المختلفة من الذاكرة البعيدة .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ÙØ±Ø¯ ÙØ±ØªÙÙ" id="125954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714499" y="3780297"/>
            <a:ext cx="5715000" cy="3435306"/>
          </a:xfrm>
          <a:prstGeom prst="rect">
            <a:avLst/>
          </a:prstGeom>
          <a:noFill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l="5804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4736" y="1520022"/>
            <a:ext cx="8194779" cy="491989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21150" l="5090" t="1038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22126" y="418080"/>
            <a:ext cx="3170828" cy="810279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ri" w="120650">
            <a:solidFill>
              <a:schemeClr val="tx2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ربع نص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46287" y="1726234"/>
            <a:ext cx="5711825" cy="286232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>
            <a:spAutoFit/>
          </a:bodyPr>
          <a:lstStyle/>
          <a:p>
            <a:pPr algn="ctr">
              <a:defRPr>
                <a:uFillTx/>
              </a:defRPr>
            </a:pPr>
            <a:r>
              <a:rPr b="1" dirty="0" lang="ar-SA" sz="4500">
                <a:solidFill>
                  <a:srgbClr val="00206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 </a:t>
            </a:r>
            <a:r>
              <a:rPr b="1" dirty="0" lang="ar-SA" sz="45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  أقرأ وألاحظ كلمات </a:t>
            </a:r>
          </a:p>
          <a:p>
            <a:pPr algn="ctr">
              <a:defRPr>
                <a:uFillTx/>
              </a:defRPr>
            </a:pPr>
            <a:r>
              <a:rPr b="1" dirty="0" lang="ar-SA" sz="45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قد كتبت باللون الأحمر </a:t>
            </a:r>
          </a:p>
          <a:p>
            <a:pPr algn="ctr">
              <a:defRPr>
                <a:uFillTx/>
              </a:defRPr>
            </a:pPr>
            <a:r>
              <a:rPr b="1" dirty="0" lang="ar-SA" sz="45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بوضوح الصوت مع النطق </a:t>
            </a:r>
          </a:p>
          <a:p>
            <a:pPr algn="ctr">
              <a:defRPr>
                <a:uFillTx/>
              </a:defRPr>
            </a:pPr>
            <a:r>
              <a:rPr b="1" dirty="0" lang="ar-SA" sz="45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أقرأها وبلغتي أفخر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نجوم متحركة للبوربوينت" id="61444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Crop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606549" y="1726234"/>
            <a:ext cx="879475" cy="20066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15342" l="2300" r="670" t="12094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57503" y="476672"/>
            <a:ext cx="3327630" cy="86409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4"/>
    </p:bldLst>
  </p:timing>
</p:sld>
</file>

<file path=ppt/slides/slide10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08737"/>
          </a:xfrm>
          <a:prstGeom prst="rect">
            <a:avLst/>
          </a:prstGeom>
          <a:noFill/>
          <a:ln cmpd="tri" w="120650">
            <a:solidFill>
              <a:schemeClr val="tx2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l="548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84878" y="466530"/>
            <a:ext cx="3610479" cy="1219370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Oval Callout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9951" y="2345847"/>
            <a:ext cx="1223963" cy="935038"/>
          </a:xfrm>
          <a:prstGeom prst="wedgeEllipseCallout">
            <a:avLst>
              <a:gd fmla="val 90905" name="adj1"/>
              <a:gd fmla="val 33511" name="adj2"/>
            </a:avLst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algn="ctr" eaLnBrk="1" hangingPunct="1" rtl="1">
              <a:defRPr>
                <a:uFillTx/>
              </a:defRPr>
            </a:pPr>
            <a:r>
              <a:rPr lang="ar-SA" sz="2400">
                <a:solidFill>
                  <a:schemeClr val="tx1"/>
                </a:solidFill>
                <a:uFillTx/>
              </a:rPr>
              <a:t>مقطع ساكن</a:t>
            </a:r>
            <a:endParaRPr lang="ar-SA" sz="2000">
              <a:solidFill>
                <a:schemeClr val="tx1"/>
              </a:solidFill>
              <a:uFillTx/>
              <a:latin charset="0" pitchFamily="34" typeface="Arial"/>
            </a:endParaRPr>
          </a:p>
          <a:p>
            <a:pPr algn="ctr" eaLnBrk="1" hangingPunct="1" rtl="1">
              <a:defRPr>
                <a:uFillTx/>
              </a:defRPr>
            </a:pPr>
            <a:endParaRPr lang="ar-SA" sz="240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Oval Callout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24750" y="3500438"/>
            <a:ext cx="1223963" cy="1152525"/>
          </a:xfrm>
          <a:prstGeom prst="wedgeEllipseCallout">
            <a:avLst>
              <a:gd fmla="val -87052" name="adj1"/>
              <a:gd fmla="val 77593" name="adj2"/>
            </a:avLst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algn="ctr" eaLnBrk="1" hangingPunct="1" rtl="1">
              <a:defRPr>
                <a:uFillTx/>
              </a:defRPr>
            </a:pPr>
            <a:r>
              <a:rPr lang="ar-SA" sz="2400">
                <a:solidFill>
                  <a:schemeClr val="tx1"/>
                </a:solidFill>
                <a:uFillTx/>
              </a:rPr>
              <a:t>يا المناداة</a:t>
            </a:r>
            <a:endParaRPr lang="ar-SA" sz="2000">
              <a:solidFill>
                <a:schemeClr val="tx1"/>
              </a:solidFill>
              <a:uFillTx/>
              <a:latin charset="0" pitchFamily="34" typeface="Arial"/>
            </a:endParaRPr>
          </a:p>
          <a:p>
            <a:pPr algn="ctr" eaLnBrk="1" hangingPunct="1" rtl="1">
              <a:defRPr>
                <a:uFillTx/>
              </a:defRPr>
            </a:pPr>
            <a:endParaRPr lang="ar-SA" sz="2400">
              <a:solidFill>
                <a:srgbClr val="00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Oval Callout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3849" y="378090"/>
            <a:ext cx="1368425" cy="1409700"/>
          </a:xfrm>
          <a:prstGeom prst="wedgeEllipseCallout">
            <a:avLst>
              <a:gd fmla="val 101890" name="adj1"/>
              <a:gd fmla="val 27765" name="adj2"/>
            </a:avLst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algn="ctr" eaLnBrk="1" hangingPunct="1" rtl="1">
              <a:defRPr>
                <a:uFillTx/>
              </a:defRPr>
            </a:pPr>
            <a:r>
              <a:rPr b="1" dirty="0" lang="ar-SA">
                <a:solidFill>
                  <a:schemeClr val="tx1"/>
                </a:solidFill>
                <a:uFillTx/>
              </a:rPr>
              <a:t>ألف لينة على شكل الياء بدون نقط</a:t>
            </a:r>
            <a:endParaRPr b="1" dirty="0" lang="ar-SA" sz="1600">
              <a:solidFill>
                <a:schemeClr val="tx1"/>
              </a:solidFill>
              <a:uFillTx/>
              <a:latin charset="0" pitchFamily="34" typeface="Arial"/>
            </a:endParaRPr>
          </a:p>
          <a:p>
            <a:pPr algn="ctr" eaLnBrk="1" hangingPunct="1" rtl="1">
              <a:defRPr>
                <a:uFillTx/>
              </a:defRPr>
            </a:pPr>
            <a:endParaRPr b="1" dirty="0" lang="ar-SA" sz="2400">
              <a:solidFill>
                <a:srgbClr val="000000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2654" y="1120028"/>
            <a:ext cx="2688693" cy="183320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52693" y="2953228"/>
            <a:ext cx="3788614" cy="152766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16469" y="4460393"/>
            <a:ext cx="6257324" cy="195541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7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9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29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filter="wipe(right)" prLst="gradientSize: 0.1" transition="in">
                                      <p:cBhvr>
                                        <p:cTn dur="1000" id="16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9" nodeType="clickEffect" presetClass="entr" presetID="47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5"/>
      <p:bldP advAuto="4294967295" animBg="1" grpId="0" spid="16"/>
      <p:bldP advAuto="4294967295" animBg="1" grpId="0" spid="17"/>
    </p:bldLst>
  </p:timing>
</p:sld>
</file>

<file path=ppt/slides/slide10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188913"/>
            <a:ext cx="8785225" cy="6480175"/>
          </a:xfrm>
          <a:prstGeom prst="rect">
            <a:avLst/>
          </a:prstGeom>
          <a:noFill/>
          <a:ln cmpd="tri" w="120650">
            <a:solidFill>
              <a:schemeClr val="tx2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993115" y="565130"/>
            <a:ext cx="2591162" cy="99073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 b="26596" l="27702" r="50227" t="3528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48308" y="368488"/>
            <a:ext cx="3323191" cy="288067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12957" t="1504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0636" y="2702256"/>
            <a:ext cx="8382727" cy="3410463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458204"/>
          </a:xfrm>
          <a:prstGeom prst="rect">
            <a:avLst/>
          </a:prstGeom>
          <a:noFill/>
          <a:ln cmpd="tri" w="117475">
            <a:solidFill>
              <a:srgbClr val="0070C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36533" y="2610678"/>
            <a:ext cx="3540308" cy="280373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00735" y="1114102"/>
            <a:ext cx="3515216" cy="462979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60594" y="618733"/>
            <a:ext cx="2591162" cy="990738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458204"/>
          </a:xfrm>
          <a:prstGeom prst="rect">
            <a:avLst/>
          </a:prstGeom>
          <a:noFill/>
          <a:ln cmpd="tri" w="117475">
            <a:solidFill>
              <a:srgbClr val="0070C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993115" y="565130"/>
            <a:ext cx="2591162" cy="99073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44161" y="2898937"/>
            <a:ext cx="7640116" cy="247684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2965" y="1537252"/>
            <a:ext cx="8698067" cy="5076180"/>
          </a:xfrm>
          <a:prstGeom prst="rect">
            <a:avLst/>
          </a:prstGeom>
          <a:ln w="57150">
            <a:solidFill>
              <a:srgbClr val="00B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63617" y="1689453"/>
            <a:ext cx="5001320" cy="4832092"/>
          </a:xfrm>
          <a:prstGeom prst="rect">
            <a:avLst/>
          </a:prstGeom>
          <a:noFill/>
          <a:ln w="57150"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اليوم: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التاريخ:     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السادسة </a:t>
            </a:r>
          </a:p>
          <a:p>
            <a:pPr algn="r" eaLnBrk="1" hangingPunct="1" rtl="1">
              <a:defRPr>
                <a:uFillTx/>
              </a:defRPr>
            </a:pPr>
            <a:endParaRPr b="1" dirty="0" lang="ar-SA" sz="1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صحتي وغذائي</a:t>
            </a:r>
          </a:p>
          <a:p>
            <a:pPr algn="r" defTabSz="457200" lvl="0">
              <a:defRPr>
                <a:uFillTx/>
              </a:defRPr>
            </a:pPr>
            <a:endParaRPr b="1" dirty="0" lang="ar-SA" sz="7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الـمكون: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</a:p>
          <a:p>
            <a:pPr algn="r" eaLnBrk="1" hangingPunct="1" rtl="1">
              <a:defRPr>
                <a:uFillTx/>
              </a:defRPr>
            </a:pPr>
            <a:endParaRPr b="1" dirty="0" lang="ar-SA" sz="36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endParaRPr b="1" dirty="0" lang="ar-SA" sz="24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endParaRPr b="1" dirty="0" lang="ar-SA" sz="24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الـمهارة :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التحدث والقراءة .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2965" y="244568"/>
            <a:ext cx="8698067" cy="1028844"/>
          </a:xfrm>
          <a:prstGeom prst="roundRect">
            <a:avLst>
              <a:gd fmla="val 16667" name="adj"/>
            </a:avLst>
          </a:prstGeom>
          <a:ln>
            <a:solidFill>
              <a:srgbClr val="00B050"/>
            </a:solidFill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ضرب, كرة, لاعب, تشبث  تم إنشاء الوصف تلقائياً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18346" r="493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29439" y="353216"/>
            <a:ext cx="2988691" cy="840091"/>
          </a:xfrm>
          <a:prstGeom prst="flowChartAlternateProcess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صندوق  تم إنشاء الوصف تلقائياً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9266" y="1822277"/>
            <a:ext cx="3117445" cy="4197112"/>
          </a:xfrm>
          <a:prstGeom prst="rect">
            <a:avLst/>
          </a:prstGeom>
          <a:solidFill>
            <a:srgbClr val="FFFFFF">
              <a:shade val="85000"/>
            </a:srgbClr>
          </a:solidFill>
          <a:ln cap="sq" w="57150">
            <a:solidFill>
              <a:srgbClr val="00B050"/>
            </a:solidFill>
            <a:miter lim="800000"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h="19050" w="25400"/>
            <a:contourClr>
              <a:srgbClr val="FFFFFF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30348" y="3961233"/>
            <a:ext cx="2997015" cy="111229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صورة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85911" y="4975739"/>
            <a:ext cx="2695694" cy="91329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08737"/>
          </a:xfrm>
          <a:prstGeom prst="rect">
            <a:avLst/>
          </a:prstGeom>
          <a:noFill/>
          <a:ln cmpd="tri" w="120650">
            <a:solidFill>
              <a:schemeClr val="tx2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4187" y="2407529"/>
            <a:ext cx="8376630" cy="336528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04484" y="296793"/>
            <a:ext cx="3696216" cy="137179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43149" l="26552" r="51379" t="2269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45910" y="296793"/>
            <a:ext cx="2552132" cy="1927792"/>
          </a:xfrm>
          <a:prstGeom prst="rect">
            <a:avLst/>
          </a:prstGeom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4582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77979" y="393679"/>
            <a:ext cx="3696216" cy="137179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11539" y="2222748"/>
            <a:ext cx="5287113" cy="126700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11539" y="3780141"/>
            <a:ext cx="5430008" cy="132416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0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4582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77979" y="393679"/>
            <a:ext cx="3696216" cy="137179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39185" y="2140765"/>
            <a:ext cx="5277587" cy="117173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05842" y="3312504"/>
            <a:ext cx="5344271" cy="223868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45852" y="5291573"/>
            <a:ext cx="3122672" cy="73610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44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uFillTx/>
                <a:cs charset="-78" pitchFamily="2" typeface="PT Bold Heading"/>
              </a:rPr>
              <a:t> </a:t>
            </a:r>
            <a:r>
              <a:rPr b="1" dirty="0" lang="ar-SA" sz="36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كم رقمها؟</a:t>
            </a:r>
            <a:endParaRPr b="1" dirty="0" lang="ar-SA" sz="44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uFillTx/>
              <a:cs charset="-78" pitchFamily="2" typeface="PT Bold Heading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41330" y="4345609"/>
            <a:ext cx="3122672" cy="758711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36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ما لونها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645852" y="4164536"/>
            <a:ext cx="3122672" cy="939784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normAutofit fontScale="25000" lnSpcReduction="20000"/>
          </a:bodyPr>
          <a:lstStyle/>
          <a:p>
            <a:pPr algn="ctr">
              <a:defRPr>
                <a:uFillTx/>
              </a:defRPr>
            </a:pPr>
            <a:r>
              <a:rPr dirty="0" kern="0" lang="ar-SA" spc="100" sz="4800">
                <a:ln w="18000">
                  <a:solidFill>
                    <a:srgbClr val="000000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uFillTx/>
                <a:cs charset="-78" pitchFamily="2" typeface="PT Bold Heading"/>
              </a:rPr>
              <a:t> </a:t>
            </a:r>
          </a:p>
          <a:p>
            <a:pPr algn="ctr">
              <a:defRPr>
                <a:uFillTx/>
              </a:defRPr>
            </a:pPr>
            <a:r>
              <a:rPr b="1" dirty="0" lang="ar-SA" sz="12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ما عنوان الوحدة التي ندرسها ؟</a:t>
            </a:r>
          </a:p>
          <a:p>
            <a:pPr algn="ctr" eaLnBrk="0" hangingPunct="0">
              <a:defRPr>
                <a:uFillTx/>
              </a:defRPr>
            </a:pPr>
            <a:endParaRPr b="1" dirty="0" kern="0" lang="ar-SA" spc="100" sz="4800">
              <a:ln w="18000">
                <a:solidFill>
                  <a:srgbClr val="000000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algn="tl" blurRad="25000" dir="16020000" dist="20000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34313" y="5312991"/>
            <a:ext cx="3336705" cy="71789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normAutofit fontScale="45000" lnSpcReduction="20000"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5400">
                <a:ln>
                  <a:solidFill>
                    <a:srgbClr val="FFFF00"/>
                  </a:solidFill>
                </a:ln>
                <a:solidFill>
                  <a:schemeClr val="tx1"/>
                </a:solidFill>
                <a:effectLst>
                  <a:innerShdw blurRad="63500" dir="13500000" dist="50800">
                    <a:srgbClr val="000000">
                      <a:alpha val="50000"/>
                    </a:srgbClr>
                  </a:innerShdw>
                </a:effectLst>
                <a:uFillTx/>
                <a:cs charset="-78" pitchFamily="2" typeface="PT Bold Heading"/>
              </a:rPr>
              <a:t>كم عدد النصوص القرائية فيها؟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مستطيل 2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1556" y="6121898"/>
            <a:ext cx="2449689" cy="736102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>
                <a:uFillTx/>
              </a:rPr>
              <a:t> </a:t>
            </a:r>
            <a:r>
              <a:rPr dirty="0" lang="ar-SA">
                <a:solidFill>
                  <a:schemeClr val="tx1"/>
                </a:solidFill>
                <a:uFillTx/>
              </a:rPr>
              <a:t> طالبة تسال طالبة </a:t>
            </a: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938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74039" y="160376"/>
            <a:ext cx="3829584" cy="3816907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 b="1306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59605" y="390156"/>
            <a:ext cx="3344518" cy="98670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40377" y="1407734"/>
            <a:ext cx="3463746" cy="1099766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 b="7317" t="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41067" y="2507500"/>
            <a:ext cx="3262365" cy="1032174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2">
                      <p:stCondLst>
                        <p:cond delay="indefinite"/>
                      </p:stCondLst>
                      <p:childTnLst>
                        <p:par>
                          <p:cTn fill="hold" id="1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4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6">
                      <p:stCondLst>
                        <p:cond delay="indefinite"/>
                      </p:stCondLst>
                      <p:childTnLst>
                        <p:par>
                          <p:cTn fill="hold" id="1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8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>
                      <p:stCondLst>
                        <p:cond delay="indefinite"/>
                      </p:stCondLst>
                      <p:childTnLst>
                        <p:par>
                          <p:cTn fill="hold" id="2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2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23"/>
      <p:bldP advAuto="4294967295" animBg="1" grpId="0" spid="24"/>
      <p:bldP advAuto="4294967295" animBg="1" grpId="0" spid="25"/>
      <p:bldP advAuto="4294967295" animBg="1" grpId="0" spid="26"/>
      <p:bldP advAuto="4294967295" animBg="1" grpId="0" spid="27"/>
    </p:bldLst>
  </p:timing>
</p:sld>
</file>

<file path=ppt/slides/slide11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4582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77979" y="393679"/>
            <a:ext cx="3696216" cy="137179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18891" y="2053800"/>
            <a:ext cx="5277587" cy="113363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04576" y="3392940"/>
            <a:ext cx="5391902" cy="236253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صورة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25963" l="48405" r="25798" t="2548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44871" y="1099996"/>
            <a:ext cx="5907651" cy="4658007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4582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89920" y="1876687"/>
            <a:ext cx="4877481" cy="4648849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458204"/>
          </a:xfrm>
          <a:prstGeom prst="rect">
            <a:avLst/>
          </a:prstGeom>
          <a:noFill/>
          <a:ln cmpd="tri" w="117475">
            <a:solidFill>
              <a:srgbClr val="0070C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14072" y="479480"/>
            <a:ext cx="3486637" cy="118126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3049" y="1601745"/>
            <a:ext cx="5191850" cy="4582164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458204"/>
          </a:xfrm>
          <a:prstGeom prst="rect">
            <a:avLst/>
          </a:prstGeom>
          <a:noFill/>
          <a:ln cmpd="tri" w="117475">
            <a:solidFill>
              <a:srgbClr val="0070C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14072" y="479480"/>
            <a:ext cx="3486637" cy="118126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جموعة 5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29231" y="1338470"/>
            <a:ext cx="5249432" cy="5260023"/>
            <a:chOff x="1980414" y="848140"/>
            <a:chExt cx="5249432" cy="5260023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2"/>
            <a:srcRect l="3629" t="-406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107096" y="914400"/>
              <a:ext cx="5122750" cy="5193763"/>
            </a:xfrm>
            <a:prstGeom prst="flowChartAlternateProcess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شكل بيضاوي 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980414" y="848140"/>
              <a:ext cx="622853" cy="131196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lang="ar-SA">
                <a:uFillTx/>
              </a:endParaRP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458204"/>
          </a:xfrm>
          <a:prstGeom prst="rect">
            <a:avLst/>
          </a:prstGeom>
          <a:noFill/>
          <a:ln cmpd="tri" w="117475">
            <a:solidFill>
              <a:srgbClr val="0070C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14072" y="479480"/>
            <a:ext cx="3486637" cy="118126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جموعة 8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2480" y="685953"/>
            <a:ext cx="6495359" cy="5053511"/>
            <a:chOff x="700571" y="1436805"/>
            <a:chExt cx="6495359" cy="5053511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جموعة 6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00571" y="1436805"/>
              <a:ext cx="5672459" cy="5053511"/>
              <a:chOff x="1801998" y="1857497"/>
              <a:chExt cx="5672459" cy="5053511"/>
            </a:xfrm>
          </p:grpSpPr>
          <p:pic>
            <p:nvPic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picLocks noChangeAspect="1"/>
              </p:cNvPicPr>
              <p:nvPr/>
            </p:nvPicPr>
  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lip r:embed="rId2"/>
              <a:stretch>
                <a:fillRect/>
              </a:stretch>
            </p:blipFill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1801998" y="3014739"/>
                <a:ext cx="4267796" cy="3896269"/>
              </a:xfrm>
              <a:prstGeom prst="rect">
                <a:avLst/>
              </a:prstGeom>
            </p:spPr>
          </p:pic>
          <p:pic>
            <p:nvPic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picLocks noChangeAspect="1"/>
              </p:cNvPicPr>
              <p:nvPr/>
            </p:nvPicPr>
  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lip r:embed="rId3"/>
              <a:stretch>
                <a:fillRect/>
              </a:stretch>
            </p:blipFill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2787503" y="1857497"/>
                <a:ext cx="4686954" cy="1524213"/>
              </a:xfrm>
              <a:prstGeom prst="rect">
                <a:avLst/>
              </a:prstGeom>
            </p:spPr>
          </p:pic>
        </p:grp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ربع نص 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016487" y="2425146"/>
              <a:ext cx="1179443" cy="1030357"/>
            </a:xfrm>
            <a:prstGeom prst="rect">
              <a:avLst/>
            </a:prstGeom>
            <a:solidFill>
              <a:schemeClr val="bg1"/>
            </a:solidFill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rtlCol="1" wrap="square">
              <a:spAutoFit/>
            </a:bodyPr>
            <a:lstStyle/>
            <a:p>
              <a:endParaRPr dirty="0" lang="ar-SA">
                <a:uFillTx/>
              </a:endParaRPr>
            </a:p>
          </p:txBody>
        </p:sp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صورة 1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42108" y="5013977"/>
            <a:ext cx="5285690" cy="1450974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458204"/>
          </a:xfrm>
          <a:prstGeom prst="rect">
            <a:avLst/>
          </a:prstGeom>
          <a:noFill/>
          <a:ln cmpd="tri" w="117475">
            <a:solidFill>
              <a:srgbClr val="0070C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23142" y="457152"/>
            <a:ext cx="3012532" cy="102063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85601" y="509180"/>
            <a:ext cx="5172797" cy="5839640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08418" y="324769"/>
            <a:ext cx="5727164" cy="6433831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2965" y="1537252"/>
            <a:ext cx="8698067" cy="5076180"/>
          </a:xfrm>
          <a:prstGeom prst="rect">
            <a:avLst/>
          </a:prstGeom>
          <a:ln w="57150">
            <a:solidFill>
              <a:srgbClr val="00B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63617" y="1689453"/>
            <a:ext cx="5001320" cy="4832092"/>
          </a:xfrm>
          <a:prstGeom prst="rect">
            <a:avLst/>
          </a:prstGeom>
          <a:noFill/>
          <a:ln w="57150"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اليوم: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التاريخ:     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السادسة </a:t>
            </a:r>
          </a:p>
          <a:p>
            <a:pPr algn="r" eaLnBrk="1" hangingPunct="1" rtl="1">
              <a:defRPr>
                <a:uFillTx/>
              </a:defRPr>
            </a:pPr>
            <a:endParaRPr b="1" dirty="0" lang="ar-SA" sz="1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صحتي وغذائي</a:t>
            </a:r>
          </a:p>
          <a:p>
            <a:pPr algn="r" defTabSz="457200" lvl="0">
              <a:defRPr>
                <a:uFillTx/>
              </a:defRPr>
            </a:pPr>
            <a:endParaRPr b="1" dirty="0" lang="ar-SA" sz="7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الـمكون: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</a:p>
          <a:p>
            <a:pPr algn="r" eaLnBrk="1" hangingPunct="1" rtl="1">
              <a:defRPr>
                <a:uFillTx/>
              </a:defRPr>
            </a:pPr>
            <a:endParaRPr b="1" dirty="0" lang="ar-SA" sz="36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endParaRPr b="1" dirty="0" lang="ar-SA" sz="24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endParaRPr b="1" dirty="0" lang="ar-SA" sz="24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الـمهارة :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التحدث والقراءة .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2965" y="244568"/>
            <a:ext cx="8698067" cy="1028844"/>
          </a:xfrm>
          <a:prstGeom prst="roundRect">
            <a:avLst>
              <a:gd fmla="val 16667" name="adj"/>
            </a:avLst>
          </a:prstGeom>
          <a:ln>
            <a:solidFill>
              <a:srgbClr val="00B050"/>
            </a:solidFill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ضرب, كرة, لاعب, تشبث  تم إنشاء الوصف تلقائياً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18346" r="493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29439" y="353216"/>
            <a:ext cx="2988691" cy="840091"/>
          </a:xfrm>
          <a:prstGeom prst="flowChartAlternateProcess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صندوق  تم إنشاء الوصف تلقائياً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9266" y="1822277"/>
            <a:ext cx="3117445" cy="4197112"/>
          </a:xfrm>
          <a:prstGeom prst="rect">
            <a:avLst/>
          </a:prstGeom>
          <a:solidFill>
            <a:srgbClr val="FFFFFF">
              <a:shade val="85000"/>
            </a:srgbClr>
          </a:solidFill>
          <a:ln cap="sq" w="57150">
            <a:solidFill>
              <a:srgbClr val="00B050"/>
            </a:solidFill>
            <a:miter lim="800000"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h="19050" w="25400"/>
            <a:contourClr>
              <a:srgbClr val="FFFFFF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5"/>
          <a:srcRect l="69765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04973" y="4105499"/>
            <a:ext cx="2518608" cy="106694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1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0947" y="370039"/>
            <a:ext cx="8330097" cy="106694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87550" y="2198296"/>
            <a:ext cx="7754432" cy="69542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378882" y="3314700"/>
            <a:ext cx="2038635" cy="201005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28582" y="3846629"/>
            <a:ext cx="4375337" cy="1571601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458204"/>
          </a:xfrm>
          <a:prstGeom prst="rect">
            <a:avLst/>
          </a:prstGeom>
          <a:noFill/>
          <a:ln cmpd="tri" w="117475">
            <a:solidFill>
              <a:srgbClr val="0070C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9063" y="1537252"/>
            <a:ext cx="8385874" cy="4572000"/>
          </a:xfrm>
          <a:prstGeom prst="rect">
            <a:avLst/>
          </a:prstGeom>
          <a:ln w="57150">
            <a:solidFill>
              <a:srgbClr val="00B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63617" y="1689453"/>
            <a:ext cx="5001320" cy="4247317"/>
          </a:xfrm>
          <a:prstGeom prst="rect">
            <a:avLst/>
          </a:prstGeom>
          <a:noFill/>
          <a:ln w="57150"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اليوم: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التاريخ:     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السادسة </a:t>
            </a:r>
          </a:p>
          <a:p>
            <a:pPr algn="r" eaLnBrk="1" hangingPunct="1" rtl="1">
              <a:defRPr>
                <a:uFillTx/>
              </a:defRPr>
            </a:pPr>
            <a:endParaRPr b="1" dirty="0" lang="ar-SA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صحتي وغذائي</a:t>
            </a:r>
          </a:p>
          <a:p>
            <a:pPr algn="r" eaLnBrk="1" hangingPunct="1" rtl="1">
              <a:defRPr>
                <a:uFillTx/>
              </a:defRPr>
            </a:pPr>
            <a:endParaRPr b="1" dirty="0" lang="ar-SA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defTabSz="457200" lvl="0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الدرس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</a:p>
          <a:p>
            <a:pPr algn="r" defTabSz="457200" lvl="0">
              <a:defRPr>
                <a:uFillTx/>
              </a:defRPr>
            </a:pPr>
            <a:endParaRPr b="1" dirty="0" lang="ar-SA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الـمهارة :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التحدث والقراءة .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2965" y="244568"/>
            <a:ext cx="8698067" cy="1028844"/>
          </a:xfrm>
          <a:prstGeom prst="roundRect">
            <a:avLst>
              <a:gd fmla="val 16667" name="adj"/>
            </a:avLst>
          </a:prstGeom>
          <a:ln>
            <a:solidFill>
              <a:srgbClr val="00B050"/>
            </a:solidFill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ضرب, كرة, لاعب, تشبث  تم إنشاء الوصف تلقائياً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18346" r="493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74718" y="4328456"/>
            <a:ext cx="2988691" cy="840091"/>
          </a:xfrm>
          <a:prstGeom prst="flowChartAlternateProcess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صندوق  تم إنشاء الوصف تلقائياً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46172" y="1714555"/>
            <a:ext cx="3117445" cy="4197112"/>
          </a:xfrm>
          <a:prstGeom prst="rect">
            <a:avLst/>
          </a:prstGeom>
          <a:solidFill>
            <a:srgbClr val="FFFFFF">
              <a:shade val="85000"/>
            </a:srgbClr>
          </a:solidFill>
          <a:ln cap="sq" w="57150">
            <a:solidFill>
              <a:srgbClr val="00B050"/>
            </a:solidFill>
            <a:miter lim="800000"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h="19050" w="25400"/>
            <a:contourClr>
              <a:srgbClr val="FFFFFF"/>
            </a:contourClr>
          </a:sp3d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2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67237" y="3367079"/>
            <a:ext cx="9526" cy="12384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41525" y="469170"/>
            <a:ext cx="7830643" cy="97168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89649" y="2835668"/>
            <a:ext cx="1733792" cy="86689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94478" y="2798553"/>
            <a:ext cx="1714739" cy="92405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44478" y="2802929"/>
            <a:ext cx="1981477" cy="92405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صورة 1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87150" y="2887618"/>
            <a:ext cx="1695687" cy="86689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صورة 1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1520" y="2887618"/>
            <a:ext cx="1648055" cy="857370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مستطيل 2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46278" y="2266122"/>
            <a:ext cx="664261" cy="536807"/>
          </a:xfrm>
          <a:prstGeom prst="rect">
            <a:avLst/>
          </a:prstGeom>
          <a:solidFill>
            <a:schemeClr val="bg1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600">
                <a:solidFill>
                  <a:srgbClr val="FF0000"/>
                </a:solidFill>
                <a:uFillTx/>
              </a:rPr>
              <a:t>1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مستطيل 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654781" y="2266121"/>
            <a:ext cx="664261" cy="536807"/>
          </a:xfrm>
          <a:prstGeom prst="rect">
            <a:avLst/>
          </a:prstGeom>
          <a:solidFill>
            <a:schemeClr val="bg1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600">
                <a:solidFill>
                  <a:srgbClr val="FF0000"/>
                </a:solidFill>
                <a:uFillTx/>
              </a:rPr>
              <a:t>2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مستطيل 2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20281" y="2238379"/>
            <a:ext cx="664261" cy="536807"/>
          </a:xfrm>
          <a:prstGeom prst="rect">
            <a:avLst/>
          </a:prstGeom>
          <a:solidFill>
            <a:schemeClr val="bg1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600">
                <a:solidFill>
                  <a:srgbClr val="FF0000"/>
                </a:solidFill>
                <a:uFillTx/>
              </a:rPr>
              <a:t>3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مستطيل 2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2827" y="2300550"/>
            <a:ext cx="664261" cy="536807"/>
          </a:xfrm>
          <a:prstGeom prst="rect">
            <a:avLst/>
          </a:prstGeom>
          <a:solidFill>
            <a:schemeClr val="bg1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600">
                <a:solidFill>
                  <a:srgbClr val="FF0000"/>
                </a:solidFill>
                <a:uFillTx/>
              </a:rPr>
              <a:t>4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مستطيل 2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24016" y="2326421"/>
            <a:ext cx="664261" cy="536807"/>
          </a:xfrm>
          <a:prstGeom prst="rect">
            <a:avLst/>
          </a:prstGeom>
          <a:solidFill>
            <a:schemeClr val="bg1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600">
                <a:solidFill>
                  <a:srgbClr val="FF0000"/>
                </a:solidFill>
                <a:uFillTx/>
              </a:rPr>
              <a:t>5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4" name="صورة 3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4788" y="4194436"/>
            <a:ext cx="8060856" cy="155362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5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458204"/>
          </a:xfrm>
          <a:prstGeom prst="rect">
            <a:avLst/>
          </a:prstGeom>
          <a:noFill/>
          <a:ln cmpd="tri" w="117475">
            <a:solidFill>
              <a:srgbClr val="0070C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2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9078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628729"/>
            <a:ext cx="8712968" cy="100756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8757" y="2573043"/>
            <a:ext cx="8542421" cy="1604529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458204"/>
          </a:xfrm>
          <a:prstGeom prst="rect">
            <a:avLst/>
          </a:prstGeom>
          <a:noFill/>
          <a:ln cmpd="tri" w="117475">
            <a:solidFill>
              <a:srgbClr val="0070C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2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642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601579"/>
            <a:ext cx="8685725" cy="108284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9435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1718" y="2695074"/>
            <a:ext cx="8740563" cy="986591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458204"/>
          </a:xfrm>
          <a:prstGeom prst="rect">
            <a:avLst/>
          </a:prstGeom>
          <a:noFill/>
          <a:ln cmpd="tri" w="117475">
            <a:solidFill>
              <a:srgbClr val="0070C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2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7307" y="2057400"/>
            <a:ext cx="8589385" cy="1260481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5516" y="199898"/>
            <a:ext cx="8712968" cy="6458204"/>
          </a:xfrm>
          <a:prstGeom prst="rect">
            <a:avLst/>
          </a:prstGeom>
          <a:noFill/>
          <a:ln cmpd="tri" w="117475">
            <a:solidFill>
              <a:srgbClr val="0070C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2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جدول 1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363393" y="893249"/>
          <a:ext cx="8390021" cy="5376433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{5940675A-B579-460E-94D1-54222C63F5DA}</a:tableStyleId>
              </a:tblPr>
              <a:tblGrid>
                <a:gridCol w="2878689"/>
                <a:gridCol w="2714658"/>
                <a:gridCol w="2796674"/>
              </a:tblGrid>
              <a:tr h="818006"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2000">
                          <a:solidFill>
                            <a:schemeClr val="tx1"/>
                          </a:solidFill>
                          <a:effectLst/>
                          <a:uFillTx/>
                          <a:cs charset="-78" pitchFamily="2" typeface="AL-Mohanad"/>
                        </a:rPr>
                        <a:t> مد بالألف </a:t>
                      </a:r>
                      <a:endParaRPr b="1" dirty="0" lang="ar-SA" sz="1800">
                        <a:solidFill>
                          <a:schemeClr val="tx1"/>
                        </a:solidFill>
                        <a:effectLst/>
                        <a:uFillTx/>
                        <a:cs charset="-78" pitchFamily="2" typeface="AL-Mohanad"/>
                      </a:endParaRPr>
                    </a:p>
                    <a:p>
                      <a:pPr algn="ctr" rtl="1"/>
                      <a:endParaRPr b="1" dirty="0" lang="ar-SA" sz="18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rtl="1"/>
                      <a:r>
                        <a:rPr b="1" dirty="0" lang="ar-SA" sz="8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......................................................................................</a:t>
                      </a:r>
                    </a:p>
                  </a:txBody>
                  <a:tcPr marB="42368" marL="84736" marR="84736" marT="4236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20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مد بالواو </a:t>
                      </a:r>
                      <a:endParaRPr b="1" dirty="0" lang="ar-SA" sz="18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rtl="1"/>
                      <a:endParaRPr b="1" dirty="0" lang="ar-SA" sz="18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8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..............................................................................</a:t>
                      </a:r>
                    </a:p>
                    <a:p>
                      <a:pPr algn="ctr" rtl="1"/>
                      <a:endParaRPr b="1" dirty="0" lang="ar-SA" sz="16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</a:txBody>
                  <a:tcPr marB="42368" marL="84736" marR="84736" marT="4236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20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مد بالياء </a:t>
                      </a:r>
                      <a:endParaRPr b="1" dirty="0" lang="ar-SA" sz="18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rtl="1"/>
                      <a:endParaRPr b="1" dirty="0" lang="ar-SA" sz="18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8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...............................................................................</a:t>
                      </a:r>
                    </a:p>
                    <a:p>
                      <a:pPr algn="ctr" rtl="1"/>
                      <a:endParaRPr b="1" dirty="0" lang="ar-SA" sz="16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</a:txBody>
                  <a:tcPr marB="42368" marL="84736" marR="84736" marT="42368"/>
                </a:tc>
              </a:tr>
              <a:tr h="1129816"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20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تنوين فتح  (  ً  ) </a:t>
                      </a:r>
                    </a:p>
                    <a:p>
                      <a:pPr algn="ctr" rtl="1"/>
                      <a:endParaRPr b="1" dirty="0" lang="ar-SA" sz="18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rtl="1"/>
                      <a:r>
                        <a:rPr b="1" dirty="0" lang="ar-SA" sz="8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........................................................................................</a:t>
                      </a:r>
                      <a:endParaRPr b="1" dirty="0" lang="ar-SA" sz="16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</a:txBody>
                  <a:tcPr marB="42368" marL="84736" marR="84736" marT="4236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20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تنوين كسر  (  ٍ  )</a:t>
                      </a:r>
                    </a:p>
                    <a:p>
                      <a:pPr algn="ctr" rtl="1"/>
                      <a:endParaRPr b="1" dirty="0" lang="ar-SA" sz="18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rtl="1"/>
                      <a:r>
                        <a:rPr b="1" dirty="0" lang="ar-SA" sz="8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....................................................................................</a:t>
                      </a:r>
                    </a:p>
                    <a:p>
                      <a:pPr algn="ctr" rtl="1"/>
                      <a:endParaRPr b="1" dirty="0" lang="ar-SA" sz="16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</a:txBody>
                  <a:tcPr marB="42368" marL="84736" marR="84736" marT="4236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20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تنوين ضم ( ُ ُ )</a:t>
                      </a:r>
                    </a:p>
                    <a:p>
                      <a:pPr algn="ctr" rtl="1"/>
                      <a:endParaRPr b="1" dirty="0" lang="ar-SA" sz="18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8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...........................................................................................</a:t>
                      </a:r>
                    </a:p>
                    <a:p>
                      <a:pPr algn="ctr" rtl="1"/>
                      <a:endParaRPr b="1" dirty="0" lang="ar-SA" sz="16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</a:txBody>
                  <a:tcPr marB="42368" marL="84736" marR="84736" marT="42368"/>
                </a:tc>
              </a:tr>
              <a:tr h="1017389"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20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لام قمرية </a:t>
                      </a:r>
                    </a:p>
                    <a:p>
                      <a:pPr algn="ctr" rtl="1"/>
                      <a:endParaRPr b="1" dirty="0" lang="ar-SA" sz="16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rtl="1"/>
                      <a:r>
                        <a:rPr b="1" dirty="0" lang="ar-SA" sz="8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..............................................................................................</a:t>
                      </a:r>
                    </a:p>
                  </a:txBody>
                  <a:tcPr marB="42368" marL="84736" marR="84736" marT="4236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20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لام شمسية </a:t>
                      </a:r>
                    </a:p>
                    <a:p>
                      <a:pPr algn="ctr" rtl="1"/>
                      <a:endParaRPr b="1" dirty="0" lang="ar-SA" sz="16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8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..........................................................................................</a:t>
                      </a:r>
                    </a:p>
                    <a:p>
                      <a:pPr algn="ctr" rtl="1"/>
                      <a:endParaRPr b="1" dirty="0" lang="ar-SA" sz="16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</a:txBody>
                  <a:tcPr marB="42368" marL="84736" marR="84736" marT="42368"/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20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التضعيف (   ّ  )</a:t>
                      </a:r>
                    </a:p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8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8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8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...................................................................................</a:t>
                      </a:r>
                    </a:p>
                    <a:p>
                      <a:pPr algn="ctr" rtl="1"/>
                      <a:endParaRPr b="1" dirty="0" lang="ar-SA" sz="16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</a:txBody>
                  <a:tcPr marB="42368" marL="84736" marR="84736" marT="42368"/>
                </a:tc>
              </a:tr>
              <a:tr h="1073324"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22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تاء مفتوحة ( ت   ـ</a:t>
                      </a:r>
                      <a:r>
                        <a:rPr b="1" dirty="0" err="1" lang="ar-SA" sz="22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ت</a:t>
                      </a:r>
                      <a:r>
                        <a:rPr b="1" dirty="0" lang="ar-SA" sz="22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 )</a:t>
                      </a:r>
                    </a:p>
                    <a:p>
                      <a:pPr algn="ctr" rtl="1"/>
                      <a:endParaRPr b="1" dirty="0" lang="ar-SA" sz="16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8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....................................................................................................</a:t>
                      </a:r>
                    </a:p>
                    <a:p>
                      <a:pPr algn="ctr" rtl="1"/>
                      <a:endParaRPr b="1" dirty="0" lang="ar-SA" sz="16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</a:txBody>
                  <a:tcPr marB="42368" marL="84736" marR="84736" marT="4236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20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تاء مربوطة (ة   -  ـة )</a:t>
                      </a:r>
                    </a:p>
                    <a:p>
                      <a:pPr algn="ctr" rtl="1"/>
                      <a:endParaRPr b="1" dirty="0" lang="ar-SA" sz="18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8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.........................................................................................</a:t>
                      </a:r>
                    </a:p>
                    <a:p>
                      <a:pPr algn="ctr" rtl="1"/>
                      <a:endParaRPr b="1" dirty="0" lang="ar-SA" sz="16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</a:txBody>
                  <a:tcPr marB="42368" marL="84736" marR="84736" marT="4236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20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هاء آخر الكلمة ( ه  -  ـه  )</a:t>
                      </a:r>
                    </a:p>
                    <a:p>
                      <a:pPr algn="ctr" rtl="1"/>
                      <a:endParaRPr b="1" dirty="0" lang="ar-SA" sz="16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8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...............................................................................................</a:t>
                      </a:r>
                    </a:p>
                    <a:p>
                      <a:pPr algn="ctr" rtl="1"/>
                      <a:endParaRPr b="1" dirty="0" lang="ar-SA" sz="16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</a:txBody>
                  <a:tcPr marB="42368" marL="84736" marR="84736" marT="42368"/>
                </a:tc>
              </a:tr>
              <a:tr h="1126288"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20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ألف لينة على صورة الياء ( ى )</a:t>
                      </a:r>
                    </a:p>
                    <a:p>
                      <a:pPr algn="ctr" rtl="1"/>
                      <a:endParaRPr b="1" dirty="0" lang="ar-SA" sz="18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rtl="1"/>
                      <a:r>
                        <a:rPr b="1" dirty="0" lang="ar-SA" sz="8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................................................................................................</a:t>
                      </a:r>
                    </a:p>
                    <a:p>
                      <a:pPr algn="ctr" rtl="1"/>
                      <a:endParaRPr b="1" dirty="0" lang="ar-SA" sz="8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rtl="1"/>
                      <a:endParaRPr b="1" dirty="0" lang="ar-SA" sz="1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rtl="1"/>
                      <a:endParaRPr b="1" dirty="0" lang="ar-SA" sz="8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</a:txBody>
                  <a:tcPr marB="42368" marL="84736" marR="84736" marT="42368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20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مقطع ساكن </a:t>
                      </a:r>
                    </a:p>
                    <a:p>
                      <a:pPr algn="ctr" rtl="1"/>
                      <a:endParaRPr b="1" dirty="0" lang="ar-SA" sz="18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rtl="1"/>
                      <a:r>
                        <a:rPr b="1" dirty="0" lang="ar-SA" sz="8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.................................................................................................</a:t>
                      </a:r>
                    </a:p>
                  </a:txBody>
                  <a:tcPr marB="42368" marL="84736" marR="84736" marT="42368"/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1600">
                        <a:solidFill>
                          <a:schemeClr val="tx1"/>
                        </a:solidFill>
                        <a:uFillTx/>
                        <a:cs charset="-78" pitchFamily="2" typeface="AL-Mohanad"/>
                      </a:endParaRPr>
                    </a:p>
                    <a:p>
                      <a:pPr algn="ctr" rtl="1"/>
                      <a:r>
                        <a:rPr b="1" dirty="0" lang="ar-SA" sz="2000">
                          <a:solidFill>
                            <a:schemeClr val="tx1"/>
                          </a:solidFill>
                          <a:uFillTx/>
                          <a:cs charset="-78" pitchFamily="2" typeface="AL-Mohanad"/>
                        </a:rPr>
                        <a:t>أحب لغتي العربية </a:t>
                      </a:r>
                    </a:p>
                  </a:txBody>
                  <a:tcPr marB="42368" marL="84736" marR="84736" marT="42368"/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18470" y="219159"/>
            <a:ext cx="3626397" cy="613610"/>
          </a:xfrm>
          <a:prstGeom prst="rect">
            <a:avLst/>
          </a:prstGeom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b="1" dirty="0" lang="ar-SA">
                <a:solidFill>
                  <a:schemeClr val="tx1"/>
                </a:solidFill>
                <a:uFillTx/>
              </a:rPr>
              <a:t>اسمي الثلاثي :</a:t>
            </a:r>
            <a:r>
              <a:rPr b="1" dirty="0" lang="ar-SA" sz="800">
                <a:solidFill>
                  <a:schemeClr val="tx1"/>
                </a:solidFill>
                <a:uFillTx/>
              </a:rPr>
              <a:t>.........................................................................</a:t>
            </a:r>
            <a:endParaRPr b="1" dirty="0" lang="ar-SA"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219159"/>
            <a:ext cx="4736431" cy="613610"/>
          </a:xfrm>
          <a:prstGeom prst="rect">
            <a:avLst/>
          </a:prstGeom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b="1" dirty="0" lang="ar-SA">
                <a:solidFill>
                  <a:schemeClr val="tx1"/>
                </a:solidFill>
                <a:uFillTx/>
              </a:rPr>
              <a:t>أستخرج ما يلي من درس </a:t>
            </a:r>
            <a:r>
              <a:rPr b="1" dirty="0" lang="ar-SA" sz="800">
                <a:solidFill>
                  <a:schemeClr val="tx1"/>
                </a:solidFill>
                <a:uFillTx/>
              </a:rPr>
              <a:t>......................................................................................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2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صورة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73053" y="874766"/>
            <a:ext cx="7311390" cy="5408719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20313" y="413101"/>
            <a:ext cx="4816870" cy="461665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b="1" dirty="0" lang="ar-SA" sz="2400">
                <a:solidFill>
                  <a:srgbClr val="FF0000"/>
                </a:solidFill>
                <a:uFillTx/>
                <a:cs charset="-78" pitchFamily="2" typeface="AL-Mohanad"/>
              </a:rPr>
              <a:t>أستخرج ما يلي من درس (عيادة المريض)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2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ÙØ±Ø¯ ÙØ±ØªÙÙ" id="3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331640" y="980728"/>
            <a:ext cx="5715000" cy="3435306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15616" y="3212976"/>
            <a:ext cx="6912768" cy="1656184"/>
          </a:xfrm>
          <a:prstGeom prst="rect">
            <a:avLst/>
          </a:prstGeom>
          <a:ln w="5715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>
              <a:defRPr>
                <a:uFillTx/>
              </a:defRPr>
            </a:pPr>
            <a:r>
              <a:rPr dirty="0" lang="ar-SA" sz="4400">
                <a:solidFill>
                  <a:srgbClr val="0000FF"/>
                </a:solidFill>
                <a:uFillTx/>
                <a:cs charset="-78" panose="02010400000000000000" pitchFamily="2" typeface="DecoType Naskh"/>
              </a:rPr>
              <a:t>    </a:t>
            </a:r>
          </a:p>
          <a:p>
            <a:pPr algn="ctr">
              <a:defRPr>
                <a:uFillTx/>
              </a:defRPr>
            </a:pPr>
            <a:r>
              <a:rPr dirty="0" lang="ar-SA" sz="4400">
                <a:solidFill>
                  <a:srgbClr val="0000FF"/>
                </a:solidFill>
                <a:uFillTx/>
                <a:cs charset="-78" panose="02010400000000000000" pitchFamily="2" typeface="DecoType Naskh"/>
              </a:rPr>
              <a:t> </a:t>
            </a:r>
          </a:p>
          <a:p>
            <a:pPr algn="ctr">
              <a:defRPr>
                <a:uFillTx/>
              </a:defRPr>
            </a:pPr>
            <a:r>
              <a:rPr b="1" dirty="0" lang="ar-SA" sz="4400">
                <a:solidFill>
                  <a:srgbClr val="00B050"/>
                </a:solidFill>
                <a:uFillTx/>
                <a:cs charset="-78" panose="02010400000000000000" pitchFamily="2" typeface="DecoType Naskh"/>
              </a:rPr>
              <a:t> </a:t>
            </a:r>
            <a:endParaRPr b="1" dirty="0" lang="ar-SA" sz="4800">
              <a:ln cmpd="sng" w="12700">
                <a:solidFill>
                  <a:schemeClr val="accent4"/>
                </a:solidFill>
                <a:prstDash val="solid"/>
              </a:ln>
              <a:solidFill>
                <a:srgbClr val="7030A0"/>
              </a:solidFill>
              <a:uFillTx/>
              <a:cs charset="-78" panose="02010400000000000000" pitchFamily="2" typeface="DecoType Naskh"/>
            </a:endParaRPr>
          </a:p>
          <a:p>
            <a:pPr algn="ctr">
              <a:defRPr>
                <a:uFillTx/>
              </a:defRPr>
            </a:pPr>
            <a:r>
              <a:rPr b="1" dirty="0" lang="ar-SA" sz="6000">
                <a:ln cmpd="sng" w="12700">
                  <a:solidFill>
                    <a:schemeClr val="accent4"/>
                  </a:solidFill>
                  <a:prstDash val="solid"/>
                </a:ln>
                <a:solidFill>
                  <a:srgbClr val="FF0000"/>
                </a:solidFill>
                <a:uFillTx/>
                <a:cs charset="-78" panose="02010400000000000000" pitchFamily="2" typeface="DecoType Naskh"/>
              </a:rPr>
              <a:t> إعداد: أ . منى القحطاني .</a:t>
            </a:r>
          </a:p>
          <a:p>
            <a:pPr algn="ctr">
              <a:defRPr>
                <a:uFillTx/>
              </a:defRPr>
            </a:pPr>
            <a:r>
              <a:rPr b="1" dirty="0" lang="ar-SA" sz="4800">
                <a:ln cmpd="sng" w="12700">
                  <a:solidFill>
                    <a:schemeClr val="accent4"/>
                  </a:solidFill>
                  <a:prstDash val="solid"/>
                </a:ln>
                <a:solidFill>
                  <a:srgbClr val="7030A0"/>
                </a:solidFill>
                <a:uFillTx/>
                <a:cs charset="-78" panose="02010400000000000000" pitchFamily="2" typeface="DecoType Naskh"/>
              </a:rPr>
              <a:t> </a:t>
            </a:r>
          </a:p>
          <a:p>
            <a:pPr algn="ctr">
              <a:defRPr>
                <a:uFillTx/>
              </a:defRPr>
            </a:pPr>
            <a:r>
              <a:rPr dirty="0" lang="ar-SA" sz="4400">
                <a:solidFill>
                  <a:srgbClr val="0000FF"/>
                </a:solidFill>
                <a:uFillTx/>
                <a:cs charset="-78" panose="02010400000000000000" pitchFamily="2" typeface="DecoType Naskh"/>
              </a:rPr>
              <a:t> </a:t>
            </a:r>
          </a:p>
          <a:p>
            <a:pPr algn="ctr">
              <a:defRPr>
                <a:uFillTx/>
              </a:defRPr>
            </a:pPr>
            <a:r>
              <a:rPr dirty="0" lang="ar-SA" sz="4400">
                <a:solidFill>
                  <a:srgbClr val="0000FF"/>
                </a:solidFill>
                <a:uFillTx/>
                <a:cs charset="-78" panose="02010400000000000000" pitchFamily="2" typeface="DecoType Naskh"/>
              </a:rPr>
              <a:t>   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جموعة 7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91880" y="5090864"/>
            <a:ext cx="2304256" cy="720080"/>
            <a:chOff x="4232185" y="5247547"/>
            <a:chExt cx="2304256" cy="720080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232185" y="5247547"/>
              <a:ext cx="2304256" cy="720080"/>
            </a:xfrm>
            <a:prstGeom prst="rect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r>
                <a:rPr dirty="0" lang="en-US">
                  <a:uFillTx/>
                </a:rPr>
                <a:t>       @ </a:t>
              </a:r>
              <a:r>
                <a:rPr dirty="0" err="1" lang="en-US">
                  <a:uFillTx/>
                </a:rPr>
                <a:t>m.a.s.m.k</a:t>
              </a:r>
              <a:endParaRPr dirty="0" lang="ar-SA">
                <a:uFillTx/>
              </a:endParaRPr>
            </a:p>
          </p:txBody>
        </p: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6" name="صورة 5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320063" y="5301208"/>
              <a:ext cx="661033" cy="648072"/>
            </a:xfrm>
            <a:prstGeom prst="rect">
              <a:avLst/>
            </a:prstGeom>
          </p:spPr>
        </p:pic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2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0114" name="Shape 108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365125"/>
            <a:ext cx="7886700" cy="1325563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00" lIns="91425" rIns="91425" tIns="45700"/>
          <a:lstStyle/>
          <a:p>
            <a:pPr algn="l">
              <a:lnSpc>
                <a:spcPct val="90000"/>
              </a:lnSpc>
              <a:buClr>
                <a:srgbClr val="000000"/>
              </a:buClr>
              <a:buSzPts val="4400"/>
              <a:buFont charset="0" panose="020F0502020204030204" pitchFamily="34" typeface="Calibri"/>
              <a:buNone/>
            </a:pPr>
            <a:endParaRPr altLang="ar-SA" lang="ar-SA">
              <a:solidFill>
                <a:srgbClr val="000000"/>
              </a:solidFill>
              <a:uFillTx/>
              <a:sym charset="0" panose="020F0502020204030204" pitchFamily="34" typeface="Calibri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0115" name="Shape 108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idx="1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8650" y="1825625"/>
            <a:ext cx="7886700" cy="4351338"/>
          </a:xfr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00" lIns="91425" rIns="91425" tIns="45700"/>
          <a:lstStyle/>
          <a:p>
            <a:pPr indent="-50800" marL="228600">
              <a:lnSpc>
                <a:spcPct val="90000"/>
              </a:lnSpc>
              <a:spcBef>
                <a:spcPct val="0"/>
              </a:spcBef>
              <a:buClr>
                <a:srgbClr val="000000"/>
              </a:buClr>
              <a:buSzPts val="2800"/>
              <a:buFont charset="0" panose="020B0604020202020204" pitchFamily="34" typeface="Arial"/>
              <a:buNone/>
            </a:pPr>
            <a:endParaRPr altLang="ar-SA" lang="ar-SA" sz="2800">
              <a:solidFill>
                <a:srgbClr val="000000"/>
              </a:solidFill>
              <a:uFillTx/>
              <a:sym charset="0" panose="020F0502020204030204" pitchFamily="34" typeface="Calibri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‪tress‬‏" id="90116" name="Shape 108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preferRelativeResize="0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-113334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90" name="Shape 109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31800" y="1257922"/>
            <a:ext cx="8280400" cy="3552825"/>
          </a:xfrm>
          <a:prstGeom prst="rect">
            <a:avLst/>
          </a:prstGeom>
          <a:solidFill>
            <a:schemeClr val="bg1">
              <a:alpha val="67842"/>
            </a:schemeClr>
          </a:solidFill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700" lIns="91425" rIns="91425" tIns="45700"/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altLang="ar-SA" b="1" lang="ar-SA" sz="7200">
                <a:solidFill>
                  <a:srgbClr val="000000"/>
                </a:solidFill>
                <a:uFillTx/>
                <a:latin charset="0" panose="020B0604020202020204" pitchFamily="34" typeface="Arial"/>
                <a:sym charset="0" panose="020B0604020202020204" pitchFamily="34" typeface="Arial"/>
              </a:rPr>
              <a:t>اللهم لك الحمد  كما ينبغي لجلال وجهك وعظيم سلطانك ،،</a:t>
            </a:r>
            <a:endParaRPr altLang="ar-SA" lang="ar-SA" sz="1800">
              <a:uFillTx/>
              <a:latin charset="0" panose="020B0604020202020204" pitchFamily="34" typeface="Arial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 id="7"/>
                                        <p:tgtEl>
                                          <p:spTgt spid="1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‫براويز عناوين PNG‬‎" id="15362" name="Picture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662238" y="-381000"/>
            <a:ext cx="3571875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ستطيل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366850" y="2636095"/>
            <a:ext cx="6408712" cy="2767159"/>
          </a:xfrm>
          <a:prstGeom prst="rect">
            <a:avLst/>
          </a:prstGeom>
          <a:effectLst>
            <a:outerShdw blurRad="40000" dir="5400000" dist="20000" rotWithShape="0">
              <a:srgbClr val="000000">
                <a:alpha val="38000"/>
              </a:srgbClr>
            </a:outerShdw>
            <a:softEdge rad="127000"/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48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تلميذتي المبدعة </a:t>
            </a:r>
          </a:p>
          <a:p>
            <a:pPr algn="ctr">
              <a:defRPr>
                <a:uFillTx/>
              </a:defRPr>
            </a:pPr>
            <a:r>
              <a:rPr dirty="0" lang="ar-SA" sz="48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من خلال المقطع تنبئي عن أحداث درس اليوم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 مستدير الزوايا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41415" y="1017713"/>
            <a:ext cx="2902367" cy="1123478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570" lIns="91139" rIns="91139" rtlCol="1" tIns="45570"/>
          <a:lstStyle/>
          <a:p>
            <a:pPr algn="ctr">
              <a:defRPr>
                <a:uFillTx/>
              </a:defRPr>
            </a:pPr>
            <a:r>
              <a:rPr b="1" dirty="0" lang="ar-SA" sz="4400">
                <a:solidFill>
                  <a:schemeClr val="accent3">
                    <a:lumMod val="50000"/>
                  </a:schemeClr>
                </a:solidFill>
                <a:uFillTx/>
                <a:latin charset="-78" panose="01010101010101010101" pitchFamily="50" typeface="Adobe نسخ Medium"/>
              </a:rPr>
              <a:t>مـهـارة التنبؤ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‫براويز عناوين PNG‬‎" id="15369" name="Picture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900113" y="4116388"/>
            <a:ext cx="1455737" cy="1941512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188913"/>
            <a:ext cx="8713787" cy="6408737"/>
          </a:xfrm>
          <a:prstGeom prst="rect">
            <a:avLst/>
          </a:prstGeom>
          <a:noFill/>
          <a:ln cmpd="tri" w="133350">
            <a:solidFill>
              <a:srgbClr val="33CCCC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ln w="0"/>
              <a:solidFill>
                <a:schemeClr val="tx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33754" y="5973167"/>
            <a:ext cx="3790121" cy="369332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dirty="0" lang="ar-SA">
                <a:uFillTx/>
              </a:rPr>
              <a:t>مسلسل فواز ونورة الحلقة 37 عيادة المريض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fade/>
    <p:sndAc>
      <p:stSnd>
        <p:snd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push.wav"/>
      </p:stSnd>
    </p:sndAc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charRg end="4294967295" st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utoUpdateAnimBg="0" grpId="0" spid="18"/>
    </p:bldLst>
  </p:timing>
</p:sld>
</file>

<file path=ppt/slides/slide1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3388" y="333375"/>
            <a:ext cx="8351837" cy="2447925"/>
          </a:xfrm>
          <a:prstGeom prst="rect">
            <a:avLst/>
          </a:prstGeom>
          <a:solidFill>
            <a:srgbClr val="990099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3600" u="sng">
                <a:solidFill>
                  <a:srgbClr val="FF0000"/>
                </a:solidFill>
                <a:uFillTx/>
                <a:cs charset="-78" pitchFamily="2" typeface="W1 SHUROOQ 19 013"/>
              </a:rPr>
              <a:t>طالبتي المتميزة :</a:t>
            </a:r>
          </a:p>
          <a:p>
            <a:pPr algn="ctr">
              <a:defRPr>
                <a:uFillTx/>
              </a:defRPr>
            </a:pPr>
            <a:r>
              <a:rPr dirty="0" lang="ar-SA" sz="3600">
                <a:solidFill>
                  <a:schemeClr val="bg1"/>
                </a:solidFill>
                <a:uFillTx/>
                <a:cs charset="-78" pitchFamily="2" typeface="W1 SHUROOQ 19 013"/>
              </a:rPr>
              <a:t>هيا نستمع ونشاهد هذا المقطع وسوف أناقشكن فيه بعد الانتهاء من مشاهدته </a:t>
            </a:r>
          </a:p>
          <a:p>
            <a:pPr algn="ctr">
              <a:defRPr>
                <a:uFillTx/>
              </a:defRPr>
            </a:pPr>
            <a:r>
              <a:rPr dirty="0" lang="ar-SA" sz="3600">
                <a:solidFill>
                  <a:schemeClr val="bg1"/>
                </a:solidFill>
                <a:uFillTx/>
                <a:cs charset="-78" pitchFamily="2" typeface="W1 SHUROOQ 19 013"/>
              </a:rPr>
              <a:t>ونتذكر قوانين الاستماع .</a:t>
            </a:r>
            <a:r>
              <a:rPr dirty="0" lang="en-US" sz="3600">
                <a:solidFill>
                  <a:schemeClr val="bg1"/>
                </a:solidFill>
                <a:uFillTx/>
                <a:cs charset="-78" pitchFamily="2" typeface="W1 SHUROOQ 19 013"/>
              </a:rPr>
              <a:t> </a:t>
            </a:r>
            <a:endParaRPr dirty="0" lang="ar-SA" sz="3600">
              <a:solidFill>
                <a:schemeClr val="bg1"/>
              </a:solidFill>
              <a:uFillTx/>
              <a:cs charset="-78" pitchFamily="2" typeface="W1 SHUROOQ 19 013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 t="2034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81000" y="4162425"/>
            <a:ext cx="2174875" cy="25019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 t="1947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499225" y="4430713"/>
            <a:ext cx="1962150" cy="2233612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 t="1959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543300" y="4162425"/>
            <a:ext cx="2228850" cy="25019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534150" y="4162425"/>
            <a:ext cx="1962150" cy="1712913"/>
          </a:xfrm>
          <a:prstGeom prst="rect">
            <a:avLst/>
          </a:prstGeom>
          <a:noFill/>
          <a:ln>
            <a:noFill/>
          </a:ln>
        </p:spPr>
      </p:pic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جموعة 5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86012" y="3482976"/>
            <a:ext cx="4113212" cy="947737"/>
            <a:chOff x="2375156" y="3102610"/>
            <a:chExt cx="4114329" cy="1159497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للعناوين" id="16392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6"/>
            <a:srcRect b="69334" l="4642" r="44960" t="5530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2375156" y="3102610"/>
              <a:ext cx="4114329" cy="115949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296156" y="3378403"/>
              <a:ext cx="1970622" cy="454476"/>
            </a:xfrm>
            <a:prstGeom prst="rect">
              <a:avLst/>
            </a:prstGeom>
            <a:noFill/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>
                <a:defRPr>
                  <a:uFillTx/>
                </a:defRPr>
              </a:pPr>
              <a:r>
                <a:rPr dirty="0" lang="ar-SA" sz="2800">
                  <a:solidFill>
                    <a:schemeClr val="bg1"/>
                  </a:solidFill>
                  <a:uFillTx/>
                  <a:cs charset="-78" pitchFamily="2" typeface="W1 SHUROOQ 16 011"/>
                </a:rPr>
                <a:t>قوانين الاستماع </a:t>
              </a:r>
            </a:p>
          </p:txBody>
        </p: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05881" y="2919414"/>
            <a:ext cx="5673473" cy="646331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</a:bodyPr>
          <a:lstStyle/>
          <a:p>
            <a:r>
              <a:rPr dirty="0" lang="en-US">
                <a:uFillTx/>
                <a:hlinkClick r:id="rId7"/>
              </a:rPr>
              <a:t>https://www.youtube.com/watch?v=3t0PDhjm74g&amp;t=2s</a:t>
            </a:r>
            <a:endParaRPr dirty="0" lang="en-US">
              <a:uFillTx/>
            </a:endParaRPr>
          </a:p>
          <a:p>
            <a:endParaRPr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2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 nodeType="clickPar">
                      <p:stCondLst>
                        <p:cond delay="indefinite"/>
                      </p:stCondLst>
                      <p:childTnLst>
                        <p:par>
                          <p:cTn fill="hold" id="1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18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id="19" nodeType="with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2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 nodeType="clickPar">
                      <p:stCondLst>
                        <p:cond delay="indefinite"/>
                      </p:stCondLst>
                      <p:childTnLst>
                        <p:par>
                          <p:cTn fill="hold" id="23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4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26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3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2"/>
    </p:bldLst>
  </p:timing>
</p:sld>
</file>

<file path=ppt/slides/slide1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مستدير الزوايا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21525" y="474663"/>
            <a:ext cx="1597025" cy="1208087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570" lIns="91139" rIns="91139" rtlCol="1" tIns="45570"/>
          <a:lstStyle/>
          <a:p>
            <a:pPr algn="ctr">
              <a:defRPr>
                <a:uFillTx/>
              </a:defRPr>
            </a:pPr>
            <a:r>
              <a:rPr dirty="0" lang="ar-SA" sz="32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الوحدة</a:t>
            </a:r>
          </a:p>
          <a:p>
            <a:pPr algn="ctr">
              <a:defRPr>
                <a:uFillTx/>
              </a:defRPr>
            </a:pPr>
            <a:r>
              <a:rPr dirty="0" lang="ar-SA" sz="32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السادسة</a:t>
            </a:r>
            <a:endParaRPr dirty="0" lang="ar-SA" sz="2800">
              <a:ln w="0"/>
              <a:solidFill>
                <a:schemeClr val="tx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  <a:latin charset="-78" panose="01010101010101010101" pitchFamily="50" typeface="Adobe نسخ Medium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ستطيل مستدير الزوايا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9250" y="411163"/>
            <a:ext cx="2151063" cy="14859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570" lIns="91139" rIns="91139" rtlCol="1" tIns="45570"/>
          <a:lstStyle/>
          <a:p>
            <a:pPr algn="ctr">
              <a:defRPr>
                <a:uFillTx/>
              </a:defRPr>
            </a:pPr>
            <a:r>
              <a:rPr dirty="0" lang="ar-SA" sz="28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</a:rPr>
              <a:t>لون</a:t>
            </a:r>
            <a:r>
              <a:rPr dirty="0" lang="ar-SA" sz="28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  <a:cs charset="-78" panose="01010101010101010101" pitchFamily="50" typeface="Adobe نسخ Medium"/>
              </a:rPr>
              <a:t> غلاف الوحدة  </a:t>
            </a:r>
          </a:p>
          <a:p>
            <a:pPr algn="ctr">
              <a:defRPr>
                <a:uFillTx/>
              </a:defRPr>
            </a:pPr>
            <a:r>
              <a:rPr dirty="0" lang="en-US" sz="28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  <a:cs charset="-78" panose="01010101010101010101" pitchFamily="50" typeface="Adobe نسخ Medium"/>
              </a:rPr>
              <a:t> </a:t>
            </a:r>
            <a:endParaRPr dirty="0" lang="ar-SA" sz="3600">
              <a:ln w="0"/>
              <a:solidFill>
                <a:schemeClr val="tx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  <a:latin charset="-78" panose="01010101010101010101" pitchFamily="50" typeface="Adobe نسخ Medium"/>
              <a:cs charset="-78" panose="01010101010101010101" pitchFamily="50" typeface="Adobe نسخ Medium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368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463675" y="1943100"/>
            <a:ext cx="6694488" cy="4503738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35592" lIns="71194" rIns="71194" tIns="35592">
            <a:spAutoFit/>
          </a:bodyPr>
          <a:lstStyle>
            <a:lvl1pPr algn="r" defTabSz="711200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defTabSz="711200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defTabSz="711200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defTabSz="711200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defTabSz="711200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defTabSz="711200"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defTabSz="711200"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defTabSz="711200"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defTabSz="711200"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>
              <a:spcBef>
                <a:spcPct val="0"/>
              </a:spcBef>
              <a:spcAft>
                <a:spcPts val="775"/>
              </a:spcAft>
              <a:buNone/>
              <a:defRPr>
                <a:uFillTx/>
              </a:defRPr>
            </a:pPr>
            <a:r>
              <a:rPr altLang="ar-SA" dirty="0" lang="ar-SA" sz="2400">
                <a:solidFill>
                  <a:srgbClr val="FF0000"/>
                </a:solidFill>
                <a:uFillTx/>
                <a:latin charset="-78" panose="01010101010101010101" pitchFamily="50" typeface="Adobe نسخ Medium"/>
                <a:cs typeface="+mn-cs"/>
              </a:rPr>
              <a:t>  </a:t>
            </a:r>
            <a:r>
              <a:rPr altLang="ar-SA" dirty="0" lang="ar-SA">
                <a:solidFill>
                  <a:srgbClr val="FF0000"/>
                </a:solidFill>
                <a:uFillTx/>
                <a:latin charset="-78" panose="01010101010101010101" pitchFamily="50" typeface="Adobe نسخ Medium"/>
                <a:cs typeface="+mn-cs"/>
              </a:rPr>
              <a:t>المكــون</a:t>
            </a:r>
            <a:r>
              <a:rPr altLang="ar-SA" dirty="0" lang="ar-SA">
                <a:solidFill>
                  <a:srgbClr val="000000"/>
                </a:solidFill>
                <a:uFillTx/>
                <a:latin charset="-78" panose="01010101010101010101" pitchFamily="50" typeface="Adobe نسخ Medium"/>
                <a:cs typeface="+mn-cs"/>
              </a:rPr>
              <a:t> </a:t>
            </a:r>
          </a:p>
          <a:p>
            <a:pPr>
              <a:spcBef>
                <a:spcPct val="0"/>
              </a:spcBef>
              <a:spcAft>
                <a:spcPts val="775"/>
              </a:spcAft>
              <a:buFont charset="0" panose="020B0604020202020204" pitchFamily="34" typeface="Arial"/>
              <a:buNone/>
              <a:defRPr>
                <a:uFillTx/>
              </a:defRPr>
            </a:pPr>
            <a:r>
              <a:rPr altLang="ar-SA" dirty="0" lang="ar-SA">
                <a:uFillTx/>
                <a:latin charset="-78" panose="01010101010101010101" pitchFamily="50" typeface="Adobe نسخ Medium"/>
                <a:cs typeface="+mn-cs"/>
              </a:rPr>
              <a:t>النص القرائي( عيادة المريض).</a:t>
            </a:r>
          </a:p>
          <a:p>
            <a:pPr>
              <a:spcBef>
                <a:spcPct val="0"/>
              </a:spcBef>
              <a:spcAft>
                <a:spcPts val="775"/>
              </a:spcAft>
              <a:buNone/>
              <a:defRPr>
                <a:uFillTx/>
              </a:defRPr>
            </a:pPr>
            <a:r>
              <a:rPr altLang="ar-SA" dirty="0" lang="ar-SA">
                <a:solidFill>
                  <a:srgbClr val="FF0000"/>
                </a:solidFill>
                <a:uFillTx/>
                <a:latin charset="-78" panose="01010101010101010101" pitchFamily="50" typeface="Adobe نسخ Medium"/>
                <a:cs typeface="+mn-cs"/>
              </a:rPr>
              <a:t>الهدف </a:t>
            </a:r>
          </a:p>
          <a:p>
            <a:pPr>
              <a:spcBef>
                <a:spcPct val="0"/>
              </a:spcBef>
              <a:spcAft>
                <a:spcPts val="775"/>
              </a:spcAft>
              <a:buFont charset="0" panose="020B0604020202020204" pitchFamily="34" typeface="Arial"/>
              <a:buNone/>
              <a:defRPr>
                <a:uFillTx/>
              </a:defRPr>
            </a:pPr>
            <a:r>
              <a:rPr altLang="ar-SA" dirty="0" lang="ar-SA">
                <a:uFillTx/>
                <a:latin charset="-78" panose="01010101010101010101" pitchFamily="50" typeface="Adobe نسخ Medium"/>
                <a:cs typeface="+mn-cs"/>
              </a:rPr>
              <a:t>1</a:t>
            </a:r>
            <a:r>
              <a:rPr altLang="ar-SA" dirty="0" lang="ar-SA" sz="2800">
                <a:uFillTx/>
                <a:latin charset="-78" panose="01010101010101010101" pitchFamily="50" typeface="Adobe نسخ Medium"/>
                <a:cs typeface="+mn-cs"/>
              </a:rPr>
              <a:t>- قراءة النص قراءة صحيحة مسترسلة .</a:t>
            </a:r>
          </a:p>
          <a:p>
            <a:pPr>
              <a:spcBef>
                <a:spcPct val="0"/>
              </a:spcBef>
              <a:spcAft>
                <a:spcPts val="775"/>
              </a:spcAft>
              <a:buFont charset="0" panose="020B0604020202020204" pitchFamily="34" typeface="Arial"/>
              <a:buNone/>
              <a:defRPr>
                <a:uFillTx/>
              </a:defRPr>
            </a:pPr>
            <a:r>
              <a:rPr altLang="ar-SA" dirty="0" lang="ar-SA" sz="2800">
                <a:uFillTx/>
                <a:latin charset="-78" panose="01010101010101010101" pitchFamily="50" typeface="Adobe نسخ Medium"/>
                <a:cs typeface="+mn-cs"/>
              </a:rPr>
              <a:t>2-  تلوين الصوت وفق مقتضيات المعنى .</a:t>
            </a:r>
          </a:p>
          <a:p>
            <a:pPr>
              <a:spcBef>
                <a:spcPct val="0"/>
              </a:spcBef>
              <a:spcAft>
                <a:spcPts val="775"/>
              </a:spcAft>
              <a:buFont charset="0" panose="020B0604020202020204" pitchFamily="34" typeface="Arial"/>
              <a:buNone/>
              <a:defRPr>
                <a:uFillTx/>
              </a:defRPr>
            </a:pPr>
            <a:r>
              <a:rPr altLang="ar-SA" dirty="0" lang="ar-SA" sz="2800">
                <a:uFillTx/>
                <a:latin charset="-78" panose="01010101010101010101" pitchFamily="50" typeface="Adobe نسخ Medium"/>
                <a:cs typeface="+mn-cs"/>
              </a:rPr>
              <a:t>3- مراعاة علامات الوقف والوصل عند القراءة . </a:t>
            </a:r>
            <a:endParaRPr altLang="ar-SA" dirty="0" lang="en-US" sz="2800">
              <a:uFillTx/>
              <a:latin charset="-78" panose="01010101010101010101" pitchFamily="50" typeface="Adobe نسخ Medium"/>
              <a:cs typeface="+mn-cs"/>
            </a:endParaRPr>
          </a:p>
          <a:p>
            <a:pPr>
              <a:spcBef>
                <a:spcPct val="0"/>
              </a:spcBef>
              <a:buNone/>
              <a:defRPr>
                <a:uFillTx/>
              </a:defRPr>
            </a:pPr>
            <a:r>
              <a:rPr altLang="ar-SA" dirty="0" lang="ar-SA">
                <a:solidFill>
                  <a:srgbClr val="FF0000"/>
                </a:solidFill>
                <a:uFillTx/>
                <a:latin charset="-78" panose="01010101010101010101" pitchFamily="50" typeface="Adobe نسخ Medium"/>
                <a:cs typeface="+mn-cs"/>
              </a:rPr>
              <a:t>المهـــــارة</a:t>
            </a:r>
            <a:r>
              <a:rPr altLang="ar-SA" dirty="0" lang="ar-SA">
                <a:uFillTx/>
                <a:latin charset="-78" panose="01010101010101010101" pitchFamily="50" typeface="Adobe نسخ Medium"/>
                <a:cs typeface="+mn-cs"/>
              </a:rPr>
              <a:t> </a:t>
            </a:r>
          </a:p>
          <a:p>
            <a:pPr>
              <a:spcBef>
                <a:spcPct val="0"/>
              </a:spcBef>
              <a:spcAft>
                <a:spcPts val="775"/>
              </a:spcAft>
              <a:buFont charset="0" panose="020B0604020202020204" pitchFamily="34" typeface="Arial"/>
              <a:buNone/>
              <a:defRPr>
                <a:uFillTx/>
              </a:defRPr>
            </a:pPr>
            <a:r>
              <a:rPr altLang="ar-SA" dirty="0" lang="ar-SA">
                <a:uFillTx/>
                <a:latin charset="-78" panose="01010101010101010101" pitchFamily="50" typeface="Adobe نسخ Medium"/>
                <a:cs typeface="+mn-cs"/>
              </a:rPr>
              <a:t>( القراءة ) ( التحدث )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369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747963" y="474663"/>
            <a:ext cx="4125912" cy="120015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ctr" eaLnBrk="1" hangingPunct="1" rtl="0">
              <a:spcBef>
                <a:spcPct val="0"/>
              </a:spcBef>
              <a:buFontTx/>
              <a:buNone/>
              <a:defRPr>
                <a:uFillTx/>
              </a:defRPr>
            </a:pPr>
            <a:r>
              <a:rPr altLang="ar-SA" dirty="0" lang="ar-SA" sz="3600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  <a:cs typeface="+mn-cs"/>
              </a:rPr>
              <a:t>المجال : </a:t>
            </a:r>
          </a:p>
          <a:p>
            <a:pPr algn="ctr" eaLnBrk="1" hangingPunct="1" rtl="0">
              <a:spcBef>
                <a:spcPct val="0"/>
              </a:spcBef>
              <a:buFontTx/>
              <a:buNone/>
              <a:defRPr>
                <a:uFillTx/>
              </a:defRPr>
            </a:pPr>
            <a:r>
              <a:rPr altLang="ar-SA" dirty="0" lang="ar-SA" sz="3600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  <a:latin charset="-78" panose="01010101010101010101" pitchFamily="50" typeface="Adobe نسخ Medium"/>
                <a:cs typeface="+mn-cs"/>
              </a:rPr>
              <a:t>( صـحـتي وغذائي )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‫براويز عناوين PNG‬‎" id="18438" name="Picture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116013" y="2852738"/>
            <a:ext cx="1157287" cy="344805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/>
</p:sld>
</file>

<file path=ppt/slides/slide1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03350" y="404813"/>
            <a:ext cx="5956300" cy="79216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dirty="0" lang="ar-SA" sz="4400">
                <a:uFillTx/>
              </a:rPr>
              <a:t>ماهي قوانين التحدث؟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48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 b="10780" l="19289" r="21651" t="798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313113" y="3454400"/>
            <a:ext cx="2736850" cy="161925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48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 b="12183" l="20074" r="21651" t="1078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80975" y="1516063"/>
            <a:ext cx="2881313" cy="1655762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485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 b="9380" l="20074" r="20863" t="1498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083300" y="1509713"/>
            <a:ext cx="2735263" cy="158432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486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 b="10780" l="20863" r="21651" t="1078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54000" y="3489325"/>
            <a:ext cx="2808288" cy="158432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487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rcRect b="10782" l="20074" r="21651" t="1498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242050" y="3489325"/>
            <a:ext cx="2728913" cy="137795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488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 b="10782" l="20074" r="21651" t="1078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54000" y="5148263"/>
            <a:ext cx="2808288" cy="158432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489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rcRect b="13582" l="20074" r="22438" t="798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234113" y="5075238"/>
            <a:ext cx="2736850" cy="165735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‫براويز عناوين PNG‬‎" id="21506" name="Picture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410653" y="1607343"/>
            <a:ext cx="4665663" cy="3571875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 مستدير الزوايا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57115" y="3140968"/>
            <a:ext cx="3628182" cy="1123478"/>
          </a:xfrm>
          <a:prstGeom prst="roundRect">
            <a:avLst/>
          </a:prstGeom>
          <a:ln>
            <a:noFill/>
          </a:ln>
          <a:effectLst>
            <a:softEdge rad="127000"/>
          </a:effectLst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570" lIns="91139" rIns="91139" rtlCol="1" tIns="45570"/>
          <a:lstStyle/>
          <a:p>
            <a:pPr algn="ctr">
              <a:defRPr>
                <a:uFillTx/>
              </a:defRPr>
            </a:pPr>
            <a:r>
              <a:rPr b="1" dirty="0" lang="ar-SA" sz="4400">
                <a:solidFill>
                  <a:schemeClr val="accent3">
                    <a:lumMod val="50000"/>
                  </a:schemeClr>
                </a:solidFill>
                <a:uFillTx/>
                <a:latin charset="-78" panose="01010101010101010101" pitchFamily="50" typeface="Adobe نسخ Medium"/>
              </a:rPr>
              <a:t>مـهـارة التساؤل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188913"/>
            <a:ext cx="8713787" cy="6408737"/>
          </a:xfrm>
          <a:prstGeom prst="rect">
            <a:avLst/>
          </a:prstGeom>
          <a:noFill/>
          <a:ln cmpd="tri" w="133350">
            <a:solidFill>
              <a:srgbClr val="33CCCC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ln w="0"/>
              <a:solidFill>
                <a:schemeClr val="tx1"/>
              </a:solidFill>
              <a:effectLst>
                <a:outerShdw algn="tl" blurRad="38100" dir="2700000" dist="19050" rotWithShape="0">
                  <a:schemeClr val="dk1">
                    <a:alpha val="40000"/>
                  </a:schemeClr>
                </a:outerShdw>
              </a:effectLst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fade/>
    <p:sndAc>
      <p:stSnd>
        <p:snd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push.wav"/>
      </p:stSnd>
    </p:sndAc>
  </p:transition>
</p:sld>
</file>

<file path=ppt/slides/slide1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مستدير الزوايا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40625" y="483995"/>
            <a:ext cx="3369613" cy="784108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570" lIns="91139" rIns="91139" rtlCol="1" tIns="45570"/>
          <a:lstStyle/>
          <a:p>
            <a:pPr algn="ctr">
              <a:defRPr>
                <a:uFillTx/>
              </a:defRPr>
            </a:pPr>
            <a:r>
              <a:rPr b="1" dirty="0" lang="ar-SA" sz="2000">
                <a:solidFill>
                  <a:srgbClr val="C00000"/>
                </a:solidFill>
                <a:uFillTx/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98961" y="5340095"/>
            <a:ext cx="7012358" cy="795896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800">
                <a:uFillTx/>
              </a:rPr>
              <a:t>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22805" y="591608"/>
            <a:ext cx="2547978" cy="36933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dirty="0" lang="ar-SA">
                <a:uFillTx/>
              </a:rPr>
              <a:t>اسم المجموعة :...............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مستدير الزوايا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3249" y="1537508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من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مستدير الزوايا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6127" y="2342455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ماذا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مستدير الزوايا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3676" y="3191834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لماذا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مستدير الزوايا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2064" y="4041213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أين 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مستدير الزوايا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3705" y="4959242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كيف </a:t>
            </a:r>
            <a:endParaRPr dirty="0" lang="ar-SA" sz="320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question-mark-150x150.gif" id="18" name="صورة 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6127" y="398822"/>
            <a:ext cx="868176" cy="869281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3249" y="6030773"/>
            <a:ext cx="3864915" cy="566579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1600">
                <a:uFillTx/>
              </a:rPr>
              <a:t>المعلمة تجيب على أسئلة المجموعات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صورة 1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4794" l="-235" r="6218" t="-4794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66186" y="1135302"/>
            <a:ext cx="4914961" cy="418398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7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12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17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22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27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dur="500" id="32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id="35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dur="2000" fill="hold" id="36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3"/>
      <p:bldP advAuto="4294967295" animBg="1" grpId="0" spid="14"/>
      <p:bldP advAuto="4294967295" animBg="1" grpId="0" spid="15"/>
      <p:bldP advAuto="4294967295" animBg="1" grpId="0" spid="16"/>
      <p:bldP advAuto="4294967295" animBg="1" grpId="0" spid="17"/>
    </p:bldLst>
  </p:timing>
</p:sld>
</file>

<file path=ppt/slides/slide1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مستدير الزوايا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40625" y="483995"/>
            <a:ext cx="3369613" cy="784108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570" lIns="91139" rIns="91139" rtlCol="1" tIns="45570"/>
          <a:lstStyle/>
          <a:p>
            <a:pPr algn="ctr">
              <a:defRPr>
                <a:uFillTx/>
              </a:defRPr>
            </a:pPr>
            <a:r>
              <a:rPr b="1" dirty="0" lang="ar-SA" sz="2000">
                <a:solidFill>
                  <a:srgbClr val="C00000"/>
                </a:solidFill>
                <a:uFillTx/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98961" y="5340095"/>
            <a:ext cx="7012358" cy="795896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800">
                <a:uFillTx/>
              </a:rPr>
              <a:t>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22805" y="591608"/>
            <a:ext cx="2547978" cy="36933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dirty="0" lang="ar-SA">
                <a:uFillTx/>
              </a:rPr>
              <a:t>اسم المجموعة :...............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مستدير الزوايا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3249" y="1537508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من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مستدير الزوايا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6127" y="2342455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ماذا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مستدير الزوايا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3676" y="3191834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لماذا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مستدير الزوايا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2064" y="4041213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أين 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مستدير الزوايا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3705" y="4959242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كيف </a:t>
            </a:r>
            <a:endParaRPr dirty="0" lang="ar-SA" sz="320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question-mark-150x150.gif" id="18" name="صورة 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6127" y="398822"/>
            <a:ext cx="868176" cy="869281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3249" y="6030773"/>
            <a:ext cx="3864915" cy="566579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1600">
                <a:uFillTx/>
              </a:rPr>
              <a:t>المعلمة تجيب على أسئلة المجموعات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صورة 1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62612" y="1491450"/>
            <a:ext cx="4764144" cy="353367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7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12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17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22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27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dur="500" id="32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id="35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dur="2000" fill="hold" id="36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3"/>
      <p:bldP advAuto="4294967295" animBg="1" grpId="0" spid="14"/>
      <p:bldP advAuto="4294967295" animBg="1" grpId="0" spid="15"/>
      <p:bldP advAuto="4294967295" animBg="1" grpId="0" spid="16"/>
      <p:bldP advAuto="4294967295" animBg="1" grpId="0" spid="17"/>
    </p:bldLst>
  </p:timing>
</p:sld>
</file>

<file path=ppt/slides/slide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122" name="صورة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 b="3098" l="21695" r="19609" t="539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971550" y="294481"/>
            <a:ext cx="7416800" cy="6269037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مستدير الزوايا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40625" y="483995"/>
            <a:ext cx="3369613" cy="784108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570" lIns="91139" rIns="91139" rtlCol="1" tIns="45570"/>
          <a:lstStyle/>
          <a:p>
            <a:pPr algn="ctr">
              <a:defRPr>
                <a:uFillTx/>
              </a:defRPr>
            </a:pPr>
            <a:r>
              <a:rPr b="1" dirty="0" lang="ar-SA" sz="2000">
                <a:solidFill>
                  <a:srgbClr val="C00000"/>
                </a:solidFill>
                <a:uFillTx/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98961" y="5340095"/>
            <a:ext cx="7012358" cy="795896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800">
                <a:uFillTx/>
              </a:rPr>
              <a:t>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22805" y="591608"/>
            <a:ext cx="2547978" cy="36933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dirty="0" lang="ar-SA">
                <a:uFillTx/>
              </a:rPr>
              <a:t>اسم المجموعة :...............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مستدير الزوايا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3249" y="1537508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من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مستدير الزوايا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6127" y="2342455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ماذا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مستدير الزوايا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3676" y="3191834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لماذا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مستدير الزوايا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2064" y="4041213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أين 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مستدير الزوايا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3705" y="4959242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كيف </a:t>
            </a:r>
            <a:endParaRPr dirty="0" lang="ar-SA" sz="320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question-mark-150x150.gif" id="18" name="صورة 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6127" y="398822"/>
            <a:ext cx="868176" cy="869281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3249" y="6030773"/>
            <a:ext cx="3864915" cy="566579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1600">
                <a:uFillTx/>
              </a:rPr>
              <a:t>المعلمة تجيب على أسئلة المجموعات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صورة 1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81810" y="1312391"/>
            <a:ext cx="4243621" cy="388572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7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12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17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22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27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dur="500" id="32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id="35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dur="2000" fill="hold" id="36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3"/>
      <p:bldP advAuto="4294967295" animBg="1" grpId="0" spid="14"/>
      <p:bldP advAuto="4294967295" animBg="1" grpId="0" spid="15"/>
      <p:bldP advAuto="4294967295" animBg="1" grpId="0" spid="16"/>
      <p:bldP advAuto="4294967295" animBg="1" grpId="0" spid="17"/>
    </p:bldLst>
  </p:timing>
</p:sld>
</file>

<file path=ppt/slides/slide2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مستدير الزوايا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40625" y="483995"/>
            <a:ext cx="3369613" cy="784108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570" lIns="91139" rIns="91139" rtlCol="1" tIns="45570"/>
          <a:lstStyle/>
          <a:p>
            <a:pPr algn="ctr">
              <a:defRPr>
                <a:uFillTx/>
              </a:defRPr>
            </a:pPr>
            <a:r>
              <a:rPr b="1" dirty="0" lang="ar-SA" sz="2000">
                <a:solidFill>
                  <a:srgbClr val="C00000"/>
                </a:solidFill>
                <a:uFillTx/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98961" y="5340095"/>
            <a:ext cx="7012358" cy="795896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800">
                <a:uFillTx/>
              </a:rPr>
              <a:t>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22805" y="591608"/>
            <a:ext cx="2547978" cy="36933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dirty="0" lang="ar-SA">
                <a:uFillTx/>
              </a:rPr>
              <a:t>اسم المجموعة :...............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مستدير الزوايا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3249" y="1537508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من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مستدير الزوايا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6127" y="2342455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ماذا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مستدير الزوايا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3676" y="3191834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لماذا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مستدير الزوايا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2064" y="4041213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أين 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مستدير الزوايا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3705" y="4959242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كيف </a:t>
            </a:r>
            <a:endParaRPr dirty="0" lang="ar-SA" sz="320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question-mark-150x150.gif" id="18" name="صورة 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6127" y="398822"/>
            <a:ext cx="868176" cy="869281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3249" y="6030773"/>
            <a:ext cx="3864915" cy="566579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1600">
                <a:uFillTx/>
              </a:rPr>
              <a:t>المعلمة تجيب على أسئلة المجموعات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صورة 1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r="3384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03116" y="1458070"/>
            <a:ext cx="3735334" cy="370629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7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12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17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22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27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dur="500" id="32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id="35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dur="2000" fill="hold" id="36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3"/>
      <p:bldP advAuto="4294967295" animBg="1" grpId="0" spid="14"/>
      <p:bldP advAuto="4294967295" animBg="1" grpId="0" spid="15"/>
      <p:bldP advAuto="4294967295" animBg="1" grpId="0" spid="16"/>
      <p:bldP advAuto="4294967295" animBg="1" grpId="0" spid="17"/>
    </p:bldLst>
  </p:timing>
</p:sld>
</file>

<file path=ppt/slides/slide2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مستدير الزوايا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40625" y="483995"/>
            <a:ext cx="3369613" cy="784108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570" lIns="91139" rIns="91139" rtlCol="1" tIns="45570"/>
          <a:lstStyle/>
          <a:p>
            <a:pPr algn="ctr">
              <a:defRPr>
                <a:uFillTx/>
              </a:defRPr>
            </a:pPr>
            <a:r>
              <a:rPr b="1" dirty="0" lang="ar-SA" sz="2000">
                <a:solidFill>
                  <a:srgbClr val="C00000"/>
                </a:solidFill>
                <a:uFillTx/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98961" y="5340095"/>
            <a:ext cx="7012358" cy="795896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800">
                <a:uFillTx/>
              </a:rPr>
              <a:t>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22805" y="591608"/>
            <a:ext cx="2547978" cy="36933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dirty="0" lang="ar-SA">
                <a:uFillTx/>
              </a:rPr>
              <a:t>اسم المجموعة :...............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مستدير الزوايا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3249" y="1537508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من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مستدير الزوايا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6127" y="2342455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ماذا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مستدير الزوايا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3676" y="3191834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لماذا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مستدير الزوايا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2064" y="4041213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أين 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مستدير الزوايا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3705" y="4959242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كيف </a:t>
            </a:r>
            <a:endParaRPr dirty="0" lang="ar-SA" sz="320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question-mark-150x150.gif" id="18" name="صورة 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6127" y="398822"/>
            <a:ext cx="868176" cy="869281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3249" y="6030773"/>
            <a:ext cx="3864915" cy="566579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1600">
                <a:uFillTx/>
              </a:rPr>
              <a:t>المعلمة تجيب على أسئلة المجموعات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صورة 1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23969" y="1341596"/>
            <a:ext cx="4352314" cy="387764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7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12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17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22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27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dur="500" id="32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id="35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dur="2000" fill="hold" id="36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3"/>
      <p:bldP advAuto="4294967295" animBg="1" grpId="0" spid="14"/>
      <p:bldP advAuto="4294967295" animBg="1" grpId="0" spid="15"/>
      <p:bldP advAuto="4294967295" animBg="1" grpId="0" spid="16"/>
      <p:bldP advAuto="4294967295" animBg="1" grpId="0" spid="17"/>
    </p:bldLst>
  </p:timing>
</p:sld>
</file>

<file path=ppt/slides/slide2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مستدير الزوايا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40625" y="483995"/>
            <a:ext cx="3369613" cy="784108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bIns="45570" lIns="91139" rIns="91139" rtlCol="1" tIns="45570"/>
          <a:lstStyle/>
          <a:p>
            <a:pPr algn="ctr">
              <a:defRPr>
                <a:uFillTx/>
              </a:defRPr>
            </a:pPr>
            <a:r>
              <a:rPr b="1" dirty="0" lang="ar-SA" sz="2000">
                <a:solidFill>
                  <a:srgbClr val="C00000"/>
                </a:solidFill>
                <a:uFillTx/>
              </a:rPr>
              <a:t>أتأمل الصورة التي أمامي ثم أشارك مجموعتي في طرح سؤال مناسب.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98961" y="5340095"/>
            <a:ext cx="7012358" cy="795896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800">
                <a:uFillTx/>
              </a:rPr>
              <a:t>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22805" y="591608"/>
            <a:ext cx="2547978" cy="36933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dirty="0" lang="ar-SA">
                <a:uFillTx/>
              </a:rPr>
              <a:t>اسم المجموعة :...............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مستدير الزوايا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3249" y="1537508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من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مستدير الزوايا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6127" y="2342455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ماذا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مستدير الزوايا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3676" y="3191834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لماذا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مستدير الزوايا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2064" y="4041213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أين  </a:t>
            </a: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مستدير الزوايا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3705" y="4959242"/>
            <a:ext cx="864096" cy="720080"/>
          </a:xfrm>
          <a:prstGeom prst="round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dirty="0" lang="ar-SA" sz="3200"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3200">
                <a:solidFill>
                  <a:schemeClr val="tx1"/>
                </a:solidFill>
                <a:uFillTx/>
              </a:rPr>
              <a:t>كيف </a:t>
            </a:r>
            <a:endParaRPr dirty="0" lang="ar-SA" sz="3200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question-mark-150x150.gif" id="18" name="صورة 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6127" y="398822"/>
            <a:ext cx="868176" cy="869281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3249" y="6030773"/>
            <a:ext cx="3864915" cy="566579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1600">
                <a:uFillTx/>
              </a:rPr>
              <a:t>المعلمة تجيب على أسئلة المجموعات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صورة 1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86318" y="1407657"/>
            <a:ext cx="4716732" cy="363363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7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12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17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22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27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entr" presetID="3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dur="500" id="32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id="35" nodeType="clickEffect" presetClass="emph" presetID="8" presetSubtype="0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dur="2000" fill="hold" id="36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3"/>
      <p:bldP advAuto="4294967295" animBg="1" grpId="0" spid="14"/>
      <p:bldP advAuto="4294967295" animBg="1" grpId="0" spid="15"/>
      <p:bldP advAuto="4294967295" animBg="1" grpId="0" spid="16"/>
      <p:bldP advAuto="4294967295" animBg="1" grpId="0" spid="17"/>
    </p:bldLst>
  </p:timing>
</p:sld>
</file>

<file path=ppt/slides/slide2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794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82938" y="962025"/>
            <a:ext cx="2655887" cy="596900"/>
          </a:xfrm>
          <a:solidFill>
            <a:schemeClr val="accent1"/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>
            <a:normAutofit fontScale="90000"/>
          </a:bodyPr>
          <a:lstStyle/>
          <a:p>
            <a:pPr>
              <a:defRPr>
                <a:uFillTx/>
              </a:defRPr>
            </a:pPr>
            <a:r>
              <a:rPr altLang="ar-SA" dirty="0" lang="ar-SA" sz="4572">
                <a:solidFill>
                  <a:schemeClr val="bg1"/>
                </a:solidFill>
                <a:uFillTx/>
              </a:rPr>
              <a:t>فوائد القراءة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1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rcRect b="7980" l="16927" r="16927" t="97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668963" y="1608138"/>
            <a:ext cx="2620962" cy="13335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2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 cstate="print"/>
          <a:srcRect b="977" l="17712" r="16925" t="1078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039813" y="1608138"/>
            <a:ext cx="2481262" cy="1220787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3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 cstate="print"/>
          <a:srcRect b="3778" l="16138" r="17712" t="517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668963" y="4838700"/>
            <a:ext cx="2498725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4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 cstate="print"/>
          <a:srcRect b="3778" l="16138" r="16138" t="517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47725" y="4718050"/>
            <a:ext cx="2865438" cy="133985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5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 cstate="print"/>
          <a:srcRect b="5179" l="15350" r="16925" t="657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52488" y="3057525"/>
            <a:ext cx="2620962" cy="143192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656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 cstate="print"/>
          <a:srcRect b="3778" l="16138" r="16138" t="798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588000" y="3057525"/>
            <a:ext cx="2560638" cy="146685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7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 nodeType="clickPar">
                      <p:stCondLst>
                        <p:cond delay="indefinite"/>
                      </p:stCondLst>
                      <p:childTnLst>
                        <p:par>
                          <p:cTn fill="hold" id="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2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3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4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 nodeType="clickPar">
                      <p:stCondLst>
                        <p:cond delay="indefinite"/>
                      </p:stCondLst>
                      <p:childTnLst>
                        <p:par>
                          <p:cTn fill="hold" id="2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 nodeType="clickPar">
                      <p:stCondLst>
                        <p:cond delay="indefinite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1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2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3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 nodeType="clickPar">
                      <p:stCondLst>
                        <p:cond delay="indefinite"/>
                      </p:stCondLst>
                      <p:childTnLst>
                        <p:par>
                          <p:cTn fill="hold" id="3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8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9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0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خطط انسيابي: محطة طرفية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62609" y="332656"/>
            <a:ext cx="6213647" cy="1081980"/>
          </a:xfrm>
          <a:prstGeom prst="flowChartTerminator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  <a:scene3d>
              <a:camera prst="orthographicFront"/>
              <a:lightRig dir="tl" rig="flat">
                <a:rot lat="0" lon="0" rev="6600000"/>
              </a:lightRig>
            </a:scene3d>
            <a:sp3d contourW="8890" extrusionH="25400">
              <a:bevelT h="31750" w="3810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b="1" dirty="0" lang="ar-SA" sz="4400">
                <a:ln w="11430"/>
                <a:solidFill>
                  <a:srgbClr val="C604AA"/>
                </a:solidFill>
                <a:effectLst>
                  <a:outerShdw algn="tl" blurRad="50800" dir="5460000" dist="39000">
                    <a:srgbClr val="000000">
                      <a:alpha val="38000"/>
                    </a:srgbClr>
                  </a:outerShdw>
                </a:effectLst>
                <a:uFillTx/>
              </a:rPr>
              <a:t>أنشودة علامات الترقيم </a:t>
            </a:r>
            <a:endParaRPr b="1" dirty="0" lang="ar-SA" sz="5400">
              <a:ln w="11430"/>
              <a:solidFill>
                <a:srgbClr val="C604AA"/>
              </a:solidFill>
              <a:effectLst>
                <a:outerShdw algn="tl" blurRad="50800" dir="5460000" dist="39000">
                  <a:srgbClr val="000000">
                    <a:alpha val="38000"/>
                  </a:srgbClr>
                </a:outerShdw>
              </a:effectLst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20601" t="1850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36096" y="1631033"/>
            <a:ext cx="3238286" cy="4176464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1772816"/>
            <a:ext cx="4968552" cy="3816424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 sz="2400">
                <a:solidFill>
                  <a:srgbClr val="0000FF"/>
                </a:solidFill>
                <a:uFillTx/>
              </a:rPr>
              <a:t>أنشودة علامات الترقيم :</a:t>
            </a:r>
          </a:p>
          <a:p>
            <a:pPr algn="r"/>
            <a:endParaRPr dirty="0" lang="ar-SA" sz="2400">
              <a:uFillTx/>
            </a:endParaRPr>
          </a:p>
          <a:p>
            <a:pPr algn="r"/>
            <a:r>
              <a:rPr dirty="0" lang="ar-SA" sz="2400">
                <a:uFillTx/>
              </a:rPr>
              <a:t>أنا النقطة انا النقطة مكاني آخر الجملة .</a:t>
            </a:r>
          </a:p>
          <a:p>
            <a:pPr algn="r"/>
            <a:r>
              <a:rPr dirty="0" lang="ar-SA" sz="2400">
                <a:uFillTx/>
              </a:rPr>
              <a:t>أنا النقطتان أنا النقطتان دور مهم يا سلام أوضح الكلام .</a:t>
            </a:r>
          </a:p>
          <a:p>
            <a:pPr algn="r"/>
            <a:r>
              <a:rPr dirty="0" lang="ar-SA" sz="2400">
                <a:uFillTx/>
              </a:rPr>
              <a:t>أنا </a:t>
            </a:r>
            <a:r>
              <a:rPr dirty="0" err="1" lang="ar-SA" sz="2400">
                <a:uFillTx/>
              </a:rPr>
              <a:t>أنا</a:t>
            </a:r>
            <a:r>
              <a:rPr dirty="0" lang="ar-SA" sz="2400">
                <a:uFillTx/>
              </a:rPr>
              <a:t> علامة السؤالِ مكاني يأتي آخر السؤال .</a:t>
            </a:r>
          </a:p>
          <a:p>
            <a:pPr algn="r"/>
            <a:r>
              <a:rPr dirty="0" lang="ar-SA" sz="2400">
                <a:uFillTx/>
              </a:rPr>
              <a:t>أنا </a:t>
            </a:r>
            <a:r>
              <a:rPr dirty="0" err="1" lang="ar-SA" sz="2400">
                <a:uFillTx/>
              </a:rPr>
              <a:t>أنا</a:t>
            </a:r>
            <a:r>
              <a:rPr dirty="0" lang="ar-SA" sz="2400">
                <a:uFillTx/>
              </a:rPr>
              <a:t> علامة التعجب يا </a:t>
            </a:r>
            <a:r>
              <a:rPr dirty="0" err="1" lang="ar-SA" sz="2400">
                <a:uFillTx/>
              </a:rPr>
              <a:t>يا</a:t>
            </a:r>
            <a:r>
              <a:rPr dirty="0" lang="ar-SA" sz="2400">
                <a:uFillTx/>
              </a:rPr>
              <a:t> </a:t>
            </a:r>
          </a:p>
          <a:p>
            <a:pPr algn="r"/>
            <a:r>
              <a:rPr dirty="0" lang="ar-SA" sz="2400">
                <a:uFillTx/>
              </a:rPr>
              <a:t>أنا الفاصلة أنا الفاصلة مكاني داخل الجملة 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36096" y="5949280"/>
            <a:ext cx="3635367" cy="576064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/>
            <a:r>
              <a:rPr dirty="0" lang="ar-SA">
                <a:uFillTx/>
              </a:rPr>
              <a:t>كل مجموعة تنشد علامة من علامات  الترقيم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7"/>
    </p:bldLst>
  </p:timing>
</p:sld>
</file>

<file path=ppt/slides/slide2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4794" l="-235" r="6218" t="-4794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0" y="260648"/>
            <a:ext cx="4163259" cy="417055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-210348" y="1660438"/>
            <a:ext cx="5172209" cy="420664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56901" y="378267"/>
            <a:ext cx="4764144" cy="353367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l="4850" r="510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4306" y="2821926"/>
            <a:ext cx="5247759" cy="403607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11827" y="490755"/>
            <a:ext cx="4243621" cy="388572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l="5942" r="6666" t="1527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8552" y="3678561"/>
            <a:ext cx="4922550" cy="291879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r="3384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71616" y="521478"/>
            <a:ext cx="3735334" cy="370629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l="587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1520" y="2520095"/>
            <a:ext cx="5167575" cy="381642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15096" y="188640"/>
            <a:ext cx="7313808" cy="4509120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59632" y="4712297"/>
            <a:ext cx="6025021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tIns="45720" wrap="square">
            <a:spAutoFit/>
          </a:bodyPr>
          <a:lstStyle/>
          <a:p>
            <a:pPr algn="ctr"/>
            <a:r>
              <a:rPr b="1" dirty="0" lang="ar-SA" sz="5400">
                <a:ln w="22225">
                  <a:solidFill>
                    <a:srgbClr val="00B050"/>
                  </a:solidFill>
                  <a:prstDash val="solid"/>
                </a:ln>
                <a:uFillTx/>
              </a:rPr>
              <a:t>صباح الخير يا وطني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3568" y="5715253"/>
            <a:ext cx="8041245" cy="95410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20" lIns="91440" rIns="91440" tIns="45720" wrap="square">
            <a:spAutoFit/>
          </a:bodyPr>
          <a:lstStyle/>
          <a:p>
            <a:pPr algn="ctr"/>
            <a:r>
              <a:rPr b="1" dirty="0" lang="ar-SA" sz="280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0000"/>
                </a:solidFill>
                <a:uFillTx/>
                <a:cs typeface="+mn-cs"/>
              </a:rPr>
              <a:t>نستقبل يومًا جديدًا وعلى صرح العلم والمعرفة نكمل مسيرة علمنا . الحمد لله الذي رزقنا علمًا نافعًا ننهله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09430" y="387440"/>
            <a:ext cx="4352314" cy="387764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l="11014" r="811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2256" y="3258263"/>
            <a:ext cx="4523754" cy="359973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10704" y="370918"/>
            <a:ext cx="4716732" cy="363363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2572047"/>
            <a:ext cx="4942527" cy="447587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18963" y="3097127"/>
            <a:ext cx="6122504" cy="720080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4000">
                <a:solidFill>
                  <a:schemeClr val="tx1"/>
                </a:solidFill>
                <a:uFillTx/>
                <a:cs charset="-78" pitchFamily="2" typeface="PT Bold Heading"/>
              </a:rPr>
              <a:t> إلى أي مهنة تشير الصورة  ؟.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50281" y="4166991"/>
            <a:ext cx="4643438" cy="830997"/>
          </a:xfrm>
          <a:prstGeom prst="rect">
            <a:avLst/>
          </a:prstGeom>
          <a:solidFill>
            <a:srgbClr val="FF99FF"/>
          </a:soli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3600">
                <a:solidFill>
                  <a:schemeClr val="tx1"/>
                </a:solidFill>
                <a:uFillTx/>
                <a:cs charset="-78" pitchFamily="2" typeface="PT Bold Heading"/>
              </a:rPr>
              <a:t>كيف يخدم الطبيب وطنه؟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Ø¯ÙØªÙØ± ÙØ±ØªÙÙ" id="1026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l="4609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458817" y="402217"/>
            <a:ext cx="2496005" cy="2694910"/>
          </a:xfrm>
          <a:prstGeom prst="rect">
            <a:avLst/>
          </a:prstGeom>
          <a:noFill/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86679" y="5347772"/>
            <a:ext cx="6654788" cy="830997"/>
          </a:xfrm>
          <a:prstGeom prst="rect">
            <a:avLst/>
          </a:prstGeom>
          <a:solidFill>
            <a:srgbClr val="00B0F0"/>
          </a:soli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3600">
                <a:solidFill>
                  <a:schemeClr val="tx1"/>
                </a:solidFill>
                <a:uFillTx/>
                <a:cs charset="-78" pitchFamily="2" typeface="PT Bold Heading"/>
              </a:rPr>
              <a:t>كيف يخدم الطالب والطالبة وطنهما؟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7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1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1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2"/>
      <p:bldP advAuto="4294967295" animBg="1" grpId="0" spid="13"/>
      <p:bldP advAuto="4294967295" animBg="1" grpId="0" spid="7"/>
    </p:bldLst>
  </p:timing>
</p:sld>
</file>

<file path=ppt/slides/slide3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40724" y="1565956"/>
            <a:ext cx="4536504" cy="301883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5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40724" y="499242"/>
            <a:ext cx="4366528" cy="830997"/>
          </a:xfrm>
          <a:prstGeom prst="rect">
            <a:avLst/>
          </a:prstGeom>
          <a:solidFill>
            <a:schemeClr val="bg1"/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  <a:scene3d>
              <a:camera prst="orthographicFront"/>
              <a:lightRig dir="t" rig="harsh"/>
            </a:scene3d>
            <a:sp3d extrusionH="57150" prstMaterial="matte">
              <a:bevelT h="12700" prst="angle"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b="1" dirty="0" lang="ar-SA" sz="4800">
                <a:solidFill>
                  <a:srgbClr val="33CC33"/>
                </a:solidFill>
                <a:uFillTx/>
                <a:cs charset="-78" pitchFamily="2" typeface="PT Bold Heading"/>
              </a:rPr>
              <a:t>كلنا جنود للوطن </a:t>
            </a:r>
            <a:endParaRPr b="1" dirty="0" lang="ar-SA" sz="2400">
              <a:solidFill>
                <a:srgbClr val="33CC33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22636" y="4918299"/>
            <a:ext cx="3372679" cy="9689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33CC33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 sz="32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uFillTx/>
                <a:cs charset="-78" pitchFamily="2" typeface="PT Bold Heading"/>
              </a:rPr>
              <a:t>قدمي رسالة لجنودنا البواسل ؟ </a:t>
            </a:r>
            <a:endParaRPr b="1" dirty="0" lang="ar-SA" sz="32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uFillTx/>
              <a:cs charset="-78" pitchFamily="2" typeface="PT Bold Heading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2000" id="14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7"/>
    </p:bldLst>
  </p:timing>
</p:sld>
</file>

<file path=ppt/slides/slide3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86537" y="432895"/>
            <a:ext cx="3233532" cy="6072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3600">
                <a:solidFill>
                  <a:schemeClr val="tx1"/>
                </a:solidFill>
                <a:uFillTx/>
                <a:cs charset="-78" pitchFamily="2" typeface="PT Bold Heading"/>
              </a:rPr>
              <a:t>أنشطة القراءة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98553" y="1410541"/>
            <a:ext cx="2891563" cy="127414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b="-100000" r="-100000"/>
          </a:gra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المجموعة الأولى :</a:t>
            </a:r>
          </a:p>
          <a:p>
            <a:pPr algn="ctr">
              <a:defRPr>
                <a:uFillTx/>
              </a:defRPr>
            </a:pPr>
            <a:endParaRPr dirty="0" lang="ar-SA" sz="2000">
              <a:solidFill>
                <a:schemeClr val="tx1"/>
              </a:solidFill>
              <a:uFillTx/>
              <a:cs charset="-78" pitchFamily="2" typeface="PT Bold Heading"/>
            </a:endParaRPr>
          </a:p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استراتيجية التعلم باللعب  القطار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5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352819" y="1318567"/>
            <a:ext cx="2891563" cy="1461916"/>
          </a:xfrm>
          <a:prstGeom prst="rect">
            <a:avLst/>
          </a:prstGeom>
          <a:solidFill>
            <a:srgbClr val="FFC000"/>
          </a:soli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المجموعة الثانية  : </a:t>
            </a:r>
          </a:p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لعبة المصافحة ( أمام المجموعة صور وجمل الدرس المطلوب كل صورة تتصل بالجملة المناسبة . 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98553" y="3034747"/>
            <a:ext cx="2891563" cy="1652295"/>
          </a:xfrm>
          <a:prstGeom prst="rect">
            <a:avLst/>
          </a:prstGeom>
          <a:gradFill flip="none" rotWithShape="1">
            <a:gsLst>
              <a:gs pos="0">
                <a:srgbClr val="ED03D1">
                  <a:tint val="66000"/>
                  <a:satMod val="160000"/>
                </a:srgbClr>
              </a:gs>
              <a:gs pos="50000">
                <a:srgbClr val="ED03D1">
                  <a:tint val="44500"/>
                  <a:satMod val="160000"/>
                </a:srgbClr>
              </a:gs>
              <a:gs pos="100000">
                <a:srgbClr val="ED03D1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b="-100000" r="-100000"/>
          </a:gra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المجموعة الثالثة  :</a:t>
            </a:r>
          </a:p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استراتيجية </a:t>
            </a:r>
            <a:r>
              <a:rPr dirty="0" err="1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الليغو</a:t>
            </a: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 (</a:t>
            </a:r>
            <a:r>
              <a:rPr dirty="0" lang="ar-SA">
                <a:solidFill>
                  <a:schemeClr val="tx1"/>
                </a:solidFill>
                <a:uFillTx/>
                <a:cs charset="-78" pitchFamily="2" typeface="PT Bold Heading"/>
              </a:rPr>
              <a:t>مكعبات وضع عليها الجمل  بحيث يقوم المتعلمون بتركيب القطع حسب الترتيب المطلوب .</a:t>
            </a:r>
            <a:endParaRPr dirty="0" lang="ar-SA" sz="2000">
              <a:solidFill>
                <a:schemeClr val="tx1"/>
              </a:solidFill>
              <a:uFillTx/>
              <a:cs charset="-78" pitchFamily="2" typeface="PT Bold Heading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352818" y="3199261"/>
            <a:ext cx="2891563" cy="15361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المجموعة الرابعة  :</a:t>
            </a:r>
          </a:p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صندوق القصص عبارة عن صندوق به قصص الوحدة السابعة ويتم استخراج قصة اليوم وقراءتها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26218" y="5105820"/>
            <a:ext cx="2891563" cy="9592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المجموعة الخامسة  :</a:t>
            </a:r>
          </a:p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استراتيجية القصة المصورة</a:t>
            </a:r>
          </a:p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(ورقة عمل )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7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1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1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22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2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0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32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2"/>
      <p:bldP advAuto="4294967295" animBg="1" grpId="0" spid="13"/>
      <p:bldP advAuto="4294967295" animBg="1" grpId="0" spid="8"/>
      <p:bldP advAuto="4294967295" animBg="1" grpId="0" spid="9"/>
      <p:bldP advAuto="4294967295" animBg="1" grpId="0" spid="10"/>
      <p:bldP advAuto="4294967295" animBg="1" grpId="0" spid="11"/>
    </p:bldLst>
  </p:timing>
</p:sld>
</file>

<file path=ppt/slides/slide3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178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52450" y="485775"/>
            <a:ext cx="8039100" cy="588645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179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13252" y="212725"/>
            <a:ext cx="1920875" cy="3683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altLang="ar-SA" lang="ar-SA" sz="1800">
                <a:uFillTx/>
                <a:latin charset="0" panose="020B0604020202020204" pitchFamily="34" typeface="Arial"/>
              </a:rPr>
              <a:t>عبارات التعلم التعاوني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جدول 1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345094" y="435335"/>
          <a:ext cx="6453810" cy="1005840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effectLst>
                  <a:innerShdw blurRad="63500" dir="16200000" dist="50800">
                    <a:srgbClr val="000000">
                      <a:alpha val="50000"/>
                    </a:srgbClr>
                  </a:innerShdw>
                </a:effectLst>
                <a:tableStyleId>{5940675A-B579-460E-94D1-54222C63F5DA}</a:tableStyleId>
              </a:tblPr>
              <a:tblGrid>
                <a:gridCol w="1683026"/>
                <a:gridCol w="940904"/>
                <a:gridCol w="1749287"/>
                <a:gridCol w="1431235"/>
                <a:gridCol w="649358"/>
              </a:tblGrid>
              <a:tr h="323685"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الهدف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المادة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الدرس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التعلم باللعب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الزمن </a:t>
                      </a:r>
                    </a:p>
                  </a:txBody>
                  <a:tcPr>
                    <a:solidFill>
                      <a:srgbClr val="FDBFF9"/>
                    </a:solidFill>
                  </a:tcPr>
                </a:tc>
              </a:tr>
              <a:tr h="558689"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قراءة الجمل قراءة صحيحة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لغتي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 عيادة المريض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القطار السريع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dirty="0" lang="ar-SA">
                          <a:uFillTx/>
                        </a:rPr>
                        <a:t>4 دقائق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69963" y="2241550"/>
            <a:ext cx="6942137" cy="1006475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2400">
                <a:uFillTx/>
              </a:rPr>
              <a:t>قطار التعلم على وشك أن يغادر المحطة يا صغيرتي </a:t>
            </a:r>
          </a:p>
          <a:p>
            <a:pPr algn="ctr">
              <a:defRPr>
                <a:uFillTx/>
              </a:defRPr>
            </a:pPr>
            <a:r>
              <a:rPr dirty="0" lang="ar-SA" sz="2400">
                <a:uFillTx/>
              </a:rPr>
              <a:t>نريد منك الجلوس في القطار وقراءة الجملة التي أمامك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4213" y="4838700"/>
            <a:ext cx="5221287" cy="1622425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lvl="1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</a:rPr>
              <a:t>يتم صف الطالبات في وسط الفصل على هيئة قطار </a:t>
            </a:r>
          </a:p>
          <a:p>
            <a:pPr algn="ctr" lvl="1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</a:rPr>
              <a:t>تعرض المعلمة البطاقات على الطالبات </a:t>
            </a:r>
          </a:p>
          <a:p>
            <a:pPr algn="ctr" lvl="1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</a:rPr>
              <a:t>تقرا كل طالبة بطاقتها بصوت واضح </a:t>
            </a:r>
          </a:p>
          <a:p>
            <a:pPr algn="ctr" lvl="1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</a:rPr>
              <a:t>تصحيح الأخطاء إن وجدت من قبل الطالبة التي تليها </a:t>
            </a:r>
          </a:p>
          <a:p>
            <a:pPr algn="ctr" lvl="1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</a:rPr>
              <a:t>عرض نشيد القطار وإنشاد الطالبات معه </a:t>
            </a:r>
            <a:endParaRPr dirty="0" lang="ar-SA" sz="1600">
              <a:solidFill>
                <a:schemeClr val="tx1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ØµÙØ±Ø© Ø°Ø§Øª ØµÙØ©" id="44037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 t="42081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344613" y="3429000"/>
            <a:ext cx="6191250" cy="1228725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32337" y="1522230"/>
            <a:ext cx="5112568" cy="638944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ctr" defTabSz="914400" eaLnBrk="1" hangingPunct="1" latinLnBrk="0" rtl="1">
              <a:spcBef>
                <a:spcPct val="0"/>
              </a:spcBef>
              <a:buNone/>
              <a:defRPr kern="1200" sz="44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>
                <a:uFillTx/>
              </a:defRPr>
            </a:pPr>
            <a:r>
              <a:rPr b="1" dirty="0" lang="ar-SA" sz="3200">
                <a:ln w="11430">
                  <a:solidFill>
                    <a:srgbClr val="CC0066"/>
                  </a:solidFill>
                </a:ln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algn="tl" blurRad="80000" dir="5040000" dist="40000">
                    <a:srgbClr val="000000">
                      <a:alpha val="30000"/>
                    </a:srgbClr>
                  </a:outerShdw>
                </a:effectLst>
                <a:uFillTx/>
                <a:latin charset="-78" panose="01010101010101010101" pitchFamily="50" typeface="Adobe نسخ Medium"/>
                <a:cs charset="-78" pitchFamily="2" typeface="PT Bold Heading"/>
              </a:rPr>
              <a:t>القطار السريع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88125" y="5080000"/>
            <a:ext cx="2305050" cy="1228725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2800">
                <a:solidFill>
                  <a:schemeClr val="tx1"/>
                </a:solidFill>
                <a:uFillTx/>
              </a:rPr>
              <a:t>خطوات نحو الكنز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med">
    <p:pull dir="r"/>
  </p:transition>
</p:sld>
</file>

<file path=ppt/slides/slide3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33671" y="326397"/>
            <a:ext cx="8030817" cy="6531603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l="4850" r="510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08383" y="317265"/>
            <a:ext cx="7712766" cy="5931922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3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l="5942" r="6666" t="1527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8173" y="877956"/>
            <a:ext cx="8276796" cy="5102087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2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4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6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28625" y="3670300"/>
            <a:ext cx="304800" cy="25876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8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786063" y="3609975"/>
            <a:ext cx="304800" cy="25876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9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19600" y="3300413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10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286500" y="3065463"/>
            <a:ext cx="304800" cy="258762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11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215313" y="3187700"/>
            <a:ext cx="304800" cy="2571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1057628e5499n1ynb.gif" id="6153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525463"/>
            <a:ext cx="9144000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3.jpg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714500" y="525463"/>
            <a:ext cx="1928813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2.jpg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525463"/>
            <a:ext cx="1785938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D:\سطح المكتب\خلفيات عروض\5.jpg" id="51203" name="Picture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5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571875" y="525463"/>
            <a:ext cx="1952625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D:\سطح المكتب\خلفيات عروض\4.jpg" id="51202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6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500688" y="525463"/>
            <a:ext cx="1905000" cy="580707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1.jpg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7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239000" y="469900"/>
            <a:ext cx="1905000" cy="5805488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صوت مسجّل">
            <a:hlinkClick action="ppaction://media"/>
          </p:cNvPr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>
            <a:audioFile r:link="rId18"/>
          </p:nvPr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9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357688" y="2522538"/>
            <a:ext cx="304800" cy="257175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advTm="20000" spd="med">
    <p:sndAc>
      <p:stSnd>
        <p:snd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0" name="cashreg.wav"/>
      </p:stSnd>
    </p:sndAc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  <p:cond delay="0" evt="onBegin">
                          <p:tn val="2"/>
                        </p:cond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with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7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2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15" nodeType="with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7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8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9"/>
                                        <p:tgtEl>
                                          <p:spTgt spid="51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0" nodeType="clickPar">
                      <p:stCondLst>
                        <p:cond delay="indefinite"/>
                      </p:stCondLst>
                      <p:childTnLst>
                        <p:par>
                          <p:cTn fill="hold" id="2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2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8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24" nodeType="with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7"/>
                                        <p:tgtEl>
                                          <p:spTgt spid="51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 nodeType="clickPar">
                      <p:stCondLst>
                        <p:cond delay="indefinite"/>
                      </p:stCondLst>
                      <p:childTnLst>
                        <p:par>
                          <p:cTn fill="hold" id="2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0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650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32" nodeType="with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500" id="34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5" nodeType="clickPar">
                      <p:stCondLst>
                        <p:cond delay="indefinite"/>
                      </p:stCondLst>
                      <p:childTnLst>
                        <p:par>
                          <p:cTn fill="hold" id="3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37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558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fill="hold" id="39" nodeType="withEffect" presetClass="entr" presetID="4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in)" transition="in">
                                      <p:cBhvr>
                                        <p:cTn dur="500" id="4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  <p:audio>
              <p:cMediaNode>
                <p:cTn display="0" fill="hold" id="42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>
                <p:cTn display="0" fill="hold" id="43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>
                <p:cTn display="0" fill="hold" id="44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>
                <p:cTn display="0" fill="hold" id="45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>
                <p:cTn display="0" fill="hold" id="46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>
                <p:cTn display="0" fill="hold" id="47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>
                <p:cTn display="0" fill="hold" id="48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>
                <p:cTn display="0" fill="hold" id="49">
                  <p:stCondLst>
                    <p:cond delay="indefinite"/>
                  </p:stCondLst>
                  <p:endCondLst>
                    <p:cond delay="0" evt="onNext">
                      <p:tgtEl>
                        <p:sldTgt/>
                      </p:tgtEl>
                    </p:cond>
                    <p:cond delay="0" evt="onPrev">
                      <p:tgtEl>
                        <p:sldTgt/>
                      </p:tgtEl>
                    </p:cond>
                    <p:cond delay="0" evt="onStopAudio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l="587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7809" y="501679"/>
            <a:ext cx="8606679" cy="635632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l="11014" r="811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60174" y="486861"/>
            <a:ext cx="7394714" cy="588427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8454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5991" y="134687"/>
            <a:ext cx="8398497" cy="620201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5386" y="366105"/>
            <a:ext cx="8353228" cy="459850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الرياضة البدنية كرتون" id="64515" name="Picture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537253" y="4731026"/>
            <a:ext cx="6281530" cy="1760869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15209" y="2788242"/>
            <a:ext cx="4366528" cy="830997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  <a:scene3d>
              <a:camera prst="orthographicFront"/>
              <a:lightRig dir="t" rig="harsh"/>
            </a:scene3d>
            <a:sp3d extrusionH="57150" prstMaterial="matte">
              <a:bevelT h="12700" prst="angle"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b="1" dirty="0" lang="ar-SA" sz="4800">
                <a:solidFill>
                  <a:srgbClr val="33CC33"/>
                </a:solidFill>
                <a:uFillTx/>
                <a:cs charset="-78" pitchFamily="2" typeface="PT Bold Heading"/>
              </a:rPr>
              <a:t>فاصل رياضي </a:t>
            </a:r>
            <a:endParaRPr b="1" dirty="0" lang="ar-SA" sz="2400">
              <a:solidFill>
                <a:srgbClr val="33CC33"/>
              </a:solidFill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>
                                        <p:cTn dur="500" id="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12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>
                                        <p:cTn dur="2000" id="17"/>
                                        <p:tgtEl>
                                          <p:spTgt spid="64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grpId="0" spid="10"/>
    </p:bldLst>
  </p:timing>
</p:sld>
</file>

<file path=ppt/slides/slide4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178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52450" y="485775"/>
            <a:ext cx="8039100" cy="588645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179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13250" y="212725"/>
            <a:ext cx="1920875" cy="368300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l" rtl="0">
              <a:spcBef>
                <a:spcPct val="0"/>
              </a:spcBef>
              <a:buFontTx/>
              <a:buNone/>
            </a:pPr>
            <a:r>
              <a:rPr altLang="ar-SA" lang="ar-SA" sz="1800">
                <a:uFillTx/>
                <a:latin charset="0" panose="020B0604020202020204" pitchFamily="34" typeface="Arial"/>
              </a:rPr>
              <a:t>عبارات التعلم التعاوني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531" name="Rectangle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Grp="1" noRot="1"/>
          </p:cNvSpPr>
          <p:nvPr>
            <p:ph idx="4294967295" type="body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solidFill>
            <a:schemeClr val="accent3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eaLnBrk="1" hangingPunct="1">
              <a:buFont charset="0" pitchFamily="34" typeface="Arial"/>
              <a:buNone/>
              <a:defRPr>
                <a:uFillTx/>
              </a:defRPr>
            </a:pPr>
            <a:r>
              <a:rPr dirty="0" lang="ar-SA" sz="4800" u="sng">
                <a:solidFill>
                  <a:srgbClr val="00B050"/>
                </a:solidFill>
                <a:uFillTx/>
              </a:rPr>
              <a:t> أتوقع من كل تلميذة أن :</a:t>
            </a:r>
          </a:p>
          <a:p>
            <a:pPr eaLnBrk="1" hangingPunct="1" indent="-914400" marL="914400">
              <a:buFont charset="0" pitchFamily="34" typeface="Arial"/>
              <a:buBlip>
                <a:blip r:embed="rId2"/>
              </a:buBlip>
              <a:defRPr>
                <a:uFillTx/>
              </a:defRPr>
            </a:pPr>
            <a:r>
              <a:rPr dirty="0" lang="ar-SA" sz="4800">
                <a:uFillTx/>
              </a:rPr>
              <a:t> تناقش المهمة بهدوء مع زميلاتها. </a:t>
            </a:r>
          </a:p>
          <a:p>
            <a:pPr eaLnBrk="1" hangingPunct="1" indent="-914400" marL="914400">
              <a:buFont charset="0" pitchFamily="34" typeface="Arial"/>
              <a:buBlip>
                <a:blip r:embed="rId2"/>
              </a:buBlip>
              <a:defRPr>
                <a:uFillTx/>
              </a:defRPr>
            </a:pPr>
            <a:r>
              <a:rPr dirty="0" lang="ar-SA" sz="4800">
                <a:uFillTx/>
              </a:rPr>
              <a:t> تشجع زميلاتها على المشاركة.</a:t>
            </a:r>
          </a:p>
          <a:p>
            <a:pPr eaLnBrk="1" hangingPunct="1" indent="-914400" marL="914400">
              <a:buFont charset="0" pitchFamily="34" typeface="Arial"/>
              <a:buBlip>
                <a:blip r:embed="rId2"/>
              </a:buBlip>
              <a:defRPr>
                <a:uFillTx/>
              </a:defRPr>
            </a:pPr>
            <a:r>
              <a:rPr dirty="0" lang="ar-SA" sz="4800">
                <a:uFillTx/>
              </a:rPr>
              <a:t>تصغي إلى زميلاتها .</a:t>
            </a:r>
          </a:p>
          <a:p>
            <a:pPr eaLnBrk="1" hangingPunct="1" indent="-914400" marL="914400">
              <a:buFont charset="0" pitchFamily="34" typeface="Arial"/>
              <a:buBlip>
                <a:blip r:embed="rId2"/>
              </a:buBlip>
              <a:defRPr>
                <a:uFillTx/>
              </a:defRPr>
            </a:pPr>
            <a:r>
              <a:rPr dirty="0" lang="ar-SA" sz="4800">
                <a:uFillTx/>
              </a:rPr>
              <a:t>تتأكد من صحة الإجابة.</a:t>
            </a:r>
            <a:endParaRPr dirty="0" lang="en-US" sz="4800">
              <a:uFillTx/>
              <a:cs charset="0" pitchFamily="34" typeface="Arial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291" name="Rectangl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173163" y="2486025"/>
            <a:ext cx="9144000" cy="0"/>
          </a:xfrm>
          <a:prstGeom prst="rect">
            <a:avLst/>
          </a:prstGeom>
          <a:solidFill>
            <a:srgbClr val="CCCCCC"/>
          </a:solidFill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wrap="none">
            <a:spAutoFit/>
          </a:bodyPr>
          <a:lstStyle/>
          <a:p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292" name="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11188" y="3371850"/>
            <a:ext cx="8064500" cy="1006475"/>
          </a:xfrm>
          <a:prstGeom prst="rect">
            <a:avLst/>
          </a:prstGeom>
          <a:noFill/>
          <a:ln w="9525">
            <a:noFill/>
            <a:miter lim="800000"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spAutoFit/>
          </a:bodyPr>
          <a:lstStyle/>
          <a:p>
            <a:pPr algn="justLow" eaLnBrk="0" hangingPunct="0"/>
            <a:r>
              <a:rPr lang="ar-SA" sz="1600">
                <a:uFillTx/>
                <a:ea charset="0" pitchFamily="18" typeface="Times New Roman"/>
                <a:cs charset="-78" pitchFamily="18" typeface="Simplified Arabic"/>
              </a:rPr>
              <a:t>    </a:t>
            </a:r>
            <a:endParaRPr lang="en-US">
              <a:uFillTx/>
              <a:ea charset="0" pitchFamily="18" typeface="Times New Roman"/>
              <a:cs charset="-78" pitchFamily="18" typeface="Simplified Arabic"/>
            </a:endParaRPr>
          </a:p>
          <a:p>
            <a:pPr algn="justLow" eaLnBrk="0" hangingPunct="0">
              <a:buFontTx/>
              <a:buAutoNum type="arabicPeriod"/>
            </a:pPr>
            <a:endParaRPr lang="ar-SA" sz="44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534" name="WordArt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ShapeType="1" noTextEdit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928662" y="428604"/>
            <a:ext cx="7143800" cy="104935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fromWordArt="1" wrap="none">
            <a:prstTxWarp prst="textPlain">
              <a:avLst>
                <a:gd fmla="val 50000" name="adj"/>
              </a:avLst>
            </a:prstTxWarp>
            <a:scene3d>
              <a:camera prst="orthographicFront"/>
              <a:lightRig dir="tl" rig="glow">
                <a:rot lat="0" lon="0" rev="5400000"/>
              </a:lightRig>
            </a:scene3d>
            <a:sp3d contourW="12700">
              <a:bevelT h="25400" w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>
                <a:uFillTx/>
              </a:defRPr>
            </a:pPr>
            <a:endParaRPr b="1" dirty="0" kern="10" lang="ar-SA" sz="3600">
              <a:ln w="11430"/>
              <a:solidFill>
                <a:srgbClr val="660066"/>
              </a:solidFill>
              <a:effectLst>
                <a:outerShdw algn="tl" blurRad="80000" dir="5040000" dist="40000">
                  <a:srgbClr val="000000">
                    <a:alpha val="30000"/>
                  </a:srgbClr>
                </a:outerShdw>
              </a:effectLst>
              <a:uFillTx/>
              <a:latin typeface="Arial"/>
              <a:cs typeface="Arial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007.gif" id="12294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 cstate="print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4491038"/>
            <a:ext cx="2428875" cy="2366962"/>
          </a:xfrm>
          <a:prstGeom prst="rect">
            <a:avLst/>
          </a:prstGeom>
          <a:noFill/>
          <a:ln w="9525">
            <a:noFill/>
            <a:miter lim="800000"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9552" y="404664"/>
            <a:ext cx="8064896" cy="1008112"/>
          </a:xfrm>
          <a:prstGeom prst="rect">
            <a:avLst/>
          </a:prstGeom>
          <a:solidFill>
            <a:schemeClr val="bg2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scene3d>
              <a:camera prst="orthographicFront"/>
              <a:lightRig dir="tl" rig="flat">
                <a:rot lat="0" lon="0" rev="6600000"/>
              </a:lightRig>
            </a:scene3d>
            <a:sp3d contourW="8890" extrusionH="25400">
              <a:bevelT h="31750" w="3810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b="1" dirty="0" lang="ar-SA" sz="5400">
                <a:ln w="11430"/>
                <a:solidFill>
                  <a:schemeClr val="tx1"/>
                </a:solidFill>
                <a:effectLst>
                  <a:outerShdw algn="tl" blurRad="50800" dir="5460000" dist="39000">
                    <a:srgbClr val="000000">
                      <a:alpha val="38000"/>
                    </a:srgbClr>
                  </a:outerShdw>
                </a:effectLst>
                <a:uFillTx/>
              </a:rPr>
              <a:t>الأهداف التعاونية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Ph="1" nodeType="clickEffect" presetClass="entr" presetID="3" presetSubtype="10">
                                  <p:stCondLst>
                                    <p:cond delay="0"/>
                                  </p:stCondLst>
                                  <p:endCondLst>
                                    <p:cond delay="0" evt="begin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linds(horizontal)" transition="in">
                                      <p:cBhvr>
                                        <p:cTn dur="500" id="7"/>
                                        <p:tgtEl>
                                          <p:spTgt spid="225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0241 - ويندوز كبير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225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2253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id="16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1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20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21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2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23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24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25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27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28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29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30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31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2">
                      <p:stCondLst>
                        <p:cond delay="indefinite"/>
                      </p:stCondLst>
                      <p:childTnLst>
                        <p:par>
                          <p:cTn fill="hold" id="33">
                            <p:stCondLst>
                              <p:cond delay="0"/>
                            </p:stCondLst>
                            <p:childTnLst>
                              <p:par>
                                <p:cTn fill="hold" id="34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3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3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39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40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41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42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43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44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45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4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47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48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49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50">
                      <p:stCondLst>
                        <p:cond delay="indefinite"/>
                      </p:stCondLst>
                      <p:childTnLst>
                        <p:par>
                          <p:cTn fill="hold" id="51">
                            <p:stCondLst>
                              <p:cond delay="0"/>
                            </p:stCondLst>
                            <p:childTnLst>
                              <p:par>
                                <p:cTn fill="hold" id="52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5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55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5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57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58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59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60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61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62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63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64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65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6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67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68">
                      <p:stCondLst>
                        <p:cond delay="indefinite"/>
                      </p:stCondLst>
                      <p:childTnLst>
                        <p:par>
                          <p:cTn fill="hold" id="69">
                            <p:stCondLst>
                              <p:cond delay="0"/>
                            </p:stCondLst>
                            <p:childTnLst>
                              <p:par>
                                <p:cTn fill="hold" id="70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7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7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7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75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76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77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78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79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80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81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82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83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84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85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5" name="صورة 7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21022" y="2083182"/>
            <a:ext cx="3368991" cy="2066255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381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55613" y="355600"/>
            <a:ext cx="8232775" cy="1608138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 14 هـ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السادسة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عيادة المريض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:النص القرائي</a:t>
            </a:r>
            <a:endParaRPr b="1" dirty="0" lang="ar-SA" sz="1400">
              <a:uFillTx/>
              <a:ea charset="0" panose="020F0502020204030204" pitchFamily="34" typeface="Calibri"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القراءة المصورة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</a:t>
            </a:r>
            <a:r>
              <a:rPr b="1" dirty="0" lang="ar-SA" sz="1400">
                <a:uFillTx/>
                <a:cs charset="-78" pitchFamily="2" typeface="Akhbar MT"/>
              </a:rPr>
              <a:t> 3 د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400">
                <a:uFillTx/>
              </a:rPr>
              <a:t>ترتيب الصور بحسب تسلسل القصة .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</a:t>
            </a:r>
            <a:r>
              <a:rPr b="1" dirty="0" lang="ar-SA" sz="1400">
                <a:uFillTx/>
              </a:rPr>
              <a:t>:  جماعي  </a:t>
            </a:r>
            <a:endParaRPr b="1" dirty="0" lang="ar-SA" sz="105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79925" y="620713"/>
            <a:ext cx="760413" cy="132397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>
              <a:defRPr>
                <a:uFillTx/>
              </a:defRPr>
            </a:pPr>
            <a:r>
              <a:rPr b="1" dirty="0" lang="ar-SA" sz="1600">
                <a:ln w="0"/>
                <a:solidFill>
                  <a:srgbClr val="7030A0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أرتب أحداث القصة ثم أقرؤها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1205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18919" y="386630"/>
            <a:ext cx="928687" cy="1089025"/>
            <a:chOff x="3833413" y="761509"/>
            <a:chExt cx="928688" cy="155438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صورة 18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4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51235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5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مستطيل: زوايا مستديرة 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9600" y="547688"/>
            <a:ext cx="1855788" cy="1295400"/>
          </a:xfrm>
          <a:prstGeom prst="round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اسم المجموعة </a:t>
            </a:r>
            <a:endParaRPr b="1" dirty="0" lang="en-US">
              <a:solidFill>
                <a:srgbClr val="FF0000"/>
              </a:solidFill>
              <a:uFillTx/>
            </a:endParaRPr>
          </a:p>
          <a:p>
            <a:pPr algn="ctr">
              <a:defRPr>
                <a:uFillTx/>
              </a:defRPr>
            </a:pPr>
            <a:endParaRPr b="1" dirty="0" lang="ar-SA">
              <a:solidFill>
                <a:srgbClr val="FF0000"/>
              </a:solidFill>
              <a:uFillTx/>
            </a:endParaRPr>
          </a:p>
          <a:p>
            <a:pPr algn="ctr">
              <a:defRPr>
                <a:uFillTx/>
              </a:defRPr>
            </a:pPr>
            <a:endParaRPr dirty="0" lang="ar-SA" sz="1100">
              <a:solidFill>
                <a:schemeClr val="tx1"/>
              </a:solidFill>
              <a:uFillTx/>
            </a:endParaRPr>
          </a:p>
          <a:p>
            <a:pPr algn="ctr">
              <a:defRPr>
                <a:uFillTx/>
              </a:defRPr>
            </a:pPr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................................................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1" name="مجموعة 40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72301" y="2128333"/>
            <a:ext cx="2686976" cy="1879645"/>
            <a:chOff x="125648" y="413576"/>
            <a:chExt cx="4548226" cy="3135564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3" name="صورة 4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6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082889" y="413576"/>
              <a:ext cx="3590985" cy="2240373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4" name="مستطيل 4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25648" y="430691"/>
              <a:ext cx="4548226" cy="3118449"/>
            </a:xfrm>
            <a:prstGeom prst="rect">
              <a:avLst/>
            </a:prstGeom>
            <a:noFill/>
            <a:ln w="5715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5" name="صورة 4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7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75650" y="1898241"/>
              <a:ext cx="1896736" cy="1599967"/>
            </a:xfrm>
            <a:prstGeom prst="rect">
              <a:avLst/>
            </a:prstGeom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2" name="مجموعة 6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89086" y="4385494"/>
            <a:ext cx="3050730" cy="2272175"/>
            <a:chOff x="4560827" y="1602938"/>
            <a:chExt cx="4568668" cy="3624176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3" name="مستطيل 6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560827" y="1602938"/>
              <a:ext cx="4389799" cy="3109890"/>
            </a:xfrm>
            <a:prstGeom prst="rect">
              <a:avLst/>
            </a:prstGeom>
            <a:noFill/>
            <a:ln w="5715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4" name="صورة 63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8"/>
            <a:srcRect r="8365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055003" y="2897577"/>
              <a:ext cx="1543585" cy="1536204"/>
            </a:xfrm>
            <a:prstGeom prst="rect">
              <a:avLst/>
            </a:prstGeom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5" name="صورة 6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9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989250" y="1616774"/>
              <a:ext cx="4140245" cy="3610340"/>
            </a:xfrm>
            <a:prstGeom prst="rect">
              <a:avLst/>
            </a:prstGeom>
          </p:spPr>
        </p:pic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6" name="صورة 6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0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469" y="4380867"/>
            <a:ext cx="2939331" cy="2121533"/>
          </a:xfrm>
          <a:prstGeom prst="rect">
            <a:avLst/>
          </a:prstGeom>
        </p:spPr>
      </p:pic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7" name="مجموعة 66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4963" y="2035177"/>
            <a:ext cx="2416688" cy="1972802"/>
            <a:chOff x="4650747" y="3302082"/>
            <a:chExt cx="4321116" cy="3307288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8" name="صورة 6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11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490993" y="3302082"/>
              <a:ext cx="3370614" cy="2334240"/>
            </a:xfrm>
            <a:prstGeom prst="rect">
              <a:avLst/>
            </a:prstGeom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9" name="مستطيل 6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650747" y="3490922"/>
              <a:ext cx="4321116" cy="3118448"/>
            </a:xfrm>
            <a:prstGeom prst="rect">
              <a:avLst/>
            </a:prstGeom>
            <a:noFill/>
            <a:ln w="5715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0" name="صورة 69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12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112813" y="5142497"/>
              <a:ext cx="2047284" cy="1323910"/>
            </a:xfrm>
            <a:prstGeom prst="rect">
              <a:avLst/>
            </a:prstGeom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1" name="مجموعة 70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55416" y="4177777"/>
            <a:ext cx="2723542" cy="2207376"/>
            <a:chOff x="172138" y="3135522"/>
            <a:chExt cx="4543668" cy="3464934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2" name="مستطيل 7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72138" y="3482008"/>
              <a:ext cx="4321116" cy="3118448"/>
            </a:xfrm>
            <a:prstGeom prst="rect">
              <a:avLst/>
            </a:prstGeom>
            <a:noFill/>
            <a:ln w="5715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dirty="0" lang="ar-SA">
                <a:uFillTx/>
              </a:endParaRPr>
            </a:p>
          </p:txBody>
        </p: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3" name="صورة 7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13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939436" y="3135522"/>
              <a:ext cx="3776370" cy="2334239"/>
            </a:xfrm>
            <a:prstGeom prst="rect">
              <a:avLst/>
            </a:prstGeom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4" name="صورة 73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14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82393" y="5100399"/>
              <a:ext cx="2089746" cy="1340186"/>
            </a:xfrm>
            <a:prstGeom prst="rect">
              <a:avLst/>
            </a:prstGeom>
          </p:spPr>
        </p:pic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خطط انسيابي: معالجة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5613" y="2285873"/>
            <a:ext cx="498544" cy="510139"/>
          </a:xfrm>
          <a:prstGeom prst="flowChartProcess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6" name="مخطط انسيابي: معالجة 7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54171" y="2209451"/>
            <a:ext cx="498544" cy="510139"/>
          </a:xfrm>
          <a:prstGeom prst="flowChartProcess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7" name="مخطط انسيابي: معالجة 7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5720" y="4450971"/>
            <a:ext cx="498544" cy="510139"/>
          </a:xfrm>
          <a:prstGeom prst="flowChartProcess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8" name="مخطط انسيابي: معالجة 7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89589" y="4468368"/>
            <a:ext cx="498544" cy="510139"/>
          </a:xfrm>
          <a:prstGeom prst="flowChartProcess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9" name="مخطط انسيابي: معالجة 7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955443" y="4450971"/>
            <a:ext cx="498544" cy="510139"/>
          </a:xfrm>
          <a:prstGeom prst="flowChartProcess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0" name="مخطط انسيابي: معالجة 7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93109" y="2173864"/>
            <a:ext cx="426812" cy="510139"/>
          </a:xfrm>
          <a:prstGeom prst="flowChartProcess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>
                <a:uFillTx/>
              </a:rPr>
              <a:t>0000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مستطيل 2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2400" y="260350"/>
            <a:ext cx="8856663" cy="6337300"/>
          </a:xfrm>
          <a:prstGeom prst="rect">
            <a:avLst/>
          </a:prstGeom>
          <a:noFill/>
          <a:ln cmpd="tri" w="2857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ln w="28575">
                <a:solidFill>
                  <a:schemeClr val="tx1"/>
                </a:solidFill>
              </a:ln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03350" y="1882775"/>
            <a:ext cx="4821238" cy="650875"/>
          </a:xfrm>
          <a:prstGeom prst="rect">
            <a:avLst/>
          </a:prstGeom>
          <a:ln w="28575"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2000">
                <a:ln w="12700">
                  <a:noFill/>
                </a:ln>
                <a:solidFill>
                  <a:srgbClr val="00B050"/>
                </a:solidFill>
                <a:uFillTx/>
              </a:rPr>
              <a:t>أرتب الجمل لتصبح نصا مترابطا بوضع رقم أمام الجملة</a:t>
            </a:r>
            <a:endParaRPr b="1" dirty="0" lang="ar-SA" sz="2000">
              <a:ln w="12700">
                <a:noFill/>
              </a:ln>
              <a:solidFill>
                <a:srgbClr val="00B050"/>
              </a:solidFill>
              <a:uFillTx/>
              <a:cs charset="-78" pitchFamily="2" typeface="AL-Mohanad Bold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77838" y="392113"/>
            <a:ext cx="8374062" cy="1608137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2857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 14 هـ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السادسة </a:t>
            </a:r>
            <a:endParaRPr b="1" dirty="0" lang="ar-SA" sz="1400">
              <a:uFillTx/>
              <a:ea charset="0" panose="020F0502020204030204" pitchFamily="34" typeface="Calibri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</a:rPr>
              <a:t>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</a:rPr>
              <a:t> : عيادة المريض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</a:rPr>
              <a:t> 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</a:rPr>
              <a:t>:</a:t>
            </a:r>
            <a:r>
              <a:rPr b="1" dirty="0" lang="ar-SA" sz="1400">
                <a:uFillTx/>
                <a:ea charset="0" panose="020F0502020204030204" pitchFamily="34" typeface="Calibri"/>
              </a:rPr>
              <a:t> النص القرائي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الاستراتيجية : </a:t>
            </a:r>
            <a:r>
              <a:rPr b="1" dirty="0" lang="ar-SA" sz="1400">
                <a:uFillTx/>
              </a:rPr>
              <a:t>الاصطفاف المنطقي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الزمن :</a:t>
            </a:r>
            <a:r>
              <a:rPr b="1" dirty="0" lang="ar-SA" sz="1400">
                <a:uFillTx/>
              </a:rPr>
              <a:t> 3 د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400">
                <a:uFillTx/>
              </a:rPr>
              <a:t>ترتيب الجمل لتصبح نصًا مترابطًا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</a:t>
            </a:r>
            <a:r>
              <a:rPr b="1" dirty="0" lang="ar-SA" sz="1400">
                <a:uFillTx/>
              </a:rPr>
              <a:t>:  جماعي  </a:t>
            </a:r>
            <a:endParaRPr b="1" dirty="0" lang="ar-SA" sz="105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: زوايا مستديرة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9600" y="547688"/>
            <a:ext cx="1855788" cy="1295400"/>
          </a:xfrm>
          <a:prstGeom prst="round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اسم المجموعة </a:t>
            </a:r>
            <a:endParaRPr b="1" dirty="0" lang="en-US">
              <a:solidFill>
                <a:srgbClr val="FF0000"/>
              </a:solidFill>
              <a:uFillTx/>
            </a:endParaRPr>
          </a:p>
          <a:p>
            <a:pPr algn="ctr">
              <a:defRPr>
                <a:uFillTx/>
              </a:defRPr>
            </a:pPr>
            <a:endParaRPr b="1" dirty="0" lang="ar-SA">
              <a:solidFill>
                <a:srgbClr val="FF0000"/>
              </a:solidFill>
              <a:uFillTx/>
            </a:endParaRPr>
          </a:p>
          <a:p>
            <a:pPr algn="ctr">
              <a:defRPr>
                <a:uFillTx/>
              </a:defRPr>
            </a:pPr>
            <a:endParaRPr dirty="0" lang="ar-SA" sz="1100">
              <a:solidFill>
                <a:schemeClr val="tx1"/>
              </a:solidFill>
              <a:uFillTx/>
            </a:endParaRPr>
          </a:p>
          <a:p>
            <a:pPr algn="ctr">
              <a:defRPr>
                <a:uFillTx/>
              </a:defRPr>
            </a:pPr>
            <a:r>
              <a:rPr dirty="0" lang="ar-SA" sz="800">
                <a:solidFill>
                  <a:schemeClr val="tx1"/>
                </a:solidFill>
                <a:uFillTx/>
              </a:rPr>
              <a:t>................................................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3254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62563" y="568325"/>
            <a:ext cx="790575" cy="1068388"/>
            <a:chOff x="3833413" y="761509"/>
            <a:chExt cx="928688" cy="155438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صورة 2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53276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جموعة 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999876" y="2462137"/>
            <a:ext cx="3017656" cy="1998231"/>
            <a:chOff x="5999876" y="2484059"/>
            <a:chExt cx="3017656" cy="1998231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جموعة 1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999876" y="2484059"/>
              <a:ext cx="2902053" cy="1920875"/>
              <a:chOff x="4962525" y="2468563"/>
              <a:chExt cx="3221038" cy="1920875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2" name="مستطيل 61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  <a:xfrm>
                <a:off x="4962525" y="2468563"/>
                <a:ext cx="3221038" cy="1920875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>
                  <a:defRPr>
                    <a:uFillTx/>
                  </a:defRPr>
                </a:pPr>
                <a:endParaRPr dirty="0" lang="ar-SA">
                  <a:uFillTx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خطط انسيابي: رابط 6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  <a:xfrm>
                <a:off x="5054583" y="2573163"/>
                <a:ext cx="465441" cy="439738"/>
              </a:xfrm>
              <a:prstGeom prst="flowChartConnector">
                <a:avLst/>
              </a:prstGeom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>
                  <a:defRPr>
                    <a:uFillTx/>
                  </a:defRPr>
                </a:pPr>
                <a:endParaRPr lang="ar-SA">
                  <a:uFillTx/>
                </a:endParaRPr>
              </a:p>
            </p:txBody>
          </p:sp>
        </p:grp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9" name="صورة 38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4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445948" y="2508943"/>
              <a:ext cx="2571584" cy="1973347"/>
            </a:xfrm>
            <a:prstGeom prst="rect">
              <a:avLst/>
            </a:prstGeom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جموعة 8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3337" y="4538775"/>
            <a:ext cx="2747962" cy="1922462"/>
            <a:chOff x="325438" y="4564063"/>
            <a:chExt cx="2747962" cy="1922462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3257" name="مجموعة 16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25438" y="4564063"/>
              <a:ext cx="2747962" cy="1922462"/>
              <a:chOff x="325622" y="4564210"/>
              <a:chExt cx="2748196" cy="1921636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1" name="مستطيل 60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325622" y="4564210"/>
                <a:ext cx="2748196" cy="192163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>
                  <a:defRPr>
                    <a:uFillTx/>
                  </a:defRPr>
                </a:pPr>
                <a:endParaRPr dirty="0" lang="ar-SA">
                  <a:uFillTx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6" name="مخطط انسيابي: رابط 65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397919" y="4616249"/>
                <a:ext cx="378548" cy="441597"/>
              </a:xfrm>
              <a:prstGeom prst="flowChartConnector">
                <a:avLst/>
              </a:prstGeom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>
                  <a:defRPr>
                    <a:uFillTx/>
                  </a:defRPr>
                </a:pPr>
                <a:endParaRPr lang="ar-SA">
                  <a:uFillTx/>
                </a:endParaRPr>
              </a:p>
            </p:txBody>
          </p:sp>
        </p:grp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2" name="صورة 41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5"/>
            <a:srcRect l="5942" r="6666" t="15272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26037" y="4938643"/>
              <a:ext cx="2193120" cy="1351911"/>
            </a:xfrm>
            <a:prstGeom prst="rect">
              <a:avLst/>
            </a:prstGeom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جموعة 3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49682" y="2481487"/>
            <a:ext cx="2311775" cy="1920875"/>
            <a:chOff x="3443924" y="2484059"/>
            <a:chExt cx="2311775" cy="1920875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" name="مستطيل 30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443924" y="2484059"/>
              <a:ext cx="2311775" cy="1920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>
                <a:defRPr>
                  <a:uFillTx/>
                </a:defRPr>
              </a:pPr>
              <a:endParaRPr dirty="0"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" name="مخطط انسيابي: رابط 3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606668" y="2600213"/>
              <a:ext cx="408742" cy="454716"/>
            </a:xfrm>
            <a:prstGeom prst="flowChartConnector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>
                <a:defRPr>
                  <a:uFillTx/>
                </a:defRPr>
              </a:pPr>
              <a:endParaRPr dirty="0" lang="ar-SA">
                <a:uFillTx/>
              </a:endParaRPr>
            </a:p>
          </p:txBody>
        </p: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3" name="صورة 4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6"/>
            <a:srcRect l="4850" r="5106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831889" y="2908421"/>
              <a:ext cx="1922688" cy="1478748"/>
            </a:xfrm>
            <a:prstGeom prst="rect">
              <a:avLst/>
            </a:prstGeom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جموعة 7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97225" y="4564063"/>
            <a:ext cx="2747963" cy="1922462"/>
            <a:chOff x="3197225" y="4564063"/>
            <a:chExt cx="2747963" cy="1922462"/>
          </a:xfrm>
        </p:grpSpPr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3258" name="مجموعة 14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197225" y="4564063"/>
              <a:ext cx="2747963" cy="1922462"/>
              <a:chOff x="3197228" y="4564210"/>
              <a:chExt cx="2748743" cy="1921636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4" name="مستطيل 63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3197228" y="4564210"/>
                <a:ext cx="2748743" cy="192163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>
                  <a:defRPr>
                    <a:uFillTx/>
                  </a:defRPr>
                </a:pPr>
                <a:endParaRPr dirty="0" lang="ar-SA">
                  <a:uFillTx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7" name="مخطط انسيابي: رابط 66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3290391" y="4605198"/>
                <a:ext cx="466117" cy="463696"/>
              </a:xfrm>
              <a:prstGeom prst="flowChartConnector">
                <a:avLst/>
              </a:prstGeom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>
                  <a:defRPr>
                    <a:uFillTx/>
                  </a:defRPr>
                </a:pPr>
                <a:endParaRPr lang="ar-SA">
                  <a:uFillTx/>
                </a:endParaRPr>
              </a:p>
            </p:txBody>
          </p:sp>
        </p:grp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4" name="صورة 43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7"/>
            <a:srcRect l="11014" r="8116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015410" y="4749728"/>
              <a:ext cx="1771616" cy="1409748"/>
            </a:xfrm>
            <a:prstGeom prst="rect">
              <a:avLst/>
            </a:prstGeom>
          </p:spPr>
        </p:pic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جموعة 1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5824" y="2479899"/>
            <a:ext cx="3066916" cy="1922463"/>
            <a:chOff x="245824" y="2479899"/>
            <a:chExt cx="3066916" cy="1922463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8" name="صورة 3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8"/>
            <a:srcRect b="14144" l="5877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734144" y="2597641"/>
              <a:ext cx="2535924" cy="1607972"/>
            </a:xfrm>
            <a:prstGeom prst="rect">
              <a:avLst/>
            </a:prstGeom>
          </p:spPr>
        </p:pic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3256" name="مجموعة 8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45824" y="2479899"/>
              <a:ext cx="3066916" cy="1922463"/>
              <a:chOff x="854464" y="2517972"/>
              <a:chExt cx="3221158" cy="1922412"/>
            </a:xfrm>
          </p:grpSpPr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4" name="مستطيل 53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854464" y="2517972"/>
                <a:ext cx="3221158" cy="192241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>
                  <a:defRPr>
                    <a:uFillTx/>
                  </a:defRPr>
                </a:pPr>
                <a:endParaRPr dirty="0" lang="ar-SA">
                  <a:uFillTx/>
                </a:endParaRPr>
              </a:p>
            </p:txBody>
          </p: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5" name="مخطط انسيابي: رابط 64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981488" y="2681898"/>
                <a:ext cx="397552" cy="454705"/>
              </a:xfrm>
              <a:prstGeom prst="flowChartConnector">
                <a:avLst/>
              </a:prstGeom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>
                  <a:defRPr>
                    <a:uFillTx/>
                  </a:defRPr>
                </a:pPr>
                <a:endParaRPr lang="ar-SA">
                  <a:uFillTx/>
                </a:endParaRPr>
              </a:p>
            </p:txBody>
          </p:sp>
        </p:grp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جموعة 13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52379" y="4529893"/>
            <a:ext cx="2749550" cy="1920875"/>
            <a:chOff x="6152379" y="4503922"/>
            <a:chExt cx="2749550" cy="1920875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3" name="مستطيل 6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6152379" y="4503922"/>
              <a:ext cx="2749550" cy="1920875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>
                <a:defRPr>
                  <a:uFillTx/>
                </a:defRPr>
              </a:pPr>
              <a:endParaRPr dirty="0" lang="ar-SA">
                <a:uFillTx/>
              </a:endParaRP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8" name="مخطط انسيابي: رابط 6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6285729" y="4613460"/>
              <a:ext cx="544513" cy="484187"/>
            </a:xfrm>
            <a:prstGeom prst="flowChartConnector">
              <a:avLst/>
            </a:prstGeom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>
                <a:defRPr>
                  <a:uFillTx/>
                </a:defRPr>
              </a:pPr>
              <a:endParaRPr dirty="0" lang="ar-SA">
                <a:uFillTx/>
              </a:endParaRPr>
            </a:p>
          </p:txBody>
        </p:sp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5" name="صورة 4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9"/>
            <a:srcRect b="16125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6769026" y="4581278"/>
              <a:ext cx="2091637" cy="1588724"/>
            </a:xfrm>
            <a:prstGeom prst="rect">
              <a:avLst/>
            </a:prstGeom>
          </p:spPr>
        </p:pic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4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81251" y="3557548"/>
            <a:ext cx="4343400" cy="720080"/>
          </a:xfrm>
          <a:prstGeom prst="rec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4000">
                <a:solidFill>
                  <a:schemeClr val="tx1"/>
                </a:solidFill>
                <a:uFillTx/>
                <a:cs charset="-78" pitchFamily="2" typeface="PT Bold Heading"/>
              </a:rPr>
              <a:t> من هؤلاء ؟.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30626" y="4430181"/>
            <a:ext cx="6082748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3600">
                <a:solidFill>
                  <a:schemeClr val="tx1"/>
                </a:solidFill>
                <a:uFillTx/>
                <a:cs charset="-78" pitchFamily="2" typeface="PT Bold Heading"/>
              </a:rPr>
              <a:t>ما واجبنا نحو جنودنا البواسل  ؟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84699" y="410162"/>
            <a:ext cx="4536504" cy="3018838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98950" y="5413731"/>
            <a:ext cx="4366528" cy="830997"/>
          </a:xfrm>
          <a:prstGeom prst="rect">
            <a:avLst/>
          </a:prstGeom>
          <a:solidFill>
            <a:schemeClr val="bg1"/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  <a:scene3d>
              <a:camera prst="orthographicFront"/>
              <a:lightRig dir="t" rig="harsh"/>
            </a:scene3d>
            <a:sp3d extrusionH="57150" prstMaterial="matte">
              <a:bevelT h="12700" prst="angle"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b="1" dirty="0" lang="ar-SA" sz="4800">
                <a:solidFill>
                  <a:srgbClr val="33CC33"/>
                </a:solidFill>
                <a:uFillTx/>
                <a:cs charset="-78" pitchFamily="2" typeface="PT Bold Heading"/>
              </a:rPr>
              <a:t>كلنا جنود للوطن </a:t>
            </a:r>
            <a:endParaRPr b="1" dirty="0" lang="ar-SA" sz="2400">
              <a:solidFill>
                <a:srgbClr val="33CC33"/>
              </a:solidFill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7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1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2"/>
      <p:bldP advAuto="4294967295" animBg="1" grpId="0" spid="13"/>
      <p:bldP advAuto="4294967295" animBg="1" grpId="0" spid="7"/>
    </p:bldLst>
  </p:timing>
</p:sld>
</file>

<file path=ppt/slides/slide4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4570" y="4198231"/>
            <a:ext cx="8074854" cy="146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33CC33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4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uFillTx/>
                <a:cs charset="-78" pitchFamily="2" typeface="PT Bold Heading"/>
              </a:rPr>
              <a:t> </a:t>
            </a:r>
            <a:r>
              <a:rPr b="1" dirty="0" lang="ar-SA" sz="36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ما واجبنا نحو تعليمات الأطباء؟ </a:t>
            </a:r>
            <a:endParaRPr b="1" dirty="0" lang="ar-SA" sz="48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uFillTx/>
              <a:cs charset="-78" pitchFamily="2" typeface="PT Bold Heading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4899" y="2354484"/>
            <a:ext cx="7894197" cy="1466104"/>
          </a:xfrm>
          <a:prstGeom prst="rect">
            <a:avLst/>
          </a:prstGeom>
          <a:solidFill>
            <a:srgbClr val="CCFFCC"/>
          </a:solidFill>
          <a:ln>
            <a:solidFill>
              <a:srgbClr val="33CC33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36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  كيف يمكن أن نحمي أنفسنا من الأمراض ؟ </a:t>
            </a:r>
            <a:endParaRPr b="1" dirty="0" lang="ar-SA" sz="44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uFillTx/>
              <a:cs charset="-78" pitchFamily="2" typeface="PT Bold Heading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4242" y="510737"/>
            <a:ext cx="8074854" cy="1466104"/>
          </a:xfrm>
          <a:prstGeom prst="rect">
            <a:avLst/>
          </a:prstGeom>
          <a:solidFill>
            <a:srgbClr val="FFCCCC"/>
          </a:solidFill>
          <a:ln>
            <a:solidFill>
              <a:srgbClr val="33CC33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4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uFillTx/>
                <a:cs charset="-78" pitchFamily="2" typeface="PT Bold Heading"/>
              </a:rPr>
              <a:t> </a:t>
            </a:r>
            <a:r>
              <a:rPr b="1" dirty="0" lang="ar-SA" sz="36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 أنعم الله علينا بالصحة ما واجبنا نحوه؟ </a:t>
            </a:r>
            <a:endParaRPr b="1" dirty="0" lang="ar-SA" sz="48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uFillTx/>
              <a:cs charset="-78" pitchFamily="2" typeface="PT Bold Heading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2000" id="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2000" id="12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2000" id="1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170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19125" y="542925"/>
            <a:ext cx="7905750" cy="5772150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مستدير الزوايا 3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82486" y="1636570"/>
            <a:ext cx="1431925" cy="720725"/>
          </a:xfrm>
          <a:prstGeom prst="roundRect">
            <a:avLst/>
          </a:prstGeom>
          <a:solidFill>
            <a:srgbClr val="FFFF0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endParaRPr b="1" dirty="0" lang="ar-SA" sz="4000">
              <a:solidFill>
                <a:schemeClr val="tx1"/>
              </a:solidFill>
              <a:uFillTx/>
            </a:endParaRPr>
          </a:p>
          <a:p>
            <a:pPr algn="ctr">
              <a:defRPr>
                <a:uFillTx/>
              </a:defRPr>
            </a:pPr>
            <a:r>
              <a:rPr b="1" dirty="0" lang="ar-SA" sz="4400">
                <a:solidFill>
                  <a:schemeClr val="tx1"/>
                </a:solidFill>
                <a:uFillTx/>
              </a:rPr>
              <a:t>سَلَّمَكَ </a:t>
            </a:r>
          </a:p>
          <a:p>
            <a:pPr algn="ctr">
              <a:defRPr>
                <a:uFillTx/>
              </a:defRPr>
            </a:pPr>
            <a:r>
              <a:rPr b="1" dirty="0" lang="ar-SA" sz="4800">
                <a:solidFill>
                  <a:schemeClr val="tx1"/>
                </a:solidFill>
                <a:uFillTx/>
              </a:rPr>
              <a:t>  </a:t>
            </a:r>
            <a:endParaRPr b="1" dirty="0" lang="ar-SA" sz="2400"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مستطيل مستدير الزوايا 3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72291" y="1613720"/>
            <a:ext cx="1368425" cy="720725"/>
          </a:xfrm>
          <a:prstGeom prst="roundRect">
            <a:avLst/>
          </a:prstGeom>
          <a:solidFill>
            <a:srgbClr val="FFFF0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 sz="4800">
                <a:solidFill>
                  <a:schemeClr val="tx1"/>
                </a:solidFill>
                <a:uFillTx/>
              </a:rPr>
              <a:t>اللّه </a:t>
            </a:r>
            <a:endParaRPr b="1" dirty="0" lang="ar-SA" sz="2400"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ستطيل مستدير الزوايا 3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69601" y="1636570"/>
            <a:ext cx="1219200" cy="719137"/>
          </a:xfrm>
          <a:prstGeom prst="roundRect">
            <a:avLst/>
          </a:prstGeom>
          <a:solidFill>
            <a:srgbClr val="FFFF0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 sz="4800">
                <a:solidFill>
                  <a:schemeClr val="tx1"/>
                </a:solidFill>
                <a:uFillTx/>
              </a:rPr>
              <a:t>يَا</a:t>
            </a:r>
            <a:endParaRPr b="1" dirty="0" lang="ar-SA" sz="2400"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ستطيل مستدير الزوايا 3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92681" y="1582871"/>
            <a:ext cx="1685925" cy="719137"/>
          </a:xfrm>
          <a:prstGeom prst="roundRect">
            <a:avLst/>
          </a:prstGeom>
          <a:solidFill>
            <a:srgbClr val="FFFF0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 sz="4800">
                <a:solidFill>
                  <a:schemeClr val="tx1"/>
                </a:solidFill>
                <a:uFillTx/>
              </a:rPr>
              <a:t>صَدِيقِي</a:t>
            </a:r>
            <a:endParaRPr b="1" dirty="0" lang="ar-SA" sz="2400"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99184" y="386931"/>
            <a:ext cx="4230455" cy="800219"/>
          </a:xfrm>
          <a:prstGeom prst="rect">
            <a:avLst/>
          </a:prstGeom>
          <a:solidFill>
            <a:schemeClr val="tx1"/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endParaRPr dirty="0" lang="ar-SA" sz="1050">
              <a:solidFill>
                <a:schemeClr val="bg1"/>
              </a:solidFill>
              <a:uFillTx/>
              <a:cs charset="-78" panose="02010400000000000000" pitchFamily="2" typeface="PT Bold Heading"/>
            </a:endParaRPr>
          </a:p>
          <a:p>
            <a:pPr algn="r"/>
            <a:r>
              <a:rPr dirty="0" lang="ar-SA" sz="2400">
                <a:solidFill>
                  <a:schemeClr val="bg1"/>
                </a:solidFill>
                <a:uFillTx/>
                <a:cs charset="-78" panose="02010400000000000000" pitchFamily="2" typeface="PT Bold Heading"/>
              </a:rPr>
              <a:t>أرتب الكلمات لتصبح جملة مفيدة</a:t>
            </a:r>
            <a:r>
              <a:rPr dirty="0" lang="ar-SA">
                <a:solidFill>
                  <a:schemeClr val="bg1"/>
                </a:solidFill>
                <a:uFillTx/>
                <a:cs charset="-78" panose="02010400000000000000" pitchFamily="2" typeface="PT Bold Heading"/>
              </a:rPr>
              <a:t>:</a:t>
            </a:r>
          </a:p>
          <a:p>
            <a:endParaRPr dirty="0" lang="ar-SA" sz="10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ÙØªÙØ¬Ø© Ø¨Ø­Ø« Ø§ÙØµÙØ± Ø¹Ù â«Ø²ÙÙØ± pngâ¬â" id="3" name="AutoShap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Aspect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419600" y="3276600"/>
            <a:ext cx="304800" cy="30480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t" anchorCtr="0" bIns="45720" compatLnSpc="1" lIns="91440" numCol="1" rIns="91440" tIns="45720" vert="horz" wrap="square">
            <a:prstTxWarp prst="textNoShape">
              <a:avLst/>
            </a:prstTxWarp>
          </a:bodyPr>
          <a:lstStyle/>
          <a:p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" name="صورة 3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l="13723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28454" y="5624601"/>
            <a:ext cx="3735465" cy="119018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" name="صورة 3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l="13723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5590" y="5464012"/>
            <a:ext cx="3735465" cy="132397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18190" y="2599205"/>
            <a:ext cx="1777618" cy="175657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4" name="صورة 3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03555" y="2642275"/>
            <a:ext cx="1777618" cy="175657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5" name="صورة 3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88920" y="2497770"/>
            <a:ext cx="1777618" cy="175657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6" name="صورة 3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4285" y="2599205"/>
            <a:ext cx="1777618" cy="175657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5" nodeType="click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73 0.05533 L 0.2448 0.44121 " pathEditMode="relative" ptsTypes="AA" rAng="0">
                                      <p:cBhvr>
                                        <p:cTn dur="2000" fill="hold" id="6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76" y="1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9" nodeType="click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0625 L -0.24531 0.44838 " pathEditMode="relative" ptsTypes="AA" rAng="0">
                                      <p:cBhvr>
                                        <p:cTn dur="2000" fill="hold" id="1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74" y="19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 nodeType="clickPar">
                      <p:stCondLst>
                        <p:cond delay="indefinite"/>
                      </p:stCondLst>
                      <p:childTnLst>
                        <p:par>
                          <p:cTn fill="hold" id="1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13" nodeType="click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22 0.06088 L 0.28472 0.43565 " pathEditMode="relative" ptsTypes="AA" rAng="0">
                                      <p:cBhvr>
                                        <p:cTn dur="2000" fill="hold" id="14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88" y="187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 nodeType="clickPar">
                      <p:stCondLst>
                        <p:cond delay="indefinite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17" nodeType="click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85185E-6 L -0.15816 0.44537 " pathEditMode="relative" ptsTypes="AA" rAng="0">
                                      <p:cBhvr>
                                        <p:cTn dur="2000" fill="hold" id="18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222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7"/>
      <p:bldP advAuto="4294967295" animBg="1" grpId="0" spid="21"/>
      <p:bldP advAuto="4294967295" animBg="1" grpId="0" spid="22"/>
      <p:bldP advAuto="4294967295" animBg="1" grpId="0" spid="23"/>
    </p:bldLst>
  </p:timing>
</p:sld>
</file>

<file path=ppt/slides/slide5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صورة 1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96186" y="2518448"/>
            <a:ext cx="1219094" cy="182110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صورة 1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28454" y="2518447"/>
            <a:ext cx="1219094" cy="182110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صورة 1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86874" y="2518447"/>
            <a:ext cx="1219094" cy="182110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صورة 2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54511" y="2600433"/>
            <a:ext cx="1219094" cy="1821103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مستطيل مستدير الزوايا 3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30035" y="1454234"/>
            <a:ext cx="1432048" cy="7200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4800">
                <a:solidFill>
                  <a:schemeClr val="tx1"/>
                </a:solidFill>
                <a:uFillTx/>
                <a:latin charset="-78" panose="01010101010101010101" pitchFamily="50" typeface="Adobe نسخ Medium"/>
              </a:rPr>
              <a:t>أَتَمَنَّى</a:t>
            </a:r>
            <a:endParaRPr b="1" dirty="0" lang="ar-SA" sz="2400">
              <a:solidFill>
                <a:schemeClr val="tx1"/>
              </a:solidFill>
              <a:uFillTx/>
              <a:latin charset="-78" panose="01010101010101010101" pitchFamily="50" typeface="Adobe نسخ Medium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مستطيل مستدير الزوايا 3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05842" y="1441554"/>
            <a:ext cx="1569862" cy="7200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4400">
                <a:solidFill>
                  <a:schemeClr val="tx1"/>
                </a:solidFill>
                <a:uFillTx/>
                <a:latin charset="-78" panose="02040503050201020203" pitchFamily="18" typeface="Adobe Arabic"/>
              </a:rPr>
              <a:t>لَكَ</a:t>
            </a:r>
            <a:r>
              <a:rPr b="1" dirty="0" lang="ar-SA" sz="4400">
                <a:solidFill>
                  <a:schemeClr val="tx1"/>
                </a:solidFill>
                <a:uFillTx/>
              </a:rPr>
              <a:t> </a:t>
            </a:r>
            <a:endParaRPr b="1" dirty="0" lang="ar-SA" sz="2000"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ستطيل مستدير الزوايا 3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43451" y="1441554"/>
            <a:ext cx="1531040" cy="7200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4800">
                <a:solidFill>
                  <a:schemeClr val="tx1"/>
                </a:solidFill>
                <a:uFillTx/>
                <a:latin charset="-78" panose="02040503050201020203" pitchFamily="18" typeface="Adobe Arabic"/>
              </a:rPr>
              <a:t>الشِّفَاءَ</a:t>
            </a:r>
            <a:endParaRPr b="1" dirty="0" lang="ar-SA" sz="2400">
              <a:solidFill>
                <a:schemeClr val="tx1"/>
              </a:solidFill>
              <a:uFillTx/>
              <a:latin charset="-78" panose="02040503050201020203" pitchFamily="18" typeface="Adobe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ستطيل مستدير الزوايا 3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00248" y="1430078"/>
            <a:ext cx="1686028" cy="72008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4400">
                <a:solidFill>
                  <a:schemeClr val="tx1"/>
                </a:solidFill>
                <a:uFillTx/>
                <a:latin charset="-78" panose="01010101010101010101" pitchFamily="50" typeface="Adobe نسخ Medium"/>
              </a:rPr>
              <a:t>الْعَاجِل</a:t>
            </a:r>
            <a:endParaRPr b="1" dirty="0" lang="ar-SA" sz="2000">
              <a:solidFill>
                <a:schemeClr val="tx1"/>
              </a:solidFill>
              <a:uFillTx/>
              <a:latin charset="-78" panose="01010101010101010101" pitchFamily="50" typeface="Adobe نسخ Medium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مربع نص 2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96421" y="455566"/>
            <a:ext cx="4760293" cy="461665"/>
          </a:xfrm>
          <a:prstGeom prst="rect">
            <a:avLst/>
          </a:prstGeom>
          <a:solidFill>
            <a:srgbClr val="FFFF99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dirty="0" lang="ar-SA" sz="2400">
                <a:uFillTx/>
                <a:cs charset="-78" panose="02010400000000000000" pitchFamily="2" typeface="PT Bold Heading"/>
              </a:rPr>
              <a:t>أرتب الكلمات لتصبح جملة مفيدة: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0081" y="5671930"/>
            <a:ext cx="5187049" cy="114285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صورة 2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l="13723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28454" y="5671930"/>
            <a:ext cx="3735465" cy="114285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5" nodeType="click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0.06088 L 0.22744 0.49051 " pathEditMode="relative" ptsTypes="AA" rAng="0">
                                      <p:cBhvr>
                                        <p:cTn dur="2000" fill="hold" id="6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72" y="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9" nodeType="click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0.0625 L -0.19462 0.49607 " pathEditMode="relative" ptsTypes="AA" rAng="0">
                                      <p:cBhvr>
                                        <p:cTn dur="2000" fill="hold" id="1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40" y="21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13" nodeType="click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26 0.06088 L 0.28733 0.47732 " pathEditMode="relative" ptsTypes="AA" rAng="0">
                                      <p:cBhvr>
                                        <p:cTn dur="2000" fill="hold" id="14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29" y="208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accel="50000" decel="50000" fill="hold" grpId="0" id="17" nodeType="clickEffect" presetClass="path" presetID="42" presetSubtype="0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0.05856 L -0.15556 0.47546 " pathEditMode="relative" ptsTypes="AA" rAng="0">
                                      <p:cBhvr>
                                        <p:cTn dur="2000" fill="hold" id="18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78" y="20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7"/>
      <p:bldP advAuto="4294967295" animBg="1" grpId="0" spid="21"/>
      <p:bldP advAuto="4294967295" animBg="1" grpId="0" spid="22"/>
      <p:bldP advAuto="4294967295" animBg="1" grpId="0" spid="23"/>
    </p:bldLst>
  </p:timing>
</p:sld>
</file>

<file path=ppt/slides/slide5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 b="7980" l="67325" r="7475" t="3038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2299959">
            <a:off x="684856" y="4481204"/>
            <a:ext cx="1881188" cy="1839913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4799" y="352055"/>
            <a:ext cx="2232248" cy="3744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4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uFillTx/>
                <a:cs charset="-78" pitchFamily="2" typeface="PT Bold Heading"/>
              </a:rPr>
              <a:t>  أفتح كتابي وأقرأ</a:t>
            </a:r>
          </a:p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4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uFillTx/>
                <a:cs charset="-78" pitchFamily="2" typeface="PT Bold Heading"/>
              </a:rPr>
              <a:t>بصوت واضح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لقطة شاشة  تم إنشاء الوصف تلقائياً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22902" y="279304"/>
            <a:ext cx="4595880" cy="5583884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2000" id="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 b="7980" l="67325" r="7475" t="3038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-2299959">
            <a:off x="684856" y="4481204"/>
            <a:ext cx="1881188" cy="1839913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4799" y="352055"/>
            <a:ext cx="2232248" cy="374441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4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uFillTx/>
                <a:cs charset="-78" pitchFamily="2" typeface="PT Bold Heading"/>
              </a:rPr>
              <a:t>  أفتح كتابي وأقرأ</a:t>
            </a:r>
          </a:p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4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uFillTx/>
                <a:cs charset="-78" pitchFamily="2" typeface="PT Bold Heading"/>
              </a:rPr>
              <a:t>بصوت واضح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نص  تم إنشاء الوصف تلقائياً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44500" y="666574"/>
            <a:ext cx="3934374" cy="4734586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2000" id="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2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86537" y="432895"/>
            <a:ext cx="3233532" cy="607203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2400">
                <a:solidFill>
                  <a:schemeClr val="tx1"/>
                </a:solidFill>
                <a:uFillTx/>
                <a:cs charset="-78" pitchFamily="2" typeface="PT Bold Heading"/>
              </a:rPr>
              <a:t>أنشطة الظواهر الصوتية 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98553" y="1410541"/>
            <a:ext cx="2891563" cy="1274145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b="-100000" r="-100000"/>
          </a:gra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المجموعة الأولى :</a:t>
            </a:r>
          </a:p>
          <a:p>
            <a:pPr algn="ctr">
              <a:defRPr>
                <a:uFillTx/>
              </a:defRPr>
            </a:pPr>
            <a:endParaRPr dirty="0" lang="ar-SA" sz="2000">
              <a:solidFill>
                <a:schemeClr val="tx1"/>
              </a:solidFill>
              <a:uFillTx/>
              <a:cs charset="-78" pitchFamily="2" typeface="PT Bold Heading"/>
            </a:endParaRPr>
          </a:p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الـمنظم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5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352819" y="1318567"/>
            <a:ext cx="2891563" cy="1461916"/>
          </a:xfrm>
          <a:prstGeom prst="rect">
            <a:avLst/>
          </a:prstGeom>
          <a:solidFill>
            <a:srgbClr val="FFC000"/>
          </a:soli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المجموعة الثانية  : </a:t>
            </a:r>
          </a:p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 ورقة عمل ( فرز المفاهيم )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ستطيل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26702" y="3005554"/>
            <a:ext cx="2891563" cy="1652295"/>
          </a:xfrm>
          <a:prstGeom prst="rect">
            <a:avLst/>
          </a:prstGeom>
          <a:gradFill flip="none" rotWithShape="1">
            <a:gsLst>
              <a:gs pos="0">
                <a:srgbClr val="ED03D1">
                  <a:tint val="66000"/>
                  <a:satMod val="160000"/>
                </a:srgbClr>
              </a:gs>
              <a:gs pos="50000">
                <a:srgbClr val="ED03D1">
                  <a:tint val="44500"/>
                  <a:satMod val="160000"/>
                </a:srgbClr>
              </a:gs>
              <a:gs pos="100000">
                <a:srgbClr val="ED03D1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b="-100000" r="-100000"/>
          </a:gra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المجموعة الثالثة  :</a:t>
            </a:r>
          </a:p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 لقطة الكاميرا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ستطيل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352818" y="2989872"/>
            <a:ext cx="2891563" cy="153611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المجموعة الرابعة  :</a:t>
            </a:r>
          </a:p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تثبيت الإجابة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95503" y="4872700"/>
            <a:ext cx="2891563" cy="15361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المجموعة الخامسة   </a:t>
            </a:r>
          </a:p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الدلالات اللفظية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352818" y="4832836"/>
            <a:ext cx="2891563" cy="15361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99FF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المجموعة السادسة  </a:t>
            </a:r>
          </a:p>
          <a:p>
            <a:pPr algn="ctr">
              <a:defRPr>
                <a:uFillTx/>
              </a:defRPr>
            </a:pPr>
            <a:r>
              <a:rPr dirty="0" lang="ar-SA" sz="2000">
                <a:solidFill>
                  <a:schemeClr val="tx1"/>
                </a:solidFill>
                <a:uFillTx/>
                <a:cs charset="-78" pitchFamily="2" typeface="PT Bold Heading"/>
              </a:rPr>
              <a:t>استراتيجية المفاهيم الكرتونية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7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12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5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1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>
                      <p:stCondLst>
                        <p:cond delay="indefinite"/>
                      </p:stCondLst>
                      <p:childTnLst>
                        <p:par>
                          <p:cTn fill="hold" id="1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0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22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3">
                      <p:stCondLst>
                        <p:cond delay="indefinite"/>
                      </p:stCondLst>
                      <p:childTnLst>
                        <p:par>
                          <p:cTn fill="hold" id="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5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2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8">
                      <p:stCondLst>
                        <p:cond delay="indefinite"/>
                      </p:stCondLst>
                      <p:childTnLst>
                        <p:par>
                          <p:cTn fill="hold" id="29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0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32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5" nodeType="clickEffect" presetClass="entr" presetID="1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plus(in)" transition="in">
                                      <p:cBhvr>
                                        <p:cTn dur="2000" id="37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2"/>
      <p:bldP advAuto="4294967295" animBg="1" grpId="0" spid="13"/>
      <p:bldP advAuto="4294967295" animBg="1" grpId="0" spid="8"/>
      <p:bldP advAuto="4294967295" animBg="1" grpId="0" spid="9"/>
      <p:bldP advAuto="4294967295" animBg="1" grpId="0" spid="10"/>
      <p:bldP advAuto="4294967295" animBg="1" grpId="0" spid="14"/>
      <p:bldP advAuto="4294967295" animBg="1" grpId="0" spid="11"/>
    </p:bldLst>
  </p:timing>
</p:sld>
</file>

<file path=ppt/slides/slide5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57155" y="461548"/>
            <a:ext cx="4229690" cy="593490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ربع نص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44047" y="282440"/>
            <a:ext cx="1091821" cy="36933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b="1" dirty="0" lang="ar-SA">
                <a:solidFill>
                  <a:srgbClr val="0070C0"/>
                </a:solidFill>
                <a:uFillTx/>
              </a:rPr>
              <a:t>المنظم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Rectangle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50900" y="1993900"/>
            <a:ext cx="7531100" cy="676275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>
            <a:spAutoFit/>
          </a:bodyPr>
          <a:lstStyle/>
          <a:p>
            <a:pPr algn="r">
              <a:defRPr>
                <a:uFillTx/>
              </a:defRPr>
            </a:pPr>
            <a:r>
              <a:rPr b="1" dirty="0" lang="ar-SA" sz="1900">
                <a:uFillTx/>
                <a:cs charset="0" pitchFamily="18" typeface="Times New Roman"/>
              </a:rPr>
              <a:t>   بالتعاون مع أفراد مجموعتي أقرأ الكلمات المكتوبة ثم أصنفها  في الجدول التالي: </a:t>
            </a:r>
          </a:p>
          <a:p>
            <a:pPr algn="ctr">
              <a:defRPr>
                <a:uFillTx/>
              </a:defRPr>
            </a:pPr>
            <a:endParaRPr b="1" dirty="0" lang="ar-SA" sz="1900">
              <a:uFillTx/>
              <a:cs charset="0" pitchFamily="18" typeface="Times New Roman"/>
              <a:sym charset="2" pitchFamily="18" typeface="Wingdings 2"/>
            </a:endParaRP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جدول 3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230189" y="4135438"/>
          <a:ext cx="8683624" cy="2149475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rtl="1"/>
              <a:tblGrid>
                <a:gridCol w="983783"/>
                <a:gridCol w="1378684"/>
                <a:gridCol w="1501770"/>
                <a:gridCol w="1167782"/>
                <a:gridCol w="1315465"/>
                <a:gridCol w="1151442"/>
                <a:gridCol w="1184698"/>
              </a:tblGrid>
              <a:tr h="1143338"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2400">
                          <a:solidFill>
                            <a:srgbClr val="00B050"/>
                          </a:solidFill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المهارة</a:t>
                      </a:r>
                      <a:r>
                        <a:rPr b="1" baseline="0" dirty="0" lang="ar-SA" sz="2400">
                          <a:solidFill>
                            <a:srgbClr val="00B050"/>
                          </a:solidFill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 </a:t>
                      </a:r>
                      <a:endParaRPr b="1" dirty="0" lang="ar-EG" sz="2400">
                        <a:solidFill>
                          <a:srgbClr val="00B050"/>
                        </a:solidFill>
                        <a:uFillTx/>
                        <a:latin charset="-78" pitchFamily="18" typeface="Adobe Arabic"/>
                        <a:cs charset="-78" pitchFamily="18" typeface="Adobe Arabic"/>
                      </a:endParaRPr>
                    </a:p>
                  </a:txBody>
                  <a:tcPr anchor="ctr" horzOverflow="overflow" marB="0" marL="68588" marR="68588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2400">
                          <a:solidFill>
                            <a:srgbClr val="00B050"/>
                          </a:solidFill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اللام</a:t>
                      </a:r>
                      <a:r>
                        <a:rPr b="1" baseline="0" dirty="0" lang="ar-SA" sz="2400">
                          <a:solidFill>
                            <a:srgbClr val="00B050"/>
                          </a:solidFill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 القمرية</a:t>
                      </a:r>
                      <a:endParaRPr b="1" dirty="0" lang="ar-SA" sz="2400">
                        <a:solidFill>
                          <a:srgbClr val="00B050"/>
                        </a:solidFill>
                        <a:uFillTx/>
                        <a:latin charset="-78" pitchFamily="18" typeface="Adobe Arabic"/>
                        <a:cs charset="-78" pitchFamily="18" typeface="Adobe Arabic"/>
                      </a:endParaRPr>
                    </a:p>
                    <a:p>
                      <a:pPr algn="ctr"/>
                      <a:endParaRPr dirty="0" lang="ar-SA" sz="2400">
                        <a:solidFill>
                          <a:srgbClr val="00B050"/>
                        </a:solidFill>
                        <a:uFillTx/>
                        <a:latin charset="-78" pitchFamily="18" typeface="Adobe Arabic"/>
                        <a:cs charset="-78" pitchFamily="18" typeface="Adobe Arabic"/>
                      </a:endParaRPr>
                    </a:p>
                  </a:txBody>
                  <a:tcPr anchor="ctr" horzOverflow="overflow" marB="0" marL="68588" marR="68588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2400">
                          <a:solidFill>
                            <a:srgbClr val="00B050"/>
                          </a:solidFill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تنوين ضم </a:t>
                      </a:r>
                    </a:p>
                    <a:p>
                      <a:pPr algn="ctr"/>
                      <a:endParaRPr dirty="0" lang="ar-SA" sz="2400">
                        <a:solidFill>
                          <a:srgbClr val="00B050"/>
                        </a:solidFill>
                        <a:uFillTx/>
                        <a:latin charset="-78" pitchFamily="18" typeface="Adobe Arabic"/>
                        <a:cs charset="-78" pitchFamily="18" typeface="Adobe Arabic"/>
                      </a:endParaRPr>
                    </a:p>
                  </a:txBody>
                  <a:tcPr anchor="ctr" horzOverflow="overflow" marB="0" marL="68588" marR="68588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2400">
                          <a:solidFill>
                            <a:srgbClr val="00B050"/>
                          </a:solidFill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مد بالياء</a:t>
                      </a:r>
                    </a:p>
                    <a:p>
                      <a:pPr algn="ctr"/>
                      <a:endParaRPr dirty="0" lang="ar-SA" sz="2400">
                        <a:solidFill>
                          <a:srgbClr val="00B050"/>
                        </a:solidFill>
                        <a:uFillTx/>
                        <a:latin charset="-78" pitchFamily="18" typeface="Adobe Arabic"/>
                        <a:cs charset="-78" pitchFamily="18" typeface="Adobe Arabic"/>
                      </a:endParaRPr>
                    </a:p>
                  </a:txBody>
                  <a:tcPr anchor="ctr" horzOverflow="overflow" marB="0" marL="68588" marR="68588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2400">
                          <a:solidFill>
                            <a:srgbClr val="00B050"/>
                          </a:solidFill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اللام الشمسية </a:t>
                      </a:r>
                    </a:p>
                    <a:p>
                      <a:pPr algn="ctr"/>
                      <a:endParaRPr dirty="0" lang="ar-SA" sz="2400">
                        <a:solidFill>
                          <a:srgbClr val="00B050"/>
                        </a:solidFill>
                        <a:uFillTx/>
                        <a:latin charset="-78" pitchFamily="18" typeface="Adobe Arabic"/>
                        <a:cs charset="-78" pitchFamily="18" typeface="Adobe Arabic"/>
                      </a:endParaRPr>
                    </a:p>
                  </a:txBody>
                  <a:tcPr anchor="ctr" horzOverflow="overflow" marB="0" marL="68588" marR="68588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2400">
                          <a:solidFill>
                            <a:srgbClr val="00B050"/>
                          </a:solidFill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تضعيف </a:t>
                      </a:r>
                    </a:p>
                    <a:p>
                      <a:pPr algn="ctr"/>
                      <a:r>
                        <a:rPr b="1" dirty="0" lang="ar-SA" sz="2400">
                          <a:solidFill>
                            <a:srgbClr val="00B050"/>
                          </a:solidFill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(شدة )</a:t>
                      </a:r>
                    </a:p>
                  </a:txBody>
                  <a:tcPr anchor="ctr" horzOverflow="overflow" marB="0" marL="68588" marR="68588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2400">
                          <a:solidFill>
                            <a:srgbClr val="00B050"/>
                          </a:solidFill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تنوين الفتح</a:t>
                      </a:r>
                    </a:p>
                    <a:p>
                      <a:pPr algn="ctr"/>
                      <a:endParaRPr dirty="0" lang="ar-SA" sz="2400">
                        <a:solidFill>
                          <a:srgbClr val="00B050"/>
                        </a:solidFill>
                        <a:uFillTx/>
                        <a:latin charset="-78" pitchFamily="18" typeface="Adobe Arabic"/>
                        <a:cs charset="-78" pitchFamily="18" typeface="Adobe Arabic"/>
                      </a:endParaRPr>
                    </a:p>
                  </a:txBody>
                  <a:tcPr anchor="ctr" horzOverflow="overflow" marB="0" marL="68588" marR="68588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06137">
                <a:tc>
                  <a:txBody>
                    <a:bodyPr/>
                    <a:lstStyle/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1" baseline="0" cap="none" dirty="0" i="0" kumimoji="0" lang="ar-SA" normalizeH="0" strike="noStrike" sz="28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الـكـلـمة </a:t>
                      </a:r>
                    </a:p>
                  </a:txBody>
                  <a:tcPr anchor="ctr" horzOverflow="overflow" marB="0" marL="68588" marR="68588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0" baseline="0" cap="none" dirty="0" i="0" kumimoji="0" lang="ar-SA" normalizeH="0" strike="noStrike" sz="8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............................................................</a:t>
                      </a:r>
                    </a:p>
                  </a:txBody>
                  <a:tcPr anchor="ctr" horzOverflow="overflow" marB="0" marL="68588" marR="68588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0" baseline="0" cap="none" dirty="0" i="0" kumimoji="0" lang="ar-SA" normalizeH="0" strike="noStrike" sz="8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.........................................................</a:t>
                      </a:r>
                    </a:p>
                  </a:txBody>
                  <a:tcPr anchor="ctr" horzOverflow="overflow" marB="0" marL="68588" marR="68588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0" baseline="0" cap="none" dirty="0" i="0" kumimoji="0" lang="ar-SA" normalizeH="0" strike="noStrike" sz="8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...........................................................</a:t>
                      </a:r>
                      <a:r>
                        <a:rPr b="0" baseline="0" cap="none" dirty="0" i="0" kumimoji="0" lang="ar-SA" normalizeH="0" strike="noStrike" sz="36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 </a:t>
                      </a:r>
                    </a:p>
                  </a:txBody>
                  <a:tcPr anchor="ctr" horzOverflow="overflow" marB="0" marL="68588" marR="68588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0" baseline="0" cap="none" dirty="0" i="0" kumimoji="0" lang="ar-SA" normalizeH="0" strike="noStrike" sz="36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 </a:t>
                      </a:r>
                      <a:r>
                        <a:rPr b="0" baseline="0" cap="none" dirty="0" i="0" kumimoji="0" lang="ar-SA" normalizeH="0" strike="noStrike" sz="8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...................................................</a:t>
                      </a:r>
                    </a:p>
                  </a:txBody>
                  <a:tcPr anchor="ctr" horzOverflow="overflow" marB="0" marL="68588" marR="68588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0" baseline="0" cap="none" dirty="0" i="0" kumimoji="0" lang="ar-SA" normalizeH="0" strike="noStrike" sz="8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................................................</a:t>
                      </a:r>
                      <a:r>
                        <a:rPr b="0" baseline="0" cap="none" dirty="0" i="0" kumimoji="0" lang="ar-SA" normalizeH="0" strike="noStrike" sz="36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 </a:t>
                      </a:r>
                    </a:p>
                  </a:txBody>
                  <a:tcPr anchor="ctr" horzOverflow="overflow" marB="0" marL="68588" marR="68588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base" hangingPunct="1" indent="0" latinLnBrk="0" lvl="0" marL="0" marR="0" rtl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FontTx/>
                        <a:buNone/>
                      </a:pPr>
                      <a:r>
                        <a:rPr b="0" baseline="0" cap="none" dirty="0" i="0" kumimoji="0" lang="ar-SA" normalizeH="0" strike="noStrike" sz="36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 </a:t>
                      </a:r>
                      <a:r>
                        <a:rPr b="0" baseline="0" cap="none" dirty="0" i="0" kumimoji="0" lang="ar-SA" normalizeH="0" strike="noStrike" sz="8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..................................................</a:t>
                      </a:r>
                      <a:r>
                        <a:rPr b="0" baseline="0" cap="none" dirty="0" i="0" kumimoji="0" lang="ar-SA" normalizeH="0" strike="noStrike" sz="3600" u="none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FillTx/>
                          <a:latin charset="-78" pitchFamily="18" typeface="Adobe Arabic"/>
                          <a:cs charset="-78" pitchFamily="18" typeface="Adobe Arabic"/>
                        </a:rPr>
                        <a:t> </a:t>
                      </a:r>
                    </a:p>
                  </a:txBody>
                  <a:tcPr anchor="ctr" horzOverflow="overflow" marB="0" marL="68588" marR="68588" marT="0">
                    <a:lnL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L>
                    <a:lnR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R>
                    <a:lnT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T>
                    <a:lnB algn="ctr" cap="flat" cmpd="sng" w="12700">
                      <a:solidFill>
                        <a:srgbClr val="000000"/>
                      </a:solidFill>
                      <a:prstDash val="solid"/>
                      <a:round/>
                      <a:headEnd len="med" type="none" w="med"/>
                      <a:tailEnd len="med" type="none" w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486650" y="3021013"/>
            <a:ext cx="1223963" cy="931862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 sz="2800">
                <a:solidFill>
                  <a:srgbClr val="0000FF"/>
                </a:solidFill>
                <a:uFillTx/>
              </a:rPr>
              <a:t> الْعَسَلُ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ستطيل 1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92800" y="3021013"/>
            <a:ext cx="1368425" cy="931862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 sz="2800">
                <a:solidFill>
                  <a:srgbClr val="0000FF"/>
                </a:solidFill>
                <a:uFillTx/>
              </a:rPr>
              <a:t> الدَّوَاءُ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ستطيل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81513" y="3001963"/>
            <a:ext cx="1223962" cy="931862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 sz="2800">
                <a:solidFill>
                  <a:srgbClr val="0000FF"/>
                </a:solidFill>
                <a:uFillTx/>
              </a:rPr>
              <a:t> شُكْرًا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025775" y="3001963"/>
            <a:ext cx="1223963" cy="931862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 sz="2800">
                <a:solidFill>
                  <a:srgbClr val="0000FF"/>
                </a:solidFill>
                <a:uFillTx/>
              </a:rPr>
              <a:t>  دَوَاءٌ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57350" y="3001963"/>
            <a:ext cx="1223963" cy="931862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 sz="2800">
                <a:solidFill>
                  <a:srgbClr val="0000FF"/>
                </a:solidFill>
                <a:uFillTx/>
              </a:rPr>
              <a:t>سَلَّمَكَ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2888" y="3001963"/>
            <a:ext cx="1223962" cy="931862"/>
          </a:xfrm>
          <a:prstGeom prst="rect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 sz="2800">
                <a:solidFill>
                  <a:srgbClr val="0000FF"/>
                </a:solidFill>
                <a:uFillTx/>
              </a:rPr>
              <a:t> صَدِيقِي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4307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95288" y="338138"/>
            <a:ext cx="7986712" cy="136525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638"/>
              </a:spcAft>
              <a:buFontTx/>
              <a:buNone/>
            </a:pPr>
            <a:r>
              <a:rPr altLang="ar-SA" b="1" dirty="0" lang="ar-SA" sz="1400">
                <a:solidFill>
                  <a:srgbClr val="FF0000"/>
                </a:solidFill>
                <a:uFillTx/>
                <a:latin charset="0" panose="020B0604020202020204" pitchFamily="34" typeface="Arial"/>
              </a:rPr>
              <a:t> </a:t>
            </a:r>
            <a:r>
              <a:rPr altLang="ar-SA" b="1" dirty="0" lang="ar-SA" sz="1600">
                <a:solidFill>
                  <a:srgbClr val="FF0000"/>
                </a:solidFill>
                <a:uFillTx/>
                <a:latin charset="0" panose="020B0604020202020204" pitchFamily="34" typeface="Arial"/>
              </a:rPr>
              <a:t>التاريخ </a:t>
            </a:r>
            <a:r>
              <a:rPr altLang="ar-SA" b="1" dirty="0" lang="ar-SA" sz="1600">
                <a:uFillTx/>
                <a:latin charset="0" panose="020B0604020202020204" pitchFamily="34" typeface="Arial"/>
              </a:rPr>
              <a:t>:     /      /   14  هـ                                                                 </a:t>
            </a:r>
            <a:r>
              <a:rPr altLang="ar-SA" b="1" dirty="0" lang="ar-SA" sz="1600">
                <a:solidFill>
                  <a:srgbClr val="FF0000"/>
                </a:solidFill>
                <a:uFillTx/>
                <a:latin charset="0" panose="020B0604020202020204" pitchFamily="34" typeface="Arial"/>
              </a:rPr>
              <a:t> الوحدة : </a:t>
            </a:r>
            <a:r>
              <a:rPr altLang="ar-SA" b="1" dirty="0" lang="ar-SA" sz="1600">
                <a:uFillTx/>
                <a:latin charset="0" panose="020B0604020202020204" pitchFamily="34" typeface="Arial"/>
              </a:rPr>
              <a:t>السادسة</a:t>
            </a:r>
            <a:endParaRPr altLang="ar-SA" b="1" dirty="0" lang="ar-SA" sz="1600">
              <a:uFillTx/>
              <a:latin charset="0" panose="020B0604020202020204" pitchFamily="34" typeface="Arial"/>
              <a:ea charset="0" panose="020F0502020204030204" pitchFamily="34" typeface="Calibri"/>
              <a:cs charset="-78" pitchFamily="2" typeface="Akhbar MT"/>
            </a:endParaRPr>
          </a:p>
          <a:p>
            <a:pPr eaLnBrk="1" hangingPunct="1">
              <a:spcBef>
                <a:spcPct val="0"/>
              </a:spcBef>
              <a:spcAft>
                <a:spcPts val="638"/>
              </a:spcAft>
              <a:buFontTx/>
              <a:buNone/>
            </a:pPr>
            <a:r>
              <a:rPr altLang="ar-SA" b="1" dirty="0" lang="ar-SA" sz="1600">
                <a:solidFill>
                  <a:srgbClr val="FF0000"/>
                </a:solidFill>
                <a:uFillTx/>
                <a:latin charset="0" panose="020B0604020202020204" pitchFamily="34" typeface="Arial"/>
                <a:ea charset="0" panose="020F0502020204030204" pitchFamily="34" typeface="Calibri"/>
                <a:cs charset="-78" pitchFamily="2" typeface="Akhbar MT"/>
              </a:rPr>
              <a:t>الموضوع</a:t>
            </a:r>
            <a:r>
              <a:rPr altLang="ar-SA" b="1" dirty="0" lang="ar-SA" sz="1600">
                <a:solidFill>
                  <a:srgbClr val="000000"/>
                </a:solidFill>
                <a:uFillTx/>
                <a:latin charset="0" panose="020B0604020202020204" pitchFamily="34" typeface="Arial"/>
                <a:ea charset="0" panose="020F0502020204030204" pitchFamily="34" typeface="Calibri"/>
                <a:cs charset="-78" pitchFamily="2" typeface="Akhbar MT"/>
              </a:rPr>
              <a:t> : عيادة المريض                                                                                                         </a:t>
            </a:r>
            <a:r>
              <a:rPr altLang="ar-SA" b="1" dirty="0" lang="ar-SA" sz="1600">
                <a:solidFill>
                  <a:srgbClr val="FF0000"/>
                </a:solidFill>
                <a:uFillTx/>
                <a:latin charset="0" panose="020B0604020202020204" pitchFamily="34" typeface="Arial"/>
                <a:ea charset="0" panose="020F0502020204030204" pitchFamily="34" typeface="Calibri"/>
                <a:cs charset="-78" pitchFamily="2" typeface="Akhbar MT"/>
              </a:rPr>
              <a:t> المكون </a:t>
            </a:r>
            <a:r>
              <a:rPr altLang="ar-SA" b="1" dirty="0" lang="ar-SA" sz="1600">
                <a:solidFill>
                  <a:srgbClr val="000000"/>
                </a:solidFill>
                <a:uFillTx/>
                <a:latin charset="0" panose="020B0604020202020204" pitchFamily="34" typeface="Arial"/>
                <a:ea charset="0" panose="020F0502020204030204" pitchFamily="34" typeface="Calibri"/>
                <a:cs charset="-78" pitchFamily="2" typeface="Akhbar MT"/>
              </a:rPr>
              <a:t>: </a:t>
            </a:r>
            <a:r>
              <a:rPr altLang="ar-SA" b="1" dirty="0" lang="ar-SA" sz="1600">
                <a:uFillTx/>
                <a:latin charset="0" panose="020B0604020202020204" pitchFamily="34" typeface="Arial"/>
                <a:ea charset="0" panose="020F0502020204030204" pitchFamily="34" typeface="Calibri"/>
                <a:cs charset="-78" pitchFamily="2" typeface="Akhbar MT"/>
              </a:rPr>
              <a:t> النص القرائي</a:t>
            </a:r>
          </a:p>
          <a:p>
            <a:pPr eaLnBrk="1" hangingPunct="1">
              <a:spcBef>
                <a:spcPct val="0"/>
              </a:spcBef>
              <a:spcAft>
                <a:spcPts val="638"/>
              </a:spcAft>
              <a:buFontTx/>
              <a:buNone/>
            </a:pPr>
            <a:r>
              <a:rPr altLang="ar-SA" b="1" dirty="0" lang="ar-SA" sz="1600">
                <a:solidFill>
                  <a:srgbClr val="FF0000"/>
                </a:solidFill>
                <a:uFillTx/>
                <a:latin charset="0" panose="020B0604020202020204" pitchFamily="34" typeface="Arial"/>
                <a:cs charset="-78" pitchFamily="2" typeface="Akhbar MT"/>
              </a:rPr>
              <a:t>الاستراتيجية : </a:t>
            </a:r>
            <a:r>
              <a:rPr altLang="ar-SA" b="1" dirty="0" lang="ar-SA" sz="1600">
                <a:uFillTx/>
                <a:latin charset="0" panose="020B0604020202020204" pitchFamily="34" typeface="Arial"/>
                <a:cs charset="-78" pitchFamily="2" typeface="Akhbar MT"/>
              </a:rPr>
              <a:t>فرز المفاهيم                                                                                                    </a:t>
            </a:r>
            <a:r>
              <a:rPr altLang="ar-SA" b="1" dirty="0" lang="ar-SA" sz="1600">
                <a:solidFill>
                  <a:srgbClr val="FF0000"/>
                </a:solidFill>
                <a:uFillTx/>
                <a:latin charset="0" panose="020B0604020202020204" pitchFamily="34" typeface="Arial"/>
                <a:cs charset="-78" pitchFamily="2" typeface="Akhbar MT"/>
              </a:rPr>
              <a:t>الزمن : </a:t>
            </a:r>
            <a:r>
              <a:rPr altLang="ar-SA" b="1" dirty="0" lang="ar-SA" sz="1600">
                <a:uFillTx/>
                <a:latin charset="0" panose="020B0604020202020204" pitchFamily="34" typeface="Arial"/>
                <a:cs charset="-78" pitchFamily="2" typeface="Akhbar MT"/>
              </a:rPr>
              <a:t>خمس دقائق</a:t>
            </a:r>
          </a:p>
          <a:p>
            <a:pPr eaLnBrk="1" hangingPunct="1">
              <a:spcBef>
                <a:spcPct val="0"/>
              </a:spcBef>
              <a:spcAft>
                <a:spcPts val="638"/>
              </a:spcAft>
              <a:buFontTx/>
              <a:buNone/>
            </a:pPr>
            <a:r>
              <a:rPr altLang="ar-SA" b="1" dirty="0" lang="ar-SA" sz="1600">
                <a:solidFill>
                  <a:srgbClr val="FF0000"/>
                </a:solidFill>
                <a:uFillTx/>
                <a:latin charset="0" panose="020B0604020202020204" pitchFamily="34" typeface="Arial"/>
              </a:rPr>
              <a:t>الهدف : </a:t>
            </a:r>
            <a:r>
              <a:rPr altLang="ar-SA" b="1" dirty="0" lang="ar-SA" sz="1600">
                <a:uFillTx/>
                <a:latin charset="0" panose="020B0604020202020204" pitchFamily="34" typeface="Arial"/>
              </a:rPr>
              <a:t>تصنيف كلمات بحسب الظواهر الصوتية.                                             </a:t>
            </a:r>
            <a:r>
              <a:rPr altLang="ar-SA" b="1" dirty="0" lang="ar-SA" sz="1600">
                <a:solidFill>
                  <a:srgbClr val="FF0000"/>
                </a:solidFill>
                <a:uFillTx/>
                <a:latin charset="0" panose="020B0604020202020204" pitchFamily="34" typeface="Arial"/>
              </a:rPr>
              <a:t>أسلوب التنفيذ</a:t>
            </a:r>
            <a:r>
              <a:rPr altLang="ar-SA" b="1" dirty="0" lang="ar-SA" sz="1600">
                <a:uFillTx/>
                <a:latin charset="0" panose="020B0604020202020204" pitchFamily="34" typeface="Arial"/>
              </a:rPr>
              <a:t>: جماعي</a:t>
            </a:r>
            <a:endParaRPr altLang="ar-SA" b="1" dirty="0" lang="ar-SA" sz="1100">
              <a:uFillTx/>
              <a:latin charset="0" panose="020B0604020202020204" pitchFamily="34" typeface="Arial"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4308" name="مجموعة 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29878" y="528637"/>
            <a:ext cx="786572" cy="1009651"/>
            <a:chOff x="3997325" y="715963"/>
            <a:chExt cx="928688" cy="1539295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54309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997325" y="715963"/>
              <a:ext cx="928688" cy="81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صورة 18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4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4059471" y="145536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صورة 2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5028" t="1474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1046234">
            <a:off x="5878771" y="4709535"/>
            <a:ext cx="2570922" cy="1730326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80492" y="495363"/>
            <a:ext cx="3949148" cy="373865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2800">
                <a:solidFill>
                  <a:srgbClr val="7030A0"/>
                </a:solidFill>
                <a:uFillTx/>
              </a:rPr>
              <a:t>استراتيجية تثبيت الإجابة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صورة 2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5028" t="1474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1046234">
            <a:off x="3369236" y="3984102"/>
            <a:ext cx="2570922" cy="1730326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5028" t="1474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1046234">
            <a:off x="6061391" y="3026057"/>
            <a:ext cx="2570922" cy="1730326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5028" t="1474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1046234">
            <a:off x="355323" y="1119003"/>
            <a:ext cx="2570922" cy="1730326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5028" t="1474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1046234">
            <a:off x="575547" y="3033407"/>
            <a:ext cx="2570922" cy="1730326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5028" t="1474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1046234">
            <a:off x="3266016" y="1395556"/>
            <a:ext cx="2570922" cy="1730326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5028" t="1474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1046234">
            <a:off x="5921673" y="1143572"/>
            <a:ext cx="2570922" cy="1730326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5028" t="1474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1046234">
            <a:off x="677084" y="4630936"/>
            <a:ext cx="2570922" cy="1730326"/>
          </a:xfrm>
          <a:prstGeom prst="roundRect">
            <a:avLst>
              <a:gd fmla="val 16667" name="adj"/>
            </a:avLst>
          </a:prstGeom>
          <a:ln>
            <a:noFill/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خطط انسيابي: محطة طرفية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19925460">
            <a:off x="6493197" y="1594757"/>
            <a:ext cx="1442264" cy="598076"/>
          </a:xfrm>
          <a:prstGeom prst="flowChartTerminator">
            <a:avLst/>
          </a:prstGeom>
          <a:ln w="38100">
            <a:prstDash val="solid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chemeClr val="tx1"/>
                </a:solidFill>
                <a:uFillTx/>
                <a:cs typeface="+mj-cs"/>
              </a:rPr>
              <a:t>لام </a:t>
            </a:r>
            <a:r>
              <a:rPr b="1" dirty="0" lang="ar-SA" sz="2000">
                <a:solidFill>
                  <a:schemeClr val="tx1"/>
                </a:solidFill>
                <a:uFillTx/>
                <a:cs typeface="+mj-cs"/>
              </a:rPr>
              <a:t> شمسية</a:t>
            </a:r>
            <a:r>
              <a:rPr b="1" dirty="0" lang="ar-SA">
                <a:solidFill>
                  <a:schemeClr val="tx1"/>
                </a:solidFill>
                <a:uFillTx/>
                <a:cs typeface="+mj-cs"/>
              </a:rPr>
              <a:t>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خطط انسيابي: محطة طرفية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0193233">
            <a:off x="3735626" y="1947621"/>
            <a:ext cx="1396062" cy="514412"/>
          </a:xfrm>
          <a:prstGeom prst="flowChartTerminator">
            <a:avLst/>
          </a:prstGeom>
          <a:ln w="38100">
            <a:prstDash val="solid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400">
                <a:solidFill>
                  <a:schemeClr val="tx1"/>
                </a:solidFill>
                <a:uFillTx/>
                <a:cs typeface="+mj-cs"/>
              </a:rPr>
              <a:t>لام  قمرية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خطط انسيابي: محطة طرفية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0310836">
            <a:off x="6813721" y="3529346"/>
            <a:ext cx="1125099" cy="501434"/>
          </a:xfrm>
          <a:prstGeom prst="flowChartTerminator">
            <a:avLst/>
          </a:prstGeom>
          <a:ln w="38100">
            <a:prstDash val="solid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b="1" dirty="0" lang="ar-SA" sz="2000">
              <a:solidFill>
                <a:schemeClr val="tx1"/>
              </a:solidFill>
              <a:uFillTx/>
              <a:cs typeface="+mj-cs"/>
            </a:endParaRPr>
          </a:p>
          <a:p>
            <a:pPr algn="ctr"/>
            <a:r>
              <a:rPr b="1" dirty="0" lang="ar-SA" sz="2000">
                <a:solidFill>
                  <a:schemeClr val="tx1"/>
                </a:solidFill>
                <a:uFillTx/>
                <a:cs typeface="+mj-cs"/>
              </a:rPr>
              <a:t>التنوين</a:t>
            </a:r>
            <a:r>
              <a:rPr b="1" dirty="0" lang="ar-SA" sz="2800">
                <a:solidFill>
                  <a:schemeClr val="tx1"/>
                </a:solidFill>
                <a:uFillTx/>
                <a:cs typeface="+mj-cs"/>
              </a:rPr>
              <a:t> 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مخطط انسيابي: محطة طرفية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0289605">
            <a:off x="1338666" y="3462662"/>
            <a:ext cx="1382117" cy="496506"/>
          </a:xfrm>
          <a:prstGeom prst="flowChartTerminator">
            <a:avLst/>
          </a:prstGeom>
          <a:ln w="38100">
            <a:prstDash val="solid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>
                <a:solidFill>
                  <a:schemeClr val="tx1"/>
                </a:solidFill>
                <a:uFillTx/>
                <a:cs typeface="+mj-cs"/>
              </a:rPr>
              <a:t>تاء مفتوحة (ت- ـت )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مخطط انسيابي: محطة طرفية 2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0187588">
            <a:off x="6439974" y="5113269"/>
            <a:ext cx="1310545" cy="715617"/>
          </a:xfrm>
          <a:prstGeom prst="flowChartTerminator">
            <a:avLst/>
          </a:prstGeom>
          <a:ln w="38100">
            <a:prstDash val="solid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000">
                <a:solidFill>
                  <a:schemeClr val="tx1"/>
                </a:solidFill>
                <a:uFillTx/>
                <a:cs typeface="+mj-cs"/>
              </a:rPr>
              <a:t>تاء مربوطة (ة - ـة )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خطط انسيابي: محطة طرفية 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0194724">
            <a:off x="872787" y="1431022"/>
            <a:ext cx="1740754" cy="715617"/>
          </a:xfrm>
          <a:prstGeom prst="flowChartTerminator">
            <a:avLst/>
          </a:prstGeom>
          <a:ln w="38100">
            <a:prstDash val="solid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400">
                <a:solidFill>
                  <a:schemeClr val="tx1"/>
                </a:solidFill>
                <a:uFillTx/>
                <a:cs typeface="+mj-cs"/>
              </a:rPr>
              <a:t>هاء آخر الكلمة(ه -ـه )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مخطط انسيابي: محطة طرفية 2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19941327">
            <a:off x="1643874" y="5140220"/>
            <a:ext cx="1018565" cy="463698"/>
          </a:xfrm>
          <a:prstGeom prst="flowChartTerminator">
            <a:avLst/>
          </a:prstGeom>
          <a:ln w="38100">
            <a:prstDash val="solid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000">
                <a:solidFill>
                  <a:schemeClr val="tx1"/>
                </a:solidFill>
                <a:uFillTx/>
                <a:cs typeface="+mj-cs"/>
              </a:rPr>
              <a:t>التضعيف</a:t>
            </a:r>
            <a:endParaRPr b="1" dirty="0" lang="ar-SA" sz="2400">
              <a:solidFill>
                <a:schemeClr val="tx1"/>
              </a:solidFill>
              <a:uFillTx/>
              <a:cs typeface="+mj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مخطط انسيابي: محطة طرفية 2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19977981">
            <a:off x="3933876" y="4335208"/>
            <a:ext cx="1424607" cy="542868"/>
          </a:xfrm>
          <a:prstGeom prst="flowChartTerminator">
            <a:avLst/>
          </a:prstGeom>
          <a:ln w="38100">
            <a:prstDash val="solid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1600">
                <a:solidFill>
                  <a:schemeClr val="tx1"/>
                </a:solidFill>
                <a:uFillTx/>
                <a:cs typeface="+mj-cs"/>
              </a:rPr>
              <a:t>المدود </a:t>
            </a:r>
          </a:p>
          <a:p>
            <a:r>
              <a:rPr b="1" dirty="0" lang="ar-SA" sz="1600">
                <a:solidFill>
                  <a:schemeClr val="tx1"/>
                </a:solidFill>
                <a:uFillTx/>
                <a:cs typeface="+mj-cs"/>
              </a:rPr>
              <a:t>( ا – و – ي )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جموعة 1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2" y="263525"/>
            <a:ext cx="8715375" cy="6330950"/>
            <a:chOff x="214314" y="173096"/>
            <a:chExt cx="8715375" cy="6330950"/>
          </a:xfrm>
        </p:grpSpPr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5" name="مستطيل 3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561147" y="819033"/>
              <a:ext cx="1601214" cy="483079"/>
            </a:xfrm>
            <a:prstGeom prst="rect">
              <a:avLst/>
            </a:prstGeom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19289" compatLnSpc="1" forceAA="0" fromWordArt="0" horzOverflow="overflow" lIns="38576" numCol="1" rIns="38576" rot="0" rtlCol="1" spcFirstLastPara="0" tIns="19289" vert="horz" vertOverflow="overflow" wrap="square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b="1" dirty="0" lang="ar-SA" sz="540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uFillTx/>
                </a:rPr>
                <a:t>الشِّفَاء</a:t>
              </a:r>
              <a:endParaRPr b="1" dirty="0" lang="ar-SA" sz="54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</a:endParaRPr>
            </a:p>
            <a:p>
              <a:pPr algn="ctr"/>
              <a:r>
                <a:rPr dirty="0" lang="ar-SA" sz="760">
                  <a:ln>
                    <a:solidFill>
                      <a:schemeClr val="tx1"/>
                    </a:solidFill>
                  </a:ln>
                  <a:uFillTx/>
                </a:rPr>
                <a:t> 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2" name="مستطيل 4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555023" y="719301"/>
              <a:ext cx="1965913" cy="483079"/>
            </a:xfrm>
            <a:prstGeom prst="rect">
              <a:avLst/>
            </a:prstGeom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19289" compatLnSpc="1" forceAA="0" fromWordArt="0" horzOverflow="overflow" lIns="38576" numCol="1" rIns="38576" rot="0" rtlCol="1" spcFirstLastPara="0" tIns="19289" vert="horz" vertOverflow="overflow" wrap="square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b="1" dirty="0" lang="ar-SA" sz="480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uFillTx/>
                </a:rPr>
                <a:t>الْمَرِيض</a:t>
              </a:r>
              <a:endParaRPr b="1" dirty="0" lang="ar-SA" sz="48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</a:endParaRPr>
            </a:p>
            <a:p>
              <a:pPr algn="ctr"/>
              <a:r>
                <a:rPr dirty="0" lang="ar-SA" sz="760">
                  <a:ln>
                    <a:solidFill>
                      <a:schemeClr val="tx1"/>
                    </a:solidFill>
                  </a:ln>
                  <a:uFillTx/>
                </a:rPr>
                <a:t> 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3" name="مستطيل 4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963297" y="2397825"/>
              <a:ext cx="1521719" cy="388122"/>
            </a:xfrm>
            <a:prstGeom prst="rect">
              <a:avLst/>
            </a:prstGeom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19289" compatLnSpc="1" forceAA="0" fromWordArt="0" horzOverflow="overflow" lIns="38576" numCol="1" rIns="38576" rot="0" rtlCol="1" spcFirstLastPara="0" tIns="19289" vert="horz" vertOverflow="overflow" wrap="square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b="1" dirty="0" lang="ar-SA" sz="540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uFillTx/>
                </a:rPr>
                <a:t> </a:t>
              </a:r>
              <a:r>
                <a:rPr b="1" dirty="0" lang="ar-SA" sz="5400">
                  <a:ln>
                    <a:solidFill>
                      <a:schemeClr val="tx1"/>
                    </a:solidFill>
                  </a:ln>
                  <a:solidFill>
                    <a:srgbClr val="0070C0"/>
                  </a:solidFill>
                  <a:uFillTx/>
                </a:rPr>
                <a:t>عِيَادَة</a:t>
              </a:r>
            </a:p>
            <a:p>
              <a:pPr algn="ctr"/>
              <a:r>
                <a:rPr dirty="0" lang="ar-SA" sz="760">
                  <a:ln>
                    <a:solidFill>
                      <a:schemeClr val="tx1"/>
                    </a:solidFill>
                  </a:ln>
                  <a:uFillTx/>
                </a:rPr>
                <a:t> 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4" name="مستطيل 43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345867" y="2006906"/>
              <a:ext cx="1891859" cy="733631"/>
            </a:xfrm>
            <a:prstGeom prst="rect">
              <a:avLst/>
            </a:prstGeom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19289" compatLnSpc="1" forceAA="0" fromWordArt="0" horzOverflow="overflow" lIns="38576" numCol="1" rIns="38576" rot="0" rtlCol="1" spcFirstLastPara="0" tIns="19289" vert="horz" vertOverflow="overflow" wrap="square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b="1" dirty="0" lang="ar-SA" sz="5400">
                  <a:ln>
                    <a:solidFill>
                      <a:schemeClr val="tx1"/>
                    </a:solidFill>
                  </a:ln>
                  <a:solidFill>
                    <a:schemeClr val="tx1"/>
                  </a:solidFill>
                  <a:uFillTx/>
                </a:rPr>
                <a:t>صَدِيقِي</a:t>
              </a:r>
              <a:endParaRPr b="1" dirty="0" lang="ar-SA" sz="5000">
                <a:ln>
                  <a:solidFill>
                    <a:schemeClr val="tx1"/>
                  </a:solidFill>
                </a:ln>
                <a:solidFill>
                  <a:srgbClr val="00B050"/>
                </a:solidFill>
                <a:uFillTx/>
              </a:endParaRPr>
            </a:p>
            <a:p>
              <a:pPr algn="ctr"/>
              <a:r>
                <a:rPr dirty="0" lang="ar-SA" sz="760">
                  <a:ln>
                    <a:solidFill>
                      <a:schemeClr val="tx1"/>
                    </a:solidFill>
                  </a:ln>
                  <a:uFillTx/>
                </a:rPr>
                <a:t> 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5" name="مستطيل 4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968210" y="4156197"/>
              <a:ext cx="1601214" cy="483079"/>
            </a:xfrm>
            <a:prstGeom prst="rect">
              <a:avLst/>
            </a:prstGeom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19289" compatLnSpc="1" forceAA="0" fromWordArt="0" horzOverflow="overflow" lIns="38576" numCol="1" rIns="38576" rot="0" rtlCol="1" spcFirstLastPara="0" tIns="19289" vert="horz" vertOverflow="overflow" wrap="square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b="1" dirty="0" lang="ar-SA" sz="540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uFillTx/>
                </a:rPr>
                <a:t> </a:t>
              </a:r>
              <a:r>
                <a:rPr b="1" dirty="0" lang="ar-SA" sz="5400">
                  <a:ln>
                    <a:solidFill>
                      <a:schemeClr val="tx1"/>
                    </a:solidFill>
                  </a:ln>
                  <a:solidFill>
                    <a:srgbClr val="FFC000"/>
                  </a:solidFill>
                  <a:uFillTx/>
                </a:rPr>
                <a:t>لَكِنَّهُ</a:t>
              </a:r>
            </a:p>
            <a:p>
              <a:pPr algn="ctr"/>
              <a:r>
                <a:rPr dirty="0" lang="ar-SA" sz="760">
                  <a:ln>
                    <a:solidFill>
                      <a:schemeClr val="tx1"/>
                    </a:solidFill>
                  </a:ln>
                  <a:uFillTx/>
                </a:rPr>
                <a:t> 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6" name="مستطيل 4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1276821" y="5723640"/>
              <a:ext cx="1766081" cy="405703"/>
            </a:xfrm>
            <a:prstGeom prst="rect">
              <a:avLst/>
            </a:prstGeom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19289" compatLnSpc="1" forceAA="0" fromWordArt="0" horzOverflow="overflow" lIns="38576" numCol="1" rIns="38576" rot="0" rtlCol="1" spcFirstLastPara="0" tIns="19289" vert="horz" vertOverflow="overflow" wrap="square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b="1" dirty="0" lang="ar-SA" sz="540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uFillTx/>
                </a:rPr>
                <a:t>أَتَمَنَّى </a:t>
              </a:r>
              <a:endParaRPr b="1" dirty="0" lang="ar-SA" sz="540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  <a:uFillTx/>
              </a:endParaRPr>
            </a:p>
            <a:p>
              <a:pPr algn="ctr"/>
              <a:r>
                <a:rPr dirty="0" lang="ar-SA" sz="760">
                  <a:ln>
                    <a:solidFill>
                      <a:schemeClr val="tx1"/>
                    </a:solidFill>
                  </a:ln>
                  <a:uFillTx/>
                </a:rPr>
                <a:t> </a:t>
              </a:r>
            </a:p>
          </p:txBody>
        </p:sp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8" name="مستطيل 47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5919720" y="5618816"/>
              <a:ext cx="1601214" cy="483079"/>
            </a:xfrm>
            <a:prstGeom prst="rect">
              <a:avLst/>
            </a:prstGeom>
            <a:ln>
              <a:noFill/>
            </a:ln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anchorCtr="0" bIns="19289" compatLnSpc="1" forceAA="0" fromWordArt="0" horzOverflow="overflow" lIns="38576" numCol="1" rIns="38576" rot="0" rtlCol="1" spcFirstLastPara="0" tIns="19289" vert="horz" vertOverflow="overflow" wrap="square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b="1" dirty="0" lang="ar-SA" sz="540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uFillTx/>
                </a:rPr>
                <a:t>زَارَت</a:t>
              </a:r>
              <a:endParaRPr b="1" dirty="0" lang="ar-SA" sz="5400">
                <a:ln>
                  <a:solidFill>
                    <a:schemeClr val="tx1"/>
                  </a:solidFill>
                </a:ln>
                <a:solidFill>
                  <a:schemeClr val="accent2">
                    <a:lumMod val="75000"/>
                  </a:schemeClr>
                </a:solidFill>
                <a:uFillTx/>
              </a:endParaRPr>
            </a:p>
            <a:p>
              <a:pPr algn="ctr"/>
              <a:r>
                <a:rPr dirty="0" lang="ar-SA" sz="760">
                  <a:ln>
                    <a:solidFill>
                      <a:schemeClr val="tx1"/>
                    </a:solidFill>
                  </a:ln>
                  <a:uFillTx/>
                </a:rPr>
                <a:t> </a:t>
              </a:r>
            </a:p>
          </p:txBody>
        </p:sp>
        <p:grpSp>
          <p:nvGrp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مجموعة 10"/>
  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GrpSpPr>
  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214314" y="173096"/>
              <a:ext cx="8715375" cy="6330950"/>
              <a:chOff x="214313" y="263525"/>
              <a:chExt cx="8715375" cy="6330950"/>
            </a:xfrm>
          </p:grpSpPr>
          <p:cxnSp>
            <p:nvCxn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" name="رابط مستقيم 49"/>
  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<p:nvPr/>
            </p:nvCxn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 flipH="1">
                <a:off x="214313" y="3482008"/>
                <a:ext cx="8715375" cy="0"/>
              </a:xfrm>
              <a:prstGeom prst="line">
                <a:avLst/>
              </a:prstGeom>
              <a:ln w="28575"/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2" name="رابط مستقيم 51"/>
  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tCxn id="16" idx="2"/>
                <a:endCxn id="16" idx="0"/>
              </p:cNvCxnSpPr>
              <p:nvPr/>
            </p:nvCxn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 flipV="1">
                <a:off x="4572001" y="263525"/>
                <a:ext cx="0" cy="6330950"/>
              </a:xfrm>
              <a:prstGeom prst="line">
                <a:avLst/>
              </a:prstGeom>
              <a:ln w="28575"/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1" name="رابط مستقيم 40"/>
  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<p:nvPr/>
            </p:nvCxn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 flipH="1">
                <a:off x="214313" y="1758962"/>
                <a:ext cx="8715375" cy="0"/>
              </a:xfrm>
              <a:prstGeom prst="line">
                <a:avLst/>
              </a:prstGeom>
              <a:ln w="28575"/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1" name="رابط مستقيم 50"/>
    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  <p:nvPr/>
            </p:nvCxn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 flipH="1">
                <a:off x="214314" y="5237658"/>
                <a:ext cx="8715374" cy="0"/>
              </a:xfrm>
              <a:prstGeom prst="line">
                <a:avLst/>
              </a:prstGeom>
              <a:ln w="28575"/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<a:spLocks/>
              </p:cNvSpPr>
              <p:nvPr/>
            </p:nvSpPr>
  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xfrm>
                <a:off x="214313" y="263525"/>
                <a:ext cx="8715375" cy="6330950"/>
              </a:xfrm>
              <a:prstGeom prst="rect">
                <a:avLst/>
              </a:prstGeom>
              <a:noFill/>
              <a:ln cmpd="tri" w="57150">
                <a:solidFill>
                  <a:schemeClr val="tx1"/>
                </a:solidFill>
              </a:ln>
            </p:spPr>
  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bodyPr anchor="ctr" rtlCol="1"/>
              <a:lstStyle/>
              <a:p>
                <a:pPr algn="ctr">
                  <a:defRPr>
                    <a:uFillTx/>
                  </a:defRPr>
                </a:pPr>
                <a:endParaRPr dirty="0" lang="ar-SA">
                  <a:uFillTx/>
                </a:endParaRPr>
              </a:p>
            </p:txBody>
          </p:sp>
        </p:grpSp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6" name="مستطيل: زوايا مستديرة 5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41861" y="2749167"/>
            <a:ext cx="2113160" cy="1884847"/>
          </a:xfrm>
          <a:prstGeom prst="roundRect">
            <a:avLst/>
          </a:prstGeom>
          <a:solidFill>
            <a:srgbClr val="CD33A1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45720" compatLnSpc="1" forceAA="0" fromWordArt="0" horzOverflow="overflow" lIns="91440" numCol="1" rIns="91440" rot="0" rtlCol="1" spcFirstLastPara="0" tIns="45720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r>
              <a:rPr dirty="0" lang="ar-SA" sz="2800">
                <a:solidFill>
                  <a:schemeClr val="bg1"/>
                </a:solidFill>
                <a:uFillTx/>
              </a:rPr>
              <a:t>أقرأ الكلمات ثم أضع الظاهرة اللغوية أمامها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مستطيل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51258" y="4154404"/>
            <a:ext cx="1662718" cy="537214"/>
          </a:xfrm>
          <a:prstGeom prst="rect">
            <a:avLst/>
          </a:prstGeom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19289" compatLnSpc="1" forceAA="0" fromWordArt="0" horzOverflow="overflow" lIns="38576" numCol="1" rIns="38576" rot="0" rtlCol="1" spcFirstLastPara="0" tIns="19289" vert="horz" vertOverflow="overflow" wrap="square">
            <a:prstTxWarp prst="textNoShape">
              <a:avLst/>
            </a:prstTxWarp>
            <a:noAutofit/>
          </a:bodyPr>
          <a:lstStyle/>
          <a:p>
            <a:pPr algn="ctr"/>
            <a:r>
              <a:rPr b="1" dirty="0" lang="ar-SA" sz="540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uFillTx/>
              </a:rPr>
              <a:t>شُكْرًا</a:t>
            </a:r>
            <a:endParaRPr b="1" dirty="0" lang="ar-SA" sz="5000">
              <a:ln>
                <a:solidFill>
                  <a:schemeClr val="tx1"/>
                </a:solidFill>
              </a:ln>
              <a:solidFill>
                <a:schemeClr val="tx1"/>
              </a:solidFill>
              <a:uFillTx/>
            </a:endParaRPr>
          </a:p>
          <a:p>
            <a:pPr algn="ctr"/>
            <a:r>
              <a:rPr dirty="0" lang="ar-SA" sz="760">
                <a:ln>
                  <a:solidFill>
                    <a:schemeClr val="tx1"/>
                  </a:solidFill>
                </a:ln>
                <a:uFillTx/>
              </a:rPr>
              <a:t>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5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خطط انسيابي: معالجة متعاقبة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03848" y="2708920"/>
            <a:ext cx="3240360" cy="1152128"/>
          </a:xfrm>
          <a:prstGeom prst="flowChartAlternateProcess">
            <a:avLst/>
          </a:prstGeom>
          <a:solidFill>
            <a:schemeClr val="tx1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scene3d>
              <a:camera prst="orthographicFront"/>
              <a:lightRig dir="tl" rig="flat">
                <a:rot lat="0" lon="0" rev="6600000"/>
              </a:lightRig>
            </a:scene3d>
            <a:sp3d contourW="8890" extrusionH="25400">
              <a:bevelT h="31750" w="3810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b="1" dirty="0" lang="ar-SA" sz="3200">
                <a:ln w="11430">
                  <a:solidFill>
                    <a:srgbClr val="00B0F0"/>
                  </a:solidFill>
                </a:ln>
                <a:solidFill>
                  <a:schemeClr val="bg1"/>
                </a:solidFill>
                <a:effectLst>
                  <a:outerShdw algn="tl" blurRad="50800" dir="5460000" dist="39000">
                    <a:srgbClr val="000000">
                      <a:alpha val="38000"/>
                    </a:srgbClr>
                  </a:outerShdw>
                </a:effectLst>
                <a:uFillTx/>
              </a:rPr>
              <a:t> اختار الإجابة الصحيحة ؟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سحابة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60032" y="332656"/>
            <a:ext cx="2520280" cy="2160240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400">
                <a:uFillTx/>
              </a:rPr>
              <a:t>عند زيارة المريض أتحدث بصوت عالي  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سحابة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40696" y="4365104"/>
            <a:ext cx="2779576" cy="1834902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400">
                <a:uFillTx/>
              </a:rPr>
              <a:t>أعتقد بأن المريض يحتاج إلى دعاء </a:t>
            </a:r>
            <a:r>
              <a:rPr b="1" dirty="0" err="1" lang="ar-SA" sz="2400">
                <a:uFillTx/>
              </a:rPr>
              <a:t>وهدايا.</a:t>
            </a:r>
            <a:r>
              <a:rPr b="1" dirty="0" lang="ar-SA" sz="2400">
                <a:uFillTx/>
              </a:rPr>
              <a:t> 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سحابة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69976" y="332656"/>
            <a:ext cx="2267744" cy="1944216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400">
                <a:uFillTx/>
              </a:rPr>
              <a:t>أما أنا فأطيل الجلوس عنده.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سحابة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5536" y="2708920"/>
            <a:ext cx="2304256" cy="1944216"/>
          </a:xfrm>
          <a:prstGeom prst="cloud">
            <a:avLst/>
          </a:prstGeom>
          <a:solidFill>
            <a:schemeClr val="accent3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b="1" dirty="0" lang="ar-SA" sz="2400">
                <a:uFillTx/>
              </a:rPr>
              <a:t> أما أنا فأكثر عليه الأسئلة </a:t>
            </a:r>
          </a:p>
          <a:p>
            <a:pPr algn="ctr"/>
            <a:r>
              <a:rPr b="1" dirty="0" lang="ar-SA" sz="2400">
                <a:uFillTx/>
              </a:rPr>
              <a:t>وأناقشه حول مرضه. 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ريمي.jpg" id="23" name="صورة 2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76256" y="4077072"/>
            <a:ext cx="1944216" cy="227811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سنو-وايت.jpg" id="24" name="صورة 2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 cstate="print"/>
          <a:srcRect b="35554" l="25185" r="22871" t="157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3528" y="4581128"/>
            <a:ext cx="2376264" cy="180020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هايدي.gif" id="25" name="صورة 2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 cstate="print"/>
          <a:srcRect b="43700" l="40550" r="2716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236296" y="764704"/>
            <a:ext cx="1728192" cy="242088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سالي.png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 cstate="print"/>
          <a:srcRect b="6251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23528" y="260648"/>
            <a:ext cx="1728192" cy="201622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>
                                        <p:cTn dur="2000" id="13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>
                      <p:stCondLst>
                        <p:cond delay="indefinite"/>
                      </p:stCondLst>
                      <p:childTnLst>
                        <p:par>
                          <p:cTn fill="hold" id="1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6" nodeType="clickEffect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>
                                        <p:cTn dur="2000" id="18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>
                                        <p:cTn dur="2000" id="23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6" nodeType="clickEffect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>
                                        <p:cTn dur="2000" id="28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2"/>
      <p:bldP advAuto="4294967295" animBg="1" grpId="0" spid="14"/>
      <p:bldP advAuto="4294967295" animBg="1" grpId="0" spid="17"/>
      <p:bldP advAuto="4294967295" animBg="1" grpId="0" spid="16"/>
      <p:bldP advAuto="4294967295" animBg="1" grpId="0" spid="15"/>
    </p:bldLst>
  </p:timing>
</p:sld>
</file>

<file path=ppt/slides/slide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4" name="Rounded Rectangle 4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6233" y="971189"/>
            <a:ext cx="2125980" cy="155676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400">
                <a:solidFill>
                  <a:schemeClr val="bg1"/>
                </a:solidFill>
                <a:uFillTx/>
              </a:rPr>
              <a:t> النَّاسُ</a:t>
            </a:r>
            <a:endParaRPr b="1" dirty="0" lang="en-US" sz="13800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Rounded Rectangle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6233" y="100181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4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6" name="Rounded Rectangle 4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77471" y="948690"/>
            <a:ext cx="2125980" cy="1556766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صَالِحُ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7" name="Rounded Rectangle 4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0642" y="948690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الْعَسَلُ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9" name="Rounded Rectangle 4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45178" y="96912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الشِّفَاءُ</a:t>
            </a:r>
            <a:endParaRPr b="1" dirty="0" lang="en-US" sz="54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" name="Rounded Rectangle 4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8987" y="2573920"/>
            <a:ext cx="2125980" cy="1556766"/>
          </a:xfrm>
          <a:prstGeom prst="roundRect">
            <a:avLst/>
          </a:prstGeom>
          <a:solidFill>
            <a:srgbClr val="E581D7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يَرْقُدُ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3" name="Rounded Rectangle 5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61866" y="2612240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حَزِينًا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4" name="Rounded Rectangle 5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0639" y="2640330"/>
            <a:ext cx="2125980" cy="155676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الْمَنْزِلُ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6" name="Rounded Rectangle 5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11875" y="2640330"/>
            <a:ext cx="2125980" cy="155676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 rtl="1"/>
            <a:r>
              <a:rPr b="1" dirty="0" lang="ar-SA" sz="2100">
                <a:solidFill>
                  <a:schemeClr val="tx1"/>
                </a:solidFill>
                <a:uFillTx/>
                <a:cs charset="-78" pitchFamily="2" typeface="Traditional Arabic"/>
              </a:rPr>
              <a:t> </a:t>
            </a:r>
            <a:r>
              <a:rPr b="1" dirty="0" lang="ar-SA" sz="6000">
                <a:solidFill>
                  <a:schemeClr val="bg1"/>
                </a:solidFill>
                <a:uFillTx/>
                <a:cs charset="-78" pitchFamily="2" typeface="Traditional Arabic"/>
              </a:rPr>
              <a:t> </a:t>
            </a:r>
            <a:r>
              <a:rPr b="1" dirty="0" lang="ar-SA" sz="8800">
                <a:solidFill>
                  <a:schemeClr val="bg1"/>
                </a:solidFill>
                <a:uFillTx/>
                <a:cs charset="-78" pitchFamily="2" typeface="Traditional Arabic"/>
              </a:rPr>
              <a:t>أُمُّهُ</a:t>
            </a:r>
            <a:endParaRPr b="1" dirty="0" lang="en-US" sz="2100">
              <a:solidFill>
                <a:schemeClr val="bg1"/>
              </a:solidFill>
              <a:uFillTx/>
              <a:cs charset="-78" pitchFamily="2" typeface="Traditional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8" name="Rounded Rectangle 5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4765" y="4331970"/>
            <a:ext cx="2125980" cy="155676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 مُلَوَّثًا</a:t>
            </a:r>
            <a:endParaRPr b="1" dirty="0" lang="en-US" sz="32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0" name="Rounded Rectangle 5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66903" y="4331970"/>
            <a:ext cx="2125980" cy="155676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طَعَامًا</a:t>
            </a:r>
            <a:endParaRPr b="1" dirty="0" lang="en-US" sz="8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1" name="Rounded Rectangle 6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96428" y="4366335"/>
            <a:ext cx="2125980" cy="1556766"/>
          </a:xfrm>
          <a:prstGeom prst="roundRect">
            <a:avLst/>
          </a:prstGeom>
          <a:solidFill>
            <a:srgbClr val="140611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000">
                <a:solidFill>
                  <a:srgbClr val="FFFFFF"/>
                </a:solidFill>
                <a:uFillTx/>
              </a:rPr>
              <a:t>شُكْرًا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3" name="Rounded Rectangle 6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19126" y="4331970"/>
            <a:ext cx="2125980" cy="1556766"/>
          </a:xfrm>
          <a:prstGeom prst="roundRect">
            <a:avLst/>
          </a:prstGeom>
          <a:solidFill>
            <a:srgbClr val="C63AAB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 rtl="1"/>
            <a:r>
              <a:rPr b="1" dirty="0" lang="ar-SA" sz="4000">
                <a:solidFill>
                  <a:srgbClr val="FFFFFF"/>
                </a:solidFill>
                <a:uFillTx/>
              </a:rPr>
              <a:t>الْمُسْتَشْفَى</a:t>
            </a:r>
            <a:endParaRPr b="1" dirty="0" lang="en-US" sz="4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Rounded Rectangl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1231" y="258184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8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ounded 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95170" y="262488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7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ounded 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92883" y="264729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6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ounded Rectangle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76789" y="261224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5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Rounded Rectangle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1661" y="429202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12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Rounded Rectangle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66903" y="433893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11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Rounded Rectangle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73661" y="4352545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10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Rounded 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96359" y="433893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9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Rounded Rectangle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77061" y="98342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3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Rounded Rectangle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96605" y="98342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2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Rounded Rectangle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19126" y="1006948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25603" y="6037538"/>
            <a:ext cx="7560840" cy="504056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تختار الطالبة رقم وتقرأ الكلمة الظاهرة خلف الرقم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57727" y="208823"/>
            <a:ext cx="6428716" cy="52322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1548" y="198783"/>
            <a:ext cx="1550504" cy="503901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>
                <a:uFillTx/>
              </a:rPr>
              <a:t>طالبة تسأل طالبة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3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"/>
                  </p:tgtEl>
                </p:cond>
              </p:nextCondLst>
            </p:seq>
            <p:seq concurrent="1" nextAc="seek">
              <p:cTn evtFilter="cancelBubble" fill="hold" id="14" nodeType="interactiveSeq" restart="whenNotActive">
                <p:stCondLst>
                  <p:cond delay="0" evt="onClick">
                    <p:tgtEl>
                      <p:spTgt spid="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5">
                      <p:stCondLst>
                        <p:cond delay="0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2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4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5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"/>
                  </p:tgtEl>
                </p:cond>
              </p:nextCondLst>
            </p:seq>
            <p:seq concurrent="1" nextAc="seek">
              <p:cTn evtFilter="cancelBubble" fill="hold" id="26" nodeType="interactiveSeq" restart="whenNotActive">
                <p:stCondLst>
                  <p:cond delay="0" evt="onClick">
                    <p:tgtEl>
                      <p:spTgt spid="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7">
                      <p:stCondLst>
                        <p:cond delay="0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3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3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3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36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37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"/>
                  </p:tgtEl>
                </p:cond>
              </p:nextCondLst>
            </p:seq>
            <p:seq concurrent="1" nextAc="seek">
              <p:cTn evtFilter="cancelBubble" fill="hold" id="38" nodeType="interactiveSeq" restart="whenNotActive">
                <p:stCondLst>
                  <p:cond delay="0" evt="onClick">
                    <p:tgtEl>
                      <p:spTgt spid="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9">
                      <p:stCondLst>
                        <p:cond delay="0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42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4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4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48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49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"/>
                  </p:tgtEl>
                </p:cond>
              </p:nextCondLst>
            </p:seq>
            <p:seq concurrent="1" nextAc="seek">
              <p:cTn evtFilter="cancelBubble" fill="hold" id="50" nodeType="interactiveSeq" restart="whenNotActive">
                <p:stCondLst>
                  <p:cond delay="0" evt="onClick">
                    <p:tgtEl>
                      <p:spTgt spid="1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51">
                      <p:stCondLst>
                        <p:cond delay="0"/>
                      </p:stCondLst>
                      <p:childTnLst>
                        <p:par>
                          <p:cTn fill="hold" id="5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54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55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5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6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61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"/>
                  </p:tgtEl>
                </p:cond>
              </p:nextCondLst>
            </p:seq>
            <p:seq concurrent="1" nextAc="seek">
              <p:cTn evtFilter="cancelBubble" fill="hold" id="62" nodeType="interactiveSeq" restart="whenNotActive">
                <p:stCondLst>
                  <p:cond delay="0" evt="onClick">
                    <p:tgtEl>
                      <p:spTgt spid="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63">
                      <p:stCondLst>
                        <p:cond delay="0"/>
                      </p:stCondLst>
                      <p:childTnLst>
                        <p:par>
                          <p:cTn fill="hold" id="6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6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67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7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72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73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"/>
                  </p:tgtEl>
                </p:cond>
              </p:nextCondLst>
            </p:seq>
            <p:seq concurrent="1" nextAc="seek">
              <p:cTn evtFilter="cancelBubble" fill="hold" id="74" nodeType="interactiveSeq" restart="whenNotActive">
                <p:stCondLst>
                  <p:cond delay="0" evt="onClick">
                    <p:tgtEl>
                      <p:spTgt spid="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75">
                      <p:stCondLst>
                        <p:cond delay="0"/>
                      </p:stCondLst>
                      <p:childTnLst>
                        <p:par>
                          <p:cTn fill="hold" id="7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7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78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9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8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8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85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"/>
                  </p:tgtEl>
                </p:cond>
              </p:nextCondLst>
            </p:seq>
            <p:seq concurrent="1" nextAc="seek">
              <p:cTn evtFilter="cancelBubble" fill="hold" id="86" nodeType="interactiveSeq" restart="whenNotActive">
                <p:stCondLst>
                  <p:cond delay="0" evt="onClick">
                    <p:tgtEl>
                      <p:spTgt spid="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87">
                      <p:stCondLst>
                        <p:cond delay="0"/>
                      </p:stCondLst>
                      <p:childTnLst>
                        <p:par>
                          <p:cTn fill="hold" id="8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8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9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9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9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9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96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97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"/>
                  </p:tgtEl>
                </p:cond>
              </p:nextCondLst>
            </p:seq>
            <p:seq concurrent="1" nextAc="seek">
              <p:cTn evtFilter="cancelBubble" fill="hold" id="98" nodeType="interactiveSeq" restart="whenNotActive">
                <p:stCondLst>
                  <p:cond delay="0" evt="onClick">
                    <p:tgtEl>
                      <p:spTgt spid="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99">
                      <p:stCondLst>
                        <p:cond delay="0"/>
                      </p:stCondLst>
                      <p:childTnLst>
                        <p:par>
                          <p:cTn fill="hold" id="10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02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03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0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08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09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"/>
                  </p:tgtEl>
                </p:cond>
              </p:nextCondLst>
            </p:seq>
            <p:seq concurrent="1" nextAc="seek">
              <p:cTn evtFilter="cancelBubble" fill="hold" id="110" nodeType="interactiveSeq" restart="whenNotActive">
                <p:stCondLst>
                  <p:cond delay="0" evt="onClick">
                    <p:tgtEl>
                      <p:spTgt spid="1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11">
                      <p:stCondLst>
                        <p:cond delay="0"/>
                      </p:stCondLst>
                      <p:childTnLst>
                        <p:par>
                          <p:cTn fill="hold" id="1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14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15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1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21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"/>
                  </p:tgtEl>
                </p:cond>
              </p:nextCondLst>
            </p:seq>
            <p:seq concurrent="1" nextAc="seek">
              <p:cTn evtFilter="cancelBubble" fill="hold" id="122" nodeType="interactiveSeq" restart="whenNotActive">
                <p:stCondLst>
                  <p:cond delay="0" evt="onClick">
                    <p:tgtEl>
                      <p:spTgt spid="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23">
                      <p:stCondLst>
                        <p:cond delay="0"/>
                      </p:stCondLst>
                      <p:childTnLst>
                        <p:par>
                          <p:cTn fill="hold" id="1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2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2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2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3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32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33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"/>
                  </p:tgtEl>
                </p:cond>
              </p:nextCondLst>
            </p:seq>
            <p:seq concurrent="1" nextAc="seek">
              <p:cTn evtFilter="cancelBubble" fill="hold" id="134" nodeType="interactiveSeq" restart="whenNotActive">
                <p:stCondLst>
                  <p:cond delay="0" evt="onClick">
                    <p:tgtEl>
                      <p:spTgt spid="1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35">
                      <p:stCondLst>
                        <p:cond delay="0"/>
                      </p:stCondLst>
                      <p:childTnLst>
                        <p:par>
                          <p:cTn fill="hold" id="13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38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39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4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4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4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44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45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"/>
                  </p:tgtEl>
                </p:cond>
              </p:nextCondLst>
            </p:seq>
            <p:seq concurrent="1" nextAc="seek">
              <p:cTn evtFilter="cancelBubble" fill="hold" id="146" nodeType="interactiveSeq" restart="whenNotActive">
                <p:stCondLst>
                  <p:cond delay="0" evt="onClick">
                    <p:tgtEl>
                      <p:spTgt spid="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47">
                      <p:stCondLst>
                        <p:cond delay="0"/>
                      </p:stCondLst>
                      <p:childTnLst>
                        <p:par>
                          <p:cTn fill="hold" id="14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4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51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5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5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56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57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4"/>
                  </p:tgtEl>
                </p:cond>
              </p:nextCondLst>
            </p:seq>
            <p:seq concurrent="1" nextAc="seek">
              <p:cTn evtFilter="cancelBubble" fill="hold" id="158" nodeType="interactiveSeq" restart="whenNotActive">
                <p:stCondLst>
                  <p:cond delay="0" evt="onClick">
                    <p:tgtEl>
                      <p:spTgt spid="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59">
                      <p:stCondLst>
                        <p:cond delay="0"/>
                      </p:stCondLst>
                      <p:childTnLst>
                        <p:par>
                          <p:cTn fill="hold" id="16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6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62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63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6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6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6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68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69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6"/>
                  </p:tgtEl>
                </p:cond>
              </p:nextCondLst>
            </p:seq>
            <p:seq concurrent="1" nextAc="seek">
              <p:cTn evtFilter="cancelBubble" fill="hold" id="170" nodeType="interactiveSeq" restart="whenNotActive">
                <p:stCondLst>
                  <p:cond delay="0" evt="onClick">
                    <p:tgtEl>
                      <p:spTgt spid="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71">
                      <p:stCondLst>
                        <p:cond delay="0"/>
                      </p:stCondLst>
                      <p:childTnLst>
                        <p:par>
                          <p:cTn fill="hold" id="172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7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7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75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7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7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7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8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7"/>
                  </p:tgtEl>
                </p:cond>
              </p:nextCondLst>
            </p:seq>
            <p:seq concurrent="1" nextAc="seek">
              <p:cTn evtFilter="cancelBubble" fill="hold" id="182" nodeType="interactiveSeq" restart="whenNotActive">
                <p:stCondLst>
                  <p:cond delay="0" evt="onClick">
                    <p:tgtEl>
                      <p:spTgt spid="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83">
                      <p:stCondLst>
                        <p:cond delay="0"/>
                      </p:stCondLst>
                      <p:childTnLst>
                        <p:par>
                          <p:cTn fill="hold" id="18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8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86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87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8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8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9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92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93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9"/>
                  </p:tgtEl>
                </p:cond>
              </p:nextCondLst>
            </p:seq>
            <p:seq concurrent="1" nextAc="seek">
              <p:cTn evtFilter="cancelBubble" fill="hold" id="194" nodeType="interactiveSeq" restart="whenNotActive">
                <p:stCondLst>
                  <p:cond delay="0" evt="onClick">
                    <p:tgtEl>
                      <p:spTgt spid="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95">
                      <p:stCondLst>
                        <p:cond delay="0"/>
                      </p:stCondLst>
                      <p:childTnLst>
                        <p:par>
                          <p:cTn fill="hold" id="196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9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98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99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0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0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04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0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0"/>
                  </p:tgtEl>
                </p:cond>
              </p:nextCondLst>
            </p:seq>
            <p:seq concurrent="1" nextAc="seek">
              <p:cTn evtFilter="cancelBubble" fill="hold" id="206" nodeType="interactiveSeq" restart="whenNotActive">
                <p:stCondLst>
                  <p:cond delay="0" evt="onClick">
                    <p:tgtEl>
                      <p:spTgt spid="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07">
                      <p:stCondLst>
                        <p:cond delay="0"/>
                      </p:stCondLst>
                      <p:childTnLst>
                        <p:par>
                          <p:cTn fill="hold" id="20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0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1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1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1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1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16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17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3"/>
                  </p:tgtEl>
                </p:cond>
              </p:nextCondLst>
            </p:seq>
            <p:seq concurrent="1" nextAc="seek">
              <p:cTn evtFilter="cancelBubble" fill="hold" id="218" nodeType="interactiveSeq" restart="whenNotActive">
                <p:stCondLst>
                  <p:cond delay="0" evt="onClick">
                    <p:tgtEl>
                      <p:spTgt spid="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19">
                      <p:stCondLst>
                        <p:cond delay="0"/>
                      </p:stCondLst>
                      <p:childTnLst>
                        <p:par>
                          <p:cTn fill="hold" id="22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2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22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23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2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2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2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2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4"/>
                  </p:tgtEl>
                </p:cond>
              </p:nextCondLst>
            </p:seq>
            <p:seq concurrent="1" nextAc="seek">
              <p:cTn evtFilter="cancelBubble" fill="hold" id="230" nodeType="interactiveSeq" restart="whenNotActive">
                <p:stCondLst>
                  <p:cond delay="0" evt="onClick">
                    <p:tgtEl>
                      <p:spTgt spid="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31">
                      <p:stCondLst>
                        <p:cond delay="0"/>
                      </p:stCondLst>
                      <p:childTnLst>
                        <p:par>
                          <p:cTn fill="hold" id="232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3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34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35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3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3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3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4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4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6"/>
                  </p:tgtEl>
                </p:cond>
              </p:nextCondLst>
            </p:seq>
            <p:seq concurrent="1" nextAc="seek">
              <p:cTn evtFilter="cancelBubble" fill="hold" id="242" nodeType="interactiveSeq" restart="whenNotActive">
                <p:stCondLst>
                  <p:cond delay="0" evt="onClick">
                    <p:tgtEl>
                      <p:spTgt spid="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43">
                      <p:stCondLst>
                        <p:cond delay="0"/>
                      </p:stCondLst>
                      <p:childTnLst>
                        <p:par>
                          <p:cTn fill="hold" id="24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4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46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47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4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4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5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52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53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8"/>
                  </p:tgtEl>
                </p:cond>
              </p:nextCondLst>
            </p:seq>
            <p:seq concurrent="1" nextAc="seek">
              <p:cTn evtFilter="cancelBubble" fill="hold" id="254" nodeType="interactiveSeq" restart="whenNotActive">
                <p:stCondLst>
                  <p:cond delay="0" evt="onClick">
                    <p:tgtEl>
                      <p:spTgt spid="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55">
                      <p:stCondLst>
                        <p:cond delay="0"/>
                      </p:stCondLst>
                      <p:childTnLst>
                        <p:par>
                          <p:cTn fill="hold" id="256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5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58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59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6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6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6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64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65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0"/>
                  </p:tgtEl>
                </p:cond>
              </p:nextCondLst>
            </p:seq>
            <p:seq concurrent="1" nextAc="seek">
              <p:cTn evtFilter="cancelBubble" fill="hold" id="266" nodeType="interactiveSeq" restart="whenNotActive">
                <p:stCondLst>
                  <p:cond delay="0" evt="onClick">
                    <p:tgtEl>
                      <p:spTgt spid="6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67">
                      <p:stCondLst>
                        <p:cond delay="0"/>
                      </p:stCondLst>
                      <p:childTnLst>
                        <p:par>
                          <p:cTn fill="hold" id="26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6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7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71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7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7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7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7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7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1"/>
                  </p:tgtEl>
                </p:cond>
              </p:nextCondLst>
            </p:seq>
            <p:seq concurrent="1" nextAc="seek">
              <p:cTn evtFilter="cancelBubble" fill="hold" id="278" nodeType="interactiveSeq" restart="whenNotActive">
                <p:stCondLst>
                  <p:cond delay="0" evt="onClick">
                    <p:tgtEl>
                      <p:spTgt spid="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79">
                      <p:stCondLst>
                        <p:cond delay="0"/>
                      </p:stCondLst>
                      <p:childTnLst>
                        <p:par>
                          <p:cTn fill="hold" id="28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8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82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83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8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8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88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89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advAuto="4294967295" animBg="1" grpId="0" spid="44"/>
      <p:bldP advAuto="4294967295" animBg="1" grpId="1" spid="44"/>
      <p:bldP advAuto="4294967295" animBg="1" grpId="0" spid="18"/>
      <p:bldP advAuto="4294967295" animBg="1" grpId="1" spid="18"/>
      <p:bldP advAuto="4294967295" animBg="1" grpId="0" spid="46"/>
      <p:bldP advAuto="4294967295" animBg="1" grpId="1" spid="46"/>
      <p:bldP advAuto="4294967295" animBg="1" grpId="0" spid="47"/>
      <p:bldP advAuto="4294967295" animBg="1" grpId="1" spid="47"/>
      <p:bldP advAuto="4294967295" animBg="1" grpId="0" spid="49"/>
      <p:bldP advAuto="4294967295" animBg="1" grpId="1" spid="49"/>
      <p:bldP advAuto="4294967295" animBg="1" grpId="0" spid="50"/>
      <p:bldP advAuto="4294967295" animBg="1" grpId="1" spid="50"/>
      <p:bldP advAuto="4294967295" animBg="1" grpId="0" spid="53"/>
      <p:bldP advAuto="4294967295" animBg="1" grpId="1" spid="53"/>
      <p:bldP advAuto="4294967295" animBg="1" grpId="0" spid="54"/>
      <p:bldP advAuto="4294967295" animBg="1" grpId="1" spid="54"/>
      <p:bldP advAuto="4294967295" animBg="1" grpId="0" spid="56"/>
      <p:bldP advAuto="4294967295" animBg="1" grpId="1" spid="56"/>
      <p:bldP advAuto="4294967295" animBg="1" grpId="0" spid="58"/>
      <p:bldP advAuto="4294967295" animBg="1" grpId="1" spid="58"/>
      <p:bldP advAuto="4294967295" animBg="1" grpId="0" spid="60"/>
      <p:bldP advAuto="4294967295" animBg="1" grpId="1" spid="60"/>
      <p:bldP advAuto="4294967295" animBg="1" grpId="0" spid="61"/>
      <p:bldP advAuto="4294967295" animBg="1" grpId="1" spid="61"/>
      <p:bldP advAuto="4294967295" animBg="1" grpId="0" spid="63"/>
      <p:bldP advAuto="4294967295" animBg="1" grpId="1" spid="63"/>
      <p:bldP advAuto="4294967295" animBg="1" grpId="0" spid="5"/>
      <p:bldP advAuto="4294967295" animBg="1" grpId="1" spid="5"/>
      <p:bldP advAuto="4294967295" animBg="1" grpId="0" spid="6"/>
      <p:bldP advAuto="4294967295" animBg="1" grpId="1" spid="6"/>
      <p:bldP advAuto="4294967295" animBg="1" grpId="0" spid="7"/>
      <p:bldP advAuto="4294967295" animBg="1" grpId="1" spid="7"/>
      <p:bldP advAuto="4294967295" animBg="1" grpId="0" spid="8"/>
      <p:bldP advAuto="4294967295" animBg="1" grpId="1" spid="8"/>
      <p:bldP advAuto="4294967295" animBg="1" grpId="0" spid="12"/>
      <p:bldP advAuto="4294967295" animBg="1" grpId="1" spid="12"/>
      <p:bldP advAuto="4294967295" animBg="1" grpId="0" spid="13"/>
      <p:bldP advAuto="4294967295" animBg="1" grpId="1" spid="13"/>
      <p:bldP advAuto="4294967295" animBg="1" grpId="0" spid="14"/>
      <p:bldP advAuto="4294967295" animBg="1" grpId="1" spid="14"/>
      <p:bldP advAuto="4294967295" animBg="1" grpId="0" spid="15"/>
      <p:bldP advAuto="4294967295" animBg="1" grpId="1" spid="15"/>
      <p:bldP advAuto="4294967295" animBg="1" grpId="0" spid="19"/>
      <p:bldP advAuto="4294967295" animBg="1" grpId="1" spid="19"/>
      <p:bldP advAuto="4294967295" animBg="1" grpId="0" spid="20"/>
      <p:bldP advAuto="4294967295" animBg="1" grpId="1" spid="20"/>
      <p:bldP advAuto="4294967295" animBg="1" grpId="0" spid="21"/>
      <p:bldP advAuto="4294967295" animBg="1" grpId="1" spid="21"/>
    </p:bldLst>
  </p:timing>
</p:sld>
</file>

<file path=ppt/slides/slide6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t="533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07165" y="598005"/>
            <a:ext cx="6930887" cy="543173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ربع نص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4485" y="3103739"/>
            <a:ext cx="1715126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dirty="0" lang="ar-SA">
                <a:uFillTx/>
              </a:rPr>
              <a:t>تقرأ الطالبة الكلمة وتوضح  المهارة    الصوتية في الكلمة 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23888" l="34091" r="37121" t="874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34649" y="101990"/>
            <a:ext cx="2420708" cy="6654019"/>
          </a:xfrm>
          <a:prstGeom prst="rect">
            <a:avLst/>
          </a:prstGeom>
        </p:spPr>
      </p:pic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مجموعة 28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420704" y="359142"/>
            <a:ext cx="2323376" cy="6531905"/>
            <a:chOff x="4663067" y="410755"/>
            <a:chExt cx="2323376" cy="6531905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3"/>
            <a:srcRect b="22167" l="9522" r="19011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856806" y="4231986"/>
              <a:ext cx="1519667" cy="1199088"/>
            </a:xfrm>
            <a:prstGeom prst="rect">
              <a:avLst/>
            </a:prstGeom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صورة 1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4"/>
            <a:srcRect b="22485" l="11056" r="13138" t="-23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856807" y="3047357"/>
              <a:ext cx="1581608" cy="1086732"/>
            </a:xfrm>
            <a:prstGeom prst="rect">
              <a:avLst/>
            </a:prstGeom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2" name="صورة 21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5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663067" y="5431074"/>
              <a:ext cx="2284557" cy="1511586"/>
            </a:xfrm>
            <a:prstGeom prst="rect">
              <a:avLst/>
            </a:prstGeom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صورة 25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6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663666" y="1618478"/>
              <a:ext cx="2322777" cy="1536874"/>
            </a:xfrm>
            <a:prstGeom prst="rect">
              <a:avLst/>
            </a:prstGeom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صورة 2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7"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671513" y="410755"/>
              <a:ext cx="2031705" cy="1402463"/>
            </a:xfrm>
            <a:prstGeom prst="rect">
              <a:avLst/>
            </a:prstGeom>
          </p:spPr>
        </p:pic>
      </p:grp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6" name="صورة 3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23888" l="34091" r="37121" t="874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73533" y="37601"/>
            <a:ext cx="2420708" cy="665401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2" name="صورة 4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31501" y="234295"/>
            <a:ext cx="2072820" cy="165215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4" name="صورة 4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9"/>
          <a:srcRect b="24642" l="10662" r="14338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43172" y="4180373"/>
            <a:ext cx="1578342" cy="105193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6" name="صورة 4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10"/>
          <a:srcRect b="24356" l="7124" r="1262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31501" y="1566865"/>
            <a:ext cx="1732705" cy="103256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" name="صورة 4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1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31501" y="5364219"/>
            <a:ext cx="2206943" cy="163996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1" name="صورة 6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12"/>
          <a:srcRect b="29117" l="10326" r="10953" t="2635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43171" y="2859572"/>
            <a:ext cx="1715126" cy="122290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00QPU6ZP.jpg" id="62" name="صورة 6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13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9500" y="1021095"/>
            <a:ext cx="2333625" cy="1962150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2549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50996" y="1124744"/>
            <a:ext cx="6842008" cy="4394062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ربع نص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976780" y="476672"/>
            <a:ext cx="2016224" cy="369332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dirty="0" lang="ar-SA">
                <a:uFillTx/>
              </a:rPr>
              <a:t>رموز الظواهر الصوتية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ربع نص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34678" y="2492896"/>
            <a:ext cx="4397762" cy="830997"/>
          </a:xfrm>
          <a:prstGeom prst="rect">
            <a:avLst/>
          </a:prstGeom>
          <a:solidFill>
            <a:srgbClr val="00B0F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dirty="0" lang="ar-SA" sz="4800">
                <a:uFillTx/>
              </a:rPr>
              <a:t>عددي فوائد العسل ؟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ربع نص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771800" y="476672"/>
            <a:ext cx="5760640" cy="830997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r>
              <a:rPr dirty="0" lang="ar-SA" sz="4800">
                <a:uFillTx/>
              </a:rPr>
              <a:t>استراتيجية فكر زاوج شارك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TOY1KZJU.jpg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1561" y="4321658"/>
            <a:ext cx="2088232" cy="195909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00QPU6ZP.jpg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0557967">
            <a:off x="622801" y="2395348"/>
            <a:ext cx="1849726" cy="1688737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مربع نص 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73357" y="1484784"/>
            <a:ext cx="6359083" cy="830997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dirty="0" lang="ar-SA" sz="4800">
                <a:uFillTx/>
              </a:rPr>
              <a:t>استراتيجية  الرؤوس المرقمة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GGY71J.jpg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28184" y="4077072"/>
            <a:ext cx="2400300" cy="230425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rana363_4%.png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17150" y="4077072"/>
            <a:ext cx="2447038" cy="1872208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5"/>
      <p:bldP advAuto="4294967295" animBg="1" grpId="0" spid="4"/>
      <p:bldP advAuto="4294967295" animBg="1" grpId="0" spid="9"/>
    </p:bldLst>
  </p:timing>
</p:sld>
</file>

<file path=ppt/slides/slide6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43808" y="637236"/>
            <a:ext cx="3672408" cy="1077218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dirty="0" lang="ar-SA" sz="3200">
                <a:uFillTx/>
              </a:rPr>
              <a:t>استراتيجية الطاولة المستديرة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ربع نص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71600" y="1916832"/>
            <a:ext cx="7776864" cy="286232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  <a:scene3d>
              <a:camera prst="orthographicFront"/>
              <a:lightRig dir="tl" rig="flat">
                <a:rot lat="0" lon="0" rev="6600000"/>
              </a:lightRig>
            </a:scene3d>
            <a:sp3d contourW="8890" extrusionH="25400">
              <a:bevelT h="31750" w="3810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endParaRPr b="1" dirty="0" lang="ar-SA" sz="3600">
              <a:ln w="11430"/>
              <a:solidFill>
                <a:srgbClr val="002060"/>
              </a:solidFill>
              <a:effectLst>
                <a:outerShdw algn="tl" blurRad="50800" dir="5460000" dist="39000">
                  <a:srgbClr val="000000">
                    <a:alpha val="38000"/>
                  </a:srgbClr>
                </a:outerShdw>
              </a:effectLst>
              <a:uFillTx/>
            </a:endParaRPr>
          </a:p>
          <a:p>
            <a:pPr algn="ctr"/>
            <a:r>
              <a:rPr b="1" dirty="0" lang="ar-SA" sz="3600">
                <a:ln w="11430"/>
                <a:solidFill>
                  <a:srgbClr val="002060"/>
                </a:solidFill>
                <a:effectLst>
                  <a:outerShdw algn="tl" blurRad="50800" dir="5460000" dist="39000">
                    <a:srgbClr val="000000">
                      <a:alpha val="38000"/>
                    </a:srgbClr>
                  </a:outerShdw>
                </a:effectLst>
                <a:uFillTx/>
              </a:rPr>
              <a:t> المطلوب </a:t>
            </a:r>
          </a:p>
          <a:p>
            <a:pPr algn="ctr"/>
            <a:r>
              <a:rPr b="1" dirty="0" lang="ar-SA" sz="3600">
                <a:ln w="11430"/>
                <a:solidFill>
                  <a:srgbClr val="002060"/>
                </a:solidFill>
                <a:effectLst>
                  <a:outerShdw algn="tl" blurRad="50800" dir="5460000" dist="39000">
                    <a:srgbClr val="000000">
                      <a:alpha val="38000"/>
                    </a:srgbClr>
                  </a:outerShdw>
                </a:effectLst>
                <a:uFillTx/>
              </a:rPr>
              <a:t>- ترتيب الجمل لتصبح نصًا مترابطًا</a:t>
            </a:r>
          </a:p>
          <a:p>
            <a:pPr algn="ctr"/>
            <a:endParaRPr b="1" dirty="0" lang="ar-SA" sz="3600">
              <a:ln w="11430"/>
              <a:solidFill>
                <a:srgbClr val="002060"/>
              </a:solidFill>
              <a:effectLst>
                <a:outerShdw algn="tl" blurRad="50800" dir="5460000" dist="39000">
                  <a:srgbClr val="000000">
                    <a:alpha val="38000"/>
                  </a:srgbClr>
                </a:outerShdw>
              </a:effectLst>
              <a:uFillTx/>
            </a:endParaRPr>
          </a:p>
          <a:p>
            <a:pPr algn="ctr"/>
            <a:r>
              <a:rPr b="1" dirty="0" lang="ar-SA" sz="3600">
                <a:ln w="11430"/>
                <a:solidFill>
                  <a:srgbClr val="002060"/>
                </a:solidFill>
                <a:effectLst>
                  <a:outerShdw algn="tl" blurRad="50800" dir="5460000" dist="39000">
                    <a:srgbClr val="000000">
                      <a:alpha val="38000"/>
                    </a:srgbClr>
                  </a:outerShdw>
                </a:effectLst>
                <a:uFillTx/>
              </a:rPr>
              <a:t>- كل طالبة تقرأ جملة . (المساجلة الحلقية )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:\ملفات ماما\مجلد جديد رجوة\sbs-freedom-bow2.png" id="1025" name="Picture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 rot="20665195">
            <a:off x="222886" y="962068"/>
            <a:ext cx="1828800" cy="1387475"/>
          </a:xfrm>
          <a:prstGeom prst="rect">
            <a:avLst/>
          </a:prstGeom>
          <a:noFill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7467" l="10434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7741" y="954916"/>
            <a:ext cx="8189843" cy="202608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0154" y="4688913"/>
            <a:ext cx="8443692" cy="139610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جموعة 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71479" y="3140764"/>
            <a:ext cx="8256105" cy="1285461"/>
            <a:chOff x="471479" y="3140764"/>
            <a:chExt cx="8256105" cy="1285461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  <a:blip r:embed="rId4"/>
            <a:srcRect b="26172"/>
            <a:stretch/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3021233" y="3308648"/>
              <a:ext cx="5706351" cy="949691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>
              <a:off x="471479" y="3140764"/>
              <a:ext cx="8256105" cy="1285461"/>
            </a:xfrm>
            <a:prstGeom prst="rect">
              <a:avLst/>
            </a:prstGeom>
            <a:noFill/>
            <a:ln w="38100"/>
          </p:spPr>
  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anchor="ctr" rtlCol="1"/>
            <a:lstStyle/>
            <a:p>
              <a:pPr algn="ctr"/>
              <a:endParaRPr lang="ar-SA">
                <a:uFillTx/>
              </a:endParaRPr>
            </a:p>
          </p:txBody>
        </p:sp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صورة 1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2347" y="3291789"/>
            <a:ext cx="8419306" cy="14509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صورة 1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8333" y="5129758"/>
            <a:ext cx="8547333" cy="144487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صورة 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2592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8224" y="710044"/>
            <a:ext cx="8553429" cy="21947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6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جدول 2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448666" y="2079941"/>
          <a:ext cx="8231507" cy="4580195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{5940675A-B579-460E-94D1-54222C63F5DA}</a:tableStyleId>
              </a:tblPr>
              <a:tblGrid>
                <a:gridCol w="1581347"/>
                <a:gridCol w="1363087"/>
                <a:gridCol w="1363087"/>
                <a:gridCol w="1555848"/>
                <a:gridCol w="963799"/>
                <a:gridCol w="1404339"/>
              </a:tblGrid>
              <a:tr h="606861">
                <a:tc gridSpan="6">
                  <a:txBody>
                    <a:bodyPr/>
                    <a:lstStyle/>
                    <a:p>
                      <a:pPr algn="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2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أحدد </a:t>
                      </a:r>
                      <a:r>
                        <a:rPr b="1" baseline="0" cap="none" dirty="0" lang="ar-SA" spc="0" sz="2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مع أفراد مجموعتي  نوع الظاهرة الصوتية في الكلمات التالية بوضع علامة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b="0" dirty="0" lang="ar-SA" sz="2000">
                          <a:solidFill>
                            <a:schemeClr val="tx1"/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الظاهرة الصوتية </a:t>
                      </a:r>
                      <a:r>
                        <a:rPr b="0" dirty="0" lang="ar-SA" sz="2000"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280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الْعَسَلُ  </a:t>
                      </a:r>
                      <a:endParaRPr b="1" dirty="0" lang="ar-SA" sz="280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charset="-78" panose="03020402040406030203" pitchFamily="66" typeface="Arabic Typesetting"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2800">
                          <a:solidFill>
                            <a:schemeClr val="accent2">
                              <a:lumMod val="50000"/>
                            </a:schemeClr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الدَّوَاء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2800">
                          <a:solidFill>
                            <a:schemeClr val="accent2">
                              <a:lumMod val="50000"/>
                            </a:schemeClr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شُكْرًا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2800">
                          <a:solidFill>
                            <a:schemeClr val="accent2">
                              <a:lumMod val="50000"/>
                            </a:schemeClr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أَلَمٌ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280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صَدِيقِي </a:t>
                      </a:r>
                      <a:endParaRPr b="1" dirty="0" lang="ar-SA" sz="280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charset="-78" panose="03020402040406030203" pitchFamily="66" typeface="Arabic Typesetting"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b="0" dirty="0" lang="ar-SA" sz="3600">
                          <a:solidFill>
                            <a:srgbClr val="CC00CC"/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 </a:t>
                      </a:r>
                      <a:r>
                        <a:rPr b="0" dirty="0" lang="ar-SA" sz="2800">
                          <a:solidFill>
                            <a:srgbClr val="FF0000"/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لام قمرية</a:t>
                      </a:r>
                      <a:endParaRPr b="0" dirty="0" lang="ar-SA" sz="2800">
                        <a:solidFill>
                          <a:srgbClr val="FF0000"/>
                        </a:solidFill>
                        <a:uFillTx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b="0" dirty="0" lang="ar-SA" sz="3200">
                          <a:solidFill>
                            <a:srgbClr val="FF0000"/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لام شمسية</a:t>
                      </a:r>
                      <a:r>
                        <a:rPr b="0" dirty="0" lang="ar-SA" sz="3200">
                          <a:solidFill>
                            <a:schemeClr val="tx1"/>
                          </a:solidFill>
                          <a:uFillTx/>
                          <a:cs typeface="+mn-cs"/>
                        </a:rPr>
                        <a:t>     </a:t>
                      </a:r>
                      <a:endParaRPr b="0" dirty="0" lang="ar-SA" sz="3200">
                        <a:solidFill>
                          <a:srgbClr val="FFC000"/>
                        </a:solidFill>
                        <a:uFillTx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629724"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0" dirty="0" lang="ar-SA" sz="3200">
                          <a:solidFill>
                            <a:srgbClr val="0000FF"/>
                          </a:solidFill>
                          <a:uFillTx/>
                          <a:cs typeface="+mn-cs"/>
                        </a:rPr>
                        <a:t>تنوين الفتح</a:t>
                      </a:r>
                      <a:r>
                        <a:rPr b="0" dirty="0" lang="ar-SA" sz="4000">
                          <a:solidFill>
                            <a:srgbClr val="0000FF"/>
                          </a:solidFill>
                          <a:uFillTx/>
                          <a:cs typeface="+mn-cs"/>
                        </a:rPr>
                        <a:t> 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b="0" dirty="0" lang="ar-SA" sz="3200">
                          <a:solidFill>
                            <a:srgbClr val="0000FF"/>
                          </a:solidFill>
                          <a:uFillTx/>
                          <a:cs typeface="+mn-cs"/>
                        </a:rPr>
                        <a:t> تنوين ضم</a:t>
                      </a:r>
                      <a:endParaRPr b="0" dirty="0" lang="ar-SA" sz="3200">
                        <a:solidFill>
                          <a:srgbClr val="7030A0"/>
                        </a:solidFill>
                        <a:uFillTx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545908">
                <a:tc>
                  <a:txBody>
                    <a:bodyPr/>
                    <a:lstStyle/>
                    <a:p>
                      <a:pPr algn="ctr" rtl="1"/>
                      <a:r>
                        <a:rPr b="0" dirty="0" lang="ar-SA" sz="3200">
                          <a:solidFill>
                            <a:srgbClr val="00B050"/>
                          </a:solidFill>
                          <a:uFillTx/>
                          <a:cs typeface="+mn-cs"/>
                        </a:rPr>
                        <a:t>مد بالياء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2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37405" y="345600"/>
            <a:ext cx="7654028" cy="1608138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 14  هـ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السادسة</a:t>
            </a:r>
            <a:endParaRPr b="1" dirty="0" lang="ar-SA" sz="1400">
              <a:uFillTx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 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عيادة المريض                   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 النص القرائي    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الدلالات اللفظية          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 </a:t>
            </a:r>
            <a:r>
              <a:rPr b="1" dirty="0" lang="ar-SA" sz="1400">
                <a:uFillTx/>
                <a:cs charset="-78" pitchFamily="2" typeface="Akhbar MT"/>
              </a:rPr>
              <a:t>3 دقائق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400">
                <a:uFillTx/>
              </a:rPr>
              <a:t>  معرفة نوع الظاهرة الصوتية في الكلمة .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التنفيذ: </a:t>
            </a:r>
            <a:r>
              <a:rPr b="1" dirty="0" lang="ar-SA" sz="1400">
                <a:uFillTx/>
              </a:rPr>
              <a:t>جماعي </a:t>
            </a:r>
            <a:endParaRPr b="1" dirty="0" lang="ar-SA" sz="1050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2708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25888" y="395288"/>
            <a:ext cx="928687" cy="1554162"/>
            <a:chOff x="3833413" y="761509"/>
            <a:chExt cx="928688" cy="155438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72711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وجه ضاحك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19008" y="2247394"/>
            <a:ext cx="308610" cy="296545"/>
          </a:xfrm>
          <a:prstGeom prst="smileyFace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45720" compatLnSpc="1" forceAA="0" fromWordArt="0" lIns="91440" numCol="1" rIns="91440" rot="0" rtlCol="1" spcFirstLastPara="0" tIns="45720" vert="horz" wrap="square">
            <a:prstTxWarp prst="textNoShape">
              <a:avLst/>
            </a:prstTxWarp>
            <a:noAutofit/>
          </a:bodyPr>
          <a:lstStyle/>
          <a:p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</p:sld>
</file>

<file path=ppt/slides/slide6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جدول 2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435413" y="2079941"/>
          <a:ext cx="8097026" cy="4580195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{5940675A-B579-460E-94D1-54222C63F5DA}</a:tableStyleId>
              </a:tblPr>
              <a:tblGrid>
                <a:gridCol w="1555512"/>
                <a:gridCol w="1340818"/>
                <a:gridCol w="1340818"/>
                <a:gridCol w="1530429"/>
                <a:gridCol w="948053"/>
                <a:gridCol w="1381396"/>
              </a:tblGrid>
              <a:tr h="606861">
                <a:tc gridSpan="6">
                  <a:txBody>
                    <a:bodyPr/>
                    <a:lstStyle/>
                    <a:p>
                      <a:pPr algn="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2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أحدد </a:t>
                      </a:r>
                      <a:r>
                        <a:rPr b="1" baseline="0" cap="none" dirty="0" lang="ar-SA" spc="0" sz="2000">
                          <a:ln w="1905">
                            <a:solidFill>
                              <a:srgbClr val="FF0000"/>
                            </a:solidFill>
                          </a:ln>
                          <a:solidFill>
                            <a:srgbClr val="00B050"/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cs charset="-78" pitchFamily="2" typeface="AL-Mohanad Bold"/>
                        </a:rPr>
                        <a:t>مع أفراد مجموعتي  نوع الظاهرة الصوتية في الكلمات التالية بوضع علامة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lang="ar-SA">
                        <a:uFillTx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b="0" dirty="0" lang="ar-SA" sz="2000">
                          <a:solidFill>
                            <a:schemeClr val="tx1"/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الظاهرة الصوتية </a:t>
                      </a:r>
                      <a:r>
                        <a:rPr b="0" dirty="0" lang="ar-SA" sz="2000"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280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الْعَسَلُ  </a:t>
                      </a:r>
                      <a:endParaRPr b="1" dirty="0" lang="ar-SA" sz="280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charset="-78" panose="03020402040406030203" pitchFamily="66" typeface="Arabic Typesetting"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2800">
                          <a:solidFill>
                            <a:schemeClr val="accent2">
                              <a:lumMod val="50000"/>
                            </a:schemeClr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الدَّوَاء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2800">
                          <a:solidFill>
                            <a:schemeClr val="accent2">
                              <a:lumMod val="50000"/>
                            </a:schemeClr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شُكْرًا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dirty="0" lang="ar-SA" sz="2800">
                          <a:solidFill>
                            <a:schemeClr val="accent2">
                              <a:lumMod val="50000"/>
                            </a:schemeClr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أَلَمٌ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1" cap="none" dirty="0" lang="ar-SA" spc="0" sz="2800">
                          <a:ln w="1905"/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innerShdw blurRad="69850" dir="5400000" dist="43180">
                              <a:srgbClr val="000000">
                                <a:alpha val="65000"/>
                              </a:srgbClr>
                            </a:innerShdw>
                          </a:effectLst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صَدِيقِي </a:t>
                      </a:r>
                      <a:endParaRPr b="1" dirty="0" lang="ar-SA" sz="2800">
                        <a:solidFill>
                          <a:schemeClr val="accent2">
                            <a:lumMod val="50000"/>
                          </a:schemeClr>
                        </a:solidFill>
                        <a:uFillTx/>
                        <a:latin charset="-78" panose="03020402040406030203" pitchFamily="66" typeface="Arabic Typesetting"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b="0" dirty="0" lang="ar-SA" sz="3600">
                          <a:solidFill>
                            <a:srgbClr val="CC00CC"/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 </a:t>
                      </a:r>
                      <a:r>
                        <a:rPr b="0" dirty="0" lang="ar-SA" sz="2800">
                          <a:solidFill>
                            <a:srgbClr val="FF0000"/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لام قمرية</a:t>
                      </a:r>
                      <a:endParaRPr b="0" dirty="0" lang="ar-SA" sz="2800">
                        <a:solidFill>
                          <a:srgbClr val="FF0000"/>
                        </a:solidFill>
                        <a:uFillTx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629724">
                <a:tc>
                  <a:txBody>
                    <a:bodyPr/>
                    <a:lstStyle/>
                    <a:p>
                      <a:pPr algn="ctr" rtl="1"/>
                      <a:r>
                        <a:rPr b="0" dirty="0" lang="ar-SA" sz="3200">
                          <a:solidFill>
                            <a:srgbClr val="FF0000"/>
                          </a:solidFill>
                          <a:uFillTx/>
                          <a:latin charset="-78" panose="03020402040406030203" pitchFamily="66" typeface="Arabic Typesetting"/>
                          <a:cs typeface="+mn-cs"/>
                        </a:rPr>
                        <a:t>لام شمسية</a:t>
                      </a:r>
                      <a:r>
                        <a:rPr b="0" dirty="0" lang="ar-SA" sz="3200">
                          <a:solidFill>
                            <a:schemeClr val="tx1"/>
                          </a:solidFill>
                          <a:uFillTx/>
                          <a:cs typeface="+mn-cs"/>
                        </a:rPr>
                        <a:t>     </a:t>
                      </a:r>
                      <a:endParaRPr b="0" dirty="0" lang="ar-SA" sz="3200">
                        <a:solidFill>
                          <a:srgbClr val="FFC000"/>
                        </a:solidFill>
                        <a:uFillTx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629724">
                <a:tc>
                  <a:txBody>
                    <a:bodyPr/>
                    <a:lstStyle/>
                    <a:p>
                      <a:pPr algn="ctr" defTabSz="914400" eaLnBrk="1" fontAlgn="auto" hangingPunct="1" indent="0" latinLnBrk="0" lvl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r>
                        <a:rPr b="0" dirty="0" lang="ar-SA" sz="3200">
                          <a:solidFill>
                            <a:srgbClr val="0000FF"/>
                          </a:solidFill>
                          <a:uFillTx/>
                          <a:cs typeface="+mn-cs"/>
                        </a:rPr>
                        <a:t>تنوين الفتح</a:t>
                      </a:r>
                      <a:r>
                        <a:rPr b="0" dirty="0" lang="ar-SA" sz="4000">
                          <a:solidFill>
                            <a:srgbClr val="0000FF"/>
                          </a:solidFill>
                          <a:uFillTx/>
                          <a:cs typeface="+mn-cs"/>
                        </a:rPr>
                        <a:t>  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629724">
                <a:tc>
                  <a:txBody>
                    <a:bodyPr/>
                    <a:lstStyle/>
                    <a:p>
                      <a:pPr algn="r" rtl="1"/>
                      <a:r>
                        <a:rPr b="0" dirty="0" lang="ar-SA" sz="3200">
                          <a:solidFill>
                            <a:srgbClr val="0000FF"/>
                          </a:solidFill>
                          <a:uFillTx/>
                          <a:cs typeface="+mn-cs"/>
                        </a:rPr>
                        <a:t> تنوين ضم</a:t>
                      </a:r>
                      <a:endParaRPr b="0" dirty="0" lang="ar-SA" sz="3200">
                        <a:solidFill>
                          <a:srgbClr val="7030A0"/>
                        </a:solidFill>
                        <a:uFillTx/>
                        <a:cs typeface="+mn-cs"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40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40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  <a:tr h="545908">
                <a:tc>
                  <a:txBody>
                    <a:bodyPr/>
                    <a:lstStyle/>
                    <a:p>
                      <a:pPr algn="ctr" rtl="1"/>
                      <a:r>
                        <a:rPr b="0" dirty="0" lang="ar-SA" sz="3200">
                          <a:solidFill>
                            <a:srgbClr val="00B050"/>
                          </a:solidFill>
                          <a:uFillTx/>
                          <a:cs typeface="+mn-cs"/>
                        </a:rPr>
                        <a:t>مد بالياء</a:t>
                      </a: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2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914400" eaLnBrk="1" fontAlgn="auto" hangingPunct="1" indent="0" latinLnBrk="0" marL="0" marR="0" rtl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  <a:defRPr>
                          <a:uFillTx/>
                        </a:defRPr>
                      </a:pPr>
                      <a:endParaRPr b="1" dirty="0" lang="ar-SA" sz="3400">
                        <a:solidFill>
                          <a:srgbClr val="0070C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3400">
                        <a:solidFill>
                          <a:srgbClr val="FF0000"/>
                        </a:solidFill>
                        <a:uFillTx/>
                      </a:endParaRPr>
                    </a:p>
                  </a:txBody>
                  <a:tcPr anchor="ctr" marB="38705" marL="77410" marR="77410" marT="38705">
                    <a:noFill/>
                  </a:tcPr>
                </a:tc>
              </a:tr>
            </a:tbl>
          </a:graphicData>
        </a:graphic>
      </p:graphicFrame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16836" y="368300"/>
            <a:ext cx="7654028" cy="1608138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29029" lIns="58057" rIns="58057" tIns="29029"/>
          <a:lstStyle/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016">
                <a:solidFill>
                  <a:srgbClr val="FF0000"/>
                </a:solidFill>
                <a:uFillTx/>
              </a:rPr>
              <a:t>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اليوم :                                                                                                   المادة:  </a:t>
            </a:r>
            <a:r>
              <a:rPr b="1" dirty="0" lang="ar-SA" sz="1400">
                <a:uFillTx/>
              </a:rPr>
              <a:t>لغتي </a:t>
            </a:r>
            <a:endParaRPr b="1" dirty="0" lang="ar-SA" sz="1400">
              <a:solidFill>
                <a:srgbClr val="FF0000"/>
              </a:solidFill>
              <a:uFillTx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التاريخ </a:t>
            </a:r>
            <a:r>
              <a:rPr b="1" dirty="0" lang="ar-SA" sz="1400">
                <a:uFillTx/>
              </a:rPr>
              <a:t>:     /      /   14  هـ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 الوحدة : </a:t>
            </a:r>
            <a:r>
              <a:rPr b="1" dirty="0" lang="ar-SA" sz="1400">
                <a:uFillTx/>
              </a:rPr>
              <a:t>السادسة</a:t>
            </a:r>
            <a:endParaRPr b="1" dirty="0" lang="ar-SA" sz="1400">
              <a:uFillTx/>
              <a:cs charset="-78" pitchFamily="2" typeface="Akhbar MT"/>
            </a:endParaRP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 الموضوع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 : عيادة المريض                   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المكون </a:t>
            </a:r>
            <a:r>
              <a:rPr b="1" dirty="0" lang="ar-SA" sz="1400">
                <a:solidFill>
                  <a:srgbClr val="000000"/>
                </a:solidFill>
                <a:uFillTx/>
                <a:ea charset="0" panose="020F0502020204030204" pitchFamily="34" typeface="Calibri"/>
                <a:cs charset="-78" pitchFamily="2" typeface="Akhbar MT"/>
              </a:rPr>
              <a:t>: النص القرائي    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الاستراتيجية : </a:t>
            </a:r>
            <a:r>
              <a:rPr b="1" dirty="0" lang="ar-SA" sz="1400">
                <a:uFillTx/>
                <a:cs charset="-78" pitchFamily="2" typeface="Akhbar MT"/>
              </a:rPr>
              <a:t>الدلالات اللفظية                                                        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  <a:cs charset="-78" pitchFamily="2" typeface="Akhbar MT"/>
              </a:rPr>
              <a:t>الزمن : </a:t>
            </a:r>
            <a:r>
              <a:rPr b="1" dirty="0" lang="ar-SA" sz="1400">
                <a:uFillTx/>
                <a:cs charset="-78" pitchFamily="2" typeface="Akhbar MT"/>
              </a:rPr>
              <a:t>3 دقائق</a:t>
            </a:r>
          </a:p>
          <a:p>
            <a:pPr algn="r" eaLnBrk="1" hangingPunct="1" rtl="1">
              <a:spcAft>
                <a:spcPts val="635"/>
              </a:spcAft>
              <a:defRPr>
                <a:uFillTx/>
              </a:defRPr>
            </a:pPr>
            <a:r>
              <a:rPr b="1" dirty="0" lang="ar-SA" sz="1400">
                <a:solidFill>
                  <a:srgbClr val="FF0000"/>
                </a:solidFill>
                <a:uFillTx/>
              </a:rPr>
              <a:t> الهدف : </a:t>
            </a:r>
            <a:r>
              <a:rPr b="1" dirty="0" lang="ar-SA" sz="1400">
                <a:uFillTx/>
              </a:rPr>
              <a:t>  معرفة نوع الظاهرة الصوتية في الكلمة .                                              </a:t>
            </a:r>
            <a:r>
              <a:rPr b="1" dirty="0" lang="ar-SA" sz="1400">
                <a:solidFill>
                  <a:srgbClr val="FF0000"/>
                </a:solidFill>
                <a:uFillTx/>
              </a:rPr>
              <a:t>أسلوب التنفيذ: </a:t>
            </a:r>
            <a:r>
              <a:rPr b="1" dirty="0" lang="ar-SA" sz="1400">
                <a:uFillTx/>
              </a:rPr>
              <a:t>جماعي </a:t>
            </a:r>
            <a:endParaRPr b="1" dirty="0" lang="ar-SA" sz="1050">
              <a:uFillTx/>
            </a:endParaRP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2708" name="مجموعة 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25888" y="395288"/>
            <a:ext cx="928687" cy="1554162"/>
            <a:chOff x="3833413" y="761509"/>
            <a:chExt cx="928688" cy="155438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2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95979" y="1516000"/>
              <a:ext cx="803556" cy="7998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72711" name="Picture 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>
              <a:off x="3833413" y="761509"/>
              <a:ext cx="928688" cy="81438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وجه ضاحك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19008" y="2247394"/>
            <a:ext cx="308610" cy="296545"/>
          </a:xfrm>
          <a:prstGeom prst="smileyFace">
            <a:avLst/>
          </a:prstGeom>
          <a:noFill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anchorCtr="0" bIns="45720" compatLnSpc="1" forceAA="0" fromWordArt="0" lIns="91440" numCol="1" rIns="91440" rot="0" rtlCol="1" spcFirstLastPara="0" tIns="45720" vert="horz" wrap="square">
            <a:prstTxWarp prst="textNoShape">
              <a:avLst/>
            </a:prstTxWarp>
            <a:noAutofit/>
          </a:bodyPr>
          <a:lstStyle/>
          <a:p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9" name="رسم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17261" y="3429000"/>
            <a:ext cx="698917" cy="69891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11" name="رسم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1045" y="4020579"/>
            <a:ext cx="698917" cy="69891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12" name="رسم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06664" y="4673892"/>
            <a:ext cx="698917" cy="69891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13" name="رسم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12195" y="5407185"/>
            <a:ext cx="698917" cy="69891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وجه مبتسم بدون تعبئة" id="14" name="رسم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8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71938" y="5961219"/>
            <a:ext cx="698917" cy="698917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/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7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8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9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>
                      <p:stCondLst>
                        <p:cond delay="indefinite"/>
                      </p:stCondLst>
                      <p:childTnLst>
                        <p:par>
                          <p:cTn fill="hold" id="11">
                            <p:stCondLst>
                              <p:cond delay="0"/>
                            </p:stCondLst>
                            <p:childTnLst>
                              <p:par>
                                <p:cTn fill="hold" id="1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4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15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16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7">
                      <p:stCondLst>
                        <p:cond delay="indefinite"/>
                      </p:stCondLst>
                      <p:childTnLst>
                        <p:par>
                          <p:cTn fill="hold" id="18">
                            <p:stCondLst>
                              <p:cond delay="0"/>
                            </p:stCondLst>
                            <p:childTnLst>
                              <p:par>
                                <p:cTn fill="hold" id="1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2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3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4">
                      <p:stCondLst>
                        <p:cond delay="indefinite"/>
                      </p:stCondLst>
                      <p:childTnLst>
                        <p:par>
                          <p:cTn fill="hold" id="25">
                            <p:stCondLst>
                              <p:cond delay="0"/>
                            </p:stCondLst>
                            <p:childTnLst>
                              <p:par>
                                <p:cTn fill="hold" id="2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8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9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1">
                      <p:stCondLst>
                        <p:cond delay="indefinite"/>
                      </p:stCondLst>
                      <p:childTnLst>
                        <p:par>
                          <p:cTn fill="hold" id="32">
                            <p:stCondLst>
                              <p:cond delay="0"/>
                            </p:stCondLst>
                            <p:childTnLst>
                              <p:par>
                                <p:cTn fill="hold" id="3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5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جدول 11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52400" y="0"/>
          <a:ext cx="8686800" cy="1516063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{5940675A-B579-460E-94D1-54222C63F5DA}</a:tableStyleId>
              </a:tblPr>
              <a:tblGrid>
                <a:gridCol w="2300928"/>
                <a:gridCol w="1650942"/>
                <a:gridCol w="2563230"/>
                <a:gridCol w="2171700"/>
              </a:tblGrid>
              <a:tr h="863801">
                <a:tc>
                  <a:txBody>
                    <a:bodyPr/>
                    <a:lstStyle/>
                    <a:p>
                      <a:pPr rtl="1"/>
                      <a:endParaRPr b="1" dirty="0" lang="ar-SA" sz="1800">
                        <a:uFillTx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1800">
                          <a:uFillTx/>
                        </a:rPr>
                        <a:t>الصف الأول</a:t>
                      </a:r>
                    </a:p>
                    <a:p>
                      <a:pPr algn="ctr" rtl="1"/>
                      <a:r>
                        <a:rPr b="1" dirty="0" lang="ar-SA" sz="1800">
                          <a:uFillTx/>
                        </a:rPr>
                        <a:t>مادة</a:t>
                      </a:r>
                      <a:r>
                        <a:rPr b="1" baseline="0" dirty="0" lang="ar-SA" sz="1800">
                          <a:uFillTx/>
                        </a:rPr>
                        <a:t> لغتي </a:t>
                      </a:r>
                      <a:endParaRPr b="1" dirty="0" lang="ar-SA" sz="1800">
                        <a:uFillTx/>
                      </a:endParaRP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endParaRPr b="1" dirty="0" lang="ar-SA" sz="1800">
                        <a:uFillTx/>
                      </a:endParaRPr>
                    </a:p>
                    <a:p>
                      <a:pPr algn="ctr" rtl="1"/>
                      <a:r>
                        <a:rPr b="1" dirty="0" lang="ar-SA" sz="2400">
                          <a:solidFill>
                            <a:schemeClr val="accent2">
                              <a:lumMod val="50000"/>
                            </a:schemeClr>
                          </a:solidFill>
                          <a:uFillTx/>
                        </a:rPr>
                        <a:t>مهارة التلخيص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1800">
                          <a:uFillTx/>
                        </a:rPr>
                        <a:t>اسم المجموعة:</a:t>
                      </a:r>
                    </a:p>
                    <a:p>
                      <a:pPr rtl="1"/>
                      <a:r>
                        <a:rPr b="1" dirty="0" lang="ar-SA" sz="1800">
                          <a:uFillTx/>
                        </a:rPr>
                        <a:t>الزمن: 5 دقائق</a:t>
                      </a:r>
                      <a:r>
                        <a:rPr b="1" baseline="0" dirty="0" lang="ar-SA" sz="1800">
                          <a:uFillTx/>
                        </a:rPr>
                        <a:t> </a:t>
                      </a:r>
                      <a:endParaRPr b="1" dirty="0" lang="ar-SA" sz="1800">
                        <a:uFillTx/>
                      </a:endParaRPr>
                    </a:p>
                  </a:txBody>
                  <a:tcPr marL="91437" marR="91437"/>
                </a:tc>
              </a:tr>
              <a:tr h="652262">
                <a:tc>
                  <a:txBody>
                    <a:bodyPr/>
                    <a:lstStyle/>
                    <a:p>
                      <a:pPr rtl="1"/>
                      <a:r>
                        <a:rPr b="1" dirty="0" lang="ar-SA" sz="1800">
                          <a:uFillTx/>
                        </a:rPr>
                        <a:t>الهدف: ذكر عناصر القصة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1800">
                          <a:uFillTx/>
                        </a:rPr>
                        <a:t>إستراتيجيه </a:t>
                      </a:r>
                    </a:p>
                    <a:p>
                      <a:pPr algn="ctr" rtl="1"/>
                      <a:r>
                        <a:rPr b="1" dirty="0" lang="ar-SA" sz="1800">
                          <a:uFillTx/>
                        </a:rPr>
                        <a:t>خرائط المفاهيم 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b="1" dirty="0" lang="ar-SA" sz="1800">
                          <a:uFillTx/>
                        </a:rPr>
                        <a:t>اسم الدرس: عيادة المريض</a:t>
                      </a:r>
                    </a:p>
                  </a:txBody>
                  <a:tcPr marL="91437" marR="91437"/>
                </a:tc>
                <a:tc>
                  <a:txBody>
                    <a:bodyPr/>
                    <a:lstStyle/>
                    <a:p>
                      <a:pPr rtl="1"/>
                      <a:r>
                        <a:rPr b="1" dirty="0" lang="ar-SA" sz="1800">
                          <a:uFillTx/>
                        </a:rPr>
                        <a:t>آلية التنفيذ : جماعي   </a:t>
                      </a:r>
                    </a:p>
                  </a:txBody>
                  <a:tcPr marL="91437" marR="91437"/>
                </a:tc>
              </a:tr>
            </a:tbl>
          </a:graphicData>
        </a:graphic>
      </p:graphicFrame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شعار التعلم النشط.PNG" id="61459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001000" y="228600"/>
            <a:ext cx="504825" cy="52705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شعاار.PNG" id="61460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705600" y="381000"/>
            <a:ext cx="720725" cy="438150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61461" name="AutoShape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 noChangeAspect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8923338" y="-144463"/>
            <a:ext cx="304800" cy="304801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l" eaLnBrk="1" hangingPunct="1" rtl="0">
              <a:spcBef>
                <a:spcPct val="0"/>
              </a:spcBef>
              <a:buFontTx/>
              <a:buNone/>
            </a:pPr>
            <a:endParaRPr altLang="ar-SA" lang="ar-SA" sz="1800">
              <a:uFillTx/>
              <a:latin charset="0" panose="020B0604020202020204" pitchFamily="34" typeface="Arial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36975" y="3521075"/>
            <a:ext cx="1276350" cy="792163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2800">
                <a:uFillTx/>
              </a:rPr>
              <a:t>عناصر القصة</a:t>
            </a: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رابط كسهم مستقيم 17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24525" y="2781300"/>
            <a:ext cx="0" cy="0"/>
          </a:xfrm>
          <a:prstGeom prst="straightConnector1">
            <a:avLst/>
          </a:prstGeom>
          <a:ln>
            <a:tailEnd type="arrow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رابط كسهم مستقيم 19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V="1">
            <a:off x="5543550" y="3429000"/>
            <a:ext cx="323850" cy="287338"/>
          </a:xfrm>
          <a:prstGeom prst="straightConnector1">
            <a:avLst/>
          </a:prstGeom>
          <a:ln>
            <a:tailEnd type="arrow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ستطيل 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27638" y="1700213"/>
            <a:ext cx="3695700" cy="214471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endParaRPr dirty="0" lang="ar-SA" sz="3200">
              <a:uFillTx/>
            </a:endParaRPr>
          </a:p>
          <a:p>
            <a:pPr algn="ctr">
              <a:defRPr>
                <a:uFillTx/>
              </a:defRPr>
            </a:pPr>
            <a:endParaRPr dirty="0" lang="ar-SA" sz="3200">
              <a:uFillTx/>
            </a:endParaRPr>
          </a:p>
          <a:p>
            <a:pPr algn="ctr">
              <a:defRPr>
                <a:uFillTx/>
              </a:defRPr>
            </a:pPr>
            <a:endParaRPr dirty="0" lang="ar-SA" sz="3200">
              <a:uFillTx/>
            </a:endParaRPr>
          </a:p>
          <a:p>
            <a:pPr algn="ctr">
              <a:defRPr>
                <a:uFillTx/>
              </a:defRPr>
            </a:pPr>
            <a:r>
              <a:rPr dirty="0" lang="ar-SA" sz="3200">
                <a:uFillTx/>
              </a:rPr>
              <a:t>   </a:t>
            </a:r>
          </a:p>
          <a:p>
            <a:pPr algn="ctr">
              <a:defRPr>
                <a:uFillTx/>
              </a:defRPr>
            </a:pPr>
            <a:r>
              <a:rPr b="1" dirty="0" lang="ar-SA" sz="2800">
                <a:solidFill>
                  <a:srgbClr val="FF0000"/>
                </a:solidFill>
                <a:uFillTx/>
              </a:rPr>
              <a:t>الشخصيات</a:t>
            </a:r>
            <a:endParaRPr b="1" dirty="0" lang="ar-SA" sz="3200">
              <a:solidFill>
                <a:srgbClr val="FF0000"/>
              </a:solidFill>
              <a:uFillTx/>
            </a:endParaRPr>
          </a:p>
          <a:p>
            <a:pPr algn="ctr">
              <a:defRPr>
                <a:uFillTx/>
              </a:defRPr>
            </a:pPr>
            <a:endParaRPr dirty="0" lang="ar-SA" sz="800">
              <a:uFillTx/>
            </a:endParaRPr>
          </a:p>
          <a:p>
            <a:pPr algn="ctr">
              <a:defRPr>
                <a:uFillTx/>
              </a:defRPr>
            </a:pPr>
            <a:r>
              <a:rPr dirty="0" lang="ar-SA" sz="3200">
                <a:uFillTx/>
              </a:rPr>
              <a:t>الطبيب</a:t>
            </a:r>
          </a:p>
          <a:p>
            <a:pPr algn="ctr">
              <a:defRPr>
                <a:uFillTx/>
              </a:defRPr>
            </a:pPr>
            <a:r>
              <a:rPr dirty="0" lang="ar-SA" sz="3200">
                <a:uFillTx/>
              </a:rPr>
              <a:t>محمد </a:t>
            </a:r>
          </a:p>
          <a:p>
            <a:pPr algn="ctr">
              <a:defRPr>
                <a:uFillTx/>
              </a:defRPr>
            </a:pPr>
            <a:r>
              <a:rPr dirty="0" lang="ar-SA" sz="3200">
                <a:uFillTx/>
              </a:rPr>
              <a:t>صالح</a:t>
            </a:r>
          </a:p>
          <a:p>
            <a:pPr algn="ctr">
              <a:defRPr>
                <a:uFillTx/>
              </a:defRPr>
            </a:pPr>
            <a:endParaRPr dirty="0" lang="ar-SA" sz="3200">
              <a:uFillTx/>
            </a:endParaRPr>
          </a:p>
          <a:p>
            <a:pPr algn="ctr">
              <a:defRPr>
                <a:uFillTx/>
              </a:defRPr>
            </a:pPr>
            <a:endParaRPr dirty="0" lang="ar-SA" sz="3200">
              <a:uFillTx/>
            </a:endParaRPr>
          </a:p>
          <a:p>
            <a:pPr algn="ctr">
              <a:defRPr>
                <a:uFillTx/>
              </a:defRPr>
            </a:pPr>
            <a:endParaRPr dirty="0" lang="ar-SA" sz="3200">
              <a:uFillTx/>
            </a:endParaRPr>
          </a:p>
          <a:p>
            <a:pPr algn="ctr">
              <a:defRPr>
                <a:uFillTx/>
              </a:defRPr>
            </a:pPr>
            <a:endParaRPr dirty="0" lang="ar-SA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مستطيل 2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27638" y="4206875"/>
            <a:ext cx="3687762" cy="2054225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 sz="2800">
                <a:solidFill>
                  <a:srgbClr val="FF0000"/>
                </a:solidFill>
                <a:uFillTx/>
              </a:rPr>
              <a:t> الزمان</a:t>
            </a:r>
            <a:endParaRPr b="1" dirty="0" lang="ar-SA">
              <a:solidFill>
                <a:srgbClr val="FF0000"/>
              </a:solidFill>
              <a:uFillTx/>
            </a:endParaRPr>
          </a:p>
          <a:p>
            <a:pPr algn="ctr">
              <a:defRPr>
                <a:uFillTx/>
              </a:defRPr>
            </a:pPr>
            <a:endParaRPr dirty="0" lang="ar-SA">
              <a:uFillTx/>
            </a:endParaRPr>
          </a:p>
          <a:p>
            <a:pPr algn="ctr">
              <a:defRPr>
                <a:uFillTx/>
              </a:defRPr>
            </a:pPr>
            <a:r>
              <a:rPr dirty="0" lang="ar-SA" sz="4000">
                <a:uFillTx/>
              </a:rPr>
              <a:t> النهار</a:t>
            </a:r>
          </a:p>
          <a:p>
            <a:pPr algn="ctr">
              <a:defRPr>
                <a:uFillTx/>
              </a:defRPr>
            </a:pPr>
            <a:endParaRPr dirty="0" lang="ar-SA">
              <a:uFillTx/>
            </a:endParaRPr>
          </a:p>
          <a:p>
            <a:pPr algn="ctr"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5" name="مستطيل 2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8600" y="1827213"/>
            <a:ext cx="3294063" cy="19812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 sz="2800">
                <a:solidFill>
                  <a:srgbClr val="FF0000"/>
                </a:solidFill>
                <a:uFillTx/>
              </a:rPr>
              <a:t>الأحداث</a:t>
            </a:r>
            <a:endParaRPr b="1" dirty="0" lang="ar-SA">
              <a:solidFill>
                <a:srgbClr val="FF0000"/>
              </a:solidFill>
              <a:uFillTx/>
            </a:endParaRPr>
          </a:p>
          <a:p>
            <a:pPr algn="ctr">
              <a:defRPr>
                <a:uFillTx/>
              </a:defRPr>
            </a:pPr>
            <a:r>
              <a:rPr b="1" dirty="0" lang="ar-SA" sz="2000">
                <a:uFillTx/>
              </a:rPr>
              <a:t> </a:t>
            </a:r>
            <a:endParaRPr b="1" dirty="0" lang="en-US" sz="2000">
              <a:uFillTx/>
            </a:endParaRPr>
          </a:p>
          <a:p>
            <a:pPr algn="ctr">
              <a:defRPr>
                <a:uFillTx/>
              </a:defRPr>
            </a:pPr>
            <a:r>
              <a:rPr b="1" dirty="0" lang="ar-SA" sz="2000">
                <a:uFillTx/>
              </a:rPr>
              <a:t>زيارة صالح لمحمد </a:t>
            </a:r>
          </a:p>
          <a:p>
            <a:pPr algn="ctr">
              <a:defRPr>
                <a:uFillTx/>
              </a:defRPr>
            </a:pPr>
            <a:r>
              <a:rPr b="1" dirty="0" lang="ar-SA" sz="2000">
                <a:uFillTx/>
              </a:rPr>
              <a:t>قدم صالح لمحمد العسل </a:t>
            </a:r>
          </a:p>
          <a:p>
            <a:pPr algn="ctr">
              <a:defRPr>
                <a:uFillTx/>
              </a:defRPr>
            </a:pPr>
            <a:r>
              <a:rPr b="1" dirty="0" lang="ar-SA" sz="2000">
                <a:uFillTx/>
              </a:rPr>
              <a:t>العسل دواء لألم البطن </a:t>
            </a:r>
          </a:p>
          <a:p>
            <a:pPr algn="ctr">
              <a:defRPr>
                <a:uFillTx/>
              </a:defRPr>
            </a:pPr>
            <a:r>
              <a:rPr b="1" dirty="0" lang="ar-SA" sz="800">
                <a:uFillTx/>
              </a:rPr>
              <a:t> </a:t>
            </a:r>
            <a:endParaRPr b="1" dirty="0" lang="ar-SA" sz="2400">
              <a:uFillTx/>
            </a:endParaRPr>
          </a:p>
          <a:p>
            <a:pPr algn="ctr">
              <a:defRPr>
                <a:uFillTx/>
              </a:defRPr>
            </a:pPr>
            <a:r>
              <a:rPr dirty="0" lang="ar-SA">
                <a:uFillTx/>
              </a:rPr>
              <a:t>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مستطيل 2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5738" y="4313238"/>
            <a:ext cx="3336925" cy="19812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endParaRPr b="1" dirty="0" lang="ar-SA">
              <a:uFillTx/>
            </a:endParaRPr>
          </a:p>
          <a:p>
            <a:pPr algn="ctr">
              <a:defRPr>
                <a:uFillTx/>
              </a:defRPr>
            </a:pPr>
            <a:r>
              <a:rPr b="1" dirty="0" lang="ar-SA" sz="800">
                <a:uFillTx/>
              </a:rPr>
              <a:t>    </a:t>
            </a:r>
            <a:r>
              <a:rPr b="1" dirty="0" lang="ar-SA" sz="2800">
                <a:solidFill>
                  <a:srgbClr val="FF0000"/>
                </a:solidFill>
                <a:uFillTx/>
              </a:rPr>
              <a:t>المكان</a:t>
            </a:r>
            <a:endParaRPr b="1" dirty="0" lang="ar-SA" sz="800">
              <a:uFillTx/>
            </a:endParaRPr>
          </a:p>
          <a:p>
            <a:pPr algn="ctr">
              <a:defRPr>
                <a:uFillTx/>
              </a:defRPr>
            </a:pPr>
            <a:endParaRPr b="1" dirty="0" lang="ar-SA" sz="800">
              <a:uFillTx/>
            </a:endParaRPr>
          </a:p>
          <a:p>
            <a:pPr algn="ctr">
              <a:defRPr>
                <a:uFillTx/>
              </a:defRPr>
            </a:pPr>
            <a:endParaRPr b="1" dirty="0" lang="ar-SA" sz="800">
              <a:uFillTx/>
            </a:endParaRPr>
          </a:p>
          <a:p>
            <a:pPr algn="ctr">
              <a:defRPr>
                <a:uFillTx/>
              </a:defRPr>
            </a:pPr>
            <a:r>
              <a:rPr b="1" dirty="0" lang="ar-SA" sz="800">
                <a:uFillTx/>
              </a:rPr>
              <a:t>  </a:t>
            </a:r>
            <a:r>
              <a:rPr b="1" dirty="0" lang="ar-SA" sz="3200">
                <a:uFillTx/>
              </a:rPr>
              <a:t>المستشفى </a:t>
            </a:r>
            <a:endParaRPr b="1" dirty="0" lang="ar-SA" sz="2400">
              <a:uFillTx/>
            </a:endParaRPr>
          </a:p>
          <a:p>
            <a:pPr algn="ctr">
              <a:defRPr>
                <a:uFillTx/>
              </a:defRPr>
            </a:pPr>
            <a:endParaRPr dirty="0" lang="ar-SA">
              <a:uFillTx/>
            </a:endParaRPr>
          </a:p>
          <a:p>
            <a:pPr algn="ctr">
              <a:defRPr>
                <a:uFillTx/>
              </a:defRPr>
            </a:pPr>
            <a:endParaRPr dirty="0" lang="ar-SA">
              <a:uFillTx/>
            </a:endParaRPr>
          </a:p>
          <a:p>
            <a:pPr algn="ctr"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1469" name="مستطيل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62000" y="6334125"/>
            <a:ext cx="1525588" cy="523875"/>
          </a:xfrm>
          <a:prstGeom prst="rect">
            <a:avLst/>
          </a:prstGeom>
          <a:noFill/>
          <a:ln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>
            <a:lvl1pPr algn="r" rtl="1">
              <a:spcBef>
                <a:spcPct val="20000"/>
              </a:spcBef>
              <a:buFont charset="0" panose="020B0604020202020204" pitchFamily="34" typeface="Arial"/>
              <a:buChar char="•"/>
              <a:defRPr sz="32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1pPr>
            <a:lvl2pPr algn="r" indent="-285750" marL="742950" rtl="1">
              <a:spcBef>
                <a:spcPct val="20000"/>
              </a:spcBef>
              <a:buFont charset="0" panose="020B0604020202020204" pitchFamily="34" typeface="Arial"/>
              <a:buChar char="–"/>
              <a:defRPr sz="28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2pPr>
            <a:lvl3pPr algn="r" indent="-228600" marL="1143000" rtl="1">
              <a:spcBef>
                <a:spcPct val="20000"/>
              </a:spcBef>
              <a:buFont charset="0" panose="020B0604020202020204" pitchFamily="34" typeface="Arial"/>
              <a:buChar char="•"/>
              <a:defRPr sz="24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3pPr>
            <a:lvl4pPr algn="r" indent="-228600" marL="1600200" rtl="1">
              <a:spcBef>
                <a:spcPct val="20000"/>
              </a:spcBef>
              <a:buFont charset="0" panose="020B0604020202020204" pitchFamily="34" typeface="Arial"/>
              <a:buChar char="–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4pPr>
            <a:lvl5pPr algn="r" indent="-228600" marL="2057400" rtl="1">
              <a:spcBef>
                <a:spcPct val="20000"/>
              </a:spcBef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5pPr>
            <a:lvl6pPr eaLnBrk="0" fontAlgn="base" hangingPunct="0" indent="-228600" marL="25146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6pPr>
            <a:lvl7pPr eaLnBrk="0" fontAlgn="base" hangingPunct="0" indent="-228600" marL="29718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7pPr>
            <a:lvl8pPr eaLnBrk="0" fontAlgn="base" hangingPunct="0" indent="-228600" marL="34290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8pPr>
            <a:lvl9pPr eaLnBrk="0" fontAlgn="base" hangingPunct="0" indent="-228600" marL="3886200">
              <a:spcBef>
                <a:spcPct val="20000"/>
              </a:spcBef>
              <a:spcAft>
                <a:spcPct val="0"/>
              </a:spcAft>
              <a:buFont charset="0" panose="020B0604020202020204" pitchFamily="34" typeface="Arial"/>
              <a:buChar char="»"/>
              <a:defRPr sz="2000">
                <a:solidFill>
                  <a:schemeClr val="tx1"/>
                </a:solidFill>
                <a:uFillTx/>
                <a:latin charset="0" panose="020F0502020204030204" pitchFamily="34" typeface="Calibri"/>
                <a:cs charset="0" panose="020B0604020202020204" pitchFamily="34" typeface="Arial"/>
              </a:defRPr>
            </a:lvl9pPr>
          </a:lstStyle>
          <a:p>
            <a:pPr algn="l" eaLnBrk="1" hangingPunct="1" rtl="0">
              <a:spcBef>
                <a:spcPct val="0"/>
              </a:spcBef>
              <a:buFontTx/>
              <a:buNone/>
            </a:pPr>
            <a:r>
              <a:rPr altLang="ar-SA" b="1" lang="ar-SA" sz="2800">
                <a:uFillTx/>
                <a:latin charset="-78" panose="02040503050201020203" pitchFamily="18" typeface="Adobe Arabic"/>
                <a:cs charset="-78" panose="02040503050201020203" pitchFamily="18" typeface="Adobe Arabic"/>
              </a:rPr>
              <a:t>تـمثيل الأدوار </a:t>
            </a:r>
            <a:endParaRPr altLang="ar-SA" lang="ar-SA" sz="1800">
              <a:uFillTx/>
              <a:latin charset="0" panose="020B0604020202020204" pitchFamily="34" typeface="Arial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>
    <p:newsflash/>
    <p:sndAc>
      <p:stSnd>
        <p:snd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4" name="cashreg.wav"/>
      </p:stSnd>
    </p:sndAc>
  </p:transition>
</p:sld>
</file>

<file path=ppt/slides/slide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Rounded Rectangle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6233" y="100181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4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Rounded Rectangle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1231" y="258184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8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Rounded Rectangle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95170" y="262488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7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Rounded Rectangle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92883" y="264729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6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ounded Rectangle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76789" y="2612240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5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Rounded Rectangle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21661" y="4292023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12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Rounded Rectangle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66903" y="433893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11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Rounded Rectangle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73661" y="4352545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10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Rounded 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896359" y="4338934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9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Rounded Rectangle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77061" y="98342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3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Rounded Rectangle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96605" y="983426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2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Rounded Rectangle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19126" y="1006948"/>
            <a:ext cx="2125980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1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4" name="Rounded Rectangle 4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6233" y="971189"/>
            <a:ext cx="2125980" cy="155676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chemeClr val="bg1"/>
                </a:solidFill>
                <a:uFillTx/>
              </a:rPr>
              <a:t> النَّاسُ</a:t>
            </a:r>
            <a:endParaRPr b="1" dirty="0" lang="en-US" sz="5400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6" name="Rounded Rectangle 4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77471" y="94869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chemeClr val="tx1"/>
                </a:solidFill>
                <a:uFillTx/>
              </a:rPr>
              <a:t>صَالِحُ</a:t>
            </a:r>
            <a:endParaRPr b="1" dirty="0" lang="en-US" sz="5400"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7" name="Rounded Rectangle 4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0642" y="948690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الْعَسَلُ</a:t>
            </a:r>
            <a:endParaRPr b="1" dirty="0" lang="en-US" sz="54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9" name="Rounded Rectangle 4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45178" y="969127"/>
            <a:ext cx="2125980" cy="1556766"/>
          </a:xfrm>
          <a:prstGeom prst="roundRect">
            <a:avLst/>
          </a:prstGeom>
          <a:solidFill>
            <a:srgbClr val="33CC33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الشِّفَاءُ</a:t>
            </a:r>
            <a:endParaRPr b="1" dirty="0" lang="en-US" sz="54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0" name="Rounded Rectangle 4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8530" y="2585694"/>
            <a:ext cx="2125980" cy="1556766"/>
          </a:xfrm>
          <a:prstGeom prst="roundRect">
            <a:avLst/>
          </a:prstGeom>
          <a:solidFill>
            <a:srgbClr val="E581D7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6600">
                <a:solidFill>
                  <a:srgbClr val="FFFFFF"/>
                </a:solidFill>
                <a:uFillTx/>
              </a:rPr>
              <a:t>يَرْقُدُ</a:t>
            </a:r>
            <a:endParaRPr b="1" dirty="0" lang="en-US" sz="66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3" name="Rounded Rectangle 5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361866" y="2612240"/>
            <a:ext cx="2125980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حَزِينًا</a:t>
            </a:r>
            <a:endParaRPr b="1" dirty="0" lang="en-US" sz="54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4" name="Rounded Rectangle 5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40639" y="2640330"/>
            <a:ext cx="2125980" cy="155676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الْمَنْزِلُ</a:t>
            </a:r>
            <a:endParaRPr b="1" dirty="0" lang="en-US" sz="54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6" name="Rounded Rectangle 5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11875" y="2640330"/>
            <a:ext cx="2125980" cy="155676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 rtl="1"/>
            <a:r>
              <a:rPr b="1" dirty="0" lang="ar-SA" sz="5400">
                <a:solidFill>
                  <a:schemeClr val="tx1"/>
                </a:solidFill>
                <a:uFillTx/>
                <a:cs charset="-78" pitchFamily="2" typeface="Traditional Arabic"/>
              </a:rPr>
              <a:t> </a:t>
            </a:r>
            <a:r>
              <a:rPr b="1" dirty="0" lang="ar-SA" sz="5400">
                <a:solidFill>
                  <a:schemeClr val="bg1"/>
                </a:solidFill>
                <a:uFillTx/>
                <a:cs charset="-78" pitchFamily="2" typeface="Traditional Arabic"/>
              </a:rPr>
              <a:t> </a:t>
            </a:r>
            <a:r>
              <a:rPr b="1" dirty="0" lang="ar-SA" sz="8800">
                <a:solidFill>
                  <a:schemeClr val="bg1"/>
                </a:solidFill>
                <a:uFillTx/>
                <a:cs charset="-78" pitchFamily="2" typeface="Traditional Arabic"/>
              </a:rPr>
              <a:t>أُمُّهُ</a:t>
            </a:r>
            <a:endParaRPr b="1" dirty="0" lang="en-US" sz="5400">
              <a:solidFill>
                <a:schemeClr val="bg1"/>
              </a:solidFill>
              <a:uFillTx/>
              <a:cs charset="-78" pitchFamily="2" typeface="Traditional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8" name="Rounded Rectangle 5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4765" y="4331970"/>
            <a:ext cx="2125980" cy="1556766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 مُلَوَّثًا</a:t>
            </a:r>
            <a:endParaRPr b="1" dirty="0" lang="en-US" sz="54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0" name="Rounded Rectangle 5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66903" y="4331970"/>
            <a:ext cx="2125980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chemeClr val="tx1"/>
                </a:solidFill>
                <a:uFillTx/>
              </a:rPr>
              <a:t>طَعَامًا</a:t>
            </a:r>
            <a:endParaRPr b="1" dirty="0" lang="en-US" sz="5400"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1" name="Rounded Rectangle 6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96428" y="4366335"/>
            <a:ext cx="2125980" cy="1556766"/>
          </a:xfrm>
          <a:prstGeom prst="roundRect">
            <a:avLst/>
          </a:prstGeom>
          <a:solidFill>
            <a:srgbClr val="FF66CC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5400">
                <a:solidFill>
                  <a:srgbClr val="FFFFFF"/>
                </a:solidFill>
                <a:uFillTx/>
              </a:rPr>
              <a:t>شُكْرًا</a:t>
            </a:r>
            <a:endParaRPr b="1" dirty="0" lang="en-US" sz="54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3" name="Rounded Rectangle 6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19126" y="4331970"/>
            <a:ext cx="2125980" cy="1556766"/>
          </a:xfrm>
          <a:prstGeom prst="roundRect">
            <a:avLst/>
          </a:prstGeom>
          <a:solidFill>
            <a:srgbClr val="C63AAB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 rtl="1"/>
            <a:r>
              <a:rPr b="1" dirty="0" lang="ar-SA" sz="5400">
                <a:solidFill>
                  <a:srgbClr val="FFFFFF"/>
                </a:solidFill>
                <a:uFillTx/>
              </a:rPr>
              <a:t> أَلَمُ</a:t>
            </a:r>
            <a:endParaRPr b="1" dirty="0" lang="en-US" sz="54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925603" y="6037538"/>
            <a:ext cx="7560840" cy="504056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تختار الطالبة رقم وتقرأ الكلمة الظاهرة خلف الرقم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57727" y="208823"/>
            <a:ext cx="6428716" cy="52322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ctr"/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استراتيجية التعلم باللعب – البطاقات التعليمية التفاعلية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1548" y="198783"/>
            <a:ext cx="1550504" cy="503901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>
                <a:uFillTx/>
              </a:rPr>
              <a:t>طالبة تسأل طالبة 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>
                      <p:stCondLst>
                        <p:cond delay="0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3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"/>
                  </p:tgtEl>
                </p:cond>
              </p:nextCondLst>
            </p:seq>
            <p:seq concurrent="1" nextAc="seek">
              <p:cTn evtFilter="cancelBubble" fill="hold" id="14" nodeType="interactiveSeq" restart="whenNotActive">
                <p:stCondLst>
                  <p:cond delay="0" evt="onClick">
                    <p:tgtEl>
                      <p:spTgt spid="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5">
                      <p:stCondLst>
                        <p:cond delay="0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8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9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2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4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5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"/>
                  </p:tgtEl>
                </p:cond>
              </p:nextCondLst>
            </p:seq>
            <p:seq concurrent="1" nextAc="seek">
              <p:cTn evtFilter="cancelBubble" fill="hold" id="26" nodeType="interactiveSeq" restart="whenNotActive">
                <p:stCondLst>
                  <p:cond delay="0" evt="onClick">
                    <p:tgtEl>
                      <p:spTgt spid="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7">
                      <p:stCondLst>
                        <p:cond delay="0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3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3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3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36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37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7"/>
                  </p:tgtEl>
                </p:cond>
              </p:nextCondLst>
            </p:seq>
            <p:seq concurrent="1" nextAc="seek">
              <p:cTn evtFilter="cancelBubble" fill="hold" id="38" nodeType="interactiveSeq" restart="whenNotActive">
                <p:stCondLst>
                  <p:cond delay="0" evt="onClick">
                    <p:tgtEl>
                      <p:spTgt spid="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9">
                      <p:stCondLst>
                        <p:cond delay="0"/>
                      </p:stCondLst>
                      <p:childTnLst>
                        <p:par>
                          <p:cTn fill="hold" id="4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42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43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4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48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49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8"/>
                  </p:tgtEl>
                </p:cond>
              </p:nextCondLst>
            </p:seq>
            <p:seq concurrent="1" nextAc="seek">
              <p:cTn evtFilter="cancelBubble" fill="hold" id="50" nodeType="interactiveSeq" restart="whenNotActive">
                <p:stCondLst>
                  <p:cond delay="0" evt="onClick">
                    <p:tgtEl>
                      <p:spTgt spid="1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51">
                      <p:stCondLst>
                        <p:cond delay="0"/>
                      </p:stCondLst>
                      <p:childTnLst>
                        <p:par>
                          <p:cTn fill="hold" id="5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54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55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5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6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61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2"/>
                  </p:tgtEl>
                </p:cond>
              </p:nextCondLst>
            </p:seq>
            <p:seq concurrent="1" nextAc="seek">
              <p:cTn evtFilter="cancelBubble" fill="hold" id="62" nodeType="interactiveSeq" restart="whenNotActive">
                <p:stCondLst>
                  <p:cond delay="0" evt="onClick">
                    <p:tgtEl>
                      <p:spTgt spid="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63">
                      <p:stCondLst>
                        <p:cond delay="0"/>
                      </p:stCondLst>
                      <p:childTnLst>
                        <p:par>
                          <p:cTn fill="hold" id="6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6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6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67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7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72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73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"/>
                  </p:tgtEl>
                </p:cond>
              </p:nextCondLst>
            </p:seq>
            <p:seq concurrent="1" nextAc="seek">
              <p:cTn evtFilter="cancelBubble" fill="hold" id="74" nodeType="interactiveSeq" restart="whenNotActive">
                <p:stCondLst>
                  <p:cond delay="0" evt="onClick">
                    <p:tgtEl>
                      <p:spTgt spid="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75">
                      <p:stCondLst>
                        <p:cond delay="0"/>
                      </p:stCondLst>
                      <p:childTnLst>
                        <p:par>
                          <p:cTn fill="hold" id="7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7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78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9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8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8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85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"/>
                  </p:tgtEl>
                </p:cond>
              </p:nextCondLst>
            </p:seq>
            <p:seq concurrent="1" nextAc="seek">
              <p:cTn evtFilter="cancelBubble" fill="hold" id="86" nodeType="interactiveSeq" restart="whenNotActive">
                <p:stCondLst>
                  <p:cond delay="0" evt="onClick">
                    <p:tgtEl>
                      <p:spTgt spid="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87">
                      <p:stCondLst>
                        <p:cond delay="0"/>
                      </p:stCondLst>
                      <p:childTnLst>
                        <p:par>
                          <p:cTn fill="hold" id="8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8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9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9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9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9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96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97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"/>
                  </p:tgtEl>
                </p:cond>
              </p:nextCondLst>
            </p:seq>
            <p:seq concurrent="1" nextAc="seek">
              <p:cTn evtFilter="cancelBubble" fill="hold" id="98" nodeType="interactiveSeq" restart="whenNotActive">
                <p:stCondLst>
                  <p:cond delay="0" evt="onClick">
                    <p:tgtEl>
                      <p:spTgt spid="1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99">
                      <p:stCondLst>
                        <p:cond delay="0"/>
                      </p:stCondLst>
                      <p:childTnLst>
                        <p:par>
                          <p:cTn fill="hold" id="10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02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03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0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08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09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8"/>
                  </p:tgtEl>
                </p:cond>
              </p:nextCondLst>
            </p:seq>
            <p:seq concurrent="1" nextAc="seek">
              <p:cTn evtFilter="cancelBubble" fill="hold" id="110" nodeType="interactiveSeq" restart="whenNotActive">
                <p:stCondLst>
                  <p:cond delay="0" evt="onClick">
                    <p:tgtEl>
                      <p:spTgt spid="1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11">
                      <p:stCondLst>
                        <p:cond delay="0"/>
                      </p:stCondLst>
                      <p:childTnLst>
                        <p:par>
                          <p:cTn fill="hold" id="11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14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15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1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21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"/>
                  </p:tgtEl>
                </p:cond>
              </p:nextCondLst>
            </p:seq>
            <p:seq concurrent="1" nextAc="seek">
              <p:cTn evtFilter="cancelBubble" fill="hold" id="122" nodeType="interactiveSeq" restart="whenNotActive">
                <p:stCondLst>
                  <p:cond delay="0" evt="onClick">
                    <p:tgtEl>
                      <p:spTgt spid="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23">
                      <p:stCondLst>
                        <p:cond delay="0"/>
                      </p:stCondLst>
                      <p:childTnLst>
                        <p:par>
                          <p:cTn fill="hold" id="12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2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2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2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2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3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32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33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"/>
                  </p:tgtEl>
                </p:cond>
              </p:nextCondLst>
            </p:seq>
            <p:seq concurrent="1" nextAc="seek">
              <p:cTn evtFilter="cancelBubble" fill="hold" id="134" nodeType="interactiveSeq" restart="whenNotActive">
                <p:stCondLst>
                  <p:cond delay="0" evt="onClick">
                    <p:tgtEl>
                      <p:spTgt spid="1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35">
                      <p:stCondLst>
                        <p:cond delay="0"/>
                      </p:stCondLst>
                      <p:childTnLst>
                        <p:par>
                          <p:cTn fill="hold" id="13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3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38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39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4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4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4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44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45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"/>
                  </p:tgtEl>
                </p:cond>
              </p:nextCondLst>
            </p:seq>
            <p:seq concurrent="1" nextAc="seek">
              <p:cTn evtFilter="cancelBubble" fill="hold" id="146" nodeType="interactiveSeq" restart="whenNotActive">
                <p:stCondLst>
                  <p:cond delay="0" evt="onClick">
                    <p:tgtEl>
                      <p:spTgt spid="4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47">
                      <p:stCondLst>
                        <p:cond delay="0"/>
                      </p:stCondLst>
                      <p:childTnLst>
                        <p:par>
                          <p:cTn fill="hold" id="14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4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5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51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5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5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5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5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56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57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4"/>
                  </p:tgtEl>
                </p:cond>
              </p:nextCondLst>
            </p:seq>
            <p:seq concurrent="1" nextAc="seek">
              <p:cTn evtFilter="cancelBubble" fill="hold" id="158" nodeType="interactiveSeq" restart="whenNotActive">
                <p:stCondLst>
                  <p:cond delay="0" evt="onClick">
                    <p:tgtEl>
                      <p:spTgt spid="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59">
                      <p:stCondLst>
                        <p:cond delay="0"/>
                      </p:stCondLst>
                      <p:childTnLst>
                        <p:par>
                          <p:cTn fill="hold" id="16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6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62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63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6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6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6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68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69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6"/>
                  </p:tgtEl>
                </p:cond>
              </p:nextCondLst>
            </p:seq>
            <p:seq concurrent="1" nextAc="seek">
              <p:cTn evtFilter="cancelBubble" fill="hold" id="170" nodeType="interactiveSeq" restart="whenNotActive">
                <p:stCondLst>
                  <p:cond delay="0" evt="onClick">
                    <p:tgtEl>
                      <p:spTgt spid="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71">
                      <p:stCondLst>
                        <p:cond delay="0"/>
                      </p:stCondLst>
                      <p:childTnLst>
                        <p:par>
                          <p:cTn fill="hold" id="172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7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7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75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7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7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7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8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7"/>
                  </p:tgtEl>
                </p:cond>
              </p:nextCondLst>
            </p:seq>
            <p:seq concurrent="1" nextAc="seek">
              <p:cTn evtFilter="cancelBubble" fill="hold" id="182" nodeType="interactiveSeq" restart="whenNotActive">
                <p:stCondLst>
                  <p:cond delay="0" evt="onClick">
                    <p:tgtEl>
                      <p:spTgt spid="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83">
                      <p:stCondLst>
                        <p:cond delay="0"/>
                      </p:stCondLst>
                      <p:childTnLst>
                        <p:par>
                          <p:cTn fill="hold" id="18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8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86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87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8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8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9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9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92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93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9"/>
                  </p:tgtEl>
                </p:cond>
              </p:nextCondLst>
            </p:seq>
            <p:seq concurrent="1" nextAc="seek">
              <p:cTn evtFilter="cancelBubble" fill="hold" id="194" nodeType="interactiveSeq" restart="whenNotActive">
                <p:stCondLst>
                  <p:cond delay="0" evt="onClick">
                    <p:tgtEl>
                      <p:spTgt spid="5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95">
                      <p:stCondLst>
                        <p:cond delay="0"/>
                      </p:stCondLst>
                      <p:childTnLst>
                        <p:par>
                          <p:cTn fill="hold" id="196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9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98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99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0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0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0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0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04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0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0"/>
                  </p:tgtEl>
                </p:cond>
              </p:nextCondLst>
            </p:seq>
            <p:seq concurrent="1" nextAc="seek">
              <p:cTn evtFilter="cancelBubble" fill="hold" id="206" nodeType="interactiveSeq" restart="whenNotActive">
                <p:stCondLst>
                  <p:cond delay="0" evt="onClick">
                    <p:tgtEl>
                      <p:spTgt spid="5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07">
                      <p:stCondLst>
                        <p:cond delay="0"/>
                      </p:stCondLst>
                      <p:childTnLst>
                        <p:par>
                          <p:cTn fill="hold" id="20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0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1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11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1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1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16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17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3"/>
                  </p:tgtEl>
                </p:cond>
              </p:nextCondLst>
            </p:seq>
            <p:seq concurrent="1" nextAc="seek">
              <p:cTn evtFilter="cancelBubble" fill="hold" id="218" nodeType="interactiveSeq" restart="whenNotActive">
                <p:stCondLst>
                  <p:cond delay="0" evt="onClick">
                    <p:tgtEl>
                      <p:spTgt spid="5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19">
                      <p:stCondLst>
                        <p:cond delay="0"/>
                      </p:stCondLst>
                      <p:childTnLst>
                        <p:par>
                          <p:cTn fill="hold" id="22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2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22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23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2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2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2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28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29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4"/>
                  </p:tgtEl>
                </p:cond>
              </p:nextCondLst>
            </p:seq>
            <p:seq concurrent="1" nextAc="seek">
              <p:cTn evtFilter="cancelBubble" fill="hold" id="230" nodeType="interactiveSeq" restart="whenNotActive">
                <p:stCondLst>
                  <p:cond delay="0" evt="onClick">
                    <p:tgtEl>
                      <p:spTgt spid="5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31">
                      <p:stCondLst>
                        <p:cond delay="0"/>
                      </p:stCondLst>
                      <p:childTnLst>
                        <p:par>
                          <p:cTn fill="hold" id="232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3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34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35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3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3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3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4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4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6"/>
                  </p:tgtEl>
                </p:cond>
              </p:nextCondLst>
            </p:seq>
            <p:seq concurrent="1" nextAc="seek">
              <p:cTn evtFilter="cancelBubble" fill="hold" id="242" nodeType="interactiveSeq" restart="whenNotActive">
                <p:stCondLst>
                  <p:cond delay="0" evt="onClick">
                    <p:tgtEl>
                      <p:spTgt spid="58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43">
                      <p:stCondLst>
                        <p:cond delay="0"/>
                      </p:stCondLst>
                      <p:childTnLst>
                        <p:par>
                          <p:cTn fill="hold" id="244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4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46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47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4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49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5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52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53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58"/>
                  </p:tgtEl>
                </p:cond>
              </p:nextCondLst>
            </p:seq>
            <p:seq concurrent="1" nextAc="seek">
              <p:cTn evtFilter="cancelBubble" fill="hold" id="254" nodeType="interactiveSeq" restart="whenNotActive">
                <p:stCondLst>
                  <p:cond delay="0" evt="onClick">
                    <p:tgtEl>
                      <p:spTgt spid="6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55">
                      <p:stCondLst>
                        <p:cond delay="0"/>
                      </p:stCondLst>
                      <p:childTnLst>
                        <p:par>
                          <p:cTn fill="hold" id="256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5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58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59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6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6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6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6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64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65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0"/>
                  </p:tgtEl>
                </p:cond>
              </p:nextCondLst>
            </p:seq>
            <p:seq concurrent="1" nextAc="seek">
              <p:cTn evtFilter="cancelBubble" fill="hold" id="266" nodeType="interactiveSeq" restart="whenNotActive">
                <p:stCondLst>
                  <p:cond delay="0" evt="onClick">
                    <p:tgtEl>
                      <p:spTgt spid="6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67">
                      <p:stCondLst>
                        <p:cond delay="0"/>
                      </p:stCondLst>
                      <p:childTnLst>
                        <p:par>
                          <p:cTn fill="hold" id="26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6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7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71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7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7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7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7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7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7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1"/>
                  </p:tgtEl>
                </p:cond>
              </p:nextCondLst>
            </p:seq>
            <p:seq concurrent="1" nextAc="seek">
              <p:cTn evtFilter="cancelBubble" fill="hold" id="278" nodeType="interactiveSeq" restart="whenNotActive">
                <p:stCondLst>
                  <p:cond delay="0" evt="onClick">
                    <p:tgtEl>
                      <p:spTgt spid="6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79">
                      <p:stCondLst>
                        <p:cond delay="0"/>
                      </p:stCondLst>
                      <p:childTnLst>
                        <p:par>
                          <p:cTn fill="hold" id="280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28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282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283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8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8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28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8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88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89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63"/>
                  </p:tgtEl>
                </p:cond>
              </p:nextCondLst>
            </p:seq>
          </p:childTnLst>
        </p:cTn>
      </p:par>
    </p:tnLst>
    <p:bldLst>
      <p:bldP advAuto="4294967295" animBg="1" grpId="0" spid="18"/>
      <p:bldP advAuto="4294967295" animBg="1" grpId="1" spid="18"/>
      <p:bldP advAuto="4294967295" animBg="1" grpId="0" spid="5"/>
      <p:bldP advAuto="4294967295" animBg="1" grpId="1" spid="5"/>
      <p:bldP advAuto="4294967295" animBg="1" grpId="0" spid="6"/>
      <p:bldP advAuto="4294967295" animBg="1" grpId="1" spid="6"/>
      <p:bldP advAuto="4294967295" animBg="1" grpId="0" spid="7"/>
      <p:bldP advAuto="4294967295" animBg="1" grpId="1" spid="7"/>
      <p:bldP advAuto="4294967295" animBg="1" grpId="0" spid="8"/>
      <p:bldP advAuto="4294967295" animBg="1" grpId="1" spid="8"/>
      <p:bldP advAuto="4294967295" animBg="1" grpId="0" spid="12"/>
      <p:bldP advAuto="4294967295" animBg="1" grpId="1" spid="12"/>
      <p:bldP advAuto="4294967295" animBg="1" grpId="0" spid="13"/>
      <p:bldP advAuto="4294967295" animBg="1" grpId="1" spid="13"/>
      <p:bldP advAuto="4294967295" animBg="1" grpId="0" spid="14"/>
      <p:bldP advAuto="4294967295" animBg="1" grpId="1" spid="14"/>
      <p:bldP advAuto="4294967295" animBg="1" grpId="0" spid="15"/>
      <p:bldP advAuto="4294967295" animBg="1" grpId="1" spid="15"/>
      <p:bldP advAuto="4294967295" animBg="1" grpId="0" spid="19"/>
      <p:bldP advAuto="4294967295" animBg="1" grpId="1" spid="19"/>
      <p:bldP advAuto="4294967295" animBg="1" grpId="0" spid="20"/>
      <p:bldP advAuto="4294967295" animBg="1" grpId="1" spid="20"/>
      <p:bldP advAuto="4294967295" animBg="1" grpId="0" spid="21"/>
      <p:bldP advAuto="4294967295" animBg="1" grpId="1" spid="21"/>
      <p:bldP advAuto="4294967295" animBg="1" grpId="0" spid="44"/>
      <p:bldP advAuto="4294967295" animBg="1" grpId="1" spid="44"/>
      <p:bldP advAuto="4294967295" animBg="1" grpId="0" spid="46"/>
      <p:bldP advAuto="4294967295" animBg="1" grpId="1" spid="46"/>
      <p:bldP advAuto="4294967295" animBg="1" grpId="0" spid="47"/>
      <p:bldP advAuto="4294967295" animBg="1" grpId="1" spid="47"/>
      <p:bldP advAuto="4294967295" animBg="1" grpId="0" spid="49"/>
      <p:bldP advAuto="4294967295" animBg="1" grpId="1" spid="49"/>
      <p:bldP advAuto="4294967295" animBg="1" grpId="0" spid="50"/>
      <p:bldP advAuto="4294967295" animBg="1" grpId="1" spid="50"/>
      <p:bldP advAuto="4294967295" animBg="1" grpId="0" spid="53"/>
      <p:bldP advAuto="4294967295" animBg="1" grpId="1" spid="53"/>
      <p:bldP advAuto="4294967295" animBg="1" grpId="0" spid="54"/>
      <p:bldP advAuto="4294967295" animBg="1" grpId="1" spid="54"/>
      <p:bldP advAuto="4294967295" animBg="1" grpId="0" spid="56"/>
      <p:bldP advAuto="4294967295" animBg="1" grpId="1" spid="56"/>
      <p:bldP advAuto="4294967295" animBg="1" grpId="0" spid="58"/>
      <p:bldP advAuto="4294967295" animBg="1" grpId="1" spid="58"/>
      <p:bldP advAuto="4294967295" animBg="1" grpId="0" spid="60"/>
      <p:bldP advAuto="4294967295" animBg="1" grpId="1" spid="60"/>
      <p:bldP advAuto="4294967295" animBg="1" grpId="0" spid="61"/>
      <p:bldP advAuto="4294967295" animBg="1" grpId="1" spid="61"/>
      <p:bldP advAuto="4294967295" animBg="1" grpId="0" spid="63"/>
      <p:bldP advAuto="4294967295" animBg="1" grpId="1" spid="63"/>
    </p:bldLst>
  </p:timing>
</p:sld>
</file>

<file path=ppt/slides/slide7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تنزيل.jpg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0" y="0"/>
            <a:ext cx="9144000" cy="6858016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28860" y="3067669"/>
            <a:ext cx="4314828" cy="1441451"/>
          </a:xfr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rmAutofit/>
          </a:bodyPr>
          <a:lstStyle/>
          <a:p>
            <a:r>
              <a:rPr dirty="0" lang="ar-SA" sz="6000">
                <a:uFillTx/>
              </a:rPr>
              <a:t>تمثيل الأدوار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randomBar dir="vert"/>
  </p:transition>
</p:sld>
</file>

<file path=ppt/slides/slide7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57200" y="1464023"/>
            <a:ext cx="8229600" cy="1466104"/>
          </a:xfrm>
          <a:prstGeom prst="rect">
            <a:avLst/>
          </a:prstGeom>
          <a:solidFill>
            <a:srgbClr val="CCFFCC"/>
          </a:solidFill>
          <a:ln>
            <a:solidFill>
              <a:srgbClr val="33CC33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36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  </a:t>
            </a:r>
            <a:r>
              <a:rPr b="1" dirty="0" lang="ar-SA" sz="2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ما هي الخدمات الصحية التي تقدمها الدولة للمواطنين؟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28122" y="508331"/>
            <a:ext cx="3749355" cy="830997"/>
          </a:xfrm>
          <a:prstGeom prst="rect">
            <a:avLst/>
          </a:prstGeom>
          <a:solidFill>
            <a:schemeClr val="bg1"/>
          </a:solidFill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square">
            <a:spAutoFit/>
            <a:scene3d>
              <a:camera prst="orthographicFront"/>
              <a:lightRig dir="t" rig="harsh"/>
            </a:scene3d>
            <a:sp3d extrusionH="57150" prstMaterial="matte">
              <a:bevelT h="12700" prst="angle" w="63500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r"/>
            <a:r>
              <a:rPr b="1" dirty="0" lang="ar-SA" sz="4800">
                <a:solidFill>
                  <a:srgbClr val="33CC33"/>
                </a:solidFill>
                <a:uFillTx/>
                <a:cs charset="-78" pitchFamily="2" typeface="PT Bold Heading"/>
              </a:rPr>
              <a:t>أحبك يا وطني </a:t>
            </a:r>
            <a:endParaRPr b="1" dirty="0" lang="ar-SA" sz="2400">
              <a:solidFill>
                <a:srgbClr val="33CC33"/>
              </a:solidFill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صورة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75088" y="4130625"/>
            <a:ext cx="2238375" cy="214706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صورة 1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t="2628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549045" y="4444187"/>
            <a:ext cx="2137755" cy="189957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ØµÙØ±Ø© Ø°Ø§Øª ØµÙØ©" id="1028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02349" y="3847986"/>
            <a:ext cx="2394890" cy="2394890"/>
          </a:xfrm>
          <a:prstGeom prst="rect">
            <a:avLst/>
          </a:prstGeom>
          <a:noFill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2000" id="7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336704"/>
          </a:xfrm>
          <a:prstGeom prst="rect">
            <a:avLst/>
          </a:prstGeom>
          <a:noFill/>
          <a:ln cmpd="tri" w="117475">
            <a:solidFill>
              <a:srgbClr val="C604AA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مربع نص 1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67270" y="1340768"/>
            <a:ext cx="5328658" cy="584775"/>
          </a:xfrm>
          <a:prstGeom prst="rect">
            <a:avLst/>
          </a:prstGeom>
          <a:solidFill>
            <a:schemeClr val="bg1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dirty="0" lang="ar-SA" sz="32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هيا لنستمتع مع  الطبيبة ونصائح ذهبية: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مربع نص 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205064" y="2239003"/>
            <a:ext cx="3580995" cy="584775"/>
          </a:xfrm>
          <a:prstGeom prst="rect">
            <a:avLst/>
          </a:prstGeom>
          <a:solidFill>
            <a:schemeClr val="bg1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dirty="0" lang="ar-SA" sz="32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(وإذا مرضت فهو يشفين</a:t>
            </a:r>
            <a:r>
              <a:rPr dirty="0" err="1" lang="ar-SA" sz="32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)</a:t>
            </a:r>
            <a:r>
              <a:rPr dirty="0" lang="ar-SA" sz="32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ربع نص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67270" y="3227554"/>
            <a:ext cx="5151378" cy="584775"/>
          </a:xfrm>
          <a:prstGeom prst="rect">
            <a:avLst/>
          </a:prstGeom>
          <a:solidFill>
            <a:schemeClr val="bg1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/>
            <a:r>
              <a:rPr dirty="0" lang="ar-SA" sz="3200">
                <a:ln w="0"/>
                <a:solidFill>
                  <a:schemeClr val="tx1"/>
                </a:solidFill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اللهم اشف مرضانا ومرضى المسلمين.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images0GTO023Z.jpg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rcRect b="23519" r="2671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5536" y="1340768"/>
            <a:ext cx="1944216" cy="3312368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ةةة.png" id="9" name="صورة 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07904" y="4581128"/>
            <a:ext cx="1944215" cy="1485528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:\ملفات ماما\مجلد جديد رجوة\C_bow3_JD.png" id="11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 cstate="print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0" y="0"/>
            <a:ext cx="1512168" cy="1614501"/>
          </a:xfrm>
          <a:prstGeom prst="rect">
            <a:avLst/>
          </a:prstGeom>
          <a:noFill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Text Box 3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483768" y="1124744"/>
            <a:ext cx="6069092" cy="769441"/>
          </a:xfrm>
          <a:prstGeom prst="rect">
            <a:avLst/>
          </a:prstGeom>
          <a:solidFill>
            <a:srgbClr val="FFFF00"/>
          </a:solidFill>
          <a:ln w="38100">
            <a:noFill/>
            <a:miter lim="800000"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r>
              <a:rPr b="1" dirty="0" lang="ar-SA" sz="440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uFillTx/>
                <a:latin typeface="Calibri"/>
                <a:cs charset="-78" pitchFamily="2" typeface="Simplified Arabic"/>
              </a:rPr>
              <a:t>ماذا تعلمنا في درسنا هذا اليوم ؟</a:t>
            </a:r>
            <a:endParaRPr b="1" dirty="0" lang="en-US" sz="440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uFillTx/>
              <a:latin typeface="Calibri"/>
              <a:cs typeface="+mn-cs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ماذا تعلمت بدون عنوان.png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95936" y="2204864"/>
            <a:ext cx="2536119" cy="4310436"/>
          </a:xfrm>
          <a:prstGeom prst="rect">
            <a:avLst/>
          </a:prstGeom>
          <a:ln cap="sq" cmpd="thickThin" w="88900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wipe dir="r"/>
  </p:transition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 nodeType="clickPar">
                      <p:stCondLst>
                        <p:cond delay="indefinite"/>
                      </p:stCondLst>
                      <p:childTnLst>
                        <p:par>
                          <p:cTn fill="hold" id="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8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amond(in)" transition="in">
                                      <p:cBhvr>
                                        <p:cTn dur="2000" id="1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عنوان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Grp="1"/>
          </p:cNvSpPr>
          <p:nvPr>
            <p:ph type="ctrTitle"/>
          </p:nvPr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7057" y="1072830"/>
            <a:ext cx="7851648" cy="1152128"/>
          </a:xfrm>
          <a:solidFill>
            <a:srgbClr val="FFFF0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noAutofit/>
          </a:bodyPr>
          <a:lstStyle/>
          <a:p>
            <a:r>
              <a:rPr dirty="0" lang="ar-SA" sz="7200">
                <a:ln cmpd="sng" w="1841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uFillTx/>
              </a:rPr>
              <a:t>الواجب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ذو زاويتين مستديرتين في نفس الجانب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47564" y="2655438"/>
            <a:ext cx="7848872" cy="3528392"/>
          </a:xfrm>
          <a:prstGeom prst="round2SameRect">
            <a:avLst>
              <a:gd fmla="val 22985" name="adj1"/>
              <a:gd fmla="val 0" name="adj2"/>
            </a:avLst>
          </a:prstGeom>
          <a:ln w="76200"/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>
            <a:scene3d>
              <a:camera prst="orthographicFront"/>
              <a:lightRig dir="tl" rig="soft">
                <a:rot lat="0" lon="0" rev="0"/>
              </a:lightRig>
            </a:scene3d>
            <a:sp3d contourW="25400" prstMaterial="matte">
              <a:bevelT h="55880" prst="artDeco" w="25400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b="1" dirty="0" lang="ar-SA" spc="50" sz="360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algn="tl" blurRad="76200" dir="5400000" dist="50800" rotWithShape="0">
                  <a:srgbClr val="000000">
                    <a:alpha val="65000"/>
                  </a:srgbClr>
                </a:outerShdw>
              </a:effectLst>
              <a:uFillTx/>
              <a:cs charset="-78" pitchFamily="2" typeface="PT Bold Heading"/>
            </a:endParaRPr>
          </a:p>
          <a:p>
            <a:pPr algn="ctr"/>
            <a:r>
              <a:rPr b="1" dirty="0" lang="ar-SA" spc="50" sz="3600">
                <a:ln w="11430"/>
                <a:solidFill>
                  <a:schemeClr val="tx1"/>
                </a:solidFill>
                <a:effectLst>
                  <a:outerShdw algn="tl" blurRad="76200" dir="5400000" dist="50800" rotWithShape="0">
                    <a:srgbClr val="000000">
                      <a:alpha val="65000"/>
                    </a:srgbClr>
                  </a:outerShdw>
                </a:effectLst>
                <a:uFillTx/>
                <a:cs charset="-78" pitchFamily="2" typeface="PT Bold Heading"/>
              </a:rPr>
              <a:t>أولا : أسجل مقطع صوتي وأنا أقرأ </a:t>
            </a:r>
          </a:p>
          <a:p>
            <a:pPr algn="ctr"/>
            <a:r>
              <a:rPr b="1" dirty="0" lang="ar-SA" spc="50" sz="3600">
                <a:ln w="11430"/>
                <a:solidFill>
                  <a:schemeClr val="tx1"/>
                </a:solidFill>
                <a:effectLst>
                  <a:outerShdw algn="tl" blurRad="76200" dir="5400000" dist="50800" rotWithShape="0">
                    <a:srgbClr val="000000">
                      <a:alpha val="65000"/>
                    </a:srgbClr>
                  </a:outerShdw>
                </a:effectLst>
                <a:uFillTx/>
                <a:cs charset="-78" pitchFamily="2" typeface="PT Bold Heading"/>
              </a:rPr>
              <a:t>درس ( </a:t>
            </a:r>
            <a:r>
              <a:rPr b="1" dirty="0" lang="ar-SA" spc="50" sz="3600">
                <a:ln w="11430"/>
                <a:solidFill>
                  <a:srgbClr val="FF0000"/>
                </a:solidFill>
                <a:effectLst>
                  <a:outerShdw algn="tl" blurRad="76200" dir="5400000" dist="50800" rotWithShape="0">
                    <a:srgbClr val="000000">
                      <a:alpha val="65000"/>
                    </a:srgbClr>
                  </a:outerShdw>
                </a:effectLst>
                <a:uFillTx/>
                <a:cs charset="-78" pitchFamily="2" typeface="PT Bold Heading"/>
              </a:rPr>
              <a:t>عيادة المريض </a:t>
            </a:r>
            <a:r>
              <a:rPr b="1" dirty="0" lang="ar-SA" spc="50" sz="3600">
                <a:ln w="11430"/>
                <a:solidFill>
                  <a:schemeClr val="tx1"/>
                </a:solidFill>
                <a:effectLst>
                  <a:outerShdw algn="tl" blurRad="76200" dir="5400000" dist="50800" rotWithShape="0">
                    <a:srgbClr val="000000">
                      <a:alpha val="65000"/>
                    </a:srgbClr>
                  </a:outerShdw>
                </a:effectLst>
                <a:uFillTx/>
                <a:cs charset="-78" pitchFamily="2" typeface="PT Bold Heading"/>
              </a:rPr>
              <a:t>)  </a:t>
            </a:r>
          </a:p>
          <a:p>
            <a:pPr algn="ctr"/>
            <a:r>
              <a:rPr b="1" dirty="0" lang="ar-SA" spc="50" sz="3600">
                <a:ln w="11430"/>
                <a:solidFill>
                  <a:schemeClr val="tx1"/>
                </a:solidFill>
                <a:effectLst>
                  <a:outerShdw algn="tl" blurRad="76200" dir="5400000" dist="50800" rotWithShape="0">
                    <a:srgbClr val="000000">
                      <a:alpha val="65000"/>
                    </a:srgbClr>
                  </a:outerShdw>
                </a:effectLst>
                <a:uFillTx/>
                <a:cs charset="-78" pitchFamily="2" typeface="PT Bold Heading"/>
              </a:rPr>
              <a:t>ثانيا : أصمم  بطاقة لزيارة مريض وأكتب فيها عبارات تهنئة بالسلامة  .</a:t>
            </a:r>
          </a:p>
          <a:p>
            <a:pPr algn="ctr"/>
            <a:endParaRPr b="1" dirty="0" lang="ar-SA" spc="50" sz="280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algn="tl" blurRad="76200" dir="5400000" dist="50800" rotWithShape="0">
                  <a:srgbClr val="000000">
                    <a:alpha val="65000"/>
                  </a:srgbClr>
                </a:outerShdw>
              </a:effectLst>
              <a:uFillTx/>
              <a:cs charset="-78" pitchFamily="2" typeface="PT Bold Heading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F:\ملفات ماما\مجلد جديد رجوة\SE_ribbon2_JD.png" id="4" name="Picture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 cstate="print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82015" y="674170"/>
            <a:ext cx="1666056" cy="974724"/>
          </a:xfrm>
          <a:prstGeom prst="rect">
            <a:avLst/>
          </a:prstGeom>
          <a:noFill/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ransition spd="slow">
    <p:wipe dir="r"/>
  </p:transition>
</p:sld>
</file>

<file path=ppt/slides/slide7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5538" name="صورة 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 b="3098" l="21695" r="19609" t="5399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971550" y="188913"/>
            <a:ext cx="7416800" cy="6269037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: زوايا مستديرة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8963" y="4770438"/>
            <a:ext cx="6064250" cy="7683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endParaRPr dirty="0" lang="ar-SA" sz="3200">
              <a:solidFill>
                <a:schemeClr val="tx1">
                  <a:lumMod val="95000"/>
                  <a:lumOff val="5000"/>
                </a:schemeClr>
              </a:solidFill>
              <a:uFillTx/>
              <a:latin charset="-78" panose="01010101010101010101" pitchFamily="50" typeface="Adobe نسخ Medium"/>
              <a:cs typeface="+mj-cs"/>
            </a:endParaRPr>
          </a:p>
          <a:p>
            <a:pPr algn="ctr" eaLnBrk="1" hangingPunct="1" rtl="1">
              <a:defRPr>
                <a:uFillTx/>
              </a:defRPr>
            </a:pPr>
            <a:r>
              <a:rPr dirty="0" lang="ar-SA" sz="32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charset="-78" panose="01010101010101010101" pitchFamily="50" typeface="Adobe نسخ Medium"/>
                <a:cs typeface="+mj-cs"/>
              </a:rPr>
              <a:t>أشجع زميلاتي عند المشاركة   </a:t>
            </a:r>
          </a:p>
          <a:p>
            <a:pPr algn="ctr" eaLnBrk="1" hangingPunct="1" rtl="1">
              <a:defRPr>
                <a:uFillTx/>
              </a:defRPr>
            </a:pPr>
            <a:endParaRPr dirty="0" lang="ar-SA" sz="3200">
              <a:uFillTx/>
              <a:latin charset="-78" panose="01010101010101010101" pitchFamily="50" typeface="Adobe نسخ Medium"/>
              <a:cs typeface="+mj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: زوايا مستديرة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0388" y="3816350"/>
            <a:ext cx="6064250" cy="768350"/>
          </a:xfrm>
          <a:prstGeom prst="roundRect">
            <a:avLst/>
          </a:prstGeom>
          <a:solidFill>
            <a:srgbClr val="00FFFF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endParaRPr lang="ar-SA">
              <a:uFillTx/>
              <a:latin charset="-78" panose="01010101010101010101" pitchFamily="50" typeface="Adobe نسخ Medium"/>
              <a:cs charset="-78" panose="01010101010101010101" pitchFamily="50" typeface="Adobe نسخ Medium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: زوايا مستديرة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4038" y="2862263"/>
            <a:ext cx="6064250" cy="76835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endParaRPr dirty="0" lang="ar-SA" sz="3200">
              <a:solidFill>
                <a:schemeClr val="tx1">
                  <a:lumMod val="95000"/>
                  <a:lumOff val="5000"/>
                </a:schemeClr>
              </a:solidFill>
              <a:uFillTx/>
              <a:latin charset="-78" panose="01010101010101010101" pitchFamily="50" typeface="Adobe نسخ Medium"/>
              <a:cs typeface="+mj-cs"/>
            </a:endParaRPr>
          </a:p>
          <a:p>
            <a:pPr algn="ctr" eaLnBrk="1" hangingPunct="1" rtl="1">
              <a:defRPr>
                <a:uFillTx/>
              </a:defRPr>
            </a:pPr>
            <a:r>
              <a:rPr dirty="0" lang="ar-SA" sz="32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charset="-78" panose="01010101010101010101" pitchFamily="50" typeface="Adobe نسخ Medium"/>
                <a:cs typeface="+mj-cs"/>
              </a:rPr>
              <a:t>أستمع وأصغي بانتباه </a:t>
            </a:r>
          </a:p>
          <a:p>
            <a:pPr algn="ctr" eaLnBrk="1" hangingPunct="1" rtl="1">
              <a:defRPr>
                <a:uFillTx/>
              </a:defRPr>
            </a:pPr>
            <a:endParaRPr dirty="0" lang="ar-SA" sz="3200">
              <a:uFillTx/>
              <a:latin charset="-78" panose="01010101010101010101" pitchFamily="50" typeface="Adobe نسخ Medium"/>
              <a:cs typeface="+mj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: زوايا مستديرة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1188" y="5741988"/>
            <a:ext cx="6064250" cy="769937"/>
          </a:xfrm>
          <a:prstGeom prst="roundRect">
            <a:avLst/>
          </a:prstGeom>
          <a:solidFill>
            <a:srgbClr val="FFFF00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endParaRPr dirty="0" lang="ar-SA" sz="3200">
              <a:solidFill>
                <a:schemeClr val="tx1">
                  <a:lumMod val="95000"/>
                  <a:lumOff val="5000"/>
                </a:schemeClr>
              </a:solidFill>
              <a:uFillTx/>
              <a:latin charset="-78" panose="01010101010101010101" pitchFamily="50" typeface="Adobe نسخ Medium"/>
              <a:cs typeface="+mj-cs"/>
            </a:endParaRPr>
          </a:p>
          <a:p>
            <a:pPr algn="ctr" eaLnBrk="1" hangingPunct="1" rtl="1">
              <a:defRPr>
                <a:uFillTx/>
              </a:defRPr>
            </a:pPr>
            <a:r>
              <a:rPr dirty="0" lang="ar-SA" sz="32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charset="-78" panose="01010101010101010101" pitchFamily="50" typeface="Adobe نسخ Medium"/>
                <a:cs typeface="+mj-cs"/>
              </a:rPr>
              <a:t>أخاطب زميلاتي بأسمائهن </a:t>
            </a:r>
          </a:p>
          <a:p>
            <a:pPr algn="ctr" eaLnBrk="1" hangingPunct="1" rtl="1">
              <a:defRPr>
                <a:uFillTx/>
              </a:defRPr>
            </a:pPr>
            <a:endParaRPr dirty="0" lang="ar-SA" sz="3200">
              <a:uFillTx/>
              <a:latin charset="-78" panose="01010101010101010101" pitchFamily="50" typeface="Adobe نسخ Medium"/>
              <a:cs typeface="+mj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مستطيل: زوايا مستديرة 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93725" y="1885950"/>
            <a:ext cx="6064250" cy="769938"/>
          </a:xfrm>
          <a:prstGeom prst="roundRect">
            <a:avLst/>
          </a:prstGeom>
          <a:solidFill>
            <a:srgbClr val="CC99FF"/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hangingPunct="1" rtl="1">
              <a:defRPr>
                <a:uFillTx/>
              </a:defRPr>
            </a:pPr>
            <a:r>
              <a:rPr dirty="0" lang="ar-SA" sz="3200">
                <a:solidFill>
                  <a:schemeClr val="accent6">
                    <a:lumMod val="50000"/>
                  </a:schemeClr>
                </a:solidFill>
                <a:uFillTx/>
                <a:latin charset="-78" panose="01010101010101010101" pitchFamily="50" typeface="Adobe نسخ Medium"/>
                <a:cs typeface="+mj-cs"/>
              </a:rPr>
              <a:t> </a:t>
            </a:r>
          </a:p>
          <a:p>
            <a:pPr algn="ctr" eaLnBrk="1" hangingPunct="1" rtl="1">
              <a:defRPr>
                <a:uFillTx/>
              </a:defRPr>
            </a:pPr>
            <a:r>
              <a:rPr dirty="0" lang="ar-SA" sz="32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charset="-78" panose="01010101010101010101" pitchFamily="50" typeface="Adobe نسخ Medium"/>
                <a:cs typeface="+mj-cs"/>
              </a:rPr>
              <a:t>أجلس بطريقة صحيحة وأتوجه بالنظر للمعلمة</a:t>
            </a:r>
          </a:p>
          <a:p>
            <a:pPr algn="ctr" eaLnBrk="1" hangingPunct="1" rtl="1">
              <a:defRPr>
                <a:uFillTx/>
              </a:defRPr>
            </a:pPr>
            <a:endParaRPr dirty="0" lang="ar-SA" sz="3200">
              <a:uFillTx/>
              <a:latin charset="-78" panose="01010101010101010101" pitchFamily="50" typeface="Adobe نسخ Medium"/>
              <a:cs typeface="+mj-cs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4038" y="3906838"/>
            <a:ext cx="6121400" cy="585787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>
            <a:spAutoFit/>
          </a:bodyPr>
          <a:lstStyle/>
          <a:p>
            <a:pPr algn="ctr" eaLnBrk="1" hangingPunct="1" rtl="1">
              <a:defRPr>
                <a:uFillTx/>
              </a:defRPr>
            </a:pPr>
            <a:r>
              <a:rPr dirty="0" lang="ar-SA" sz="3200">
                <a:solidFill>
                  <a:schemeClr val="tx1">
                    <a:lumMod val="95000"/>
                    <a:lumOff val="5000"/>
                  </a:schemeClr>
                </a:solidFill>
                <a:uFillTx/>
                <a:cs typeface="+mj-cs"/>
              </a:rPr>
              <a:t>أستأذن قبل التحدث وعدم مقاطعة المتحدث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95275" y="523875"/>
            <a:ext cx="6392863" cy="768350"/>
          </a:xfrm>
          <a:prstGeom prst="rect">
            <a:avLst/>
          </a:prstGeom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bIns="45718" lIns="91437" rIns="91437" tIns="45718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dirty="0" lang="ar-SA" sz="4400">
                <a:solidFill>
                  <a:schemeClr val="tx1">
                    <a:lumMod val="95000"/>
                    <a:lumOff val="5000"/>
                  </a:schemeClr>
                </a:solidFill>
                <a:uFillTx/>
                <a:latin charset="-78" panose="01010101010101010101" pitchFamily="50" typeface="Adobe نسخ Medium"/>
                <a:cs charset="-78" panose="01010101010101010101" pitchFamily="50" typeface="Adobe نسخ Medium"/>
              </a:rPr>
              <a:t>ميثاق أخلاقيات التحدث و الاستمـاع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6569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102475" y="4060825"/>
            <a:ext cx="1814513" cy="2725738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6570" name="صورة 1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261225" y="71438"/>
            <a:ext cx="1587500" cy="1978025"/>
          </a:xfrm>
          <a:prstGeom prst="rect">
            <a:avLst/>
          </a:prstGeom>
          <a:noFill/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7" presetSubtype="0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dur="80" id="7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dur="80" id="8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80" id="9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0" nodeType="clickPar">
                      <p:stCondLst>
                        <p:cond delay="indefinite"/>
                      </p:stCondLst>
                      <p:childTnLst>
                        <p:par>
                          <p:cTn fill="hold" id="1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2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4" nodeType="clickPar">
                      <p:stCondLst>
                        <p:cond delay="indefinite"/>
                      </p:stCondLst>
                      <p:childTnLst>
                        <p:par>
                          <p:cTn fill="hold" id="15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6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8" nodeType="clickPar">
                      <p:stCondLst>
                        <p:cond delay="indefinite"/>
                      </p:stCondLst>
                      <p:childTnLst>
                        <p:par>
                          <p:cTn fill="hold" id="1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0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 nodeType="clickPar">
                      <p:stCondLst>
                        <p:cond delay="indefinite"/>
                      </p:stCondLst>
                      <p:childTnLst>
                        <p:par>
                          <p:cTn fill="hold" id="23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4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6" nodeType="clickPar">
                      <p:stCondLst>
                        <p:cond delay="indefinite"/>
                      </p:stCondLst>
                      <p:childTnLst>
                        <p:par>
                          <p:cTn fill="hold" id="27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8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 nodeType="clickPar">
                      <p:stCondLst>
                        <p:cond delay="indefinite"/>
                      </p:stCondLst>
                      <p:childTnLst>
                        <p:par>
                          <p:cTn fill="hold" id="31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2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2"/>
      <p:bldP advAuto="4294967295" animBg="1" grpId="0" spid="3"/>
      <p:bldP advAuto="4294967295" animBg="1" grpId="0" spid="4"/>
      <p:bldP advAuto="4294967295" animBg="1" grpId="0" spid="5"/>
      <p:bldP advAuto="4294967295" animBg="1" grpId="0" spid="6"/>
    </p:bldLst>
  </p:timing>
</p:sld>
</file>

<file path=ppt/slides/slide7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2965" y="1537252"/>
            <a:ext cx="8698067" cy="5076180"/>
          </a:xfrm>
          <a:prstGeom prst="rect">
            <a:avLst/>
          </a:prstGeom>
          <a:ln w="57150">
            <a:solidFill>
              <a:srgbClr val="00B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63617" y="1689453"/>
            <a:ext cx="5001320" cy="4462760"/>
          </a:xfrm>
          <a:prstGeom prst="rect">
            <a:avLst/>
          </a:prstGeom>
          <a:noFill/>
          <a:ln w="57150"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اليوم: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التاريخ:     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السادسة </a:t>
            </a:r>
          </a:p>
          <a:p>
            <a:pPr algn="r" eaLnBrk="1" hangingPunct="1" rtl="1">
              <a:defRPr>
                <a:uFillTx/>
              </a:defRPr>
            </a:pPr>
            <a:endParaRPr b="1" dirty="0" lang="ar-SA" sz="1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صحتي وغذائي</a:t>
            </a:r>
          </a:p>
          <a:p>
            <a:pPr algn="r" defTabSz="457200" lvl="0">
              <a:defRPr>
                <a:uFillTx/>
              </a:defRPr>
            </a:pPr>
            <a:endParaRPr b="1" dirty="0" lang="ar-SA" sz="7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الـمكون: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</a:p>
          <a:p>
            <a:pPr algn="r" eaLnBrk="1" hangingPunct="1" rtl="1">
              <a:defRPr>
                <a:uFillTx/>
              </a:defRPr>
            </a:pPr>
            <a:endParaRPr b="1" dirty="0" lang="ar-SA" sz="36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endParaRPr b="1" dirty="0" lang="ar-SA" sz="24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الـمهارة :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التحدث والقراءة .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2965" y="244568"/>
            <a:ext cx="8698067" cy="1028844"/>
          </a:xfrm>
          <a:prstGeom prst="roundRect">
            <a:avLst>
              <a:gd fmla="val 16667" name="adj"/>
            </a:avLst>
          </a:prstGeom>
          <a:ln>
            <a:solidFill>
              <a:srgbClr val="00B050"/>
            </a:solidFill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ضرب, كرة, لاعب, تشبث  تم إنشاء الوصف تلقائياً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18346" r="493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29439" y="353216"/>
            <a:ext cx="2988691" cy="840091"/>
          </a:xfrm>
          <a:prstGeom prst="flowChartAlternateProcess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صندوق  تم إنشاء الوصف تلقائياً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9266" y="1822277"/>
            <a:ext cx="3117445" cy="4197112"/>
          </a:xfrm>
          <a:prstGeom prst="rect">
            <a:avLst/>
          </a:prstGeom>
          <a:solidFill>
            <a:srgbClr val="FFFFFF">
              <a:shade val="85000"/>
            </a:srgbClr>
          </a:solidFill>
          <a:ln cap="sq" w="57150">
            <a:solidFill>
              <a:srgbClr val="00B050"/>
            </a:solidFill>
            <a:miter lim="800000"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h="19050" w="25400"/>
            <a:contourClr>
              <a:srgbClr val="FFFFFF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طائرة ركاب, طائر  تم إنشاء الوصف تلقائياً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29439" y="4028555"/>
            <a:ext cx="2305372" cy="75258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طائر, سرب, محيط, شاطئ  تم إنشاء الوصف تلقائياً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10387" y="4754151"/>
            <a:ext cx="2324424" cy="82879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7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67744" y="404664"/>
            <a:ext cx="3688831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b="1" dirty="0" lang="ar-SA" sz="5400">
                <a:ln w="1905">
                  <a:solidFill>
                    <a:srgbClr val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جدول التعلم </a:t>
            </a: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جدول 4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214414" y="1928802"/>
          <a:ext cx="6858048" cy="3261360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{08FB837D-C827-4EFA-A057-4D05807E0F7C}</a:tableStyleId>
              </a:tblPr>
              <a:tblGrid>
                <a:gridCol w="2117445"/>
                <a:gridCol w="2454587"/>
                <a:gridCol w="2286016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dirty="0" lang="ar-SA" sz="2800">
                          <a:uFillTx/>
                        </a:rPr>
                        <a:t>ماذا</a:t>
                      </a:r>
                      <a:r>
                        <a:rPr baseline="0" dirty="0" lang="ar-SA" sz="2800">
                          <a:uFillTx/>
                        </a:rPr>
                        <a:t> أعرف ؟</a:t>
                      </a:r>
                      <a:endParaRPr dirty="0" lang="ar-SA" sz="280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dirty="0" lang="ar-SA" sz="2800">
                          <a:uFillTx/>
                        </a:rPr>
                        <a:t>ماذا أريد أن أتعلم؟</a:t>
                      </a:r>
                      <a:endParaRPr dirty="0" lang="ar-SA" sz="280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dirty="0" lang="ar-SA" sz="2800">
                          <a:uFillTx/>
                        </a:rPr>
                        <a:t>ماذا تعلمت ؟</a:t>
                      </a:r>
                      <a:endParaRPr dirty="0" lang="ar-SA" sz="280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10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11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12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13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14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5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16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7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18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9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2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 nodeType="clickPar">
                      <p:stCondLst>
                        <p:cond delay="indefinite"/>
                      </p:stCondLst>
                      <p:childTnLst>
                        <p:par>
                          <p:cTn fill="hold" id="2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17467" l="10434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55039" y="284645"/>
            <a:ext cx="6844436" cy="169324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26172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95562" y="1842542"/>
            <a:ext cx="4768926" cy="79367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985516" y="2548949"/>
            <a:ext cx="7056583" cy="116675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صورة 1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73428" y="4924521"/>
            <a:ext cx="7036203" cy="121261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صورة 18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56277" y="5665559"/>
            <a:ext cx="7143198" cy="1207516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صورة 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7"/>
          <a:srcRect b="2592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83617" y="3313561"/>
            <a:ext cx="7148293" cy="1834202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4582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67744" y="404664"/>
            <a:ext cx="3688831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b="1" dirty="0" lang="ar-SA" sz="5400">
                <a:ln w="1905">
                  <a:solidFill>
                    <a:srgbClr val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جدول التعلم </a:t>
            </a: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جدول 4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214414" y="1928802"/>
          <a:ext cx="6858048" cy="3261360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{08FB837D-C827-4EFA-A057-4D05807E0F7C}</a:tableStyleId>
              </a:tblPr>
              <a:tblGrid>
                <a:gridCol w="2117445"/>
                <a:gridCol w="2454587"/>
                <a:gridCol w="2286016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dirty="0" lang="ar-SA" sz="2800">
                          <a:uFillTx/>
                        </a:rPr>
                        <a:t>ماذا</a:t>
                      </a:r>
                      <a:r>
                        <a:rPr baseline="0" dirty="0" lang="ar-SA" sz="2800">
                          <a:uFillTx/>
                        </a:rPr>
                        <a:t> أعرف ؟</a:t>
                      </a:r>
                      <a:endParaRPr dirty="0" lang="ar-SA" sz="280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dirty="0" lang="ar-SA" sz="2800">
                          <a:uFillTx/>
                        </a:rPr>
                        <a:t>ماذا أريد أن أتعلم؟</a:t>
                      </a:r>
                      <a:endParaRPr dirty="0" lang="ar-SA" sz="280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dirty="0" lang="ar-SA" sz="2800">
                          <a:uFillTx/>
                        </a:rPr>
                        <a:t>ماذا تعلمت ؟</a:t>
                      </a:r>
                      <a:endParaRPr dirty="0" lang="ar-SA" sz="280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10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11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12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13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14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5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16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7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18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9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2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 nodeType="clickPar">
                      <p:stCondLst>
                        <p:cond delay="indefinite"/>
                      </p:stCondLst>
                      <p:childTnLst>
                        <p:par>
                          <p:cTn fill="hold" id="2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260350"/>
            <a:ext cx="8785225" cy="6408738"/>
          </a:xfrm>
          <a:prstGeom prst="rect">
            <a:avLst/>
          </a:prstGeom>
          <a:noFill/>
          <a:ln cmpd="thinThick" w="161925">
            <a:solidFill>
              <a:schemeClr val="tx1">
                <a:lumMod val="95000"/>
                <a:lumOff val="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‫لعبة صيد السمك learning‬‎" id="13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r="14668" t="37663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52121" y="4203468"/>
            <a:ext cx="3476540" cy="1638496"/>
          </a:xfrm>
          <a:prstGeom prst="rect">
            <a:avLst/>
          </a:prstGeom>
          <a:ln cap="sq" w="38100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36180" y="433283"/>
            <a:ext cx="4268239" cy="1395121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990600" y="1576238"/>
            <a:ext cx="7162800" cy="159861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70299" y="4241008"/>
            <a:ext cx="3828814" cy="1486148"/>
          </a:xfrm>
          <a:prstGeom prst="rect">
            <a:avLst/>
          </a:prstGeom>
          <a:ln cap="sq" w="76200">
            <a:solidFill>
              <a:srgbClr val="FFFF00"/>
            </a:solidFill>
            <a:prstDash val="solid"/>
            <a:miter lim="800000"/>
          </a:ln>
          <a:effectLst>
            <a:glow rad="63500">
              <a:schemeClr val="accent3">
                <a:satMod val="175000"/>
                <a:alpha val="40000"/>
              </a:schemeClr>
            </a:glow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8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36775" y="488743"/>
            <a:ext cx="8870449" cy="6066046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8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2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5978856" y="802855"/>
            <a:ext cx="25908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l="213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28576" y="2747641"/>
            <a:ext cx="8401111" cy="364572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17786" l="26552" r="51839" t="5930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32928" y="464635"/>
            <a:ext cx="2774548" cy="2047164"/>
          </a:xfrm>
          <a:prstGeom prst="rect">
            <a:avLst/>
          </a:prstGeom>
          <a:ln>
            <a:noFill/>
          </a:ln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8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ربع نص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55775" y="2337352"/>
            <a:ext cx="5711825" cy="30480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>
            <a:spAutoFit/>
          </a:bodyPr>
          <a:lstStyle/>
          <a:p>
            <a:pPr algn="ctr">
              <a:defRPr>
                <a:uFillTx/>
              </a:defRPr>
            </a:pPr>
            <a:r>
              <a:rPr dirty="0" lang="ar-SA" sz="4500">
                <a:solidFill>
                  <a:srgbClr val="002060"/>
                </a:solidFill>
                <a:uFillTx/>
                <a:latin charset="-78" panose="01010101010101010101" pitchFamily="50" typeface="Adobe نسخ Medium"/>
                <a:cs charset="-78" panose="01010101010101010101" pitchFamily="50" typeface="Adobe نسخ Medium"/>
              </a:rPr>
              <a:t> </a:t>
            </a:r>
            <a:r>
              <a:rPr dirty="0" lang="ar-SA" sz="48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أعد لسؤالي جوابا </a:t>
            </a:r>
          </a:p>
          <a:p>
            <a:pPr algn="ctr">
              <a:defRPr>
                <a:uFillTx/>
              </a:defRPr>
            </a:pPr>
            <a:r>
              <a:rPr dirty="0" lang="ar-SA" sz="48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من نص الدرس أجاوبه </a:t>
            </a:r>
          </a:p>
          <a:p>
            <a:pPr algn="ctr">
              <a:defRPr>
                <a:uFillTx/>
              </a:defRPr>
            </a:pPr>
            <a:r>
              <a:rPr dirty="0" lang="ar-SA" sz="48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وأراعي إكـمـال جوابي </a:t>
            </a:r>
          </a:p>
          <a:p>
            <a:pPr algn="ctr">
              <a:defRPr>
                <a:uFillTx/>
              </a:defRPr>
            </a:pPr>
            <a:r>
              <a:rPr dirty="0" lang="ar-SA" sz="4800">
                <a:solidFill>
                  <a:srgbClr val="002060"/>
                </a:solidFill>
                <a:uFillTx/>
                <a:latin charset="-78" panose="01010101010101010101" pitchFamily="50" typeface="Adobe نسخ Medium"/>
              </a:rPr>
              <a:t>وبلغتي الفصحى أذكره</a:t>
            </a:r>
            <a:endParaRPr dirty="0" lang="ar-SA" sz="4500">
              <a:solidFill>
                <a:srgbClr val="002060"/>
              </a:solidFill>
              <a:uFillTx/>
              <a:latin charset="-78" panose="01010101010101010101" pitchFamily="50" typeface="Adobe نسخ Medium"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نجوم متحركة للبوربوينت" id="73732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Crop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84213" y="2522538"/>
            <a:ext cx="1071562" cy="2862262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3733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091238" y="1227138"/>
            <a:ext cx="259080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137185" y="319496"/>
            <a:ext cx="7544853" cy="790685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4"/>
    </p:bldLst>
  </p:timing>
</p:sld>
</file>

<file path=ppt/slides/slide8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ريمي.jpg" id="50183" name="صورة 2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6875463" y="4076700"/>
            <a:ext cx="1944687" cy="2278063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سنو-وايت.jpg" id="50184" name="صورة 2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rcRect b="35555" l="25185" r="22871" t="157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06363" y="3963987"/>
            <a:ext cx="1944687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هايدي.gif" id="50185" name="صورة 2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rcRect b="43700" l="40550" r="2716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7235825" y="765175"/>
            <a:ext cx="1728788" cy="2420938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سالي.png" id="50186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rcRect b="6251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23850" y="260350"/>
            <a:ext cx="1727200" cy="2016125"/>
          </a:xfrm>
          <a:prstGeom prst="rect">
            <a:avLst/>
          </a:prstGeom>
          <a:noFill/>
          <a:ln>
            <a:noFill/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1" name="AutoShape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3500438" y="2563813"/>
            <a:ext cx="2286000" cy="1512887"/>
          </a:xfrm>
          <a:prstGeom prst="wedgeRoundRectCallout">
            <a:avLst>
              <a:gd fmla="val -92440" name="adj1"/>
              <a:gd fmla="val -16944" name="adj2"/>
              <a:gd fmla="val 16667" name="adj3"/>
            </a:avLst>
          </a:prstGeom>
          <a:solidFill>
            <a:srgbClr val="E6D4B4"/>
          </a:solidFill>
          <a:ln w="9525">
            <a:solidFill>
              <a:schemeClr val="accent2">
                <a:lumMod val="50000"/>
              </a:schemeClr>
            </a:solidFill>
            <a:miter lim="800000"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8000">
                <a:solidFill>
                  <a:srgbClr val="C00000"/>
                </a:solidFill>
                <a:uFillTx/>
              </a:rPr>
              <a:t>؟</a:t>
            </a:r>
            <a:endParaRPr b="1" dirty="0" lang="en-US" sz="8000">
              <a:solidFill>
                <a:srgbClr val="C00000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AutoShape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787900" y="503237"/>
            <a:ext cx="2447925" cy="1773238"/>
          </a:xfrm>
          <a:prstGeom prst="cloudCallout">
            <a:avLst>
              <a:gd fmla="val 44361" name="adj1"/>
              <a:gd fmla="val -25648" name="adj2"/>
            </a:avLst>
          </a:prstGeom>
          <a:solidFill>
            <a:srgbClr val="E6D4B4"/>
          </a:solidFill>
          <a:ln w="28575">
            <a:solidFill>
              <a:schemeClr val="accent6">
                <a:lumMod val="50000"/>
              </a:schemeClr>
            </a:solidFill>
            <a:round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algn="ctr" eaLnBrk="1" hangingPunct="1" rtl="1">
              <a:defRPr>
                <a:uFillTx/>
              </a:defRPr>
            </a:pPr>
            <a:endParaRPr b="1" dirty="0" lang="ar-SA" sz="2000">
              <a:uFillTx/>
            </a:endParaRPr>
          </a:p>
          <a:p>
            <a:pPr algn="ctr" eaLnBrk="1" hangingPunct="1" rtl="1">
              <a:defRPr>
                <a:uFillTx/>
              </a:defRPr>
            </a:pPr>
            <a:r>
              <a:rPr b="1" dirty="0" lang="ar-SA" sz="3200">
                <a:uFillTx/>
              </a:rPr>
              <a:t>تُكْتَبْ آخر الكلمة</a:t>
            </a:r>
            <a:endParaRPr b="1" dirty="0" lang="en-US" sz="32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AutoShape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2051050" y="503237"/>
            <a:ext cx="2447925" cy="1557338"/>
          </a:xfrm>
          <a:prstGeom prst="cloudCallout">
            <a:avLst>
              <a:gd fmla="val -46300" name="adj1"/>
              <a:gd fmla="val 27160" name="adj2"/>
            </a:avLst>
          </a:prstGeom>
          <a:solidFill>
            <a:srgbClr val="E6D4B4"/>
          </a:solidFill>
          <a:ln w="28575">
            <a:solidFill>
              <a:schemeClr val="accent6">
                <a:lumMod val="50000"/>
              </a:schemeClr>
            </a:solidFill>
            <a:round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2800">
                <a:uFillTx/>
              </a:rPr>
              <a:t> تُكْتَبْ وسط الجملة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AutoShap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4269479" y="4675119"/>
            <a:ext cx="2447925" cy="1989138"/>
          </a:xfrm>
          <a:prstGeom prst="cloudCallout">
            <a:avLst>
              <a:gd fmla="val 71663" name="adj1"/>
              <a:gd fmla="val -13912" name="adj2"/>
            </a:avLst>
          </a:prstGeom>
          <a:solidFill>
            <a:srgbClr val="E6D4B4"/>
          </a:solidFill>
          <a:ln w="28575">
            <a:solidFill>
              <a:schemeClr val="accent6">
                <a:lumMod val="50000"/>
              </a:schemeClr>
            </a:solidFill>
            <a:round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2800">
                <a:uFillTx/>
              </a:rPr>
              <a:t>تُكْتَبْ آخر الجملة الاستفهامية</a:t>
            </a:r>
            <a:endParaRPr b="1" dirty="0" lang="en-US" sz="2800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AutoShape 1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 noChangeArrowheads="1"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587500" y="4797426"/>
            <a:ext cx="2376488" cy="1649413"/>
          </a:xfrm>
          <a:prstGeom prst="cloudCallout">
            <a:avLst>
              <a:gd fmla="val -31481" name="adj1"/>
              <a:gd fmla="val -70572" name="adj2"/>
            </a:avLst>
          </a:prstGeom>
          <a:solidFill>
            <a:srgbClr val="E6D4B4"/>
          </a:solidFill>
          <a:ln w="28575">
            <a:solidFill>
              <a:schemeClr val="accent6">
                <a:lumMod val="50000"/>
              </a:schemeClr>
            </a:solidFill>
            <a:round/>
          </a:ln>
          <a:effectLst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/>
          <a:lstStyle/>
          <a:p>
            <a:pPr algn="ctr" eaLnBrk="1" hangingPunct="1" rtl="1">
              <a:defRPr>
                <a:uFillTx/>
              </a:defRPr>
            </a:pPr>
            <a:r>
              <a:rPr b="1" dirty="0" lang="ar-SA" sz="2400">
                <a:uFillTx/>
              </a:rPr>
              <a:t>آه  أنا أعرف</a:t>
            </a:r>
          </a:p>
          <a:p>
            <a:pPr algn="ctr" eaLnBrk="1" hangingPunct="1" rtl="1">
              <a:defRPr>
                <a:uFillTx/>
              </a:defRPr>
            </a:pPr>
            <a:r>
              <a:rPr b="1" dirty="0" lang="ar-SA" sz="2400">
                <a:uFillTx/>
              </a:rPr>
              <a:t>في أول السطر</a:t>
            </a:r>
            <a:endParaRPr b="1" dirty="0" lang="en-US" sz="2400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9">
                      <p:stCondLst>
                        <p:cond delay="indefinite"/>
                      </p:stCondLst>
                      <p:childTnLst>
                        <p:par>
                          <p:cTn fill="hold" id="2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1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23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4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5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6">
                      <p:stCondLst>
                        <p:cond delay="indefinite"/>
                      </p:stCondLst>
                      <p:childTnLst>
                        <p:par>
                          <p:cTn fill="hold" id="27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8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2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3">
                      <p:stCondLst>
                        <p:cond delay="indefinite"/>
                      </p:stCondLst>
                      <p:childTnLst>
                        <p:par>
                          <p:cTn fill="hold" id="3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5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7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8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9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0">
                      <p:stCondLst>
                        <p:cond delay="indefinite"/>
                      </p:stCondLst>
                      <p:childTnLst>
                        <p:par>
                          <p:cTn fill="hold" id="4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2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4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5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6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7">
                      <p:stCondLst>
                        <p:cond delay="indefinite"/>
                      </p:stCondLst>
                      <p:childTnLst>
                        <p:par>
                          <p:cTn fill="hold" id="4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5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52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53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1"/>
      <p:bldP advAuto="4294967295" animBg="1" grpId="0" spid="13"/>
      <p:bldP advAuto="4294967295" animBg="1" grpId="0" spid="18"/>
      <p:bldP advAuto="4294967295" animBg="1" grpId="0" spid="19"/>
      <p:bldP advAuto="4294967295" animBg="1" grpId="0" spid="20"/>
    </p:bldLst>
  </p:timing>
</p:sld>
</file>

<file path=ppt/slides/slide8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08737"/>
          </a:xfrm>
          <a:prstGeom prst="rect">
            <a:avLst/>
          </a:prstGeom>
          <a:noFill/>
          <a:ln cmpd="tri" w="120650">
            <a:solidFill>
              <a:schemeClr val="tx2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58386" y="563412"/>
            <a:ext cx="2676899" cy="1219370"/>
          </a:xfrm>
          <a:prstGeom prst="rect">
            <a:avLst/>
          </a:prstGeom>
        </p:spPr>
      </p:pic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رابط كسهم مستقيم 12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89623" y="3582241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97511" y="4618018"/>
            <a:ext cx="784225" cy="8636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مفتاح </a:t>
            </a:r>
          </a:p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السؤال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77582" y="4661408"/>
            <a:ext cx="784225" cy="8636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en-US">
                <a:uFillTx/>
              </a:rPr>
              <a:t> </a:t>
            </a:r>
            <a:r>
              <a:rPr b="1" dirty="0" lang="ar-SA">
                <a:solidFill>
                  <a:srgbClr val="FF0000"/>
                </a:solidFill>
                <a:uFillTx/>
              </a:rPr>
              <a:t>جملة السؤال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51676" y="4689456"/>
            <a:ext cx="989013" cy="79216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علامة الاستفهام </a:t>
            </a:r>
            <a:r>
              <a:rPr b="1" dirty="0" lang="en-US">
                <a:solidFill>
                  <a:srgbClr val="FF0000"/>
                </a:solidFill>
                <a:uFillTx/>
              </a:rPr>
              <a:t> </a:t>
            </a:r>
            <a:endParaRPr b="1" dirty="0" lang="ar-SA">
              <a:solidFill>
                <a:srgbClr val="FF0000"/>
              </a:solidFill>
              <a:uFillTx/>
            </a:endParaRP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رابط كسهم مستقيم 16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93754" y="3582241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رابط كسهم مستقيم 17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1454" y="3582241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فقاعة الكلام: مستطيلة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35790" y="5481618"/>
            <a:ext cx="1081087" cy="1035050"/>
          </a:xfrm>
          <a:prstGeom prst="wedgeRectCallou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5400">
                <a:solidFill>
                  <a:schemeClr val="tx1"/>
                </a:solidFill>
                <a:uFillTx/>
              </a:rPr>
              <a:t>؟</a:t>
            </a: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رابط مستقيم 19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57120" y="3393281"/>
            <a:ext cx="5025147" cy="0"/>
          </a:xfrm>
          <a:prstGeom prst="line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26088" r="1377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23584" y="2151113"/>
            <a:ext cx="7140339" cy="1035047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صورة 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4794" l="-235" r="6218" t="-4794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5586" y="247448"/>
            <a:ext cx="2221534" cy="222542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9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>
                      <p:stCondLst>
                        <p:cond delay="indefinite"/>
                      </p:stCondLst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4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6">
                      <p:stCondLst>
                        <p:cond delay="indefinite"/>
                      </p:stCondLst>
                      <p:childTnLst>
                        <p:par>
                          <p:cTn fill="hold" id="27">
                            <p:stCondLst>
                              <p:cond delay="0"/>
                            </p:stCondLst>
                            <p:childTnLst>
                              <p:par>
                                <p:cTn fill="hold" id="28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2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>
                      <p:stCondLst>
                        <p:cond delay="indefinite"/>
                      </p:stCondLst>
                      <p:childTnLst>
                        <p:par>
                          <p:cTn fill="hold" id="3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8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9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4"/>
      <p:bldP advAuto="4294967295" animBg="1" grpId="0" spid="15"/>
      <p:bldP advAuto="4294967295" animBg="1" grpId="0" spid="16"/>
      <p:bldP advAuto="4294967295" grpId="0" spid="19"/>
    </p:bldLst>
  </p:timing>
</p:sld>
</file>

<file path=ppt/slides/slide8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08737"/>
          </a:xfrm>
          <a:prstGeom prst="rect">
            <a:avLst/>
          </a:prstGeom>
          <a:noFill/>
          <a:ln cmpd="tri" w="120650">
            <a:solidFill>
              <a:schemeClr val="tx2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58386" y="563412"/>
            <a:ext cx="2676899" cy="1219370"/>
          </a:xfrm>
          <a:prstGeom prst="rect">
            <a:avLst/>
          </a:prstGeom>
        </p:spPr>
      </p:pic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رابط كسهم مستقيم 12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431825" y="3571659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96835" y="4606831"/>
            <a:ext cx="784225" cy="8636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مفتاح </a:t>
            </a:r>
          </a:p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السؤال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69856" y="4642550"/>
            <a:ext cx="784225" cy="8636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en-US">
                <a:uFillTx/>
              </a:rPr>
              <a:t> </a:t>
            </a:r>
            <a:r>
              <a:rPr b="1" dirty="0" lang="ar-SA">
                <a:solidFill>
                  <a:srgbClr val="FF0000"/>
                </a:solidFill>
                <a:uFillTx/>
              </a:rPr>
              <a:t>جملة السؤال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132595" y="4617366"/>
            <a:ext cx="989013" cy="79216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علامة الاستفهام </a:t>
            </a:r>
            <a:r>
              <a:rPr b="1" dirty="0" lang="en-US">
                <a:solidFill>
                  <a:srgbClr val="FF0000"/>
                </a:solidFill>
                <a:uFillTx/>
              </a:rPr>
              <a:t> </a:t>
            </a:r>
            <a:endParaRPr b="1" dirty="0" lang="ar-SA">
              <a:solidFill>
                <a:srgbClr val="FF0000"/>
              </a:solidFill>
              <a:uFillTx/>
            </a:endParaRP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رابط كسهم مستقيم 16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58386" y="3582241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رابط كسهم مستقيم 17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18394" y="3582241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فقاعة الكلام: مستطيلة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44404" y="3569638"/>
            <a:ext cx="1081087" cy="1035050"/>
          </a:xfrm>
          <a:prstGeom prst="wedgeRectCallou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5400">
                <a:solidFill>
                  <a:schemeClr val="tx1"/>
                </a:solidFill>
                <a:uFillTx/>
              </a:rPr>
              <a:t>؟</a:t>
            </a: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رابط مستقيم 19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022574" y="3501432"/>
            <a:ext cx="2409251" cy="0"/>
          </a:xfrm>
          <a:prstGeom prst="line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404356" y="2283258"/>
            <a:ext cx="5258534" cy="120984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صورة 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b="4794" l="-235" r="6218" t="-4794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08715" y="432979"/>
            <a:ext cx="2221534" cy="2225429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9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>
                      <p:stCondLst>
                        <p:cond delay="indefinite"/>
                      </p:stCondLst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4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6">
                      <p:stCondLst>
                        <p:cond delay="indefinite"/>
                      </p:stCondLst>
                      <p:childTnLst>
                        <p:par>
                          <p:cTn fill="hold" id="27">
                            <p:stCondLst>
                              <p:cond delay="0"/>
                            </p:stCondLst>
                            <p:childTnLst>
                              <p:par>
                                <p:cTn fill="hold" id="28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2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>
                      <p:stCondLst>
                        <p:cond delay="indefinite"/>
                      </p:stCondLst>
                      <p:childTnLst>
                        <p:par>
                          <p:cTn fill="hold" id="3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8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9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4"/>
      <p:bldP advAuto="4294967295" animBg="1" grpId="0" spid="15"/>
      <p:bldP advAuto="4294967295" animBg="1" grpId="0" spid="16"/>
      <p:bldP advAuto="4294967295" grpId="0" spid="19"/>
    </p:bldLst>
  </p:timing>
</p:sld>
</file>

<file path=ppt/slides/slide8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08737"/>
          </a:xfrm>
          <a:prstGeom prst="rect">
            <a:avLst/>
          </a:prstGeom>
          <a:noFill/>
          <a:ln cmpd="tri" w="120650">
            <a:solidFill>
              <a:schemeClr val="tx2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58386" y="563412"/>
            <a:ext cx="2676899" cy="1219370"/>
          </a:xfrm>
          <a:prstGeom prst="rect">
            <a:avLst/>
          </a:prstGeom>
        </p:spPr>
      </p:pic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رابط كسهم مستقيم 12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89623" y="3582241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97511" y="4618018"/>
            <a:ext cx="784225" cy="8636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مفتاح </a:t>
            </a:r>
          </a:p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السؤال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77582" y="4661408"/>
            <a:ext cx="784225" cy="8636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en-US">
                <a:uFillTx/>
              </a:rPr>
              <a:t> </a:t>
            </a:r>
            <a:r>
              <a:rPr b="1" dirty="0" lang="ar-SA">
                <a:solidFill>
                  <a:srgbClr val="FF0000"/>
                </a:solidFill>
                <a:uFillTx/>
              </a:rPr>
              <a:t>جملة السؤال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51676" y="4689456"/>
            <a:ext cx="989013" cy="79216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علامة الاستفهام </a:t>
            </a:r>
            <a:r>
              <a:rPr b="1" dirty="0" lang="en-US">
                <a:solidFill>
                  <a:srgbClr val="FF0000"/>
                </a:solidFill>
                <a:uFillTx/>
              </a:rPr>
              <a:t> </a:t>
            </a:r>
            <a:endParaRPr b="1" dirty="0" lang="ar-SA">
              <a:solidFill>
                <a:srgbClr val="FF0000"/>
              </a:solidFill>
              <a:uFillTx/>
            </a:endParaRP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رابط كسهم مستقيم 16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93754" y="3582241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رابط كسهم مستقيم 17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46182" y="3582240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فقاعة الكلام: مستطيلة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35790" y="5481618"/>
            <a:ext cx="1081087" cy="1035050"/>
          </a:xfrm>
          <a:prstGeom prst="wedgeRectCallou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5400">
                <a:solidFill>
                  <a:schemeClr val="tx1"/>
                </a:solidFill>
                <a:uFillTx/>
              </a:rPr>
              <a:t>؟</a:t>
            </a: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رابط مستقيم 19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57120" y="3393281"/>
            <a:ext cx="5025147" cy="0"/>
          </a:xfrm>
          <a:prstGeom prst="line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887332" y="2254899"/>
            <a:ext cx="6906589" cy="106694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صورة 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7746" y="385618"/>
            <a:ext cx="2041452" cy="1869282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9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>
                      <p:stCondLst>
                        <p:cond delay="indefinite"/>
                      </p:stCondLst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4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6">
                      <p:stCondLst>
                        <p:cond delay="indefinite"/>
                      </p:stCondLst>
                      <p:childTnLst>
                        <p:par>
                          <p:cTn fill="hold" id="27">
                            <p:stCondLst>
                              <p:cond delay="0"/>
                            </p:stCondLst>
                            <p:childTnLst>
                              <p:par>
                                <p:cTn fill="hold" id="28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2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>
                      <p:stCondLst>
                        <p:cond delay="indefinite"/>
                      </p:stCondLst>
                      <p:childTnLst>
                        <p:par>
                          <p:cTn fill="hold" id="3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8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9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4"/>
      <p:bldP advAuto="4294967295" animBg="1" grpId="0" spid="15"/>
      <p:bldP advAuto="4294967295" animBg="1" grpId="0" spid="16"/>
      <p:bldP advAuto="4294967295" grpId="0" spid="19"/>
    </p:bldLst>
  </p:timing>
</p:sld>
</file>

<file path=ppt/slides/slide8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08737"/>
          </a:xfrm>
          <a:prstGeom prst="rect">
            <a:avLst/>
          </a:prstGeom>
          <a:noFill/>
          <a:ln cmpd="tri" w="120650">
            <a:solidFill>
              <a:schemeClr val="tx2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58386" y="563412"/>
            <a:ext cx="2676899" cy="1219370"/>
          </a:xfrm>
          <a:prstGeom prst="rect">
            <a:avLst/>
          </a:prstGeom>
        </p:spPr>
      </p:pic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رابط كسهم مستقيم 12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89623" y="3582241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97511" y="4618018"/>
            <a:ext cx="784225" cy="8636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مفتاح </a:t>
            </a:r>
          </a:p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السؤال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77582" y="4661408"/>
            <a:ext cx="784225" cy="8636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en-US">
                <a:uFillTx/>
              </a:rPr>
              <a:t> </a:t>
            </a:r>
            <a:r>
              <a:rPr b="1" dirty="0" lang="ar-SA">
                <a:solidFill>
                  <a:srgbClr val="FF0000"/>
                </a:solidFill>
                <a:uFillTx/>
              </a:rPr>
              <a:t>جملة السؤال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40649" y="4661408"/>
            <a:ext cx="989013" cy="79216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علامة الاستفهام </a:t>
            </a:r>
            <a:r>
              <a:rPr b="1" dirty="0" lang="en-US">
                <a:solidFill>
                  <a:srgbClr val="FF0000"/>
                </a:solidFill>
                <a:uFillTx/>
              </a:rPr>
              <a:t> </a:t>
            </a:r>
            <a:endParaRPr b="1" dirty="0" lang="ar-SA">
              <a:solidFill>
                <a:srgbClr val="FF0000"/>
              </a:solidFill>
              <a:uFillTx/>
            </a:endParaRP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رابط كسهم مستقيم 16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93754" y="3582241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رابط كسهم مستقيم 17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63198" y="3436713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فقاعة الكلام: مستطيلة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35790" y="5481618"/>
            <a:ext cx="1081087" cy="1035050"/>
          </a:xfrm>
          <a:prstGeom prst="wedgeRectCallou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5400">
                <a:solidFill>
                  <a:schemeClr val="tx1"/>
                </a:solidFill>
                <a:uFillTx/>
              </a:rPr>
              <a:t>؟</a:t>
            </a: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رابط مستقيم 19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57120" y="3393281"/>
            <a:ext cx="5025147" cy="0"/>
          </a:xfrm>
          <a:prstGeom prst="line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16345" y="2386952"/>
            <a:ext cx="7306695" cy="118126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صورة 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4"/>
          <a:srcRect r="3384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43339" y="310341"/>
            <a:ext cx="2398568" cy="237992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9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>
                      <p:stCondLst>
                        <p:cond delay="indefinite"/>
                      </p:stCondLst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4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6">
                      <p:stCondLst>
                        <p:cond delay="indefinite"/>
                      </p:stCondLst>
                      <p:childTnLst>
                        <p:par>
                          <p:cTn fill="hold" id="27">
                            <p:stCondLst>
                              <p:cond delay="0"/>
                            </p:stCondLst>
                            <p:childTnLst>
                              <p:par>
                                <p:cTn fill="hold" id="28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2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>
                      <p:stCondLst>
                        <p:cond delay="indefinite"/>
                      </p:stCondLst>
                      <p:childTnLst>
                        <p:par>
                          <p:cTn fill="hold" id="3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8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9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4"/>
      <p:bldP advAuto="4294967295" animBg="1" grpId="0" spid="15"/>
      <p:bldP advAuto="4294967295" animBg="1" grpId="0" spid="16"/>
      <p:bldP advAuto="4294967295" grpId="0" spid="19"/>
    </p:bldLst>
  </p:timing>
</p:sld>
</file>

<file path=ppt/slides/slide8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08737"/>
          </a:xfrm>
          <a:prstGeom prst="rect">
            <a:avLst/>
          </a:prstGeom>
          <a:noFill/>
          <a:ln cmpd="tri" w="120650">
            <a:solidFill>
              <a:schemeClr val="tx2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58386" y="563412"/>
            <a:ext cx="2676899" cy="1219370"/>
          </a:xfrm>
          <a:prstGeom prst="rect">
            <a:avLst/>
          </a:prstGeom>
        </p:spPr>
      </p:pic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رابط كسهم مستقيم 12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589623" y="3582241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مستطيل 1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97511" y="4618018"/>
            <a:ext cx="784225" cy="8636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مفتاح </a:t>
            </a:r>
          </a:p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السؤال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مستطيل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77582" y="4661408"/>
            <a:ext cx="784225" cy="86360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en-US">
                <a:uFillTx/>
              </a:rPr>
              <a:t> </a:t>
            </a:r>
            <a:r>
              <a:rPr b="1" dirty="0" lang="ar-SA">
                <a:solidFill>
                  <a:srgbClr val="FF0000"/>
                </a:solidFill>
                <a:uFillTx/>
              </a:rPr>
              <a:t>جملة السؤال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مستطيل 1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51676" y="4689456"/>
            <a:ext cx="989013" cy="792162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b="1" dirty="0" lang="ar-SA">
                <a:solidFill>
                  <a:srgbClr val="FF0000"/>
                </a:solidFill>
                <a:uFillTx/>
              </a:rPr>
              <a:t>علامة الاستفهام </a:t>
            </a:r>
            <a:r>
              <a:rPr b="1" dirty="0" lang="en-US">
                <a:solidFill>
                  <a:srgbClr val="FF0000"/>
                </a:solidFill>
                <a:uFillTx/>
              </a:rPr>
              <a:t> </a:t>
            </a:r>
            <a:endParaRPr b="1" dirty="0" lang="ar-SA">
              <a:solidFill>
                <a:srgbClr val="FF0000"/>
              </a:solidFill>
              <a:uFillTx/>
            </a:endParaRP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رابط كسهم مستقيم 16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193754" y="3582241"/>
            <a:ext cx="0" cy="792162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رابط كسهم مستقيم 17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46182" y="3582240"/>
            <a:ext cx="0" cy="792163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فقاعة الكلام: مستطيلة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35790" y="5481618"/>
            <a:ext cx="1081087" cy="1035050"/>
          </a:xfrm>
          <a:prstGeom prst="wedgeRectCallou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5400">
                <a:solidFill>
                  <a:schemeClr val="tx1"/>
                </a:solidFill>
                <a:uFillTx/>
              </a:rPr>
              <a:t>؟</a:t>
            </a: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رابط مستقيم 19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46182" y="3582240"/>
            <a:ext cx="5025147" cy="0"/>
          </a:xfrm>
          <a:prstGeom prst="line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88065" y="2592934"/>
            <a:ext cx="7011378" cy="1086002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صورة 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9492" y="276228"/>
            <a:ext cx="3433682" cy="2435831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7">
                      <p:stCondLst>
                        <p:cond delay="indefinite"/>
                      </p:stCondLst>
                      <p:childTnLst>
                        <p:par>
                          <p:cTn fill="hold" id="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9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1">
                      <p:stCondLst>
                        <p:cond delay="indefinite"/>
                      </p:stCondLst>
                      <p:childTnLst>
                        <p:par>
                          <p:cTn fill="hold" id="12">
                            <p:stCondLst>
                              <p:cond delay="0"/>
                            </p:stCondLst>
                            <p:childTnLst>
                              <p:par>
                                <p:cTn fill="hold" id="13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19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2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2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2">
                      <p:stCondLst>
                        <p:cond delay="indefinite"/>
                      </p:stCondLst>
                      <p:childTnLst>
                        <p:par>
                          <p:cTn fill="hold" id="23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4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6">
                      <p:stCondLst>
                        <p:cond delay="indefinite"/>
                      </p:stCondLst>
                      <p:childTnLst>
                        <p:par>
                          <p:cTn fill="hold" id="27">
                            <p:stCondLst>
                              <p:cond delay="0"/>
                            </p:stCondLst>
                            <p:childTnLst>
                              <p:par>
                                <p:cTn fill="hold" id="28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0">
                      <p:stCondLst>
                        <p:cond delay="indefinite"/>
                      </p:stCondLst>
                      <p:childTnLst>
                        <p:par>
                          <p:cTn fill="hold" id="31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2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>
                      <p:stCondLst>
                        <p:cond delay="indefinite"/>
                      </p:stCondLst>
                      <p:childTnLst>
                        <p:par>
                          <p:cTn fill="hold" id="3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8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9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14"/>
      <p:bldP advAuto="4294967295" animBg="1" grpId="0" spid="15"/>
      <p:bldP advAuto="4294967295" animBg="1" grpId="0" spid="16"/>
      <p:bldP advAuto="4294967295" grpId="0" spid="19"/>
    </p:bldLst>
  </p:timing>
</p:sld>
</file>

<file path=ppt/slides/slide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عنصر نائب للمحتوى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483723" y="957460"/>
            <a:ext cx="3958188" cy="396044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7" y="188912"/>
            <a:ext cx="8785225" cy="6480175"/>
          </a:xfrm>
          <a:prstGeom prst="rect">
            <a:avLst/>
          </a:prstGeom>
          <a:noFill/>
          <a:ln cmpd="thickThin" w="127000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90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224631"/>
            <a:ext cx="8642350" cy="6408737"/>
          </a:xfrm>
          <a:prstGeom prst="rect">
            <a:avLst/>
          </a:prstGeom>
          <a:noFill/>
          <a:ln cmpd="tri" w="120650">
            <a:solidFill>
              <a:schemeClr val="tx2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58386" y="563412"/>
            <a:ext cx="2676899" cy="1219370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576474" y="2716695"/>
            <a:ext cx="7066582" cy="195837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91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7" name="Rounded Rectangle 4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6380" y="1174512"/>
            <a:ext cx="4289084" cy="1556766"/>
          </a:xfrm>
          <a:prstGeom prst="roundRect">
            <a:avLst/>
          </a:prstGeom>
          <a:solidFill>
            <a:srgbClr val="00B0F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/>
          <a:lstStyle/>
          <a:p>
            <a:pPr algn="r">
              <a:defRPr>
                <a:uFillTx/>
              </a:defRPr>
            </a:pPr>
            <a:r>
              <a:rPr b="1" dirty="0" lang="ar-SA" sz="6000">
                <a:solidFill>
                  <a:srgbClr val="FFFFFF"/>
                </a:solidFill>
                <a:uFillTx/>
              </a:rPr>
              <a:t> </a:t>
            </a:r>
            <a:r>
              <a:rPr b="1" dirty="0" lang="ar-SA" sz="5400">
                <a:solidFill>
                  <a:srgbClr val="FFFFFF"/>
                </a:solidFill>
                <a:uFillTx/>
              </a:rPr>
              <a:t>بِمَ أَجَابَهُ مُحَمَّدًا؟</a:t>
            </a:r>
            <a:endParaRPr b="1" dirty="0" lang="en-US" sz="6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Rounded Rectangle 19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66380" y="1193845"/>
            <a:ext cx="4289084" cy="1556766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/>
          <a:lstStyle/>
          <a:p>
            <a:pPr algn="ctr">
              <a:defRPr>
                <a:uFillTx/>
              </a:defRPr>
            </a:pPr>
            <a:r>
              <a:rPr b="1" dirty="0" lang="ar-SA" sz="4950">
                <a:solidFill>
                  <a:srgbClr val="FFFFFF"/>
                </a:solidFill>
                <a:uFillTx/>
              </a:rPr>
              <a:t>2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9" name="Rounded Rectangle 4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01022" y="1205886"/>
            <a:ext cx="4013071" cy="1556766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/>
          <a:lstStyle/>
          <a:p>
            <a:pPr algn="justLow">
              <a:defRPr>
                <a:uFillTx/>
              </a:defRPr>
            </a:pPr>
            <a:r>
              <a:rPr b="1" dirty="0" lang="ar-SA" sz="5400">
                <a:solidFill>
                  <a:srgbClr val="FFFFFF"/>
                </a:solidFill>
                <a:uFillTx/>
              </a:rPr>
              <a:t>  </a:t>
            </a:r>
            <a:r>
              <a:rPr b="1" dirty="0" lang="ar-SA" sz="4000">
                <a:solidFill>
                  <a:srgbClr val="FFFFFF"/>
                </a:solidFill>
                <a:uFillTx/>
              </a:rPr>
              <a:t> مَاذَا قَالَ صَالِحٌ    عِنْدَمَا رَأَى مُحَمَّدًا؟</a:t>
            </a:r>
            <a:endParaRPr b="1" dirty="0" lang="en-US" sz="400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6" name="Rounded Rectangle 4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37610" y="3142250"/>
            <a:ext cx="4310564" cy="155676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/>
          <a:lstStyle/>
          <a:p>
            <a:pPr algn="r">
              <a:defRPr>
                <a:uFillTx/>
              </a:defRPr>
            </a:pPr>
            <a:r>
              <a:rPr b="1" dirty="0" lang="ar-SA" sz="6000">
                <a:solidFill>
                  <a:schemeClr val="tx1"/>
                </a:solidFill>
                <a:uFillTx/>
              </a:rPr>
              <a:t> </a:t>
            </a:r>
            <a:r>
              <a:rPr b="1" dirty="0" lang="ar-SA" sz="4400">
                <a:solidFill>
                  <a:schemeClr val="tx1"/>
                </a:solidFill>
                <a:uFillTx/>
              </a:rPr>
              <a:t>مَاذَا قَالَ مُحَمَّدٌ عِنْدَمَا أَخَذَ الْعَسَلَ؟</a:t>
            </a:r>
            <a:endParaRPr b="1" dirty="0" lang="en-US" sz="4000"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Rounded Rectangle 4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89623" y="3219581"/>
            <a:ext cx="4140010" cy="1556766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400">
                <a:solidFill>
                  <a:schemeClr val="bg1"/>
                </a:solidFill>
                <a:uFillTx/>
              </a:rPr>
              <a:t> مَاذَا طَلَبَ الطَّبِيبُ مِنْ مُحَمَّدٍ ؟ وَلِمَاذَا؟</a:t>
            </a:r>
            <a:endParaRPr b="1" dirty="0" lang="en-US" sz="13800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Rounded Rectangle 55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21647" y="4857037"/>
            <a:ext cx="4558748" cy="155676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 rtl="1"/>
            <a:r>
              <a:rPr b="1" dirty="0" lang="ar-SA" sz="4400">
                <a:solidFill>
                  <a:schemeClr val="tx1"/>
                </a:solidFill>
                <a:uFillTx/>
                <a:cs charset="-78" pitchFamily="2" typeface="Traditional Arabic"/>
              </a:rPr>
              <a:t> </a:t>
            </a:r>
            <a:r>
              <a:rPr b="1" dirty="0" lang="ar-SA" sz="4400">
                <a:solidFill>
                  <a:schemeClr val="bg1"/>
                </a:solidFill>
                <a:uFillTx/>
                <a:cs charset="-78" pitchFamily="2" typeface="Traditional Arabic"/>
              </a:rPr>
              <a:t> مَاذَا قَالَ صَالِحٌ قَبْلَ أَنْ يُوَدِّعَ مُـحَمَّدٌ؟</a:t>
            </a:r>
            <a:endParaRPr b="1" dirty="0" lang="en-US" sz="4400">
              <a:solidFill>
                <a:schemeClr val="bg1"/>
              </a:solidFill>
              <a:uFillTx/>
              <a:cs charset="-78" pitchFamily="2" typeface="Traditional Arabic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Rounded Rectangle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01021" y="1169687"/>
            <a:ext cx="4013071" cy="1556766"/>
          </a:xfrm>
          <a:prstGeom prst="roundRect">
            <a:avLst/>
          </a:prstGeom>
          <a:solidFill>
            <a:srgbClr val="FF66CC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/>
          <a:lstStyle/>
          <a:p>
            <a:pPr algn="ctr">
              <a:defRPr>
                <a:uFillTx/>
              </a:defRPr>
            </a:pPr>
            <a:r>
              <a:rPr b="1" dirty="0" lang="ar-SA" sz="4950">
                <a:solidFill>
                  <a:srgbClr val="FFFFFF"/>
                </a:solidFill>
                <a:uFillTx/>
              </a:rPr>
              <a:t>1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Rounded Rectangle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54651" y="3180916"/>
            <a:ext cx="4276482" cy="1556766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/>
          <a:lstStyle/>
          <a:p>
            <a:pPr algn="ctr">
              <a:defRPr>
                <a:uFillTx/>
              </a:defRPr>
            </a:pPr>
            <a:r>
              <a:rPr b="1" dirty="0" lang="ar-SA" sz="4950">
                <a:solidFill>
                  <a:srgbClr val="FFFFFF"/>
                </a:solidFill>
                <a:uFillTx/>
              </a:rPr>
              <a:t>3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Rounded Rectangle 1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2867" y="3229732"/>
            <a:ext cx="4293523" cy="1556766"/>
          </a:xfrm>
          <a:prstGeom prst="roundRect">
            <a:avLst/>
          </a:prstGeom>
          <a:solidFill>
            <a:srgbClr val="FF0000"/>
          </a:soli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4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6" name="Rounded Rectangle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621647" y="4905105"/>
            <a:ext cx="4558748" cy="1556766"/>
          </a:xfrm>
          <a:prstGeom prst="roundRect">
            <a:avLst/>
          </a:prstGeom>
          <a:gradFill flip="none" rotWithShape="1">
            <a:gsLst>
              <a:gs pos="0">
                <a:srgbClr val="002060"/>
              </a:gs>
              <a:gs pos="20000">
                <a:srgbClr val="002060"/>
              </a:gs>
              <a:gs pos="75000">
                <a:schemeClr val="accent1">
                  <a:lumMod val="70000"/>
                </a:schemeClr>
              </a:gs>
              <a:gs pos="93000">
                <a:srgbClr val="002060"/>
              </a:gs>
            </a:gsLst>
            <a:lin ang="2700000" scaled="1"/>
            <a:tileRect/>
          </a:gradFill>
          <a:ln>
            <a:noFill/>
          </a:ln>
          <a:effectLst>
            <a:outerShdw algn="ctr" blurRad="107950" dir="5400000" dist="12700">
              <a:srgbClr val="000000"/>
            </a:outerShdw>
          </a:effectLst>
          <a:scene3d>
            <a:camera prst="orthographicFront">
              <a:rot lat="0" lon="0" rev="0"/>
            </a:camera>
            <a:lightRig dir="t" rig="soft">
              <a:rot lat="0" lon="0" rev="0"/>
            </a:lightRig>
          </a:scene3d>
          <a:sp3d contourW="44450" prstMaterial="matte">
            <a:bevelT h="63500" prst="artDeco" w="63500"/>
            <a:contourClr>
              <a:srgbClr val="FFFFFF"/>
            </a:contourClr>
          </a:sp3d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0"/>
          <a:lstStyle/>
          <a:p>
            <a:pPr algn="ctr"/>
            <a:r>
              <a:rPr b="1" dirty="0" lang="ar-SA" sz="4950">
                <a:solidFill>
                  <a:srgbClr val="FFFFFF"/>
                </a:solidFill>
                <a:uFillTx/>
              </a:rPr>
              <a:t>5</a:t>
            </a:r>
            <a:endParaRPr b="1" dirty="0" lang="en-US" sz="4950">
              <a:solidFill>
                <a:srgbClr val="FFFFFF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686333" y="379782"/>
            <a:ext cx="6429375" cy="523220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>
            <a:spAutoFit/>
          </a:bodyPr>
          <a:lstStyle/>
          <a:p>
            <a:pPr algn="ctr">
              <a:defRPr>
                <a:uFillTx/>
              </a:defRPr>
            </a:pPr>
            <a:r>
              <a:rPr dirty="0" lang="ar-SA" sz="2800">
                <a:solidFill>
                  <a:schemeClr val="accent2">
                    <a:lumMod val="75000"/>
                  </a:schemeClr>
                </a:solidFill>
                <a:uFillTx/>
                <a:cs typeface="+mj-cs"/>
              </a:rPr>
              <a:t>استراتيجية التعلم باللعب –   البطاقات التفاعلية .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evtFilter="cancelBubble" fill="hold" id="2" nodeType="interactiveSeq" restart="whenNotActive">
                <p:stCondLst>
                  <p:cond delay="0" evt="onClick">
                    <p:tgtEl>
                      <p:spTgt spid="2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" nodeType="clickPar">
                      <p:stCondLst>
                        <p:cond delay="0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fill="hold" id="1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3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1"/>
                  </p:tgtEl>
                </p:cond>
              </p:nextCondLst>
            </p:seq>
            <p:seq concurrent="1" nextAc="seek">
              <p:cTn evtFilter="cancelBubble" fill="hold" id="14" nodeType="interactiveSeq" restart="whenNotActive">
                <p:stCondLst>
                  <p:cond delay="0" evt="onClick">
                    <p:tgtEl>
                      <p:spTgt spid="20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5" nodeType="clickPar">
                      <p:stCondLst>
                        <p:cond delay="0"/>
                      </p:stCondLst>
                      <p:childTnLst>
                        <p:par>
                          <p:cTn fill="hold" id="16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8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9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2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21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fill="hold" id="2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2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25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0"/>
                  </p:tgtEl>
                </p:cond>
              </p:nextCondLst>
            </p:seq>
            <p:seq concurrent="1" nextAc="seek">
              <p:cTn evtFilter="cancelBubble" fill="hold" id="26" nodeType="interactiveSeq" restart="whenNotActive">
                <p:stCondLst>
                  <p:cond delay="0" evt="onClick">
                    <p:tgtEl>
                      <p:spTgt spid="1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27" nodeType="clickPar">
                      <p:stCondLst>
                        <p:cond delay="0"/>
                      </p:stCondLst>
                      <p:childTnLst>
                        <p:par>
                          <p:cTn fill="hold" id="28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3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31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3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33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fill="hold" id="3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36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37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"/>
                  </p:tgtEl>
                </p:cond>
              </p:nextCondLst>
            </p:seq>
            <p:seq concurrent="1" nextAc="seek">
              <p:cTn evtFilter="cancelBubble" fill="hold" id="38" nodeType="interactiveSeq" restart="whenNotActive">
                <p:stCondLst>
                  <p:cond delay="0" evt="onClick">
                    <p:tgtEl>
                      <p:spTgt spid="4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39" nodeType="clickPar">
                      <p:stCondLst>
                        <p:cond delay="0"/>
                      </p:stCondLst>
                      <p:childTnLst>
                        <p:par>
                          <p:cTn fill="hold" id="40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4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42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43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45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fill="hold" id="4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48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49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6"/>
                  </p:tgtEl>
                </p:cond>
              </p:nextCondLst>
            </p:seq>
            <p:seq concurrent="1" nextAc="seek">
              <p:cTn evtFilter="cancelBubble" fill="hold" id="50" nodeType="interactiveSeq" restart="whenNotActive">
                <p:stCondLst>
                  <p:cond delay="0" evt="onClick">
                    <p:tgtEl>
                      <p:spTgt spid="4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51" nodeType="clickPar">
                      <p:stCondLst>
                        <p:cond delay="0"/>
                      </p:stCondLst>
                      <p:childTnLst>
                        <p:par>
                          <p:cTn fill="hold" id="5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54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55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5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57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fill="hold" id="5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5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6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61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7"/>
                  </p:tgtEl>
                </p:cond>
              </p:nextCondLst>
            </p:seq>
            <p:seq concurrent="1" nextAc="seek">
              <p:cTn evtFilter="cancelBubble" fill="hold" id="62" nodeType="interactiveSeq" restart="whenNotActive">
                <p:stCondLst>
                  <p:cond delay="0" evt="onClick">
                    <p:tgtEl>
                      <p:spTgt spid="49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63" nodeType="clickPar">
                      <p:stCondLst>
                        <p:cond delay="0"/>
                      </p:stCondLst>
                      <p:childTnLst>
                        <p:par>
                          <p:cTn fill="hold" id="6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65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66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67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68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69" nodeType="afterGroup">
                            <p:stCondLst>
                              <p:cond delay="250"/>
                            </p:stCondLst>
                            <p:childTnLst>
                              <p:par>
                                <p:cTn fill="hold" id="70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7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72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73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49"/>
                  </p:tgtEl>
                </p:cond>
              </p:nextCondLst>
            </p:seq>
            <p:seq concurrent="1" nextAc="seek">
              <p:cTn evtFilter="cancelBubble" fill="hold" id="74" nodeType="interactiveSeq" restart="whenNotActive">
                <p:stCondLst>
                  <p:cond delay="0" evt="onClick">
                    <p:tgtEl>
                      <p:spTgt spid="1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75">
                      <p:stCondLst>
                        <p:cond delay="0"/>
                      </p:stCondLst>
                      <p:childTnLst>
                        <p:par>
                          <p:cTn fill="hold" id="7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77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78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79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80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81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82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83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84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85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4"/>
                  </p:tgtEl>
                </p:cond>
              </p:nextCondLst>
            </p:seq>
            <p:seq concurrent="1" nextAc="seek">
              <p:cTn evtFilter="cancelBubble" fill="hold" id="86" nodeType="interactiveSeq" restart="whenNotActive">
                <p:stCondLst>
                  <p:cond delay="0" evt="onClick">
                    <p:tgtEl>
                      <p:spTgt spid="13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87">
                      <p:stCondLst>
                        <p:cond delay="0"/>
                      </p:stCondLst>
                      <p:childTnLst>
                        <p:par>
                          <p:cTn fill="hold" id="88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89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9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9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92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93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94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9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96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97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3"/>
                  </p:tgtEl>
                </p:cond>
              </p:nextCondLst>
            </p:seq>
            <p:seq concurrent="1" nextAc="seek">
              <p:cTn evtFilter="cancelBubble" fill="hold" id="98" nodeType="interactiveSeq" restart="whenNotActive">
                <p:stCondLst>
                  <p:cond delay="0" evt="onClick">
                    <p:tgtEl>
                      <p:spTgt spid="1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99">
                      <p:stCondLst>
                        <p:cond delay="0"/>
                      </p:stCondLst>
                      <p:childTnLst>
                        <p:par>
                          <p:cTn fill="hold" id="10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01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02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03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04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05">
                            <p:stCondLst>
                              <p:cond delay="250"/>
                            </p:stCondLst>
                            <p:childTnLst>
                              <p:par>
                                <p:cTn fill="hold" grpId="0" id="106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0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08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09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"/>
                  </p:tgtEl>
                </p:cond>
              </p:nextCondLst>
            </p:seq>
            <p:seq concurrent="1" nextAc="seek">
              <p:cTn evtFilter="cancelBubble" fill="hold" id="110" nodeType="interactiveSeq" restart="whenNotActive">
                <p:stCondLst>
                  <p:cond delay="0" evt="onClick">
                    <p:tgtEl>
                      <p:spTgt spid="1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fill="hold" id="111">
                      <p:stCondLst>
                        <p:cond delay="0"/>
                      </p:stCondLst>
                      <p:childTnLst>
                        <p:par>
                          <p:cTn fill="hold" id="112">
                            <p:stCondLst>
                              <p:cond delay="0"/>
                            </p:stCondLst>
                            <p:childTnLst>
                              <p:par>
                                <p:cTn fill="hold" grpId="1" id="113" nodeType="clickEffect" presetClass="exit" presetID="17" presetSubtype="10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dur="250" id="114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id="115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dur="1" fill="hold" id="116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 id="117">
                            <p:stCondLst>
                              <p:cond delay="250"/>
                            </p:stCondLst>
                            <p:childTnLst>
                              <p:par>
                                <p:cTn fill="hold" grpId="1" id="118" nodeType="afterEffect" presetClass="entr" presetID="17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dur="250" fill="hold" id="12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250" fill="hold" id="121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advAuto="4294967295" animBg="1" grpId="0" spid="13"/>
      <p:bldP advAuto="4294967295" animBg="1" grpId="1" spid="13"/>
      <p:bldP advAuto="4294967295" animBg="1" grpId="0" spid="15"/>
      <p:bldP advAuto="4294967295" animBg="1" grpId="1" spid="15"/>
      <p:bldP advAuto="4294967295" animBg="1" grpId="0" spid="14"/>
      <p:bldP advAuto="4294967295" animBg="1" grpId="1" spid="14"/>
      <p:bldP advAuto="4294967295" animBg="1" grpId="0" spid="16"/>
      <p:bldP advAuto="4294967295" animBg="1" grpId="1" spid="16"/>
    </p:bldLst>
  </p:timing>
</p:sld>
</file>

<file path=ppt/slides/slide92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صورة 2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2"/>
          <a:srcRect b="25926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433205" y="2377934"/>
            <a:ext cx="6463120" cy="183420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512" y="260648"/>
            <a:ext cx="8712968" cy="6458204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9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889467" y="582720"/>
            <a:ext cx="3780910" cy="1030297"/>
          </a:xfrm>
          <a:prstGeom prst="rect">
            <a:avLst/>
          </a:prstGeom>
          <a:solidFill>
            <a:srgbClr val="CCFFCC"/>
          </a:solidFill>
          <a:ln>
            <a:solidFill>
              <a:srgbClr val="33CC33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36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  </a:t>
            </a:r>
            <a:r>
              <a:rPr b="1" dirty="0" lang="ar-SA" sz="2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استراتيجية الحل بالعكس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8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3084" y="582720"/>
            <a:ext cx="4251953" cy="1030297"/>
          </a:xfrm>
          <a:prstGeom prst="rect">
            <a:avLst/>
          </a:prstGeom>
          <a:solidFill>
            <a:srgbClr val="CCFFCC"/>
          </a:solidFill>
          <a:ln>
            <a:solidFill>
              <a:srgbClr val="33CC33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36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  </a:t>
            </a:r>
            <a:r>
              <a:rPr b="1" dirty="0" lang="ar-SA" sz="2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 أضع أسئلة على هذا الـمقطع</a:t>
            </a:r>
          </a:p>
        </p:txBody>
      </p: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مجموعة 1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1219606">
            <a:off x="5245774" y="5054198"/>
            <a:ext cx="1985927" cy="1199554"/>
            <a:chOff x="4598367" y="7504848"/>
            <a:chExt cx="3150388" cy="1491742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images.clipshrine.com/download/wheel/large-Key-Gold--33.3-4748.png" id="22" name="Picture 12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3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V="1" rot="19838954">
              <a:off x="4598367" y="7504848"/>
              <a:ext cx="3150388" cy="1491742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ستطيل 22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659416">
              <a:off x="4972977" y="8145805"/>
              <a:ext cx="1093395" cy="794161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dirty="0" lang="ar-SA" sz="3600">
                  <a:ln cmpd="sng" w="18415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01600">
                      <a:schemeClr val="accent6">
                        <a:satMod val="175000"/>
                        <a:alpha val="40000"/>
                      </a:schemeClr>
                    </a:glow>
                    <a:outerShdw algn="tl" blurRad="63500" dir="3600000" rotWithShape="0">
                      <a:srgbClr val="000000">
                        <a:alpha val="70000"/>
                      </a:srgbClr>
                    </a:outerShdw>
                  </a:effectLst>
                  <a:uFillTx/>
                  <a:cs charset="-78" pitchFamily="2" typeface="DecoType Naskh"/>
                </a:rPr>
                <a:t>ماذا</a:t>
              </a:r>
              <a:endParaRPr dirty="0" lang="ar-SA" sz="1400">
                <a:ln cmpd="sng" w="1841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algn="tl" blurRad="63500" dir="3600000" rotWithShape="0">
                    <a:srgbClr val="000000">
                      <a:alpha val="70000"/>
                    </a:srgbClr>
                  </a:outerShdw>
                </a:effectLst>
                <a:uFillTx/>
                <a:cs charset="-78" pitchFamily="2" typeface="DecoType Naskh"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4" name="مجموعة 23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971926" y="5294778"/>
            <a:ext cx="1848798" cy="1188274"/>
            <a:chOff x="3270585" y="2194790"/>
            <a:chExt cx="3187955" cy="1690507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gclipart.com/wp-content/uploads/2017/03/Key-clip-art-vector-key-graphics-image-2.png" id="25" name="Picture 10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4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V="1" rot="19946720">
              <a:off x="3270585" y="2194790"/>
              <a:ext cx="3187955" cy="1690507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6" name="مستطيل 25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607455">
              <a:off x="3781921" y="2724391"/>
              <a:ext cx="1093395" cy="919508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b="0" cap="none" dirty="0" lang="ar-SA" spc="0" sz="3600">
                  <a:ln cmpd="sng" w="18415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algn="tl" blurRad="38100" dir="2700000" dist="38100">
                      <a:srgbClr val="000000">
                        <a:alpha val="43137"/>
                      </a:srgbClr>
                    </a:outerShdw>
                  </a:effectLst>
                  <a:uFillTx/>
                  <a:cs charset="-78" pitchFamily="2" typeface="DecoType Naskh"/>
                </a:rPr>
                <a:t>ما</a:t>
              </a: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مجموعة 26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97167" y="4891486"/>
            <a:ext cx="2103651" cy="1259721"/>
            <a:chOff x="172695" y="2330439"/>
            <a:chExt cx="3312368" cy="1617540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ذات صلة" id="28" name="Picture 15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5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V="1" rot="19859646">
              <a:off x="172695" y="2330439"/>
              <a:ext cx="3312368" cy="1617540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مستطيل 28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306923">
              <a:off x="746269" y="3166564"/>
              <a:ext cx="1093397" cy="671839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dirty="0" lang="ar-SA" sz="2800">
                  <a:ln cmpd="sng" w="18415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3">
                        <a:satMod val="175000"/>
                        <a:alpha val="40000"/>
                      </a:schemeClr>
                    </a:glow>
                    <a:outerShdw algn="tl" blurRad="38100" dir="2700000" dist="38100">
                      <a:srgbClr val="000000">
                        <a:alpha val="43137"/>
                      </a:srgbClr>
                    </a:outerShdw>
                  </a:effectLst>
                  <a:uFillTx/>
                  <a:cs charset="-78" pitchFamily="2" typeface="DecoType Naskh"/>
                </a:rPr>
                <a:t>لـماذا</a:t>
              </a:r>
              <a:endParaRPr b="0" cap="none" dirty="0" lang="ar-SA" spc="0" sz="3600">
                <a:ln cmpd="sng" w="18415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cs charset="-78" pitchFamily="2" typeface="DecoType Naskh"/>
              </a:endParaRP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0" name="مجموعة 29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rot="20818509">
            <a:off x="3622503" y="5264979"/>
            <a:ext cx="1986723" cy="1078562"/>
            <a:chOff x="2784461" y="4620482"/>
            <a:chExt cx="3156330" cy="1610936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http://clipartix.com/wp-content/uploads/2016/08/Key-clip-art-vector-key-graphics-image-3.png" id="31" name="Picture 4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6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V="1" rot="19808106">
              <a:off x="2784461" y="4620482"/>
              <a:ext cx="3156330" cy="1482394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" name="مستطيل 31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105995">
              <a:off x="3189736" y="5184448"/>
              <a:ext cx="1093396" cy="1046970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dirty="0" lang="ar-SA" sz="4000">
                  <a:ln cmpd="sng" w="18415">
                    <a:solidFill>
                      <a:srgbClr val="CC0066"/>
                    </a:solidFill>
                    <a:prstDash val="solid"/>
                  </a:ln>
                  <a:solidFill>
                    <a:srgbClr val="CC0066"/>
                  </a:solidFill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  <a:outerShdw algn="tl" blurRad="63500" dir="3600000" rotWithShape="0">
                      <a:srgbClr val="000000">
                        <a:alpha val="70000"/>
                      </a:srgbClr>
                    </a:outerShdw>
                  </a:effectLst>
                  <a:uFillTx/>
                  <a:cs charset="-78" pitchFamily="2" typeface="DecoType Naskh"/>
                </a:rPr>
                <a:t>أين</a:t>
              </a:r>
            </a:p>
          </p:txBody>
        </p:sp>
      </p:grpSp>
      <p:grpSp>
        <p:nvGrp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" name="مجموعة 32"/>
  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GrpSpPr>
  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43904" y="4708842"/>
            <a:ext cx="1475068" cy="1954626"/>
            <a:chOff x="585031" y="3687325"/>
            <a:chExt cx="2343458" cy="2919419"/>
          </a:xfrm>
        </p:grpSpPr>
        <p:pic>
          <p:nvPic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‪keys clipart silver‬‏" id="34" name="Picture 17"/>
  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picLocks noChangeArrowheads="1" noChangeAspect="1"/>
            </p:cNvPicPr>
            <p:nvPr/>
          </p:nvPicPr>
  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lip r:embed="rId7" cstate="print"/>
            <a:srcRect/>
            <a:stretch>
              <a:fillRect/>
            </a:stretch>
          </p:blipFill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  <a:xfrm flipH="1" rot="7027503">
              <a:off x="297050" y="3975306"/>
              <a:ext cx="2919419" cy="2343458"/>
            </a:xfrm>
            <a:prstGeom prst="rect">
              <a:avLst/>
            </a:prstGeom>
            <a:noFill/>
          </p:spPr>
        </p:pic>
        <p:sp>
          <p:nvSpPr>
  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5" name="مستطيل 34"/>
  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  <a:spLocks/>
            </p:cNvSpPr>
            <p:nvPr/>
          </p:nvSpPr>
  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xfrm rot="20659416">
              <a:off x="707715" y="5106153"/>
              <a:ext cx="1234668" cy="1046970"/>
            </a:xfrm>
            <a:prstGeom prst="rect">
              <a:avLst/>
            </a:prstGeom>
            <a:noFill/>
          </p:spPr>
  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bodyPr bIns="45720" lIns="91440" rIns="91440" tIns="45720" wrap="square">
              <a:spAutoFit/>
            </a:bodyPr>
            <a:lstStyle/>
            <a:p>
              <a:pPr algn="ctr"/>
              <a:r>
                <a:rPr dirty="0" lang="ar-SA" sz="4000">
                  <a:ln cmpd="sng" w="18415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139700">
                      <a:schemeClr val="accent6">
                        <a:satMod val="175000"/>
                        <a:alpha val="40000"/>
                      </a:schemeClr>
                    </a:glow>
                    <a:outerShdw algn="tl" blurRad="38100" dir="2700000" dist="38100">
                      <a:srgbClr val="000000">
                        <a:alpha val="43137"/>
                      </a:srgbClr>
                    </a:outerShdw>
                  </a:effectLst>
                  <a:uFillTx/>
                  <a:cs charset="-78" pitchFamily="2" typeface="DecoType Naskh"/>
                </a:rPr>
                <a:t>كم</a:t>
              </a:r>
            </a:p>
          </p:txBody>
        </p:sp>
      </p:grp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2000" id="7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2000" id="12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8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مستطيل 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3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dirty="0"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4570" y="4198231"/>
            <a:ext cx="8074854" cy="146610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33CC33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4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uFillTx/>
                <a:cs charset="-78" pitchFamily="2" typeface="PT Bold Heading"/>
              </a:rPr>
              <a:t> </a:t>
            </a:r>
            <a:r>
              <a:rPr b="1" dirty="0" lang="ar-SA" sz="36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ما الفرق بين العسل والدواء؟</a:t>
            </a:r>
            <a:endParaRPr b="1" dirty="0" lang="ar-SA" sz="48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uFillTx/>
              <a:cs charset="-78" pitchFamily="2" typeface="PT Bold Heading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24899" y="2354484"/>
            <a:ext cx="7894197" cy="1466104"/>
          </a:xfrm>
          <a:prstGeom prst="rect">
            <a:avLst/>
          </a:prstGeom>
          <a:solidFill>
            <a:srgbClr val="CCFFCC"/>
          </a:solidFill>
          <a:ln>
            <a:solidFill>
              <a:srgbClr val="33CC33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36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   ماذا نقول للمريض عند زيارته؟ </a:t>
            </a:r>
            <a:endParaRPr b="1" dirty="0" lang="ar-SA" sz="44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uFillTx/>
              <a:cs charset="-78" pitchFamily="2" typeface="PT Bold Heading"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عنوان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44242" y="510737"/>
            <a:ext cx="8074854" cy="1466104"/>
          </a:xfrm>
          <a:prstGeom prst="rect">
            <a:avLst/>
          </a:prstGeom>
          <a:solidFill>
            <a:srgbClr val="FFCCCC"/>
          </a:solidFill>
          <a:ln>
            <a:solidFill>
              <a:srgbClr val="33CC33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Aft>
                <a:spcPts val="0"/>
              </a:spcAft>
              <a:defRPr>
                <a:uFillTx/>
              </a:defRPr>
            </a:pPr>
            <a:r>
              <a:rPr b="1" dirty="0" lang="ar-SA" sz="48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uFillTx/>
                <a:cs charset="-78" pitchFamily="2" typeface="PT Bold Heading"/>
              </a:rPr>
              <a:t> </a:t>
            </a:r>
            <a:r>
              <a:rPr b="1" dirty="0" lang="ar-SA" sz="360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chemeClr val="tx1"/>
                </a:solidFill>
                <a:uFillTx/>
                <a:cs charset="-78" pitchFamily="2" typeface="PT Bold Heading"/>
              </a:rPr>
              <a:t> ماهي الجملة التي أعجبتك في النص ؟</a:t>
            </a:r>
            <a:endParaRPr b="1" dirty="0" lang="ar-SA" sz="4800">
              <a:ln>
                <a:solidFill>
                  <a:schemeClr val="accent6">
                    <a:lumMod val="75000"/>
                  </a:schemeClr>
                </a:solidFill>
              </a:ln>
              <a:solidFill>
                <a:schemeClr val="tx1"/>
              </a:solidFill>
              <a:uFillTx/>
              <a:cs charset="-78" pitchFamily="2" typeface="PT Bold Heading"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2000" id="7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>
                      <p:stCondLst>
                        <p:cond delay="indefinite"/>
                      </p:stCondLst>
                      <p:childTnLst>
                        <p:par>
                          <p:cTn fill="hold" id="9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2000" id="12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3">
                      <p:stCondLst>
                        <p:cond delay="indefinite"/>
                      </p:stCondLst>
                      <p:childTnLst>
                        <p:par>
                          <p:cTn fill="hold" id="14">
                            <p:stCondLst>
                              <p:cond delay="0"/>
                            </p:stCondLst>
                            <p:childTnLst>
                              <p:par>
                                <p:cTn fill="hold" id="15" nodeType="clickEffect" presetClass="entr" presetID="5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heckerboard(across)" transition="in">
                                      <p:cBhvr>
                                        <p:cTn dur="2000" id="17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صورة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02425" y="1631820"/>
            <a:ext cx="8327262" cy="3594359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صورة 6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51500" y="430129"/>
            <a:ext cx="2800741" cy="1209844"/>
          </a:xfrm>
          <a:prstGeom prst="rect">
            <a:avLst/>
          </a:prstGeom>
        </p:spPr>
      </p:pic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مستطيل 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14312" y="263525"/>
            <a:ext cx="8715375" cy="6330950"/>
          </a:xfrm>
          <a:prstGeom prst="rect">
            <a:avLst/>
          </a:prstGeom>
          <a:noFill/>
          <a:ln cmpd="tri" w="149225">
            <a:solidFill>
              <a:schemeClr val="tx1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95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ربع نص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79838" y="2051050"/>
            <a:ext cx="3273425" cy="508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cmpd="sng">
            <a:noFill/>
          </a:ln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>
            <a:spAutoFit/>
          </a:bodyPr>
          <a:lstStyle/>
          <a:p>
            <a:pPr>
              <a:defRPr>
                <a:uFillTx/>
              </a:defRPr>
            </a:pPr>
            <a:r>
              <a:rPr b="1" dirty="0" lang="ar-SA" sz="2700">
                <a:ln w="0"/>
                <a:effectLst>
                  <a:outerShdw algn="tl" blurRad="38100" dir="2700000" dist="19050" rotWithShape="0">
                    <a:schemeClr val="dk1">
                      <a:alpha val="40000"/>
                    </a:schemeClr>
                  </a:outerShdw>
                </a:effectLst>
                <a:uFillTx/>
              </a:rPr>
              <a:t>أنشودة مكون أنمي لغتي 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ربع نص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046288" y="2587625"/>
            <a:ext cx="5711825" cy="2862263"/>
          </a:xfrm>
          <a:prstGeom prst="rect">
            <a:avLst/>
          </a:prstGeom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>
            <a:spAutoFit/>
          </a:bodyPr>
          <a:lstStyle/>
          <a:p>
            <a:pPr algn="ctr">
              <a:defRPr>
                <a:uFillTx/>
              </a:defRPr>
            </a:pPr>
            <a:r>
              <a:rPr b="1" dirty="0" lang="ar-SA" sz="4500">
                <a:solidFill>
                  <a:srgbClr val="00206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لغتي يا بـحر الكلمات</a:t>
            </a:r>
          </a:p>
          <a:p>
            <a:pPr algn="ctr">
              <a:defRPr>
                <a:uFillTx/>
              </a:defRPr>
            </a:pPr>
            <a:r>
              <a:rPr b="1" dirty="0" lang="ar-SA" sz="4500">
                <a:solidFill>
                  <a:srgbClr val="00206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يا لغة القرآن الـمثلى  </a:t>
            </a:r>
          </a:p>
          <a:p>
            <a:pPr algn="ctr">
              <a:defRPr>
                <a:uFillTx/>
              </a:defRPr>
            </a:pPr>
            <a:r>
              <a:rPr b="1" dirty="0" lang="ar-SA" sz="4500">
                <a:solidFill>
                  <a:srgbClr val="00206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أكتشف وأنـمي لغتي </a:t>
            </a:r>
          </a:p>
          <a:p>
            <a:pPr algn="ctr">
              <a:defRPr>
                <a:uFillTx/>
              </a:defRPr>
            </a:pPr>
            <a:r>
              <a:rPr b="1" dirty="0" lang="ar-SA" sz="4500">
                <a:solidFill>
                  <a:srgbClr val="002060"/>
                </a:solidFill>
                <a:uFillTx/>
                <a:latin charset="-78" panose="01010101010101010101" pitchFamily="50" typeface="Adobe نسخ Medium"/>
                <a:cs charset="-78" pitchFamily="2" typeface="ABO SLMAN Alomar النسخ4"/>
              </a:rPr>
              <a:t>بضد الكلمة أو معنى  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نتيجة بحث الصور عن نجوم متحركة للبوربوينت" id="61444" name="Picture 4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rrowheads="1" noChangeAspect="1" noCrop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rcRect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606550" y="3127375"/>
            <a:ext cx="879475" cy="2006600"/>
          </a:xfrm>
          <a:prstGeom prst="rect">
            <a:avLst/>
          </a:prstGeom>
          <a:noFill/>
          <a:ln>
            <a:noFill/>
          </a:ln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51500" y="430129"/>
            <a:ext cx="2800741" cy="1209844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>
                                        <p:cTn dur="2000" id="7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4"/>
    </p:bldLst>
  </p:timing>
</p:sld>
</file>

<file path=ppt/slides/slide96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7" name="مستطيل: زوايا مستديرة 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bwMode="auto">
          <a:xfrm>
            <a:off x="1510750" y="5498124"/>
            <a:ext cx="6310817" cy="7413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4400">
                <a:solidFill>
                  <a:srgbClr val="FF0000"/>
                </a:solidFill>
                <a:uFillTx/>
              </a:rPr>
              <a:t>الجملة</a:t>
            </a:r>
            <a:r>
              <a:rPr dirty="0" lang="ar-SA" sz="4400">
                <a:solidFill>
                  <a:schemeClr val="bg1"/>
                </a:solidFill>
                <a:uFillTx/>
              </a:rPr>
              <a:t> </a:t>
            </a:r>
            <a:r>
              <a:rPr dirty="0" lang="ar-SA" sz="4400">
                <a:solidFill>
                  <a:schemeClr val="tx1"/>
                </a:solidFill>
                <a:uFillTx/>
              </a:rPr>
              <a:t>: أَتَمَنَّى لَكَ الشِّفَاءَ الْعَاجِل.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9" name="مستطيل: زوايا مستديرة 1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546725" y="910690"/>
            <a:ext cx="2223720" cy="880622"/>
          </a:xfrm>
          <a:prstGeom prst="roundRect">
            <a:avLst/>
          </a:prstGeom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>
              <a:defRPr>
                <a:uFillTx/>
              </a:defRPr>
            </a:pPr>
            <a:r>
              <a:rPr dirty="0" lang="ar-SA" sz="4000">
                <a:solidFill>
                  <a:srgbClr val="FF0000"/>
                </a:solidFill>
                <a:uFillTx/>
              </a:rPr>
              <a:t>نوع الكلمة</a:t>
            </a:r>
            <a:endParaRPr dirty="0" lang="ar-SA" sz="4000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مستطيل 1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87058" y="283711"/>
            <a:ext cx="4921283" cy="5912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2400">
                <a:uFillTx/>
              </a:rPr>
              <a:t> أكتب خريطة كلمة العاجل </a:t>
            </a: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رابط كسهم مستقيم 7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602243" y="4659460"/>
            <a:ext cx="0" cy="838664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7" name="رابط كسهم مستقيم 16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554025" y="4196105"/>
            <a:ext cx="906376" cy="1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0" name="رابط كسهم مستقيم 19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H="1">
            <a:off x="2862229" y="4222886"/>
            <a:ext cx="830263" cy="0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4" name="Rectangle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50825" y="188913"/>
            <a:ext cx="8642350" cy="6408737"/>
          </a:xfrm>
          <a:prstGeom prst="rect">
            <a:avLst/>
          </a:prstGeom>
          <a:noFill/>
          <a:ln cmpd="tri" w="120650">
            <a:solidFill>
              <a:schemeClr val="tx2">
                <a:lumMod val="60000"/>
                <a:lumOff val="40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1" name="مستطيل 2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185146" y="2065762"/>
            <a:ext cx="830263" cy="591234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noFill/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3" name="مستطيل 2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326296" y="1950271"/>
            <a:ext cx="689113" cy="706725"/>
          </a:xfrm>
          <a:prstGeom prst="rect">
            <a:avLst/>
          </a:prstGeom>
          <a:noFill/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7" name="مستطيل: زوايا مستديرة 26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8388" y="1784344"/>
            <a:ext cx="1584325" cy="8796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>
              <a:defRPr>
                <a:uFillTx/>
              </a:defRPr>
            </a:pPr>
            <a:r>
              <a:rPr dirty="0" lang="ar-SA" sz="4800">
                <a:solidFill>
                  <a:schemeClr val="bg1"/>
                </a:solidFill>
                <a:uFillTx/>
              </a:rPr>
              <a:t>   </a:t>
            </a:r>
            <a:r>
              <a:rPr dirty="0" lang="ar-SA" sz="4800">
                <a:solidFill>
                  <a:schemeClr val="tx1"/>
                </a:solidFill>
                <a:uFillTx/>
              </a:rPr>
              <a:t>اسم</a:t>
            </a: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8" name="مستطيل: زوايا مستديرة 27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708033" y="2714711"/>
            <a:ext cx="1834343" cy="880622"/>
          </a:xfrm>
          <a:prstGeom prst="roundRect">
            <a:avLst/>
          </a:prstGeom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>
              <a:defRPr>
                <a:uFillTx/>
              </a:defRPr>
            </a:pPr>
            <a:r>
              <a:rPr dirty="0" lang="ar-SA" sz="4000">
                <a:solidFill>
                  <a:srgbClr val="FF0000"/>
                </a:solidFill>
                <a:uFillTx/>
              </a:rPr>
              <a:t>المرادف</a:t>
            </a:r>
            <a:endParaRPr dirty="0" lang="ar-SA" sz="4000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9" name="مستطيل: زوايا مستديرة 28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460401" y="3589094"/>
            <a:ext cx="2204095" cy="11898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4000">
                <a:solidFill>
                  <a:srgbClr val="FF0000"/>
                </a:solidFill>
                <a:uFillTx/>
              </a:rPr>
              <a:t> </a:t>
            </a:r>
            <a:r>
              <a:rPr dirty="0" lang="ar-SA" sz="4000">
                <a:solidFill>
                  <a:schemeClr val="tx1"/>
                </a:solidFill>
                <a:uFillTx/>
              </a:rPr>
              <a:t> </a:t>
            </a:r>
            <a:r>
              <a:rPr dirty="0" lang="ar-SA" sz="5400">
                <a:solidFill>
                  <a:schemeClr val="tx1"/>
                </a:solidFill>
                <a:uFillTx/>
              </a:rPr>
              <a:t>الْقَرِيب</a:t>
            </a:r>
            <a:endParaRPr dirty="0" lang="ar-SA" sz="4000">
              <a:solidFill>
                <a:schemeClr val="tx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" name="مستطيل: زوايا مستديرة 30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022301" y="2656996"/>
            <a:ext cx="1578395" cy="880622"/>
          </a:xfrm>
          <a:prstGeom prst="roundRect">
            <a:avLst/>
          </a:prstGeom>
          <a:ln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r">
              <a:defRPr>
                <a:uFillTx/>
              </a:defRPr>
            </a:pPr>
            <a:r>
              <a:rPr dirty="0" lang="ar-SA" sz="4000">
                <a:solidFill>
                  <a:srgbClr val="FF0000"/>
                </a:solidFill>
                <a:uFillTx/>
              </a:rPr>
              <a:t> الضد</a:t>
            </a:r>
            <a:endParaRPr dirty="0" lang="ar-SA" sz="4000">
              <a:solidFill>
                <a:schemeClr val="bg1"/>
              </a:solidFill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3" name="مستطيل: زوايا مستديرة 3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711579" y="3442472"/>
            <a:ext cx="2204095" cy="118988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>
              <a:defRPr>
                <a:uFillTx/>
              </a:defRPr>
            </a:pPr>
            <a:r>
              <a:rPr dirty="0" lang="ar-SA" sz="4800">
                <a:solidFill>
                  <a:schemeClr val="tx1"/>
                </a:solidFill>
                <a:uFillTx/>
              </a:rPr>
              <a:t>الآجل</a:t>
            </a:r>
            <a:endParaRPr dirty="0" lang="ar-SA" sz="4000">
              <a:solidFill>
                <a:schemeClr val="tx1"/>
              </a:solidFill>
              <a:uFillTx/>
            </a:endParaRPr>
          </a:p>
        </p:txBody>
      </p:sp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4" name="رابط كسهم مستقيم 33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V="1">
            <a:off x="4602243" y="2656996"/>
            <a:ext cx="5930" cy="954163"/>
          </a:xfrm>
          <a:prstGeom prst="straightConnector1">
            <a:avLst/>
          </a:prstGeom>
          <a:ln w="76200">
            <a:tailEnd type="triangle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ستطيل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814193" y="3635488"/>
            <a:ext cx="1598505" cy="96341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r>
              <a:rPr dirty="0" lang="ar-SA" sz="4800">
                <a:solidFill>
                  <a:schemeClr val="tx1"/>
                </a:solidFill>
                <a:uFillTx/>
              </a:rPr>
              <a:t>الْعَاجِل</a:t>
            </a:r>
          </a:p>
        </p:txBody>
      </p: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5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7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8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9">
                      <p:stCondLst>
                        <p:cond delay="indefinite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1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3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14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15">
                      <p:stCondLst>
                        <p:cond delay="indefinite"/>
                      </p:stCondLst>
                      <p:childTnLst>
                        <p:par>
                          <p:cTn fill="hold" id="16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17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19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>
                      <p:stCondLst>
                        <p:cond delay="indefinite"/>
                      </p:stCondLst>
                      <p:childTnLst>
                        <p:par>
                          <p:cTn fill="hold" id="2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7">
                      <p:stCondLst>
                        <p:cond delay="indefinite"/>
                      </p:stCondLst>
                      <p:childTnLst>
                        <p:par>
                          <p:cTn fill="hold" id="28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29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2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33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34">
                      <p:stCondLst>
                        <p:cond delay="indefinite"/>
                      </p:stCondLst>
                      <p:childTnLst>
                        <p:par>
                          <p:cTn fill="hold" id="35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36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3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38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39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41">
                      <p:stCondLst>
                        <p:cond delay="indefinite"/>
                      </p:stCondLst>
                      <p:childTnLst>
                        <p:par>
                          <p:cTn fill="hold" id="42">
                            <p:stCondLst>
                              <p:cond delay="0"/>
                            </p:stCondLst>
                            <p:childTnLst>
                              <p:par>
                                <p:cTn fill="hold" grpId="0" id="43" nodeType="clickEffect" presetClass="entr" presetID="42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4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 id="45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000" fill="hold" id="46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000" fill="hold" id="47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advAuto="4294967295" animBg="1" grpId="0" spid="7"/>
      <p:bldP advAuto="4294967295" animBg="1" grpId="0" spid="19"/>
      <p:bldP advAuto="4294967295" animBg="1" grpId="0" spid="27"/>
      <p:bldP advAuto="4294967295" animBg="1" grpId="0" spid="28"/>
      <p:bldP advAuto="4294967295" animBg="1" grpId="0" spid="29"/>
      <p:bldP advAuto="4294967295" animBg="1" grpId="0" spid="31"/>
      <p:bldP advAuto="4294967295" animBg="1" grpId="0" spid="33"/>
    </p:bldLst>
  </p:timing>
</p:sld>
</file>

<file path=ppt/slides/slide97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5" name="Rectangle 14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179388" y="260350"/>
            <a:ext cx="8713787" cy="6337300"/>
          </a:xfrm>
          <a:prstGeom prst="rect">
            <a:avLst/>
          </a:prstGeom>
          <a:noFill/>
          <a:ln cmpd="tri" w="117475">
            <a:solidFill>
              <a:schemeClr val="accent2">
                <a:lumMod val="75000"/>
              </a:schemeClr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 eaLnBrk="1" fontAlgn="auto" hangingPunct="1" rtl="1">
              <a:spcBef>
                <a:spcPts val="0"/>
              </a:spcBef>
              <a:spcAft>
                <a:spcPts val="0"/>
              </a:spcAft>
              <a:defRPr>
                <a:uFillTx/>
              </a:defRPr>
            </a:pPr>
            <a:endParaRPr lang="ar-SA">
              <a:uFillTx/>
            </a:endParaRP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717761" y="350616"/>
            <a:ext cx="2800741" cy="1209844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صورة 3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3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827088" y="411460"/>
            <a:ext cx="4048690" cy="84784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غرفة  تم إنشاء الوصف تلقائياً" id="3" name="صورة 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6136920" y="1543895"/>
            <a:ext cx="2381582" cy="1600423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قميص, رسم  تم إنشاء الوصف تلقائياً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963236" y="4676626"/>
            <a:ext cx="2819794" cy="1457528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8" name="صورة 7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6"/>
          <a:srcRect b="4691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04029" y="1096965"/>
            <a:ext cx="2648320" cy="2732914"/>
          </a:xfrm>
          <a:prstGeom prst="rect">
            <a:avLst/>
          </a:prstGeom>
        </p:spPr>
      </p:pic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2" name="Straight Arrow Connector 31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H="1" flipV="1">
            <a:off x="2723148" y="2683851"/>
            <a:ext cx="3781307" cy="229836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7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81038" y="3669059"/>
            <a:ext cx="2838846" cy="2648320"/>
          </a:xfrm>
          <a:prstGeom prst="rect">
            <a:avLst/>
          </a:prstGeom>
        </p:spPr>
      </p:pic>
      <p:cxnSp>
        <p:nvCxn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1" name="Straight Arrow Connector 30"/>
          <p:cNvCxn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  <p:nvPr/>
        </p:nvCxn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 flipV="1" rot="10800000">
            <a:off x="2784150" y="2516726"/>
            <a:ext cx="3744912" cy="201612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dur="500" id="7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8" nodeType="clickPar">
                      <p:stCondLst>
                        <p:cond delay="indefinite"/>
                      </p:stCondLst>
                      <p:childTnLst>
                        <p:par>
                          <p:cTn fill="hold" id="9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10" nodeType="clickEffect" presetClass="entr" presetID="18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1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strips(downLeft)" transition="in">
                                      <p:cBhvr>
                                        <p:cTn dur="500" id="12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8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3" name="مستطيل 2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2965" y="1537252"/>
            <a:ext cx="8698067" cy="5076180"/>
          </a:xfrm>
          <a:prstGeom prst="rect">
            <a:avLst/>
          </a:prstGeom>
          <a:ln w="57150">
            <a:solidFill>
              <a:srgbClr val="00B050"/>
            </a:solidFill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anchor="ctr" rtlCol="1"/>
          <a:lstStyle/>
          <a:p>
            <a:pPr algn="ctr"/>
            <a:endParaRPr lang="ar-SA">
              <a:uFillTx/>
            </a:endParaRPr>
          </a:p>
        </p:txBody>
      </p:sp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2" name="مربع نص 1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txBox="1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3763617" y="1689453"/>
            <a:ext cx="5001320" cy="4832092"/>
          </a:xfrm>
          <a:prstGeom prst="rect">
            <a:avLst/>
          </a:prstGeom>
          <a:noFill/>
          <a:ln w="57150">
            <a:noFill/>
          </a:ln>
        </p:spPr>
        <p:style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rtlCol="1" wrap="square">
            <a:spAutoFit/>
          </a:bodyPr>
          <a:lstStyle/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اليوم: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التاريخ:     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/    /    14 هـ</a:t>
            </a: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الوحدة :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السادسة </a:t>
            </a:r>
          </a:p>
          <a:p>
            <a:pPr algn="r" eaLnBrk="1" hangingPunct="1" rtl="1">
              <a:defRPr>
                <a:uFillTx/>
              </a:defRPr>
            </a:pPr>
            <a:endParaRPr b="1" dirty="0" lang="ar-SA" sz="1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عنوان الوحدة</a:t>
            </a: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: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صحتي وغذائي</a:t>
            </a:r>
          </a:p>
          <a:p>
            <a:pPr algn="r" defTabSz="457200" lvl="0">
              <a:defRPr>
                <a:uFillTx/>
              </a:defRPr>
            </a:pPr>
            <a:endParaRPr b="1" dirty="0" lang="ar-SA" sz="700"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الـمكون: </a:t>
            </a:r>
            <a:r>
              <a:rPr b="1" dirty="0" lang="ar-SA" sz="3600">
                <a:solidFill>
                  <a:schemeClr val="tx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 </a:t>
            </a:r>
          </a:p>
          <a:p>
            <a:pPr algn="r" eaLnBrk="1" hangingPunct="1" rtl="1">
              <a:defRPr>
                <a:uFillTx/>
              </a:defRPr>
            </a:pPr>
            <a:endParaRPr b="1" dirty="0" lang="ar-SA" sz="36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endParaRPr b="1" dirty="0" lang="ar-SA" sz="24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endParaRPr b="1" dirty="0" lang="ar-SA" sz="2400">
              <a:solidFill>
                <a:schemeClr val="tx1"/>
              </a:solidFill>
              <a:effectLst>
                <a:outerShdw algn="tl" blurRad="38100" dir="2700000" dist="38100">
                  <a:srgbClr val="000000">
                    <a:alpha val="43137"/>
                  </a:srgbClr>
                </a:outerShdw>
              </a:effectLst>
              <a:uFillTx/>
              <a:latin charset="-78" panose="02020603050405020304" pitchFamily="18" typeface="Traditional Arabic"/>
              <a:cs charset="-78" panose="02020603050405020304" pitchFamily="18" typeface="Traditional Arabic"/>
            </a:endParaRPr>
          </a:p>
          <a:p>
            <a:pPr algn="r" eaLnBrk="1" hangingPunct="1" rtl="1">
              <a:defRPr>
                <a:uFillTx/>
              </a:defRPr>
            </a:pPr>
            <a:r>
              <a:rPr b="1" dirty="0" lang="ar-SA" sz="3600">
                <a:solidFill>
                  <a:srgbClr val="A50021"/>
                </a:solidFill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الـمهارة : </a:t>
            </a:r>
            <a:r>
              <a:rPr b="1" dirty="0" lang="ar-SA" sz="3600">
                <a:effectLst>
                  <a:outerShdw algn="tl" blurRad="38100" dir="2700000" dist="38100">
                    <a:srgbClr val="000000">
                      <a:alpha val="43137"/>
                    </a:srgbClr>
                  </a:outerShdw>
                </a:effectLst>
                <a:uFillTx/>
                <a:latin charset="-78" panose="02020603050405020304" pitchFamily="18" typeface="Traditional Arabic"/>
                <a:cs charset="-78" panose="02020603050405020304" pitchFamily="18" typeface="Traditional Arabic"/>
              </a:rPr>
              <a:t>التحدث والقراءة .</a:t>
            </a:r>
          </a:p>
        </p:txBody>
      </p:sp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رسم  تم إنشاء الوصف تلقائياً" id="10" name="صورة 9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2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2965" y="244568"/>
            <a:ext cx="8698067" cy="1028844"/>
          </a:xfrm>
          <a:prstGeom prst="roundRect">
            <a:avLst>
              <a:gd fmla="val 16667" name="adj"/>
            </a:avLst>
          </a:prstGeom>
          <a:ln>
            <a:solidFill>
              <a:srgbClr val="00B050"/>
            </a:solidFill>
          </a:ln>
          <a:effectLst>
            <a:outerShdw algn="tl" blurRad="76200" dir="7800000" dist="381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contrasting">
              <a:rot lat="0" lon="0" rev="4200000"/>
            </a:lightRig>
          </a:scene3d>
          <a:sp3d prstMaterial="plastic">
            <a:bevelT h="114300" prst="relaxedInset" w="381000"/>
            <a:contourClr>
              <a:srgbClr val="969696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مضرب, كرة, لاعب, تشبث  تم إنشاء الوصف تلقائياً" id="11" name="صورة 10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otWithShape="1">
          <a:blip r:embed="rId3"/>
          <a:srcRect b="18346" r="4930"/>
          <a:stretch/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329439" y="353216"/>
            <a:ext cx="2988691" cy="840091"/>
          </a:xfrm>
          <a:prstGeom prst="flowChartAlternateProcess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descr="صورة تحتوي على صندوق  تم إنشاء الوصف تلقائياً" id="13" name="صورة 12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4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569266" y="1822277"/>
            <a:ext cx="3117445" cy="4197112"/>
          </a:xfrm>
          <a:prstGeom prst="rect">
            <a:avLst/>
          </a:prstGeom>
          <a:solidFill>
            <a:srgbClr val="FFFFFF">
              <a:shade val="85000"/>
            </a:srgbClr>
          </a:solidFill>
          <a:ln cap="sq" w="57150">
            <a:solidFill>
              <a:srgbClr val="00B050"/>
            </a:solidFill>
            <a:miter lim="800000"/>
          </a:ln>
          <a:effectLst>
            <a:outerShdw algn="tl" blurRad="5500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h="19050" w="25400"/>
            <a:contourClr>
              <a:srgbClr val="FFFFFF"/>
            </a:contourClr>
          </a:sp3d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6" name="صورة 5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5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931518" y="4925405"/>
            <a:ext cx="2295845" cy="790685"/>
          </a:xfrm>
          <a:prstGeom prst="rect">
            <a:avLst/>
          </a:prstGeom>
        </p:spPr>
      </p:pic>
      <p:pic>
        <p:nvPic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2" name="صورة 11"/>
          <p:cNvPic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picLocks noChangeAspect="1"/>
          </p:cNvPicPr>
          <p:nvPr/>
        </p:nvPicPr>
        <p:blipFill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lip r:embed="rId6"/>
          <a:stretch>
            <a:fillRect/>
          </a:stretch>
        </p:blipFill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4340885" y="4021852"/>
            <a:ext cx="2886478" cy="771633"/>
          </a:xfrm>
          <a:prstGeom prst="rect">
            <a:avLst/>
          </a:prstGeom>
        </p:spPr>
      </p:pic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</p:sld>
</file>

<file path=ppt/slides/slide99.xml><?xml version="1.0" encoding="utf-8"?>
<p:sld xmlns:a="http://schemas.openxmlformats.org/drawingml/2006/main" xmlns:p="http://schemas.openxmlformats.org/presentationml/2006/main" xmlns:s="http://schemas.openxmlformats.org/officeDocument/2006/sharedTypes" xmlns:r="http://schemas.openxmlformats.org/officeDocument/2006/relationships">
  <p:cSld>
    <p:spTree>
      <p:nvGrpSpPr>
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1" name=""/>
        <p:cNv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/>
        <p:nvPr/>
      </p:nvGrpSpPr>
      <p:grp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<a:xfrm>
          <a:off x="0" y="0"/>
          <a:ext cx="0" cy="0"/>
          <a:chOff x="0" y="0"/>
          <a:chExt cx="0" cy="0"/>
        </a:xfrm>
      </p:grpSpPr>
      <p:sp>
        <p:nvSp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4" name="مستطيل 3"/>
          <p:cNv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spLocks/>
          </p:cNvSpPr>
          <p:nvPr/>
        </p:nvSpPr>
        <p:sp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xfrm>
            <a:off x="2267744" y="404664"/>
            <a:ext cx="3688831" cy="923330"/>
          </a:xfrm>
          <a:prstGeom prst="rect">
            <a:avLst/>
          </a:prstGeom>
          <a:noFill/>
        </p:spPr>
        <p:txBody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bodyPr wrap="none">
            <a:spAutoFit/>
          </a:bodyPr>
          <a:lstStyle/>
          <a:p>
            <a:pPr algn="ctr">
              <a:defRPr>
                <a:uFillTx/>
              </a:defRPr>
            </a:pPr>
            <a:r>
              <a:rPr b="1" dirty="0" lang="ar-SA" sz="5400">
                <a:ln w="1905">
                  <a:solidFill>
                    <a:srgbClr val="0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r="5400000" dist="43180">
                    <a:srgbClr val="000000">
                      <a:alpha val="65000"/>
                    </a:srgbClr>
                  </a:innerShdw>
                </a:effectLst>
                <a:uFillTx/>
                <a:cs charset="-78" pitchFamily="2" typeface="PT Bold Heading"/>
              </a:rPr>
              <a:t>جدول التعلم </a:t>
            </a:r>
          </a:p>
        </p:txBody>
      </p:sp>
      <p:graphicFrame>
        <p:nvGraphicFramePr>
          <p:cNv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id="5" name="جدول 4"/>
          <p:cNvGraphicFrameP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  <a:graphicFrameLocks noGrp="1"/>
          </p:cNvGraphicFramePr>
          <p:nvPr/>
        </p:nvGraphicFramePr>
        <p:xfrm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off x="1214414" y="1928802"/>
          <a:ext cx="6858048" cy="3261360"/>
        </p:xfrm>
        <a:graphic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      <a:graphicData uri="http://schemas.openxmlformats.org/drawingml/2006/table">
            <a:tbl>
              <a:tblPr bandRow="1" firstRow="1" rtl="1">
                <a:tableStyleId>{08FB837D-C827-4EFA-A057-4D05807E0F7C}</a:tableStyleId>
              </a:tblPr>
              <a:tblGrid>
                <a:gridCol w="2117445"/>
                <a:gridCol w="2454587"/>
                <a:gridCol w="2286016"/>
              </a:tblGrid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dirty="0" lang="ar-SA" sz="2800">
                          <a:uFillTx/>
                        </a:rPr>
                        <a:t>ماذا</a:t>
                      </a:r>
                      <a:r>
                        <a:rPr baseline="0" dirty="0" lang="ar-SA" sz="2800">
                          <a:uFillTx/>
                        </a:rPr>
                        <a:t> أعرف ؟</a:t>
                      </a:r>
                      <a:endParaRPr dirty="0" lang="ar-SA" sz="280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dirty="0" lang="ar-SA" sz="2800">
                          <a:uFillTx/>
                        </a:rPr>
                        <a:t>ماذا أريد أن أتعلم؟</a:t>
                      </a:r>
                      <a:endParaRPr dirty="0" lang="ar-SA" sz="280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dirty="0" lang="ar-SA" sz="2800">
                          <a:uFillTx/>
                        </a:rPr>
                        <a:t>ماذا تعلمت ؟</a:t>
                      </a:r>
                      <a:endParaRPr dirty="0" lang="ar-SA" sz="2800">
                        <a:solidFill>
                          <a:schemeClr val="tx1"/>
                        </a:solidFill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dirty="0" lang="ar-SA">
                        <a:uFillTx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 nodeType="clickPar">
                      <p:stCondLst>
                        <p:cond delay="indefinite"/>
                      </p:stCondLst>
                      <p:childTnLst>
                        <p:par>
                          <p:cTn fill="hold" id="4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entr" presetID="26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6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>
                                        <p:cTn dur="580" id="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dur="1822" id="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3"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664" id="10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9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332" id="11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27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dur="164" id="12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#ppt_y-sin(pi*$)/81"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dur="26" id="13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decel="50000" dur="166" id="14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5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decel="50000" dur="166" id="16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7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decel="50000" dur="166" id="18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dur="26" id="19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decel="50000" dur="166" id="2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 id="21" nodeType="clickPar">
                      <p:stCondLst>
                        <p:cond delay="indefinite"/>
                      </p:stCondLst>
                      <p:childTnLst>
                        <p:par>
                          <p:cTn fill="hold" id="22" nodeType="withGroup">
                            <p:stCondLst>
                              <p:cond delay="0"/>
                            </p:stCondLst>
                            <p:childTnLst>
                              <p:par>
                                <p:cTn fill="hold" id="23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 id="2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 fill="hold" id="25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 fill="hold" id="26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 evt="begin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delay="0" evt="onStopAudio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dgm="http://schemas.openxmlformats.org/drawingml/2006/diagram" xmlns:wpc="http://schemas.microsoft.com/office/word/2010/wordprocessingCanvas"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name="نسق Office">
  <a:themeElements>
    <a:clrScheme name="نسق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نسق Office">
      <a:majorFont>
        <a:latin panose="020F0302020204030204"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panose="020F0502020204030204"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نسق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algn="ctr" cap="flat" cmpd="sng" w="6350">
          <a:solidFill>
            <a:schemeClr val="phClr"/>
          </a:solidFill>
          <a:prstDash val="solid"/>
          <a:miter lim="800000"/>
        </a:ln>
        <a:ln algn="ctr" cap="flat" cmpd="sng" w="12700">
          <a:solidFill>
            <a:schemeClr val="phClr"/>
          </a:solidFill>
          <a:prstDash val="solid"/>
          <a:miter lim="800000"/>
        </a:ln>
        <a:ln algn="ctr" cap="flat" cmpd="sng" w="19050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xmlns:c="http://schemas.openxmlformats.org/drawingml/2006/chart" xmlns:wpg="http://schemas.microsoft.com/office/word/2010/wordprocessingGroup" xmlns:pic="http://schemas.openxmlformats.org/drawingml/2006/picture" xmlns:wps="http://schemas.microsoft.com/office/word/2010/wordprocessingShape" xmlns:p="http://schemas.openxmlformats.org/presentationml/2006/main" xmlns:s="http://schemas.openxmlformats.org/officeDocument/2006/sharedTypes" xmlns:r="http://schemas.openxmlformats.org/officeDocument/2006/relationships" xmlns:dgm="http://schemas.openxmlformats.org/drawingml/2006/diagram" xmlns:wpc="http://schemas.microsoft.com/office/word/2010/wordprocessingCanvas" name="نسق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panose="020F0302020204030204"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panose="020F0502020204030204"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algn="ctr" cap="flat" cmpd="sng" w="6350">
          <a:solidFill>
            <a:schemeClr val="phClr"/>
          </a:solidFill>
          <a:prstDash val="solid"/>
          <a:miter lim="800000"/>
        </a:ln>
        <a:ln algn="ctr" cap="flat" cmpd="sng" w="12700">
          <a:solidFill>
            <a:schemeClr val="phClr"/>
          </a:solidFill>
          <a:prstDash val="solid"/>
          <a:miter lim="800000"/>
        </a:ln>
        <a:ln algn="ctr" cap="flat" cmpd="sng" w="19050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851</TotalTime>
  <Words>1990</Words>
  <Application>Microsoft Office PowerPoint</Application>
  <PresentationFormat>عرض على الشاشة (4:3)</PresentationFormat>
  <Paragraphs>668</Paragraphs>
  <Slides>127</Slides>
  <Notes>9</Notes>
  <HiddenSlides>0</HiddenSlides>
  <MMClips>8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127</vt:i4>
      </vt:variant>
    </vt:vector>
  </HeadingPairs>
  <TitlesOfParts>
    <vt:vector size="137" baseType="lpstr">
      <vt:lpstr>Adobe Arabic</vt:lpstr>
      <vt:lpstr>Adobe نسخ Medium</vt:lpstr>
      <vt:lpstr>AL-Mohanad</vt:lpstr>
      <vt:lpstr>AL-Mohanad Bold</vt:lpstr>
      <vt:lpstr>Arabic Typesetting</vt:lpstr>
      <vt:lpstr>Arial</vt:lpstr>
      <vt:lpstr>Calibri</vt:lpstr>
      <vt:lpstr>Calibri Light</vt:lpstr>
      <vt:lpstr>Traditional Arabic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فوائد القراءة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تمثيل الأدوار</vt:lpstr>
      <vt:lpstr>عرض تقديمي في PowerPoint</vt:lpstr>
      <vt:lpstr>عرض تقديمي في PowerPoint</vt:lpstr>
      <vt:lpstr>عرض تقديمي في PowerPoint</vt:lpstr>
      <vt:lpstr>الواجب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أم عبد المحسن</dc:creator>
  <cp:lastModifiedBy>آلاء</cp:lastModifiedBy>
  <cp:revision>87</cp:revision>
  <cp:lastPrinted>2019-02-22T19:42:54Z</cp:lastPrinted>
  <dcterms:created xsi:type="dcterms:W3CDTF">2019-02-21T15:23:43Z</dcterms:created>
  <dcterms:modified xsi:type="dcterms:W3CDTF">2019-12-31T23:13:22Z</dcterms:modified>
</cp:coreProperties>
</file>