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media/audio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20"/>
  </p:notesMasterIdLst>
  <p:sldIdLst>
    <p:sldId id="1251" r:id="rId2"/>
    <p:sldId id="1253" r:id="rId3"/>
    <p:sldId id="1209" r:id="rId4"/>
    <p:sldId id="651" r:id="rId5"/>
    <p:sldId id="670" r:id="rId6"/>
    <p:sldId id="855" r:id="rId7"/>
    <p:sldId id="1326" r:id="rId8"/>
    <p:sldId id="1263" r:id="rId9"/>
    <p:sldId id="1264" r:id="rId10"/>
    <p:sldId id="709" r:id="rId11"/>
    <p:sldId id="1073" r:id="rId12"/>
    <p:sldId id="711" r:id="rId13"/>
    <p:sldId id="555" r:id="rId14"/>
    <p:sldId id="285" r:id="rId15"/>
    <p:sldId id="302" r:id="rId16"/>
    <p:sldId id="284" r:id="rId17"/>
    <p:sldId id="286" r:id="rId18"/>
    <p:sldId id="260" r:id="rId19"/>
    <p:sldId id="288" r:id="rId20"/>
    <p:sldId id="287" r:id="rId21"/>
    <p:sldId id="885" r:id="rId22"/>
    <p:sldId id="1330" r:id="rId23"/>
    <p:sldId id="1329" r:id="rId24"/>
    <p:sldId id="1328" r:id="rId25"/>
    <p:sldId id="294" r:id="rId26"/>
    <p:sldId id="305" r:id="rId27"/>
    <p:sldId id="266" r:id="rId28"/>
    <p:sldId id="257" r:id="rId29"/>
    <p:sldId id="342" r:id="rId30"/>
    <p:sldId id="344" r:id="rId31"/>
    <p:sldId id="691" r:id="rId32"/>
    <p:sldId id="806" r:id="rId33"/>
    <p:sldId id="438" r:id="rId34"/>
    <p:sldId id="725" r:id="rId35"/>
    <p:sldId id="713" r:id="rId36"/>
    <p:sldId id="730" r:id="rId37"/>
    <p:sldId id="732" r:id="rId38"/>
    <p:sldId id="650" r:id="rId39"/>
    <p:sldId id="542" r:id="rId40"/>
    <p:sldId id="1334" r:id="rId41"/>
    <p:sldId id="311" r:id="rId42"/>
    <p:sldId id="734" r:id="rId43"/>
    <p:sldId id="736" r:id="rId44"/>
    <p:sldId id="735" r:id="rId45"/>
    <p:sldId id="737" r:id="rId46"/>
    <p:sldId id="655" r:id="rId47"/>
    <p:sldId id="537" r:id="rId48"/>
    <p:sldId id="723" r:id="rId49"/>
    <p:sldId id="495" r:id="rId50"/>
    <p:sldId id="733" r:id="rId51"/>
    <p:sldId id="297" r:id="rId52"/>
    <p:sldId id="888" r:id="rId53"/>
    <p:sldId id="889" r:id="rId54"/>
    <p:sldId id="304" r:id="rId55"/>
    <p:sldId id="303" r:id="rId56"/>
    <p:sldId id="852" r:id="rId57"/>
    <p:sldId id="856" r:id="rId58"/>
    <p:sldId id="1331" r:id="rId59"/>
    <p:sldId id="1332" r:id="rId60"/>
    <p:sldId id="857" r:id="rId61"/>
    <p:sldId id="859" r:id="rId62"/>
    <p:sldId id="1344" r:id="rId63"/>
    <p:sldId id="363" r:id="rId64"/>
    <p:sldId id="1333" r:id="rId65"/>
    <p:sldId id="890" r:id="rId66"/>
    <p:sldId id="300" r:id="rId67"/>
    <p:sldId id="277" r:id="rId68"/>
    <p:sldId id="278" r:id="rId69"/>
    <p:sldId id="554" r:id="rId70"/>
    <p:sldId id="747" r:id="rId71"/>
    <p:sldId id="306" r:id="rId72"/>
    <p:sldId id="309" r:id="rId73"/>
    <p:sldId id="310" r:id="rId74"/>
    <p:sldId id="1075" r:id="rId75"/>
    <p:sldId id="701" r:id="rId76"/>
    <p:sldId id="741" r:id="rId77"/>
    <p:sldId id="392" r:id="rId78"/>
    <p:sldId id="738" r:id="rId79"/>
    <p:sldId id="739" r:id="rId80"/>
    <p:sldId id="268" r:id="rId81"/>
    <p:sldId id="1337" r:id="rId82"/>
    <p:sldId id="742" r:id="rId83"/>
    <p:sldId id="316" r:id="rId84"/>
    <p:sldId id="301" r:id="rId85"/>
    <p:sldId id="269" r:id="rId86"/>
    <p:sldId id="1335" r:id="rId87"/>
    <p:sldId id="740" r:id="rId88"/>
    <p:sldId id="743" r:id="rId89"/>
    <p:sldId id="324" r:id="rId90"/>
    <p:sldId id="337" r:id="rId91"/>
    <p:sldId id="326" r:id="rId92"/>
    <p:sldId id="327" r:id="rId93"/>
    <p:sldId id="325" r:id="rId94"/>
    <p:sldId id="744" r:id="rId95"/>
    <p:sldId id="271" r:id="rId96"/>
    <p:sldId id="1336" r:id="rId97"/>
    <p:sldId id="746" r:id="rId98"/>
    <p:sldId id="328" r:id="rId99"/>
    <p:sldId id="329" r:id="rId100"/>
    <p:sldId id="330" r:id="rId101"/>
    <p:sldId id="652" r:id="rId102"/>
    <p:sldId id="332" r:id="rId103"/>
    <p:sldId id="653" r:id="rId104"/>
    <p:sldId id="654" r:id="rId105"/>
    <p:sldId id="1338" r:id="rId106"/>
    <p:sldId id="1089" r:id="rId107"/>
    <p:sldId id="1339" r:id="rId108"/>
    <p:sldId id="1340" r:id="rId109"/>
    <p:sldId id="1341" r:id="rId110"/>
    <p:sldId id="1342" r:id="rId111"/>
    <p:sldId id="1343" r:id="rId112"/>
    <p:sldId id="1345" r:id="rId113"/>
    <p:sldId id="959" r:id="rId114"/>
    <p:sldId id="952" r:id="rId115"/>
    <p:sldId id="954" r:id="rId116"/>
    <p:sldId id="321" r:id="rId117"/>
    <p:sldId id="1128" r:id="rId118"/>
    <p:sldId id="1139" r:id="rId1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141701"/>
    <a:srgbClr val="FFFF99"/>
    <a:srgbClr val="FFFFCC"/>
    <a:srgbClr val="BFD119"/>
    <a:srgbClr val="EAB200"/>
    <a:srgbClr val="FFF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084AA40-C6B4-4A0B-8114-3BF1CDB26345}" type="datetimeFigureOut">
              <a:rPr lang="ar-SA" smtClean="0"/>
              <a:t>03/07/41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B1B397D-352C-4586-BC8D-F418BA166DE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2167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عنصر نائب لصورة الشريحة 1">
            <a:extLst>
              <a:ext uri="{FF2B5EF4-FFF2-40B4-BE49-F238E27FC236}">
                <a16:creationId xmlns:a16="http://schemas.microsoft.com/office/drawing/2014/main" id="{07F718AD-7CD2-4214-A22B-FB7260A465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عنصر نائب للملاحظات 2">
            <a:extLst>
              <a:ext uri="{FF2B5EF4-FFF2-40B4-BE49-F238E27FC236}">
                <a16:creationId xmlns:a16="http://schemas.microsoft.com/office/drawing/2014/main" id="{9491EC4D-E837-4269-8D05-DA231AB0E8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16388" name="عنصر نائب لرقم الشريحة 3">
            <a:extLst>
              <a:ext uri="{FF2B5EF4-FFF2-40B4-BE49-F238E27FC236}">
                <a16:creationId xmlns:a16="http://schemas.microsoft.com/office/drawing/2014/main" id="{E72FA97A-6F04-4E12-AFD1-9931C2F93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6763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100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4175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92F24C-EC87-43C2-99D8-606A7B2781C7}" type="slidenum">
              <a:rPr lang="ar-EG" altLang="ar-SA" smtClean="0">
                <a:latin typeface="Calibri" panose="020F0502020204030204" pitchFamily="34" charset="0"/>
              </a:rPr>
              <a:pPr eaLnBrk="1" hangingPunct="1"/>
              <a:t>17</a:t>
            </a:fld>
            <a:endParaRPr lang="ar-EG" altLang="ar-SA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25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BD5224-F1A4-47BB-B6CF-C8E35BA82CA5}" type="slidenum">
              <a:rPr lang="ar-SA" altLang="ar-SA" smtClean="0"/>
              <a:pPr/>
              <a:t>113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121781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C070D-CBA8-4210-ABD1-24D6044EAFDA}" type="slidenum">
              <a:rPr lang="ar-SA" altLang="ar-SA" smtClean="0"/>
              <a:pPr>
                <a:defRPr/>
              </a:pPr>
              <a:t>114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920062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hape 1084">
            <a:extLst>
              <a:ext uri="{FF2B5EF4-FFF2-40B4-BE49-F238E27FC236}">
                <a16:creationId xmlns:a16="http://schemas.microsoft.com/office/drawing/2014/main" id="{411DAD1A-D551-4F85-831D-ED5223D78E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515" tIns="94515" rIns="94515" bIns="94515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91139" name="Shape 1085">
            <a:extLst>
              <a:ext uri="{FF2B5EF4-FFF2-40B4-BE49-F238E27FC236}">
                <a16:creationId xmlns:a16="http://schemas.microsoft.com/office/drawing/2014/main" id="{2AFADBE7-F525-4DAC-BD92-137ACE1B837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705545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38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121265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46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1672628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D0D7A-89F5-4FBC-808C-3C1737C05C5B}" type="slidenum">
              <a:rPr lang="ar-SA" smtClean="0"/>
              <a:t>54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99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D0D7A-89F5-4FBC-808C-3C1737C05C5B}" type="slidenum">
              <a:rPr lang="ar-SA" smtClean="0"/>
              <a:t>55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9968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عنصر نائب لصورة الشريحة 1">
            <a:extLst>
              <a:ext uri="{FF2B5EF4-FFF2-40B4-BE49-F238E27FC236}">
                <a16:creationId xmlns:a16="http://schemas.microsoft.com/office/drawing/2014/main" id="{33C4F6A7-52F7-41EB-9B3F-6250E8A5FF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1208088"/>
            <a:ext cx="4344987" cy="32591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عنصر نائب للملاحظات 2">
            <a:extLst>
              <a:ext uri="{FF2B5EF4-FFF2-40B4-BE49-F238E27FC236}">
                <a16:creationId xmlns:a16="http://schemas.microsoft.com/office/drawing/2014/main" id="{F2C2D271-AA64-4BB7-94C4-89B86E9DA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55300" name="عنصر نائب لرقم الشريحة 3">
            <a:extLst>
              <a:ext uri="{FF2B5EF4-FFF2-40B4-BE49-F238E27FC236}">
                <a16:creationId xmlns:a16="http://schemas.microsoft.com/office/drawing/2014/main" id="{E2B12DC6-523A-4BAE-9D9A-DDE80137E6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062" indent="-2954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633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4287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6940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9593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72247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900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17554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881E72-6B04-4D32-B728-A86DC7AB5983}" type="slidenum">
              <a:rPr lang="ar-SA" altLang="ar-SA" smtClean="0"/>
              <a:pPr/>
              <a:t>60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518601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69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2152398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C2432C-6050-413A-A2D2-6463990FC1DF}" type="slidenum">
              <a:rPr lang="ar-SA" altLang="ar-SA" smtClean="0"/>
              <a:pPr>
                <a:defRPr/>
              </a:pPr>
              <a:t>70</a:t>
            </a:fld>
            <a:endParaRPr lang="ar-SA" altLang="ar-SA" dirty="0"/>
          </a:p>
        </p:txBody>
      </p:sp>
    </p:spTree>
    <p:extLst>
      <p:ext uri="{BB962C8B-B14F-4D97-AF65-F5344CB8AC3E}">
        <p14:creationId xmlns:p14="http://schemas.microsoft.com/office/powerpoint/2010/main" val="1114547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عنصر نائب لصورة الشريحة 1">
            <a:extLst>
              <a:ext uri="{FF2B5EF4-FFF2-40B4-BE49-F238E27FC236}">
                <a16:creationId xmlns:a16="http://schemas.microsoft.com/office/drawing/2014/main" id="{EA4B7574-E287-4A05-9573-364CD73DCF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عنصر نائب للملاحظات 2">
            <a:extLst>
              <a:ext uri="{FF2B5EF4-FFF2-40B4-BE49-F238E27FC236}">
                <a16:creationId xmlns:a16="http://schemas.microsoft.com/office/drawing/2014/main" id="{C6D5D9AF-6945-4572-8090-FBDE483139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43012" name="عنصر نائب لرقم الشريحة 3">
            <a:extLst>
              <a:ext uri="{FF2B5EF4-FFF2-40B4-BE49-F238E27FC236}">
                <a16:creationId xmlns:a16="http://schemas.microsoft.com/office/drawing/2014/main" id="{D3E407B8-4A6A-4327-81AE-5E068876F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6763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100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4175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8BEF94-09B0-4232-B201-0F09C8CE7386}" type="slidenum">
              <a:rPr lang="ar-EG" altLang="ar-SA" smtClean="0">
                <a:latin typeface="Calibri" panose="020F0502020204030204" pitchFamily="34" charset="0"/>
              </a:rPr>
              <a:pPr eaLnBrk="1" hangingPunct="1"/>
              <a:t>71</a:t>
            </a:fld>
            <a:endParaRPr lang="ar-EG" altLang="ar-SA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0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DE83-8B4C-4836-8A31-25C70C82C58B}" type="datetimeFigureOut">
              <a:rPr lang="ar-SA" smtClean="0"/>
              <a:t>03/07/41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D74A-FEA3-4F1F-84BB-18524208F0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59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DE83-8B4C-4836-8A31-25C70C82C58B}" type="datetimeFigureOut">
              <a:rPr lang="ar-SA" smtClean="0"/>
              <a:t>03/07/41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D74A-FEA3-4F1F-84BB-18524208F0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521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DE83-8B4C-4836-8A31-25C70C82C58B}" type="datetimeFigureOut">
              <a:rPr lang="ar-SA" smtClean="0"/>
              <a:t>03/07/41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D74A-FEA3-4F1F-84BB-18524208F0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2552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88A55D5-7481-4A42-ABA4-96D85BCC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91006F5-59EE-4BBC-B92A-90EF50F03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3503ED9-5326-4D31-B83E-775233C6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AC5DA-34C9-4429-9F6D-2870AA8B2A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36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DE83-8B4C-4836-8A31-25C70C82C58B}" type="datetimeFigureOut">
              <a:rPr lang="ar-SA" smtClean="0"/>
              <a:t>03/07/41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D74A-FEA3-4F1F-84BB-18524208F0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213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DE83-8B4C-4836-8A31-25C70C82C58B}" type="datetimeFigureOut">
              <a:rPr lang="ar-SA" smtClean="0"/>
              <a:t>03/07/41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D74A-FEA3-4F1F-84BB-18524208F0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090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DE83-8B4C-4836-8A31-25C70C82C58B}" type="datetimeFigureOut">
              <a:rPr lang="ar-SA" smtClean="0"/>
              <a:t>03/07/41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D74A-FEA3-4F1F-84BB-18524208F0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827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DE83-8B4C-4836-8A31-25C70C82C58B}" type="datetimeFigureOut">
              <a:rPr lang="ar-SA" smtClean="0"/>
              <a:t>03/07/41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D74A-FEA3-4F1F-84BB-18524208F0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952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DE83-8B4C-4836-8A31-25C70C82C58B}" type="datetimeFigureOut">
              <a:rPr lang="ar-SA" smtClean="0"/>
              <a:t>03/07/41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D74A-FEA3-4F1F-84BB-18524208F0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17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DE83-8B4C-4836-8A31-25C70C82C58B}" type="datetimeFigureOut">
              <a:rPr lang="ar-SA" smtClean="0"/>
              <a:t>03/07/41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D74A-FEA3-4F1F-84BB-18524208F0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586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DE83-8B4C-4836-8A31-25C70C82C58B}" type="datetimeFigureOut">
              <a:rPr lang="ar-SA" smtClean="0"/>
              <a:t>03/07/41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D74A-FEA3-4F1F-84BB-18524208F0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8733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DE83-8B4C-4836-8A31-25C70C82C58B}" type="datetimeFigureOut">
              <a:rPr lang="ar-SA" smtClean="0"/>
              <a:t>03/07/41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D74A-FEA3-4F1F-84BB-18524208F0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4615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3DE83-8B4C-4836-8A31-25C70C82C58B}" type="datetimeFigureOut">
              <a:rPr lang="ar-SA" smtClean="0"/>
              <a:t>03/07/41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D74A-FEA3-4F1F-84BB-18524208F0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419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tmp"/><Relationship Id="rId2" Type="http://schemas.openxmlformats.org/officeDocument/2006/relationships/image" Target="../media/image165.tmp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tmp"/><Relationship Id="rId2" Type="http://schemas.openxmlformats.org/officeDocument/2006/relationships/image" Target="../media/image166.tmp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tmp"/><Relationship Id="rId2" Type="http://schemas.openxmlformats.org/officeDocument/2006/relationships/image" Target="../media/image167.tmp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tmp"/><Relationship Id="rId2" Type="http://schemas.openxmlformats.org/officeDocument/2006/relationships/image" Target="../media/image168.tmp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tmp"/><Relationship Id="rId2" Type="http://schemas.openxmlformats.org/officeDocument/2006/relationships/image" Target="../media/image169.tmp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tmp"/><Relationship Id="rId2" Type="http://schemas.openxmlformats.org/officeDocument/2006/relationships/image" Target="../media/image170.tmp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mp"/><Relationship Id="rId4" Type="http://schemas.openxmlformats.org/officeDocument/2006/relationships/image" Target="../media/image172.tmp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tm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74.tm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tmp"/><Relationship Id="rId7" Type="http://schemas.openxmlformats.org/officeDocument/2006/relationships/image" Target="../media/image179.tm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tmp"/><Relationship Id="rId5" Type="http://schemas.openxmlformats.org/officeDocument/2006/relationships/image" Target="../media/image177.tmp"/><Relationship Id="rId4" Type="http://schemas.openxmlformats.org/officeDocument/2006/relationships/image" Target="../media/image176.tmp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tmp"/><Relationship Id="rId2" Type="http://schemas.openxmlformats.org/officeDocument/2006/relationships/image" Target="../media/image18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tmp"/><Relationship Id="rId2" Type="http://schemas.openxmlformats.org/officeDocument/2006/relationships/image" Target="../media/image183.tmp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tmp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tmp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7.jpeg"/><Relationship Id="rId7" Type="http://schemas.openxmlformats.org/officeDocument/2006/relationships/image" Target="../media/image51.tmp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56.tmp"/><Relationship Id="rId5" Type="http://schemas.openxmlformats.org/officeDocument/2006/relationships/image" Target="../media/image58.tmp"/><Relationship Id="rId10" Type="http://schemas.openxmlformats.org/officeDocument/2006/relationships/image" Target="../media/image55.png"/><Relationship Id="rId4" Type="http://schemas.openxmlformats.org/officeDocument/2006/relationships/image" Target="../media/image68.jpeg"/><Relationship Id="rId9" Type="http://schemas.openxmlformats.org/officeDocument/2006/relationships/image" Target="../media/image54.tm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audio1.wav"/><Relationship Id="rId26" Type="http://schemas.openxmlformats.org/officeDocument/2006/relationships/image" Target="../media/image12.jpeg"/><Relationship Id="rId3" Type="http://schemas.microsoft.com/office/2007/relationships/media" Target="../media/media2.WAV"/><Relationship Id="rId21" Type="http://schemas.openxmlformats.org/officeDocument/2006/relationships/image" Target="../media/image7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11.jpe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6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10.jpe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9.jpeg"/><Relationship Id="rId28" Type="http://schemas.openxmlformats.org/officeDocument/2006/relationships/image" Target="../media/image14.png"/><Relationship Id="rId10" Type="http://schemas.openxmlformats.org/officeDocument/2006/relationships/audio" Target="../media/media5.WAV"/><Relationship Id="rId19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8.gif"/><Relationship Id="rId27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tmp"/><Relationship Id="rId7" Type="http://schemas.openxmlformats.org/officeDocument/2006/relationships/image" Target="../media/image58.tmp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55.png"/><Relationship Id="rId5" Type="http://schemas.openxmlformats.org/officeDocument/2006/relationships/image" Target="../media/image67.jpeg"/><Relationship Id="rId10" Type="http://schemas.openxmlformats.org/officeDocument/2006/relationships/image" Target="../media/image53.png"/><Relationship Id="rId4" Type="http://schemas.openxmlformats.org/officeDocument/2006/relationships/image" Target="../media/image56.tmp"/><Relationship Id="rId9" Type="http://schemas.openxmlformats.org/officeDocument/2006/relationships/image" Target="../media/image51.tm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mp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68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3.png"/><Relationship Id="rId4" Type="http://schemas.openxmlformats.org/officeDocument/2006/relationships/image" Target="../media/image99.jpeg"/><Relationship Id="rId9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68.jpeg"/><Relationship Id="rId7" Type="http://schemas.openxmlformats.org/officeDocument/2006/relationships/image" Target="../media/image97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4.svg"/><Relationship Id="rId18" Type="http://schemas.openxmlformats.org/officeDocument/2006/relationships/image" Target="../media/image109.png"/><Relationship Id="rId3" Type="http://schemas.openxmlformats.org/officeDocument/2006/relationships/image" Target="../media/image99.jpeg"/><Relationship Id="rId7" Type="http://schemas.openxmlformats.org/officeDocument/2006/relationships/image" Target="../media/image96.png"/><Relationship Id="rId12" Type="http://schemas.openxmlformats.org/officeDocument/2006/relationships/image" Target="../media/image103.png"/><Relationship Id="rId17" Type="http://schemas.openxmlformats.org/officeDocument/2006/relationships/image" Target="../media/image108.svg"/><Relationship Id="rId2" Type="http://schemas.openxmlformats.org/officeDocument/2006/relationships/audio" Target="../media/audio7.wav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2.svg"/><Relationship Id="rId5" Type="http://schemas.openxmlformats.org/officeDocument/2006/relationships/image" Target="../media/image94.png"/><Relationship Id="rId15" Type="http://schemas.openxmlformats.org/officeDocument/2006/relationships/image" Target="../media/image106.svg"/><Relationship Id="rId10" Type="http://schemas.openxmlformats.org/officeDocument/2006/relationships/image" Target="../media/image101.png"/><Relationship Id="rId19" Type="http://schemas.openxmlformats.org/officeDocument/2006/relationships/image" Target="../media/image110.svg"/><Relationship Id="rId4" Type="http://schemas.openxmlformats.org/officeDocument/2006/relationships/image" Target="../media/image68.jpeg"/><Relationship Id="rId9" Type="http://schemas.openxmlformats.org/officeDocument/2006/relationships/image" Target="../media/image93.png"/><Relationship Id="rId14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95.png"/><Relationship Id="rId7" Type="http://schemas.openxmlformats.org/officeDocument/2006/relationships/image" Target="../media/image11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tmp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tm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tm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mp"/><Relationship Id="rId5" Type="http://schemas.openxmlformats.org/officeDocument/2006/relationships/image" Target="../media/image124.tmp"/><Relationship Id="rId4" Type="http://schemas.openxmlformats.org/officeDocument/2006/relationships/image" Target="../media/image123.tmp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mp"/><Relationship Id="rId2" Type="http://schemas.openxmlformats.org/officeDocument/2006/relationships/image" Target="../media/image13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tm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tmp"/><Relationship Id="rId2" Type="http://schemas.openxmlformats.org/officeDocument/2006/relationships/image" Target="../media/image13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mp"/><Relationship Id="rId2" Type="http://schemas.openxmlformats.org/officeDocument/2006/relationships/image" Target="../media/image130.tmp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mp"/><Relationship Id="rId2" Type="http://schemas.openxmlformats.org/officeDocument/2006/relationships/image" Target="../media/image130.tmp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tmp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tmp"/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tm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tmp"/><Relationship Id="rId4" Type="http://schemas.openxmlformats.org/officeDocument/2006/relationships/image" Target="../media/image138.tm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mp"/><Relationship Id="rId2" Type="http://schemas.openxmlformats.org/officeDocument/2006/relationships/image" Target="../media/image122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image" Target="../media/image141.tmp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mp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m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ar.wikipedia.org/w/index.php?title=%D8%AC%D9%85%D9%84%D8%A9_%D8%A7%D8%B3%D8%AA%D9%81%D9%87%D8%A7%D9%85%D9%8A%D8%A9&amp;action=edit&amp;redlink=1" TargetMode="Externa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tmp"/><Relationship Id="rId4" Type="http://schemas.openxmlformats.org/officeDocument/2006/relationships/image" Target="../media/image14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tm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mp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tmp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tmp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mp"/><Relationship Id="rId2" Type="http://schemas.openxmlformats.org/officeDocument/2006/relationships/image" Target="../media/image15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tmp"/><Relationship Id="rId4" Type="http://schemas.openxmlformats.org/officeDocument/2006/relationships/image" Target="../media/image155.tm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tmp"/><Relationship Id="rId4" Type="http://schemas.openxmlformats.org/officeDocument/2006/relationships/image" Target="../media/image157.tm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tmp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mp"/><Relationship Id="rId2" Type="http://schemas.openxmlformats.org/officeDocument/2006/relationships/image" Target="../media/image160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7.tmp"/><Relationship Id="rId4" Type="http://schemas.openxmlformats.org/officeDocument/2006/relationships/image" Target="../media/image162.tmp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tmp"/><Relationship Id="rId2" Type="http://schemas.openxmlformats.org/officeDocument/2006/relationships/image" Target="../media/image163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بات, زهرة, منضدة, جالس&#10;&#10;تم إنشاء الوصف تلقائياً">
            <a:extLst>
              <a:ext uri="{FF2B5EF4-FFF2-40B4-BE49-F238E27FC236}">
                <a16:creationId xmlns:a16="http://schemas.microsoft.com/office/drawing/2014/main" id="{F5CAC868-590B-4EBB-A45E-B104D5EFB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26" b="857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3D4C4D0-D75A-459D-B630-3DA0345E33D2}"/>
              </a:ext>
            </a:extLst>
          </p:cNvPr>
          <p:cNvSpPr/>
          <p:nvPr/>
        </p:nvSpPr>
        <p:spPr>
          <a:xfrm>
            <a:off x="556592" y="1560443"/>
            <a:ext cx="8282608" cy="373711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cs typeface="DecoType Naskh Swashes" panose="02010400000000000000" pitchFamily="2" charset="-78"/>
              </a:rPr>
              <a:t>" بسم الله الرحمن الرحيم  "</a:t>
            </a:r>
          </a:p>
        </p:txBody>
      </p:sp>
    </p:spTree>
    <p:extLst>
      <p:ext uri="{BB962C8B-B14F-4D97-AF65-F5344CB8AC3E}">
        <p14:creationId xmlns:p14="http://schemas.microsoft.com/office/powerpoint/2010/main" val="2592860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8E23024B-A643-49A6-B8B1-A7B0338F9766}"/>
              </a:ext>
            </a:extLst>
          </p:cNvPr>
          <p:cNvSpPr/>
          <p:nvPr/>
        </p:nvSpPr>
        <p:spPr>
          <a:xfrm>
            <a:off x="2322862" y="948690"/>
            <a:ext cx="2125980" cy="1556766"/>
          </a:xfrm>
          <a:prstGeom prst="roundRect">
            <a:avLst/>
          </a:prstGeom>
          <a:solidFill>
            <a:srgbClr val="F127C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6000" b="1" dirty="0">
                <a:solidFill>
                  <a:schemeClr val="tx1"/>
                </a:solidFill>
              </a:rPr>
              <a:t> </a:t>
            </a:r>
            <a:r>
              <a:rPr lang="ar-SA" sz="6000" b="1" dirty="0">
                <a:solidFill>
                  <a:schemeClr val="bg1"/>
                </a:solidFill>
              </a:rPr>
              <a:t>أَقْـفِـزُ</a:t>
            </a:r>
            <a:r>
              <a:rPr lang="ar-SA" sz="6000" b="1" dirty="0">
                <a:solidFill>
                  <a:schemeClr val="tx1"/>
                </a:solidFill>
              </a:rPr>
              <a:t> 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85E9C7D-DB18-4DB0-86BD-0416909AD0EE}"/>
              </a:ext>
            </a:extLst>
          </p:cNvPr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6000" b="1" dirty="0">
                <a:solidFill>
                  <a:prstClr val="white"/>
                </a:solidFill>
              </a:rPr>
              <a:t>طَعَامُ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E2B42D6-914B-4B60-BCE5-F60512786354}"/>
              </a:ext>
            </a:extLst>
          </p:cNvPr>
          <p:cNvSpPr/>
          <p:nvPr/>
        </p:nvSpPr>
        <p:spPr>
          <a:xfrm>
            <a:off x="52054" y="973222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2100" b="1" dirty="0">
                <a:solidFill>
                  <a:schemeClr val="tx1"/>
                </a:solidFill>
              </a:rPr>
              <a:t> </a:t>
            </a:r>
            <a:r>
              <a:rPr lang="ar-SA" sz="6600" b="1" dirty="0">
                <a:solidFill>
                  <a:schemeClr val="tx1"/>
                </a:solidFill>
              </a:rPr>
              <a:t>صَالِحُ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E604DB7-8481-4977-BC60-D4F93AC89253}"/>
              </a:ext>
            </a:extLst>
          </p:cNvPr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ar-SA" sz="6000" b="1" dirty="0">
                <a:solidFill>
                  <a:prstClr val="white"/>
                </a:solidFill>
              </a:rPr>
              <a:t>يَـرْقُـدُ  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6517EEE-960D-49D4-8550-3372BB1E9927}"/>
              </a:ext>
            </a:extLst>
          </p:cNvPr>
          <p:cNvSpPr/>
          <p:nvPr/>
        </p:nvSpPr>
        <p:spPr>
          <a:xfrm>
            <a:off x="106640" y="3437610"/>
            <a:ext cx="2125980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6000" b="1" dirty="0">
                <a:solidFill>
                  <a:prstClr val="white"/>
                </a:solidFill>
              </a:rPr>
              <a:t>يَـرْقُــدُ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0ADBAE5D-C874-492C-820F-A3F527AEE0FE}"/>
              </a:ext>
            </a:extLst>
          </p:cNvPr>
          <p:cNvSpPr/>
          <p:nvPr/>
        </p:nvSpPr>
        <p:spPr>
          <a:xfrm>
            <a:off x="2320698" y="3407769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6000" b="1" dirty="0">
                <a:solidFill>
                  <a:prstClr val="white"/>
                </a:solidFill>
              </a:rPr>
              <a:t>طَعَامُ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50A0109A-6DF8-4D76-A70B-01212349C021}"/>
              </a:ext>
            </a:extLst>
          </p:cNvPr>
          <p:cNvSpPr/>
          <p:nvPr/>
        </p:nvSpPr>
        <p:spPr>
          <a:xfrm>
            <a:off x="4627398" y="3546369"/>
            <a:ext cx="2125980" cy="1556766"/>
          </a:xfrm>
          <a:prstGeom prst="roundRect">
            <a:avLst/>
          </a:prstGeom>
          <a:solidFill>
            <a:srgbClr val="F127C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5400" b="1" dirty="0">
                <a:solidFill>
                  <a:prstClr val="white"/>
                </a:solidFill>
              </a:rPr>
              <a:t> </a:t>
            </a:r>
            <a:r>
              <a:rPr lang="ar-SA" sz="6600" b="1" dirty="0">
                <a:solidFill>
                  <a:prstClr val="white"/>
                </a:solidFill>
              </a:rPr>
              <a:t>أَقْـفِـزُ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07179F0E-F6F1-4647-B55C-B9748BB5507A}"/>
              </a:ext>
            </a:extLst>
          </p:cNvPr>
          <p:cNvSpPr/>
          <p:nvPr/>
        </p:nvSpPr>
        <p:spPr>
          <a:xfrm>
            <a:off x="6911380" y="3457412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SA" sz="2100" b="1" dirty="0">
                <a:solidFill>
                  <a:schemeClr val="tx1"/>
                </a:solidFill>
                <a:cs typeface="Traditional Arabic" pitchFamily="2" charset="-78"/>
              </a:rPr>
              <a:t> </a:t>
            </a:r>
            <a:r>
              <a:rPr lang="ar-SA" sz="6600" b="1" dirty="0">
                <a:solidFill>
                  <a:schemeClr val="tx1"/>
                </a:solidFill>
                <a:latin typeface="Traditional Arabic" panose="02020603050405020304" pitchFamily="18" charset="-78"/>
              </a:rPr>
              <a:t>صَالِحُ</a:t>
            </a:r>
            <a:endParaRPr lang="en-US" sz="2100" b="1" dirty="0">
              <a:solidFill>
                <a:schemeClr val="tx1"/>
              </a:solidFill>
              <a:cs typeface="Traditional Arabic" pitchFamily="2" charset="-78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6348BB0-99FE-44A3-B2FC-218449512A2E}"/>
              </a:ext>
            </a:extLst>
          </p:cNvPr>
          <p:cNvSpPr/>
          <p:nvPr/>
        </p:nvSpPr>
        <p:spPr>
          <a:xfrm>
            <a:off x="140687" y="346696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3322749-56F8-4DDD-AA56-F7EBF052BB0F}"/>
              </a:ext>
            </a:extLst>
          </p:cNvPr>
          <p:cNvSpPr/>
          <p:nvPr/>
        </p:nvSpPr>
        <p:spPr>
          <a:xfrm>
            <a:off x="2291431" y="340571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CEBFEE9-12C0-44F0-917C-E981F876A474}"/>
              </a:ext>
            </a:extLst>
          </p:cNvPr>
          <p:cNvSpPr/>
          <p:nvPr/>
        </p:nvSpPr>
        <p:spPr>
          <a:xfrm>
            <a:off x="4609211" y="348103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E7AD55A-1CA1-40F8-9A1F-03C71ECBA826}"/>
              </a:ext>
            </a:extLst>
          </p:cNvPr>
          <p:cNvSpPr/>
          <p:nvPr/>
        </p:nvSpPr>
        <p:spPr>
          <a:xfrm>
            <a:off x="6877333" y="349269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A10BE1D-3903-436A-A56B-5A5FA0651571}"/>
              </a:ext>
            </a:extLst>
          </p:cNvPr>
          <p:cNvSpPr/>
          <p:nvPr/>
        </p:nvSpPr>
        <p:spPr>
          <a:xfrm>
            <a:off x="40985" y="99825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D436F12-89D8-42AA-8245-B49D9116A52C}"/>
              </a:ext>
            </a:extLst>
          </p:cNvPr>
          <p:cNvSpPr/>
          <p:nvPr/>
        </p:nvSpPr>
        <p:spPr>
          <a:xfrm>
            <a:off x="2334222" y="924141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0340086-770B-4056-8AE3-EA48EB525186}"/>
              </a:ext>
            </a:extLst>
          </p:cNvPr>
          <p:cNvSpPr/>
          <p:nvPr/>
        </p:nvSpPr>
        <p:spPr>
          <a:xfrm>
            <a:off x="4627398" y="990137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E587448-1075-492F-8F57-83C94123A9B7}"/>
              </a:ext>
            </a:extLst>
          </p:cNvPr>
          <p:cNvSpPr/>
          <p:nvPr/>
        </p:nvSpPr>
        <p:spPr>
          <a:xfrm>
            <a:off x="6903782" y="100637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05BD516-809F-4062-9C25-301D17DA1138}"/>
              </a:ext>
            </a:extLst>
          </p:cNvPr>
          <p:cNvSpPr/>
          <p:nvPr/>
        </p:nvSpPr>
        <p:spPr>
          <a:xfrm>
            <a:off x="925513" y="6037263"/>
            <a:ext cx="7561262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1600" b="1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لعبة الذاكرة  : تكشف المعلمة جميع المستطيلات ثم تخفيها وتحاول الطالبة تذكر الكلمات المتشابهة وأرقامها 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1425575" y="220663"/>
            <a:ext cx="6429375" cy="5222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</p:spTree>
    <p:extLst>
      <p:ext uri="{BB962C8B-B14F-4D97-AF65-F5344CB8AC3E}">
        <p14:creationId xmlns:p14="http://schemas.microsoft.com/office/powerpoint/2010/main" val="157314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 nodeType="clickPar">
                      <p:stCondLst>
                        <p:cond delay="0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92410033-F339-4D9A-A13D-4988F2D98553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rgbClr val="BFD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28FCBC4-6646-4BEC-BC7A-5F4A42BB9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4" y="1301207"/>
            <a:ext cx="4467849" cy="389626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F960978-1FBF-4C4E-AADE-F5D582152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38" y="745060"/>
            <a:ext cx="2997015" cy="11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918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92410033-F339-4D9A-A13D-4988F2D98553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rgbClr val="BFD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36F3516-D86A-4E4E-8795-85565DB52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928831"/>
            <a:ext cx="4697110" cy="448164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BA0BDEB-0B0A-482B-98E6-D015783DE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87" y="372684"/>
            <a:ext cx="2997015" cy="11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357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92410033-F339-4D9A-A13D-4988F2D98553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rgbClr val="BFD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30FC8D7-BC99-46C1-A570-54B6453EE202}"/>
              </a:ext>
            </a:extLst>
          </p:cNvPr>
          <p:cNvSpPr/>
          <p:nvPr/>
        </p:nvSpPr>
        <p:spPr>
          <a:xfrm>
            <a:off x="2017038" y="5051494"/>
            <a:ext cx="5413479" cy="78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تشير المعلمة إلى المشاهد الثلاثة وتبدأ بالنقاش معهن حتى تصل بهن إلى نطق الفعل مذكرا في مواضع التذكير ومؤنثا في مواضع التأنيث 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5805F33-B66B-4A05-B349-06446846B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4" y="572043"/>
            <a:ext cx="4210638" cy="409632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EBEED43-6C53-43CB-853D-3796D1169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02" y="461372"/>
            <a:ext cx="2997015" cy="11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321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92410033-F339-4D9A-A13D-4988F2D98553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rgbClr val="BFD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30FC8D7-BC99-46C1-A570-54B6453EE202}"/>
              </a:ext>
            </a:extLst>
          </p:cNvPr>
          <p:cNvSpPr/>
          <p:nvPr/>
        </p:nvSpPr>
        <p:spPr>
          <a:xfrm>
            <a:off x="2017038" y="5051494"/>
            <a:ext cx="5413479" cy="78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تشير المعلمة إلى المشاهد الثلاثة وتبدأ بالنقاش معهن حتى تصل بهن إلى نطق الفعل مذكرا في مواضع التذكير ومؤنثا في مواضع التأنيث 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149CD2B-7CD4-4758-AE72-8FE724977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4" y="381516"/>
            <a:ext cx="4172532" cy="44773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1DEEAA6-7B86-4B60-982F-DA494101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12" y="381516"/>
            <a:ext cx="2997015" cy="11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302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92410033-F339-4D9A-A13D-4988F2D98553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rgbClr val="BFD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30FC8D7-BC99-46C1-A570-54B6453EE202}"/>
              </a:ext>
            </a:extLst>
          </p:cNvPr>
          <p:cNvSpPr/>
          <p:nvPr/>
        </p:nvSpPr>
        <p:spPr>
          <a:xfrm>
            <a:off x="2017038" y="5051494"/>
            <a:ext cx="5413479" cy="788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تشير المعلمة إلى المشاهد الثلاثة وتبدأ بالنقاش معهن حتى تصل بهن إلى نطق الفعل مذكرا في مواضع التذكير ومؤنثا في مواضع التأنيث .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03ACF89-9B6A-4F43-844A-639DF2AFE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0" y="520263"/>
            <a:ext cx="4610743" cy="44011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06A9A87-C378-4D9F-8BE8-4FDB0F415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56" y="260350"/>
            <a:ext cx="2997015" cy="11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659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FCB71AC6-43AB-4217-A705-986A556B5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68" y="473489"/>
            <a:ext cx="7621064" cy="981212"/>
          </a:xfrm>
          <a:prstGeom prst="rect">
            <a:avLst/>
          </a:prstGeom>
        </p:spPr>
      </p:pic>
      <p:pic>
        <p:nvPicPr>
          <p:cNvPr id="7" name="صورة 6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BC414EE2-50C4-450C-801B-721DBEB99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75" y="1454701"/>
            <a:ext cx="6383125" cy="5296371"/>
          </a:xfrm>
          <a:prstGeom prst="rect">
            <a:avLst/>
          </a:prstGeom>
        </p:spPr>
      </p:pic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C6077C7B-2480-40A8-91A2-0CF4BDE9C45A}"/>
              </a:ext>
            </a:extLst>
          </p:cNvPr>
          <p:cNvCxnSpPr/>
          <p:nvPr/>
        </p:nvCxnSpPr>
        <p:spPr>
          <a:xfrm flipV="1">
            <a:off x="7792278" y="4505739"/>
            <a:ext cx="0" cy="19935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8423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2B2404D1-CFD4-412D-A200-81957DB7C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9" y="257295"/>
            <a:ext cx="8959757" cy="116263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6293BB7-F92E-4929-919A-472F940C095F}"/>
              </a:ext>
            </a:extLst>
          </p:cNvPr>
          <p:cNvSpPr/>
          <p:nvPr/>
        </p:nvSpPr>
        <p:spPr>
          <a:xfrm>
            <a:off x="222965" y="1537252"/>
            <a:ext cx="8698067" cy="5076180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/>
          <p:cNvSpPr txBox="1">
            <a:spLocks/>
          </p:cNvSpPr>
          <p:nvPr/>
        </p:nvSpPr>
        <p:spPr>
          <a:xfrm>
            <a:off x="3763617" y="1689453"/>
            <a:ext cx="5001320" cy="483209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السادسة </a:t>
            </a:r>
          </a:p>
          <a:p>
            <a:pPr algn="r" rtl="1" eaLnBrk="1" hangingPunct="1">
              <a:defRPr>
                <a:uFillTx/>
              </a:defRPr>
            </a:pPr>
            <a:endParaRPr lang="ar-SA" sz="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صحتي وغذائي</a:t>
            </a:r>
          </a:p>
          <a:p>
            <a:pPr lvl="0" algn="r" defTabSz="457200">
              <a:defRPr>
                <a:uFillTx/>
              </a:defRPr>
            </a:pPr>
            <a:endParaRPr lang="ar-SA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r" rtl="1" eaLnBrk="1" hangingPunct="1">
              <a:defRPr>
                <a:uFillTx/>
              </a:defRPr>
            </a:pP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pic>
        <p:nvPicPr>
          <p:cNvPr id="13" name="صورة 12" descr="صورة تحتوي على صندوق&#10;&#10;تم إنشاء الوصف تلقائياً">
            <a:extLst>
              <a:ext uri="{FF2B5EF4-FFF2-40B4-BE49-F238E27FC236}">
                <a16:creationId xmlns:a16="http://schemas.microsoft.com/office/drawing/2014/main" id="{733C2CBB-BAD0-4BD0-AEE5-7B14E3E3C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6" y="1822277"/>
            <a:ext cx="3117445" cy="41971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A321DED-8CB2-42A8-BCFC-AC33480E7A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5"/>
          <a:stretch/>
        </p:blipFill>
        <p:spPr>
          <a:xfrm>
            <a:off x="5004973" y="4105499"/>
            <a:ext cx="2518608" cy="1066949"/>
          </a:xfrm>
          <a:prstGeom prst="rect">
            <a:avLst/>
          </a:prstGeom>
        </p:spPr>
      </p:pic>
      <p:pic>
        <p:nvPicPr>
          <p:cNvPr id="8" name="صورة 7" descr="صورة تحتوي على مضرب, ضرب, كرة, لاعب&#10;&#10;تم إنشاء الوصف تلقائياً">
            <a:extLst>
              <a:ext uri="{FF2B5EF4-FFF2-40B4-BE49-F238E27FC236}">
                <a16:creationId xmlns:a16="http://schemas.microsoft.com/office/drawing/2014/main" id="{4C3A6E61-5B0B-4F2B-B1B4-92C28C078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24" y="368832"/>
            <a:ext cx="2827496" cy="7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707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9862FF46-63EE-4929-B785-5C8DE8B3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66" y="361778"/>
            <a:ext cx="7933528" cy="1043450"/>
          </a:xfrm>
          <a:prstGeom prst="rect">
            <a:avLst/>
          </a:prstGeom>
        </p:spPr>
      </p:pic>
      <p:pic>
        <p:nvPicPr>
          <p:cNvPr id="5" name="صورة 4" descr="صورة تحتوي على لقطة شاشة, غرفة&#10;&#10;تم إنشاء الوصف تلقائياً">
            <a:extLst>
              <a:ext uri="{FF2B5EF4-FFF2-40B4-BE49-F238E27FC236}">
                <a16:creationId xmlns:a16="http://schemas.microsoft.com/office/drawing/2014/main" id="{17CCB78D-CA38-428C-9DC3-9F296E7DEF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3"/>
          <a:stretch/>
        </p:blipFill>
        <p:spPr>
          <a:xfrm>
            <a:off x="335561" y="240200"/>
            <a:ext cx="8667137" cy="28078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43AD40A-538D-43BE-932A-19B94B7BB9BE}"/>
              </a:ext>
            </a:extLst>
          </p:cNvPr>
          <p:cNvSpPr/>
          <p:nvPr/>
        </p:nvSpPr>
        <p:spPr>
          <a:xfrm>
            <a:off x="4669129" y="1526806"/>
            <a:ext cx="2115983" cy="1324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7030A0"/>
                </a:solidFill>
              </a:rPr>
              <a:t>الْعَـسَـلُ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79C8712-B446-425C-88D9-B70F878658E4}"/>
              </a:ext>
            </a:extLst>
          </p:cNvPr>
          <p:cNvSpPr/>
          <p:nvPr/>
        </p:nvSpPr>
        <p:spPr>
          <a:xfrm>
            <a:off x="4651512" y="2047461"/>
            <a:ext cx="2115983" cy="1324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C00000"/>
                </a:solidFill>
              </a:rPr>
              <a:t>الطَّـعَام</a:t>
            </a:r>
          </a:p>
        </p:txBody>
      </p:sp>
      <p:pic>
        <p:nvPicPr>
          <p:cNvPr id="8" name="رسم 7" descr="وجه مبتسم بدون تعبئة">
            <a:extLst>
              <a:ext uri="{FF2B5EF4-FFF2-40B4-BE49-F238E27FC236}">
                <a16:creationId xmlns:a16="http://schemas.microsoft.com/office/drawing/2014/main" id="{BE5A4A0D-866D-4861-AED5-C2BCBAB11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2144" y="1373297"/>
            <a:ext cx="568878" cy="568878"/>
          </a:xfrm>
          <a:prstGeom prst="rect">
            <a:avLst/>
          </a:prstGeom>
        </p:spPr>
      </p:pic>
      <p:pic>
        <p:nvPicPr>
          <p:cNvPr id="9" name="رسم 8" descr="وجه مبتسم بدون تعبئة">
            <a:extLst>
              <a:ext uri="{FF2B5EF4-FFF2-40B4-BE49-F238E27FC236}">
                <a16:creationId xmlns:a16="http://schemas.microsoft.com/office/drawing/2014/main" id="{D172A099-9059-4D1A-936E-8E7980829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9975" y="1942175"/>
            <a:ext cx="568878" cy="568878"/>
          </a:xfrm>
          <a:prstGeom prst="rect">
            <a:avLst/>
          </a:prstGeom>
        </p:spPr>
      </p:pic>
      <p:pic>
        <p:nvPicPr>
          <p:cNvPr id="10" name="رسم 9" descr="وجه مبتسم بدون تعبئة">
            <a:extLst>
              <a:ext uri="{FF2B5EF4-FFF2-40B4-BE49-F238E27FC236}">
                <a16:creationId xmlns:a16="http://schemas.microsoft.com/office/drawing/2014/main" id="{50D78810-448C-40F0-9A1E-1827818DE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6296" y="2425215"/>
            <a:ext cx="568878" cy="5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طائر, طائرة ركاب&#10;&#10;تم إنشاء الوصف تلقائياً">
            <a:extLst>
              <a:ext uri="{FF2B5EF4-FFF2-40B4-BE49-F238E27FC236}">
                <a16:creationId xmlns:a16="http://schemas.microsoft.com/office/drawing/2014/main" id="{3977A34A-AE32-446B-94C4-8DBFB5BAE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85" y="555078"/>
            <a:ext cx="6811326" cy="92405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9F1346B-A7A0-41A8-B90E-47978C243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3" y="1689528"/>
            <a:ext cx="6172931" cy="193711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04B70AB-DBDF-4171-9830-1BDED3FF5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8" y="4434647"/>
            <a:ext cx="2019582" cy="106694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E2AB6A5-6EF4-433F-8DB7-8A795028E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61" y="4439409"/>
            <a:ext cx="1981477" cy="1057423"/>
          </a:xfrm>
          <a:prstGeom prst="rect">
            <a:avLst/>
          </a:prstGeom>
        </p:spPr>
      </p:pic>
      <p:pic>
        <p:nvPicPr>
          <p:cNvPr id="13" name="صورة 12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39884A66-4290-451C-B02F-28B928910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7" y="4365796"/>
            <a:ext cx="2105319" cy="1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5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02 -0.16713 L 0.11302 -0.41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983 -0.01389 L 0.39983 -0.263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95CF7AF8-F2C2-484E-8B4B-22F0C4DEC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7" y="636431"/>
            <a:ext cx="8859486" cy="1238423"/>
          </a:xfrm>
          <a:prstGeom prst="rect">
            <a:avLst/>
          </a:prstGeom>
        </p:spPr>
      </p:pic>
      <p:pic>
        <p:nvPicPr>
          <p:cNvPr id="5" name="صورة 4" descr="صورة تحتوي على ساعة حائط, تزلج على الجليد&#10;&#10;تم إنشاء الوصف تلقائياً">
            <a:extLst>
              <a:ext uri="{FF2B5EF4-FFF2-40B4-BE49-F238E27FC236}">
                <a16:creationId xmlns:a16="http://schemas.microsoft.com/office/drawing/2014/main" id="{BAEF76AB-D1E9-4B15-A154-8C62A60EE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8" y="2781209"/>
            <a:ext cx="8554644" cy="129558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50BC2C1-FF47-47D1-953D-893532263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7" y="4345622"/>
            <a:ext cx="8811855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1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نصر نائب للمحتوى 3">
            <a:extLst>
              <a:ext uri="{FF2B5EF4-FFF2-40B4-BE49-F238E27FC236}">
                <a16:creationId xmlns:a16="http://schemas.microsoft.com/office/drawing/2014/main" id="{DEBA71D8-F0BF-420D-B090-49A1B4CDE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05" y="1448779"/>
            <a:ext cx="3958188" cy="39604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F9F779C-58C3-4C34-883A-7C47E6DC6A6C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7550202-98E0-4237-B221-68C0B270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11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64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7A9BE7AE-CD45-49D3-AADA-806B406EE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2"/>
          <a:stretch/>
        </p:blipFill>
        <p:spPr>
          <a:xfrm>
            <a:off x="516834" y="454536"/>
            <a:ext cx="8627165" cy="100320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A8407E0-E443-41C1-8204-BC29367A4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834" y="3081287"/>
            <a:ext cx="8245497" cy="100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531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0394EB3-A015-49D5-97E0-C64E9E15D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" y="2135764"/>
            <a:ext cx="8587409" cy="14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2375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لقطة شاشة&#10;&#10;تم إنشاء الوصف تلقائياً">
            <a:extLst>
              <a:ext uri="{FF2B5EF4-FFF2-40B4-BE49-F238E27FC236}">
                <a16:creationId xmlns:a16="http://schemas.microsoft.com/office/drawing/2014/main" id="{53CDF238-0CF8-4CAD-BA2E-B1B1766E7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2" y="483421"/>
            <a:ext cx="8858256" cy="6553768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4B5215D-28A6-4869-A9D4-7788E7C86085}"/>
              </a:ext>
            </a:extLst>
          </p:cNvPr>
          <p:cNvSpPr txBox="1"/>
          <p:nvPr/>
        </p:nvSpPr>
        <p:spPr>
          <a:xfrm>
            <a:off x="1665076" y="59351"/>
            <a:ext cx="55404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7030A0"/>
                </a:solidFill>
                <a:cs typeface="AL-Mohanad" pitchFamily="2" charset="-78"/>
              </a:rPr>
              <a:t>أستخرج ما يلي من درس (فيه شفاء )</a:t>
            </a:r>
          </a:p>
        </p:txBody>
      </p:sp>
    </p:spTree>
    <p:extLst>
      <p:ext uri="{BB962C8B-B14F-4D97-AF65-F5344CB8AC3E}">
        <p14:creationId xmlns:p14="http://schemas.microsoft.com/office/powerpoint/2010/main" val="27698456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EA0DDFD-3415-40FE-9B5C-8CC140AC9F50}"/>
              </a:ext>
            </a:extLst>
          </p:cNvPr>
          <p:cNvSpPr txBox="1"/>
          <p:nvPr/>
        </p:nvSpPr>
        <p:spPr>
          <a:xfrm>
            <a:off x="3207026" y="1058011"/>
            <a:ext cx="993913" cy="3732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7FF20027-55EE-4A65-9F07-C5077F77C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12445"/>
              </p:ext>
            </p:extLst>
          </p:nvPr>
        </p:nvGraphicFramePr>
        <p:xfrm>
          <a:off x="153968" y="480991"/>
          <a:ext cx="8836064" cy="614188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619810">
                  <a:extLst>
                    <a:ext uri="{9D8B030D-6E8A-4147-A177-3AD203B41FA5}">
                      <a16:colId xmlns:a16="http://schemas.microsoft.com/office/drawing/2014/main" val="1524074973"/>
                    </a:ext>
                  </a:extLst>
                </a:gridCol>
                <a:gridCol w="7216254">
                  <a:extLst>
                    <a:ext uri="{9D8B030D-6E8A-4147-A177-3AD203B41FA5}">
                      <a16:colId xmlns:a16="http://schemas.microsoft.com/office/drawing/2014/main" val="2822818684"/>
                    </a:ext>
                  </a:extLst>
                </a:gridCol>
              </a:tblGrid>
              <a:tr h="190302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dirty="0"/>
                        <a:t>    المهارة </a:t>
                      </a:r>
                      <a:endParaRPr lang="ar-SA" sz="2400" b="1" dirty="0">
                        <a:solidFill>
                          <a:schemeClr val="tx1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                     الكلمة </a:t>
                      </a:r>
                      <a:endParaRPr lang="ar-SA" sz="2400" b="1" dirty="0">
                        <a:solidFill>
                          <a:schemeClr val="tx1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521427"/>
                  </a:ext>
                </a:extLst>
              </a:tr>
              <a:tr h="306349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cs typeface="AL-Mohanad Bold" pitchFamily="2" charset="-78"/>
                        </a:rPr>
                        <a:t>اللام الشمسية 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 Bold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0" dirty="0"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  </a:t>
                      </a:r>
                      <a:r>
                        <a:rPr lang="ar-SA" sz="28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  </a:t>
                      </a:r>
                      <a:endParaRPr lang="ar-SA" sz="28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694006"/>
                  </a:ext>
                </a:extLst>
              </a:tr>
              <a:tr h="713245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cs typeface="AL-Mohanad Bold" pitchFamily="2" charset="-78"/>
                        </a:rPr>
                        <a:t>اللام القمرية 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 Bold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0" dirty="0">
                          <a:solidFill>
                            <a:srgbClr val="FF0000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 </a:t>
                      </a:r>
                      <a:endParaRPr lang="ar-SA" sz="28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173379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dirty="0">
                          <a:cs typeface="AL-Mohanad Bold" pitchFamily="2" charset="-78"/>
                        </a:rPr>
                        <a:t>مد بالواو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 Bold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ar-SA" sz="40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575406"/>
                  </a:ext>
                </a:extLst>
              </a:tr>
              <a:tr h="738747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cs typeface="AL-Mohanad Bold" pitchFamily="2" charset="-78"/>
                        </a:rPr>
                        <a:t>مد بالياء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 Bold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0" dirty="0"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  </a:t>
                      </a:r>
                      <a:endParaRPr lang="ar-SA" sz="2800" b="0" dirty="0">
                        <a:solidFill>
                          <a:srgbClr val="FF0000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622334"/>
                  </a:ext>
                </a:extLst>
              </a:tr>
              <a:tr h="639281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cs typeface="AL-Mohanad Bold" pitchFamily="2" charset="-78"/>
                        </a:rPr>
                        <a:t>مد بالألف 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 Bold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800" b="0" dirty="0"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   </a:t>
                      </a:r>
                      <a:endParaRPr lang="ar-SA" sz="2800" b="0" dirty="0">
                        <a:solidFill>
                          <a:schemeClr val="tx1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183489"/>
                  </a:ext>
                </a:extLst>
              </a:tr>
              <a:tr h="654818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cs typeface="AL-Mohanad Bold" pitchFamily="2" charset="-78"/>
                        </a:rPr>
                        <a:t>تنوين فتح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 Bold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8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318242"/>
                  </a:ext>
                </a:extLst>
              </a:tr>
              <a:tr h="607669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cs typeface="AL-Mohanad Bold" pitchFamily="2" charset="-78"/>
                        </a:rPr>
                        <a:t>هاء آخر الكلمة 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 Bold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800" b="0" dirty="0"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  </a:t>
                      </a:r>
                      <a:endParaRPr lang="ar-SA" sz="2800" b="0" dirty="0">
                        <a:solidFill>
                          <a:srgbClr val="FF0000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384213"/>
                  </a:ext>
                </a:extLst>
              </a:tr>
              <a:tr h="593565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cs typeface="AL-Mohanad Bold" pitchFamily="2" charset="-78"/>
                        </a:rPr>
                        <a:t>تنوين ضم 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 Bold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0" dirty="0"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   </a:t>
                      </a:r>
                      <a:r>
                        <a:rPr lang="ar-SA" sz="2800" b="0" dirty="0">
                          <a:solidFill>
                            <a:schemeClr val="tx1"/>
                          </a:solidFill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929326"/>
                  </a:ext>
                </a:extLst>
              </a:tr>
              <a:tr h="493913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cs typeface="AL-Mohanad Bold" pitchFamily="2" charset="-78"/>
                        </a:rPr>
                        <a:t>التضعيف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 Bold" pitchFamily="2" charset="-78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800" b="0" dirty="0">
                          <a:latin typeface="M-Saber" panose="02000000000000000000" pitchFamily="2" charset="-78"/>
                          <a:cs typeface="M-Saber" panose="02000000000000000000" pitchFamily="2" charset="-78"/>
                        </a:rPr>
                        <a:t>  </a:t>
                      </a:r>
                      <a:endParaRPr lang="ar-SA" sz="2800" b="0" dirty="0">
                        <a:solidFill>
                          <a:srgbClr val="FF0000"/>
                        </a:solidFill>
                        <a:latin typeface="M-Saber" panose="02000000000000000000" pitchFamily="2" charset="-78"/>
                        <a:cs typeface="M-Sabe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741283"/>
                  </a:ext>
                </a:extLst>
              </a:tr>
            </a:tbl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:a16="http://schemas.microsoft.com/office/drawing/2014/main" id="{854D306E-FCFA-45D0-BA4B-8DFFA9FBA5AA}"/>
              </a:ext>
            </a:extLst>
          </p:cNvPr>
          <p:cNvSpPr txBox="1"/>
          <p:nvPr/>
        </p:nvSpPr>
        <p:spPr>
          <a:xfrm>
            <a:off x="1678328" y="-97014"/>
            <a:ext cx="55404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7030A0"/>
                </a:solidFill>
                <a:cs typeface="AL-Mohanad" pitchFamily="2" charset="-78"/>
              </a:rPr>
              <a:t>أستخرج ما يلي من درس (فيه شفاء )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AB42DF8-6405-4C30-9F45-51A285E461D7}"/>
              </a:ext>
            </a:extLst>
          </p:cNvPr>
          <p:cNvSpPr/>
          <p:nvPr/>
        </p:nvSpPr>
        <p:spPr>
          <a:xfrm>
            <a:off x="5567807" y="1079732"/>
            <a:ext cx="1686190" cy="37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ال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شِّفَاءُ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9A9E7EC-F8F9-4D5C-B45C-9B6937C729A0}"/>
              </a:ext>
            </a:extLst>
          </p:cNvPr>
          <p:cNvSpPr/>
          <p:nvPr/>
        </p:nvSpPr>
        <p:spPr>
          <a:xfrm>
            <a:off x="3000679" y="1670068"/>
            <a:ext cx="4725982" cy="37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 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ال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ْمُسْتَشْفَى – 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ال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ْعَسَل - 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ال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ْمَنْزِلِ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13A3D8C-D59F-4907-A216-FFCD1522BA8E}"/>
              </a:ext>
            </a:extLst>
          </p:cNvPr>
          <p:cNvSpPr/>
          <p:nvPr/>
        </p:nvSpPr>
        <p:spPr>
          <a:xfrm>
            <a:off x="3777578" y="3067795"/>
            <a:ext cx="3580458" cy="37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dirty="0">
              <a:solidFill>
                <a:schemeClr val="tx1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  <a:p>
            <a:pPr algn="ctr"/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حَزِ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ي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نًا  – زَمِ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ي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لَ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ي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 - فَفِ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ي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هِ</a:t>
            </a:r>
          </a:p>
          <a:p>
            <a:pPr algn="ctr"/>
            <a:endParaRPr lang="ar-SA" sz="3600" dirty="0">
              <a:solidFill>
                <a:schemeClr val="tx1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7A7C38FC-5BDE-4E9B-9149-A91F5C3D654F}"/>
              </a:ext>
            </a:extLst>
          </p:cNvPr>
          <p:cNvSpPr/>
          <p:nvPr/>
        </p:nvSpPr>
        <p:spPr>
          <a:xfrm>
            <a:off x="4891853" y="3741664"/>
            <a:ext cx="2491409" cy="37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 </a:t>
            </a:r>
          </a:p>
          <a:p>
            <a:pPr algn="ctr"/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بَ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ا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رَكَ – صَ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ا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لِحُ  </a:t>
            </a:r>
          </a:p>
          <a:p>
            <a:pPr algn="ctr"/>
            <a:endParaRPr lang="ar-SA" sz="3600" dirty="0">
              <a:solidFill>
                <a:schemeClr val="tx1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546F87D-1B1C-43B8-B393-8DCF985C3850}"/>
              </a:ext>
            </a:extLst>
          </p:cNvPr>
          <p:cNvSpPr/>
          <p:nvPr/>
        </p:nvSpPr>
        <p:spPr>
          <a:xfrm>
            <a:off x="3325627" y="4449498"/>
            <a:ext cx="4294374" cy="37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 طَعَامًا  - مُلَوَّثًا- مُحَمَّدًا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2E7D3B5-0FC5-404F-AA0E-0D7CEB238091}"/>
              </a:ext>
            </a:extLst>
          </p:cNvPr>
          <p:cNvSpPr/>
          <p:nvPr/>
        </p:nvSpPr>
        <p:spPr>
          <a:xfrm>
            <a:off x="4771562" y="5609776"/>
            <a:ext cx="2848439" cy="37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صَالِحٌ  – شِفَاءٌ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729DFA7E-98BA-4962-BA91-A512C4488BCE}"/>
              </a:ext>
            </a:extLst>
          </p:cNvPr>
          <p:cNvSpPr/>
          <p:nvPr/>
        </p:nvSpPr>
        <p:spPr>
          <a:xfrm>
            <a:off x="1625389" y="5071216"/>
            <a:ext cx="5843373" cy="37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سَأَلَتْه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ُ 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– أُمُّ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ه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ُ – لِأَنَّ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هُ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 – تَعُودُ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ه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ُ – إِلَيْ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ه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 – فَفِي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ه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ِ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962A133-437D-489B-BE59-2B29E49C9BCB}"/>
              </a:ext>
            </a:extLst>
          </p:cNvPr>
          <p:cNvSpPr/>
          <p:nvPr/>
        </p:nvSpPr>
        <p:spPr>
          <a:xfrm>
            <a:off x="3186325" y="6194620"/>
            <a:ext cx="4118310" cy="37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 مُحَ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م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َّدًا – لِل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نّ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اس – أُ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مّ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ُهُ – بُنَ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يَّ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7C72F9D-22E8-4E40-BD6F-5D876E7AD665}"/>
              </a:ext>
            </a:extLst>
          </p:cNvPr>
          <p:cNvSpPr/>
          <p:nvPr/>
        </p:nvSpPr>
        <p:spPr>
          <a:xfrm>
            <a:off x="5082820" y="2388062"/>
            <a:ext cx="2109477" cy="373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 </a:t>
            </a:r>
          </a:p>
          <a:p>
            <a:pPr algn="r"/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تَعُ</a:t>
            </a:r>
            <a:r>
              <a:rPr lang="ar-SA" sz="3600" dirty="0">
                <a:solidFill>
                  <a:srgbClr val="FF0000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و</a:t>
            </a:r>
            <a:r>
              <a:rPr lang="ar-SA" sz="3600" dirty="0">
                <a:solidFill>
                  <a:schemeClr val="tx1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دُهُ</a:t>
            </a:r>
          </a:p>
          <a:p>
            <a:pPr algn="ctr"/>
            <a:endParaRPr lang="ar-SA" sz="3600" dirty="0">
              <a:solidFill>
                <a:schemeClr val="tx1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48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14239" y="818984"/>
            <a:ext cx="2125980" cy="1343033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>
                <a:solidFill>
                  <a:schemeClr val="tx1"/>
                </a:solidFill>
                <a:latin typeface="Adobe نسخ Medium" panose="01010101010101010101" pitchFamily="50" charset="-78"/>
              </a:rPr>
              <a:t>مُلَوَّثًـا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441940" y="818984"/>
            <a:ext cx="2125980" cy="1365532"/>
          </a:xfrm>
          <a:prstGeom prst="round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>
                <a:solidFill>
                  <a:schemeClr val="tx1"/>
                </a:solidFill>
                <a:latin typeface="Adobe نسخ Medium" panose="01010101010101010101" pitchFamily="50" charset="-78"/>
              </a:rPr>
              <a:t>الْبَاعَةُ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549" y="859316"/>
            <a:ext cx="2125980" cy="136553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طَعَامًا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13003" y="827485"/>
            <a:ext cx="2125980" cy="134509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أَحْسَنْتَ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14239" y="2292465"/>
            <a:ext cx="2125980" cy="137318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صِحَّتِهِ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85198" y="2328464"/>
            <a:ext cx="2125980" cy="137318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</a:rPr>
              <a:t> </a:t>
            </a:r>
            <a:r>
              <a:rPr lang="ar-SA" sz="72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أَلَمُ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56157" y="2356554"/>
            <a:ext cx="2125980" cy="134509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6000" b="1">
                <a:solidFill>
                  <a:schemeClr val="tx1"/>
                </a:solidFill>
                <a:latin typeface="Adobe نسخ Medium" panose="01010101010101010101" pitchFamily="50" charset="-78"/>
              </a:rPr>
              <a:t>مُحَـمَّدًا</a:t>
            </a:r>
            <a:endParaRPr lang="ar-SA" sz="6000" b="1" dirty="0">
              <a:solidFill>
                <a:schemeClr val="tx1"/>
              </a:solidFill>
              <a:latin typeface="Adobe نسخ Medium" panose="01010101010101010101" pitchFamily="50" charset="-78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13003" y="2320555"/>
            <a:ext cx="2125980" cy="134509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5400" b="1" dirty="0">
                <a:solidFill>
                  <a:schemeClr val="tx1"/>
                </a:solidFill>
              </a:rPr>
              <a:t> </a:t>
            </a:r>
            <a:r>
              <a:rPr lang="ar-SA" sz="60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بَطْنِهِ</a:t>
            </a:r>
            <a:r>
              <a:rPr lang="ar-SA" sz="5400" b="1" dirty="0">
                <a:solidFill>
                  <a:schemeClr val="tx1"/>
                </a:solidFill>
              </a:rPr>
              <a:t> 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14239" y="3782442"/>
            <a:ext cx="2125980" cy="139989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54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فَأصَابَهُ</a:t>
            </a:r>
            <a:r>
              <a:rPr lang="ar-SA" sz="48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 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2424589" y="3793557"/>
            <a:ext cx="2125980" cy="13433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>
                <a:solidFill>
                  <a:schemeClr val="tx1"/>
                </a:solidFill>
                <a:latin typeface="Adobe نسخ Medium" panose="01010101010101010101" pitchFamily="50" charset="-78"/>
              </a:rPr>
              <a:t>نَعُودَ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717764" y="3782442"/>
            <a:ext cx="2125980" cy="1365532"/>
          </a:xfrm>
          <a:prstGeom prst="round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SA" sz="6000" b="1">
                <a:solidFill>
                  <a:schemeClr val="tx1"/>
                </a:solidFill>
                <a:latin typeface="Adobe نسخ Medium" panose="01010101010101010101" pitchFamily="50" charset="-78"/>
              </a:rPr>
              <a:t>صَالِحُ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72331" y="3782442"/>
            <a:ext cx="2125980" cy="1265414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>
                <a:solidFill>
                  <a:schemeClr val="tx1"/>
                </a:solidFill>
                <a:latin typeface="Adobe نسخ Medium" panose="01010101010101010101" pitchFamily="50" charset="-78"/>
              </a:rPr>
              <a:t>نَطْمَئِنَّ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1426284" y="142835"/>
            <a:ext cx="64287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أقرأ الكلمات بصوت واضح .</a:t>
            </a: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190CB481-EBB4-4099-B1C6-F7E55F5089DC}"/>
              </a:ext>
            </a:extLst>
          </p:cNvPr>
          <p:cNvSpPr/>
          <p:nvPr/>
        </p:nvSpPr>
        <p:spPr>
          <a:xfrm>
            <a:off x="7018020" y="5195831"/>
            <a:ext cx="2125980" cy="1399897"/>
          </a:xfrm>
          <a:prstGeom prst="roundRect">
            <a:avLst/>
          </a:prstGeom>
          <a:solidFill>
            <a:srgbClr val="FDBF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يَرْقُدُ</a:t>
            </a:r>
            <a:r>
              <a:rPr lang="ar-SA" sz="5400" b="1" dirty="0">
                <a:solidFill>
                  <a:schemeClr val="tx1"/>
                </a:solidFill>
              </a:rPr>
              <a:t>  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57">
            <a:extLst>
              <a:ext uri="{FF2B5EF4-FFF2-40B4-BE49-F238E27FC236}">
                <a16:creationId xmlns:a16="http://schemas.microsoft.com/office/drawing/2014/main" id="{18E95397-4E4A-4DE5-A6DD-91C278043060}"/>
              </a:ext>
            </a:extLst>
          </p:cNvPr>
          <p:cNvSpPr/>
          <p:nvPr/>
        </p:nvSpPr>
        <p:spPr>
          <a:xfrm>
            <a:off x="4785807" y="5251462"/>
            <a:ext cx="2125980" cy="13998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</a:t>
            </a:r>
            <a:r>
              <a:rPr lang="ar-SA" sz="54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تَعْلَمُونَ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57">
            <a:extLst>
              <a:ext uri="{FF2B5EF4-FFF2-40B4-BE49-F238E27FC236}">
                <a16:creationId xmlns:a16="http://schemas.microsoft.com/office/drawing/2014/main" id="{47AACDA7-A43B-407E-BD64-7FC8EDE135D8}"/>
              </a:ext>
            </a:extLst>
          </p:cNvPr>
          <p:cNvSpPr/>
          <p:nvPr/>
        </p:nvSpPr>
        <p:spPr>
          <a:xfrm>
            <a:off x="2514569" y="5251462"/>
            <a:ext cx="2125980" cy="13998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800" b="1">
                <a:solidFill>
                  <a:schemeClr val="tx1"/>
                </a:solidFill>
                <a:latin typeface="Adobe نسخ Medium" panose="01010101010101010101" pitchFamily="50" charset="-78"/>
              </a:rPr>
              <a:t>الْمُعَلِّمُ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57">
            <a:extLst>
              <a:ext uri="{FF2B5EF4-FFF2-40B4-BE49-F238E27FC236}">
                <a16:creationId xmlns:a16="http://schemas.microsoft.com/office/drawing/2014/main" id="{1C4570D8-3DC8-4656-9EBC-89659BF35BEC}"/>
              </a:ext>
            </a:extLst>
          </p:cNvPr>
          <p:cNvSpPr/>
          <p:nvPr/>
        </p:nvSpPr>
        <p:spPr>
          <a:xfrm>
            <a:off x="178177" y="5312787"/>
            <a:ext cx="2125980" cy="13998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زَمِيلَكُم</a:t>
            </a: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71E1C873-62F1-479F-A2A9-20B4B29A9A3C}"/>
              </a:ext>
            </a:extLst>
          </p:cNvPr>
          <p:cNvGraphicFramePr>
            <a:graphicFrameLocks noGrp="1"/>
          </p:cNvGraphicFramePr>
          <p:nvPr/>
        </p:nvGraphicFramePr>
        <p:xfrm>
          <a:off x="363393" y="893249"/>
          <a:ext cx="8390021" cy="537643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878689">
                  <a:extLst>
                    <a:ext uri="{9D8B030D-6E8A-4147-A177-3AD203B41FA5}">
                      <a16:colId xmlns:a16="http://schemas.microsoft.com/office/drawing/2014/main" val="2275585467"/>
                    </a:ext>
                  </a:extLst>
                </a:gridCol>
                <a:gridCol w="2714658">
                  <a:extLst>
                    <a:ext uri="{9D8B030D-6E8A-4147-A177-3AD203B41FA5}">
                      <a16:colId xmlns:a16="http://schemas.microsoft.com/office/drawing/2014/main" val="302719910"/>
                    </a:ext>
                  </a:extLst>
                </a:gridCol>
                <a:gridCol w="2796674">
                  <a:extLst>
                    <a:ext uri="{9D8B030D-6E8A-4147-A177-3AD203B41FA5}">
                      <a16:colId xmlns:a16="http://schemas.microsoft.com/office/drawing/2014/main" val="4046768815"/>
                    </a:ext>
                  </a:extLst>
                </a:gridCol>
              </a:tblGrid>
              <a:tr h="818006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effectLst/>
                          <a:cs typeface="AL-Mohanad Bold" pitchFamily="2" charset="-78"/>
                        </a:rPr>
                        <a:t> مد بالألف </a:t>
                      </a:r>
                      <a:endParaRPr lang="ar-SA" sz="1800" b="1" dirty="0">
                        <a:solidFill>
                          <a:schemeClr val="tx1"/>
                        </a:solidFill>
                        <a:effectLst/>
                        <a:cs typeface="AL-Mohanad Bold" pitchFamily="2" charset="-78"/>
                      </a:endParaRPr>
                    </a:p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8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......................................................................................</a:t>
                      </a:r>
                    </a:p>
                  </a:txBody>
                  <a:tcPr marL="84736" marR="84736" marT="42368" marB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مد بالواو </a:t>
                      </a:r>
                      <a:endParaRPr lang="ar-SA" sz="1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..............................................................................</a:t>
                      </a:r>
                    </a:p>
                    <a:p>
                      <a:pPr algn="ctr" rtl="1"/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84736" marR="84736" marT="42368" marB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مد بالياء </a:t>
                      </a:r>
                      <a:endParaRPr lang="ar-SA" sz="1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...............................................................................</a:t>
                      </a:r>
                    </a:p>
                    <a:p>
                      <a:pPr algn="ctr" rtl="1"/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84736" marR="84736" marT="42368" marB="42368"/>
                </a:tc>
                <a:extLst>
                  <a:ext uri="{0D108BD9-81ED-4DB2-BD59-A6C34878D82A}">
                    <a16:rowId xmlns:a16="http://schemas.microsoft.com/office/drawing/2014/main" val="2057342489"/>
                  </a:ext>
                </a:extLst>
              </a:tr>
              <a:tr h="1129816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تنوين فتح  (  ً  ) </a:t>
                      </a:r>
                    </a:p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8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........................................................................................</a:t>
                      </a:r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84736" marR="84736" marT="42368" marB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تنوين كسر  (  ٍ  )</a:t>
                      </a:r>
                    </a:p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8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....................................................................................</a:t>
                      </a:r>
                    </a:p>
                    <a:p>
                      <a:pPr algn="ctr" rtl="1"/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84736" marR="84736" marT="42368" marB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تنوين ضم ( ُ ُ )</a:t>
                      </a:r>
                    </a:p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...........................................................................................</a:t>
                      </a:r>
                    </a:p>
                    <a:p>
                      <a:pPr algn="ctr" rtl="1"/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84736" marR="84736" marT="42368" marB="42368"/>
                </a:tc>
                <a:extLst>
                  <a:ext uri="{0D108BD9-81ED-4DB2-BD59-A6C34878D82A}">
                    <a16:rowId xmlns:a16="http://schemas.microsoft.com/office/drawing/2014/main" val="2212774023"/>
                  </a:ext>
                </a:extLst>
              </a:tr>
              <a:tr h="1017389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لام قمرية </a:t>
                      </a:r>
                    </a:p>
                    <a:p>
                      <a:pPr algn="ctr" rtl="1"/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8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..............................................................................................</a:t>
                      </a:r>
                    </a:p>
                  </a:txBody>
                  <a:tcPr marL="84736" marR="84736" marT="42368" marB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لام شمسية </a:t>
                      </a:r>
                    </a:p>
                    <a:p>
                      <a:pPr algn="ctr" rtl="1"/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..........................................................................................</a:t>
                      </a:r>
                    </a:p>
                    <a:p>
                      <a:pPr algn="ctr" rtl="1"/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84736" marR="84736" marT="42368" marB="42368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التضعيف (   ّ  )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...................................................................................</a:t>
                      </a:r>
                    </a:p>
                    <a:p>
                      <a:pPr algn="ctr" rtl="1"/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84736" marR="84736" marT="42368" marB="42368"/>
                </a:tc>
                <a:extLst>
                  <a:ext uri="{0D108BD9-81ED-4DB2-BD59-A6C34878D82A}">
                    <a16:rowId xmlns:a16="http://schemas.microsoft.com/office/drawing/2014/main" val="1641554361"/>
                  </a:ext>
                </a:extLst>
              </a:tr>
              <a:tr h="1073324">
                <a:tc>
                  <a:txBody>
                    <a:bodyPr/>
                    <a:lstStyle/>
                    <a:p>
                      <a:pPr algn="ctr" rtl="1"/>
                      <a:r>
                        <a:rPr lang="ar-SA" sz="22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تاء مفتوحة ( ت   ـ</a:t>
                      </a:r>
                      <a:r>
                        <a:rPr lang="ar-SA" sz="2200" b="1" dirty="0" err="1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ت</a:t>
                      </a:r>
                      <a:r>
                        <a:rPr lang="ar-SA" sz="22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 )</a:t>
                      </a:r>
                    </a:p>
                    <a:p>
                      <a:pPr algn="ctr" rtl="1"/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....................................................................................................</a:t>
                      </a:r>
                    </a:p>
                    <a:p>
                      <a:pPr algn="ctr" rtl="1"/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84736" marR="84736" marT="42368" marB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تاء مربوطة (ة   -  ـة )</a:t>
                      </a:r>
                    </a:p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.........................................................................................</a:t>
                      </a:r>
                    </a:p>
                    <a:p>
                      <a:pPr algn="ctr" rtl="1"/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84736" marR="84736" marT="42368" marB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هاء آخر الكلمة ( ه  -  ـه  )</a:t>
                      </a:r>
                    </a:p>
                    <a:p>
                      <a:pPr algn="ctr" rtl="1"/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8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...............................................................................................</a:t>
                      </a:r>
                    </a:p>
                    <a:p>
                      <a:pPr algn="ctr" rtl="1"/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84736" marR="84736" marT="42368" marB="42368"/>
                </a:tc>
                <a:extLst>
                  <a:ext uri="{0D108BD9-81ED-4DB2-BD59-A6C34878D82A}">
                    <a16:rowId xmlns:a16="http://schemas.microsoft.com/office/drawing/2014/main" val="4054393952"/>
                  </a:ext>
                </a:extLst>
              </a:tr>
              <a:tr h="1126288"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ألف لينة على صورة الياء ( ى )</a:t>
                      </a:r>
                    </a:p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8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................................................................................................</a:t>
                      </a:r>
                    </a:p>
                    <a:p>
                      <a:pPr algn="ctr" rtl="1"/>
                      <a:endParaRPr lang="ar-SA" sz="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endParaRPr lang="ar-SA" sz="1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endParaRPr lang="ar-SA" sz="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</a:txBody>
                  <a:tcPr marL="84736" marR="84736" marT="42368" marB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مقطع ساكن </a:t>
                      </a:r>
                    </a:p>
                    <a:p>
                      <a:pPr algn="ctr" rtl="1"/>
                      <a:endParaRPr lang="ar-SA" sz="18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8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.................................................................................................</a:t>
                      </a:r>
                    </a:p>
                  </a:txBody>
                  <a:tcPr marL="84736" marR="84736" marT="42368" marB="42368"/>
                </a:tc>
                <a:tc>
                  <a:txBody>
                    <a:bodyPr/>
                    <a:lstStyle/>
                    <a:p>
                      <a:pPr algn="ctr" rtl="1"/>
                      <a:endParaRPr lang="ar-SA" sz="1600" b="1" dirty="0">
                        <a:solidFill>
                          <a:schemeClr val="tx1"/>
                        </a:solidFill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2000" b="1" dirty="0">
                          <a:solidFill>
                            <a:schemeClr val="tx1"/>
                          </a:solidFill>
                          <a:cs typeface="AL-Mohanad Bold" pitchFamily="2" charset="-78"/>
                        </a:rPr>
                        <a:t>أحب لغتي العربية </a:t>
                      </a:r>
                    </a:p>
                  </a:txBody>
                  <a:tcPr marL="84736" marR="84736" marT="42368" marB="42368"/>
                </a:tc>
                <a:extLst>
                  <a:ext uri="{0D108BD9-81ED-4DB2-BD59-A6C34878D82A}">
                    <a16:rowId xmlns:a16="http://schemas.microsoft.com/office/drawing/2014/main" val="2195313345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77FCA6D4-FF97-4947-933B-69DBDD58866E}"/>
              </a:ext>
            </a:extLst>
          </p:cNvPr>
          <p:cNvSpPr/>
          <p:nvPr/>
        </p:nvSpPr>
        <p:spPr>
          <a:xfrm>
            <a:off x="4918470" y="219159"/>
            <a:ext cx="3626397" cy="6136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SA" b="1" dirty="0">
                <a:solidFill>
                  <a:schemeClr val="tx1"/>
                </a:solidFill>
              </a:rPr>
              <a:t>اسمي الثلاثي :</a:t>
            </a: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32CC244-41A1-4549-A33E-B6FFE8D14A9B}"/>
              </a:ext>
            </a:extLst>
          </p:cNvPr>
          <p:cNvSpPr/>
          <p:nvPr/>
        </p:nvSpPr>
        <p:spPr>
          <a:xfrm>
            <a:off x="0" y="219159"/>
            <a:ext cx="4736431" cy="6136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SA" b="1" dirty="0">
                <a:solidFill>
                  <a:schemeClr val="tx1"/>
                </a:solidFill>
              </a:rPr>
              <a:t>أستخرج ما يلي من درس </a:t>
            </a: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8186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Click="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hape 1087">
            <a:extLst>
              <a:ext uri="{FF2B5EF4-FFF2-40B4-BE49-F238E27FC236}">
                <a16:creationId xmlns:a16="http://schemas.microsoft.com/office/drawing/2014/main" id="{90389FAB-89C2-4668-852E-17FBEC283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lIns="91425" tIns="45700" rIns="91425" bIns="45700"/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4400"/>
              <a:buFont typeface="Calibri" panose="020F0502020204030204" pitchFamily="34" charset="0"/>
              <a:buNone/>
            </a:pPr>
            <a:endParaRPr lang="ar-SA" altLang="ar-SA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sp>
        <p:nvSpPr>
          <p:cNvPr id="90115" name="Shape 1088">
            <a:extLst>
              <a:ext uri="{FF2B5EF4-FFF2-40B4-BE49-F238E27FC236}">
                <a16:creationId xmlns:a16="http://schemas.microsoft.com/office/drawing/2014/main" id="{10D12B5A-24D2-4FA7-816B-BB600ED5B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</p:spPr>
        <p:txBody>
          <a:bodyPr lIns="91425" tIns="45700" rIns="91425" bIns="45700"/>
          <a:lstStyle/>
          <a:p>
            <a:pPr marL="228600" indent="-50800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buSzPts val="2800"/>
              <a:buFont typeface="Arial" panose="020B0604020202020204" pitchFamily="34" charset="0"/>
              <a:buNone/>
            </a:pPr>
            <a:endParaRPr lang="ar-SA" altLang="ar-SA" sz="2800">
              <a:solidFill>
                <a:srgbClr val="000000"/>
              </a:solidFill>
              <a:sym typeface="Calibri" panose="020F0502020204030204" pitchFamily="34" charset="0"/>
            </a:endParaRPr>
          </a:p>
        </p:txBody>
      </p:sp>
      <p:pic>
        <p:nvPicPr>
          <p:cNvPr id="90116" name="Shape 1089" descr="نتيجة بحث الصور عن ‪tress‬‏">
            <a:extLst>
              <a:ext uri="{FF2B5EF4-FFF2-40B4-BE49-F238E27FC236}">
                <a16:creationId xmlns:a16="http://schemas.microsoft.com/office/drawing/2014/main" id="{38C3947B-358C-4038-A834-E57382DC26A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33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0" name="Shape 1090">
            <a:extLst>
              <a:ext uri="{FF2B5EF4-FFF2-40B4-BE49-F238E27FC236}">
                <a16:creationId xmlns:a16="http://schemas.microsoft.com/office/drawing/2014/main" id="{CE44127E-FCB3-4786-B6EE-A54FD6348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1257922"/>
            <a:ext cx="8280400" cy="3552825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r-SA" altLang="ar-SA" sz="7200" b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اللهم لك الحمد  كما ينبغي لجلال وجهك وعظيم سلطانك ،،</a:t>
            </a:r>
            <a:endParaRPr lang="ar-SA" altLang="ar-SA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6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97BF6F49-9098-44F7-AACE-90D62BE9F157}"/>
              </a:ext>
            </a:extLst>
          </p:cNvPr>
          <p:cNvSpPr/>
          <p:nvPr/>
        </p:nvSpPr>
        <p:spPr>
          <a:xfrm>
            <a:off x="251791" y="419379"/>
            <a:ext cx="8640417" cy="5936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dirty="0">
                <a:solidFill>
                  <a:srgbClr val="FF0000"/>
                </a:solidFill>
                <a:cs typeface="DecoType Naskh" panose="02010400000000000000" pitchFamily="2" charset="-78"/>
              </a:rPr>
              <a:t>   </a:t>
            </a:r>
            <a:r>
              <a:rPr lang="ar-SA" sz="5400" b="1" dirty="0">
                <a:solidFill>
                  <a:srgbClr val="FF0000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6600" b="1" u="sng" dirty="0">
                <a:solidFill>
                  <a:schemeClr val="tx1">
                    <a:lumMod val="95000"/>
                    <a:lumOff val="5000"/>
                  </a:schemeClr>
                </a:solidFill>
                <a:cs typeface="DecoType Naskh" panose="02010400000000000000" pitchFamily="2" charset="-78"/>
              </a:rPr>
              <a:t>تــنــويــه</a:t>
            </a:r>
            <a:r>
              <a:rPr lang="ar-SA" sz="5400" b="1" u="sng" dirty="0">
                <a:solidFill>
                  <a:schemeClr val="tx1">
                    <a:lumMod val="95000"/>
                    <a:lumOff val="5000"/>
                  </a:schemeClr>
                </a:solidFill>
                <a:cs typeface="DecoType Naskh" panose="02010400000000000000" pitchFamily="2" charset="-78"/>
              </a:rPr>
              <a:t> :</a:t>
            </a:r>
          </a:p>
          <a:p>
            <a:pPr algn="ctr">
              <a:defRPr/>
            </a:pPr>
            <a:r>
              <a:rPr lang="ar-SA" sz="5400" b="1" dirty="0">
                <a:solidFill>
                  <a:srgbClr val="FF0000"/>
                </a:solidFill>
                <a:cs typeface="DecoType Naskh" panose="02010400000000000000" pitchFamily="2" charset="-78"/>
              </a:rPr>
              <a:t>يسمح بالاستفادة من هذه العروض للأغراض التعليمية.</a:t>
            </a:r>
          </a:p>
          <a:p>
            <a:pPr algn="ctr">
              <a:defRPr/>
            </a:pPr>
            <a:r>
              <a:rPr lang="ar-SA" sz="5400" b="1" u="sng" dirty="0">
                <a:solidFill>
                  <a:srgbClr val="FF0000"/>
                </a:solidFill>
                <a:cs typeface="DecoType Naskh" panose="02010400000000000000" pitchFamily="2" charset="-78"/>
              </a:rPr>
              <a:t>ولا نسمح </a:t>
            </a:r>
            <a:r>
              <a:rPr lang="ar-SA" sz="5400" b="1" dirty="0">
                <a:solidFill>
                  <a:srgbClr val="FF0000"/>
                </a:solidFill>
                <a:cs typeface="DecoType Naskh" panose="02010400000000000000" pitchFamily="2" charset="-78"/>
              </a:rPr>
              <a:t>استغلالها تجاريًا بأي شكل من الأشكال. </a:t>
            </a:r>
            <a:endParaRPr lang="en-US" sz="5400" b="1" dirty="0">
              <a:solidFill>
                <a:srgbClr val="FF000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endParaRPr lang="ar-SA" sz="4800" dirty="0">
              <a:solidFill>
                <a:srgbClr val="00B05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3200" b="1" dirty="0">
                <a:solidFill>
                  <a:srgbClr val="7030A0"/>
                </a:solidFill>
                <a:cs typeface="DecoType Naskh" panose="02010400000000000000" pitchFamily="2" charset="-78"/>
              </a:rPr>
              <a:t>ملاحظة : أوراق العمل تطبع من نفس عرض البور بوينت </a:t>
            </a:r>
          </a:p>
          <a:p>
            <a:pPr algn="ctr">
              <a:defRPr/>
            </a:pPr>
            <a:endParaRPr lang="ar-SA" sz="3200" b="1" dirty="0">
              <a:solidFill>
                <a:srgbClr val="7030A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endParaRPr lang="ar-SA" sz="3200" b="1" dirty="0">
              <a:solidFill>
                <a:srgbClr val="7030A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endParaRPr lang="ar-SA" sz="2800" b="1" dirty="0">
              <a:solidFill>
                <a:srgbClr val="7030A0"/>
              </a:solidFill>
              <a:cs typeface="DecoType Naskh" panose="02010400000000000000" pitchFamily="2" charset="-78"/>
            </a:endParaRP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64F6867-99AE-4471-9D0E-E19DBF11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22359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ÙØªÙØ¬Ø© Ø¨Ø­Ø« Ø§ÙØµÙØ± Ø¹Ù ÙØ±Ø¯ ÙØ±ØªÙÙ">
            <a:extLst>
              <a:ext uri="{FF2B5EF4-FFF2-40B4-BE49-F238E27FC236}">
                <a16:creationId xmlns:a16="http://schemas.microsoft.com/office/drawing/2014/main" id="{5EEFEB71-1759-476C-98C4-8BDE31A60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5715000" cy="343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58E5F08-06C7-47CE-935C-72A7161DA563}"/>
              </a:ext>
            </a:extLst>
          </p:cNvPr>
          <p:cNvSpPr/>
          <p:nvPr/>
        </p:nvSpPr>
        <p:spPr>
          <a:xfrm>
            <a:off x="1115616" y="3212976"/>
            <a:ext cx="6912768" cy="1656184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   </a:t>
            </a:r>
          </a:p>
          <a:p>
            <a:pPr algn="ct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b="1" dirty="0">
                <a:solidFill>
                  <a:srgbClr val="00B050"/>
                </a:solidFill>
                <a:cs typeface="DecoType Naskh" panose="02010400000000000000" pitchFamily="2" charset="-78"/>
              </a:rPr>
              <a:t> </a:t>
            </a:r>
            <a:endParaRPr lang="ar-SA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cs typeface="DecoType Naskh" panose="02010400000000000000" pitchFamily="2" charset="-78"/>
              </a:rPr>
              <a:t> إعداد: أ . منى القحطاني </a:t>
            </a:r>
            <a:r>
              <a:rPr lang="ar-SA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FF"/>
                </a:solidFill>
                <a:cs typeface="DecoType Naskh" panose="02010400000000000000" pitchFamily="2" charset="-78"/>
              </a:rPr>
              <a:t>.</a:t>
            </a:r>
          </a:p>
          <a:p>
            <a:pPr algn="ctr">
              <a:defRPr/>
            </a:pPr>
            <a:r>
              <a:rPr lang="ar-SA" sz="4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FF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</a:t>
            </a:r>
          </a:p>
          <a:p>
            <a:pPr algn="ctr">
              <a:defRPr/>
            </a:pPr>
            <a:r>
              <a:rPr lang="ar-SA" sz="4400" dirty="0">
                <a:solidFill>
                  <a:srgbClr val="0000FF"/>
                </a:solidFill>
                <a:cs typeface="DecoType Naskh" panose="02010400000000000000" pitchFamily="2" charset="-78"/>
              </a:rPr>
              <a:t>   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C9C6CE7-336D-430B-B91A-208FE8040922}"/>
              </a:ext>
            </a:extLst>
          </p:cNvPr>
          <p:cNvGrpSpPr/>
          <p:nvPr/>
        </p:nvGrpSpPr>
        <p:grpSpPr>
          <a:xfrm>
            <a:off x="3491880" y="5090864"/>
            <a:ext cx="2304256" cy="720080"/>
            <a:chOff x="4232185" y="5247547"/>
            <a:chExt cx="2304256" cy="720080"/>
          </a:xfrm>
        </p:grpSpPr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A2699F01-8DF2-48CE-97AF-F7D11AB0C719}"/>
                </a:ext>
              </a:extLst>
            </p:cNvPr>
            <p:cNvSpPr/>
            <p:nvPr/>
          </p:nvSpPr>
          <p:spPr>
            <a:xfrm>
              <a:off x="4232185" y="5247547"/>
              <a:ext cx="2304256" cy="7200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dirty="0"/>
                <a:t>       @ </a:t>
              </a:r>
              <a:r>
                <a:rPr lang="en-US" dirty="0" err="1"/>
                <a:t>m.a.s.m.k</a:t>
              </a:r>
              <a:endParaRPr lang="ar-SA" dirty="0"/>
            </a:p>
          </p:txBody>
        </p:sp>
        <p:pic>
          <p:nvPicPr>
            <p:cNvPr id="6" name="صورة 5" descr="صورة تحتوي على رسم&#10;&#10;تم إنشاء الوصف تلقائياً">
              <a:extLst>
                <a:ext uri="{FF2B5EF4-FFF2-40B4-BE49-F238E27FC236}">
                  <a16:creationId xmlns:a16="http://schemas.microsoft.com/office/drawing/2014/main" id="{E9254370-845B-4EE9-B162-40EE6331B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63" y="5301208"/>
              <a:ext cx="661033" cy="648072"/>
            </a:xfrm>
            <a:prstGeom prst="rect">
              <a:avLst/>
            </a:prstGeom>
          </p:spPr>
        </p:pic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94AB03E2-553A-42C6-AA79-1E80E8458733}"/>
              </a:ext>
            </a:extLst>
          </p:cNvPr>
          <p:cNvSpPr/>
          <p:nvPr/>
        </p:nvSpPr>
        <p:spPr>
          <a:xfrm>
            <a:off x="1655643" y="439238"/>
            <a:ext cx="5976730" cy="1252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FF0000"/>
                </a:solidFill>
              </a:rPr>
              <a:t>الرجاء عند النقل  ذكر المصدر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675EE9A-9F60-4BC8-AB1C-E32F945F8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118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78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FF64C4F-A422-4F9F-8B56-5C57B89ECE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r="3622"/>
          <a:stretch/>
        </p:blipFill>
        <p:spPr>
          <a:xfrm>
            <a:off x="185530" y="484395"/>
            <a:ext cx="8627166" cy="22051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E5E1CF1-5079-4586-9C6D-5FA93AA85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71" y="3010469"/>
            <a:ext cx="5224725" cy="10729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BC2DB0D-32D3-4D48-B57C-C66F5B2CE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293096"/>
            <a:ext cx="7919390" cy="19691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7692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799022" y="497429"/>
            <a:ext cx="36888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{35758FB7-9AC5-4552-8A53-C91805E547FA}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cap="none" spc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ماذا</a:t>
                      </a:r>
                      <a:r>
                        <a:rPr lang="ar-SA" sz="2800" b="1" cap="none" spc="0" baseline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 أعرف ؟</a:t>
                      </a:r>
                      <a:endParaRPr lang="ar-SA" sz="2800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cap="none" spc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ماذا أريد أن أتعلم؟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cap="none" spc="0" dirty="0">
                          <a:ln/>
                          <a:solidFill>
                            <a:schemeClr val="accent4"/>
                          </a:solidFill>
                          <a:effectLst/>
                        </a:rPr>
                        <a:t>ماذا تعلمت 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b="1" cap="none" spc="0" dirty="0">
                        <a:ln/>
                        <a:solidFill>
                          <a:schemeClr val="accent4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10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57008603-447C-418F-B534-1F17A299C865}"/>
              </a:ext>
            </a:extLst>
          </p:cNvPr>
          <p:cNvSpPr/>
          <p:nvPr/>
        </p:nvSpPr>
        <p:spPr>
          <a:xfrm>
            <a:off x="433388" y="333375"/>
            <a:ext cx="8351837" cy="2447925"/>
          </a:xfrm>
          <a:prstGeom prst="rect">
            <a:avLst/>
          </a:prstGeom>
          <a:solidFill>
            <a:srgbClr val="990099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u="sng" dirty="0">
                <a:solidFill>
                  <a:srgbClr val="FF0000"/>
                </a:solidFill>
                <a:cs typeface="W1 SHUROOQ 19 013" pitchFamily="2" charset="-78"/>
              </a:rPr>
              <a:t>طالبتي المتميزة :</a:t>
            </a:r>
          </a:p>
          <a:p>
            <a:pPr algn="ctr">
              <a:defRPr/>
            </a:pPr>
            <a:r>
              <a:rPr lang="ar-SA" sz="3600" dirty="0">
                <a:solidFill>
                  <a:schemeClr val="bg1"/>
                </a:solidFill>
                <a:cs typeface="W1 SHUROOQ 19 013" pitchFamily="2" charset="-78"/>
              </a:rPr>
              <a:t>هيا نستمع ونشاهد هذا المقطع وسوف أناقشكن فيه بعد الانتهاء من مشاهدته </a:t>
            </a:r>
          </a:p>
          <a:p>
            <a:pPr algn="ctr">
              <a:defRPr/>
            </a:pPr>
            <a:r>
              <a:rPr lang="ar-SA" sz="3600" dirty="0">
                <a:solidFill>
                  <a:schemeClr val="bg1"/>
                </a:solidFill>
                <a:cs typeface="W1 SHUROOQ 19 013" pitchFamily="2" charset="-78"/>
              </a:rPr>
              <a:t>ونتذكر قوانين الاستماع 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CEC3D13-84EC-428B-9D3A-D5ED4674A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8"/>
          <a:stretch>
            <a:fillRect/>
          </a:stretch>
        </p:blipFill>
        <p:spPr bwMode="auto">
          <a:xfrm>
            <a:off x="381000" y="4162425"/>
            <a:ext cx="21748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1034E53-FFCF-498E-936D-8DF4DED0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9"/>
          <a:stretch>
            <a:fillRect/>
          </a:stretch>
        </p:blipFill>
        <p:spPr bwMode="auto">
          <a:xfrm>
            <a:off x="6499225" y="4430713"/>
            <a:ext cx="196215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3C99F88-C28F-4169-B60E-4CD650A2D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/>
          <a:stretch>
            <a:fillRect/>
          </a:stretch>
        </p:blipFill>
        <p:spPr bwMode="auto">
          <a:xfrm>
            <a:off x="3543300" y="4162425"/>
            <a:ext cx="22288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815B279-5F69-4554-9BDC-76D712CB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4162425"/>
            <a:ext cx="196215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74A52FBD-834F-4080-8963-7E493D3EE42D}"/>
              </a:ext>
            </a:extLst>
          </p:cNvPr>
          <p:cNvGrpSpPr>
            <a:grpSpLocks/>
          </p:cNvGrpSpPr>
          <p:nvPr/>
        </p:nvGrpSpPr>
        <p:grpSpPr bwMode="auto">
          <a:xfrm>
            <a:off x="2386013" y="3240088"/>
            <a:ext cx="4113212" cy="947737"/>
            <a:chOff x="2375156" y="3102610"/>
            <a:chExt cx="4114329" cy="1159497"/>
          </a:xfrm>
        </p:grpSpPr>
        <p:pic>
          <p:nvPicPr>
            <p:cNvPr id="13320" name="Picture 2" descr="نتيجة بحث الصور عن للعناوين">
              <a:extLst>
                <a:ext uri="{FF2B5EF4-FFF2-40B4-BE49-F238E27FC236}">
                  <a16:creationId xmlns:a16="http://schemas.microsoft.com/office/drawing/2014/main" id="{68278B21-48F1-467A-A0FB-66E0A2CFE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2" t="5530" r="44960" b="69334"/>
            <a:stretch>
              <a:fillRect/>
            </a:stretch>
          </p:blipFill>
          <p:spPr bwMode="auto">
            <a:xfrm>
              <a:off x="2375156" y="3102610"/>
              <a:ext cx="4114329" cy="115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4857F9CF-C001-4849-98FA-517CC88E558F}"/>
                </a:ext>
              </a:extLst>
            </p:cNvPr>
            <p:cNvSpPr/>
            <p:nvPr/>
          </p:nvSpPr>
          <p:spPr>
            <a:xfrm>
              <a:off x="3296156" y="3378403"/>
              <a:ext cx="1970622" cy="4544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800" dirty="0">
                  <a:solidFill>
                    <a:schemeClr val="bg1"/>
                  </a:solidFill>
                  <a:cs typeface="W1 SHUROOQ 16 011" pitchFamily="2" charset="-78"/>
                </a:rPr>
                <a:t>قوانين الاستماع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65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عسل ">
            <a:hlinkClick r:id="" action="ppaction://media"/>
            <a:extLst>
              <a:ext uri="{FF2B5EF4-FFF2-40B4-BE49-F238E27FC236}">
                <a16:creationId xmlns:a16="http://schemas.microsoft.com/office/drawing/2014/main" id="{58906BB5-8127-43A4-BD2C-C4ABB28B8C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48" y="202096"/>
            <a:ext cx="8295861" cy="645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9789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5" descr="نتيجة بحث الصور عن ‫براويز عناوين PNG‬‎">
            <a:extLst>
              <a:ext uri="{FF2B5EF4-FFF2-40B4-BE49-F238E27FC236}">
                <a16:creationId xmlns:a16="http://schemas.microsoft.com/office/drawing/2014/main" id="{DEB66666-FB46-4416-9470-1492F0BE7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32" y="-601885"/>
            <a:ext cx="3571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BF872E7C-8A09-46A0-990F-91A97010871A}"/>
              </a:ext>
            </a:extLst>
          </p:cNvPr>
          <p:cNvSpPr/>
          <p:nvPr/>
        </p:nvSpPr>
        <p:spPr>
          <a:xfrm>
            <a:off x="1366850" y="2518348"/>
            <a:ext cx="6408712" cy="2767159"/>
          </a:xfrm>
          <a:prstGeom prst="rect">
            <a:avLst/>
          </a:prstGeo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تلميذتي المبدعة </a:t>
            </a:r>
          </a:p>
          <a:p>
            <a:pPr algn="ctr">
              <a:defRPr/>
            </a:pPr>
            <a:r>
              <a:rPr lang="ar-SA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 مشاهدتك هذه المادة التالية</a:t>
            </a:r>
          </a:p>
          <a:p>
            <a:pPr algn="ctr">
              <a:defRPr/>
            </a:pPr>
            <a:r>
              <a:rPr lang="ar-SA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العلاقة بين العسل والمرض</a:t>
            </a:r>
          </a:p>
        </p:txBody>
      </p:sp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BABFA9D2-4E47-4C0A-A3D6-0A9E30469ED1}"/>
              </a:ext>
            </a:extLst>
          </p:cNvPr>
          <p:cNvSpPr/>
          <p:nvPr/>
        </p:nvSpPr>
        <p:spPr>
          <a:xfrm>
            <a:off x="3331746" y="1120851"/>
            <a:ext cx="2232248" cy="1123478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مـهـارة التنبؤ</a:t>
            </a:r>
          </a:p>
        </p:txBody>
      </p:sp>
      <p:pic>
        <p:nvPicPr>
          <p:cNvPr id="12297" name="Picture 13" descr="نتيجة بحث الصور عن ‫براويز عناوين PNG‬‎">
            <a:extLst>
              <a:ext uri="{FF2B5EF4-FFF2-40B4-BE49-F238E27FC236}">
                <a16:creationId xmlns:a16="http://schemas.microsoft.com/office/drawing/2014/main" id="{1586B8DA-2AE8-429D-B2A1-F6B48A60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65" y="4115633"/>
            <a:ext cx="1455737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493BEC24-B15C-456B-BF04-85A280FF2D7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9238026"/>
      </p:ext>
    </p:extLst>
  </p:cSld>
  <p:clrMapOvr>
    <a:masterClrMapping/>
  </p:clrMapOvr>
  <p:transition spd="slow">
    <p:fade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7">
            <a:extLst>
              <a:ext uri="{FF2B5EF4-FFF2-40B4-BE49-F238E27FC236}">
                <a16:creationId xmlns:a16="http://schemas.microsoft.com/office/drawing/2014/main" id="{FDAA0AEE-BBE4-47F9-9477-E5C4A4068354}"/>
              </a:ext>
            </a:extLst>
          </p:cNvPr>
          <p:cNvSpPr/>
          <p:nvPr/>
        </p:nvSpPr>
        <p:spPr>
          <a:xfrm>
            <a:off x="7121525" y="474663"/>
            <a:ext cx="1597025" cy="12080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الوحدة</a:t>
            </a:r>
          </a:p>
          <a:p>
            <a:pPr algn="ctr">
              <a:defRPr/>
            </a:pPr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السادسة</a:t>
            </a:r>
            <a:endParaRPr lang="ar-SA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  <p:sp>
        <p:nvSpPr>
          <p:cNvPr id="15368" name="مستطيل 6">
            <a:extLst>
              <a:ext uri="{FF2B5EF4-FFF2-40B4-BE49-F238E27FC236}">
                <a16:creationId xmlns:a16="http://schemas.microsoft.com/office/drawing/2014/main" id="{351558EE-B4D0-45FD-9545-98F5AF7BF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675" y="1943100"/>
            <a:ext cx="6694488" cy="450386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1194" tIns="35592" rIns="71194" bIns="35592">
            <a:spAutoFit/>
          </a:bodyPr>
          <a:lstStyle>
            <a:lvl1pPr algn="r" defTabSz="711200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711200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775"/>
              </a:spcAft>
              <a:buNone/>
              <a:defRPr/>
            </a:pPr>
            <a:r>
              <a:rPr lang="ar-SA" altLang="ar-SA" sz="2400" dirty="0">
                <a:solidFill>
                  <a:srgbClr val="FF000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  </a:t>
            </a:r>
            <a:r>
              <a:rPr lang="ar-SA" altLang="ar-SA" dirty="0">
                <a:solidFill>
                  <a:srgbClr val="FF0000"/>
                </a:solidFill>
                <a:latin typeface="Adobe نسخ Medium" panose="01010101010101010101" pitchFamily="50" charset="-78"/>
                <a:cs typeface="+mn-cs"/>
              </a:rPr>
              <a:t>المكــون</a:t>
            </a:r>
            <a:r>
              <a:rPr lang="ar-SA" altLang="ar-SA" dirty="0">
                <a:solidFill>
                  <a:srgbClr val="000000"/>
                </a:solidFill>
                <a:latin typeface="Adobe نسخ Medium" panose="01010101010101010101" pitchFamily="50" charset="-78"/>
                <a:cs typeface="+mn-cs"/>
              </a:rPr>
              <a:t> </a:t>
            </a:r>
          </a:p>
          <a:p>
            <a:pPr>
              <a:spcBef>
                <a:spcPct val="0"/>
              </a:spcBef>
              <a:spcAft>
                <a:spcPts val="775"/>
              </a:spcAft>
              <a:buFont typeface="Arial" panose="020B0604020202020204" pitchFamily="34" charset="0"/>
              <a:buNone/>
              <a:defRPr/>
            </a:pP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النص القرائي( فيه شفاء ).</a:t>
            </a:r>
          </a:p>
          <a:p>
            <a:pPr>
              <a:spcBef>
                <a:spcPct val="0"/>
              </a:spcBef>
              <a:spcAft>
                <a:spcPts val="775"/>
              </a:spcAft>
              <a:buFont typeface="Arial" panose="020B0604020202020204" pitchFamily="34" charset="0"/>
              <a:buNone/>
              <a:defRPr/>
            </a:pPr>
            <a:r>
              <a:rPr lang="ar-SA" altLang="ar-SA" dirty="0">
                <a:solidFill>
                  <a:srgbClr val="FF0000"/>
                </a:solidFill>
                <a:latin typeface="Adobe نسخ Medium" panose="01010101010101010101" pitchFamily="50" charset="-78"/>
                <a:cs typeface="+mn-cs"/>
              </a:rPr>
              <a:t>الهدف </a:t>
            </a:r>
          </a:p>
          <a:p>
            <a:pPr>
              <a:spcBef>
                <a:spcPct val="0"/>
              </a:spcBef>
              <a:spcAft>
                <a:spcPts val="775"/>
              </a:spcAft>
              <a:buFont typeface="Arial" panose="020B0604020202020204" pitchFamily="34" charset="0"/>
              <a:buNone/>
              <a:defRPr/>
            </a:pP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1</a:t>
            </a:r>
            <a:r>
              <a:rPr lang="ar-SA" altLang="ar-SA" sz="2800" dirty="0">
                <a:latin typeface="Adobe نسخ Medium" panose="01010101010101010101" pitchFamily="50" charset="-78"/>
                <a:cs typeface="+mn-cs"/>
              </a:rPr>
              <a:t>- قراءة النص قراءة صحيحة مسترسلة .</a:t>
            </a:r>
          </a:p>
          <a:p>
            <a:pPr>
              <a:spcBef>
                <a:spcPct val="0"/>
              </a:spcBef>
              <a:spcAft>
                <a:spcPts val="775"/>
              </a:spcAft>
              <a:buFont typeface="Arial" panose="020B0604020202020204" pitchFamily="34" charset="0"/>
              <a:buNone/>
              <a:defRPr/>
            </a:pPr>
            <a:r>
              <a:rPr lang="ar-SA" altLang="ar-SA" sz="2800" dirty="0">
                <a:latin typeface="Adobe نسخ Medium" panose="01010101010101010101" pitchFamily="50" charset="-78"/>
                <a:cs typeface="+mn-cs"/>
              </a:rPr>
              <a:t>2-  تلوين الصوت وفق مقتضيات المعنى .</a:t>
            </a:r>
          </a:p>
          <a:p>
            <a:pPr>
              <a:spcBef>
                <a:spcPct val="0"/>
              </a:spcBef>
              <a:spcAft>
                <a:spcPts val="775"/>
              </a:spcAft>
              <a:buFont typeface="Arial" panose="020B0604020202020204" pitchFamily="34" charset="0"/>
              <a:buNone/>
              <a:defRPr/>
            </a:pPr>
            <a:r>
              <a:rPr lang="ar-SA" altLang="ar-SA" sz="2800" dirty="0">
                <a:latin typeface="Adobe نسخ Medium" panose="01010101010101010101" pitchFamily="50" charset="-78"/>
                <a:cs typeface="+mn-cs"/>
              </a:rPr>
              <a:t>3- مراعاة علامات الوقف والوصل عند القراءة . </a:t>
            </a:r>
            <a:endParaRPr lang="en-US" altLang="ar-SA" sz="2800" dirty="0">
              <a:latin typeface="Adobe نسخ Medium" panose="01010101010101010101" pitchFamily="50" charset="-78"/>
              <a:cs typeface="+mn-cs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ar-SA" altLang="ar-SA" dirty="0">
                <a:solidFill>
                  <a:srgbClr val="FF0000"/>
                </a:solidFill>
                <a:latin typeface="Adobe نسخ Medium" panose="01010101010101010101" pitchFamily="50" charset="-78"/>
                <a:cs typeface="+mn-cs"/>
              </a:rPr>
              <a:t>المهـــــارة</a:t>
            </a: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 </a:t>
            </a:r>
          </a:p>
          <a:p>
            <a:pPr>
              <a:spcBef>
                <a:spcPct val="0"/>
              </a:spcBef>
              <a:spcAft>
                <a:spcPts val="775"/>
              </a:spcAft>
              <a:buFont typeface="Arial" panose="020B0604020202020204" pitchFamily="34" charset="0"/>
              <a:buNone/>
              <a:defRPr/>
            </a:pP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( القراءة )</a:t>
            </a:r>
          </a:p>
        </p:txBody>
      </p:sp>
      <p:sp>
        <p:nvSpPr>
          <p:cNvPr id="15369" name="مستطيل 13">
            <a:extLst>
              <a:ext uri="{FF2B5EF4-FFF2-40B4-BE49-F238E27FC236}">
                <a16:creationId xmlns:a16="http://schemas.microsoft.com/office/drawing/2014/main" id="{20E25C02-2153-48C5-A921-8C1710A7D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963" y="474663"/>
            <a:ext cx="4125912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  <a:defRPr/>
            </a:pPr>
            <a:r>
              <a:rPr lang="ar-SA" alt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+mn-cs"/>
              </a:rPr>
              <a:t> ( صـحـتي وغذائي )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E90A3D5-F31A-467A-AE1B-F22971CAA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8" y="2054287"/>
            <a:ext cx="2019614" cy="42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60750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64A69A-49BB-4658-9A9C-85EE23F0CC2A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5125" name="AutoShape 2" descr="data:image/jpg;base64,/9j/4AAQSkZJRgABAQAAAQABAAD/2wBDAAkGBwgHBgkIBwgKCgkLDRYPDQwMDRsUFRAWIB0iIiAdHx8kKDQsJCYxJx8fLT0tMTU3Ojo6Iys/RD84QzQ5Ojf/2wBDAQoKCg0MDRoPDxo3JR8lNzc3Nzc3Nzc3Nzc3Nzc3Nzc3Nzc3Nzc3Nzc3Nzc3Nzc3Nzc3Nzc3Nzc3Nzc3Nzc3Nzf/wAARCACMAIwDASIAAhEBAxEB/8QAGwAAAQUBAQAAAAAAAAAAAAAABAECAwUGBwD/xABCEAABAwIEAwUGAwQIBwEAAAABAgMRAAQFEiExE0FRBiJhcZEUFSMygaFCUrEzYtHhcoKSk6LC0vAHFjVDo7PB8f/EABkBAAMBAQEAAAAAAAAAAAAAAAABAgMEBf/EACIRAAICAgICAwEBAAAAAAAAAAABAhESIQMxE1EiQWEEMv/aAAwDAQACEQMRAD8AuMe7G3TB9owdRuUgybZ0jMB0BOih4GDHM1QW92gBSFINu82rKtgyBPMCdUkc0q9fw11sLBEVRdpOzNjjyeIVG2vEjKm4aGpHIKH4h9xyIpS4/RUeSuzOYb2huLJIDb6VtAjuLkj+X0q7Z7ZMqZU69aFGUaniaE+Gk1zzG7HFsOuF292ApDMNBxLkpKSJETrEHaPCKjYKlJCSZAOZIPMxv4mslyOGmbeOMtmzuu1eJ3aittZtWuSGzB8yd6XDu277DoD6zdNZyggkZjAEkHfSQNT12jXE4hiKiRbW/eVI4hmIHNOm0+FF2DIaBecCQ4vU6RH+9aM32xuEekjrOG9pLG8SnOTbqOhz6pn+l/ECrsZSNDPlXEfeCM5TxeElKkgHhFQdObvgciAAQRtKhryOqw/tHd2rh4ZKWJ+Gws5gB012PlAHIRVrk9mMuLejoleOtVOF40ziFq09Ba4uicx7qz+6ef8AvlrVkF1qjIdrXhNIV03ieNMB5pi1RSFyolKJpARrcM09pymFE0oGWqAJC5pZofiAUhe8aVCsgCDTuGZA60oXNOJBpgcg7VXq8Qx66JJ4bbqkIHIBPd9dIqlfvvZEghAcWoEBJURGkZpHMfr4TWy7bYGqwuH8TYbLlrcLzugbtLUdZ5ZSTM7AmDAicC7bm/eQlbKYaJcWsTKpGiQfygTI5kk9K4ppqds7YSTjSCsOsotGr1x5Di3lLASFypCgd1JjmDII03pMZxMMt+yolTi/mUN0Dw8TTXrhFq2MscWISk8yBP2AnyFBYbaqeeVcP94zOp0UevlUPbyZX1Rc4W0UspccgqQnK2idGxJMAeZJ+pqZ3GGi8LdOdQQJcSnXiHkieXiekjnVXiOIG1b4bJ+Mr/COtJhbJbaS46ncymd/M0Kb/wBMK+jSYet21bTxHFzAJSszGn8K1OAdsAn4V6rOznDTa5lcxJ0/EkaDwJG+1c3u8TW4r2RDigI76hyG8UbhjDLcOheq+6gRW0J0rZEoKWjtybhDjaXG1pWhWykmQaYXh1rEdjMTW/cYha5syGsqo/KdRr5//D0rT8UztXVD5Kzjn8ZUWIdmnBwdarg4oU/iqqsSUw4uAVGt4UGXF9KjK1zrTxDIncdM6GouKetQqUelRlZmqoVluNqXNWYa7SsKTo4PWphj7J/GmjBjyRfrCVpUhaUqQoEKSoSFA7gjmK5z2j7LLwguXWGtKdsFErKEgldv5/mR47jnprWq9+s/nTSpxxonRQrOfDktlR5MXo5I/bJuicylocWMpSU93hHXQ+MD08aV8G3QAlslWyUp5npWvxrArZ1xd1g+VC16rtwdCf3f9PnH5ao8NcubW+W9b24dfQn4SVoIKFAglSddSCEkpiYHKuDl45QdM7ITUtozdpbLfunHLlKjkVC5HzEcvIUTiF5wG8jc8VXyj+VEufAa0lSp0nUqUfHqTzqC5sOGWS+pSrhwB1yD3UII7iY6kd7wBTzJiFT2y+tAuG25UC45O8z41Y3N4bZhKUEFZVKQBJHKYpkt27fhEJA50R2fdtmcUGI3ygU22rSVH5neRjonfzjoa0hBzlRM5YRs6Z2PwH3LgyGrkTevni3RJkhfJP8AVGnnmPOr0NCsPZ9srV5eXijN0q7Rj7RbBzjavRXHSpHnuVu2X2VI5ivAN9axGJ9rmWJhevKKrf8AnTMJSTNPH2ws6X8PrSZEHmK5s32zOaCFD6VaWvaxpQGZYHnRj+hf4bUsJ5U32YHlVNa480sAhaTNHDF2o+YetJxkgtHA2k34G6h9TU4948luetbZOHW46U/2K2HT1rDyM1wRiEqxMfjVUqF4olUhxfqa2YtbYc00vs9v4fajysMEZRN3iwEBR+utONzijram31LW0sgrRmICiNiRtPn/AArU8O2HMU7JbRqU0pTyVMcY4u0ZK4eeZW1wmlqVCSFpVlUFzoBGyp1FWl5hWLccqu7G+4zgBKlMleYxG6ZGm3LYaCrC4wy3xVy3tm7lNs6XQEOjkTsPWI6H61015Fq5bhClFLzzWbPHdBUNo5DXauR8SWkb+U4W7aPlwoykLAkIUkpMdYI229RUCsFuXPmJ8q6f2qcRa3DNo4scNILqUiQO9p1P5fvVH7VbeFa8awRnN59mPawK4QZSSDR6LG+SnKHVRV65e2yf/wAqE4lbg71tnIjFFL7mecVLhJ+tFtYKkDvfrVj7zYAmBUa8XZGwpZNhSRCMGbNKcHSBoYpDjSJ0ApFY0nlT+QUiZm0cYPcWaMCno1cNVCsbA2j0qI42SaecvYVEgTjK/GkcxhZ2mqwIHKl4YqLJthZxdydyPOm+9nuSqFLQ6V7hDpRYsmEe9X5+b7173m7HzGh+EByFNyjkKLFmyc4m+nvIUQtPeSehGorrK8btgUl/VxyClROiUqJIHnr9xXHSiZG1X5xXi3duw6gBjgNIeSZkkJEnwI09AeZpS/ClKw7/AIiXy3O0WVtUoRatAR4yr/NWX9pc5k1PiRdN86l90urRDYWTulIAH2AoUgU0JyocX1q503iLnevAV4kUWLIUvLjeml1RpwE0hSKQZChRIpCT1NeBApQZq70LIjPiTSQKmyikipCxoWetO4lQoE08ppEWSJXNPCqgCIqQCgLHq1qM70+mKEGlYCTFFuuG6dS8QAS22kwI+VCUT9h60FAWYSQVdAZNGWdrcErKWlKCBmUE6lIidRuJ3HXSk7Ki2DnvGedeAotrDMQdSFt2VwpCiYUGzBgxUvufEQkqVaLSkblSkiPU1STE+wCNKblmrD3VekfsR/fN/wCqlGD4jEptFqHULSf0NOmAAkRS0YrCsSTvY3EeDSj+lDususmHmnGz++gp/UUqY7IsteCa9mHUHyrwPjQFoWNKSK9PjXpoHkiJGlPmmJpwoMrFmj8Kwx3EnFBJUhpBAU4ltS4JmBA05EySAAN6rxvVjhl9dYb8RtSkNrk6juriQYnQ8waqKTeyo7ZJft4dYPm3t+JfvJOVRKsqAroMup9Y6E1E29dGOBZWjAmNLdJV6uZjVwGsPfuGLtLLSlTxBw8zYOX8ySCD0gRNFt49epMWDy7QHSE4UyqD/SJrTBo0xRTXDuMBLQQ/epSpoEhDmUEydYSY8PpUfAvHXmiGXF3CEy4spUpcFYyqJM+IG2g58tGjGO0DnfTi92Eg6lNm0j9Af1qW3Xit7cXC2L+/ecdYSha222ypSU59CkxoAokEdTWc1ouMNmUucKvEvlKkKulQnM4kFcHKDBJnUTETptURwq6GvsLn91/Ktha4he21s+8zd3lta8QFZtkNqTxFATObY7DSaT37cR/1vFj4ZmR/lNUkmuxPjfox4w65glNroAZmBH0oZllly4Q1cuMsIUe8taSQjxIAJ9BW7T2gcSnv4riSvBfAUP8A11X4hf2l8kpur67cB/Cppn7QkR9KHFewXE/QIjsd7Sy0vCMSw69dM5ksPJBT0gEgk77gVG7hPaTDFgOHEGwD+dZT9YJEeZoV+2wcnTju+ZSP40XZ48vCSE2PtwHJLt4pbf8AZ+X7UlQPja7A13F+Hw1dNsXOcwA9boWVeAUBM6cjRWMYTbMYUzftoVaXCikO2a1FWWZ2nUHQGDyPIiDYKxc3gFy7dfOChwNkIUmdiMsEjw1qstcL9uyMrfDSnSYkaN6d0qTM6k+cBW5EVTSquwcNFCVGkk9a8ZBIUIUNxMwaSayMDyVCn5qFCiKXiGgWITmANX1rfIOG2rTz3FbbCkltTQUGiVEgTIOo138tjGZzmjDb3FsAsBUkax9xoZ5ieUyNYp5Yqzbhi8jSAsONDh3FkmPkCnlojqBpGvSaczbPrQeHeMdCBiLaDHhI/Q1nG1Wqly64/brjUlAcT6pg/ajWWWnP2OKWKzOgW4UH/wAgFNcyZ1+Ouw9/DGm3UEPsvJ0ByPpcVMbaaRPjR7tkPh2tp8V0yoqbG5I+UD11qobs7xTmlu1coOkNXDapHmhUirG1w5tKlcbALsqCCUoW6ohfKBCJnnqQNKxnJtmkYpCYjZNMOpbLtupSU6qidfpt0oRLTE964bT5J/jRaLBomU9nrwp3jjH/AEVOLYoHw+zC/wCu46T9gKuKvtj0isWhpOrd42fAj+FRqWhScqnEq8gau0NXf4OzdsnxcS4fsTT82MN/Izh9mB+RDSY+pM08IhkUbOHO3Zi2tbh49UIJHqKm9zqYgXbtvb9UuvBSvolMn7UVee2XKSLzGWikbpLylD0TNVi/dbE8XEFunmhlrT1UR+lUlFEu2TOu2LAIaDtysdfgo+0rP+GgfbEtuNqdTDLa+Ipu3hAJnaU7bRJMgE77Fr19br+HZWKirfO84V/YQPWajtGW7m9bav7lTec6BKQf5c6zfLukJ8emVx0G3pTM1WOM2AtFpcYcQ40sbtzAOoMeEg6cjI5CqwedaNNM89xaexsg04DWmRFOjTelY2gi2CCsmCpSdQkGJHieQmJPLzijvbwptJ/aCcjS0/8AcPMgckiPHQfU1BBTcNLBMnQggEQDt96mbWVrtwvvKdbJUskzryHIVMpUjt4YpIOS2HiQVBZSApSk7CfE7fSkFpnEhwx1In7mvNaBQ5Az50azqhRJPOuCTp6O2kwQYctW/BWP3gRRNjhzedftTxtkZSUqZZ4pKukZkx5zRDKRkSecTUlumcpJJKtTrVRbFKJXJavB+zcd/tkU/JiUftHP72rBJgz41IBJJJJ8KtWvsWJVqt7t095WwjVdIMOfURLiEp8yas99zXsuk0b9joAOEoUe/cT/AFZ/Wp2MPtGt5Weebb7USKWBBjYcqTQUiF4tpt15GAI2IEVU3I4JWtLYX3gTvMcik/78asn1kLSj8KpB9DQL8qW2gkwSNt9jTTSeiWMXiDptXEXCg4ASsLWZKzlkHQylRToSRCoE6iaqULzNpJIBKRUt4gBa4JkJieZ1G9DJ+UeVdMZuSOH+iKR//9k=">
            <a:extLst>
              <a:ext uri="{FF2B5EF4-FFF2-40B4-BE49-F238E27FC236}">
                <a16:creationId xmlns:a16="http://schemas.microsoft.com/office/drawing/2014/main" id="{AB8CF19C-879C-498D-893D-0F533962AD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93150" y="-639763"/>
            <a:ext cx="1333500" cy="133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>
              <a:latin typeface="Calibri" panose="020F0502020204030204" pitchFamily="34" charset="0"/>
            </a:endParaRPr>
          </a:p>
        </p:txBody>
      </p:sp>
      <p:sp>
        <p:nvSpPr>
          <p:cNvPr id="5126" name="AutoShape 4" descr="data:image/jpg;base64,/9j/4AAQSkZJRgABAQAAAQABAAD/2wBDAAkGBwgHBgkIBwgKCgkLDRYPDQwMDRsUFRAWIB0iIiAdHx8kKDQsJCYxJx8fLT0tMTU3Ojo6Iys/RD84QzQ5Ojf/2wBDAQoKCg0MDRoPDxo3JR8lNzc3Nzc3Nzc3Nzc3Nzc3Nzc3Nzc3Nzc3Nzc3Nzc3Nzc3Nzc3Nzc3Nzc3Nzc3Nzc3Nzf/wAARCACMAIwDASIAAhEBAxEB/8QAGwAAAQUBAQAAAAAAAAAAAAAABAECAwUGBwD/xABCEAABAwIEAwUGAwQIBwEAAAABAgMRAAQFEiExE0FRBiJhcZEUFSMygaFCUrEzYtHhcoKSk6LC0vAHFjVDo7PB8f/EABkBAAMBAQEAAAAAAAAAAAAAAAABAgMEBf/EACIRAAICAgICAwEBAAAAAAAAAAABAhESIQMxE1EiQWEEMv/aAAwDAQACEQMRAD8AuMe7G3TB9owdRuUgybZ0jMB0BOih4GDHM1QW92gBSFINu82rKtgyBPMCdUkc0q9fw11sLBEVRdpOzNjjyeIVG2vEjKm4aGpHIKH4h9xyIpS4/RUeSuzOYb2huLJIDb6VtAjuLkj+X0q7Z7ZMqZU69aFGUaniaE+Gk1zzG7HFsOuF292ApDMNBxLkpKSJETrEHaPCKjYKlJCSZAOZIPMxv4mslyOGmbeOMtmzuu1eJ3aittZtWuSGzB8yd6XDu277DoD6zdNZyggkZjAEkHfSQNT12jXE4hiKiRbW/eVI4hmIHNOm0+FF2DIaBecCQ4vU6RH+9aM32xuEekjrOG9pLG8SnOTbqOhz6pn+l/ECrsZSNDPlXEfeCM5TxeElKkgHhFQdObvgciAAQRtKhryOqw/tHd2rh4ZKWJ+Gws5gB012PlAHIRVrk9mMuLejoleOtVOF40ziFq09Ba4uicx7qz+6ef8AvlrVkF1qjIdrXhNIV03ieNMB5pi1RSFyolKJpARrcM09pymFE0oGWqAJC5pZofiAUhe8aVCsgCDTuGZA60oXNOJBpgcg7VXq8Qx66JJ4bbqkIHIBPd9dIqlfvvZEghAcWoEBJURGkZpHMfr4TWy7bYGqwuH8TYbLlrcLzugbtLUdZ5ZSTM7AmDAicC7bm/eQlbKYaJcWsTKpGiQfygTI5kk9K4ppqds7YSTjSCsOsotGr1x5Di3lLASFypCgd1JjmDII03pMZxMMt+yolTi/mUN0Dw8TTXrhFq2MscWISk8yBP2AnyFBYbaqeeVcP94zOp0UevlUPbyZX1Rc4W0UspccgqQnK2idGxJMAeZJ+pqZ3GGi8LdOdQQJcSnXiHkieXiekjnVXiOIG1b4bJ+Mr/COtJhbJbaS46ncymd/M0Kb/wBMK+jSYet21bTxHFzAJSszGn8K1OAdsAn4V6rOznDTa5lcxJ0/EkaDwJG+1c3u8TW4r2RDigI76hyG8UbhjDLcOheq+6gRW0J0rZEoKWjtybhDjaXG1pWhWykmQaYXh1rEdjMTW/cYha5syGsqo/KdRr5//D0rT8UztXVD5Kzjn8ZUWIdmnBwdarg4oU/iqqsSUw4uAVGt4UGXF9KjK1zrTxDIncdM6GouKetQqUelRlZmqoVluNqXNWYa7SsKTo4PWphj7J/GmjBjyRfrCVpUhaUqQoEKSoSFA7gjmK5z2j7LLwguXWGtKdsFErKEgldv5/mR47jnprWq9+s/nTSpxxonRQrOfDktlR5MXo5I/bJuicylocWMpSU93hHXQ+MD08aV8G3QAlslWyUp5npWvxrArZ1xd1g+VC16rtwdCf3f9PnH5ao8NcubW+W9b24dfQn4SVoIKFAglSddSCEkpiYHKuDl45QdM7ITUtozdpbLfunHLlKjkVC5HzEcvIUTiF5wG8jc8VXyj+VEufAa0lSp0nUqUfHqTzqC5sOGWS+pSrhwB1yD3UII7iY6kd7wBTzJiFT2y+tAuG25UC45O8z41Y3N4bZhKUEFZVKQBJHKYpkt27fhEJA50R2fdtmcUGI3ygU22rSVH5neRjonfzjoa0hBzlRM5YRs6Z2PwH3LgyGrkTevni3RJkhfJP8AVGnnmPOr0NCsPZ9srV5eXijN0q7Rj7RbBzjavRXHSpHnuVu2X2VI5ivAN9axGJ9rmWJhevKKrf8AnTMJSTNPH2ws6X8PrSZEHmK5s32zOaCFD6VaWvaxpQGZYHnRj+hf4bUsJ5U32YHlVNa480sAhaTNHDF2o+YetJxkgtHA2k34G6h9TU4948luetbZOHW46U/2K2HT1rDyM1wRiEqxMfjVUqF4olUhxfqa2YtbYc00vs9v4fajysMEZRN3iwEBR+utONzijram31LW0sgrRmICiNiRtPn/AArU8O2HMU7JbRqU0pTyVMcY4u0ZK4eeZW1wmlqVCSFpVlUFzoBGyp1FWl5hWLccqu7G+4zgBKlMleYxG6ZGm3LYaCrC4wy3xVy3tm7lNs6XQEOjkTsPWI6H61015Fq5bhClFLzzWbPHdBUNo5DXauR8SWkb+U4W7aPlwoykLAkIUkpMdYI229RUCsFuXPmJ8q6f2qcRa3DNo4scNILqUiQO9p1P5fvVH7VbeFa8awRnN59mPawK4QZSSDR6LG+SnKHVRV65e2yf/wAqE4lbg71tnIjFFL7mecVLhJ+tFtYKkDvfrVj7zYAmBUa8XZGwpZNhSRCMGbNKcHSBoYpDjSJ0ApFY0nlT+QUiZm0cYPcWaMCno1cNVCsbA2j0qI42SaecvYVEgTjK/GkcxhZ2mqwIHKl4YqLJthZxdydyPOm+9nuSqFLQ6V7hDpRYsmEe9X5+b7173m7HzGh+EByFNyjkKLFmyc4m+nvIUQtPeSehGorrK8btgUl/VxyClROiUqJIHnr9xXHSiZG1X5xXi3duw6gBjgNIeSZkkJEnwI09AeZpS/ClKw7/AIiXy3O0WVtUoRatAR4yr/NWX9pc5k1PiRdN86l90urRDYWTulIAH2AoUgU0JyocX1q503iLnevAV4kUWLIUvLjeml1RpwE0hSKQZChRIpCT1NeBApQZq70LIjPiTSQKmyikipCxoWetO4lQoE08ppEWSJXNPCqgCIqQCgLHq1qM70+mKEGlYCTFFuuG6dS8QAS22kwI+VCUT9h60FAWYSQVdAZNGWdrcErKWlKCBmUE6lIidRuJ3HXSk7Ki2DnvGedeAotrDMQdSFt2VwpCiYUGzBgxUvufEQkqVaLSkblSkiPU1STE+wCNKblmrD3VekfsR/fN/wCqlGD4jEptFqHULSf0NOmAAkRS0YrCsSTvY3EeDSj+lDususmHmnGz++gp/UUqY7IsteCa9mHUHyrwPjQFoWNKSK9PjXpoHkiJGlPmmJpwoMrFmj8Kwx3EnFBJUhpBAU4ltS4JmBA05EySAAN6rxvVjhl9dYb8RtSkNrk6juriQYnQ8waqKTeyo7ZJft4dYPm3t+JfvJOVRKsqAroMup9Y6E1E29dGOBZWjAmNLdJV6uZjVwGsPfuGLtLLSlTxBw8zYOX8ySCD0gRNFt49epMWDy7QHSE4UyqD/SJrTBo0xRTXDuMBLQQ/epSpoEhDmUEydYSY8PpUfAvHXmiGXF3CEy4spUpcFYyqJM+IG2g58tGjGO0DnfTi92Eg6lNm0j9Af1qW3Xit7cXC2L+/ecdYSha222ypSU59CkxoAokEdTWc1ouMNmUucKvEvlKkKulQnM4kFcHKDBJnUTETptURwq6GvsLn91/Ktha4he21s+8zd3lta8QFZtkNqTxFATObY7DSaT37cR/1vFj4ZmR/lNUkmuxPjfox4w65glNroAZmBH0oZllly4Q1cuMsIUe8taSQjxIAJ9BW7T2gcSnv4riSvBfAUP8A11X4hf2l8kpur67cB/Cppn7QkR9KHFewXE/QIjsd7Sy0vCMSw69dM5ksPJBT0gEgk77gVG7hPaTDFgOHEGwD+dZT9YJEeZoV+2wcnTju+ZSP40XZ48vCSE2PtwHJLt4pbf8AZ+X7UlQPja7A13F+Hw1dNsXOcwA9boWVeAUBM6cjRWMYTbMYUzftoVaXCikO2a1FWWZ2nUHQGDyPIiDYKxc3gFy7dfOChwNkIUmdiMsEjw1qstcL9uyMrfDSnSYkaN6d0qTM6k+cBW5EVTSquwcNFCVGkk9a8ZBIUIUNxMwaSayMDyVCn5qFCiKXiGgWITmANX1rfIOG2rTz3FbbCkltTQUGiVEgTIOo138tjGZzmjDb3FsAsBUkax9xoZ5ieUyNYp5Yqzbhi8jSAsONDh3FkmPkCnlojqBpGvSaczbPrQeHeMdCBiLaDHhI/Q1nG1Wqly64/brjUlAcT6pg/ajWWWnP2OKWKzOgW4UH/wAgFNcyZ1+Ouw9/DGm3UEPsvJ0ByPpcVMbaaRPjR7tkPh2tp8V0yoqbG5I+UD11qobs7xTmlu1coOkNXDapHmhUirG1w5tKlcbALsqCCUoW6ohfKBCJnnqQNKxnJtmkYpCYjZNMOpbLtupSU6qidfpt0oRLTE964bT5J/jRaLBomU9nrwp3jjH/AEVOLYoHw+zC/wCu46T9gKuKvtj0isWhpOrd42fAj+FRqWhScqnEq8gau0NXf4OzdsnxcS4fsTT82MN/Izh9mB+RDSY+pM08IhkUbOHO3Zi2tbh49UIJHqKm9zqYgXbtvb9UuvBSvolMn7UVee2XKSLzGWikbpLylD0TNVi/dbE8XEFunmhlrT1UR+lUlFEu2TOu2LAIaDtysdfgo+0rP+GgfbEtuNqdTDLa+Ipu3hAJnaU7bRJMgE77Fr19br+HZWKirfO84V/YQPWajtGW7m9bav7lTec6BKQf5c6zfLukJ8emVx0G3pTM1WOM2AtFpcYcQ40sbtzAOoMeEg6cjI5CqwedaNNM89xaexsg04DWmRFOjTelY2gi2CCsmCpSdQkGJHieQmJPLzijvbwptJ/aCcjS0/8AcPMgckiPHQfU1BBTcNLBMnQggEQDt96mbWVrtwvvKdbJUskzryHIVMpUjt4YpIOS2HiQVBZSApSk7CfE7fSkFpnEhwx1In7mvNaBQ5Az50azqhRJPOuCTp6O2kwQYctW/BWP3gRRNjhzedftTxtkZSUqZZ4pKukZkx5zRDKRkSecTUlumcpJJKtTrVRbFKJXJavB+zcd/tkU/JiUftHP72rBJgz41IBJJJJ8KtWvsWJVqt7t095WwjVdIMOfURLiEp8yas99zXsuk0b9joAOEoUe/cT/AFZ/Wp2MPtGt5Weebb7USKWBBjYcqTQUiF4tpt15GAI2IEVU3I4JWtLYX3gTvMcik/78asn1kLSj8KpB9DQL8qW2gkwSNt9jTTSeiWMXiDptXEXCg4ASsLWZKzlkHQylRToSRCoE6iaqULzNpJIBKRUt4gBa4JkJieZ1G9DJ+UeVdMZuSOH+iKR//9k=">
            <a:extLst>
              <a:ext uri="{FF2B5EF4-FFF2-40B4-BE49-F238E27FC236}">
                <a16:creationId xmlns:a16="http://schemas.microsoft.com/office/drawing/2014/main" id="{05E0FF5E-D13A-4963-AFE7-96DE6A3840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93150" y="-639763"/>
            <a:ext cx="1333500" cy="133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>
              <a:latin typeface="Calibri" panose="020F050202020403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4ECD790-A839-4CF2-894E-0DC54BE6B090}"/>
              </a:ext>
            </a:extLst>
          </p:cNvPr>
          <p:cNvSpPr/>
          <p:nvPr/>
        </p:nvSpPr>
        <p:spPr>
          <a:xfrm>
            <a:off x="1146313" y="2161495"/>
            <a:ext cx="6851374" cy="1862048"/>
          </a:xfrm>
          <a:prstGeom prst="rect">
            <a:avLst/>
          </a:prstGeom>
          <a:solidFill>
            <a:srgbClr val="FFFFCC">
              <a:alpha val="49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cap="none" spc="0" dirty="0">
                <a:ln w="19050">
                  <a:solidFill>
                    <a:schemeClr val="tx1"/>
                  </a:solidFill>
                  <a:prstDash val="solid"/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فيه شفاء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DCDA9647-377C-4224-AE06-ED48B8180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0" y="2285851"/>
            <a:ext cx="917821" cy="16598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0410654-B912-468D-90F7-C16FA9043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32" y="2119357"/>
            <a:ext cx="917821" cy="182632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صورة 8" descr="صورة تحتوي على مضرب, ضرب, كرة, لاعب&#10;&#10;تم إنشاء الوصف تلقائياً">
            <a:extLst>
              <a:ext uri="{FF2B5EF4-FFF2-40B4-BE49-F238E27FC236}">
                <a16:creationId xmlns:a16="http://schemas.microsoft.com/office/drawing/2014/main" id="{A76F73D9-07B7-4E80-8287-E8EBB6E17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488" y="966842"/>
            <a:ext cx="2827496" cy="7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57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5" descr="نتيجة بحث الصور عن ‫براويز عناوين PNG‬‎">
            <a:extLst>
              <a:ext uri="{FF2B5EF4-FFF2-40B4-BE49-F238E27FC236}">
                <a16:creationId xmlns:a16="http://schemas.microsoft.com/office/drawing/2014/main" id="{481DB82B-CA26-4EFC-8627-F2A50385B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1606550"/>
            <a:ext cx="466566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BABFA9D2-4E47-4C0A-A3D6-0A9E30469ED1}"/>
              </a:ext>
            </a:extLst>
          </p:cNvPr>
          <p:cNvSpPr/>
          <p:nvPr/>
        </p:nvSpPr>
        <p:spPr>
          <a:xfrm>
            <a:off x="3275856" y="3140968"/>
            <a:ext cx="2736304" cy="1123478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مـهـارة التساؤل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93BEC24-B15C-456B-BF04-85A280FF2D7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499705"/>
      </p:ext>
    </p:extLst>
  </p:cSld>
  <p:clrMapOvr>
    <a:masterClrMapping/>
  </p:clrMapOvr>
  <p:transition spd="slow">
    <p:fade/>
    <p:sndAc>
      <p:stSnd>
        <p:snd r:embed="rId2" name="pu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CAB902-AC62-401E-BF9D-03FC86487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01" b="6299"/>
          <a:stretch/>
        </p:blipFill>
        <p:spPr>
          <a:xfrm>
            <a:off x="0" y="0"/>
            <a:ext cx="9144000" cy="7043530"/>
          </a:xfrm>
          <a:prstGeom prst="rect">
            <a:avLst/>
          </a:prstGeom>
        </p:spPr>
      </p:pic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id="{A0C7C905-F301-4992-9B07-684AA7C09B21}"/>
              </a:ext>
            </a:extLst>
          </p:cNvPr>
          <p:cNvSpPr/>
          <p:nvPr/>
        </p:nvSpPr>
        <p:spPr>
          <a:xfrm>
            <a:off x="1272208" y="637490"/>
            <a:ext cx="6599584" cy="5583019"/>
          </a:xfrm>
          <a:prstGeom prst="flowChartConnector">
            <a:avLst/>
          </a:prstGeom>
          <a:solidFill>
            <a:schemeClr val="bg1">
              <a:alpha val="89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بسم الله والحمد الله والصلاة والسلام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على نبينا محمد صلى الله عليه وسلم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 اللهم افتح على قلوبنا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اللهم يا معلم إبراهيم علمنا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ويا مفهم سليمان فهمنا وعلمنا ما جهلنا 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وانفعنا بما علمتنا وزدنا علما</a:t>
            </a:r>
          </a:p>
          <a:p>
            <a:pPr algn="ctr">
              <a:defRPr/>
            </a:pP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 اللهم افتح لنا فتحًا مبينًا</a:t>
            </a:r>
            <a:r>
              <a:rPr lang="ar-SA" sz="3200" b="1" dirty="0">
                <a:solidFill>
                  <a:schemeClr val="accent1">
                    <a:lumMod val="75000"/>
                  </a:schemeClr>
                </a:solidFill>
                <a:cs typeface="DecoType Naskh Special" panose="02010000000000000000" pitchFamily="2" charset="-78"/>
              </a:rPr>
              <a:t>.</a:t>
            </a:r>
            <a:endParaRPr lang="ar-SA" sz="5400" dirty="0">
              <a:solidFill>
                <a:schemeClr val="accent1">
                  <a:lumMod val="75000"/>
                </a:schemeClr>
              </a:solidFill>
              <a:cs typeface="DecoType Naskh Special" panose="02010000000000000000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5D3438D-4264-4D62-B5F1-E4DA5C288BD3}"/>
              </a:ext>
            </a:extLst>
          </p:cNvPr>
          <p:cNvSpPr/>
          <p:nvPr/>
        </p:nvSpPr>
        <p:spPr>
          <a:xfrm>
            <a:off x="3498574" y="-257725"/>
            <a:ext cx="2146852" cy="1790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u="sng" dirty="0">
                <a:solidFill>
                  <a:schemeClr val="tx1"/>
                </a:solidFill>
                <a:cs typeface="DecoType Naskh Special" panose="02010000000000000000" pitchFamily="2" charset="-78"/>
              </a:rPr>
              <a:t>دعــاء :</a:t>
            </a:r>
          </a:p>
        </p:txBody>
      </p:sp>
    </p:spTree>
    <p:extLst>
      <p:ext uri="{BB962C8B-B14F-4D97-AF65-F5344CB8AC3E}">
        <p14:creationId xmlns:p14="http://schemas.microsoft.com/office/powerpoint/2010/main" val="2898792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E9ED193-7928-479C-B8BB-BC91668A3DA4}"/>
              </a:ext>
            </a:extLst>
          </p:cNvPr>
          <p:cNvSpPr/>
          <p:nvPr/>
        </p:nvSpPr>
        <p:spPr>
          <a:xfrm>
            <a:off x="1403350" y="404813"/>
            <a:ext cx="5956300" cy="792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dirty="0"/>
              <a:t>ماهي قوانين التحدث؟</a:t>
            </a:r>
          </a:p>
        </p:txBody>
      </p:sp>
      <p:pic>
        <p:nvPicPr>
          <p:cNvPr id="17411" name="صورة 2">
            <a:extLst>
              <a:ext uri="{FF2B5EF4-FFF2-40B4-BE49-F238E27FC236}">
                <a16:creationId xmlns:a16="http://schemas.microsoft.com/office/drawing/2014/main" id="{6FE93312-839D-4358-A041-A3834BE48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7980" r="21651" b="10780"/>
          <a:stretch>
            <a:fillRect/>
          </a:stretch>
        </p:blipFill>
        <p:spPr bwMode="auto">
          <a:xfrm>
            <a:off x="3313113" y="3454400"/>
            <a:ext cx="27368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صورة 3">
            <a:extLst>
              <a:ext uri="{FF2B5EF4-FFF2-40B4-BE49-F238E27FC236}">
                <a16:creationId xmlns:a16="http://schemas.microsoft.com/office/drawing/2014/main" id="{E0D625FB-1047-48E9-8847-C423100B0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0" r="21651" b="12183"/>
          <a:stretch>
            <a:fillRect/>
          </a:stretch>
        </p:blipFill>
        <p:spPr bwMode="auto">
          <a:xfrm>
            <a:off x="180975" y="1516063"/>
            <a:ext cx="288131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صورة 5">
            <a:extLst>
              <a:ext uri="{FF2B5EF4-FFF2-40B4-BE49-F238E27FC236}">
                <a16:creationId xmlns:a16="http://schemas.microsoft.com/office/drawing/2014/main" id="{AC390C87-DD28-4205-91B2-006E9BFE4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0863" b="9380"/>
          <a:stretch>
            <a:fillRect/>
          </a:stretch>
        </p:blipFill>
        <p:spPr bwMode="auto">
          <a:xfrm>
            <a:off x="6083300" y="1509713"/>
            <a:ext cx="27352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صورة 6">
            <a:extLst>
              <a:ext uri="{FF2B5EF4-FFF2-40B4-BE49-F238E27FC236}">
                <a16:creationId xmlns:a16="http://schemas.microsoft.com/office/drawing/2014/main" id="{C8F10419-48D2-43F6-83AB-0A93DAAB7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0780" r="21651" b="10780"/>
          <a:stretch>
            <a:fillRect/>
          </a:stretch>
        </p:blipFill>
        <p:spPr bwMode="auto">
          <a:xfrm>
            <a:off x="254000" y="3489325"/>
            <a:ext cx="28082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صورة 7">
            <a:extLst>
              <a:ext uri="{FF2B5EF4-FFF2-40B4-BE49-F238E27FC236}">
                <a16:creationId xmlns:a16="http://schemas.microsoft.com/office/drawing/2014/main" id="{032B452C-23E2-4DA5-BA9A-053A58046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1651" b="10782"/>
          <a:stretch>
            <a:fillRect/>
          </a:stretch>
        </p:blipFill>
        <p:spPr bwMode="auto">
          <a:xfrm>
            <a:off x="6242050" y="3489325"/>
            <a:ext cx="2728913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صورة 8">
            <a:extLst>
              <a:ext uri="{FF2B5EF4-FFF2-40B4-BE49-F238E27FC236}">
                <a16:creationId xmlns:a16="http://schemas.microsoft.com/office/drawing/2014/main" id="{3EB6B46F-117E-49AB-9256-5B8C6925B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2" r="21651" b="10782"/>
          <a:stretch>
            <a:fillRect/>
          </a:stretch>
        </p:blipFill>
        <p:spPr bwMode="auto">
          <a:xfrm>
            <a:off x="254000" y="5148263"/>
            <a:ext cx="28082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صورة 9">
            <a:extLst>
              <a:ext uri="{FF2B5EF4-FFF2-40B4-BE49-F238E27FC236}">
                <a16:creationId xmlns:a16="http://schemas.microsoft.com/office/drawing/2014/main" id="{23403D40-30A7-465D-A4B6-6C99D884C3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7980" r="22438" b="13582"/>
          <a:stretch>
            <a:fillRect/>
          </a:stretch>
        </p:blipFill>
        <p:spPr bwMode="auto">
          <a:xfrm>
            <a:off x="6234113" y="5075238"/>
            <a:ext cx="2736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450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251791" y="5300181"/>
            <a:ext cx="8136633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1864996" y="343331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27" y="398824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2480516" y="6082919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0D69F492-75FA-4A97-994E-1CD5B0B11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02" y="816956"/>
            <a:ext cx="4929344" cy="4470591"/>
          </a:xfrm>
          <a:prstGeom prst="rect">
            <a:avLst/>
          </a:prstGeom>
        </p:spPr>
      </p:pic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192839" y="320609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C40B41EE-90A8-4D77-A226-825760C0E736}"/>
              </a:ext>
            </a:extLst>
          </p:cNvPr>
          <p:cNvSpPr/>
          <p:nvPr/>
        </p:nvSpPr>
        <p:spPr>
          <a:xfrm>
            <a:off x="179512" y="260648"/>
            <a:ext cx="8712968" cy="6336704"/>
          </a:xfrm>
          <a:prstGeom prst="rect">
            <a:avLst/>
          </a:prstGeom>
          <a:noFill/>
          <a:ln w="117475" cmpd="tri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1208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340627" y="483995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406127" y="5340095"/>
            <a:ext cx="8205192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2222805" y="591608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27" y="398824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9FA5DAC3-8949-48CC-97E5-351109721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124" y="1291445"/>
            <a:ext cx="3881940" cy="3969175"/>
          </a:xfrm>
          <a:prstGeom prst="rect">
            <a:avLst/>
          </a:prstGeom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id="{8ABC3153-A34B-4D19-A745-46A083B53A10}"/>
              </a:ext>
            </a:extLst>
          </p:cNvPr>
          <p:cNvSpPr/>
          <p:nvPr/>
        </p:nvSpPr>
        <p:spPr>
          <a:xfrm>
            <a:off x="179512" y="260648"/>
            <a:ext cx="8712968" cy="6336704"/>
          </a:xfrm>
          <a:prstGeom prst="rect">
            <a:avLst/>
          </a:prstGeom>
          <a:noFill/>
          <a:ln w="1174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8370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340627" y="483995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406127" y="5340095"/>
            <a:ext cx="8205192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2222805" y="591608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127" y="398824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393251" y="6030775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AA2664F7-3BBF-490D-B07C-A6ED5C34C6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4" t="5720" r="12602" b="2791"/>
          <a:stretch/>
        </p:blipFill>
        <p:spPr>
          <a:xfrm>
            <a:off x="2459188" y="1319890"/>
            <a:ext cx="3846343" cy="3837814"/>
          </a:xfrm>
          <a:prstGeom prst="rect">
            <a:avLst/>
          </a:prstGeom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id="{81278B3B-7276-4154-AA97-84D9F2F4FC19}"/>
              </a:ext>
            </a:extLst>
          </p:cNvPr>
          <p:cNvSpPr/>
          <p:nvPr/>
        </p:nvSpPr>
        <p:spPr>
          <a:xfrm>
            <a:off x="179512" y="260648"/>
            <a:ext cx="8712968" cy="6336704"/>
          </a:xfrm>
          <a:prstGeom prst="rect">
            <a:avLst/>
          </a:prstGeom>
          <a:noFill/>
          <a:ln w="1174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7760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340627" y="483995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406127" y="5340095"/>
            <a:ext cx="8205192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2222805" y="591608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:...............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270892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185328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524328" y="3665758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524328" y="2750428"/>
            <a:ext cx="864096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56455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545" y="671230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393251" y="6030775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524328" y="1888982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541187" y="450292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06127" y="4437624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86A1BA9C-8493-4774-B9B9-DFAB81204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69" y="1355992"/>
            <a:ext cx="3964181" cy="3638763"/>
          </a:xfrm>
          <a:prstGeom prst="rect">
            <a:avLst/>
          </a:prstGeom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id="{2DCB91B7-0622-4021-B11F-F65CAE56C922}"/>
              </a:ext>
            </a:extLst>
          </p:cNvPr>
          <p:cNvSpPr/>
          <p:nvPr/>
        </p:nvSpPr>
        <p:spPr>
          <a:xfrm>
            <a:off x="179512" y="260648"/>
            <a:ext cx="8712968" cy="6336704"/>
          </a:xfrm>
          <a:prstGeom prst="rect">
            <a:avLst/>
          </a:prstGeom>
          <a:noFill/>
          <a:ln w="1174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7378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5" descr="نتيجة بحث الصور عن ‫براويز عناوين PNG‬‎">
            <a:extLst>
              <a:ext uri="{FF2B5EF4-FFF2-40B4-BE49-F238E27FC236}">
                <a16:creationId xmlns:a16="http://schemas.microsoft.com/office/drawing/2014/main" id="{999F3B8F-CEC9-436E-8299-CBC5C93EE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7" y="516007"/>
            <a:ext cx="45799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BABFA9D2-4E47-4C0A-A3D6-0A9E30469ED1}"/>
              </a:ext>
            </a:extLst>
          </p:cNvPr>
          <p:cNvSpPr/>
          <p:nvPr/>
        </p:nvSpPr>
        <p:spPr>
          <a:xfrm>
            <a:off x="3211112" y="2019122"/>
            <a:ext cx="2720186" cy="1123478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مـهـارة التوضيح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93BEC24-B15C-456B-BF04-85A280FF2D7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C8AA4C0-2A01-4333-A491-5909F74FC0BD}"/>
              </a:ext>
            </a:extLst>
          </p:cNvPr>
          <p:cNvSpPr/>
          <p:nvPr/>
        </p:nvSpPr>
        <p:spPr>
          <a:xfrm>
            <a:off x="1974575" y="4728639"/>
            <a:ext cx="5486400" cy="834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وضع خط تحت الكلمات التي قد تكون غير مألوفة أثناء متابعة القراءة </a:t>
            </a:r>
          </a:p>
        </p:txBody>
      </p:sp>
    </p:spTree>
    <p:extLst>
      <p:ext uri="{BB962C8B-B14F-4D97-AF65-F5344CB8AC3E}">
        <p14:creationId xmlns:p14="http://schemas.microsoft.com/office/powerpoint/2010/main" val="3698117061"/>
      </p:ext>
    </p:extLst>
  </p:cSld>
  <p:clrMapOvr>
    <a:masterClrMapping/>
  </p:clrMapOvr>
  <p:transition spd="slow">
    <p:fade/>
    <p:sndAc>
      <p:stSnd>
        <p:snd r:embed="rId2" name="push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عنوان 1">
            <a:extLst>
              <a:ext uri="{FF2B5EF4-FFF2-40B4-BE49-F238E27FC236}">
                <a16:creationId xmlns:a16="http://schemas.microsoft.com/office/drawing/2014/main" id="{9BEB0DA6-B279-4EF9-8A80-D4DEEB689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525" y="514350"/>
            <a:ext cx="3138488" cy="704850"/>
          </a:xfrm>
          <a:solidFill>
            <a:schemeClr val="accent1"/>
          </a:solidFill>
        </p:spPr>
        <p:txBody>
          <a:bodyPr rtlCol="1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ar-SA" altLang="ar-SA" sz="5400">
                <a:solidFill>
                  <a:schemeClr val="bg1"/>
                </a:solidFill>
              </a:rPr>
              <a:t>فوائد القراءة </a:t>
            </a:r>
          </a:p>
        </p:txBody>
      </p:sp>
      <p:pic>
        <p:nvPicPr>
          <p:cNvPr id="27651" name="صورة 3">
            <a:extLst>
              <a:ext uri="{FF2B5EF4-FFF2-40B4-BE49-F238E27FC236}">
                <a16:creationId xmlns:a16="http://schemas.microsoft.com/office/drawing/2014/main" id="{8D70A51F-4702-4AB7-9905-E07F82123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977" r="16927" b="7980"/>
          <a:stretch>
            <a:fillRect/>
          </a:stretch>
        </p:blipFill>
        <p:spPr bwMode="auto">
          <a:xfrm>
            <a:off x="5646738" y="1292225"/>
            <a:ext cx="309721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صورة 4">
            <a:extLst>
              <a:ext uri="{FF2B5EF4-FFF2-40B4-BE49-F238E27FC236}">
                <a16:creationId xmlns:a16="http://schemas.microsoft.com/office/drawing/2014/main" id="{79516A22-988D-4477-90F8-C7BDC6781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2" t="10780" r="16925" b="977"/>
          <a:stretch>
            <a:fillRect/>
          </a:stretch>
        </p:blipFill>
        <p:spPr bwMode="auto">
          <a:xfrm>
            <a:off x="449263" y="1292225"/>
            <a:ext cx="29305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صورة 5">
            <a:extLst>
              <a:ext uri="{FF2B5EF4-FFF2-40B4-BE49-F238E27FC236}">
                <a16:creationId xmlns:a16="http://schemas.microsoft.com/office/drawing/2014/main" id="{B657FB93-C05B-4DB0-BFAE-F69083171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179" r="17712" b="3778"/>
          <a:stretch>
            <a:fillRect/>
          </a:stretch>
        </p:blipFill>
        <p:spPr bwMode="auto">
          <a:xfrm>
            <a:off x="5791200" y="4940300"/>
            <a:ext cx="29527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صورة 6">
            <a:extLst>
              <a:ext uri="{FF2B5EF4-FFF2-40B4-BE49-F238E27FC236}">
                <a16:creationId xmlns:a16="http://schemas.microsoft.com/office/drawing/2014/main" id="{9E0371C3-ADC6-4E8A-9BA9-272983119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5179" r="16138" b="3778"/>
          <a:stretch>
            <a:fillRect/>
          </a:stretch>
        </p:blipFill>
        <p:spPr bwMode="auto">
          <a:xfrm>
            <a:off x="263525" y="4848225"/>
            <a:ext cx="309562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صورة 7">
            <a:extLst>
              <a:ext uri="{FF2B5EF4-FFF2-40B4-BE49-F238E27FC236}">
                <a16:creationId xmlns:a16="http://schemas.microsoft.com/office/drawing/2014/main" id="{E7DB72AE-B9A0-4C3D-BF0B-0CB70496AD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6578" r="16925" b="5179"/>
          <a:stretch>
            <a:fillRect/>
          </a:stretch>
        </p:blipFill>
        <p:spPr bwMode="auto">
          <a:xfrm>
            <a:off x="247650" y="2989263"/>
            <a:ext cx="30956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صورة 8">
            <a:extLst>
              <a:ext uri="{FF2B5EF4-FFF2-40B4-BE49-F238E27FC236}">
                <a16:creationId xmlns:a16="http://schemas.microsoft.com/office/drawing/2014/main" id="{122AC62B-A70B-4AB3-93CE-56E3CF3D4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7980" r="16138" b="3778"/>
          <a:stretch>
            <a:fillRect/>
          </a:stretch>
        </p:blipFill>
        <p:spPr bwMode="auto">
          <a:xfrm>
            <a:off x="5646738" y="2989263"/>
            <a:ext cx="3024187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C30B68E2-ED89-48AE-B9DC-A273401848E7}"/>
              </a:ext>
            </a:extLst>
          </p:cNvPr>
          <p:cNvSpPr/>
          <p:nvPr/>
        </p:nvSpPr>
        <p:spPr>
          <a:xfrm>
            <a:off x="214313" y="260350"/>
            <a:ext cx="8713787" cy="6337300"/>
          </a:xfrm>
          <a:prstGeom prst="rect">
            <a:avLst/>
          </a:prstGeom>
          <a:noFill/>
          <a:ln w="13335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092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0ABE82FE-7A64-4820-A007-933B32DE2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9"/>
          <a:stretch/>
        </p:blipFill>
        <p:spPr>
          <a:xfrm>
            <a:off x="5072088" y="2090983"/>
            <a:ext cx="3296110" cy="313768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207A8AD-DCC3-478A-BE94-A91FF674C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5" y="393976"/>
            <a:ext cx="3486637" cy="98121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F6163D22-AC88-4352-B57E-D7DBC4D19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0" y="2107246"/>
            <a:ext cx="4249280" cy="312142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11A302F1-1636-430B-AA5F-7FDF6003EF4D}"/>
              </a:ext>
            </a:extLst>
          </p:cNvPr>
          <p:cNvSpPr/>
          <p:nvPr/>
        </p:nvSpPr>
        <p:spPr>
          <a:xfrm>
            <a:off x="179388" y="188913"/>
            <a:ext cx="8713787" cy="6408737"/>
          </a:xfrm>
          <a:prstGeom prst="rect">
            <a:avLst/>
          </a:prstGeom>
          <a:noFill/>
          <a:ln w="127000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317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E119425-839F-46BE-A226-7FE473A91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73" y="1378184"/>
            <a:ext cx="3572374" cy="4001058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5D7B64E7-23DB-4B8F-BBB3-8D028DBAA71B}"/>
              </a:ext>
            </a:extLst>
          </p:cNvPr>
          <p:cNvSpPr/>
          <p:nvPr/>
        </p:nvSpPr>
        <p:spPr>
          <a:xfrm>
            <a:off x="179388" y="188913"/>
            <a:ext cx="8713787" cy="6408737"/>
          </a:xfrm>
          <a:prstGeom prst="rect">
            <a:avLst/>
          </a:prstGeom>
          <a:noFill/>
          <a:ln w="127000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EDD23B00-77C2-476A-B9BA-5E8670F2A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42593"/>
            <a:ext cx="4616094" cy="441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02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E31EC7F-5E31-46D6-87D5-3D38DDABC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9" y="1531739"/>
            <a:ext cx="3429479" cy="341995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8C6DA0C-CF4E-45F1-AFFB-8BA217926422}"/>
              </a:ext>
            </a:extLst>
          </p:cNvPr>
          <p:cNvSpPr/>
          <p:nvPr/>
        </p:nvSpPr>
        <p:spPr>
          <a:xfrm>
            <a:off x="179388" y="188913"/>
            <a:ext cx="8713787" cy="6408737"/>
          </a:xfrm>
          <a:prstGeom prst="rect">
            <a:avLst/>
          </a:prstGeom>
          <a:noFill/>
          <a:ln w="127000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2CD3A22-AF4A-4B3C-AF98-A40DAD9C1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38" y="937227"/>
            <a:ext cx="4377307" cy="4608975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071187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E1E4B7D-E428-4F01-9876-0D3CF45DE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94" y="136524"/>
            <a:ext cx="4385773" cy="450912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D2B8E4F-C2EB-426B-A034-29B39109BF49}"/>
              </a:ext>
            </a:extLst>
          </p:cNvPr>
          <p:cNvSpPr/>
          <p:nvPr/>
        </p:nvSpPr>
        <p:spPr>
          <a:xfrm>
            <a:off x="1259632" y="4712297"/>
            <a:ext cx="60250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2225">
                  <a:solidFill>
                    <a:srgbClr val="00B050"/>
                  </a:solidFill>
                  <a:prstDash val="solid"/>
                </a:ln>
              </a:rPr>
              <a:t>صباح الخير يا وطني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CFFFC5FC-7941-4F2F-892A-303563CD4163}"/>
              </a:ext>
            </a:extLst>
          </p:cNvPr>
          <p:cNvSpPr/>
          <p:nvPr/>
        </p:nvSpPr>
        <p:spPr>
          <a:xfrm>
            <a:off x="6077764" y="5734379"/>
            <a:ext cx="35863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cs"/>
              </a:rPr>
              <a:t> ما اسم وطنك ؟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6DF6443-FF97-43CD-9B76-B9501B1E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3</a:t>
            </a:fld>
            <a:endParaRPr lang="ar-SA" dirty="0"/>
          </a:p>
        </p:txBody>
      </p:sp>
      <p:pic>
        <p:nvPicPr>
          <p:cNvPr id="8" name="صورة 7" descr="صورة تحتوي على رجل, شخص, أخضر, تشبث&#10;&#10;تم إنشاء الوصف تلقائياً">
            <a:extLst>
              <a:ext uri="{FF2B5EF4-FFF2-40B4-BE49-F238E27FC236}">
                <a16:creationId xmlns:a16="http://schemas.microsoft.com/office/drawing/2014/main" id="{144D2BB1-F453-41E2-B8CC-BBC1E656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33" y="188640"/>
            <a:ext cx="4094065" cy="44715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C678E53-13BB-4D6A-BA4F-75A9031DD766}"/>
              </a:ext>
            </a:extLst>
          </p:cNvPr>
          <p:cNvSpPr/>
          <p:nvPr/>
        </p:nvSpPr>
        <p:spPr>
          <a:xfrm>
            <a:off x="256733" y="5788682"/>
            <a:ext cx="35863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cs"/>
              </a:rPr>
              <a:t> قدمي رسالة لوطنك الحبيب؟</a:t>
            </a:r>
          </a:p>
        </p:txBody>
      </p:sp>
    </p:spTree>
    <p:extLst>
      <p:ext uri="{BB962C8B-B14F-4D97-AF65-F5344CB8AC3E}">
        <p14:creationId xmlns:p14="http://schemas.microsoft.com/office/powerpoint/2010/main" val="305551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4852E5A-769A-46B0-A661-675A4F408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91" y="941101"/>
            <a:ext cx="3696216" cy="362953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2FB5FF6-1C0C-40A3-BC31-E4BB65E62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5" y="1102414"/>
            <a:ext cx="4425316" cy="330690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33A0EDAD-BEDF-4976-A68A-48E29FBE81B3}"/>
              </a:ext>
            </a:extLst>
          </p:cNvPr>
          <p:cNvSpPr/>
          <p:nvPr/>
        </p:nvSpPr>
        <p:spPr>
          <a:xfrm>
            <a:off x="179388" y="188913"/>
            <a:ext cx="8713787" cy="6408737"/>
          </a:xfrm>
          <a:prstGeom prst="rect">
            <a:avLst/>
          </a:prstGeom>
          <a:noFill/>
          <a:ln w="127000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0652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2B7B704-3FB1-41A9-BC4E-CDF9E0E91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9" y="485364"/>
            <a:ext cx="8040222" cy="5887272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0F0DDDD-9C68-4AF7-871E-39E84EB9383B}"/>
              </a:ext>
            </a:extLst>
          </p:cNvPr>
          <p:cNvSpPr txBox="1"/>
          <p:nvPr/>
        </p:nvSpPr>
        <p:spPr>
          <a:xfrm>
            <a:off x="4412974" y="212035"/>
            <a:ext cx="192156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عبارات التعلم التعاوني</a:t>
            </a:r>
          </a:p>
        </p:txBody>
      </p:sp>
    </p:spTree>
    <p:extLst>
      <p:ext uri="{BB962C8B-B14F-4D97-AF65-F5344CB8AC3E}">
        <p14:creationId xmlns:p14="http://schemas.microsoft.com/office/powerpoint/2010/main" val="3282584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3286537" y="432895"/>
            <a:ext cx="3233532" cy="6072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  <a:cs typeface="PT Bold Heading" pitchFamily="2" charset="-78"/>
              </a:rPr>
              <a:t>أنشطة القراءة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498553" y="1410541"/>
            <a:ext cx="2891563" cy="127414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الأولى :</a:t>
            </a:r>
          </a:p>
          <a:p>
            <a:pPr algn="ctr">
              <a:defRPr/>
            </a:pPr>
            <a:endParaRPr lang="ar-SA" sz="2000" dirty="0">
              <a:solidFill>
                <a:schemeClr val="tx1"/>
              </a:solidFill>
              <a:cs typeface="PT Bold Heading" pitchFamily="2" charset="-78"/>
            </a:endParaRP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استراتيجية التعلم باللعب  القطار أو خطوات نحو الكنز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8A6FA56-5AC9-4D37-8110-2714D7FCBA6B}"/>
              </a:ext>
            </a:extLst>
          </p:cNvPr>
          <p:cNvSpPr/>
          <p:nvPr/>
        </p:nvSpPr>
        <p:spPr>
          <a:xfrm>
            <a:off x="1352819" y="1318567"/>
            <a:ext cx="2891563" cy="1461916"/>
          </a:xfrm>
          <a:prstGeom prst="rect">
            <a:avLst/>
          </a:prstGeom>
          <a:solidFill>
            <a:srgbClr val="FFC000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الثانية  : 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لعبة المصافحة ( أمام المجموعة صور وجمل الدرس المطلوب كل صورة تتصل بالجملة المناسبة .  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848FCCE-A68F-4A82-93FC-38959F728AE7}"/>
              </a:ext>
            </a:extLst>
          </p:cNvPr>
          <p:cNvSpPr/>
          <p:nvPr/>
        </p:nvSpPr>
        <p:spPr>
          <a:xfrm>
            <a:off x="5498553" y="3034747"/>
            <a:ext cx="2891563" cy="1652295"/>
          </a:xfrm>
          <a:prstGeom prst="rect">
            <a:avLst/>
          </a:prstGeom>
          <a:gradFill flip="none" rotWithShape="1">
            <a:gsLst>
              <a:gs pos="0">
                <a:srgbClr val="ED03D1">
                  <a:tint val="66000"/>
                  <a:satMod val="160000"/>
                </a:srgbClr>
              </a:gs>
              <a:gs pos="50000">
                <a:srgbClr val="ED03D1">
                  <a:tint val="44500"/>
                  <a:satMod val="160000"/>
                </a:srgbClr>
              </a:gs>
              <a:gs pos="100000">
                <a:srgbClr val="ED03D1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الثالثة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استراتيجية </a:t>
            </a:r>
            <a:r>
              <a:rPr lang="ar-SA" sz="2000" dirty="0" err="1">
                <a:solidFill>
                  <a:schemeClr val="tx1"/>
                </a:solidFill>
                <a:cs typeface="PT Bold Heading" pitchFamily="2" charset="-78"/>
              </a:rPr>
              <a:t>الليغو</a:t>
            </a: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 (</a:t>
            </a:r>
            <a:r>
              <a:rPr lang="ar-SA" dirty="0">
                <a:solidFill>
                  <a:schemeClr val="tx1"/>
                </a:solidFill>
                <a:cs typeface="PT Bold Heading" pitchFamily="2" charset="-78"/>
              </a:rPr>
              <a:t>مكعبات وضع عليها الجمل  بحيث يقوم المتعلمون بتركيب القطع حسب الترتيب المطلوب .</a:t>
            </a:r>
            <a:endParaRPr lang="ar-SA" sz="20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C825F87-DB95-4864-8739-7919BF348893}"/>
              </a:ext>
            </a:extLst>
          </p:cNvPr>
          <p:cNvSpPr/>
          <p:nvPr/>
        </p:nvSpPr>
        <p:spPr>
          <a:xfrm>
            <a:off x="1352818" y="3199261"/>
            <a:ext cx="2891563" cy="15361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الرابعة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صندوق القصص عبارة عن صندوق به قصص الوحدة السابعة ويتم استخراج قصة اليوم وقراءتها 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265E24E-2AA9-4C9A-A95A-5C223F8B75E8}"/>
              </a:ext>
            </a:extLst>
          </p:cNvPr>
          <p:cNvSpPr/>
          <p:nvPr/>
        </p:nvSpPr>
        <p:spPr>
          <a:xfrm>
            <a:off x="5414453" y="5447459"/>
            <a:ext cx="2891563" cy="9592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الخامسة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استراتيجية القصة المصورة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(ورقة عمل )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F492BF7-8444-4990-BD36-8FA3026CB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03" y="4765665"/>
            <a:ext cx="2092728" cy="179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25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6BB3C741-2A6B-4FFF-B126-20940B08F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563048"/>
              </p:ext>
            </p:extLst>
          </p:nvPr>
        </p:nvGraphicFramePr>
        <p:xfrm>
          <a:off x="1345094" y="435335"/>
          <a:ext cx="6453810" cy="1005840"/>
        </p:xfrm>
        <a:graphic>
          <a:graphicData uri="http://schemas.openxmlformats.org/drawingml/2006/table">
            <a:tbl>
              <a:tblPr rtl="1"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{5940675A-B579-460E-94D1-54222C63F5DA}</a:tableStyleId>
              </a:tblPr>
              <a:tblGrid>
                <a:gridCol w="1683026">
                  <a:extLst>
                    <a:ext uri="{9D8B030D-6E8A-4147-A177-3AD203B41FA5}">
                      <a16:colId xmlns:a16="http://schemas.microsoft.com/office/drawing/2014/main" val="1156413576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418978131"/>
                    </a:ext>
                  </a:extLst>
                </a:gridCol>
                <a:gridCol w="1749287">
                  <a:extLst>
                    <a:ext uri="{9D8B030D-6E8A-4147-A177-3AD203B41FA5}">
                      <a16:colId xmlns:a16="http://schemas.microsoft.com/office/drawing/2014/main" val="1734901236"/>
                    </a:ext>
                  </a:extLst>
                </a:gridCol>
                <a:gridCol w="1431235">
                  <a:extLst>
                    <a:ext uri="{9D8B030D-6E8A-4147-A177-3AD203B41FA5}">
                      <a16:colId xmlns:a16="http://schemas.microsoft.com/office/drawing/2014/main" val="4091932274"/>
                    </a:ext>
                  </a:extLst>
                </a:gridCol>
                <a:gridCol w="649358">
                  <a:extLst>
                    <a:ext uri="{9D8B030D-6E8A-4147-A177-3AD203B41FA5}">
                      <a16:colId xmlns:a16="http://schemas.microsoft.com/office/drawing/2014/main" val="2751833968"/>
                    </a:ext>
                  </a:extLst>
                </a:gridCol>
              </a:tblGrid>
              <a:tr h="323685"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الهدف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المادة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الدرس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التعلم باللعب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الزمن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02760"/>
                  </a:ext>
                </a:extLst>
              </a:tr>
              <a:tr h="558689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قراءة الجمل قراءة صحيحة 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لغتي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     فيه شفاء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القطار السريع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 دقائق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7550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8B764339-E6CC-4703-8C49-6C83F6AE199A}"/>
              </a:ext>
            </a:extLst>
          </p:cNvPr>
          <p:cNvSpPr/>
          <p:nvPr/>
        </p:nvSpPr>
        <p:spPr>
          <a:xfrm>
            <a:off x="970052" y="2242229"/>
            <a:ext cx="6941333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قطار التعلم على وشك أن يغادر المحطة يا صغيرتي </a:t>
            </a:r>
          </a:p>
          <a:p>
            <a:pPr algn="ctr"/>
            <a:r>
              <a:rPr lang="ar-SA" sz="2400" dirty="0"/>
              <a:t>نريد منك الجلوس في القطار وقراءة الجملة التي أمامك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B330279-B973-49BE-90FD-1BBE29B35C72}"/>
              </a:ext>
            </a:extLst>
          </p:cNvPr>
          <p:cNvSpPr/>
          <p:nvPr/>
        </p:nvSpPr>
        <p:spPr>
          <a:xfrm>
            <a:off x="1961323" y="5006212"/>
            <a:ext cx="5221351" cy="16227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000" dirty="0">
                <a:solidFill>
                  <a:schemeClr val="tx1"/>
                </a:solidFill>
              </a:rPr>
              <a:t>يتم صف الطالبات في وسط الفصل على هيئة قطار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تعرض المعلمة البطاقات على الطالبات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تقرا كل طالبة بطاقتها بصوت واضح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تصحيح الأخطاء إن وجدت من قبل الطالبة التي تليها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عرض نشيد القطار وإنشاد الطالبات معه </a:t>
            </a:r>
            <a:endParaRPr lang="ar-SA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725BD48D-AB5E-4304-8BEA-8D441C5AA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0"/>
          <a:stretch/>
        </p:blipFill>
        <p:spPr bwMode="auto">
          <a:xfrm>
            <a:off x="1345094" y="3429000"/>
            <a:ext cx="6191250" cy="1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C92717D7-0D3F-451C-8041-CF47D96A1CA8}"/>
              </a:ext>
            </a:extLst>
          </p:cNvPr>
          <p:cNvSpPr txBox="1">
            <a:spLocks/>
          </p:cNvSpPr>
          <p:nvPr/>
        </p:nvSpPr>
        <p:spPr>
          <a:xfrm>
            <a:off x="1732337" y="1522230"/>
            <a:ext cx="5112568" cy="638944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ar-SA" sz="3200" b="1" dirty="0">
                <a:ln w="11430">
                  <a:solidFill>
                    <a:srgbClr val="CC0066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القطار السريع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710C695-9AA6-4810-9F4D-588853D50807}"/>
              </a:ext>
            </a:extLst>
          </p:cNvPr>
          <p:cNvSpPr txBox="1"/>
          <p:nvPr/>
        </p:nvSpPr>
        <p:spPr>
          <a:xfrm>
            <a:off x="7379932" y="5632898"/>
            <a:ext cx="15161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>
                <a:cs typeface="AL-Mohanad Bold" pitchFamily="2" charset="-78"/>
              </a:rPr>
              <a:t>خطوات نحو الكنز </a:t>
            </a:r>
          </a:p>
        </p:txBody>
      </p:sp>
    </p:spTree>
    <p:extLst>
      <p:ext uri="{BB962C8B-B14F-4D97-AF65-F5344CB8AC3E}">
        <p14:creationId xmlns:p14="http://schemas.microsoft.com/office/powerpoint/2010/main" val="836356392"/>
      </p:ext>
    </p:extLst>
  </p:cSld>
  <p:clrMapOvr>
    <a:masterClrMapping/>
  </p:clrMapOvr>
  <p:transition spd="med">
    <p:pull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A99C196-2C0F-4915-B948-608747517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627"/>
            <a:ext cx="9144000" cy="639674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E32D115-8233-468F-B2FE-C6FB770AF97F}"/>
              </a:ext>
            </a:extLst>
          </p:cNvPr>
          <p:cNvSpPr/>
          <p:nvPr/>
        </p:nvSpPr>
        <p:spPr>
          <a:xfrm>
            <a:off x="215106" y="218635"/>
            <a:ext cx="8713787" cy="6408737"/>
          </a:xfrm>
          <a:prstGeom prst="rect">
            <a:avLst/>
          </a:prstGeom>
          <a:noFill/>
          <a:ln w="127000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4307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F0EDED3-EA8C-48DC-883A-0DB87C4F3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1" y="112619"/>
            <a:ext cx="8521148" cy="7193895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BD037F62-8FC9-4876-BBF7-5AA8FDAC5D0B}"/>
              </a:ext>
            </a:extLst>
          </p:cNvPr>
          <p:cNvSpPr/>
          <p:nvPr/>
        </p:nvSpPr>
        <p:spPr>
          <a:xfrm>
            <a:off x="215106" y="218635"/>
            <a:ext cx="8713787" cy="6408737"/>
          </a:xfrm>
          <a:prstGeom prst="rect">
            <a:avLst/>
          </a:prstGeom>
          <a:noFill/>
          <a:ln w="127000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6013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BD95C9C-8A07-4F46-8A0A-B20307D9E83E}"/>
              </a:ext>
            </a:extLst>
          </p:cNvPr>
          <p:cNvSpPr/>
          <p:nvPr/>
        </p:nvSpPr>
        <p:spPr>
          <a:xfrm>
            <a:off x="179388" y="188913"/>
            <a:ext cx="8713787" cy="6408737"/>
          </a:xfrm>
          <a:prstGeom prst="rect">
            <a:avLst/>
          </a:prstGeom>
          <a:noFill/>
          <a:ln w="127000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4C2A6FE-4A76-416E-8B1F-76A3BD00A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22" y="0"/>
            <a:ext cx="8097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03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DCB26A0-B9BF-4B7B-A068-D2B322DD83FE}"/>
              </a:ext>
            </a:extLst>
          </p:cNvPr>
          <p:cNvSpPr/>
          <p:nvPr/>
        </p:nvSpPr>
        <p:spPr>
          <a:xfrm>
            <a:off x="179388" y="188913"/>
            <a:ext cx="8713787" cy="6408737"/>
          </a:xfrm>
          <a:prstGeom prst="rect">
            <a:avLst/>
          </a:prstGeom>
          <a:noFill/>
          <a:ln w="127000" cmpd="thickThin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265B817-6717-41E3-8C06-CEB55E59B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045"/>
            <a:ext cx="9144000" cy="45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28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86C740DC-5AD1-42BE-84C8-332E187A0243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E5366881-CB21-465F-A8F5-D80988DFD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337" y="354809"/>
            <a:ext cx="8233326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السادسة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فيه شفاء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:النص القرائي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القراءة المصورة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</a:t>
            </a:r>
            <a:r>
              <a:rPr lang="ar-SA" sz="1400" b="1" dirty="0">
                <a:cs typeface="Akhbar MT" pitchFamily="2" charset="-78"/>
              </a:rPr>
              <a:t> 3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الصور بحسب تسلسل القصة .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9852FA3-C0C5-4554-977F-6EA0264916E7}"/>
              </a:ext>
            </a:extLst>
          </p:cNvPr>
          <p:cNvSpPr/>
          <p:nvPr/>
        </p:nvSpPr>
        <p:spPr>
          <a:xfrm>
            <a:off x="8037138" y="2433543"/>
            <a:ext cx="760624" cy="1477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أرتب أحداث القصة ثم أقرأها</a:t>
            </a:r>
          </a:p>
        </p:txBody>
      </p:sp>
      <p:grpSp>
        <p:nvGrpSpPr>
          <p:cNvPr id="18" name="مجموعة 9">
            <a:extLst>
              <a:ext uri="{FF2B5EF4-FFF2-40B4-BE49-F238E27FC236}">
                <a16:creationId xmlns:a16="http://schemas.microsoft.com/office/drawing/2014/main" id="{76F80D27-F550-4167-B8C3-1A952C9F6634}"/>
              </a:ext>
            </a:extLst>
          </p:cNvPr>
          <p:cNvGrpSpPr>
            <a:grpSpLocks/>
          </p:cNvGrpSpPr>
          <p:nvPr/>
        </p:nvGrpSpPr>
        <p:grpSpPr bwMode="auto">
          <a:xfrm>
            <a:off x="4763154" y="585439"/>
            <a:ext cx="928688" cy="1089496"/>
            <a:chOff x="3833413" y="761509"/>
            <a:chExt cx="928688" cy="1554389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1CDC74DD-C8B7-4959-9C7C-CF6D783F127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Picture 2" descr="صورة ذات صلة">
              <a:extLst>
                <a:ext uri="{FF2B5EF4-FFF2-40B4-BE49-F238E27FC236}">
                  <a16:creationId xmlns:a16="http://schemas.microsoft.com/office/drawing/2014/main" id="{DA05336C-6752-4588-BA10-222FB4455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8B46AEA-C4F6-4932-BD7B-8E39833B684A}"/>
              </a:ext>
            </a:extLst>
          </p:cNvPr>
          <p:cNvSpPr/>
          <p:nvPr/>
        </p:nvSpPr>
        <p:spPr>
          <a:xfrm>
            <a:off x="608836" y="548398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99CC36B7-0919-4A2E-9206-11E2E6A2F222}"/>
              </a:ext>
            </a:extLst>
          </p:cNvPr>
          <p:cNvGrpSpPr/>
          <p:nvPr/>
        </p:nvGrpSpPr>
        <p:grpSpPr>
          <a:xfrm>
            <a:off x="4834482" y="2094324"/>
            <a:ext cx="2893179" cy="2063563"/>
            <a:chOff x="4917420" y="2104534"/>
            <a:chExt cx="2893179" cy="2063563"/>
          </a:xfrm>
        </p:grpSpPr>
        <p:sp>
          <p:nvSpPr>
            <p:cNvPr id="39" name="مستطيل 38">
              <a:extLst>
                <a:ext uri="{FF2B5EF4-FFF2-40B4-BE49-F238E27FC236}">
                  <a16:creationId xmlns:a16="http://schemas.microsoft.com/office/drawing/2014/main" id="{13EFE897-F575-46BF-BBC2-CEF3AE1D8D2D}"/>
                </a:ext>
              </a:extLst>
            </p:cNvPr>
            <p:cNvSpPr/>
            <p:nvPr/>
          </p:nvSpPr>
          <p:spPr>
            <a:xfrm>
              <a:off x="4917420" y="2104534"/>
              <a:ext cx="2893179" cy="2063563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905BB331-D824-4DE7-8FEA-B9F43E757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810" y="2836041"/>
              <a:ext cx="1313324" cy="1289630"/>
            </a:xfrm>
            <a:prstGeom prst="rect">
              <a:avLst/>
            </a:prstGeom>
          </p:spPr>
        </p:pic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E119FAA7-5B58-410A-86D5-F12D079C4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4550" y="2135319"/>
              <a:ext cx="2096049" cy="1566314"/>
            </a:xfrm>
            <a:prstGeom prst="rect">
              <a:avLst/>
            </a:prstGeom>
          </p:spPr>
        </p:pic>
        <p:sp>
          <p:nvSpPr>
            <p:cNvPr id="42" name="مستطيل 41">
              <a:extLst>
                <a:ext uri="{FF2B5EF4-FFF2-40B4-BE49-F238E27FC236}">
                  <a16:creationId xmlns:a16="http://schemas.microsoft.com/office/drawing/2014/main" id="{E80E7594-C4CA-4F16-995D-00AFD21DD47B}"/>
                </a:ext>
              </a:extLst>
            </p:cNvPr>
            <p:cNvSpPr/>
            <p:nvPr/>
          </p:nvSpPr>
          <p:spPr>
            <a:xfrm>
              <a:off x="5047949" y="2214002"/>
              <a:ext cx="567577" cy="4748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45E17DE8-D215-43DD-9196-2D58A1768341}"/>
              </a:ext>
            </a:extLst>
          </p:cNvPr>
          <p:cNvGrpSpPr/>
          <p:nvPr/>
        </p:nvGrpSpPr>
        <p:grpSpPr>
          <a:xfrm>
            <a:off x="366154" y="2027591"/>
            <a:ext cx="4158851" cy="2139093"/>
            <a:chOff x="4730163" y="4262683"/>
            <a:chExt cx="4158851" cy="2139093"/>
          </a:xfrm>
        </p:grpSpPr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90507E1A-C3F9-4222-A9B4-5E399A3AAF24}"/>
                </a:ext>
              </a:extLst>
            </p:cNvPr>
            <p:cNvSpPr/>
            <p:nvPr/>
          </p:nvSpPr>
          <p:spPr>
            <a:xfrm>
              <a:off x="4730163" y="4262683"/>
              <a:ext cx="4158851" cy="2139093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46" name="صورة 45">
              <a:extLst>
                <a:ext uri="{FF2B5EF4-FFF2-40B4-BE49-F238E27FC236}">
                  <a16:creationId xmlns:a16="http://schemas.microsoft.com/office/drawing/2014/main" id="{B01BC033-337E-4255-98A7-BDA2EDFBA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29"/>
            <a:stretch/>
          </p:blipFill>
          <p:spPr>
            <a:xfrm>
              <a:off x="5047947" y="4941332"/>
              <a:ext cx="1313325" cy="1250201"/>
            </a:xfrm>
            <a:prstGeom prst="rect">
              <a:avLst/>
            </a:prstGeom>
          </p:spPr>
        </p:pic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F20877DC-AD43-4FA4-B311-982CA76CF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964" y="4474177"/>
              <a:ext cx="2537429" cy="1863937"/>
            </a:xfrm>
            <a:prstGeom prst="rect">
              <a:avLst/>
            </a:prstGeom>
          </p:spPr>
        </p:pic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id="{203199EB-5D9A-472C-829B-CE3D2BCEC6FB}"/>
                </a:ext>
              </a:extLst>
            </p:cNvPr>
            <p:cNvSpPr/>
            <p:nvPr/>
          </p:nvSpPr>
          <p:spPr>
            <a:xfrm>
              <a:off x="4972386" y="4373461"/>
              <a:ext cx="510224" cy="4837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886F2F57-534D-4BA8-B3E5-F55C937320A4}"/>
              </a:ext>
            </a:extLst>
          </p:cNvPr>
          <p:cNvGrpSpPr/>
          <p:nvPr/>
        </p:nvGrpSpPr>
        <p:grpSpPr>
          <a:xfrm>
            <a:off x="4753848" y="4305109"/>
            <a:ext cx="4121995" cy="2194941"/>
            <a:chOff x="4642312" y="4305113"/>
            <a:chExt cx="4121995" cy="2194941"/>
          </a:xfrm>
        </p:grpSpPr>
        <p:grpSp>
          <p:nvGrpSpPr>
            <p:cNvPr id="49" name="مجموعة 48">
              <a:extLst>
                <a:ext uri="{FF2B5EF4-FFF2-40B4-BE49-F238E27FC236}">
                  <a16:creationId xmlns:a16="http://schemas.microsoft.com/office/drawing/2014/main" id="{214EA5C8-C69A-4A7C-BDE8-448CBEF5A3DC}"/>
                </a:ext>
              </a:extLst>
            </p:cNvPr>
            <p:cNvGrpSpPr/>
            <p:nvPr/>
          </p:nvGrpSpPr>
          <p:grpSpPr>
            <a:xfrm>
              <a:off x="4642312" y="4305113"/>
              <a:ext cx="4074647" cy="2140332"/>
              <a:chOff x="4887103" y="4259519"/>
              <a:chExt cx="4074647" cy="1971530"/>
            </a:xfrm>
          </p:grpSpPr>
          <p:sp>
            <p:nvSpPr>
              <p:cNvPr id="32" name="مستطيل 31">
                <a:extLst>
                  <a:ext uri="{FF2B5EF4-FFF2-40B4-BE49-F238E27FC236}">
                    <a16:creationId xmlns:a16="http://schemas.microsoft.com/office/drawing/2014/main" id="{55E64420-5689-4842-9E4B-97AC24BD9C07}"/>
                  </a:ext>
                </a:extLst>
              </p:cNvPr>
              <p:cNvSpPr/>
              <p:nvPr/>
            </p:nvSpPr>
            <p:spPr>
              <a:xfrm>
                <a:off x="4887103" y="4259519"/>
                <a:ext cx="4074647" cy="1971530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34" name="مستطيل 33">
                <a:extLst>
                  <a:ext uri="{FF2B5EF4-FFF2-40B4-BE49-F238E27FC236}">
                    <a16:creationId xmlns:a16="http://schemas.microsoft.com/office/drawing/2014/main" id="{0C763B73-D879-4148-96AA-3968EE7019A2}"/>
                  </a:ext>
                </a:extLst>
              </p:cNvPr>
              <p:cNvSpPr/>
              <p:nvPr/>
            </p:nvSpPr>
            <p:spPr>
              <a:xfrm>
                <a:off x="4965011" y="4405677"/>
                <a:ext cx="510224" cy="48371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33" name="صورة 32">
                <a:extLst>
                  <a:ext uri="{FF2B5EF4-FFF2-40B4-BE49-F238E27FC236}">
                    <a16:creationId xmlns:a16="http://schemas.microsoft.com/office/drawing/2014/main" id="{7D6FCB46-8D44-4974-8892-8A693396F2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8591" y="4381948"/>
                <a:ext cx="1295674" cy="1686189"/>
              </a:xfrm>
              <a:prstGeom prst="rect">
                <a:avLst/>
              </a:prstGeom>
            </p:spPr>
          </p:pic>
        </p:grpSp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588E0D8A-6B3E-4939-B6FF-53350268A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980" y="4359722"/>
              <a:ext cx="2239327" cy="2140332"/>
            </a:xfrm>
            <a:prstGeom prst="rect">
              <a:avLst/>
            </a:prstGeom>
          </p:spPr>
        </p:pic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FE21E156-74C4-426B-8FC5-99053154F847}"/>
              </a:ext>
            </a:extLst>
          </p:cNvPr>
          <p:cNvGrpSpPr/>
          <p:nvPr/>
        </p:nvGrpSpPr>
        <p:grpSpPr>
          <a:xfrm>
            <a:off x="291558" y="4255299"/>
            <a:ext cx="4301620" cy="2220775"/>
            <a:chOff x="291558" y="4255299"/>
            <a:chExt cx="4301620" cy="2220775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0B063CB0-FB8C-4944-9F3C-671EEC55CF11}"/>
                </a:ext>
              </a:extLst>
            </p:cNvPr>
            <p:cNvGrpSpPr/>
            <p:nvPr/>
          </p:nvGrpSpPr>
          <p:grpSpPr>
            <a:xfrm>
              <a:off x="291558" y="4277462"/>
              <a:ext cx="4301620" cy="2198612"/>
              <a:chOff x="331293" y="4269473"/>
              <a:chExt cx="4301620" cy="2198612"/>
            </a:xfrm>
          </p:grpSpPr>
          <p:sp>
            <p:nvSpPr>
              <p:cNvPr id="36" name="مستطيل 35">
                <a:extLst>
                  <a:ext uri="{FF2B5EF4-FFF2-40B4-BE49-F238E27FC236}">
                    <a16:creationId xmlns:a16="http://schemas.microsoft.com/office/drawing/2014/main" id="{42524103-4C0C-4158-AE42-9D91F77EA963}"/>
                  </a:ext>
                </a:extLst>
              </p:cNvPr>
              <p:cNvSpPr/>
              <p:nvPr/>
            </p:nvSpPr>
            <p:spPr>
              <a:xfrm>
                <a:off x="331293" y="4269473"/>
                <a:ext cx="4301620" cy="2198612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43" name="صورة 42">
                <a:extLst>
                  <a:ext uri="{FF2B5EF4-FFF2-40B4-BE49-F238E27FC236}">
                    <a16:creationId xmlns:a16="http://schemas.microsoft.com/office/drawing/2014/main" id="{AECB91D6-8C12-4909-98B8-275648593C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432" y="4876015"/>
                <a:ext cx="1347004" cy="1343262"/>
              </a:xfrm>
              <a:prstGeom prst="rect">
                <a:avLst/>
              </a:prstGeom>
            </p:spPr>
          </p:pic>
          <p:sp>
            <p:nvSpPr>
              <p:cNvPr id="45" name="مستطيل 44">
                <a:extLst>
                  <a:ext uri="{FF2B5EF4-FFF2-40B4-BE49-F238E27FC236}">
                    <a16:creationId xmlns:a16="http://schemas.microsoft.com/office/drawing/2014/main" id="{AA025945-AC28-48DE-BC34-652821AD66B7}"/>
                  </a:ext>
                </a:extLst>
              </p:cNvPr>
              <p:cNvSpPr/>
              <p:nvPr/>
            </p:nvSpPr>
            <p:spPr>
              <a:xfrm>
                <a:off x="587213" y="4394992"/>
                <a:ext cx="570357" cy="47481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39BA5CA9-6F35-4613-9C75-172C16483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785" y="4255299"/>
              <a:ext cx="2528615" cy="2220775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66817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46F8F0B-1488-4056-AB96-AD0C2D90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25" y="380183"/>
            <a:ext cx="5400768" cy="359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7F9CE0F-7692-437D-8370-91FE1DC576F5}"/>
              </a:ext>
            </a:extLst>
          </p:cNvPr>
          <p:cNvSpPr/>
          <p:nvPr/>
        </p:nvSpPr>
        <p:spPr>
          <a:xfrm>
            <a:off x="5261316" y="5106572"/>
            <a:ext cx="2785403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توضع الجمل على المكعبات 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F062B86-3C34-40CA-8B70-7ABFEC3A7F8D}"/>
              </a:ext>
            </a:extLst>
          </p:cNvPr>
          <p:cNvSpPr/>
          <p:nvPr/>
        </p:nvSpPr>
        <p:spPr>
          <a:xfrm>
            <a:off x="689317" y="5106572"/>
            <a:ext cx="3882683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 المطلوب : ترتيب الجمل لتصبح نصًا مترابطًا .</a:t>
            </a:r>
          </a:p>
        </p:txBody>
      </p:sp>
    </p:spTree>
    <p:extLst>
      <p:ext uri="{BB962C8B-B14F-4D97-AF65-F5344CB8AC3E}">
        <p14:creationId xmlns:p14="http://schemas.microsoft.com/office/powerpoint/2010/main" val="3791359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87CDDFE5-5C7B-4EFA-960E-09FCB58FDAA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959592D1-FA81-4B5A-B6EA-2595207C3DE9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5632D08D-4CE6-4BB5-A4A0-4D986F8299DD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670300"/>
            <a:ext cx="3048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BB6A0302-4F4A-4ECE-8978-D070FF9DE97A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609975"/>
            <a:ext cx="3048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4FCDA3F3-D2DC-457C-8975-B4B2038CE04B}"/>
              </a:ext>
            </a:extLst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D7F84A7D-944A-4851-9C46-0833E86A333F}"/>
              </a:ext>
            </a:extLst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65463"/>
            <a:ext cx="3048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2535A46A-7DFA-4F97-8152-574A532895E2}"/>
              </a:ext>
            </a:extLst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3187700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صورة 15" descr="1057628e5499n1ynb.gif">
            <a:extLst>
              <a:ext uri="{FF2B5EF4-FFF2-40B4-BE49-F238E27FC236}">
                <a16:creationId xmlns:a16="http://schemas.microsoft.com/office/drawing/2014/main" id="{978D73B0-255B-4C22-B1AE-88FE5EA6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9144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8" descr="3.jpg">
            <a:extLst>
              <a:ext uri="{FF2B5EF4-FFF2-40B4-BE49-F238E27FC236}">
                <a16:creationId xmlns:a16="http://schemas.microsoft.com/office/drawing/2014/main" id="{AAE67F02-F7AF-4AD6-8934-35EF14341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25463"/>
            <a:ext cx="192881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2.jpg">
            <a:extLst>
              <a:ext uri="{FF2B5EF4-FFF2-40B4-BE49-F238E27FC236}">
                <a16:creationId xmlns:a16="http://schemas.microsoft.com/office/drawing/2014/main" id="{A40D21D5-1575-4142-97E4-08C4614F5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463"/>
            <a:ext cx="1785938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D:\سطح المكتب\خلفيات عروض\5.jpg">
            <a:extLst>
              <a:ext uri="{FF2B5EF4-FFF2-40B4-BE49-F238E27FC236}">
                <a16:creationId xmlns:a16="http://schemas.microsoft.com/office/drawing/2014/main" id="{7D187E98-2A66-47C2-BE59-36696F2D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525463"/>
            <a:ext cx="1952625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D:\سطح المكتب\خلفيات عروض\4.jpg">
            <a:extLst>
              <a:ext uri="{FF2B5EF4-FFF2-40B4-BE49-F238E27FC236}">
                <a16:creationId xmlns:a16="http://schemas.microsoft.com/office/drawing/2014/main" id="{391D4DD1-4BBF-4FCD-B566-6FA6B909B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5463"/>
            <a:ext cx="19050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 descr="1.jpg">
            <a:extLst>
              <a:ext uri="{FF2B5EF4-FFF2-40B4-BE49-F238E27FC236}">
                <a16:creationId xmlns:a16="http://schemas.microsoft.com/office/drawing/2014/main" id="{636F8D3E-282A-4160-9AF9-40B34DF2D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9900"/>
            <a:ext cx="19050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ت مسجّل">
            <a:hlinkClick r:id="" action="ppaction://media"/>
            <a:extLst>
              <a:ext uri="{FF2B5EF4-FFF2-40B4-BE49-F238E27FC236}">
                <a16:creationId xmlns:a16="http://schemas.microsoft.com/office/drawing/2014/main" id="{433C2001-14D1-4D3F-888E-13FE6984FCF4}"/>
              </a:ext>
            </a:extLst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522538"/>
            <a:ext cx="30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20000">
    <p:sndAc>
      <p:stSnd>
        <p:snd r:embed="rId18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AB57BD3-7488-49C7-BAA8-F09801589909}"/>
              </a:ext>
            </a:extLst>
          </p:cNvPr>
          <p:cNvSpPr/>
          <p:nvPr/>
        </p:nvSpPr>
        <p:spPr>
          <a:xfrm>
            <a:off x="1767749" y="631387"/>
            <a:ext cx="4726184" cy="177862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C0CB84CD-39C4-4F70-A03E-043EEA2BFC47}"/>
              </a:ext>
            </a:extLst>
          </p:cNvPr>
          <p:cNvGrpSpPr/>
          <p:nvPr/>
        </p:nvGrpSpPr>
        <p:grpSpPr>
          <a:xfrm>
            <a:off x="580732" y="2749859"/>
            <a:ext cx="3550109" cy="1778624"/>
            <a:chOff x="388260" y="2517840"/>
            <a:chExt cx="3550109" cy="177862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B4FAB6DA-1A1F-450F-903A-65B5E63A6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60" y="2742796"/>
              <a:ext cx="3549239" cy="1491811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214EB29D-65CA-4CBA-A5ED-B6E1F8E8524A}"/>
                </a:ext>
              </a:extLst>
            </p:cNvPr>
            <p:cNvSpPr/>
            <p:nvPr/>
          </p:nvSpPr>
          <p:spPr>
            <a:xfrm>
              <a:off x="389130" y="2517840"/>
              <a:ext cx="3549239" cy="1778624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ln w="38100"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E635752C-B377-4D40-984A-50C7491908A2}"/>
              </a:ext>
            </a:extLst>
          </p:cNvPr>
          <p:cNvGrpSpPr/>
          <p:nvPr/>
        </p:nvGrpSpPr>
        <p:grpSpPr>
          <a:xfrm>
            <a:off x="4845684" y="2772564"/>
            <a:ext cx="3296575" cy="1778624"/>
            <a:chOff x="5677468" y="4583545"/>
            <a:chExt cx="3296575" cy="177862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FE62E03E-7CAE-4D46-85A6-198814DE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468" y="4622698"/>
              <a:ext cx="3053424" cy="1654909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58A28FBA-1825-4AD1-8F92-721F0D899AEB}"/>
                </a:ext>
              </a:extLst>
            </p:cNvPr>
            <p:cNvSpPr/>
            <p:nvPr/>
          </p:nvSpPr>
          <p:spPr>
            <a:xfrm>
              <a:off x="5677468" y="4583545"/>
              <a:ext cx="3296575" cy="1778624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AA98C5F4-326A-4354-923C-D88968C09171}"/>
              </a:ext>
            </a:extLst>
          </p:cNvPr>
          <p:cNvGrpSpPr/>
          <p:nvPr/>
        </p:nvGrpSpPr>
        <p:grpSpPr>
          <a:xfrm>
            <a:off x="1834614" y="349181"/>
            <a:ext cx="5012413" cy="2140199"/>
            <a:chOff x="3975341" y="2342623"/>
            <a:chExt cx="5012413" cy="2140199"/>
          </a:xfrm>
        </p:grpSpPr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FA138780-7EAA-43BB-942F-38B31B56BE47}"/>
                </a:ext>
              </a:extLst>
            </p:cNvPr>
            <p:cNvGrpSpPr/>
            <p:nvPr/>
          </p:nvGrpSpPr>
          <p:grpSpPr>
            <a:xfrm>
              <a:off x="3975341" y="2342623"/>
              <a:ext cx="5012413" cy="2140199"/>
              <a:chOff x="3861739" y="2486392"/>
              <a:chExt cx="5012413" cy="2140199"/>
            </a:xfrm>
          </p:grpSpPr>
          <p:pic>
            <p:nvPicPr>
              <p:cNvPr id="17" name="صورة 16">
                <a:extLst>
                  <a:ext uri="{FF2B5EF4-FFF2-40B4-BE49-F238E27FC236}">
                    <a16:creationId xmlns:a16="http://schemas.microsoft.com/office/drawing/2014/main" id="{97983E62-3E62-4640-92A5-E0E5359EFA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1739" y="2486392"/>
                <a:ext cx="4669941" cy="2072820"/>
              </a:xfrm>
              <a:prstGeom prst="rect">
                <a:avLst/>
              </a:prstGeom>
            </p:spPr>
          </p:pic>
          <p:sp>
            <p:nvSpPr>
              <p:cNvPr id="18" name="مستطيل 17">
                <a:extLst>
                  <a:ext uri="{FF2B5EF4-FFF2-40B4-BE49-F238E27FC236}">
                    <a16:creationId xmlns:a16="http://schemas.microsoft.com/office/drawing/2014/main" id="{2AEF9CDD-0381-412D-A6C3-4473B473793B}"/>
                  </a:ext>
                </a:extLst>
              </p:cNvPr>
              <p:cNvSpPr/>
              <p:nvPr/>
            </p:nvSpPr>
            <p:spPr>
              <a:xfrm>
                <a:off x="3973513" y="2666210"/>
                <a:ext cx="4900639" cy="196038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D423A576-5B4F-46C8-8609-050EE6A3E0C6}"/>
                </a:ext>
              </a:extLst>
            </p:cNvPr>
            <p:cNvSpPr txBox="1"/>
            <p:nvPr/>
          </p:nvSpPr>
          <p:spPr>
            <a:xfrm>
              <a:off x="7590483" y="2578130"/>
              <a:ext cx="39340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dirty="0"/>
                <a:t> َ</a:t>
              </a:r>
            </a:p>
          </p:txBody>
        </p:sp>
      </p:grpSp>
      <p:pic>
        <p:nvPicPr>
          <p:cNvPr id="19" name="صورة 18">
            <a:extLst>
              <a:ext uri="{FF2B5EF4-FFF2-40B4-BE49-F238E27FC236}">
                <a16:creationId xmlns:a16="http://schemas.microsoft.com/office/drawing/2014/main" id="{B727072C-4896-4C19-A3FB-B09FECAEC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51" y="4868331"/>
            <a:ext cx="4523624" cy="15850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3558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A235BE-2B9A-4E0E-A3FD-8D480E6C4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418" y="568325"/>
            <a:ext cx="4325662" cy="1143000"/>
          </a:xfrm>
          <a:solidFill>
            <a:srgbClr val="CC99FF"/>
          </a:solidFill>
        </p:spPr>
        <p:txBody>
          <a:bodyPr/>
          <a:lstStyle/>
          <a:p>
            <a:pPr algn="ctr"/>
            <a:r>
              <a:rPr lang="ar-SA" altLang="ar-SA" dirty="0"/>
              <a:t>لعبة المصافحة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791E1D2-B0C8-4EED-8A2F-5039847D9DE7}"/>
              </a:ext>
            </a:extLst>
          </p:cNvPr>
          <p:cNvSpPr/>
          <p:nvPr/>
        </p:nvSpPr>
        <p:spPr>
          <a:xfrm>
            <a:off x="1677418" y="2817812"/>
            <a:ext cx="6059662" cy="16586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800" b="1" dirty="0"/>
              <a:t> </a:t>
            </a:r>
            <a:r>
              <a:rPr lang="ar-SA" b="1" dirty="0"/>
              <a:t> </a:t>
            </a:r>
            <a:r>
              <a:rPr lang="ar-SA" sz="2400" b="1" dirty="0"/>
              <a:t>- اللعبة عبارة عن فريقين كل فريق أربع طالبات </a:t>
            </a:r>
          </a:p>
          <a:p>
            <a:pPr algn="r" rtl="1" eaLnBrk="1" hangingPunct="1">
              <a:defRPr/>
            </a:pPr>
            <a:r>
              <a:rPr lang="ar-SA" sz="2400" b="1" dirty="0"/>
              <a:t> - الفريق الأول صور الدرس والفريق الثاني جمل الدرس</a:t>
            </a:r>
          </a:p>
          <a:p>
            <a:pPr algn="r" rtl="1" eaLnBrk="1" hangingPunct="1">
              <a:defRPr/>
            </a:pPr>
            <a:r>
              <a:rPr lang="ar-SA" sz="2400" b="1" dirty="0"/>
              <a:t>  المطلوب : البحث عن الصورة المناسبة للجملة .</a:t>
            </a:r>
          </a:p>
        </p:txBody>
      </p:sp>
    </p:spTree>
    <p:extLst>
      <p:ext uri="{BB962C8B-B14F-4D97-AF65-F5344CB8AC3E}">
        <p14:creationId xmlns:p14="http://schemas.microsoft.com/office/powerpoint/2010/main" val="21134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F6163D22-AC88-4352-B57E-D7DBC4D19C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/>
          <a:stretch/>
        </p:blipFill>
        <p:spPr>
          <a:xfrm>
            <a:off x="4882658" y="1301713"/>
            <a:ext cx="4096110" cy="36295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E9B10D4-80F1-4BDF-B004-C4D54A08E5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9"/>
          <a:stretch/>
        </p:blipFill>
        <p:spPr>
          <a:xfrm>
            <a:off x="165232" y="1301712"/>
            <a:ext cx="4572000" cy="36295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17330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D8ED9B0-E76C-47C7-A357-A0067C29C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6280"/>
            <a:ext cx="4377307" cy="44234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E499536-C01F-4C68-8EBE-B32C36ED3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3" y="856280"/>
            <a:ext cx="4130838" cy="44234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63349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E119425-839F-46BE-A226-7FE473A91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601" y="698743"/>
            <a:ext cx="3798427" cy="39638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57D58D7-34E6-41C3-B0DF-9160E3352B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9"/>
          <a:stretch/>
        </p:blipFill>
        <p:spPr>
          <a:xfrm>
            <a:off x="407972" y="698743"/>
            <a:ext cx="4164028" cy="39638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34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4852E5A-769A-46B0-A661-675A4F408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63" y="1056031"/>
            <a:ext cx="3696216" cy="36295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4742A1C-1F43-4F81-8409-358F3FF88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 r="19575"/>
          <a:stretch/>
        </p:blipFill>
        <p:spPr>
          <a:xfrm>
            <a:off x="928127" y="1056031"/>
            <a:ext cx="3834939" cy="36295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4720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صورة 32">
            <a:extLst>
              <a:ext uri="{FF2B5EF4-FFF2-40B4-BE49-F238E27FC236}">
                <a16:creationId xmlns:a16="http://schemas.microsoft.com/office/drawing/2014/main" id="{7D6FCB46-8D44-4974-8892-8A693396F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88" y="5472469"/>
            <a:ext cx="1289112" cy="10855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AECB91D6-8C12-4909-98B8-275648593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23" y="2011880"/>
            <a:ext cx="1204646" cy="10776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6C740DC-5AD1-42BE-84C8-332E187A0243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E5366881-CB21-465F-A8F5-D80988DFD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744" y="284649"/>
            <a:ext cx="8233326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السادسة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فيه شفاء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:النص القرائي </a:t>
            </a:r>
            <a:r>
              <a:rPr lang="ar-SA" sz="1400" b="1" dirty="0">
                <a:ea typeface="Calibri" panose="020F0502020204030204" pitchFamily="34" charset="0"/>
                <a:cs typeface="Akhbar MT" pitchFamily="2" charset="-78"/>
              </a:rPr>
              <a:t>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النصف والنصف الآخر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</a:t>
            </a:r>
            <a:r>
              <a:rPr lang="ar-SA" sz="1400" b="1" dirty="0">
                <a:cs typeface="Akhbar MT" pitchFamily="2" charset="-78"/>
              </a:rPr>
              <a:t> 3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الصور بحسب تسلسل القصة .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9852FA3-C0C5-4554-977F-6EA0264916E7}"/>
              </a:ext>
            </a:extLst>
          </p:cNvPr>
          <p:cNvSpPr/>
          <p:nvPr/>
        </p:nvSpPr>
        <p:spPr>
          <a:xfrm>
            <a:off x="6016473" y="2018770"/>
            <a:ext cx="2662987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أصل الصورة بالجملة المناسبة :</a:t>
            </a:r>
          </a:p>
        </p:txBody>
      </p:sp>
      <p:grpSp>
        <p:nvGrpSpPr>
          <p:cNvPr id="18" name="مجموعة 9">
            <a:extLst>
              <a:ext uri="{FF2B5EF4-FFF2-40B4-BE49-F238E27FC236}">
                <a16:creationId xmlns:a16="http://schemas.microsoft.com/office/drawing/2014/main" id="{76F80D27-F550-4167-B8C3-1A952C9F6634}"/>
              </a:ext>
            </a:extLst>
          </p:cNvPr>
          <p:cNvGrpSpPr>
            <a:grpSpLocks/>
          </p:cNvGrpSpPr>
          <p:nvPr/>
        </p:nvGrpSpPr>
        <p:grpSpPr bwMode="auto">
          <a:xfrm>
            <a:off x="4763154" y="585439"/>
            <a:ext cx="928688" cy="1089496"/>
            <a:chOff x="3833413" y="761509"/>
            <a:chExt cx="928688" cy="1554389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1CDC74DD-C8B7-4959-9C7C-CF6D783F1276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Picture 2" descr="صورة ذات صلة">
              <a:extLst>
                <a:ext uri="{FF2B5EF4-FFF2-40B4-BE49-F238E27FC236}">
                  <a16:creationId xmlns:a16="http://schemas.microsoft.com/office/drawing/2014/main" id="{DA05336C-6752-4588-BA10-222FB4455E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8B46AEA-C4F6-4932-BD7B-8E39833B684A}"/>
              </a:ext>
            </a:extLst>
          </p:cNvPr>
          <p:cNvSpPr/>
          <p:nvPr/>
        </p:nvSpPr>
        <p:spPr>
          <a:xfrm>
            <a:off x="608836" y="548398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pic>
        <p:nvPicPr>
          <p:cNvPr id="40" name="صورة 39">
            <a:extLst>
              <a:ext uri="{FF2B5EF4-FFF2-40B4-BE49-F238E27FC236}">
                <a16:creationId xmlns:a16="http://schemas.microsoft.com/office/drawing/2014/main" id="{905BB331-D824-4DE7-8FEA-B9F43E757E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726" y="3176670"/>
            <a:ext cx="1310982" cy="10898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E119FAA7-5B58-410A-86D5-F12D079C4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26" y="2523082"/>
            <a:ext cx="2096049" cy="15663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B01BC033-337E-4255-98A7-BDA2EDFBA5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9"/>
          <a:stretch/>
        </p:blipFill>
        <p:spPr>
          <a:xfrm>
            <a:off x="3681726" y="4346032"/>
            <a:ext cx="1328484" cy="10898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F20877DC-AD43-4FA4-B311-982CA76CF4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78" y="4503918"/>
            <a:ext cx="2537429" cy="18639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14AB19A-20FD-4284-B533-DE71B4A1910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4"/>
          <a:stretch/>
        </p:blipFill>
        <p:spPr>
          <a:xfrm>
            <a:off x="595317" y="2203436"/>
            <a:ext cx="2239327" cy="18639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B6208D69-6BB3-407B-8478-C280418AC5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95" y="4273858"/>
            <a:ext cx="2528615" cy="22207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75742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44992AD-C2F6-4338-BF97-0A59322CABBC}"/>
              </a:ext>
            </a:extLst>
          </p:cNvPr>
          <p:cNvSpPr/>
          <p:nvPr/>
        </p:nvSpPr>
        <p:spPr>
          <a:xfrm>
            <a:off x="179388" y="260350"/>
            <a:ext cx="8785225" cy="6408738"/>
          </a:xfrm>
          <a:prstGeom prst="rect">
            <a:avLst/>
          </a:prstGeom>
          <a:noFill/>
          <a:ln w="161925" cmpd="thinThick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3" name="Picture 4" descr="نتيجة بحث الصور عن ‫لعبة صيد السمك learning‬‎">
            <a:extLst>
              <a:ext uri="{FF2B5EF4-FFF2-40B4-BE49-F238E27FC236}">
                <a16:creationId xmlns:a16="http://schemas.microsoft.com/office/drawing/2014/main" id="{7DBB96C5-FB43-4112-B14F-9C909FA86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3" r="14668"/>
          <a:stretch/>
        </p:blipFill>
        <p:spPr bwMode="auto">
          <a:xfrm>
            <a:off x="552121" y="4203468"/>
            <a:ext cx="3476540" cy="1638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C81DE15-B58B-428C-9A46-EF4AF5A7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80" y="433283"/>
            <a:ext cx="4268239" cy="1395121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A091675F-9F5D-432F-AF05-2B81A97C5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76238"/>
            <a:ext cx="71628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EB9D870-3411-451A-AC9D-0308B939D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299" y="4241008"/>
            <a:ext cx="3828814" cy="1486148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8453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73C58A80-02AB-404A-8D5A-1CD3BCCA0021}"/>
              </a:ext>
            </a:extLst>
          </p:cNvPr>
          <p:cNvGraphicFramePr>
            <a:graphicFrameLocks noGrp="1"/>
          </p:cNvGraphicFramePr>
          <p:nvPr/>
        </p:nvGraphicFramePr>
        <p:xfrm>
          <a:off x="152399" y="403058"/>
          <a:ext cx="8839201" cy="590069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104988">
                  <a:extLst>
                    <a:ext uri="{9D8B030D-6E8A-4147-A177-3AD203B41FA5}">
                      <a16:colId xmlns:a16="http://schemas.microsoft.com/office/drawing/2014/main" val="863728163"/>
                    </a:ext>
                  </a:extLst>
                </a:gridCol>
                <a:gridCol w="2265137">
                  <a:extLst>
                    <a:ext uri="{9D8B030D-6E8A-4147-A177-3AD203B41FA5}">
                      <a16:colId xmlns:a16="http://schemas.microsoft.com/office/drawing/2014/main" val="2719129706"/>
                    </a:ext>
                  </a:extLst>
                </a:gridCol>
                <a:gridCol w="2143835">
                  <a:extLst>
                    <a:ext uri="{9D8B030D-6E8A-4147-A177-3AD203B41FA5}">
                      <a16:colId xmlns:a16="http://schemas.microsoft.com/office/drawing/2014/main" val="87576096"/>
                    </a:ext>
                  </a:extLst>
                </a:gridCol>
                <a:gridCol w="2325241">
                  <a:extLst>
                    <a:ext uri="{9D8B030D-6E8A-4147-A177-3AD203B41FA5}">
                      <a16:colId xmlns:a16="http://schemas.microsoft.com/office/drawing/2014/main" val="3805872396"/>
                    </a:ext>
                  </a:extLst>
                </a:gridCol>
              </a:tblGrid>
              <a:tr h="1534933">
                <a:tc>
                  <a:txBody>
                    <a:bodyPr/>
                    <a:lstStyle/>
                    <a:p>
                      <a:pPr algn="ctr" rtl="1"/>
                      <a:endParaRPr lang="ar-SA" sz="14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أَحْسَنْتَ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4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 طَعَامًا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4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الْبَاعَةُ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4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مُلَوَّثًـا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781236"/>
                  </a:ext>
                </a:extLst>
              </a:tr>
              <a:tr h="1366683">
                <a:tc>
                  <a:txBody>
                    <a:bodyPr/>
                    <a:lstStyle/>
                    <a:p>
                      <a:pPr algn="ctr" rtl="1"/>
                      <a:endParaRPr lang="ar-SA" sz="1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endParaRPr lang="ar-SA" sz="8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 بَطْنِهِ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مُحَـمَّدًا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8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أَلَمُ 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صِحَّتِهِ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57918"/>
                  </a:ext>
                </a:extLst>
              </a:tr>
              <a:tr h="1491915">
                <a:tc>
                  <a:txBody>
                    <a:bodyPr/>
                    <a:lstStyle/>
                    <a:p>
                      <a:pPr algn="ctr" rtl="1"/>
                      <a:endParaRPr lang="ar-SA" sz="14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نَطْمَئِنَّ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4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صَالِحُ 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4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نَعُودَ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14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فَأصَابَهُ </a:t>
                      </a:r>
                      <a:endParaRPr lang="ar-SA" sz="60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656494"/>
                  </a:ext>
                </a:extLst>
              </a:tr>
              <a:tr h="1507162">
                <a:tc>
                  <a:txBody>
                    <a:bodyPr/>
                    <a:lstStyle/>
                    <a:p>
                      <a:pPr algn="ctr" rtl="1"/>
                      <a:endParaRPr lang="ar-SA" sz="8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endParaRPr lang="ar-SA" sz="8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يَرْقُدُ</a:t>
                      </a:r>
                    </a:p>
                    <a:p>
                      <a:pPr algn="ctr" rtl="1"/>
                      <a:endParaRPr lang="ar-SA" sz="1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8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تَعْلَمُونَ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8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الْمُعَلِّمُ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800" b="1" dirty="0">
                        <a:solidFill>
                          <a:schemeClr val="tx1"/>
                        </a:solidFill>
                        <a:latin typeface="Adobe نسخ Medium" panose="01010101010101010101" pitchFamily="50" charset="-78"/>
                        <a:cs typeface="AL-Mohanad Bold" pitchFamily="2" charset="-78"/>
                      </a:endParaRPr>
                    </a:p>
                    <a:p>
                      <a:pPr algn="ctr" rtl="1"/>
                      <a:r>
                        <a:rPr lang="ar-SA" sz="6000" b="1" dirty="0">
                          <a:solidFill>
                            <a:schemeClr val="tx1"/>
                          </a:solidFill>
                          <a:latin typeface="Adobe نسخ Medium" panose="01010101010101010101" pitchFamily="50" charset="-78"/>
                          <a:cs typeface="AL-Mohanad Bold" pitchFamily="2" charset="-78"/>
                        </a:rPr>
                        <a:t>زَمِيلَكُم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2666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4925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مستطيل 23">
            <a:extLst>
              <a:ext uri="{FF2B5EF4-FFF2-40B4-BE49-F238E27FC236}">
                <a16:creationId xmlns:a16="http://schemas.microsoft.com/office/drawing/2014/main" id="{F15A4D86-43F4-41CF-8805-C5308104C8A0}"/>
              </a:ext>
            </a:extLst>
          </p:cNvPr>
          <p:cNvSpPr/>
          <p:nvPr/>
        </p:nvSpPr>
        <p:spPr>
          <a:xfrm>
            <a:off x="152394" y="260350"/>
            <a:ext cx="8857108" cy="6337300"/>
          </a:xfrm>
          <a:prstGeom prst="rect">
            <a:avLst/>
          </a:prstGeom>
          <a:noFill/>
          <a:ln w="2857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57F4056-96FE-42EE-A571-0C7C017F0068}"/>
              </a:ext>
            </a:extLst>
          </p:cNvPr>
          <p:cNvSpPr/>
          <p:nvPr/>
        </p:nvSpPr>
        <p:spPr>
          <a:xfrm>
            <a:off x="1121364" y="2007758"/>
            <a:ext cx="4821072" cy="651334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2000" b="1" dirty="0">
                <a:ln w="12700">
                  <a:noFill/>
                </a:ln>
                <a:solidFill>
                  <a:srgbClr val="00B050"/>
                </a:solidFill>
              </a:rPr>
              <a:t>أرتب الجمل لتصبح نصا مترابطا بوضع رقم أمام الجملة</a:t>
            </a:r>
            <a:endParaRPr lang="ar-SA" sz="2000" b="1" dirty="0">
              <a:ln w="12700">
                <a:noFill/>
              </a:ln>
              <a:solidFill>
                <a:srgbClr val="00B050"/>
              </a:solidFill>
              <a:cs typeface="AL-Mohanad Bold" pitchFamily="2" charset="-78"/>
            </a:endParaRP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AF5414BD-C10B-4B9D-8A5F-1D12F1100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078" y="391430"/>
            <a:ext cx="837437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السادسة </a:t>
            </a:r>
            <a:endParaRPr lang="ar-SA" sz="1400" b="1" dirty="0">
              <a:ea typeface="Calibri" panose="020F0502020204030204" pitchFamily="34" charset="0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 : فيه شفاء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 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:</a:t>
            </a:r>
            <a:r>
              <a:rPr lang="ar-SA" sz="1400" b="1" dirty="0">
                <a:ea typeface="Calibri" panose="020F0502020204030204" pitchFamily="34" charset="0"/>
              </a:rPr>
              <a:t> النص القرائي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الاستراتيجية : </a:t>
            </a:r>
            <a:r>
              <a:rPr lang="ar-SA" sz="1400" b="1" dirty="0"/>
              <a:t>الاصطفاف المنطقي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الزمن :</a:t>
            </a:r>
            <a:r>
              <a:rPr lang="ar-SA" sz="1400" b="1" dirty="0"/>
              <a:t> 3 د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الجمل لتصبح نصًا مترابطًا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6827D658-7368-49C6-8024-9E0528D410F6}"/>
              </a:ext>
            </a:extLst>
          </p:cNvPr>
          <p:cNvSpPr/>
          <p:nvPr/>
        </p:nvSpPr>
        <p:spPr>
          <a:xfrm>
            <a:off x="608836" y="548398"/>
            <a:ext cx="1856068" cy="1294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ar-SA" b="1" dirty="0">
              <a:solidFill>
                <a:srgbClr val="FF0000"/>
              </a:solidFill>
            </a:endParaRPr>
          </a:p>
          <a:p>
            <a:pPr algn="ctr"/>
            <a:endParaRPr lang="ar-SA" sz="11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22" name="مجموعة 9">
            <a:extLst>
              <a:ext uri="{FF2B5EF4-FFF2-40B4-BE49-F238E27FC236}">
                <a16:creationId xmlns:a16="http://schemas.microsoft.com/office/drawing/2014/main" id="{7BB163C4-6388-4701-968D-C138FF5B01AE}"/>
              </a:ext>
            </a:extLst>
          </p:cNvPr>
          <p:cNvGrpSpPr>
            <a:grpSpLocks/>
          </p:cNvGrpSpPr>
          <p:nvPr/>
        </p:nvGrpSpPr>
        <p:grpSpPr bwMode="auto">
          <a:xfrm>
            <a:off x="5262915" y="568453"/>
            <a:ext cx="790524" cy="1068367"/>
            <a:chOff x="3833413" y="761509"/>
            <a:chExt cx="928688" cy="1554389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9F09F422-96E9-42B4-8F00-40FD8C33E218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" descr="صورة ذات صلة">
              <a:extLst>
                <a:ext uri="{FF2B5EF4-FFF2-40B4-BE49-F238E27FC236}">
                  <a16:creationId xmlns:a16="http://schemas.microsoft.com/office/drawing/2014/main" id="{A7922A56-6DBE-4BD6-BA76-3BEC5C5DE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9E30ED2-0611-4342-B42B-F9D7B4FC139B}"/>
              </a:ext>
            </a:extLst>
          </p:cNvPr>
          <p:cNvGrpSpPr/>
          <p:nvPr/>
        </p:nvGrpSpPr>
        <p:grpSpPr>
          <a:xfrm>
            <a:off x="269848" y="4703769"/>
            <a:ext cx="4726184" cy="1778624"/>
            <a:chOff x="269849" y="4349222"/>
            <a:chExt cx="4726184" cy="1778624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C66B65E0-29E5-43A7-A909-F66864CA399E}"/>
                </a:ext>
              </a:extLst>
            </p:cNvPr>
            <p:cNvSpPr/>
            <p:nvPr/>
          </p:nvSpPr>
          <p:spPr>
            <a:xfrm>
              <a:off x="4472757" y="4430814"/>
              <a:ext cx="372928" cy="432312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40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DF42C42D-F27D-4E4F-ADE7-DC528450E684}"/>
                </a:ext>
              </a:extLst>
            </p:cNvPr>
            <p:cNvSpPr/>
            <p:nvPr/>
          </p:nvSpPr>
          <p:spPr>
            <a:xfrm>
              <a:off x="269849" y="4349222"/>
              <a:ext cx="4726184" cy="17786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74B8AC4C-70A4-4660-88F8-FB17691CE040}"/>
              </a:ext>
            </a:extLst>
          </p:cNvPr>
          <p:cNvGrpSpPr/>
          <p:nvPr/>
        </p:nvGrpSpPr>
        <p:grpSpPr>
          <a:xfrm>
            <a:off x="369345" y="2613319"/>
            <a:ext cx="3550109" cy="1778624"/>
            <a:chOff x="388260" y="2517840"/>
            <a:chExt cx="3550109" cy="1778624"/>
          </a:xfrm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992AF294-4AD6-4D30-AE46-2C81E0029DDB}"/>
                </a:ext>
              </a:extLst>
            </p:cNvPr>
            <p:cNvSpPr/>
            <p:nvPr/>
          </p:nvSpPr>
          <p:spPr>
            <a:xfrm>
              <a:off x="3448717" y="2686938"/>
              <a:ext cx="390763" cy="432312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4000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8FED2EE1-3480-4D12-A430-05DF7C83C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60" y="2735849"/>
              <a:ext cx="3060457" cy="1286367"/>
            </a:xfrm>
            <a:prstGeom prst="rect">
              <a:avLst/>
            </a:prstGeom>
          </p:spPr>
        </p:pic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1557C11D-5D02-4665-B980-44CE63BE318A}"/>
                </a:ext>
              </a:extLst>
            </p:cNvPr>
            <p:cNvSpPr/>
            <p:nvPr/>
          </p:nvSpPr>
          <p:spPr>
            <a:xfrm>
              <a:off x="389130" y="2517840"/>
              <a:ext cx="3549239" cy="17786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BB56366-F6A1-4908-B594-517F62F5AA18}"/>
              </a:ext>
            </a:extLst>
          </p:cNvPr>
          <p:cNvGrpSpPr/>
          <p:nvPr/>
        </p:nvGrpSpPr>
        <p:grpSpPr>
          <a:xfrm>
            <a:off x="5380448" y="4703769"/>
            <a:ext cx="3296575" cy="1778624"/>
            <a:chOff x="5677468" y="4583545"/>
            <a:chExt cx="3296575" cy="1778624"/>
          </a:xfrm>
        </p:grpSpPr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51E26771-0980-4755-8A1F-50A425197E08}"/>
                </a:ext>
              </a:extLst>
            </p:cNvPr>
            <p:cNvSpPr/>
            <p:nvPr/>
          </p:nvSpPr>
          <p:spPr>
            <a:xfrm>
              <a:off x="8339446" y="4791021"/>
              <a:ext cx="390763" cy="429350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4000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D5E4FD27-0BBA-4A71-9BAB-69E4232F4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070" y="4831182"/>
              <a:ext cx="2395936" cy="1298561"/>
            </a:xfrm>
            <a:prstGeom prst="rect">
              <a:avLst/>
            </a:prstGeom>
          </p:spPr>
        </p:pic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B21A6F2C-0AC6-4F7A-80B7-B3B122A340D4}"/>
                </a:ext>
              </a:extLst>
            </p:cNvPr>
            <p:cNvSpPr/>
            <p:nvPr/>
          </p:nvSpPr>
          <p:spPr>
            <a:xfrm>
              <a:off x="5677468" y="4583545"/>
              <a:ext cx="3296575" cy="17786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9A082AD-8E1E-447A-A3C7-44163AFDDC9F}"/>
              </a:ext>
            </a:extLst>
          </p:cNvPr>
          <p:cNvGrpSpPr/>
          <p:nvPr/>
        </p:nvGrpSpPr>
        <p:grpSpPr>
          <a:xfrm>
            <a:off x="3975341" y="2342623"/>
            <a:ext cx="5012413" cy="2140199"/>
            <a:chOff x="3975341" y="2342623"/>
            <a:chExt cx="5012413" cy="2140199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C04992F0-54C8-4BC6-BF46-E018EE019169}"/>
                </a:ext>
              </a:extLst>
            </p:cNvPr>
            <p:cNvGrpSpPr/>
            <p:nvPr/>
          </p:nvGrpSpPr>
          <p:grpSpPr>
            <a:xfrm>
              <a:off x="3975341" y="2342623"/>
              <a:ext cx="5012413" cy="2140199"/>
              <a:chOff x="3861739" y="2486392"/>
              <a:chExt cx="5012413" cy="2140199"/>
            </a:xfrm>
          </p:grpSpPr>
          <p:sp>
            <p:nvSpPr>
              <p:cNvPr id="18" name="مستطيل 17">
                <a:extLst>
                  <a:ext uri="{FF2B5EF4-FFF2-40B4-BE49-F238E27FC236}">
                    <a16:creationId xmlns:a16="http://schemas.microsoft.com/office/drawing/2014/main" id="{F59FF00D-8DD6-4EEA-AAE8-8C1C3E4B8583}"/>
                  </a:ext>
                </a:extLst>
              </p:cNvPr>
              <p:cNvSpPr/>
              <p:nvPr/>
            </p:nvSpPr>
            <p:spPr>
              <a:xfrm>
                <a:off x="8368040" y="2837058"/>
                <a:ext cx="390763" cy="432312"/>
              </a:xfrm>
              <a:prstGeom prst="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r>
                  <a:rPr lang="ar-SA" sz="40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BDD68299-E4D3-4F3E-8868-688807FDAE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1739" y="2486392"/>
                <a:ext cx="4669941" cy="2072820"/>
              </a:xfrm>
              <a:prstGeom prst="rect">
                <a:avLst/>
              </a:prstGeom>
            </p:spPr>
          </p:pic>
          <p:sp>
            <p:nvSpPr>
              <p:cNvPr id="2" name="مستطيل 1">
                <a:extLst>
                  <a:ext uri="{FF2B5EF4-FFF2-40B4-BE49-F238E27FC236}">
                    <a16:creationId xmlns:a16="http://schemas.microsoft.com/office/drawing/2014/main" id="{816EFF65-7838-4E90-BF1B-CC83E4CEB593}"/>
                  </a:ext>
                </a:extLst>
              </p:cNvPr>
              <p:cNvSpPr/>
              <p:nvPr/>
            </p:nvSpPr>
            <p:spPr>
              <a:xfrm>
                <a:off x="3973513" y="2666210"/>
                <a:ext cx="4900639" cy="196038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3CCBAE9B-0252-466E-A56C-D537C8BC5303}"/>
                </a:ext>
              </a:extLst>
            </p:cNvPr>
            <p:cNvSpPr txBox="1"/>
            <p:nvPr/>
          </p:nvSpPr>
          <p:spPr>
            <a:xfrm>
              <a:off x="7590483" y="2578130"/>
              <a:ext cx="39340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dirty="0"/>
                <a:t> َ</a:t>
              </a:r>
            </a:p>
          </p:txBody>
        </p:sp>
      </p:grpSp>
      <p:pic>
        <p:nvPicPr>
          <p:cNvPr id="40" name="صورة 39">
            <a:extLst>
              <a:ext uri="{FF2B5EF4-FFF2-40B4-BE49-F238E27FC236}">
                <a16:creationId xmlns:a16="http://schemas.microsoft.com/office/drawing/2014/main" id="{728F0BAE-92B0-4F02-97F5-F4B8F23B7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0" y="4984681"/>
            <a:ext cx="4523624" cy="1585097"/>
          </a:xfrm>
          <a:prstGeom prst="rect">
            <a:avLst/>
          </a:prstGeom>
        </p:spPr>
      </p:pic>
      <p:sp>
        <p:nvSpPr>
          <p:cNvPr id="41" name="مستطيل 40">
            <a:extLst>
              <a:ext uri="{FF2B5EF4-FFF2-40B4-BE49-F238E27FC236}">
                <a16:creationId xmlns:a16="http://schemas.microsoft.com/office/drawing/2014/main" id="{35DA440E-5038-4D11-93C6-F49431105E4C}"/>
              </a:ext>
            </a:extLst>
          </p:cNvPr>
          <p:cNvSpPr/>
          <p:nvPr/>
        </p:nvSpPr>
        <p:spPr>
          <a:xfrm>
            <a:off x="4087115" y="2604180"/>
            <a:ext cx="4850479" cy="17786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5109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5C3E174-BF02-4738-B1AE-7F6F12A6E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3" y="542522"/>
            <a:ext cx="7906853" cy="57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473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8347850-93C5-4973-A89C-6A0F96012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6" y="366105"/>
            <a:ext cx="8353228" cy="4598505"/>
          </a:xfrm>
          <a:prstGeom prst="rect">
            <a:avLst/>
          </a:prstGeom>
        </p:spPr>
      </p:pic>
      <p:pic>
        <p:nvPicPr>
          <p:cNvPr id="64515" name="Picture 2" descr="نتيجة بحث الصور عن الرياضة البدنية كرتون">
            <a:extLst>
              <a:ext uri="{FF2B5EF4-FFF2-40B4-BE49-F238E27FC236}">
                <a16:creationId xmlns:a16="http://schemas.microsoft.com/office/drawing/2014/main" id="{9110209C-7688-4D83-B722-46531CAA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53" y="4731026"/>
            <a:ext cx="6281530" cy="176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5D675D75-0308-4534-826A-255001D5EE8F}"/>
              </a:ext>
            </a:extLst>
          </p:cNvPr>
          <p:cNvSpPr/>
          <p:nvPr/>
        </p:nvSpPr>
        <p:spPr>
          <a:xfrm>
            <a:off x="2215209" y="2788242"/>
            <a:ext cx="436652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فاصل رياضي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5" descr="نتيجة بحث الصور عن ‫براويز عناوين PNG‬‎">
            <a:extLst>
              <a:ext uri="{FF2B5EF4-FFF2-40B4-BE49-F238E27FC236}">
                <a16:creationId xmlns:a16="http://schemas.microsoft.com/office/drawing/2014/main" id="{999F3B8F-CEC9-436E-8299-CBC5C93EE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90650"/>
            <a:ext cx="45799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BABFA9D2-4E47-4C0A-A3D6-0A9E30469ED1}"/>
              </a:ext>
            </a:extLst>
          </p:cNvPr>
          <p:cNvSpPr/>
          <p:nvPr/>
        </p:nvSpPr>
        <p:spPr>
          <a:xfrm>
            <a:off x="3108884" y="2999783"/>
            <a:ext cx="2924644" cy="1123478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مـهـارة التلخيص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93BEC24-B15C-456B-BF04-85A280FF2D74}"/>
              </a:ext>
            </a:extLst>
          </p:cNvPr>
          <p:cNvSpPr/>
          <p:nvPr/>
        </p:nvSpPr>
        <p:spPr>
          <a:xfrm>
            <a:off x="214313" y="188913"/>
            <a:ext cx="8713787" cy="6408737"/>
          </a:xfrm>
          <a:prstGeom prst="rect">
            <a:avLst/>
          </a:prstGeom>
          <a:noFill/>
          <a:ln w="133350" cmpd="tri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2443431"/>
      </p:ext>
    </p:extLst>
  </p:cSld>
  <p:clrMapOvr>
    <a:masterClrMapping/>
  </p:clrMapOvr>
  <p:transition spd="slow">
    <p:fade/>
    <p:sndAc>
      <p:stSnd>
        <p:snd r:embed="rId2" name="push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جدول 11">
            <a:extLst>
              <a:ext uri="{FF2B5EF4-FFF2-40B4-BE49-F238E27FC236}">
                <a16:creationId xmlns:a16="http://schemas.microsoft.com/office/drawing/2014/main" id="{564AA665-1CCB-4D42-AED2-107AB46B3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768932"/>
              </p:ext>
            </p:extLst>
          </p:nvPr>
        </p:nvGraphicFramePr>
        <p:xfrm>
          <a:off x="152400" y="0"/>
          <a:ext cx="8686800" cy="151606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300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3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3801">
                <a:tc>
                  <a:txBody>
                    <a:bodyPr/>
                    <a:lstStyle/>
                    <a:p>
                      <a:pPr rtl="1"/>
                      <a:endParaRPr lang="ar-SA" sz="1800" b="1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الصف الأول</a:t>
                      </a:r>
                    </a:p>
                    <a:p>
                      <a:pPr algn="ctr" rtl="1"/>
                      <a:r>
                        <a:rPr lang="ar-SA" sz="1800" b="1" dirty="0"/>
                        <a:t>مادة</a:t>
                      </a:r>
                      <a:r>
                        <a:rPr lang="ar-SA" sz="1800" b="1" baseline="0" dirty="0"/>
                        <a:t> لغتي </a:t>
                      </a:r>
                      <a:endParaRPr lang="ar-SA" sz="1800" b="1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  <a:p>
                      <a:pPr algn="ctr" rtl="1"/>
                      <a:r>
                        <a:rPr lang="ar-SA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مهارة التلخيص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اسم المجموعة:</a:t>
                      </a:r>
                    </a:p>
                    <a:p>
                      <a:pPr rtl="1"/>
                      <a:r>
                        <a:rPr lang="ar-SA" sz="1800" b="1" dirty="0"/>
                        <a:t>الزمن: 5 دقائق</a:t>
                      </a:r>
                      <a:r>
                        <a:rPr lang="ar-SA" sz="1800" b="1" baseline="0" dirty="0"/>
                        <a:t> </a:t>
                      </a:r>
                      <a:endParaRPr lang="ar-SA" sz="1800" b="1" dirty="0"/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262"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الهدف: ذكر عناصر القصة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استراتيجية</a:t>
                      </a:r>
                    </a:p>
                    <a:p>
                      <a:pPr algn="ctr" rtl="1"/>
                      <a:r>
                        <a:rPr lang="ar-SA" sz="1800" b="1" dirty="0"/>
                        <a:t>خرائط المفاهيم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اسم الدرس: فيه شفاء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آلية التنفيذ : جماعي   </a:t>
                      </a:r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59" name="صورة 3" descr="شعار التعلم النشط.PNG">
            <a:extLst>
              <a:ext uri="{FF2B5EF4-FFF2-40B4-BE49-F238E27FC236}">
                <a16:creationId xmlns:a16="http://schemas.microsoft.com/office/drawing/2014/main" id="{EB9E28DA-2D4C-4E5B-98FD-7663706CC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504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0" name="صورة 5" descr="شعاار.PNG">
            <a:extLst>
              <a:ext uri="{FF2B5EF4-FFF2-40B4-BE49-F238E27FC236}">
                <a16:creationId xmlns:a16="http://schemas.microsoft.com/office/drawing/2014/main" id="{A4877A7A-0EB1-4AB5-8F60-B18A74D05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7207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1" name="AutoShape 2" descr="صورة ذات صلة">
            <a:extLst>
              <a:ext uri="{FF2B5EF4-FFF2-40B4-BE49-F238E27FC236}">
                <a16:creationId xmlns:a16="http://schemas.microsoft.com/office/drawing/2014/main" id="{A2BF7521-544C-4756-AEAB-00BBC0A08B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endParaRPr lang="ar-SA" altLang="ar-SA" sz="1800">
              <a:latin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80D5D45-F3FC-4497-B452-B42B19040DBE}"/>
              </a:ext>
            </a:extLst>
          </p:cNvPr>
          <p:cNvSpPr/>
          <p:nvPr/>
        </p:nvSpPr>
        <p:spPr>
          <a:xfrm>
            <a:off x="3844131" y="3691524"/>
            <a:ext cx="1276350" cy="7921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عناصر القصة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BFF948E6-7654-4AB6-B863-CE68EBBF22C8}"/>
              </a:ext>
            </a:extLst>
          </p:cNvPr>
          <p:cNvCxnSpPr/>
          <p:nvPr/>
        </p:nvCxnSpPr>
        <p:spPr>
          <a:xfrm>
            <a:off x="5724525" y="27813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977D520A-E3F6-4ED0-85C7-D1344B0BEBBB}"/>
              </a:ext>
            </a:extLst>
          </p:cNvPr>
          <p:cNvCxnSpPr>
            <a:cxnSpLocks/>
          </p:cNvCxnSpPr>
          <p:nvPr/>
        </p:nvCxnSpPr>
        <p:spPr>
          <a:xfrm flipV="1">
            <a:off x="5543550" y="3429000"/>
            <a:ext cx="323850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4FDB0D8-8879-4DCD-BE72-84B152F0EAA3}"/>
              </a:ext>
            </a:extLst>
          </p:cNvPr>
          <p:cNvSpPr/>
          <p:nvPr/>
        </p:nvSpPr>
        <p:spPr>
          <a:xfrm>
            <a:off x="5227638" y="1700213"/>
            <a:ext cx="3695700" cy="2144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r>
              <a:rPr lang="ar-SA" sz="3200" dirty="0"/>
              <a:t>   </a:t>
            </a:r>
          </a:p>
          <a:p>
            <a:pPr algn="ctr">
              <a:defRPr/>
            </a:pPr>
            <a:r>
              <a:rPr lang="ar-SA" sz="2800" b="1" dirty="0">
                <a:solidFill>
                  <a:srgbClr val="2CA454"/>
                </a:solidFill>
              </a:rPr>
              <a:t>الشخصيات</a:t>
            </a:r>
          </a:p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800" dirty="0"/>
          </a:p>
          <a:p>
            <a:pPr algn="ctr">
              <a:defRPr/>
            </a:pPr>
            <a:r>
              <a:rPr lang="ar-SA" sz="3200" dirty="0"/>
              <a:t> </a:t>
            </a:r>
            <a:r>
              <a:rPr lang="ar-SA" sz="800" dirty="0"/>
              <a:t>............................................................................................</a:t>
            </a: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48F2136-A338-485D-9895-82454572622E}"/>
              </a:ext>
            </a:extLst>
          </p:cNvPr>
          <p:cNvSpPr/>
          <p:nvPr/>
        </p:nvSpPr>
        <p:spPr>
          <a:xfrm>
            <a:off x="5227638" y="4206875"/>
            <a:ext cx="3687762" cy="2054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7030A0"/>
                </a:solidFill>
              </a:rPr>
              <a:t>الزمان</a:t>
            </a:r>
            <a:endParaRPr lang="en-US" sz="2800" b="1" dirty="0">
              <a:solidFill>
                <a:srgbClr val="7030A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800" dirty="0"/>
              <a:t>.........................................................................................................</a:t>
            </a:r>
          </a:p>
          <a:p>
            <a:pPr algn="ctr">
              <a:defRPr/>
            </a:pPr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D354343-0FE7-48EA-A9AE-1F914491741A}"/>
              </a:ext>
            </a:extLst>
          </p:cNvPr>
          <p:cNvSpPr/>
          <p:nvPr/>
        </p:nvSpPr>
        <p:spPr>
          <a:xfrm>
            <a:off x="228600" y="1663701"/>
            <a:ext cx="3508375" cy="2144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2800" b="1" dirty="0">
                <a:solidFill>
                  <a:srgbClr val="ED03D1"/>
                </a:solidFill>
              </a:rPr>
              <a:t>الأحداث</a:t>
            </a: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</a:t>
            </a:r>
            <a:endParaRPr lang="en-US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.......................................................................................................</a:t>
            </a: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2000" b="1" dirty="0"/>
              <a:t> </a:t>
            </a:r>
            <a:endParaRPr lang="en-US" sz="2000" b="1" dirty="0"/>
          </a:p>
          <a:p>
            <a:pPr algn="ctr">
              <a:defRPr/>
            </a:pPr>
            <a:r>
              <a:rPr lang="ar-SA" sz="2000" b="1" dirty="0"/>
              <a:t> </a:t>
            </a:r>
          </a:p>
          <a:p>
            <a:pPr algn="ctr">
              <a:defRPr/>
            </a:pPr>
            <a:r>
              <a:rPr lang="ar-SA" sz="800" b="1" dirty="0"/>
              <a:t> </a:t>
            </a:r>
            <a:endParaRPr lang="ar-SA" sz="2400" b="1" dirty="0"/>
          </a:p>
          <a:p>
            <a:pPr algn="ctr">
              <a:defRPr/>
            </a:pPr>
            <a:r>
              <a:rPr lang="ar-SA" dirty="0"/>
              <a:t> 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06F7BBB-F6DE-4B20-A667-439A2F9B881C}"/>
              </a:ext>
            </a:extLst>
          </p:cNvPr>
          <p:cNvSpPr/>
          <p:nvPr/>
        </p:nvSpPr>
        <p:spPr>
          <a:xfrm>
            <a:off x="314324" y="4279900"/>
            <a:ext cx="3336925" cy="1981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b="1" dirty="0"/>
          </a:p>
          <a:p>
            <a:pPr algn="ctr">
              <a:defRPr/>
            </a:pPr>
            <a:r>
              <a:rPr lang="ar-SA" sz="800" b="1" dirty="0"/>
              <a:t>   </a:t>
            </a:r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r>
              <a:rPr lang="ar-SA" sz="800" b="1" dirty="0"/>
              <a:t> </a:t>
            </a:r>
            <a:r>
              <a:rPr lang="ar-SA" sz="2800" b="1" dirty="0">
                <a:solidFill>
                  <a:srgbClr val="C00000"/>
                </a:solidFill>
              </a:rPr>
              <a:t>المكان</a:t>
            </a:r>
          </a:p>
          <a:p>
            <a:pPr algn="ctr">
              <a:defRPr/>
            </a:pPr>
            <a:endParaRPr lang="ar-SA" sz="2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r>
              <a:rPr lang="ar-SA" sz="800" b="1" dirty="0"/>
              <a:t>  </a:t>
            </a:r>
            <a:r>
              <a:rPr lang="ar-SA" sz="3200" b="1" dirty="0"/>
              <a:t> </a:t>
            </a:r>
            <a:endParaRPr lang="ar-SA" sz="2400" b="1" dirty="0"/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endParaRPr lang="ar-SA" dirty="0"/>
          </a:p>
        </p:txBody>
      </p:sp>
      <p:sp>
        <p:nvSpPr>
          <p:cNvPr id="61469" name="مستطيل 18">
            <a:extLst>
              <a:ext uri="{FF2B5EF4-FFF2-40B4-BE49-F238E27FC236}">
                <a16:creationId xmlns:a16="http://schemas.microsoft.com/office/drawing/2014/main" id="{FEFDA8C1-037A-4612-B5F6-7927FF61C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334125"/>
            <a:ext cx="1525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2800" b="1">
                <a:latin typeface="Adobe Arabic" panose="02040503050201020203" pitchFamily="18" charset="-78"/>
                <a:cs typeface="Adobe Arabic" panose="02040503050201020203" pitchFamily="18" charset="-78"/>
              </a:rPr>
              <a:t>تـمثيل الأدوار </a:t>
            </a:r>
            <a:endParaRPr lang="ar-SA" altLang="ar-SA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07031"/>
      </p:ext>
    </p:extLst>
  </p:cSld>
  <p:clrMapOvr>
    <a:masterClrMapping/>
  </p:clrMapOvr>
  <p:transition>
    <p:newsflash/>
    <p:sndAc>
      <p:stSnd>
        <p:snd r:embed="rId2" name="cashreg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تنزي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2428860" y="3067669"/>
            <a:ext cx="4314828" cy="144145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ar-SA" sz="6000" dirty="0"/>
              <a:t>تمثيل الأدوار</a:t>
            </a:r>
          </a:p>
        </p:txBody>
      </p:sp>
    </p:spTree>
    <p:extLst>
      <p:ext uri="{BB962C8B-B14F-4D97-AF65-F5344CB8AC3E}">
        <p14:creationId xmlns:p14="http://schemas.microsoft.com/office/powerpoint/2010/main" val="3645578064"/>
      </p:ext>
    </p:extLst>
  </p:cSld>
  <p:clrMapOvr>
    <a:masterClrMapping/>
  </p:clrMapOvr>
  <p:transition spd="slow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مجموعة 39"/>
          <p:cNvGrpSpPr/>
          <p:nvPr/>
        </p:nvGrpSpPr>
        <p:grpSpPr>
          <a:xfrm>
            <a:off x="6937236" y="1519690"/>
            <a:ext cx="1219094" cy="2096194"/>
            <a:chOff x="6948264" y="828750"/>
            <a:chExt cx="1219094" cy="2096194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48264" y="828750"/>
              <a:ext cx="1219094" cy="1880332"/>
            </a:xfrm>
            <a:prstGeom prst="rect">
              <a:avLst/>
            </a:prstGeom>
          </p:spPr>
        </p:pic>
        <p:sp>
          <p:nvSpPr>
            <p:cNvPr id="34" name="مستطيل مستدير الزوايا 33"/>
            <p:cNvSpPr/>
            <p:nvPr/>
          </p:nvSpPr>
          <p:spPr>
            <a:xfrm>
              <a:off x="7025369" y="2204864"/>
              <a:ext cx="1080120" cy="72008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</a:rPr>
                <a:t>تنوين فتح</a:t>
              </a:r>
            </a:p>
          </p:txBody>
        </p:sp>
      </p:grpSp>
      <p:grpSp>
        <p:nvGrpSpPr>
          <p:cNvPr id="43" name="مجموعة 42"/>
          <p:cNvGrpSpPr/>
          <p:nvPr/>
        </p:nvGrpSpPr>
        <p:grpSpPr>
          <a:xfrm>
            <a:off x="3307232" y="1484783"/>
            <a:ext cx="1219094" cy="2073612"/>
            <a:chOff x="3317104" y="851332"/>
            <a:chExt cx="1219094" cy="2073612"/>
          </a:xfrm>
        </p:grpSpPr>
        <p:pic>
          <p:nvPicPr>
            <p:cNvPr id="22" name="صورة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17104" y="851332"/>
              <a:ext cx="1219094" cy="1857749"/>
            </a:xfrm>
            <a:prstGeom prst="rect">
              <a:avLst/>
            </a:prstGeom>
          </p:spPr>
        </p:pic>
        <p:sp>
          <p:nvSpPr>
            <p:cNvPr id="35" name="مستطيل مستدير الزوايا 34"/>
            <p:cNvSpPr/>
            <p:nvPr/>
          </p:nvSpPr>
          <p:spPr>
            <a:xfrm>
              <a:off x="3386993" y="2204864"/>
              <a:ext cx="1080120" cy="72008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bg1"/>
                  </a:solidFill>
                </a:rPr>
                <a:t>لام شمسية</a:t>
              </a:r>
            </a:p>
          </p:txBody>
        </p:sp>
      </p:grpSp>
      <p:grpSp>
        <p:nvGrpSpPr>
          <p:cNvPr id="44" name="مجموعة 43"/>
          <p:cNvGrpSpPr/>
          <p:nvPr/>
        </p:nvGrpSpPr>
        <p:grpSpPr>
          <a:xfrm>
            <a:off x="2098010" y="1512689"/>
            <a:ext cx="1219094" cy="2068541"/>
            <a:chOff x="2098010" y="856403"/>
            <a:chExt cx="1219094" cy="2068541"/>
          </a:xfrm>
        </p:grpSpPr>
        <p:pic>
          <p:nvPicPr>
            <p:cNvPr id="26" name="صورة 2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98010" y="856403"/>
              <a:ext cx="1219094" cy="1878710"/>
            </a:xfrm>
            <a:prstGeom prst="rect">
              <a:avLst/>
            </a:prstGeom>
          </p:spPr>
        </p:pic>
        <p:sp>
          <p:nvSpPr>
            <p:cNvPr id="36" name="مستطيل مستدير الزوايا 35"/>
            <p:cNvSpPr/>
            <p:nvPr/>
          </p:nvSpPr>
          <p:spPr>
            <a:xfrm>
              <a:off x="2206400" y="2204864"/>
              <a:ext cx="1080120" cy="72008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bg1"/>
                  </a:solidFill>
                </a:rPr>
                <a:t>مد بالياء</a:t>
              </a:r>
            </a:p>
          </p:txBody>
        </p:sp>
      </p:grpSp>
      <p:grpSp>
        <p:nvGrpSpPr>
          <p:cNvPr id="45" name="مجموعة 44"/>
          <p:cNvGrpSpPr/>
          <p:nvPr/>
        </p:nvGrpSpPr>
        <p:grpSpPr>
          <a:xfrm>
            <a:off x="878916" y="1484782"/>
            <a:ext cx="1219094" cy="2068542"/>
            <a:chOff x="878916" y="856402"/>
            <a:chExt cx="1219094" cy="2068542"/>
          </a:xfrm>
        </p:grpSpPr>
        <p:pic>
          <p:nvPicPr>
            <p:cNvPr id="23" name="صورة 2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8916" y="856402"/>
              <a:ext cx="1219094" cy="1877583"/>
            </a:xfrm>
            <a:prstGeom prst="rect">
              <a:avLst/>
            </a:prstGeom>
          </p:spPr>
        </p:pic>
        <p:sp>
          <p:nvSpPr>
            <p:cNvPr id="37" name="مستطيل مستدير الزوايا 36"/>
            <p:cNvSpPr/>
            <p:nvPr/>
          </p:nvSpPr>
          <p:spPr>
            <a:xfrm>
              <a:off x="1017890" y="2218070"/>
              <a:ext cx="1080120" cy="706874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bg1"/>
                  </a:solidFill>
                </a:rPr>
                <a:t>لام قمرية</a:t>
              </a:r>
            </a:p>
          </p:txBody>
        </p:sp>
      </p:grpSp>
      <p:grpSp>
        <p:nvGrpSpPr>
          <p:cNvPr id="41" name="مجموعة 40"/>
          <p:cNvGrpSpPr/>
          <p:nvPr/>
        </p:nvGrpSpPr>
        <p:grpSpPr>
          <a:xfrm>
            <a:off x="5718142" y="1484784"/>
            <a:ext cx="1219094" cy="2096194"/>
            <a:chOff x="5729170" y="828750"/>
            <a:chExt cx="1219094" cy="2096194"/>
          </a:xfrm>
        </p:grpSpPr>
        <p:pic>
          <p:nvPicPr>
            <p:cNvPr id="24" name="صورة 2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29170" y="828750"/>
              <a:ext cx="1219094" cy="1880332"/>
            </a:xfrm>
            <a:prstGeom prst="rect">
              <a:avLst/>
            </a:prstGeom>
          </p:spPr>
        </p:pic>
        <p:sp>
          <p:nvSpPr>
            <p:cNvPr id="38" name="مستطيل مستدير الزوايا 37"/>
            <p:cNvSpPr/>
            <p:nvPr/>
          </p:nvSpPr>
          <p:spPr>
            <a:xfrm>
              <a:off x="5798657" y="2218070"/>
              <a:ext cx="1080120" cy="706874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</a:rPr>
                <a:t>هاء آخر الكلمة</a:t>
              </a:r>
            </a:p>
          </p:txBody>
        </p:sp>
      </p:grpSp>
      <p:grpSp>
        <p:nvGrpSpPr>
          <p:cNvPr id="42" name="مجموعة 41"/>
          <p:cNvGrpSpPr/>
          <p:nvPr/>
        </p:nvGrpSpPr>
        <p:grpSpPr>
          <a:xfrm>
            <a:off x="4480903" y="1484784"/>
            <a:ext cx="1219094" cy="2096194"/>
            <a:chOff x="4517740" y="828750"/>
            <a:chExt cx="1219094" cy="2096194"/>
          </a:xfrm>
        </p:grpSpPr>
        <p:pic>
          <p:nvPicPr>
            <p:cNvPr id="25" name="صورة 2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7740" y="828750"/>
              <a:ext cx="1219094" cy="1880332"/>
            </a:xfrm>
            <a:prstGeom prst="rect">
              <a:avLst/>
            </a:prstGeom>
          </p:spPr>
        </p:pic>
        <p:sp>
          <p:nvSpPr>
            <p:cNvPr id="39" name="مستطيل مستدير الزوايا 38"/>
            <p:cNvSpPr/>
            <p:nvPr/>
          </p:nvSpPr>
          <p:spPr>
            <a:xfrm>
              <a:off x="4612124" y="2204864"/>
              <a:ext cx="1080120" cy="72008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</a:rPr>
                <a:t>تـاء مربوطة</a:t>
              </a:r>
            </a:p>
          </p:txBody>
        </p:sp>
      </p:grpSp>
      <p:sp>
        <p:nvSpPr>
          <p:cNvPr id="27" name="مستطيل مستدير الزوايا 26"/>
          <p:cNvSpPr/>
          <p:nvPr/>
        </p:nvSpPr>
        <p:spPr>
          <a:xfrm>
            <a:off x="7017751" y="4869160"/>
            <a:ext cx="1080120" cy="7355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الشِّـفَـاءُ</a:t>
            </a:r>
          </a:p>
        </p:txBody>
      </p:sp>
      <p:sp>
        <p:nvSpPr>
          <p:cNvPr id="28" name="مستطيل مستدير الزوايا 27"/>
          <p:cNvSpPr/>
          <p:nvPr/>
        </p:nvSpPr>
        <p:spPr>
          <a:xfrm>
            <a:off x="5806061" y="4869160"/>
            <a:ext cx="1080120" cy="7355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الْعَسَلِ</a:t>
            </a:r>
          </a:p>
        </p:txBody>
      </p:sp>
      <p:sp>
        <p:nvSpPr>
          <p:cNvPr id="29" name="مستطيل مستدير الزوايا 28"/>
          <p:cNvSpPr/>
          <p:nvPr/>
        </p:nvSpPr>
        <p:spPr>
          <a:xfrm>
            <a:off x="4587227" y="4887240"/>
            <a:ext cx="1080120" cy="6994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طَـعَامًـا</a:t>
            </a:r>
          </a:p>
        </p:txBody>
      </p:sp>
      <p:sp>
        <p:nvSpPr>
          <p:cNvPr id="32" name="مستطيل مستدير الزوايا 31"/>
          <p:cNvSpPr/>
          <p:nvPr/>
        </p:nvSpPr>
        <p:spPr>
          <a:xfrm>
            <a:off x="3386591" y="4853668"/>
            <a:ext cx="1080120" cy="6994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حَـزِيـن</a:t>
            </a:r>
          </a:p>
        </p:txBody>
      </p:sp>
      <p:sp>
        <p:nvSpPr>
          <p:cNvPr id="30" name="مستطيل مستدير الزوايا 29"/>
          <p:cNvSpPr/>
          <p:nvPr/>
        </p:nvSpPr>
        <p:spPr>
          <a:xfrm>
            <a:off x="2206400" y="4853668"/>
            <a:ext cx="1080120" cy="6994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اشْتَـرَاهُ</a:t>
            </a:r>
          </a:p>
        </p:txBody>
      </p:sp>
      <p:sp>
        <p:nvSpPr>
          <p:cNvPr id="31" name="مستطيل مستدير الزوايا 30"/>
          <p:cNvSpPr/>
          <p:nvPr/>
        </p:nvSpPr>
        <p:spPr>
          <a:xfrm>
            <a:off x="1017890" y="4857234"/>
            <a:ext cx="1080120" cy="6994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الْبَـاعَـةِ</a:t>
            </a:r>
          </a:p>
        </p:txBody>
      </p:sp>
      <p:grpSp>
        <p:nvGrpSpPr>
          <p:cNvPr id="7" name="مجموعة 6"/>
          <p:cNvGrpSpPr/>
          <p:nvPr/>
        </p:nvGrpSpPr>
        <p:grpSpPr>
          <a:xfrm>
            <a:off x="1853149" y="178140"/>
            <a:ext cx="5346353" cy="1284757"/>
            <a:chOff x="1853149" y="178140"/>
            <a:chExt cx="5346353" cy="1284757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3149" y="178140"/>
              <a:ext cx="5346353" cy="1284757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>
              <a:off x="2176943" y="584284"/>
              <a:ext cx="476029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cs typeface="PT Bold Heading" panose="02010400000000000000" pitchFamily="2" charset="-78"/>
                </a:rPr>
                <a:t>أصنف الكلمات التالية حسب المطلوب</a:t>
              </a:r>
            </a:p>
          </p:txBody>
        </p:sp>
      </p:grpSp>
      <p:pic>
        <p:nvPicPr>
          <p:cNvPr id="46" name="صورة 45">
            <a:extLst>
              <a:ext uri="{FF2B5EF4-FFF2-40B4-BE49-F238E27FC236}">
                <a16:creationId xmlns:a16="http://schemas.microsoft.com/office/drawing/2014/main" id="{210115D9-7CCD-4FAD-9143-CFF22FB7B5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/>
          <a:stretch/>
        </p:blipFill>
        <p:spPr>
          <a:xfrm>
            <a:off x="5009322" y="5715540"/>
            <a:ext cx="3872751" cy="1116351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815A3F48-E092-4A03-A482-67A9D59DBA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/>
          <a:stretch/>
        </p:blipFill>
        <p:spPr>
          <a:xfrm>
            <a:off x="878916" y="5796773"/>
            <a:ext cx="4346713" cy="95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3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-0.01297 L -0.39462 -0.18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1" y="-8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-0.5302 -0.187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-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926 L 0.26945 -0.178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-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-0.13333 -0.178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01111 L 0.39375 -0.1803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-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38907 -0.1814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4" y="-9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2" grpId="0" animBg="1"/>
      <p:bldP spid="30" grpId="0" animBg="1"/>
      <p:bldP spid="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مجموعة 39"/>
          <p:cNvGrpSpPr/>
          <p:nvPr/>
        </p:nvGrpSpPr>
        <p:grpSpPr>
          <a:xfrm>
            <a:off x="6937236" y="1484784"/>
            <a:ext cx="1219094" cy="2096194"/>
            <a:chOff x="6948264" y="828750"/>
            <a:chExt cx="1219094" cy="2096194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48264" y="828750"/>
              <a:ext cx="1219094" cy="1880332"/>
            </a:xfrm>
            <a:prstGeom prst="rect">
              <a:avLst/>
            </a:prstGeom>
          </p:spPr>
        </p:pic>
        <p:sp>
          <p:nvSpPr>
            <p:cNvPr id="34" name="مستطيل مستدير الزوايا 33"/>
            <p:cNvSpPr/>
            <p:nvPr/>
          </p:nvSpPr>
          <p:spPr>
            <a:xfrm>
              <a:off x="7025369" y="2204864"/>
              <a:ext cx="1080120" cy="72008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</a:rPr>
                <a:t>تنوين فتح</a:t>
              </a:r>
            </a:p>
          </p:txBody>
        </p:sp>
      </p:grpSp>
      <p:grpSp>
        <p:nvGrpSpPr>
          <p:cNvPr id="43" name="مجموعة 42"/>
          <p:cNvGrpSpPr/>
          <p:nvPr/>
        </p:nvGrpSpPr>
        <p:grpSpPr>
          <a:xfrm>
            <a:off x="3307232" y="1484783"/>
            <a:ext cx="1219094" cy="2073612"/>
            <a:chOff x="3317104" y="851332"/>
            <a:chExt cx="1219094" cy="2073612"/>
          </a:xfrm>
        </p:grpSpPr>
        <p:pic>
          <p:nvPicPr>
            <p:cNvPr id="22" name="صورة 2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17104" y="851332"/>
              <a:ext cx="1219094" cy="1857749"/>
            </a:xfrm>
            <a:prstGeom prst="rect">
              <a:avLst/>
            </a:prstGeom>
          </p:spPr>
        </p:pic>
        <p:sp>
          <p:nvSpPr>
            <p:cNvPr id="35" name="مستطيل مستدير الزوايا 34"/>
            <p:cNvSpPr/>
            <p:nvPr/>
          </p:nvSpPr>
          <p:spPr>
            <a:xfrm>
              <a:off x="3386993" y="2204864"/>
              <a:ext cx="1080120" cy="72008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bg1"/>
                  </a:solidFill>
                </a:rPr>
                <a:t>لام شمسية</a:t>
              </a:r>
            </a:p>
          </p:txBody>
        </p:sp>
      </p:grpSp>
      <p:grpSp>
        <p:nvGrpSpPr>
          <p:cNvPr id="44" name="مجموعة 43"/>
          <p:cNvGrpSpPr/>
          <p:nvPr/>
        </p:nvGrpSpPr>
        <p:grpSpPr>
          <a:xfrm>
            <a:off x="2098010" y="1512689"/>
            <a:ext cx="1219094" cy="2068541"/>
            <a:chOff x="2098010" y="856403"/>
            <a:chExt cx="1219094" cy="2068541"/>
          </a:xfrm>
        </p:grpSpPr>
        <p:pic>
          <p:nvPicPr>
            <p:cNvPr id="26" name="صورة 2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98010" y="856403"/>
              <a:ext cx="1219094" cy="1878710"/>
            </a:xfrm>
            <a:prstGeom prst="rect">
              <a:avLst/>
            </a:prstGeom>
          </p:spPr>
        </p:pic>
        <p:sp>
          <p:nvSpPr>
            <p:cNvPr id="36" name="مستطيل مستدير الزوايا 35"/>
            <p:cNvSpPr/>
            <p:nvPr/>
          </p:nvSpPr>
          <p:spPr>
            <a:xfrm>
              <a:off x="2206400" y="2204864"/>
              <a:ext cx="1080120" cy="72008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bg1"/>
                  </a:solidFill>
                </a:rPr>
                <a:t>مد بالواو</a:t>
              </a:r>
            </a:p>
          </p:txBody>
        </p:sp>
      </p:grpSp>
      <p:grpSp>
        <p:nvGrpSpPr>
          <p:cNvPr id="45" name="مجموعة 44"/>
          <p:cNvGrpSpPr/>
          <p:nvPr/>
        </p:nvGrpSpPr>
        <p:grpSpPr>
          <a:xfrm>
            <a:off x="878916" y="1484782"/>
            <a:ext cx="1219094" cy="2068542"/>
            <a:chOff x="878916" y="856402"/>
            <a:chExt cx="1219094" cy="2068542"/>
          </a:xfrm>
        </p:grpSpPr>
        <p:pic>
          <p:nvPicPr>
            <p:cNvPr id="23" name="صورة 2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8916" y="856402"/>
              <a:ext cx="1219094" cy="1877583"/>
            </a:xfrm>
            <a:prstGeom prst="rect">
              <a:avLst/>
            </a:prstGeom>
          </p:spPr>
        </p:pic>
        <p:sp>
          <p:nvSpPr>
            <p:cNvPr id="37" name="مستطيل مستدير الزوايا 36"/>
            <p:cNvSpPr/>
            <p:nvPr/>
          </p:nvSpPr>
          <p:spPr>
            <a:xfrm>
              <a:off x="1017890" y="2218070"/>
              <a:ext cx="1080120" cy="706874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bg1"/>
                  </a:solidFill>
                </a:rPr>
                <a:t>لام قمرية</a:t>
              </a:r>
            </a:p>
          </p:txBody>
        </p:sp>
      </p:grpSp>
      <p:grpSp>
        <p:nvGrpSpPr>
          <p:cNvPr id="41" name="مجموعة 40"/>
          <p:cNvGrpSpPr/>
          <p:nvPr/>
        </p:nvGrpSpPr>
        <p:grpSpPr>
          <a:xfrm>
            <a:off x="5718142" y="1484784"/>
            <a:ext cx="1219094" cy="2096194"/>
            <a:chOff x="5729170" y="828750"/>
            <a:chExt cx="1219094" cy="2096194"/>
          </a:xfrm>
        </p:grpSpPr>
        <p:pic>
          <p:nvPicPr>
            <p:cNvPr id="24" name="صورة 2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29170" y="828750"/>
              <a:ext cx="1219094" cy="1880332"/>
            </a:xfrm>
            <a:prstGeom prst="rect">
              <a:avLst/>
            </a:prstGeom>
          </p:spPr>
        </p:pic>
        <p:sp>
          <p:nvSpPr>
            <p:cNvPr id="38" name="مستطيل مستدير الزوايا 37"/>
            <p:cNvSpPr/>
            <p:nvPr/>
          </p:nvSpPr>
          <p:spPr>
            <a:xfrm>
              <a:off x="5798657" y="2218070"/>
              <a:ext cx="1080120" cy="706874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</a:rPr>
                <a:t>هاء آخر الكلمة</a:t>
              </a:r>
            </a:p>
          </p:txBody>
        </p:sp>
      </p:grpSp>
      <p:grpSp>
        <p:nvGrpSpPr>
          <p:cNvPr id="42" name="مجموعة 41"/>
          <p:cNvGrpSpPr/>
          <p:nvPr/>
        </p:nvGrpSpPr>
        <p:grpSpPr>
          <a:xfrm>
            <a:off x="4480903" y="1484784"/>
            <a:ext cx="1219094" cy="2096194"/>
            <a:chOff x="4517740" y="828750"/>
            <a:chExt cx="1219094" cy="2096194"/>
          </a:xfrm>
        </p:grpSpPr>
        <p:pic>
          <p:nvPicPr>
            <p:cNvPr id="25" name="صورة 2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7740" y="828750"/>
              <a:ext cx="1219094" cy="1880332"/>
            </a:xfrm>
            <a:prstGeom prst="rect">
              <a:avLst/>
            </a:prstGeom>
          </p:spPr>
        </p:pic>
        <p:sp>
          <p:nvSpPr>
            <p:cNvPr id="39" name="مستطيل مستدير الزوايا 38"/>
            <p:cNvSpPr/>
            <p:nvPr/>
          </p:nvSpPr>
          <p:spPr>
            <a:xfrm>
              <a:off x="4612124" y="2204864"/>
              <a:ext cx="1080120" cy="72008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chemeClr val="bg1"/>
                  </a:solidFill>
                </a:rPr>
                <a:t>مد بالألف</a:t>
              </a:r>
            </a:p>
          </p:txBody>
        </p:sp>
      </p:grpSp>
      <p:sp>
        <p:nvSpPr>
          <p:cNvPr id="27" name="مستطيل مستدير الزوايا 26"/>
          <p:cNvSpPr/>
          <p:nvPr/>
        </p:nvSpPr>
        <p:spPr>
          <a:xfrm>
            <a:off x="7095711" y="4857234"/>
            <a:ext cx="1108360" cy="7355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 النَّاس</a:t>
            </a:r>
          </a:p>
        </p:txBody>
      </p:sp>
      <p:sp>
        <p:nvSpPr>
          <p:cNvPr id="28" name="مستطيل مستدير الزوايا 27"/>
          <p:cNvSpPr/>
          <p:nvPr/>
        </p:nvSpPr>
        <p:spPr>
          <a:xfrm>
            <a:off x="5767418" y="4869160"/>
            <a:ext cx="1257737" cy="7355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الْمُسْتَشْفَى</a:t>
            </a:r>
          </a:p>
        </p:txBody>
      </p:sp>
      <p:sp>
        <p:nvSpPr>
          <p:cNvPr id="29" name="مستطيل مستدير الزوايا 28"/>
          <p:cNvSpPr/>
          <p:nvPr/>
        </p:nvSpPr>
        <p:spPr>
          <a:xfrm>
            <a:off x="4587227" y="4887240"/>
            <a:ext cx="1080120" cy="6994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 شُكْرًا</a:t>
            </a:r>
          </a:p>
        </p:txBody>
      </p:sp>
      <p:sp>
        <p:nvSpPr>
          <p:cNvPr id="32" name="مستطيل مستدير الزوايا 31"/>
          <p:cNvSpPr/>
          <p:nvPr/>
        </p:nvSpPr>
        <p:spPr>
          <a:xfrm>
            <a:off x="3386591" y="4853668"/>
            <a:ext cx="1080120" cy="6994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 تَعُود</a:t>
            </a:r>
          </a:p>
        </p:txBody>
      </p:sp>
      <p:sp>
        <p:nvSpPr>
          <p:cNvPr id="30" name="مستطيل مستدير الزوايا 29"/>
          <p:cNvSpPr/>
          <p:nvPr/>
        </p:nvSpPr>
        <p:spPr>
          <a:xfrm>
            <a:off x="2206400" y="4853668"/>
            <a:ext cx="1080120" cy="6994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 أُمَّهُ</a:t>
            </a:r>
          </a:p>
        </p:txBody>
      </p:sp>
      <p:sp>
        <p:nvSpPr>
          <p:cNvPr id="31" name="مستطيل مستدير الزوايا 30"/>
          <p:cNvSpPr/>
          <p:nvPr/>
        </p:nvSpPr>
        <p:spPr>
          <a:xfrm>
            <a:off x="1017890" y="4857234"/>
            <a:ext cx="1080120" cy="69940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صَالِحُ ُ</a:t>
            </a:r>
          </a:p>
        </p:txBody>
      </p:sp>
      <p:grpSp>
        <p:nvGrpSpPr>
          <p:cNvPr id="7" name="مجموعة 6"/>
          <p:cNvGrpSpPr/>
          <p:nvPr/>
        </p:nvGrpSpPr>
        <p:grpSpPr>
          <a:xfrm>
            <a:off x="1853149" y="178140"/>
            <a:ext cx="5346353" cy="1284757"/>
            <a:chOff x="1853149" y="178140"/>
            <a:chExt cx="5346353" cy="1284757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3149" y="178140"/>
              <a:ext cx="5346353" cy="1284757"/>
            </a:xfrm>
            <a:prstGeom prst="rect">
              <a:avLst/>
            </a:prstGeom>
          </p:spPr>
        </p:pic>
        <p:sp>
          <p:nvSpPr>
            <p:cNvPr id="6" name="مربع نص 5"/>
            <p:cNvSpPr txBox="1"/>
            <p:nvPr/>
          </p:nvSpPr>
          <p:spPr>
            <a:xfrm>
              <a:off x="2176943" y="584284"/>
              <a:ext cx="476029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cs typeface="PT Bold Heading" panose="02010400000000000000" pitchFamily="2" charset="-78"/>
                </a:rPr>
                <a:t>أصنف الكلمات التالية حسب المطلوب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id="{B642BA8B-775E-4C24-83CB-167E38084C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/>
          <a:stretch/>
        </p:blipFill>
        <p:spPr>
          <a:xfrm>
            <a:off x="5009322" y="5715540"/>
            <a:ext cx="3872751" cy="111635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346D939A-DEB7-428A-AED6-67C566D710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/>
          <a:stretch/>
        </p:blipFill>
        <p:spPr>
          <a:xfrm>
            <a:off x="1136571" y="5692956"/>
            <a:ext cx="3872751" cy="11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9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1112 L -0.40764 -0.181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82" y="-8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2.59259E-6 L -0.53681 -0.187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26823 -0.187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-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185 L -0.125 -0.17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925 L 0.38958 -0.18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38768 -0.1814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-9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2" grpId="0" animBg="1"/>
      <p:bldP spid="30" grpId="0" animBg="1"/>
      <p:bldP spid="3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3286537" y="432895"/>
            <a:ext cx="3233532" cy="6072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>
                <a:solidFill>
                  <a:schemeClr val="tx1"/>
                </a:solidFill>
                <a:cs typeface="PT Bold Heading" pitchFamily="2" charset="-78"/>
              </a:rPr>
              <a:t>أنشطة الظواهر الصوتية  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498553" y="1410541"/>
            <a:ext cx="2891563" cy="127414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الأولى :</a:t>
            </a:r>
          </a:p>
          <a:p>
            <a:pPr algn="ctr">
              <a:defRPr/>
            </a:pPr>
            <a:endParaRPr lang="ar-SA" sz="2000" dirty="0">
              <a:solidFill>
                <a:schemeClr val="tx1"/>
              </a:solidFill>
              <a:cs typeface="PT Bold Heading" pitchFamily="2" charset="-78"/>
            </a:endParaRP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الـمنظم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8A6FA56-5AC9-4D37-8110-2714D7FCBA6B}"/>
              </a:ext>
            </a:extLst>
          </p:cNvPr>
          <p:cNvSpPr/>
          <p:nvPr/>
        </p:nvSpPr>
        <p:spPr>
          <a:xfrm>
            <a:off x="1352819" y="1318567"/>
            <a:ext cx="2891563" cy="1461916"/>
          </a:xfrm>
          <a:prstGeom prst="rect">
            <a:avLst/>
          </a:prstGeom>
          <a:solidFill>
            <a:srgbClr val="FFC000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الثانية  : 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 ورقة عمل ( فرز المفاهيم )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848FCCE-A68F-4A82-93FC-38959F728AE7}"/>
              </a:ext>
            </a:extLst>
          </p:cNvPr>
          <p:cNvSpPr/>
          <p:nvPr/>
        </p:nvSpPr>
        <p:spPr>
          <a:xfrm>
            <a:off x="5498553" y="3034747"/>
            <a:ext cx="2891563" cy="1652295"/>
          </a:xfrm>
          <a:prstGeom prst="rect">
            <a:avLst/>
          </a:prstGeom>
          <a:gradFill flip="none" rotWithShape="1">
            <a:gsLst>
              <a:gs pos="0">
                <a:srgbClr val="ED03D1">
                  <a:tint val="66000"/>
                  <a:satMod val="160000"/>
                </a:srgbClr>
              </a:gs>
              <a:gs pos="50000">
                <a:srgbClr val="ED03D1">
                  <a:tint val="44500"/>
                  <a:satMod val="160000"/>
                </a:srgbClr>
              </a:gs>
              <a:gs pos="100000">
                <a:srgbClr val="ED03D1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الثالثة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 لقطة الكاميرا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C825F87-DB95-4864-8739-7919BF348893}"/>
              </a:ext>
            </a:extLst>
          </p:cNvPr>
          <p:cNvSpPr/>
          <p:nvPr/>
        </p:nvSpPr>
        <p:spPr>
          <a:xfrm>
            <a:off x="1352818" y="2989872"/>
            <a:ext cx="2891563" cy="15361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الرابعة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تثبيت الإجابة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2A65A61-1ACD-49EF-B8F2-24C03E519AAD}"/>
              </a:ext>
            </a:extLst>
          </p:cNvPr>
          <p:cNvSpPr/>
          <p:nvPr/>
        </p:nvSpPr>
        <p:spPr>
          <a:xfrm>
            <a:off x="3457521" y="4838381"/>
            <a:ext cx="2891563" cy="15361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الخامسة   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الدلالات اللفظية</a:t>
            </a:r>
          </a:p>
        </p:txBody>
      </p:sp>
    </p:spTree>
    <p:extLst>
      <p:ext uri="{BB962C8B-B14F-4D97-AF65-F5344CB8AC3E}">
        <p14:creationId xmlns:p14="http://schemas.microsoft.com/office/powerpoint/2010/main" val="1862408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66AB956-742D-4A91-AAD7-020C9F5C4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155" y="461548"/>
            <a:ext cx="4229690" cy="59349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F3E0C7B-BD00-4CA4-BA7C-D57BBF05601D}"/>
              </a:ext>
            </a:extLst>
          </p:cNvPr>
          <p:cNvSpPr txBox="1"/>
          <p:nvPr/>
        </p:nvSpPr>
        <p:spPr>
          <a:xfrm>
            <a:off x="7544047" y="282440"/>
            <a:ext cx="109182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المنظم</a:t>
            </a:r>
          </a:p>
        </p:txBody>
      </p:sp>
    </p:spTree>
    <p:extLst>
      <p:ext uri="{BB962C8B-B14F-4D97-AF65-F5344CB8AC3E}">
        <p14:creationId xmlns:p14="http://schemas.microsoft.com/office/powerpoint/2010/main" val="5305823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9C76D3D-AEB0-4E2A-95D6-156BBE47A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7"/>
          <a:stretch/>
        </p:blipFill>
        <p:spPr>
          <a:xfrm>
            <a:off x="1106556" y="916059"/>
            <a:ext cx="6930887" cy="543173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B6EF93E-C334-4950-88B4-B722015A7952}"/>
              </a:ext>
            </a:extLst>
          </p:cNvPr>
          <p:cNvSpPr txBox="1"/>
          <p:nvPr/>
        </p:nvSpPr>
        <p:spPr>
          <a:xfrm>
            <a:off x="7769335" y="335448"/>
            <a:ext cx="10918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لقطة الكاميرا</a:t>
            </a:r>
          </a:p>
        </p:txBody>
      </p:sp>
    </p:spTree>
    <p:extLst>
      <p:ext uri="{BB962C8B-B14F-4D97-AF65-F5344CB8AC3E}">
        <p14:creationId xmlns:p14="http://schemas.microsoft.com/office/powerpoint/2010/main" val="7191658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A093E2E-93C4-48B5-94B8-EDE8122BE9BF}"/>
              </a:ext>
            </a:extLst>
          </p:cNvPr>
          <p:cNvSpPr txBox="1"/>
          <p:nvPr/>
        </p:nvSpPr>
        <p:spPr>
          <a:xfrm>
            <a:off x="467544" y="3128165"/>
            <a:ext cx="171512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تقرأ الطالبة الكلمة وتوضح  المهارة    الصوتية في الكلمة  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5CC6F32F-058E-4485-8107-F8665C0290E6}"/>
              </a:ext>
            </a:extLst>
          </p:cNvPr>
          <p:cNvGrpSpPr/>
          <p:nvPr/>
        </p:nvGrpSpPr>
        <p:grpSpPr>
          <a:xfrm>
            <a:off x="2692245" y="176275"/>
            <a:ext cx="2597121" cy="7069547"/>
            <a:chOff x="2692245" y="55056"/>
            <a:chExt cx="2597121" cy="7069547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070835BB-324F-4000-BE07-CF48A4C90630}"/>
                </a:ext>
              </a:extLst>
            </p:cNvPr>
            <p:cNvGrpSpPr/>
            <p:nvPr/>
          </p:nvGrpSpPr>
          <p:grpSpPr>
            <a:xfrm>
              <a:off x="2692245" y="55056"/>
              <a:ext cx="2597121" cy="7069547"/>
              <a:chOff x="2629100" y="101990"/>
              <a:chExt cx="2597121" cy="7069547"/>
            </a:xfrm>
          </p:grpSpPr>
          <p:pic>
            <p:nvPicPr>
              <p:cNvPr id="36" name="صورة 35">
                <a:extLst>
                  <a:ext uri="{FF2B5EF4-FFF2-40B4-BE49-F238E27FC236}">
                    <a16:creationId xmlns:a16="http://schemas.microsoft.com/office/drawing/2014/main" id="{5752022A-AB13-4E4A-A1BC-2E63675D9F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91" t="8741" r="37121" b="23888"/>
              <a:stretch/>
            </p:blipFill>
            <p:spPr>
              <a:xfrm>
                <a:off x="2717307" y="101990"/>
                <a:ext cx="2420708" cy="6654019"/>
              </a:xfrm>
              <a:prstGeom prst="rect">
                <a:avLst/>
              </a:prstGeom>
            </p:spPr>
          </p:pic>
          <p:pic>
            <p:nvPicPr>
              <p:cNvPr id="5" name="صورة 4" descr="صورة تحتوي على المصباح, ساعة حائط&#10;&#10;تم إنشاء الوصف تلقائياً">
                <a:extLst>
                  <a:ext uri="{FF2B5EF4-FFF2-40B4-BE49-F238E27FC236}">
                    <a16:creationId xmlns:a16="http://schemas.microsoft.com/office/drawing/2014/main" id="{12377479-197E-4008-8EB8-6C6406A76D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9100" y="252467"/>
                <a:ext cx="2597121" cy="1926503"/>
              </a:xfrm>
              <a:prstGeom prst="rect">
                <a:avLst/>
              </a:prstGeom>
            </p:spPr>
          </p:pic>
          <p:pic>
            <p:nvPicPr>
              <p:cNvPr id="7" name="صورة 6" descr="صورة تحتوي على قميص&#10;&#10;تم إنشاء الوصف تلقائياً">
                <a:extLst>
                  <a:ext uri="{FF2B5EF4-FFF2-40B4-BE49-F238E27FC236}">
                    <a16:creationId xmlns:a16="http://schemas.microsoft.com/office/drawing/2014/main" id="{09B6931B-E068-45F9-88B4-70662B400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0245" y="5245034"/>
                <a:ext cx="2316681" cy="1926503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CD719FDC-518C-4F5F-AD94-8869956D2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5062" y="1502495"/>
                <a:ext cx="2048434" cy="1926503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838ECB75-4042-4E4F-A189-21143F36B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3961" y="2794804"/>
                <a:ext cx="1956986" cy="1926503"/>
              </a:xfrm>
              <a:prstGeom prst="rect">
                <a:avLst/>
              </a:prstGeom>
            </p:spPr>
          </p:pic>
        </p:grpSp>
        <p:pic>
          <p:nvPicPr>
            <p:cNvPr id="15" name="صورة 14" descr="صورة تحتوي على قميص, رسم&#10;&#10;تم إنشاء الوصف تلقائياً">
              <a:extLst>
                <a:ext uri="{FF2B5EF4-FFF2-40B4-BE49-F238E27FC236}">
                  <a16:creationId xmlns:a16="http://schemas.microsoft.com/office/drawing/2014/main" id="{CE98095D-3AA2-4E0E-8CB8-B0B22EE5A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755" y="4044832"/>
              <a:ext cx="2024047" cy="1926503"/>
            </a:xfrm>
            <a:prstGeom prst="rect">
              <a:avLst/>
            </a:prstGeom>
          </p:spPr>
        </p:pic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E962516-D0B7-42DF-A7C5-00206C2092DE}"/>
              </a:ext>
            </a:extLst>
          </p:cNvPr>
          <p:cNvGrpSpPr/>
          <p:nvPr/>
        </p:nvGrpSpPr>
        <p:grpSpPr>
          <a:xfrm>
            <a:off x="5887148" y="136814"/>
            <a:ext cx="2654540" cy="7109008"/>
            <a:chOff x="5798941" y="136814"/>
            <a:chExt cx="2654540" cy="7109008"/>
          </a:xfrm>
        </p:grpSpPr>
        <p:grpSp>
          <p:nvGrpSpPr>
            <p:cNvPr id="3" name="مجموعة 2">
              <a:extLst>
                <a:ext uri="{FF2B5EF4-FFF2-40B4-BE49-F238E27FC236}">
                  <a16:creationId xmlns:a16="http://schemas.microsoft.com/office/drawing/2014/main" id="{58EC04A6-663C-4E70-9FBC-D68D80E9C285}"/>
                </a:ext>
              </a:extLst>
            </p:cNvPr>
            <p:cNvGrpSpPr/>
            <p:nvPr/>
          </p:nvGrpSpPr>
          <p:grpSpPr>
            <a:xfrm>
              <a:off x="5798941" y="136814"/>
              <a:ext cx="2654540" cy="6654019"/>
              <a:chOff x="5798941" y="136814"/>
              <a:chExt cx="2654540" cy="6654019"/>
            </a:xfrm>
          </p:grpSpPr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553C3CC4-87DC-420F-AA52-E44855264C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91" t="8741" r="37121" b="23888"/>
              <a:stretch/>
            </p:blipFill>
            <p:spPr>
              <a:xfrm>
                <a:off x="5798941" y="136814"/>
                <a:ext cx="2420708" cy="6654019"/>
              </a:xfrm>
              <a:prstGeom prst="rect">
                <a:avLst/>
              </a:prstGeom>
            </p:spPr>
          </p:pic>
          <p:pic>
            <p:nvPicPr>
              <p:cNvPr id="6" name="صورة 5" descr="صورة تحتوي على عنصر, ساعة حائط&#10;&#10;تم إنشاء الوصف تلقائياً">
                <a:extLst>
                  <a:ext uri="{FF2B5EF4-FFF2-40B4-BE49-F238E27FC236}">
                    <a16:creationId xmlns:a16="http://schemas.microsoft.com/office/drawing/2014/main" id="{0D55ABAD-EEA9-432B-93C3-126E83EA6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3684" y="2794804"/>
                <a:ext cx="2639797" cy="1926503"/>
              </a:xfrm>
              <a:prstGeom prst="rect">
                <a:avLst/>
              </a:prstGeom>
            </p:spPr>
          </p:pic>
          <p:pic>
            <p:nvPicPr>
              <p:cNvPr id="8" name="صورة 7" descr="صورة تحتوي على قميص, رسم&#10;&#10;تم إنشاء الوصف تلقائياً">
                <a:extLst>
                  <a:ext uri="{FF2B5EF4-FFF2-40B4-BE49-F238E27FC236}">
                    <a16:creationId xmlns:a16="http://schemas.microsoft.com/office/drawing/2014/main" id="{4E1BC9D9-9A3D-4B2E-99B4-74C2AFBEF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9947" y="1502496"/>
                <a:ext cx="1938696" cy="1926503"/>
              </a:xfrm>
              <a:prstGeom prst="rect">
                <a:avLst/>
              </a:prstGeom>
            </p:spPr>
          </p:pic>
          <p:pic>
            <p:nvPicPr>
              <p:cNvPr id="9" name="صورة 8" descr="صورة تحتوي على ساعة حائط&#10;&#10;تم إنشاء الوصف تلقائياً">
                <a:extLst>
                  <a:ext uri="{FF2B5EF4-FFF2-40B4-BE49-F238E27FC236}">
                    <a16:creationId xmlns:a16="http://schemas.microsoft.com/office/drawing/2014/main" id="{9256C5E6-B075-49B7-BD41-82918ABF6E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13684" y="252467"/>
                <a:ext cx="2420709" cy="1715121"/>
              </a:xfrm>
              <a:prstGeom prst="rect">
                <a:avLst/>
              </a:prstGeom>
            </p:spPr>
          </p:pic>
          <p:pic>
            <p:nvPicPr>
              <p:cNvPr id="11" name="صورة 10" descr="صورة تحتوي على قميص&#10;&#10;تم إنشاء الوصف تلقائياً">
                <a:extLst>
                  <a:ext uri="{FF2B5EF4-FFF2-40B4-BE49-F238E27FC236}">
                    <a16:creationId xmlns:a16="http://schemas.microsoft.com/office/drawing/2014/main" id="{8B4DC1C1-45D2-4DD9-8298-C9E7E2B60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0030" y="4100333"/>
                <a:ext cx="2381073" cy="1721783"/>
              </a:xfrm>
              <a:prstGeom prst="rect">
                <a:avLst/>
              </a:prstGeom>
            </p:spPr>
          </p:pic>
        </p:grpSp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0F845B0D-5E4E-4C04-AE07-A20D4D75D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941" y="5319319"/>
              <a:ext cx="2523963" cy="1926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792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1E41F09F-8E8C-44BC-B441-88B17CE52AAA}"/>
              </a:ext>
            </a:extLst>
          </p:cNvPr>
          <p:cNvSpPr/>
          <p:nvPr/>
        </p:nvSpPr>
        <p:spPr>
          <a:xfrm>
            <a:off x="758369" y="773994"/>
            <a:ext cx="1248786" cy="1206191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بِ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5F4DC46-550F-49C7-93CA-AB05B59EC48A}"/>
              </a:ext>
            </a:extLst>
          </p:cNvPr>
          <p:cNvSpPr/>
          <p:nvPr/>
        </p:nvSpPr>
        <p:spPr>
          <a:xfrm>
            <a:off x="2551211" y="795256"/>
            <a:ext cx="1248785" cy="1211708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رُ</a:t>
            </a:r>
            <a:endParaRPr lang="ar-SA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6F288D6-7DCA-4B87-9D27-40F435B4B9AF}"/>
              </a:ext>
            </a:extLst>
          </p:cNvPr>
          <p:cNvSpPr/>
          <p:nvPr/>
        </p:nvSpPr>
        <p:spPr>
          <a:xfrm>
            <a:off x="7539570" y="753038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مِ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362266BE-9510-41E7-816B-444BF4E9619B}"/>
              </a:ext>
            </a:extLst>
          </p:cNvPr>
          <p:cNvSpPr/>
          <p:nvPr/>
        </p:nvSpPr>
        <p:spPr>
          <a:xfrm>
            <a:off x="5948857" y="745181"/>
            <a:ext cx="1248787" cy="1296144"/>
          </a:xfrm>
          <a:prstGeom prst="rect">
            <a:avLst/>
          </a:prstGeom>
          <a:solidFill>
            <a:srgbClr val="FF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نُ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D6C1788B-8E44-424B-9694-7D8EE0E3FC5E}"/>
              </a:ext>
            </a:extLst>
          </p:cNvPr>
          <p:cNvSpPr/>
          <p:nvPr/>
        </p:nvSpPr>
        <p:spPr>
          <a:xfrm>
            <a:off x="4342753" y="791636"/>
            <a:ext cx="1248786" cy="1211708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فَ</a:t>
            </a: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3D6CEBB9-F69F-4685-AA1A-73D034E46F64}"/>
              </a:ext>
            </a:extLst>
          </p:cNvPr>
          <p:cNvSpPr/>
          <p:nvPr/>
        </p:nvSpPr>
        <p:spPr>
          <a:xfrm>
            <a:off x="7548171" y="2516435"/>
            <a:ext cx="1248787" cy="1296144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صِ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BBB0BCD-330A-4376-BCD0-A71B6BD5886F}"/>
              </a:ext>
            </a:extLst>
          </p:cNvPr>
          <p:cNvSpPr/>
          <p:nvPr/>
        </p:nvSpPr>
        <p:spPr>
          <a:xfrm>
            <a:off x="5833556" y="2522981"/>
            <a:ext cx="1248787" cy="1296144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دُ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F1B2DAA-306A-43A3-964C-6C1F7284616E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F57F97C-A476-4759-9770-DFFE35F70B7C}"/>
              </a:ext>
            </a:extLst>
          </p:cNvPr>
          <p:cNvSpPr/>
          <p:nvPr/>
        </p:nvSpPr>
        <p:spPr>
          <a:xfrm>
            <a:off x="4263411" y="2490653"/>
            <a:ext cx="1248787" cy="1296144"/>
          </a:xfrm>
          <a:prstGeom prst="rect">
            <a:avLst/>
          </a:prstGeom>
          <a:solidFill>
            <a:srgbClr val="00B0F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سَ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BBE7677C-B05B-4DF8-ADA8-DE8FAECABD00}"/>
              </a:ext>
            </a:extLst>
          </p:cNvPr>
          <p:cNvSpPr/>
          <p:nvPr/>
        </p:nvSpPr>
        <p:spPr>
          <a:xfrm>
            <a:off x="2576838" y="2490653"/>
            <a:ext cx="1248787" cy="129614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قِ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0E1286E-B30A-45A2-8A5E-600C5276D029}"/>
              </a:ext>
            </a:extLst>
          </p:cNvPr>
          <p:cNvSpPr/>
          <p:nvPr/>
        </p:nvSpPr>
        <p:spPr>
          <a:xfrm>
            <a:off x="890265" y="2490653"/>
            <a:ext cx="1248787" cy="1296144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تُ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E86CD7E-6904-4583-A763-4B3B3A9E86B0}"/>
              </a:ext>
            </a:extLst>
          </p:cNvPr>
          <p:cNvSpPr/>
          <p:nvPr/>
        </p:nvSpPr>
        <p:spPr>
          <a:xfrm>
            <a:off x="7539571" y="4596672"/>
            <a:ext cx="1248787" cy="1516382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أُ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A276C30-8021-4D6B-AF62-BCC4D734DDAA}"/>
              </a:ext>
            </a:extLst>
          </p:cNvPr>
          <p:cNvSpPr/>
          <p:nvPr/>
        </p:nvSpPr>
        <p:spPr>
          <a:xfrm>
            <a:off x="5929928" y="4540368"/>
            <a:ext cx="1248787" cy="1516382"/>
          </a:xfrm>
          <a:prstGeom prst="rect">
            <a:avLst/>
          </a:prstGeom>
          <a:solidFill>
            <a:srgbClr val="92D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طِ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B309DE2-B185-4528-AD34-E2DD769F1E7E}"/>
              </a:ext>
            </a:extLst>
          </p:cNvPr>
          <p:cNvSpPr/>
          <p:nvPr/>
        </p:nvSpPr>
        <p:spPr>
          <a:xfrm>
            <a:off x="4320286" y="4540368"/>
            <a:ext cx="1248787" cy="1516382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زُ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007BA28-4FED-44AE-BACB-8D79712A4C5C}"/>
              </a:ext>
            </a:extLst>
          </p:cNvPr>
          <p:cNvSpPr/>
          <p:nvPr/>
        </p:nvSpPr>
        <p:spPr>
          <a:xfrm>
            <a:off x="2599061" y="4546362"/>
            <a:ext cx="1248787" cy="1516382"/>
          </a:xfrm>
          <a:prstGeom prst="rect">
            <a:avLst/>
          </a:prstGeom>
          <a:solidFill>
            <a:srgbClr val="C00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وَ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15094D92-2761-4766-A9F6-7E8C0AE53CBC}"/>
              </a:ext>
            </a:extLst>
          </p:cNvPr>
          <p:cNvSpPr/>
          <p:nvPr/>
        </p:nvSpPr>
        <p:spPr>
          <a:xfrm>
            <a:off x="890265" y="4497543"/>
            <a:ext cx="1248787" cy="1516382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جُ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5A32E8E4-8940-491D-A254-5E1C76DD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57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6" grpId="0" animBg="1"/>
      <p:bldP spid="30" grpId="0" animBg="1"/>
      <p:bldP spid="36" grpId="0" animBg="1"/>
      <p:bldP spid="40" grpId="0" animBg="1"/>
      <p:bldP spid="9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>
            <a:extLst>
              <a:ext uri="{FF2B5EF4-FFF2-40B4-BE49-F238E27FC236}">
                <a16:creationId xmlns:a16="http://schemas.microsoft.com/office/drawing/2014/main" id="{DBC3FE0B-517C-4BDD-9BB8-E34C944B4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0" y="1993902"/>
            <a:ext cx="7531100" cy="676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>
              <a:defRPr/>
            </a:pPr>
            <a:r>
              <a:rPr lang="ar-SA" sz="1900" b="1" dirty="0">
                <a:cs typeface="Times New Roman" pitchFamily="18" charset="0"/>
              </a:rPr>
              <a:t>صغيرتي  بالتعاون مع أفراد مجموعتك اقرئي الكلمات المكتوبة ثم صنفيها  في الجدول التالي: </a:t>
            </a:r>
          </a:p>
          <a:p>
            <a:pPr algn="ctr">
              <a:defRPr/>
            </a:pPr>
            <a:endParaRPr lang="ar-SA" sz="1900" b="1" dirty="0">
              <a:cs typeface="Times New Roman" pitchFamily="18" charset="0"/>
              <a:sym typeface="Wingdings 2" pitchFamily="18" charset="2"/>
            </a:endParaRP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34928C3F-C512-4A7D-BFDE-16FE587CC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020193"/>
              </p:ext>
            </p:extLst>
          </p:nvPr>
        </p:nvGraphicFramePr>
        <p:xfrm>
          <a:off x="230189" y="4135440"/>
          <a:ext cx="8683624" cy="2149475"/>
        </p:xfrm>
        <a:graphic>
          <a:graphicData uri="http://schemas.openxmlformats.org/drawingml/2006/table">
            <a:tbl>
              <a:tblPr rtl="1"/>
              <a:tblGrid>
                <a:gridCol w="983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1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5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1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46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43338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المهارة</a:t>
                      </a:r>
                      <a:r>
                        <a:rPr lang="ar-SA" sz="2400" b="1" baseline="0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  <a:endParaRPr lang="ar-EG" sz="2400" b="1" dirty="0">
                        <a:solidFill>
                          <a:srgbClr val="7030A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اللام</a:t>
                      </a:r>
                      <a:r>
                        <a:rPr lang="ar-SA" sz="2400" b="1" baseline="0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 القمرية</a:t>
                      </a:r>
                      <a:endParaRPr lang="ar-SA" sz="2400" b="1" dirty="0">
                        <a:solidFill>
                          <a:srgbClr val="7030A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  <a:p>
                      <a:pPr algn="ctr"/>
                      <a:endParaRPr lang="ar-SA" sz="2400" b="1" dirty="0">
                        <a:solidFill>
                          <a:srgbClr val="7030A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تنوين ضم</a:t>
                      </a:r>
                    </a:p>
                    <a:p>
                      <a:pPr algn="ctr"/>
                      <a:endParaRPr lang="ar-SA" sz="2400" b="1" dirty="0">
                        <a:solidFill>
                          <a:srgbClr val="7030A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مد بالياء </a:t>
                      </a:r>
                    </a:p>
                    <a:p>
                      <a:pPr algn="ctr"/>
                      <a:endParaRPr lang="ar-SA" sz="2400" b="1" dirty="0">
                        <a:solidFill>
                          <a:srgbClr val="7030A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اللام الشمسية </a:t>
                      </a:r>
                    </a:p>
                    <a:p>
                      <a:pPr algn="ctr"/>
                      <a:endParaRPr lang="ar-SA" sz="2400" b="1" dirty="0">
                        <a:solidFill>
                          <a:srgbClr val="7030A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هاء آخر الكلمة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rgbClr val="7030A0"/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تنوين الفتح</a:t>
                      </a:r>
                    </a:p>
                    <a:p>
                      <a:pPr algn="ctr"/>
                      <a:endParaRPr lang="ar-SA" sz="2400" b="1" dirty="0">
                        <a:solidFill>
                          <a:srgbClr val="7030A0"/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13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الـكـلـمة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............................................................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.........................................................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...........................................................</a:t>
                      </a: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</a:t>
                      </a: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</a:t>
                      </a: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4307" name="AutoShape 2">
            <a:extLst>
              <a:ext uri="{FF2B5EF4-FFF2-40B4-BE49-F238E27FC236}">
                <a16:creationId xmlns:a16="http://schemas.microsoft.com/office/drawing/2014/main" id="{4A278854-83AF-48E5-8A8A-847D01C65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49534"/>
            <a:ext cx="7986712" cy="13652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38"/>
              </a:spcAft>
              <a:buNone/>
            </a:pPr>
            <a:r>
              <a:rPr lang="ar-SA" altLang="ar-SA" sz="1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</a:rPr>
              <a:t>التاريخ </a:t>
            </a:r>
            <a:r>
              <a:rPr lang="ar-SA" altLang="ar-SA" sz="1600" b="1" dirty="0">
                <a:latin typeface="Arial" panose="020B0604020202020204" pitchFamily="34" charset="0"/>
              </a:rPr>
              <a:t>:     /      /   14  هـ                                       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</a:rPr>
              <a:t> الوحدة : </a:t>
            </a:r>
            <a:r>
              <a:rPr lang="ar-SA" altLang="ar-SA" sz="1600" b="1" dirty="0">
                <a:latin typeface="Arial" panose="020B0604020202020204" pitchFamily="34" charset="0"/>
              </a:rPr>
              <a:t>السابعة</a:t>
            </a:r>
            <a:endParaRPr lang="ar-SA" altLang="ar-SA" sz="1600" b="1" dirty="0">
              <a:latin typeface="Arial" panose="020B0604020202020204" pitchFamily="34" charset="0"/>
              <a:ea typeface="Calibri" panose="020F0502020204030204" pitchFamily="34" charset="0"/>
              <a:cs typeface="Akhbar MT" pitchFamily="2" charset="-78"/>
            </a:endParaRPr>
          </a:p>
          <a:p>
            <a:pPr>
              <a:spcBef>
                <a:spcPct val="0"/>
              </a:spcBef>
              <a:spcAft>
                <a:spcPts val="638"/>
              </a:spcAft>
              <a:buNone/>
            </a:pP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altLang="ar-SA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 : فيه شفاء                                                                        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altLang="ar-SA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: </a:t>
            </a:r>
            <a:r>
              <a:rPr lang="ar-SA" altLang="ar-SA" sz="1600" b="1" dirty="0"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 النص القرائي</a:t>
            </a:r>
          </a:p>
          <a:p>
            <a:pPr>
              <a:spcBef>
                <a:spcPct val="0"/>
              </a:spcBef>
              <a:spcAft>
                <a:spcPts val="638"/>
              </a:spcAft>
              <a:buNone/>
            </a:pP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الاستراتيجية : </a:t>
            </a:r>
            <a:r>
              <a:rPr lang="ar-SA" altLang="ar-SA" sz="1600" b="1" dirty="0">
                <a:latin typeface="Arial" panose="020B0604020202020204" pitchFamily="34" charset="0"/>
                <a:cs typeface="Akhbar MT" pitchFamily="2" charset="-78"/>
              </a:rPr>
              <a:t>فرز المفاهيم                                                                 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الزمن : </a:t>
            </a:r>
            <a:r>
              <a:rPr lang="ar-SA" altLang="ar-SA" sz="1600" b="1" dirty="0">
                <a:latin typeface="Arial" panose="020B0604020202020204" pitchFamily="34" charset="0"/>
                <a:cs typeface="Akhbar MT" pitchFamily="2" charset="-78"/>
              </a:rPr>
              <a:t>خمس دقائق</a:t>
            </a:r>
          </a:p>
          <a:p>
            <a:pPr>
              <a:spcBef>
                <a:spcPct val="0"/>
              </a:spcBef>
              <a:spcAft>
                <a:spcPts val="638"/>
              </a:spcAft>
              <a:buNone/>
            </a:pP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</a:rPr>
              <a:t>الهدف : </a:t>
            </a:r>
            <a:r>
              <a:rPr lang="ar-SA" altLang="ar-SA" sz="1600" b="1" dirty="0">
                <a:latin typeface="Arial" panose="020B0604020202020204" pitchFamily="34" charset="0"/>
              </a:rPr>
              <a:t>تصنيف كلمات بحسب الظواهر الصوتية.                   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</a:rPr>
              <a:t>أسلوب التنفيذ</a:t>
            </a:r>
            <a:r>
              <a:rPr lang="ar-SA" altLang="ar-SA" sz="1600" b="1" dirty="0">
                <a:latin typeface="Arial" panose="020B0604020202020204" pitchFamily="34" charset="0"/>
              </a:rPr>
              <a:t>: جماعي</a:t>
            </a:r>
            <a:endParaRPr lang="ar-SA" altLang="ar-SA" sz="1100" b="1" dirty="0">
              <a:latin typeface="Arial" panose="020B0604020202020204" pitchFamily="34" charset="0"/>
            </a:endParaRPr>
          </a:p>
        </p:txBody>
      </p:sp>
      <p:grpSp>
        <p:nvGrpSpPr>
          <p:cNvPr id="54308" name="مجموعة 1">
            <a:extLst>
              <a:ext uri="{FF2B5EF4-FFF2-40B4-BE49-F238E27FC236}">
                <a16:creationId xmlns:a16="http://schemas.microsoft.com/office/drawing/2014/main" id="{913F12B2-6962-46D8-913D-E2E8F88D0BF0}"/>
              </a:ext>
            </a:extLst>
          </p:cNvPr>
          <p:cNvGrpSpPr>
            <a:grpSpLocks/>
          </p:cNvGrpSpPr>
          <p:nvPr/>
        </p:nvGrpSpPr>
        <p:grpSpPr bwMode="auto">
          <a:xfrm>
            <a:off x="4306922" y="375726"/>
            <a:ext cx="786572" cy="1009651"/>
            <a:chOff x="3997325" y="715963"/>
            <a:chExt cx="928688" cy="1539295"/>
          </a:xfrm>
        </p:grpSpPr>
        <p:pic>
          <p:nvPicPr>
            <p:cNvPr id="54309" name="Picture 2" descr="صورة ذات صلة">
              <a:extLst>
                <a:ext uri="{FF2B5EF4-FFF2-40B4-BE49-F238E27FC236}">
                  <a16:creationId xmlns:a16="http://schemas.microsoft.com/office/drawing/2014/main" id="{8E0EBBF9-2768-49FA-BD75-1B2CC26A8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DFAED8EC-BF16-47C9-914D-41851F19F20D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6" name="مستطيل 6">
            <a:extLst>
              <a:ext uri="{FF2B5EF4-FFF2-40B4-BE49-F238E27FC236}">
                <a16:creationId xmlns:a16="http://schemas.microsoft.com/office/drawing/2014/main" id="{0CAA4F36-3ACF-4758-A22F-7A00D2483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661" y="6439443"/>
            <a:ext cx="5276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</a:pPr>
            <a:r>
              <a:rPr lang="ar-SA" altLang="ar-SA" sz="1200" dirty="0">
                <a:latin typeface="Arial" panose="020B0604020202020204" pitchFamily="34" charset="0"/>
              </a:rPr>
              <a:t>ملاحظة : استخدام استراتيجية المساجلة الحلقية ......كل طالبة  في المجموعة تكتب  كلمة 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00A4AC27-C084-4EA2-9E21-418EA4C01DA9}"/>
              </a:ext>
            </a:extLst>
          </p:cNvPr>
          <p:cNvSpPr/>
          <p:nvPr/>
        </p:nvSpPr>
        <p:spPr>
          <a:xfrm>
            <a:off x="538956" y="497988"/>
            <a:ext cx="1728788" cy="11450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EAC7D966-E33B-4888-925F-03A396308D7A}"/>
              </a:ext>
            </a:extLst>
          </p:cNvPr>
          <p:cNvGrpSpPr/>
          <p:nvPr/>
        </p:nvGrpSpPr>
        <p:grpSpPr>
          <a:xfrm>
            <a:off x="1346349" y="2941630"/>
            <a:ext cx="1885253" cy="1375843"/>
            <a:chOff x="1346349" y="2941630"/>
            <a:chExt cx="1885253" cy="1375843"/>
          </a:xfrm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CE9405AC-10D7-4843-9B0A-E68290F3E728}"/>
                </a:ext>
              </a:extLst>
            </p:cNvPr>
            <p:cNvSpPr/>
            <p:nvPr/>
          </p:nvSpPr>
          <p:spPr>
            <a:xfrm>
              <a:off x="1653772" y="2978504"/>
              <a:ext cx="1223963" cy="9318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800" b="1" dirty="0">
                  <a:solidFill>
                    <a:srgbClr val="0000FF"/>
                  </a:solidFill>
                </a:rPr>
                <a:t> </a:t>
              </a:r>
            </a:p>
          </p:txBody>
        </p:sp>
        <p:pic>
          <p:nvPicPr>
            <p:cNvPr id="24" name="صورة 23" descr="صورة تحتوي على عنصر, ساعة حائط&#10;&#10;تم إنشاء الوصف تلقائياً">
              <a:extLst>
                <a:ext uri="{FF2B5EF4-FFF2-40B4-BE49-F238E27FC236}">
                  <a16:creationId xmlns:a16="http://schemas.microsoft.com/office/drawing/2014/main" id="{FEC24C10-326A-4FF4-895D-C41D5C521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349" y="2941630"/>
              <a:ext cx="1885253" cy="1375843"/>
            </a:xfrm>
            <a:prstGeom prst="rect">
              <a:avLst/>
            </a:prstGeom>
          </p:spPr>
        </p:pic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15B971A-3AE6-4592-A884-A1426A531BC0}"/>
              </a:ext>
            </a:extLst>
          </p:cNvPr>
          <p:cNvGrpSpPr/>
          <p:nvPr/>
        </p:nvGrpSpPr>
        <p:grpSpPr>
          <a:xfrm>
            <a:off x="7461517" y="2977956"/>
            <a:ext cx="1384551" cy="1375843"/>
            <a:chOff x="7461517" y="2977956"/>
            <a:chExt cx="1384551" cy="1375843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87CF6CA-D4AE-4F5F-8E4B-C5806DA448DC}"/>
                </a:ext>
              </a:extLst>
            </p:cNvPr>
            <p:cNvSpPr/>
            <p:nvPr/>
          </p:nvSpPr>
          <p:spPr>
            <a:xfrm>
              <a:off x="7541812" y="3005015"/>
              <a:ext cx="1223963" cy="9318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800" b="1" dirty="0">
                  <a:solidFill>
                    <a:srgbClr val="0000FF"/>
                  </a:solidFill>
                </a:rPr>
                <a:t> </a:t>
              </a:r>
            </a:p>
          </p:txBody>
        </p:sp>
        <p:pic>
          <p:nvPicPr>
            <p:cNvPr id="25" name="صورة 24" descr="صورة تحتوي على قميص, رسم&#10;&#10;تم إنشاء الوصف تلقائياً">
              <a:extLst>
                <a:ext uri="{FF2B5EF4-FFF2-40B4-BE49-F238E27FC236}">
                  <a16:creationId xmlns:a16="http://schemas.microsoft.com/office/drawing/2014/main" id="{04242FFC-B567-431F-9FB1-79B8C6AD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1517" y="2977956"/>
              <a:ext cx="1384551" cy="1375843"/>
            </a:xfrm>
            <a:prstGeom prst="rect">
              <a:avLst/>
            </a:prstGeom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2E8A617D-F632-401A-8CB4-1B474F5AEC90}"/>
              </a:ext>
            </a:extLst>
          </p:cNvPr>
          <p:cNvGrpSpPr/>
          <p:nvPr/>
        </p:nvGrpSpPr>
        <p:grpSpPr>
          <a:xfrm>
            <a:off x="4242512" y="3001963"/>
            <a:ext cx="1728788" cy="1224881"/>
            <a:chOff x="4242512" y="3001963"/>
            <a:chExt cx="1728788" cy="1224881"/>
          </a:xfrm>
        </p:grpSpPr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7A34DAC6-B33F-450F-83FC-55D7AF9711F7}"/>
                </a:ext>
              </a:extLst>
            </p:cNvPr>
            <p:cNvSpPr/>
            <p:nvPr/>
          </p:nvSpPr>
          <p:spPr>
            <a:xfrm>
              <a:off x="4481513" y="3001963"/>
              <a:ext cx="1223962" cy="9318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sz="2800" b="1" dirty="0">
                <a:solidFill>
                  <a:srgbClr val="0000FF"/>
                </a:solidFill>
              </a:endParaRPr>
            </a:p>
          </p:txBody>
        </p:sp>
        <p:pic>
          <p:nvPicPr>
            <p:cNvPr id="26" name="صورة 25" descr="صورة تحتوي على ساعة حائط&#10;&#10;تم إنشاء الوصف تلقائياً">
              <a:extLst>
                <a:ext uri="{FF2B5EF4-FFF2-40B4-BE49-F238E27FC236}">
                  <a16:creationId xmlns:a16="http://schemas.microsoft.com/office/drawing/2014/main" id="{BE4F2BEE-C7BB-4C2B-B436-A921ACE09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512" y="3001963"/>
              <a:ext cx="1728788" cy="1224881"/>
            </a:xfrm>
            <a:prstGeom prst="rect">
              <a:avLst/>
            </a:prstGeom>
          </p:spPr>
        </p:pic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1B303F92-80E6-489A-ADFA-BA431684444D}"/>
              </a:ext>
            </a:extLst>
          </p:cNvPr>
          <p:cNvGrpSpPr/>
          <p:nvPr/>
        </p:nvGrpSpPr>
        <p:grpSpPr>
          <a:xfrm>
            <a:off x="2807348" y="3001963"/>
            <a:ext cx="1700481" cy="1289944"/>
            <a:chOff x="2807348" y="3001963"/>
            <a:chExt cx="1700481" cy="1289944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A79D7006-ED88-4740-881F-3F9A3D6E403A}"/>
                </a:ext>
              </a:extLst>
            </p:cNvPr>
            <p:cNvSpPr/>
            <p:nvPr/>
          </p:nvSpPr>
          <p:spPr>
            <a:xfrm>
              <a:off x="3025777" y="3001963"/>
              <a:ext cx="1223963" cy="9318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sz="2800" b="1" dirty="0">
                <a:solidFill>
                  <a:srgbClr val="0000FF"/>
                </a:solidFill>
              </a:endParaRPr>
            </a:p>
          </p:txBody>
        </p:sp>
        <p:pic>
          <p:nvPicPr>
            <p:cNvPr id="27" name="صورة 26" descr="صورة تحتوي على قميص&#10;&#10;تم إنشاء الوصف تلقائياً">
              <a:extLst>
                <a:ext uri="{FF2B5EF4-FFF2-40B4-BE49-F238E27FC236}">
                  <a16:creationId xmlns:a16="http://schemas.microsoft.com/office/drawing/2014/main" id="{479C200F-09FB-4C99-ABEA-8208CD3C7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348" y="3062268"/>
              <a:ext cx="1700481" cy="1229639"/>
            </a:xfrm>
            <a:prstGeom prst="rect">
              <a:avLst/>
            </a:prstGeom>
          </p:spPr>
        </p:pic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3083F22-8CD4-4B09-8582-0AD0637CD9C3}"/>
              </a:ext>
            </a:extLst>
          </p:cNvPr>
          <p:cNvGrpSpPr/>
          <p:nvPr/>
        </p:nvGrpSpPr>
        <p:grpSpPr>
          <a:xfrm>
            <a:off x="5850677" y="2966081"/>
            <a:ext cx="1534106" cy="1214981"/>
            <a:chOff x="5850677" y="2966081"/>
            <a:chExt cx="1534106" cy="1214981"/>
          </a:xfrm>
        </p:grpSpPr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6F77B294-0660-4FD0-8020-3AAEE4E0905D}"/>
                </a:ext>
              </a:extLst>
            </p:cNvPr>
            <p:cNvSpPr/>
            <p:nvPr/>
          </p:nvSpPr>
          <p:spPr>
            <a:xfrm>
              <a:off x="5892802" y="3021013"/>
              <a:ext cx="1368425" cy="9318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sz="2800" b="1" dirty="0">
                <a:solidFill>
                  <a:srgbClr val="0000FF"/>
                </a:solidFill>
              </a:endParaRPr>
            </a:p>
          </p:txBody>
        </p:sp>
        <p:pic>
          <p:nvPicPr>
            <p:cNvPr id="29" name="صورة 28" descr="صورة تحتوي على رسم&#10;&#10;تم إنشاء الوصف تلقائياً">
              <a:extLst>
                <a:ext uri="{FF2B5EF4-FFF2-40B4-BE49-F238E27FC236}">
                  <a16:creationId xmlns:a16="http://schemas.microsoft.com/office/drawing/2014/main" id="{0FA15581-E42B-4992-B646-AB47BFA5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677" y="2966081"/>
              <a:ext cx="1534106" cy="1214981"/>
            </a:xfrm>
            <a:prstGeom prst="rect">
              <a:avLst/>
            </a:prstGeom>
          </p:spPr>
        </p:pic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637D8366-18A2-4A44-B573-A4A3A9404EC2}"/>
              </a:ext>
            </a:extLst>
          </p:cNvPr>
          <p:cNvGrpSpPr/>
          <p:nvPr/>
        </p:nvGrpSpPr>
        <p:grpSpPr>
          <a:xfrm>
            <a:off x="81081" y="2918928"/>
            <a:ext cx="1569537" cy="1493897"/>
            <a:chOff x="81081" y="2918928"/>
            <a:chExt cx="1569537" cy="1493897"/>
          </a:xfrm>
        </p:grpSpPr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199FD9A8-2C29-4B6E-80CD-78569766A608}"/>
                </a:ext>
              </a:extLst>
            </p:cNvPr>
            <p:cNvSpPr/>
            <p:nvPr/>
          </p:nvSpPr>
          <p:spPr>
            <a:xfrm>
              <a:off x="242888" y="3001963"/>
              <a:ext cx="1223962" cy="9318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sz="2800" b="1" dirty="0">
                <a:solidFill>
                  <a:srgbClr val="0000FF"/>
                </a:solidFill>
              </a:endParaRPr>
            </a:p>
          </p:txBody>
        </p:sp>
        <p:pic>
          <p:nvPicPr>
            <p:cNvPr id="30" name="صورة 29" descr="صورة تحتوي على قميص, رسم&#10;&#10;تم إنشاء الوصف تلقائياً">
              <a:extLst>
                <a:ext uri="{FF2B5EF4-FFF2-40B4-BE49-F238E27FC236}">
                  <a16:creationId xmlns:a16="http://schemas.microsoft.com/office/drawing/2014/main" id="{762EBD86-1D0D-4B49-B917-85BEDB3D7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81" y="2918928"/>
              <a:ext cx="1569537" cy="1493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76720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451885"/>
              </p:ext>
            </p:extLst>
          </p:nvPr>
        </p:nvGraphicFramePr>
        <p:xfrm>
          <a:off x="241874" y="1953738"/>
          <a:ext cx="8385291" cy="475940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20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136">
                  <a:extLst>
                    <a:ext uri="{9D8B030D-6E8A-4147-A177-3AD203B41FA5}">
                      <a16:colId xmlns:a16="http://schemas.microsoft.com/office/drawing/2014/main" val="3758164305"/>
                    </a:ext>
                  </a:extLst>
                </a:gridCol>
                <a:gridCol w="1274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6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 نوع الظاهرة الصوتية في الكلمات التالية بوضع علامة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الظاهرة الصوتية </a:t>
                      </a:r>
                      <a:r>
                        <a:rPr lang="ar-SA" sz="24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 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لام قمرية</a:t>
                      </a:r>
                      <a:endParaRPr lang="ar-SA" sz="24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لام شمسية</a:t>
                      </a:r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تنوين الفتح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    مد بالياء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 هاء آخر الكلمة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97" y="279130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السابعة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:فيه شفاء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النص القرائي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  معرفة نوع الظاهرة الصوتية في الكلمة .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4427984" y="372588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286339" y="2106081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17E1B24-43D9-4E65-85BC-FEF99915217F}"/>
              </a:ext>
            </a:extLst>
          </p:cNvPr>
          <p:cNvSpPr/>
          <p:nvPr/>
        </p:nvSpPr>
        <p:spPr>
          <a:xfrm>
            <a:off x="774575" y="324067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pic>
        <p:nvPicPr>
          <p:cNvPr id="12" name="صورة 11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0B42EAB3-88A0-40E3-8EE9-816C950B6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39" y="2375975"/>
            <a:ext cx="1840576" cy="1343238"/>
          </a:xfrm>
          <a:prstGeom prst="rect">
            <a:avLst/>
          </a:prstGeom>
        </p:spPr>
      </p:pic>
      <p:pic>
        <p:nvPicPr>
          <p:cNvPr id="13" name="صورة 12" descr="صورة تحتوي على قميص, رسم&#10;&#10;تم إنشاء الوصف تلقائياً">
            <a:extLst>
              <a:ext uri="{FF2B5EF4-FFF2-40B4-BE49-F238E27FC236}">
                <a16:creationId xmlns:a16="http://schemas.microsoft.com/office/drawing/2014/main" id="{02A967D8-C8BE-47E4-9F90-6B7AD2B3A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55" y="2457393"/>
            <a:ext cx="1351739" cy="1343238"/>
          </a:xfrm>
          <a:prstGeom prst="rect">
            <a:avLst/>
          </a:prstGeom>
        </p:spPr>
      </p:pic>
      <p:pic>
        <p:nvPicPr>
          <p:cNvPr id="14" name="صورة 13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DFAF3F6B-61C1-48A8-881A-B27315E30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71" y="2462136"/>
            <a:ext cx="1687819" cy="1195854"/>
          </a:xfrm>
          <a:prstGeom prst="rect">
            <a:avLst/>
          </a:prstGeom>
        </p:spPr>
      </p:pic>
      <p:pic>
        <p:nvPicPr>
          <p:cNvPr id="15" name="صورة 14" descr="صورة تحتوي على قميص&#10;&#10;تم إنشاء الوصف تلقائياً">
            <a:extLst>
              <a:ext uri="{FF2B5EF4-FFF2-40B4-BE49-F238E27FC236}">
                <a16:creationId xmlns:a16="http://schemas.microsoft.com/office/drawing/2014/main" id="{3DF54469-A6ED-4846-B092-AF9B7454CB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721" y="2457491"/>
            <a:ext cx="1660183" cy="1200499"/>
          </a:xfrm>
          <a:prstGeom prst="rect">
            <a:avLst/>
          </a:prstGeom>
        </p:spPr>
      </p:pic>
      <p:pic>
        <p:nvPicPr>
          <p:cNvPr id="16" name="صورة 15" descr="صورة تحتوي على قميص, رسم&#10;&#10;تم إنشاء الوصف تلقائياً">
            <a:extLst>
              <a:ext uri="{FF2B5EF4-FFF2-40B4-BE49-F238E27FC236}">
                <a16:creationId xmlns:a16="http://schemas.microsoft.com/office/drawing/2014/main" id="{7C09E7A5-B562-47DA-9875-7705034535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2429614"/>
            <a:ext cx="1411250" cy="13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9044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/>
        </p:nvGraphicFramePr>
        <p:xfrm>
          <a:off x="241874" y="1953738"/>
          <a:ext cx="8385291" cy="4759401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20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3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2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136">
                  <a:extLst>
                    <a:ext uri="{9D8B030D-6E8A-4147-A177-3AD203B41FA5}">
                      <a16:colId xmlns:a16="http://schemas.microsoft.com/office/drawing/2014/main" val="3758164305"/>
                    </a:ext>
                  </a:extLst>
                </a:gridCol>
                <a:gridCol w="1274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6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 نوع الظاهرة الصوتية في الكلمات التالية بوضع علامة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الظاهرة الصوتية </a:t>
                      </a:r>
                      <a:r>
                        <a:rPr lang="ar-SA" sz="24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 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لام قمرية</a:t>
                      </a:r>
                      <a:endParaRPr lang="ar-SA" sz="24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لام شمسية</a:t>
                      </a:r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تنوين الفتح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    مد بالياء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0" dirty="0">
                          <a:solidFill>
                            <a:schemeClr val="tx1"/>
                          </a:solidFill>
                          <a:cs typeface="+mn-cs"/>
                        </a:rPr>
                        <a:t> هاء آخر الكلمة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97" y="279130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السابعة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:فيه شفاء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النص القرائي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  معرفة نوع الظاهرة الصوتية في الكلمة .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4427984" y="372588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286339" y="2106081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17E1B24-43D9-4E65-85BC-FEF99915217F}"/>
              </a:ext>
            </a:extLst>
          </p:cNvPr>
          <p:cNvSpPr/>
          <p:nvPr/>
        </p:nvSpPr>
        <p:spPr>
          <a:xfrm>
            <a:off x="774575" y="324067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pic>
        <p:nvPicPr>
          <p:cNvPr id="12" name="صورة 11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0B42EAB3-88A0-40E3-8EE9-816C950B6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39" y="2375975"/>
            <a:ext cx="1840576" cy="1343238"/>
          </a:xfrm>
          <a:prstGeom prst="rect">
            <a:avLst/>
          </a:prstGeom>
        </p:spPr>
      </p:pic>
      <p:pic>
        <p:nvPicPr>
          <p:cNvPr id="13" name="صورة 12" descr="صورة تحتوي على قميص, رسم&#10;&#10;تم إنشاء الوصف تلقائياً">
            <a:extLst>
              <a:ext uri="{FF2B5EF4-FFF2-40B4-BE49-F238E27FC236}">
                <a16:creationId xmlns:a16="http://schemas.microsoft.com/office/drawing/2014/main" id="{02A967D8-C8BE-47E4-9F90-6B7AD2B3A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855" y="2457393"/>
            <a:ext cx="1351739" cy="1343238"/>
          </a:xfrm>
          <a:prstGeom prst="rect">
            <a:avLst/>
          </a:prstGeom>
        </p:spPr>
      </p:pic>
      <p:pic>
        <p:nvPicPr>
          <p:cNvPr id="14" name="صورة 13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DFAF3F6B-61C1-48A8-881A-B27315E30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671" y="2462136"/>
            <a:ext cx="1687819" cy="1195854"/>
          </a:xfrm>
          <a:prstGeom prst="rect">
            <a:avLst/>
          </a:prstGeom>
        </p:spPr>
      </p:pic>
      <p:pic>
        <p:nvPicPr>
          <p:cNvPr id="15" name="صورة 14" descr="صورة تحتوي على قميص&#10;&#10;تم إنشاء الوصف تلقائياً">
            <a:extLst>
              <a:ext uri="{FF2B5EF4-FFF2-40B4-BE49-F238E27FC236}">
                <a16:creationId xmlns:a16="http://schemas.microsoft.com/office/drawing/2014/main" id="{3DF54469-A6ED-4846-B092-AF9B7454CB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721" y="2457491"/>
            <a:ext cx="1660183" cy="1200499"/>
          </a:xfrm>
          <a:prstGeom prst="rect">
            <a:avLst/>
          </a:prstGeom>
        </p:spPr>
      </p:pic>
      <p:pic>
        <p:nvPicPr>
          <p:cNvPr id="16" name="صورة 15" descr="صورة تحتوي على قميص, رسم&#10;&#10;تم إنشاء الوصف تلقائياً">
            <a:extLst>
              <a:ext uri="{FF2B5EF4-FFF2-40B4-BE49-F238E27FC236}">
                <a16:creationId xmlns:a16="http://schemas.microsoft.com/office/drawing/2014/main" id="{7C09E7A5-B562-47DA-9875-7705034535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2429614"/>
            <a:ext cx="1411250" cy="1343238"/>
          </a:xfrm>
          <a:prstGeom prst="rect">
            <a:avLst/>
          </a:prstGeom>
        </p:spPr>
      </p:pic>
      <p:pic>
        <p:nvPicPr>
          <p:cNvPr id="17" name="رسم 16" descr="وجه مبتسم بدون تعبئة">
            <a:extLst>
              <a:ext uri="{FF2B5EF4-FFF2-40B4-BE49-F238E27FC236}">
                <a16:creationId xmlns:a16="http://schemas.microsoft.com/office/drawing/2014/main" id="{98CF02AA-66B7-4E93-AD55-0E9EC934F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55793" y="3369754"/>
            <a:ext cx="698917" cy="698917"/>
          </a:xfrm>
          <a:prstGeom prst="rect">
            <a:avLst/>
          </a:prstGeom>
        </p:spPr>
      </p:pic>
      <p:pic>
        <p:nvPicPr>
          <p:cNvPr id="18" name="رسم 17" descr="وجه مبتسم بدون تعبئة">
            <a:extLst>
              <a:ext uri="{FF2B5EF4-FFF2-40B4-BE49-F238E27FC236}">
                <a16:creationId xmlns:a16="http://schemas.microsoft.com/office/drawing/2014/main" id="{997D4645-246A-48B2-93E3-CFC34DCD2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17554" y="4043589"/>
            <a:ext cx="698917" cy="698917"/>
          </a:xfrm>
          <a:prstGeom prst="rect">
            <a:avLst/>
          </a:prstGeom>
        </p:spPr>
      </p:pic>
      <p:pic>
        <p:nvPicPr>
          <p:cNvPr id="19" name="رسم 18" descr="وجه مبتسم بدون تعبئة">
            <a:extLst>
              <a:ext uri="{FF2B5EF4-FFF2-40B4-BE49-F238E27FC236}">
                <a16:creationId xmlns:a16="http://schemas.microsoft.com/office/drawing/2014/main" id="{890CA476-984B-4055-A50B-A63EE72D7B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24982" y="4675431"/>
            <a:ext cx="698917" cy="698917"/>
          </a:xfrm>
          <a:prstGeom prst="rect">
            <a:avLst/>
          </a:prstGeom>
        </p:spPr>
      </p:pic>
      <p:pic>
        <p:nvPicPr>
          <p:cNvPr id="20" name="رسم 19" descr="وجه مبتسم بدون تعبئة">
            <a:extLst>
              <a:ext uri="{FF2B5EF4-FFF2-40B4-BE49-F238E27FC236}">
                <a16:creationId xmlns:a16="http://schemas.microsoft.com/office/drawing/2014/main" id="{0ADA045C-45A7-4F5E-8759-2EB113D759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261804" y="6054590"/>
            <a:ext cx="698917" cy="698917"/>
          </a:xfrm>
          <a:prstGeom prst="rect">
            <a:avLst/>
          </a:prstGeom>
        </p:spPr>
      </p:pic>
      <p:pic>
        <p:nvPicPr>
          <p:cNvPr id="21" name="رسم 20" descr="وجه مبتسم بدون تعبئة">
            <a:extLst>
              <a:ext uri="{FF2B5EF4-FFF2-40B4-BE49-F238E27FC236}">
                <a16:creationId xmlns:a16="http://schemas.microsoft.com/office/drawing/2014/main" id="{3909491C-675C-4BCF-83A3-B723A1090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8031" y="5374348"/>
            <a:ext cx="698917" cy="698917"/>
          </a:xfrm>
          <a:prstGeom prst="rect">
            <a:avLst/>
          </a:prstGeom>
        </p:spPr>
      </p:pic>
      <p:pic>
        <p:nvPicPr>
          <p:cNvPr id="22" name="رسم 21" descr="وجه مبتسم بدون تعبئة">
            <a:extLst>
              <a:ext uri="{FF2B5EF4-FFF2-40B4-BE49-F238E27FC236}">
                <a16:creationId xmlns:a16="http://schemas.microsoft.com/office/drawing/2014/main" id="{4E278C61-DF4D-4A98-A5D3-29D195EA527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857168" y="5401336"/>
            <a:ext cx="698917" cy="6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62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صورة 26">
            <a:extLst>
              <a:ext uri="{FF2B5EF4-FFF2-40B4-BE49-F238E27FC236}">
                <a16:creationId xmlns:a16="http://schemas.microsoft.com/office/drawing/2014/main" id="{57826024-6610-4A6B-96C0-408B8E215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878771" y="4709535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52D44AD-1BE3-4571-9CF5-1DC08829DAA4}"/>
              </a:ext>
            </a:extLst>
          </p:cNvPr>
          <p:cNvSpPr/>
          <p:nvPr/>
        </p:nvSpPr>
        <p:spPr>
          <a:xfrm>
            <a:off x="2180492" y="495363"/>
            <a:ext cx="3949148" cy="3738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7030A0"/>
                </a:solidFill>
              </a:rPr>
              <a:t>استراتيجية تثبيت الإجابة 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E8588057-5A17-4AE2-941C-3F7EADA21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369236" y="3984102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013F338-C1DC-412C-9DB2-1458544C40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6061391" y="3026057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2065956-33B4-4B71-9B1C-3F3648555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55323" y="1119003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EDFF339-94BE-4610-BA9B-586B786F5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75547" y="3033407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C88701E-C48B-4E69-89C9-20440F636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266016" y="1395556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846188A-660D-4D57-A1B9-A477825C3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921673" y="1143572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E356988-5D28-4531-B536-202A122A75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677084" y="4630936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مخطط انسيابي: محطة طرفية 17">
            <a:extLst>
              <a:ext uri="{FF2B5EF4-FFF2-40B4-BE49-F238E27FC236}">
                <a16:creationId xmlns:a16="http://schemas.microsoft.com/office/drawing/2014/main" id="{CC48A822-8EAA-48FA-B352-1A23705BA3AC}"/>
              </a:ext>
            </a:extLst>
          </p:cNvPr>
          <p:cNvSpPr/>
          <p:nvPr/>
        </p:nvSpPr>
        <p:spPr>
          <a:xfrm rot="19925460">
            <a:off x="6493197" y="1594757"/>
            <a:ext cx="1442264" cy="598076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cs typeface="+mj-cs"/>
              </a:rPr>
              <a:t>لام </a:t>
            </a:r>
            <a:r>
              <a:rPr lang="ar-SA" sz="2000" b="1" dirty="0">
                <a:solidFill>
                  <a:schemeClr val="tx1"/>
                </a:solidFill>
                <a:cs typeface="+mj-cs"/>
              </a:rPr>
              <a:t> شمسية</a:t>
            </a:r>
            <a:r>
              <a:rPr lang="ar-SA" b="1" dirty="0">
                <a:solidFill>
                  <a:schemeClr val="tx1"/>
                </a:solidFill>
                <a:cs typeface="+mj-cs"/>
              </a:rPr>
              <a:t> </a:t>
            </a:r>
          </a:p>
        </p:txBody>
      </p:sp>
      <p:sp>
        <p:nvSpPr>
          <p:cNvPr id="19" name="مخطط انسيابي: محطة طرفية 18">
            <a:extLst>
              <a:ext uri="{FF2B5EF4-FFF2-40B4-BE49-F238E27FC236}">
                <a16:creationId xmlns:a16="http://schemas.microsoft.com/office/drawing/2014/main" id="{61D29B03-464E-4160-976A-FEB412FCE953}"/>
              </a:ext>
            </a:extLst>
          </p:cNvPr>
          <p:cNvSpPr/>
          <p:nvPr/>
        </p:nvSpPr>
        <p:spPr>
          <a:xfrm rot="20193233">
            <a:off x="3735626" y="1947621"/>
            <a:ext cx="1396062" cy="514412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+mj-cs"/>
              </a:rPr>
              <a:t>لام  قمرية </a:t>
            </a:r>
          </a:p>
        </p:txBody>
      </p:sp>
      <p:sp>
        <p:nvSpPr>
          <p:cNvPr id="20" name="مخطط انسيابي: محطة طرفية 19">
            <a:extLst>
              <a:ext uri="{FF2B5EF4-FFF2-40B4-BE49-F238E27FC236}">
                <a16:creationId xmlns:a16="http://schemas.microsoft.com/office/drawing/2014/main" id="{375FF525-6A4A-4A99-9B9A-79930C20624B}"/>
              </a:ext>
            </a:extLst>
          </p:cNvPr>
          <p:cNvSpPr/>
          <p:nvPr/>
        </p:nvSpPr>
        <p:spPr>
          <a:xfrm rot="20310836">
            <a:off x="6813721" y="3529346"/>
            <a:ext cx="1125099" cy="501434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التنوين</a:t>
            </a:r>
            <a:r>
              <a:rPr lang="ar-SA" sz="2800" b="1" dirty="0">
                <a:solidFill>
                  <a:schemeClr val="tx1"/>
                </a:solidFill>
                <a:cs typeface="+mj-cs"/>
              </a:rPr>
              <a:t>   </a:t>
            </a:r>
          </a:p>
        </p:txBody>
      </p:sp>
      <p:sp>
        <p:nvSpPr>
          <p:cNvPr id="21" name="مخطط انسيابي: محطة طرفية 20">
            <a:extLst>
              <a:ext uri="{FF2B5EF4-FFF2-40B4-BE49-F238E27FC236}">
                <a16:creationId xmlns:a16="http://schemas.microsoft.com/office/drawing/2014/main" id="{67833C1E-39C4-4F8A-BB82-EE3B096193CF}"/>
              </a:ext>
            </a:extLst>
          </p:cNvPr>
          <p:cNvSpPr/>
          <p:nvPr/>
        </p:nvSpPr>
        <p:spPr>
          <a:xfrm rot="20289605">
            <a:off x="1338666" y="3462662"/>
            <a:ext cx="1382117" cy="496506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cs typeface="+mj-cs"/>
              </a:rPr>
              <a:t>تاء مفتوحة (ت- ـت ) </a:t>
            </a:r>
          </a:p>
        </p:txBody>
      </p:sp>
      <p:sp>
        <p:nvSpPr>
          <p:cNvPr id="22" name="مخطط انسيابي: محطة طرفية 21">
            <a:extLst>
              <a:ext uri="{FF2B5EF4-FFF2-40B4-BE49-F238E27FC236}">
                <a16:creationId xmlns:a16="http://schemas.microsoft.com/office/drawing/2014/main" id="{14DE3EB0-BE70-453D-99E5-99703A48B8EF}"/>
              </a:ext>
            </a:extLst>
          </p:cNvPr>
          <p:cNvSpPr/>
          <p:nvPr/>
        </p:nvSpPr>
        <p:spPr>
          <a:xfrm rot="20187588">
            <a:off x="6439974" y="5113269"/>
            <a:ext cx="1310545" cy="715617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تاء مربوطة (ة - ـة )</a:t>
            </a:r>
          </a:p>
        </p:txBody>
      </p:sp>
      <p:sp>
        <p:nvSpPr>
          <p:cNvPr id="23" name="مخطط انسيابي: محطة طرفية 22">
            <a:extLst>
              <a:ext uri="{FF2B5EF4-FFF2-40B4-BE49-F238E27FC236}">
                <a16:creationId xmlns:a16="http://schemas.microsoft.com/office/drawing/2014/main" id="{FEB52164-76E2-44A6-A461-304E92847DAE}"/>
              </a:ext>
            </a:extLst>
          </p:cNvPr>
          <p:cNvSpPr/>
          <p:nvPr/>
        </p:nvSpPr>
        <p:spPr>
          <a:xfrm rot="20194724">
            <a:off x="872787" y="1431022"/>
            <a:ext cx="1740754" cy="715617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+mj-cs"/>
              </a:rPr>
              <a:t>هاء آخر الكلمة(ه -ـه )</a:t>
            </a:r>
          </a:p>
        </p:txBody>
      </p:sp>
      <p:sp>
        <p:nvSpPr>
          <p:cNvPr id="24" name="مخطط انسيابي: محطة طرفية 23">
            <a:extLst>
              <a:ext uri="{FF2B5EF4-FFF2-40B4-BE49-F238E27FC236}">
                <a16:creationId xmlns:a16="http://schemas.microsoft.com/office/drawing/2014/main" id="{36CAC2E7-E4C8-4457-B12D-7378329E7B8B}"/>
              </a:ext>
            </a:extLst>
          </p:cNvPr>
          <p:cNvSpPr/>
          <p:nvPr/>
        </p:nvSpPr>
        <p:spPr>
          <a:xfrm rot="19941327">
            <a:off x="1643874" y="5140220"/>
            <a:ext cx="1018565" cy="463698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التضعيف</a:t>
            </a:r>
            <a:endParaRPr lang="ar-SA" sz="24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5" name="مخطط انسيابي: محطة طرفية 24">
            <a:extLst>
              <a:ext uri="{FF2B5EF4-FFF2-40B4-BE49-F238E27FC236}">
                <a16:creationId xmlns:a16="http://schemas.microsoft.com/office/drawing/2014/main" id="{7284DBFC-AC83-427E-8C05-CD6706615C6C}"/>
              </a:ext>
            </a:extLst>
          </p:cNvPr>
          <p:cNvSpPr/>
          <p:nvPr/>
        </p:nvSpPr>
        <p:spPr>
          <a:xfrm rot="19977981">
            <a:off x="3933876" y="4335208"/>
            <a:ext cx="1424607" cy="542868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  <a:cs typeface="+mj-cs"/>
              </a:rPr>
              <a:t>المدود </a:t>
            </a:r>
          </a:p>
          <a:p>
            <a:r>
              <a:rPr lang="ar-SA" sz="1600" b="1" dirty="0">
                <a:solidFill>
                  <a:schemeClr val="tx1"/>
                </a:solidFill>
                <a:cs typeface="+mj-cs"/>
              </a:rPr>
              <a:t>( ا – و – ي )</a:t>
            </a:r>
          </a:p>
        </p:txBody>
      </p:sp>
    </p:spTree>
    <p:extLst>
      <p:ext uri="{BB962C8B-B14F-4D97-AF65-F5344CB8AC3E}">
        <p14:creationId xmlns:p14="http://schemas.microsoft.com/office/powerpoint/2010/main" val="26162532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225FC79D-0D2B-4987-8884-C8B635B8FD27}"/>
              </a:ext>
            </a:extLst>
          </p:cNvPr>
          <p:cNvGrpSpPr/>
          <p:nvPr/>
        </p:nvGrpSpPr>
        <p:grpSpPr>
          <a:xfrm>
            <a:off x="214312" y="263525"/>
            <a:ext cx="8715375" cy="6330950"/>
            <a:chOff x="214313" y="263525"/>
            <a:chExt cx="8715375" cy="6330950"/>
          </a:xfrm>
        </p:grpSpPr>
        <p:cxnSp>
          <p:nvCxnSpPr>
            <p:cNvPr id="50" name="رابط مستقيم 49">
              <a:extLst>
                <a:ext uri="{FF2B5EF4-FFF2-40B4-BE49-F238E27FC236}">
                  <a16:creationId xmlns:a16="http://schemas.microsoft.com/office/drawing/2014/main" id="{73BEB138-C5A7-400B-B465-D3D6F4D91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313" y="3482008"/>
              <a:ext cx="8715375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رابط مستقيم 51">
              <a:extLst>
                <a:ext uri="{FF2B5EF4-FFF2-40B4-BE49-F238E27FC236}">
                  <a16:creationId xmlns:a16="http://schemas.microsoft.com/office/drawing/2014/main" id="{03E11AA5-D052-421E-AFA0-BB9B5134FB62}"/>
                </a:ext>
              </a:extLst>
            </p:cNvPr>
            <p:cNvCxnSpPr>
              <a:cxnSpLocks/>
              <a:stCxn id="16" idx="2"/>
              <a:endCxn id="16" idx="0"/>
            </p:cNvCxnSpPr>
            <p:nvPr/>
          </p:nvCxnSpPr>
          <p:spPr>
            <a:xfrm flipV="1">
              <a:off x="4572001" y="263525"/>
              <a:ext cx="0" cy="633095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رابط مستقيم 40">
              <a:extLst>
                <a:ext uri="{FF2B5EF4-FFF2-40B4-BE49-F238E27FC236}">
                  <a16:creationId xmlns:a16="http://schemas.microsoft.com/office/drawing/2014/main" id="{BE4F2ECF-D068-401F-AC06-8E806E08DF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313" y="1758962"/>
              <a:ext cx="8715375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رابط مستقيم 50">
              <a:extLst>
                <a:ext uri="{FF2B5EF4-FFF2-40B4-BE49-F238E27FC236}">
                  <a16:creationId xmlns:a16="http://schemas.microsoft.com/office/drawing/2014/main" id="{811CAE73-826A-4FA8-B02D-0062685AE8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314" y="5237658"/>
              <a:ext cx="871537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77B9B4DA-2701-4B63-B76A-DABD2A646837}"/>
                </a:ext>
              </a:extLst>
            </p:cNvPr>
            <p:cNvSpPr/>
            <p:nvPr/>
          </p:nvSpPr>
          <p:spPr>
            <a:xfrm>
              <a:off x="214313" y="263525"/>
              <a:ext cx="8715375" cy="6330950"/>
            </a:xfrm>
            <a:prstGeom prst="rect">
              <a:avLst/>
            </a:prstGeom>
            <a:noFill/>
            <a:ln w="57150" cmpd="tri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dirty="0"/>
            </a:p>
          </p:txBody>
        </p:sp>
      </p:grpSp>
      <p:sp>
        <p:nvSpPr>
          <p:cNvPr id="56" name="مستطيل: زوايا مستديرة 55">
            <a:extLst>
              <a:ext uri="{FF2B5EF4-FFF2-40B4-BE49-F238E27FC236}">
                <a16:creationId xmlns:a16="http://schemas.microsoft.com/office/drawing/2014/main" id="{8EC62337-118F-4F94-B35B-651ADA0051D4}"/>
              </a:ext>
            </a:extLst>
          </p:cNvPr>
          <p:cNvSpPr/>
          <p:nvPr/>
        </p:nvSpPr>
        <p:spPr>
          <a:xfrm>
            <a:off x="3441861" y="2749167"/>
            <a:ext cx="2113160" cy="1884847"/>
          </a:xfrm>
          <a:prstGeom prst="roundRect">
            <a:avLst/>
          </a:prstGeom>
          <a:solidFill>
            <a:srgbClr val="CD33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2800" dirty="0">
                <a:solidFill>
                  <a:schemeClr val="bg1"/>
                </a:solidFill>
              </a:rPr>
              <a:t>أقرأ الكلمات ثم أضع الظاهرة اللغوية أمامها </a:t>
            </a:r>
          </a:p>
        </p:txBody>
      </p:sp>
      <p:pic>
        <p:nvPicPr>
          <p:cNvPr id="19" name="صورة 18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BFD0BB8F-5E91-4630-B248-BB66FBCEC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6" y="1761501"/>
            <a:ext cx="2639797" cy="1926503"/>
          </a:xfrm>
          <a:prstGeom prst="rect">
            <a:avLst/>
          </a:prstGeom>
        </p:spPr>
      </p:pic>
      <p:pic>
        <p:nvPicPr>
          <p:cNvPr id="20" name="صورة 19" descr="صورة تحتوي على قميص, رسم&#10;&#10;تم إنشاء الوصف تلقائياً">
            <a:extLst>
              <a:ext uri="{FF2B5EF4-FFF2-40B4-BE49-F238E27FC236}">
                <a16:creationId xmlns:a16="http://schemas.microsoft.com/office/drawing/2014/main" id="{9D27E508-CE68-4060-BE0E-85406D741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1" y="391720"/>
            <a:ext cx="1938696" cy="1926503"/>
          </a:xfrm>
          <a:prstGeom prst="rect">
            <a:avLst/>
          </a:prstGeom>
        </p:spPr>
      </p:pic>
      <p:pic>
        <p:nvPicPr>
          <p:cNvPr id="21" name="صورة 20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0E3C140C-40AF-4DFF-901B-8C8F839EB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69" y="369542"/>
            <a:ext cx="2420709" cy="1715121"/>
          </a:xfrm>
          <a:prstGeom prst="rect">
            <a:avLst/>
          </a:prstGeom>
        </p:spPr>
      </p:pic>
      <p:pic>
        <p:nvPicPr>
          <p:cNvPr id="22" name="صورة 21" descr="صورة تحتوي على قميص&#10;&#10;تم إنشاء الوصف تلقائياً">
            <a:extLst>
              <a:ext uri="{FF2B5EF4-FFF2-40B4-BE49-F238E27FC236}">
                <a16:creationId xmlns:a16="http://schemas.microsoft.com/office/drawing/2014/main" id="{3B09420D-E504-4F11-818D-7A29D281D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66" y="1880157"/>
            <a:ext cx="2381073" cy="1721783"/>
          </a:xfrm>
          <a:prstGeom prst="rect">
            <a:avLst/>
          </a:prstGeom>
        </p:spPr>
      </p:pic>
      <p:pic>
        <p:nvPicPr>
          <p:cNvPr id="24" name="صورة 23" descr="صورة تحتوي على قميص, رسم&#10;&#10;تم إنشاء الوصف تلقائياً">
            <a:extLst>
              <a:ext uri="{FF2B5EF4-FFF2-40B4-BE49-F238E27FC236}">
                <a16:creationId xmlns:a16="http://schemas.microsoft.com/office/drawing/2014/main" id="{F70692C9-BEBB-4834-98C6-F0626654C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23" y="3513927"/>
            <a:ext cx="1777473" cy="1691812"/>
          </a:xfrm>
          <a:prstGeom prst="rect">
            <a:avLst/>
          </a:prstGeom>
        </p:spPr>
      </p:pic>
      <p:pic>
        <p:nvPicPr>
          <p:cNvPr id="25" name="صورة 24" descr="صورة تحتوي على قميص, رسم&#10;&#10;تم إنشاء الوصف تلقائياً">
            <a:extLst>
              <a:ext uri="{FF2B5EF4-FFF2-40B4-BE49-F238E27FC236}">
                <a16:creationId xmlns:a16="http://schemas.microsoft.com/office/drawing/2014/main" id="{43AED9D7-0BE7-4CF7-BDD1-4FC72B6A3F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18" y="5130788"/>
            <a:ext cx="2438611" cy="1926503"/>
          </a:xfrm>
          <a:prstGeom prst="rect">
            <a:avLst/>
          </a:prstGeom>
        </p:spPr>
      </p:pic>
      <p:pic>
        <p:nvPicPr>
          <p:cNvPr id="4" name="صورة 3" descr="صورة تحتوي على علامة&#10;&#10;تم إنشاء الوصف تلقائياً">
            <a:extLst>
              <a:ext uri="{FF2B5EF4-FFF2-40B4-BE49-F238E27FC236}">
                <a16:creationId xmlns:a16="http://schemas.microsoft.com/office/drawing/2014/main" id="{AAE12B14-7E78-4D6A-9A69-F3D267C8D3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0" y="3554551"/>
            <a:ext cx="2213040" cy="1926503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D6D4B1A9-D6EB-41AC-B5B1-078B855977DF}"/>
              </a:ext>
            </a:extLst>
          </p:cNvPr>
          <p:cNvSpPr/>
          <p:nvPr/>
        </p:nvSpPr>
        <p:spPr>
          <a:xfrm>
            <a:off x="5924299" y="5741307"/>
            <a:ext cx="1521719" cy="3881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38576" tIns="19289" rIns="38576" bIns="19289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ar-SA" sz="54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عِيَادَة</a:t>
            </a:r>
          </a:p>
          <a:p>
            <a:pPr algn="ctr"/>
            <a:r>
              <a:rPr lang="ar-SA" sz="760" dirty="0">
                <a:ln>
                  <a:solidFill>
                    <a:schemeClr val="tx1"/>
                  </a:solidFill>
                </a:ln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242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56443A4D-424D-470E-8177-E67C6847E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9"/>
          <a:stretch/>
        </p:blipFill>
        <p:spPr>
          <a:xfrm>
            <a:off x="1150996" y="1124744"/>
            <a:ext cx="6842008" cy="439406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AEC33C3-B0AB-48B1-A84C-54E1CCC2F8FF}"/>
              </a:ext>
            </a:extLst>
          </p:cNvPr>
          <p:cNvSpPr txBox="1"/>
          <p:nvPr/>
        </p:nvSpPr>
        <p:spPr>
          <a:xfrm>
            <a:off x="5976780" y="476672"/>
            <a:ext cx="20162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رموز الظواهر الصوتية </a:t>
            </a:r>
          </a:p>
        </p:txBody>
      </p:sp>
    </p:spTree>
    <p:extLst>
      <p:ext uri="{BB962C8B-B14F-4D97-AF65-F5344CB8AC3E}">
        <p14:creationId xmlns:p14="http://schemas.microsoft.com/office/powerpoint/2010/main" val="23712200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EB97B8E9-1AA1-4D13-AAF6-EC4B5FB85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61" y="2849026"/>
            <a:ext cx="1219094" cy="182110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E100E25-D795-4CC9-B788-FFE626524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21" y="2865736"/>
            <a:ext cx="1219094" cy="182110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284456B-DE3A-499E-9DA1-B68F85CA1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547" y="2888925"/>
            <a:ext cx="1219094" cy="182110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A952C05-20F3-4D97-B55E-75A427B20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4" y="2892240"/>
            <a:ext cx="1219094" cy="182110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F6B3C08-B518-4AE7-A2B4-EAA3277B5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248" y="2875530"/>
            <a:ext cx="1219094" cy="1821103"/>
          </a:xfrm>
          <a:prstGeom prst="rect">
            <a:avLst/>
          </a:prstGeom>
        </p:spPr>
      </p:pic>
      <p:sp>
        <p:nvSpPr>
          <p:cNvPr id="17" name="مستطيل مستدير الزوايا 33">
            <a:extLst>
              <a:ext uri="{FF2B5EF4-FFF2-40B4-BE49-F238E27FC236}">
                <a16:creationId xmlns:a16="http://schemas.microsoft.com/office/drawing/2014/main" id="{0A8FC46A-C114-4B66-ACAB-251F4BD6D812}"/>
              </a:ext>
            </a:extLst>
          </p:cNvPr>
          <p:cNvSpPr/>
          <p:nvPr/>
        </p:nvSpPr>
        <p:spPr>
          <a:xfrm>
            <a:off x="3935378" y="1404001"/>
            <a:ext cx="1080120" cy="720080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عاد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1" name="مستطيل مستدير الزوايا 33">
            <a:extLst>
              <a:ext uri="{FF2B5EF4-FFF2-40B4-BE49-F238E27FC236}">
                <a16:creationId xmlns:a16="http://schemas.microsoft.com/office/drawing/2014/main" id="{9BB74DC6-76DD-4E38-B0F2-C9BA132BB438}"/>
              </a:ext>
            </a:extLst>
          </p:cNvPr>
          <p:cNvSpPr/>
          <p:nvPr/>
        </p:nvSpPr>
        <p:spPr>
          <a:xfrm>
            <a:off x="6905843" y="1367616"/>
            <a:ext cx="1569862" cy="720080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4400" b="1" dirty="0">
              <a:solidFill>
                <a:schemeClr val="tx1"/>
              </a:solidFill>
            </a:endParaRPr>
          </a:p>
          <a:p>
            <a:pPr algn="ctr"/>
            <a:r>
              <a:rPr lang="ar-SA" sz="4400" b="1" dirty="0">
                <a:solidFill>
                  <a:schemeClr val="tx1"/>
                </a:solidFill>
              </a:rPr>
              <a:t>صَالِحُ ُ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2" name="مستطيل مستدير الزوايا 33">
            <a:extLst>
              <a:ext uri="{FF2B5EF4-FFF2-40B4-BE49-F238E27FC236}">
                <a16:creationId xmlns:a16="http://schemas.microsoft.com/office/drawing/2014/main" id="{2FA49176-61BD-4D56-850D-235923C707B8}"/>
              </a:ext>
            </a:extLst>
          </p:cNvPr>
          <p:cNvSpPr/>
          <p:nvPr/>
        </p:nvSpPr>
        <p:spPr>
          <a:xfrm>
            <a:off x="742468" y="1430078"/>
            <a:ext cx="1080120" cy="720080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إِلَى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مستدير الزوايا 33">
            <a:extLst>
              <a:ext uri="{FF2B5EF4-FFF2-40B4-BE49-F238E27FC236}">
                <a16:creationId xmlns:a16="http://schemas.microsoft.com/office/drawing/2014/main" id="{750876EA-D270-4867-8C4A-C50F2FC9E88C}"/>
              </a:ext>
            </a:extLst>
          </p:cNvPr>
          <p:cNvSpPr/>
          <p:nvPr/>
        </p:nvSpPr>
        <p:spPr>
          <a:xfrm>
            <a:off x="2036394" y="1430078"/>
            <a:ext cx="1686028" cy="720080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الْمَنْزِلِ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مستدير الزوايا 33">
            <a:extLst>
              <a:ext uri="{FF2B5EF4-FFF2-40B4-BE49-F238E27FC236}">
                <a16:creationId xmlns:a16="http://schemas.microsoft.com/office/drawing/2014/main" id="{ADDDA474-4E2F-42DD-8817-B784486D0236}"/>
              </a:ext>
            </a:extLst>
          </p:cNvPr>
          <p:cNvSpPr/>
          <p:nvPr/>
        </p:nvSpPr>
        <p:spPr>
          <a:xfrm>
            <a:off x="5228454" y="1395225"/>
            <a:ext cx="1464433" cy="720080"/>
          </a:xfrm>
          <a:prstGeom prst="roundRect">
            <a:avLst/>
          </a:prstGeom>
          <a:solidFill>
            <a:srgbClr val="EAB2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</a:rPr>
              <a:t>حَزِينًا 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EE539135-4E9E-47B5-A532-18940447CDA2}"/>
              </a:ext>
            </a:extLst>
          </p:cNvPr>
          <p:cNvSpPr txBox="1"/>
          <p:nvPr/>
        </p:nvSpPr>
        <p:spPr>
          <a:xfrm>
            <a:off x="3896421" y="455566"/>
            <a:ext cx="4760293" cy="461665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cs typeface="PT Bold Heading" panose="02010400000000000000" pitchFamily="2" charset="-78"/>
              </a:rPr>
              <a:t>أرتب الكلمات لتصبح جملة مفيدة: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2865649-7AE3-4D02-8A01-A06CA6A8F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1" y="5490811"/>
            <a:ext cx="5187049" cy="1323975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BD43F7AE-8CC1-457A-B6F3-9628834BB1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3"/>
          <a:stretch/>
        </p:blipFill>
        <p:spPr>
          <a:xfrm>
            <a:off x="5228454" y="5490811"/>
            <a:ext cx="373546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6088 L 0.37413 0.4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625 L -0.14826 0.490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2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26 0.06088 L 0.37274 0.48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2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5856 L 0.02431 0.483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6041 L -0.51563 0.48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1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78DBC590-E337-425D-987D-C0B096D2C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5" t="30389" r="7475" b="7980"/>
          <a:stretch>
            <a:fillRect/>
          </a:stretch>
        </p:blipFill>
        <p:spPr bwMode="auto">
          <a:xfrm rot="-2299959">
            <a:off x="684856" y="4481204"/>
            <a:ext cx="1881188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عنوان 1">
            <a:extLst>
              <a:ext uri="{FF2B5EF4-FFF2-40B4-BE49-F238E27FC236}">
                <a16:creationId xmlns:a16="http://schemas.microsoft.com/office/drawing/2014/main" id="{438CE0AD-FB6C-47A4-B35A-0437857A1FA4}"/>
              </a:ext>
            </a:extLst>
          </p:cNvPr>
          <p:cNvSpPr txBox="1">
            <a:spLocks/>
          </p:cNvSpPr>
          <p:nvPr/>
        </p:nvSpPr>
        <p:spPr>
          <a:xfrm>
            <a:off x="304799" y="352055"/>
            <a:ext cx="2232248" cy="3744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 أفتح كتابي وأقرأ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بصوت واضح</a:t>
            </a:r>
          </a:p>
        </p:txBody>
      </p:sp>
      <p:pic>
        <p:nvPicPr>
          <p:cNvPr id="3" name="صورة 2" descr="صورة تحتوي على ساعة حائط&#10;&#10;تم إنشاء الوصف تلقائياً">
            <a:extLst>
              <a:ext uri="{FF2B5EF4-FFF2-40B4-BE49-F238E27FC236}">
                <a16:creationId xmlns:a16="http://schemas.microsoft.com/office/drawing/2014/main" id="{A668E7D4-5B1E-4215-A910-226E2D73A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75" y="581256"/>
            <a:ext cx="5087060" cy="54490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13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9C2E95F-6B5B-44B3-87E1-3D1229B1D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5" t="30389" r="7475" b="7980"/>
          <a:stretch>
            <a:fillRect/>
          </a:stretch>
        </p:blipFill>
        <p:spPr bwMode="auto">
          <a:xfrm rot="-2299959">
            <a:off x="528615" y="4609750"/>
            <a:ext cx="1881188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48BDACB7-DC66-4178-B035-94B9235D2FF5}"/>
              </a:ext>
            </a:extLst>
          </p:cNvPr>
          <p:cNvSpPr txBox="1">
            <a:spLocks/>
          </p:cNvSpPr>
          <p:nvPr/>
        </p:nvSpPr>
        <p:spPr>
          <a:xfrm>
            <a:off x="328931" y="480274"/>
            <a:ext cx="2232248" cy="3744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 أفتح كتابي وأقرأ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بصوت واضح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B98712E-8CD2-4B48-9A59-DE700859A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51" y="586618"/>
            <a:ext cx="5201376" cy="58967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239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86C740DC-5AD1-42BE-84C8-332E187A0243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63FCC438-F6D0-4921-AD79-B983407AE44A}"/>
              </a:ext>
            </a:extLst>
          </p:cNvPr>
          <p:cNvSpPr txBox="1">
            <a:spLocks/>
          </p:cNvSpPr>
          <p:nvPr/>
        </p:nvSpPr>
        <p:spPr>
          <a:xfrm>
            <a:off x="2339752" y="1010229"/>
            <a:ext cx="5150609" cy="1466104"/>
          </a:xfrm>
          <a:prstGeom prst="rect">
            <a:avLst/>
          </a:prstGeom>
          <a:solidFill>
            <a:srgbClr val="FFCCCC"/>
          </a:solidFill>
          <a:ln>
            <a:solidFill>
              <a:srgbClr val="33CC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4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</a:t>
            </a:r>
            <a:r>
              <a:rPr lang="ar-SA" sz="3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استراتيجية فكر زاوج شارك</a:t>
            </a:r>
            <a:endParaRPr lang="ar-SA" sz="48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E6FC0DEE-A49F-4559-827E-D12711E1EE40}"/>
              </a:ext>
            </a:extLst>
          </p:cNvPr>
          <p:cNvSpPr txBox="1">
            <a:spLocks/>
          </p:cNvSpPr>
          <p:nvPr/>
        </p:nvSpPr>
        <p:spPr>
          <a:xfrm>
            <a:off x="569843" y="2915564"/>
            <a:ext cx="7877279" cy="1466104"/>
          </a:xfrm>
          <a:prstGeom prst="rect">
            <a:avLst/>
          </a:prstGeom>
          <a:solidFill>
            <a:srgbClr val="CCFFCC"/>
          </a:solidFill>
          <a:ln>
            <a:solidFill>
              <a:srgbClr val="33CC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 fontAlgn="auto">
              <a:spcAft>
                <a:spcPts val="0"/>
              </a:spcAft>
              <a:defRPr/>
            </a:pPr>
            <a:r>
              <a:rPr lang="ar-SA" sz="3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  ما واجبنا نحو مرضانا ومرضى المسلمين؟   </a:t>
            </a:r>
            <a:endParaRPr lang="ar-SA" sz="4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930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D00A84E-C373-4A6A-8173-BBA50AF966D6}"/>
              </a:ext>
            </a:extLst>
          </p:cNvPr>
          <p:cNvSpPr/>
          <p:nvPr/>
        </p:nvSpPr>
        <p:spPr>
          <a:xfrm>
            <a:off x="7587710" y="2620308"/>
            <a:ext cx="1196069" cy="1392402"/>
          </a:xfrm>
          <a:prstGeom prst="rect">
            <a:avLst/>
          </a:prstGeom>
          <a:solidFill>
            <a:srgbClr val="FF33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هُـ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515FA15-FC15-4EC4-BBB7-99C691C62459}"/>
              </a:ext>
            </a:extLst>
          </p:cNvPr>
          <p:cNvSpPr/>
          <p:nvPr/>
        </p:nvSpPr>
        <p:spPr>
          <a:xfrm>
            <a:off x="7587710" y="664885"/>
            <a:ext cx="1196071" cy="1461815"/>
          </a:xfrm>
          <a:prstGeom prst="rect">
            <a:avLst/>
          </a:prstGeom>
          <a:solidFill>
            <a:srgbClr val="CC00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ضُ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64B79E8-3BCE-44F7-9591-05F520F43A03}"/>
              </a:ext>
            </a:extLst>
          </p:cNvPr>
          <p:cNvSpPr/>
          <p:nvPr/>
        </p:nvSpPr>
        <p:spPr>
          <a:xfrm>
            <a:off x="5893117" y="664582"/>
            <a:ext cx="1196071" cy="14618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عِ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BE62E0F-B890-4B2D-BB81-CF705DEBB6A3}"/>
              </a:ext>
            </a:extLst>
          </p:cNvPr>
          <p:cNvSpPr/>
          <p:nvPr/>
        </p:nvSpPr>
        <p:spPr>
          <a:xfrm>
            <a:off x="4198525" y="664582"/>
            <a:ext cx="1196071" cy="1461815"/>
          </a:xfrm>
          <a:prstGeom prst="rect">
            <a:avLst/>
          </a:prstGeom>
          <a:solidFill>
            <a:srgbClr val="99FF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كُ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3FC6334-46E5-426D-89B8-6AA656439F01}"/>
              </a:ext>
            </a:extLst>
          </p:cNvPr>
          <p:cNvSpPr/>
          <p:nvPr/>
        </p:nvSpPr>
        <p:spPr>
          <a:xfrm>
            <a:off x="2404063" y="664582"/>
            <a:ext cx="1196071" cy="1461815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خُ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12AE4A8-5958-4E05-A8DC-01E352BD23A9}"/>
              </a:ext>
            </a:extLst>
          </p:cNvPr>
          <p:cNvSpPr/>
          <p:nvPr/>
        </p:nvSpPr>
        <p:spPr>
          <a:xfrm>
            <a:off x="609601" y="664582"/>
            <a:ext cx="1196071" cy="1461815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يَ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26F7C38-0DBC-45B2-B9C1-EE21BF0E2331}"/>
              </a:ext>
            </a:extLst>
          </p:cNvPr>
          <p:cNvSpPr/>
          <p:nvPr/>
        </p:nvSpPr>
        <p:spPr>
          <a:xfrm>
            <a:off x="5792470" y="2558761"/>
            <a:ext cx="1196071" cy="1461815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ذُ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3819065-A540-4B53-84D6-E8BBC19B1AB8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D10D8F1-E478-427A-A8A3-1494A0E7BBB9}"/>
              </a:ext>
            </a:extLst>
          </p:cNvPr>
          <p:cNvSpPr/>
          <p:nvPr/>
        </p:nvSpPr>
        <p:spPr>
          <a:xfrm>
            <a:off x="4193974" y="2552199"/>
            <a:ext cx="1196069" cy="1392402"/>
          </a:xfrm>
          <a:prstGeom prst="rect">
            <a:avLst/>
          </a:prstGeom>
          <a:solidFill>
            <a:srgbClr val="FF3399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لِ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A6A760FF-E770-495A-BB90-1B5BE0D1ECCC}"/>
              </a:ext>
            </a:extLst>
          </p:cNvPr>
          <p:cNvSpPr/>
          <p:nvPr/>
        </p:nvSpPr>
        <p:spPr>
          <a:xfrm>
            <a:off x="2420692" y="2490652"/>
            <a:ext cx="1196071" cy="1461815"/>
          </a:xfrm>
          <a:prstGeom prst="rect">
            <a:avLst/>
          </a:prstGeom>
          <a:solidFill>
            <a:srgbClr val="0099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حَ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828294D-3D5F-450D-8AFA-A4A0B53FB861}"/>
              </a:ext>
            </a:extLst>
          </p:cNvPr>
          <p:cNvSpPr/>
          <p:nvPr/>
        </p:nvSpPr>
        <p:spPr>
          <a:xfrm>
            <a:off x="609600" y="2380533"/>
            <a:ext cx="1196071" cy="1710203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شِ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D1D45FD-25C0-44F6-A53A-DBE6E0C6E293}"/>
              </a:ext>
            </a:extLst>
          </p:cNvPr>
          <p:cNvSpPr/>
          <p:nvPr/>
        </p:nvSpPr>
        <p:spPr>
          <a:xfrm>
            <a:off x="7399304" y="4248899"/>
            <a:ext cx="1248787" cy="1494174"/>
          </a:xfrm>
          <a:prstGeom prst="rect">
            <a:avLst/>
          </a:prstGeom>
          <a:solidFill>
            <a:srgbClr val="0000FF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ثِ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FC83AB0-8270-4933-B63A-38C5FD1C5DA1}"/>
              </a:ext>
            </a:extLst>
          </p:cNvPr>
          <p:cNvSpPr/>
          <p:nvPr/>
        </p:nvSpPr>
        <p:spPr>
          <a:xfrm>
            <a:off x="5739754" y="4248898"/>
            <a:ext cx="1248787" cy="1494175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غِ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E6D4184-D708-4D48-96C7-65C35FA2281F}"/>
              </a:ext>
            </a:extLst>
          </p:cNvPr>
          <p:cNvSpPr/>
          <p:nvPr/>
        </p:nvSpPr>
        <p:spPr>
          <a:xfrm>
            <a:off x="4193974" y="4248897"/>
            <a:ext cx="1248787" cy="1494175"/>
          </a:xfrm>
          <a:prstGeom prst="rect">
            <a:avLst/>
          </a:prstGeom>
          <a:solidFill>
            <a:srgbClr val="7030A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ظَ</a:t>
            </a:r>
          </a:p>
        </p:txBody>
      </p:sp>
    </p:spTree>
    <p:extLst>
      <p:ext uri="{BB962C8B-B14F-4D97-AF65-F5344CB8AC3E}">
        <p14:creationId xmlns:p14="http://schemas.microsoft.com/office/powerpoint/2010/main" val="110871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86C740DC-5AD1-42BE-84C8-332E187A0243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DD8877CD-B120-47A9-85B0-92D8B38DA8A2}"/>
              </a:ext>
            </a:extLst>
          </p:cNvPr>
          <p:cNvSpPr txBox="1">
            <a:spLocks/>
          </p:cNvSpPr>
          <p:nvPr/>
        </p:nvSpPr>
        <p:spPr>
          <a:xfrm>
            <a:off x="1616763" y="1680528"/>
            <a:ext cx="6571027" cy="1466104"/>
          </a:xfrm>
          <a:prstGeom prst="rect">
            <a:avLst/>
          </a:prstGeom>
          <a:solidFill>
            <a:srgbClr val="CCFFCC"/>
          </a:solidFill>
          <a:ln>
            <a:solidFill>
              <a:srgbClr val="33CC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 fontAlgn="auto">
              <a:spcAft>
                <a:spcPts val="0"/>
              </a:spcAft>
              <a:defRPr/>
            </a:pPr>
            <a:r>
              <a:rPr lang="ar-SA" sz="3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     ما رأيك في غذاء الباعة الجوالين ؟ </a:t>
            </a:r>
            <a:endParaRPr lang="ar-SA" sz="4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4B6A4001-14BC-4690-9112-49AAAAAA4597}"/>
              </a:ext>
            </a:extLst>
          </p:cNvPr>
          <p:cNvSpPr txBox="1">
            <a:spLocks/>
          </p:cNvSpPr>
          <p:nvPr/>
        </p:nvSpPr>
        <p:spPr>
          <a:xfrm>
            <a:off x="1252328" y="3429000"/>
            <a:ext cx="7299895" cy="1183056"/>
          </a:xfrm>
          <a:prstGeom prst="rect">
            <a:avLst/>
          </a:prstGeom>
          <a:solidFill>
            <a:srgbClr val="FF99FF"/>
          </a:solidFill>
          <a:ln>
            <a:solidFill>
              <a:srgbClr val="33CC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 fontAlgn="auto">
              <a:spcAft>
                <a:spcPts val="0"/>
              </a:spcAft>
              <a:defRPr/>
            </a:pPr>
            <a:r>
              <a:rPr lang="ar-SA" sz="4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 </a:t>
            </a:r>
            <a:r>
              <a:rPr lang="ar-SA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أحترم الأنظمة التي تنظم شؤون الوطن وتحافظ على صحتنا   </a:t>
            </a:r>
            <a:endParaRPr lang="ar-SA" sz="48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21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سهم: لليسار 3">
            <a:extLst>
              <a:ext uri="{FF2B5EF4-FFF2-40B4-BE49-F238E27FC236}">
                <a16:creationId xmlns:a16="http://schemas.microsoft.com/office/drawing/2014/main" id="{FFC8DE5B-C38A-4AB6-9119-05DCB5038E67}"/>
              </a:ext>
            </a:extLst>
          </p:cNvPr>
          <p:cNvSpPr/>
          <p:nvPr/>
        </p:nvSpPr>
        <p:spPr>
          <a:xfrm>
            <a:off x="7060169" y="940904"/>
            <a:ext cx="1789043" cy="1055852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A73AEA0-414B-45CD-BD73-E1DF3C1F2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9" y="577221"/>
            <a:ext cx="6052309" cy="5703558"/>
          </a:xfrm>
          <a:prstGeom prst="rect">
            <a:avLst/>
          </a:prstGeom>
        </p:spPr>
      </p:pic>
      <p:sp>
        <p:nvSpPr>
          <p:cNvPr id="41987" name="مستطيل 2">
            <a:extLst>
              <a:ext uri="{FF2B5EF4-FFF2-40B4-BE49-F238E27FC236}">
                <a16:creationId xmlns:a16="http://schemas.microsoft.com/office/drawing/2014/main" id="{0E28E1DF-D490-4FB7-9D5D-12582D86D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6270" y="1082356"/>
            <a:ext cx="14782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r>
              <a:rPr lang="ar-SA" altLang="ar-SA" sz="4400" b="1" dirty="0">
                <a:solidFill>
                  <a:schemeClr val="bg1"/>
                </a:solidFill>
                <a:latin typeface="Arial" panose="020B0604020202020204" pitchFamily="34" charset="0"/>
              </a:rPr>
              <a:t>الواجب</a:t>
            </a:r>
            <a:endParaRPr lang="ar-SA" altLang="ar-SA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مستطيل 5">
            <a:extLst>
              <a:ext uri="{FF2B5EF4-FFF2-40B4-BE49-F238E27FC236}">
                <a16:creationId xmlns:a16="http://schemas.microsoft.com/office/drawing/2014/main" id="{2FF155AE-2A25-429E-B8B8-116C343FA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1576" y="1467076"/>
            <a:ext cx="398693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b="1" dirty="0">
                <a:solidFill>
                  <a:schemeClr val="tx2">
                    <a:lumMod val="75000"/>
                  </a:schemeClr>
                </a:solidFill>
                <a:latin typeface="Adobe Arabic" pitchFamily="18" charset="-78"/>
                <a:cs typeface="Adobe Arabic" pitchFamily="18" charset="-78"/>
              </a:rPr>
              <a:t>1- </a:t>
            </a:r>
            <a:r>
              <a:rPr lang="ar-SA" sz="2800" b="1" dirty="0">
                <a:solidFill>
                  <a:schemeClr val="tx2">
                    <a:lumMod val="75000"/>
                  </a:schemeClr>
                </a:solidFill>
                <a:latin typeface="Adobe Arabic" pitchFamily="18" charset="-78"/>
              </a:rPr>
              <a:t>قراءة الدرس جيدًا وإرسال مقطع صوتي بصوت الطالبة للمعلمة    </a:t>
            </a:r>
          </a:p>
          <a:p>
            <a:pPr algn="ctr">
              <a:defRPr/>
            </a:pPr>
            <a:r>
              <a:rPr lang="ar-SA" sz="2800" b="1" dirty="0">
                <a:solidFill>
                  <a:schemeClr val="tx2">
                    <a:lumMod val="75000"/>
                  </a:schemeClr>
                </a:solidFill>
                <a:latin typeface="Adobe Arabic" pitchFamily="18" charset="-78"/>
              </a:rPr>
              <a:t>2-   كتابة تقرير عن العسل وجمع معلومات عن النحل بمساعدة الأسرة .</a:t>
            </a:r>
          </a:p>
        </p:txBody>
      </p:sp>
    </p:spTree>
    <p:extLst>
      <p:ext uri="{BB962C8B-B14F-4D97-AF65-F5344CB8AC3E}">
        <p14:creationId xmlns:p14="http://schemas.microsoft.com/office/powerpoint/2010/main" val="2686713398"/>
      </p:ext>
    </p:extLst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صورة 1">
            <a:extLst>
              <a:ext uri="{FF2B5EF4-FFF2-40B4-BE49-F238E27FC236}">
                <a16:creationId xmlns:a16="http://schemas.microsoft.com/office/drawing/2014/main" id="{F8B4DE8D-D58E-4CE4-8BBD-15DDBAB21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5" t="5399" r="19609" b="3098"/>
          <a:stretch>
            <a:fillRect/>
          </a:stretch>
        </p:blipFill>
        <p:spPr bwMode="auto">
          <a:xfrm>
            <a:off x="971550" y="188913"/>
            <a:ext cx="7416800" cy="626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8597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687C42B1-1215-475D-BB1C-A45C64BC4064}"/>
              </a:ext>
            </a:extLst>
          </p:cNvPr>
          <p:cNvSpPr/>
          <p:nvPr/>
        </p:nvSpPr>
        <p:spPr>
          <a:xfrm>
            <a:off x="588963" y="4770438"/>
            <a:ext cx="6064250" cy="7683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3200" dirty="0">
              <a:solidFill>
                <a:schemeClr val="tx1">
                  <a:lumMod val="95000"/>
                  <a:lumOff val="5000"/>
                </a:schemeClr>
              </a:solidFill>
              <a:latin typeface="Adobe نسخ Medium" panose="01010101010101010101" pitchFamily="50" charset="-78"/>
              <a:cs typeface="+mj-cs"/>
            </a:endParaRPr>
          </a:p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+mj-cs"/>
              </a:rPr>
              <a:t>أشجع زميلاتي عند المشاركة   </a:t>
            </a:r>
          </a:p>
          <a:p>
            <a:pPr algn="ctr" rtl="1" eaLnBrk="1" hangingPunct="1">
              <a:defRPr/>
            </a:pPr>
            <a:endParaRPr lang="ar-SA" sz="3200" dirty="0">
              <a:latin typeface="Adobe نسخ Medium" panose="01010101010101010101" pitchFamily="50" charset="-78"/>
              <a:cs typeface="+mj-cs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0972DE2D-A5F6-4FFA-B71E-D7AE127B7E44}"/>
              </a:ext>
            </a:extLst>
          </p:cNvPr>
          <p:cNvSpPr/>
          <p:nvPr/>
        </p:nvSpPr>
        <p:spPr>
          <a:xfrm>
            <a:off x="560388" y="3816350"/>
            <a:ext cx="6064250" cy="76835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2B4F4396-61DB-4487-B394-090367390BD6}"/>
              </a:ext>
            </a:extLst>
          </p:cNvPr>
          <p:cNvSpPr/>
          <p:nvPr/>
        </p:nvSpPr>
        <p:spPr>
          <a:xfrm>
            <a:off x="554038" y="2862263"/>
            <a:ext cx="6064250" cy="7683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3200" dirty="0">
              <a:solidFill>
                <a:schemeClr val="tx1">
                  <a:lumMod val="95000"/>
                  <a:lumOff val="5000"/>
                </a:schemeClr>
              </a:solidFill>
              <a:latin typeface="Adobe نسخ Medium" panose="01010101010101010101" pitchFamily="50" charset="-78"/>
              <a:cs typeface="+mj-cs"/>
            </a:endParaRPr>
          </a:p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+mj-cs"/>
              </a:rPr>
              <a:t>أستمع وأصغي بانتباه </a:t>
            </a:r>
          </a:p>
          <a:p>
            <a:pPr algn="ctr" rtl="1" eaLnBrk="1" hangingPunct="1">
              <a:defRPr/>
            </a:pPr>
            <a:endParaRPr lang="ar-SA" sz="3200" dirty="0">
              <a:latin typeface="Adobe نسخ Medium" panose="01010101010101010101" pitchFamily="50" charset="-78"/>
              <a:cs typeface="+mj-cs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B33C29B-D24D-4D60-966F-4266DA0F03E1}"/>
              </a:ext>
            </a:extLst>
          </p:cNvPr>
          <p:cNvSpPr/>
          <p:nvPr/>
        </p:nvSpPr>
        <p:spPr>
          <a:xfrm>
            <a:off x="611188" y="5741988"/>
            <a:ext cx="6064250" cy="7699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3200" dirty="0">
              <a:solidFill>
                <a:schemeClr val="tx1">
                  <a:lumMod val="95000"/>
                  <a:lumOff val="5000"/>
                </a:schemeClr>
              </a:solidFill>
              <a:latin typeface="Adobe نسخ Medium" panose="01010101010101010101" pitchFamily="50" charset="-78"/>
              <a:cs typeface="+mj-cs"/>
            </a:endParaRPr>
          </a:p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+mj-cs"/>
              </a:rPr>
              <a:t>أخاطب زميلاتي بأسمائهن </a:t>
            </a:r>
          </a:p>
          <a:p>
            <a:pPr algn="ctr" rtl="1" eaLnBrk="1" hangingPunct="1">
              <a:defRPr/>
            </a:pPr>
            <a:endParaRPr lang="ar-SA" sz="3200" dirty="0">
              <a:latin typeface="Adobe نسخ Medium" panose="01010101010101010101" pitchFamily="50" charset="-78"/>
              <a:cs typeface="+mj-cs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921E0AF-EAE7-46BA-9B21-82EFDF5A3B1C}"/>
              </a:ext>
            </a:extLst>
          </p:cNvPr>
          <p:cNvSpPr/>
          <p:nvPr/>
        </p:nvSpPr>
        <p:spPr>
          <a:xfrm>
            <a:off x="593725" y="1885950"/>
            <a:ext cx="6064250" cy="769938"/>
          </a:xfrm>
          <a:prstGeom prst="round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3200" dirty="0">
                <a:solidFill>
                  <a:schemeClr val="accent6">
                    <a:lumMod val="50000"/>
                  </a:schemeClr>
                </a:solidFill>
                <a:latin typeface="Adobe نسخ Medium" panose="01010101010101010101" pitchFamily="50" charset="-78"/>
                <a:cs typeface="+mj-cs"/>
              </a:rPr>
              <a:t> </a:t>
            </a:r>
          </a:p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+mj-cs"/>
              </a:rPr>
              <a:t>أجلس بطريقة صحيحة وأتوجه بالنظر للمعلمة</a:t>
            </a:r>
          </a:p>
          <a:p>
            <a:pPr algn="ctr" rtl="1" eaLnBrk="1" hangingPunct="1">
              <a:defRPr/>
            </a:pPr>
            <a:endParaRPr lang="ar-SA" sz="3200" dirty="0">
              <a:latin typeface="Adobe نسخ Medium" panose="01010101010101010101" pitchFamily="50" charset="-78"/>
              <a:cs typeface="+mj-c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5497DAD-E2FB-4659-8AAB-AED1BDF847A9}"/>
              </a:ext>
            </a:extLst>
          </p:cNvPr>
          <p:cNvSpPr/>
          <p:nvPr/>
        </p:nvSpPr>
        <p:spPr>
          <a:xfrm>
            <a:off x="554038" y="3906838"/>
            <a:ext cx="6121400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j-cs"/>
              </a:rPr>
              <a:t>أستأذن قبل التحدث وعدم مقاطعة المتحدث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B56D785-F0CF-4B56-BFEC-D69975C33D91}"/>
              </a:ext>
            </a:extLst>
          </p:cNvPr>
          <p:cNvSpPr/>
          <p:nvPr/>
        </p:nvSpPr>
        <p:spPr>
          <a:xfrm>
            <a:off x="295275" y="523875"/>
            <a:ext cx="6392863" cy="768350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algn="r" rtl="1" eaLnBrk="1" hangingPunct="1">
              <a:defRPr/>
            </a:pPr>
            <a:r>
              <a:rPr lang="ar-S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ميثاق أخلاقيات التحدث و الاستمـاع </a:t>
            </a:r>
          </a:p>
        </p:txBody>
      </p:sp>
      <p:pic>
        <p:nvPicPr>
          <p:cNvPr id="46089" name="صورة 11">
            <a:extLst>
              <a:ext uri="{FF2B5EF4-FFF2-40B4-BE49-F238E27FC236}">
                <a16:creationId xmlns:a16="http://schemas.microsoft.com/office/drawing/2014/main" id="{1E1E317C-CF11-40C9-8CFF-A23049B66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4060825"/>
            <a:ext cx="1814513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صورة 13">
            <a:extLst>
              <a:ext uri="{FF2B5EF4-FFF2-40B4-BE49-F238E27FC236}">
                <a16:creationId xmlns:a16="http://schemas.microsoft.com/office/drawing/2014/main" id="{3BB3064A-7EE6-40D1-B175-7F6155CD3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225" y="71438"/>
            <a:ext cx="15875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58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40447E78-8676-4664-9FBF-C7760FC51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9" y="180126"/>
            <a:ext cx="8959757" cy="116263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6293BB7-F92E-4929-919A-472F940C095F}"/>
              </a:ext>
            </a:extLst>
          </p:cNvPr>
          <p:cNvSpPr/>
          <p:nvPr/>
        </p:nvSpPr>
        <p:spPr>
          <a:xfrm>
            <a:off x="222965" y="1537252"/>
            <a:ext cx="8698067" cy="5076180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/>
          <p:cNvSpPr txBox="1">
            <a:spLocks/>
          </p:cNvSpPr>
          <p:nvPr/>
        </p:nvSpPr>
        <p:spPr>
          <a:xfrm>
            <a:off x="3763617" y="1689453"/>
            <a:ext cx="5001320" cy="446276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السادسة </a:t>
            </a:r>
          </a:p>
          <a:p>
            <a:pPr algn="r" rtl="1" eaLnBrk="1" hangingPunct="1">
              <a:defRPr>
                <a:uFillTx/>
              </a:defRPr>
            </a:pPr>
            <a:endParaRPr lang="ar-SA" sz="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صحتي وغذائي</a:t>
            </a:r>
          </a:p>
          <a:p>
            <a:pPr lvl="0" algn="r" defTabSz="457200">
              <a:defRPr>
                <a:uFillTx/>
              </a:defRPr>
            </a:pPr>
            <a:endParaRPr lang="ar-SA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r" rtl="1" eaLnBrk="1" hangingPunct="1">
              <a:defRPr>
                <a:uFillTx/>
              </a:defRPr>
            </a:pP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pic>
        <p:nvPicPr>
          <p:cNvPr id="13" name="صورة 12" descr="صورة تحتوي على صندوق&#10;&#10;تم إنشاء الوصف تلقائياً">
            <a:extLst>
              <a:ext uri="{FF2B5EF4-FFF2-40B4-BE49-F238E27FC236}">
                <a16:creationId xmlns:a16="http://schemas.microsoft.com/office/drawing/2014/main" id="{733C2CBB-BAD0-4BD0-AEE5-7B14E3E3C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6" y="1822277"/>
            <a:ext cx="3117445" cy="41971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 descr="صورة تحتوي على طائرة ركاب, طائر&#10;&#10;تم إنشاء الوصف تلقائياً">
            <a:extLst>
              <a:ext uri="{FF2B5EF4-FFF2-40B4-BE49-F238E27FC236}">
                <a16:creationId xmlns:a16="http://schemas.microsoft.com/office/drawing/2014/main" id="{65BF781F-FE6E-44DC-830B-AAEDAEE88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39" y="4028555"/>
            <a:ext cx="2305372" cy="752580"/>
          </a:xfrm>
          <a:prstGeom prst="rect">
            <a:avLst/>
          </a:prstGeom>
        </p:spPr>
      </p:pic>
      <p:pic>
        <p:nvPicPr>
          <p:cNvPr id="7" name="صورة 6" descr="صورة تحتوي على طائر, سرب, محيط, شاطئ&#10;&#10;تم إنشاء الوصف تلقائياً">
            <a:extLst>
              <a:ext uri="{FF2B5EF4-FFF2-40B4-BE49-F238E27FC236}">
                <a16:creationId xmlns:a16="http://schemas.microsoft.com/office/drawing/2014/main" id="{C6479D98-02A5-4EDA-9440-0AC6E84C7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87" y="4754151"/>
            <a:ext cx="2324424" cy="828791"/>
          </a:xfrm>
          <a:prstGeom prst="rect">
            <a:avLst/>
          </a:prstGeom>
        </p:spPr>
      </p:pic>
      <p:pic>
        <p:nvPicPr>
          <p:cNvPr id="9" name="صورة 8" descr="صورة تحتوي على مضرب, ضرب, كرة, لاعب&#10;&#10;تم إنشاء الوصف تلقائياً">
            <a:extLst>
              <a:ext uri="{FF2B5EF4-FFF2-40B4-BE49-F238E27FC236}">
                <a16:creationId xmlns:a16="http://schemas.microsoft.com/office/drawing/2014/main" id="{C0FCB4AE-3870-46A2-B790-6A615CFE9E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24" y="315629"/>
            <a:ext cx="2827496" cy="7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337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ACAC747-1AEA-4D95-B19C-BE6E4109CEEA}"/>
              </a:ext>
            </a:extLst>
          </p:cNvPr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5689A161-28D6-45E1-87B5-A4704A77B31E}"/>
              </a:ext>
            </a:extLst>
          </p:cNvPr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{08FB837D-C827-4EFA-A057-4D05807E0F7C}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F37B1D54-67A7-4BE8-ABAE-32EEC46DB808}"/>
              </a:ext>
            </a:extLst>
          </p:cNvPr>
          <p:cNvSpPr/>
          <p:nvPr/>
        </p:nvSpPr>
        <p:spPr>
          <a:xfrm>
            <a:off x="214312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11" name="صورة 6">
            <a:extLst>
              <a:ext uri="{FF2B5EF4-FFF2-40B4-BE49-F238E27FC236}">
                <a16:creationId xmlns:a16="http://schemas.microsoft.com/office/drawing/2014/main" id="{D87BE503-EB68-47A2-AE08-A45A105BF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856" y="802855"/>
            <a:ext cx="2590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AFC15A8-8E47-45A1-9D88-DB674DB880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/>
          <a:stretch/>
        </p:blipFill>
        <p:spPr>
          <a:xfrm>
            <a:off x="528576" y="2511799"/>
            <a:ext cx="8401111" cy="364572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CA30CAA-A0D8-4D66-9096-85ED8AE06B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2" t="59301" r="51839" b="17786"/>
          <a:stretch/>
        </p:blipFill>
        <p:spPr bwMode="auto">
          <a:xfrm>
            <a:off x="732928" y="464635"/>
            <a:ext cx="2774548" cy="2047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46444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393A87F-1E59-46FE-98B6-647F4A5F301A}"/>
              </a:ext>
            </a:extLst>
          </p:cNvPr>
          <p:cNvSpPr txBox="1"/>
          <p:nvPr/>
        </p:nvSpPr>
        <p:spPr>
          <a:xfrm>
            <a:off x="4140200" y="2808288"/>
            <a:ext cx="2916238" cy="50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>
              <a:defRPr/>
            </a:pPr>
            <a:r>
              <a:rPr lang="ar-SA" sz="27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أنشودة مكون أجيب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6BF658D-773B-4418-B02B-E686CE6F10D9}"/>
              </a:ext>
            </a:extLst>
          </p:cNvPr>
          <p:cNvSpPr txBox="1"/>
          <p:nvPr/>
        </p:nvSpPr>
        <p:spPr>
          <a:xfrm>
            <a:off x="1716088" y="3340100"/>
            <a:ext cx="5711825" cy="3048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4500" dirty="0">
                <a:solidFill>
                  <a:srgbClr val="00206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  <a:r>
              <a:rPr lang="ar-SA" sz="4800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أعد لسؤالي جوابا 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من نص الدرس أجاوبه 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وأراعي إكـمـال جوابي 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وبلغتي الفصحى أذكره</a:t>
            </a:r>
            <a:endParaRPr lang="ar-SA" sz="4500" dirty="0">
              <a:solidFill>
                <a:srgbClr val="002060"/>
              </a:solidFill>
              <a:latin typeface="Adobe نسخ Medium" panose="01010101010101010101" pitchFamily="50" charset="-78"/>
            </a:endParaRPr>
          </a:p>
        </p:txBody>
      </p:sp>
      <p:pic>
        <p:nvPicPr>
          <p:cNvPr id="73732" name="Picture 4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53ABE431-B845-460D-B64F-4956D66F8A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22538"/>
            <a:ext cx="107156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صورة 6">
            <a:extLst>
              <a:ext uri="{FF2B5EF4-FFF2-40B4-BE49-F238E27FC236}">
                <a16:creationId xmlns:a16="http://schemas.microsoft.com/office/drawing/2014/main" id="{06DC0B18-5695-4E80-9A6F-B7710A68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227138"/>
            <a:ext cx="2590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صورة 7">
            <a:extLst>
              <a:ext uri="{FF2B5EF4-FFF2-40B4-BE49-F238E27FC236}">
                <a16:creationId xmlns:a16="http://schemas.microsoft.com/office/drawing/2014/main" id="{8E95BE97-436A-4BFD-8E7A-7440AA07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93663"/>
            <a:ext cx="86772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BAD7AA-DBB0-4CAD-953D-34C72B3CF88E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765A3EC-53D5-4C5A-8F8C-91685D0DC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86" y="563412"/>
            <a:ext cx="2676899" cy="121937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D9E2E68-D310-4AD5-A795-74C636129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17" y="2289065"/>
            <a:ext cx="7038474" cy="124208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8035669-0B08-47DC-BAA5-2B29E88115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9"/>
          <a:stretch/>
        </p:blipFill>
        <p:spPr>
          <a:xfrm>
            <a:off x="479923" y="390500"/>
            <a:ext cx="1940754" cy="18474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76E21AD6-2542-4F9F-BF66-57852EED8DE7}"/>
              </a:ext>
            </a:extLst>
          </p:cNvPr>
          <p:cNvCxnSpPr>
            <a:cxnSpLocks/>
          </p:cNvCxnSpPr>
          <p:nvPr/>
        </p:nvCxnSpPr>
        <p:spPr>
          <a:xfrm>
            <a:off x="7589623" y="358224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40E9D7B-EF9D-42C6-9E3A-E55483196078}"/>
              </a:ext>
            </a:extLst>
          </p:cNvPr>
          <p:cNvSpPr/>
          <p:nvPr/>
        </p:nvSpPr>
        <p:spPr>
          <a:xfrm>
            <a:off x="7197511" y="4618018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مفتاح </a:t>
            </a:r>
          </a:p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السؤال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5233A2D-5684-425B-83C8-F20D59D3BFEF}"/>
              </a:ext>
            </a:extLst>
          </p:cNvPr>
          <p:cNvSpPr/>
          <p:nvPr/>
        </p:nvSpPr>
        <p:spPr>
          <a:xfrm>
            <a:off x="4677582" y="4661408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جملة السؤال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F6E12903-972F-44B3-87B1-4AACE0838CE4}"/>
              </a:ext>
            </a:extLst>
          </p:cNvPr>
          <p:cNvSpPr/>
          <p:nvPr/>
        </p:nvSpPr>
        <p:spPr>
          <a:xfrm>
            <a:off x="1751676" y="4689456"/>
            <a:ext cx="989013" cy="792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علامة الاستفهام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ar-SA" b="1" dirty="0">
              <a:solidFill>
                <a:srgbClr val="FF0000"/>
              </a:solidFill>
            </a:endParaRPr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14D02A75-24AD-434B-8897-6053766D0D75}"/>
              </a:ext>
            </a:extLst>
          </p:cNvPr>
          <p:cNvCxnSpPr>
            <a:cxnSpLocks/>
          </p:cNvCxnSpPr>
          <p:nvPr/>
        </p:nvCxnSpPr>
        <p:spPr>
          <a:xfrm>
            <a:off x="5193754" y="358224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94CF73D9-4D82-4639-BDEA-536B9570570D}"/>
              </a:ext>
            </a:extLst>
          </p:cNvPr>
          <p:cNvCxnSpPr>
            <a:cxnSpLocks/>
          </p:cNvCxnSpPr>
          <p:nvPr/>
        </p:nvCxnSpPr>
        <p:spPr>
          <a:xfrm>
            <a:off x="2048689" y="3582241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فقاعة الكلام: مستطيلة 18">
            <a:extLst>
              <a:ext uri="{FF2B5EF4-FFF2-40B4-BE49-F238E27FC236}">
                <a16:creationId xmlns:a16="http://schemas.microsoft.com/office/drawing/2014/main" id="{FCCD4806-AC9D-483A-99FF-E6BC9880DDBC}"/>
              </a:ext>
            </a:extLst>
          </p:cNvPr>
          <p:cNvSpPr/>
          <p:nvPr/>
        </p:nvSpPr>
        <p:spPr>
          <a:xfrm>
            <a:off x="1735790" y="5481618"/>
            <a:ext cx="1081087" cy="1035050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dirty="0">
                <a:solidFill>
                  <a:schemeClr val="tx1"/>
                </a:solidFill>
              </a:rPr>
              <a:t>؟</a:t>
            </a:r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0169ED20-AD91-44E4-A614-ED118FE3734C}"/>
              </a:ext>
            </a:extLst>
          </p:cNvPr>
          <p:cNvCxnSpPr>
            <a:cxnSpLocks/>
          </p:cNvCxnSpPr>
          <p:nvPr/>
        </p:nvCxnSpPr>
        <p:spPr>
          <a:xfrm>
            <a:off x="2384046" y="3523251"/>
            <a:ext cx="50251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66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BAD7AA-DBB0-4CAD-953D-34C72B3CF88E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765A3EC-53D5-4C5A-8F8C-91685D0DC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86" y="563412"/>
            <a:ext cx="2676899" cy="121937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1AA03BD-02D6-495B-8B90-6D46899A6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33" y="2786421"/>
            <a:ext cx="7531768" cy="127933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48F453A-DB00-4260-ADC0-871B690F18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 r="19575"/>
          <a:stretch/>
        </p:blipFill>
        <p:spPr>
          <a:xfrm>
            <a:off x="1070811" y="472799"/>
            <a:ext cx="1925303" cy="23136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6AEB6FAA-1708-4988-9AA0-E9A2E0B2325D}"/>
              </a:ext>
            </a:extLst>
          </p:cNvPr>
          <p:cNvCxnSpPr>
            <a:cxnSpLocks/>
          </p:cNvCxnSpPr>
          <p:nvPr/>
        </p:nvCxnSpPr>
        <p:spPr>
          <a:xfrm>
            <a:off x="7591090" y="3987899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733BAAA7-4F56-4C1B-8133-69B7777FAA8C}"/>
              </a:ext>
            </a:extLst>
          </p:cNvPr>
          <p:cNvSpPr/>
          <p:nvPr/>
        </p:nvSpPr>
        <p:spPr>
          <a:xfrm>
            <a:off x="7197510" y="4901358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مفتاح </a:t>
            </a:r>
          </a:p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السؤال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EA7AB574-5D37-4F68-8C98-5763247C0949}"/>
              </a:ext>
            </a:extLst>
          </p:cNvPr>
          <p:cNvSpPr/>
          <p:nvPr/>
        </p:nvSpPr>
        <p:spPr>
          <a:xfrm>
            <a:off x="4678688" y="4980500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جملة السؤال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49D564A0-5E04-4407-A771-B554745F5B08}"/>
              </a:ext>
            </a:extLst>
          </p:cNvPr>
          <p:cNvSpPr/>
          <p:nvPr/>
        </p:nvSpPr>
        <p:spPr>
          <a:xfrm>
            <a:off x="1727786" y="4901358"/>
            <a:ext cx="989013" cy="792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علامة الاستفهام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ar-SA" b="1" dirty="0">
              <a:solidFill>
                <a:srgbClr val="FF0000"/>
              </a:solidFill>
            </a:endParaRPr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CE767198-D014-417D-9247-085B7716192B}"/>
              </a:ext>
            </a:extLst>
          </p:cNvPr>
          <p:cNvCxnSpPr>
            <a:cxnSpLocks/>
          </p:cNvCxnSpPr>
          <p:nvPr/>
        </p:nvCxnSpPr>
        <p:spPr>
          <a:xfrm>
            <a:off x="5078405" y="4109196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6ACCA476-50B1-49EF-AA78-A760810E8B51}"/>
              </a:ext>
            </a:extLst>
          </p:cNvPr>
          <p:cNvCxnSpPr>
            <a:cxnSpLocks/>
          </p:cNvCxnSpPr>
          <p:nvPr/>
        </p:nvCxnSpPr>
        <p:spPr>
          <a:xfrm>
            <a:off x="2033462" y="4065755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فقاعة الكلام: مستطيلة 26">
            <a:extLst>
              <a:ext uri="{FF2B5EF4-FFF2-40B4-BE49-F238E27FC236}">
                <a16:creationId xmlns:a16="http://schemas.microsoft.com/office/drawing/2014/main" id="{137E2B25-5B6B-4258-AA4A-7CCC5EF0017B}"/>
              </a:ext>
            </a:extLst>
          </p:cNvPr>
          <p:cNvSpPr/>
          <p:nvPr/>
        </p:nvSpPr>
        <p:spPr>
          <a:xfrm>
            <a:off x="1727786" y="5654475"/>
            <a:ext cx="1081087" cy="1035050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dirty="0">
                <a:solidFill>
                  <a:schemeClr val="tx1"/>
                </a:solidFill>
              </a:rPr>
              <a:t>؟</a:t>
            </a:r>
          </a:p>
        </p:txBody>
      </p: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CF057712-F33B-4B69-8AD8-9935C4014124}"/>
              </a:ext>
            </a:extLst>
          </p:cNvPr>
          <p:cNvCxnSpPr>
            <a:cxnSpLocks/>
          </p:cNvCxnSpPr>
          <p:nvPr/>
        </p:nvCxnSpPr>
        <p:spPr>
          <a:xfrm>
            <a:off x="1460310" y="3950368"/>
            <a:ext cx="5404514" cy="37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9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عنوان 1">
            <a:extLst>
              <a:ext uri="{FF2B5EF4-FFF2-40B4-BE49-F238E27FC236}">
                <a16:creationId xmlns:a16="http://schemas.microsoft.com/office/drawing/2014/main" id="{AC2BE630-2F25-44D7-B1BD-3479D9CE6EA6}"/>
              </a:ext>
            </a:extLst>
          </p:cNvPr>
          <p:cNvSpPr txBox="1">
            <a:spLocks/>
          </p:cNvSpPr>
          <p:nvPr/>
        </p:nvSpPr>
        <p:spPr>
          <a:xfrm>
            <a:off x="452133" y="2368725"/>
            <a:ext cx="3122672" cy="73610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3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</a:t>
            </a:r>
            <a:r>
              <a:rPr lang="ar-SA" sz="36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كم رقمها؟</a:t>
            </a:r>
          </a:p>
        </p:txBody>
      </p:sp>
      <p:sp>
        <p:nvSpPr>
          <p:cNvPr id="24" name="عنوان 1">
            <a:extLst>
              <a:ext uri="{FF2B5EF4-FFF2-40B4-BE49-F238E27FC236}">
                <a16:creationId xmlns:a16="http://schemas.microsoft.com/office/drawing/2014/main" id="{A3AEB93E-5354-433C-8B3A-91CC7676EBE8}"/>
              </a:ext>
            </a:extLst>
          </p:cNvPr>
          <p:cNvSpPr txBox="1">
            <a:spLocks/>
          </p:cNvSpPr>
          <p:nvPr/>
        </p:nvSpPr>
        <p:spPr>
          <a:xfrm>
            <a:off x="536129" y="3394227"/>
            <a:ext cx="2954680" cy="71789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ما </a:t>
            </a:r>
            <a:r>
              <a:rPr lang="ar-SA" sz="40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لونها</a:t>
            </a:r>
            <a:r>
              <a:rPr lang="ar-SA" sz="4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 ؟</a:t>
            </a:r>
          </a:p>
        </p:txBody>
      </p:sp>
      <p:sp>
        <p:nvSpPr>
          <p:cNvPr id="25" name="عنوان 1">
            <a:extLst>
              <a:ext uri="{FF2B5EF4-FFF2-40B4-BE49-F238E27FC236}">
                <a16:creationId xmlns:a16="http://schemas.microsoft.com/office/drawing/2014/main" id="{AB522DD3-E202-4FF2-9368-BE8F3B5F4243}"/>
              </a:ext>
            </a:extLst>
          </p:cNvPr>
          <p:cNvSpPr txBox="1">
            <a:spLocks/>
          </p:cNvSpPr>
          <p:nvPr/>
        </p:nvSpPr>
        <p:spPr bwMode="auto">
          <a:xfrm>
            <a:off x="452133" y="1182262"/>
            <a:ext cx="3122672" cy="9397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algn="ctr">
              <a:defRPr/>
            </a:pPr>
            <a:r>
              <a:rPr lang="ar-SA" sz="4800" kern="0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cs typeface="PT Bold Heading" pitchFamily="2" charset="-78"/>
              </a:rPr>
              <a:t> </a:t>
            </a:r>
          </a:p>
          <a:p>
            <a:pPr algn="ctr">
              <a:defRPr/>
            </a:pPr>
            <a:r>
              <a:rPr lang="ar-SA" sz="11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cs typeface="PT Bold Heading" pitchFamily="2" charset="-78"/>
              </a:rPr>
              <a:t>ما عنوان الوحدة التي ندرسها ؟</a:t>
            </a:r>
          </a:p>
          <a:p>
            <a:pPr algn="ctr" eaLnBrk="0" hangingPunct="0">
              <a:defRPr/>
            </a:pPr>
            <a:endParaRPr lang="ar-SA" sz="4800" b="1" kern="0" spc="100" dirty="0">
              <a:ln w="18000">
                <a:solidFill>
                  <a:sysClr val="windowText" lastClr="00000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6" name="عنوان 1">
            <a:extLst>
              <a:ext uri="{FF2B5EF4-FFF2-40B4-BE49-F238E27FC236}">
                <a16:creationId xmlns:a16="http://schemas.microsoft.com/office/drawing/2014/main" id="{6AE85882-F82B-46C3-9DA8-3BD6E706CF79}"/>
              </a:ext>
            </a:extLst>
          </p:cNvPr>
          <p:cNvSpPr txBox="1">
            <a:spLocks/>
          </p:cNvSpPr>
          <p:nvPr/>
        </p:nvSpPr>
        <p:spPr>
          <a:xfrm>
            <a:off x="409095" y="4377008"/>
            <a:ext cx="3122672" cy="717894"/>
          </a:xfrm>
          <a:prstGeom prst="rect">
            <a:avLst/>
          </a:prstGeom>
          <a:solidFill>
            <a:srgbClr val="FF66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>
            <a:normAutofit fontScale="4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5400" b="1" dirty="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cs typeface="PT Bold Heading" pitchFamily="2" charset="-78"/>
              </a:rPr>
              <a:t> كيف نحافظ على صحتنا</a:t>
            </a: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4DEB9D3C-39E7-4337-AA9A-2278AD9649DE}"/>
              </a:ext>
            </a:extLst>
          </p:cNvPr>
          <p:cNvSpPr/>
          <p:nvPr/>
        </p:nvSpPr>
        <p:spPr>
          <a:xfrm>
            <a:off x="788625" y="151188"/>
            <a:ext cx="2449689" cy="7361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 </a:t>
            </a:r>
            <a:r>
              <a:rPr lang="ar-SA" dirty="0">
                <a:solidFill>
                  <a:schemeClr val="tx1"/>
                </a:solidFill>
              </a:rPr>
              <a:t> طالبة تسال طالبة </a:t>
            </a:r>
            <a:endParaRPr lang="ar-SA" dirty="0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7E77D02-C967-475D-A8A9-B15F682B2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8</a:t>
            </a:fld>
            <a:endParaRPr lang="ar-SA" dirty="0"/>
          </a:p>
        </p:txBody>
      </p:sp>
      <p:pic>
        <p:nvPicPr>
          <p:cNvPr id="10" name="صورة 9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29C39335-90F2-4A05-A6DE-ABCAB66C0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88" y="887290"/>
            <a:ext cx="3658111" cy="40201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86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BAD7AA-DBB0-4CAD-953D-34C72B3CF88E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765A3EC-53D5-4C5A-8F8C-91685D0DC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86" y="563412"/>
            <a:ext cx="2676899" cy="121937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69EED4D-936C-4B53-A742-4E2AF911A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79" y="2248588"/>
            <a:ext cx="4247118" cy="1344699"/>
          </a:xfrm>
          <a:prstGeom prst="rect">
            <a:avLst/>
          </a:prstGeom>
        </p:spPr>
      </p:pic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E330A417-7536-4BCA-ABDE-9BEBE823B20D}"/>
              </a:ext>
            </a:extLst>
          </p:cNvPr>
          <p:cNvCxnSpPr>
            <a:cxnSpLocks/>
          </p:cNvCxnSpPr>
          <p:nvPr/>
        </p:nvCxnSpPr>
        <p:spPr>
          <a:xfrm>
            <a:off x="7589623" y="358224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76B7AFC-CCA1-4C4C-BE1F-98C16B433811}"/>
              </a:ext>
            </a:extLst>
          </p:cNvPr>
          <p:cNvSpPr/>
          <p:nvPr/>
        </p:nvSpPr>
        <p:spPr>
          <a:xfrm>
            <a:off x="7197511" y="4618018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مفتاح </a:t>
            </a:r>
          </a:p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السؤال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BC21499-1151-4CD6-A22D-EF388D966B9C}"/>
              </a:ext>
            </a:extLst>
          </p:cNvPr>
          <p:cNvSpPr/>
          <p:nvPr/>
        </p:nvSpPr>
        <p:spPr>
          <a:xfrm>
            <a:off x="5810208" y="4663668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جملة السؤال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6EBE83D-D203-40A3-A844-B0004B205E7B}"/>
              </a:ext>
            </a:extLst>
          </p:cNvPr>
          <p:cNvSpPr/>
          <p:nvPr/>
        </p:nvSpPr>
        <p:spPr>
          <a:xfrm>
            <a:off x="4183075" y="4689456"/>
            <a:ext cx="989013" cy="792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علامة الاستفهام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ar-SA" b="1" dirty="0">
              <a:solidFill>
                <a:srgbClr val="FF0000"/>
              </a:solidFill>
            </a:endParaRPr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8917AAEA-A899-401E-9BBF-4400D4DDA3B4}"/>
              </a:ext>
            </a:extLst>
          </p:cNvPr>
          <p:cNvCxnSpPr>
            <a:cxnSpLocks/>
          </p:cNvCxnSpPr>
          <p:nvPr/>
        </p:nvCxnSpPr>
        <p:spPr>
          <a:xfrm>
            <a:off x="6043387" y="358224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2C454736-0A72-4BC7-AD95-CF9C4EE134A1}"/>
              </a:ext>
            </a:extLst>
          </p:cNvPr>
          <p:cNvCxnSpPr>
            <a:cxnSpLocks/>
          </p:cNvCxnSpPr>
          <p:nvPr/>
        </p:nvCxnSpPr>
        <p:spPr>
          <a:xfrm>
            <a:off x="4677581" y="3593287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فقاعة الكلام: مستطيلة 17">
            <a:extLst>
              <a:ext uri="{FF2B5EF4-FFF2-40B4-BE49-F238E27FC236}">
                <a16:creationId xmlns:a16="http://schemas.microsoft.com/office/drawing/2014/main" id="{712F36A0-9FDA-46E4-8E91-1206D5D432B7}"/>
              </a:ext>
            </a:extLst>
          </p:cNvPr>
          <p:cNvSpPr/>
          <p:nvPr/>
        </p:nvSpPr>
        <p:spPr>
          <a:xfrm>
            <a:off x="3101988" y="4689456"/>
            <a:ext cx="1081087" cy="1035050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dirty="0">
                <a:solidFill>
                  <a:schemeClr val="tx1"/>
                </a:solidFill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29218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BAD7AA-DBB0-4CAD-953D-34C72B3CF88E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765A3EC-53D5-4C5A-8F8C-91685D0DC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386" y="563412"/>
            <a:ext cx="2676899" cy="1219370"/>
          </a:xfrm>
          <a:prstGeom prst="rect">
            <a:avLst/>
          </a:prstGeom>
        </p:spPr>
      </p:pic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E330A417-7536-4BCA-ABDE-9BEBE823B20D}"/>
              </a:ext>
            </a:extLst>
          </p:cNvPr>
          <p:cNvCxnSpPr>
            <a:cxnSpLocks/>
          </p:cNvCxnSpPr>
          <p:nvPr/>
        </p:nvCxnSpPr>
        <p:spPr>
          <a:xfrm>
            <a:off x="7589623" y="358224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76B7AFC-CCA1-4C4C-BE1F-98C16B433811}"/>
              </a:ext>
            </a:extLst>
          </p:cNvPr>
          <p:cNvSpPr/>
          <p:nvPr/>
        </p:nvSpPr>
        <p:spPr>
          <a:xfrm>
            <a:off x="7197511" y="4618018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مفتاح </a:t>
            </a:r>
          </a:p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السؤال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BC21499-1151-4CD6-A22D-EF388D966B9C}"/>
              </a:ext>
            </a:extLst>
          </p:cNvPr>
          <p:cNvSpPr/>
          <p:nvPr/>
        </p:nvSpPr>
        <p:spPr>
          <a:xfrm>
            <a:off x="4021257" y="4467224"/>
            <a:ext cx="784225" cy="86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/>
              <a:t> </a:t>
            </a:r>
            <a:r>
              <a:rPr lang="ar-SA" b="1" dirty="0">
                <a:solidFill>
                  <a:srgbClr val="FF0000"/>
                </a:solidFill>
              </a:rPr>
              <a:t>جملة السؤال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6EBE83D-D203-40A3-A844-B0004B205E7B}"/>
              </a:ext>
            </a:extLst>
          </p:cNvPr>
          <p:cNvSpPr/>
          <p:nvPr/>
        </p:nvSpPr>
        <p:spPr>
          <a:xfrm>
            <a:off x="565363" y="4257656"/>
            <a:ext cx="989013" cy="7921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علامة الاستفهام 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ar-SA" b="1" dirty="0">
              <a:solidFill>
                <a:srgbClr val="FF0000"/>
              </a:solidFill>
            </a:endParaRPr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8917AAEA-A899-401E-9BBF-4400D4DDA3B4}"/>
              </a:ext>
            </a:extLst>
          </p:cNvPr>
          <p:cNvCxnSpPr>
            <a:cxnSpLocks/>
          </p:cNvCxnSpPr>
          <p:nvPr/>
        </p:nvCxnSpPr>
        <p:spPr>
          <a:xfrm>
            <a:off x="4413370" y="339328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2C454736-0A72-4BC7-AD95-CF9C4EE134A1}"/>
              </a:ext>
            </a:extLst>
          </p:cNvPr>
          <p:cNvCxnSpPr>
            <a:cxnSpLocks/>
          </p:cNvCxnSpPr>
          <p:nvPr/>
        </p:nvCxnSpPr>
        <p:spPr>
          <a:xfrm>
            <a:off x="903706" y="2857790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فقاعة الكلام: مستطيلة 17">
            <a:extLst>
              <a:ext uri="{FF2B5EF4-FFF2-40B4-BE49-F238E27FC236}">
                <a16:creationId xmlns:a16="http://schemas.microsoft.com/office/drawing/2014/main" id="{712F36A0-9FDA-46E4-8E91-1206D5D432B7}"/>
              </a:ext>
            </a:extLst>
          </p:cNvPr>
          <p:cNvSpPr/>
          <p:nvPr/>
        </p:nvSpPr>
        <p:spPr>
          <a:xfrm>
            <a:off x="363162" y="5269852"/>
            <a:ext cx="1081087" cy="1035050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5400" dirty="0">
                <a:solidFill>
                  <a:schemeClr val="tx1"/>
                </a:solidFill>
              </a:rPr>
              <a:t>؟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28F9DE6-80F5-45AB-B53E-110F46EF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06" y="2133450"/>
            <a:ext cx="7840169" cy="1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0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4B2EC0C-CBCF-4E37-AE94-07D29DC3D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8" y="2202350"/>
            <a:ext cx="8327262" cy="359435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F8977DB-C990-4172-8852-696D70C5A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430129"/>
            <a:ext cx="2800741" cy="1209844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759C7D9E-86B0-4196-8BE9-B09D6E201E0F}"/>
              </a:ext>
            </a:extLst>
          </p:cNvPr>
          <p:cNvSpPr/>
          <p:nvPr/>
        </p:nvSpPr>
        <p:spPr>
          <a:xfrm>
            <a:off x="214312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58456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73B23566-1E55-4A56-BACB-03E5191903AD}"/>
              </a:ext>
            </a:extLst>
          </p:cNvPr>
          <p:cNvSpPr txBox="1"/>
          <p:nvPr/>
        </p:nvSpPr>
        <p:spPr>
          <a:xfrm>
            <a:off x="3779838" y="2051050"/>
            <a:ext cx="3273425" cy="50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>
              <a:defRPr/>
            </a:pPr>
            <a:r>
              <a:rPr lang="ar-SA" sz="27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أنشودة مكون أنمي لغتي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76AA28D-DE19-43D5-B333-F68F3165ED02}"/>
              </a:ext>
            </a:extLst>
          </p:cNvPr>
          <p:cNvSpPr txBox="1"/>
          <p:nvPr/>
        </p:nvSpPr>
        <p:spPr>
          <a:xfrm>
            <a:off x="2046288" y="2587625"/>
            <a:ext cx="5711825" cy="28622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لغتي يا بـحر الكلمات</a:t>
            </a:r>
          </a:p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يا لغة القرآن الـمثلى  </a:t>
            </a:r>
          </a:p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أكتشف وأنـمي لغتي </a:t>
            </a:r>
          </a:p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بضد الكلمة أو معنى  </a:t>
            </a:r>
          </a:p>
        </p:txBody>
      </p:sp>
      <p:pic>
        <p:nvPicPr>
          <p:cNvPr id="61444" name="Picture 4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2FC823D7-3F58-46C3-8F78-73E69F24E0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3127375"/>
            <a:ext cx="8794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4D39B59-AAE1-44CD-9EF6-6A17823A1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0" y="430129"/>
            <a:ext cx="2800741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0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2F6BA17-60B3-4077-AD73-951385E86AC8}"/>
              </a:ext>
            </a:extLst>
          </p:cNvPr>
          <p:cNvSpPr/>
          <p:nvPr/>
        </p:nvSpPr>
        <p:spPr bwMode="auto">
          <a:xfrm>
            <a:off x="2001089" y="5498124"/>
            <a:ext cx="5493220" cy="74136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b="1" dirty="0">
                <a:solidFill>
                  <a:srgbClr val="FF0000"/>
                </a:solidFill>
              </a:rPr>
              <a:t>الجملة</a:t>
            </a:r>
            <a:r>
              <a:rPr lang="ar-SA" sz="4000" dirty="0"/>
              <a:t> </a:t>
            </a:r>
            <a:r>
              <a:rPr lang="ar-SA" sz="4000" dirty="0">
                <a:solidFill>
                  <a:schemeClr val="tx1"/>
                </a:solidFill>
              </a:rPr>
              <a:t>:</a:t>
            </a:r>
            <a:r>
              <a:rPr lang="ar-SA" sz="4000" dirty="0"/>
              <a:t> </a:t>
            </a:r>
            <a:r>
              <a:rPr lang="ar-SA" sz="4400" b="1" dirty="0">
                <a:solidFill>
                  <a:sysClr val="windowText" lastClr="000000"/>
                </a:solidFill>
                <a:cs typeface="Akhbar MT" pitchFamily="2" charset="-78"/>
              </a:rPr>
              <a:t>الْعَسَلُ فِيهِ شِفَاءُ ُ لِلنَّاسِ</a:t>
            </a:r>
            <a:r>
              <a:rPr lang="ar-SA" sz="4400" b="1" dirty="0">
                <a:solidFill>
                  <a:schemeClr val="tx1"/>
                </a:solidFill>
                <a:cs typeface="Akhbar MT" pitchFamily="2" charset="-78"/>
              </a:rPr>
              <a:t>.</a:t>
            </a:r>
            <a:endParaRPr lang="ar-SA" sz="40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3C996719-58EF-43B8-9B24-BF02E07A0AD9}"/>
              </a:ext>
            </a:extLst>
          </p:cNvPr>
          <p:cNvSpPr/>
          <p:nvPr/>
        </p:nvSpPr>
        <p:spPr>
          <a:xfrm>
            <a:off x="3546725" y="910690"/>
            <a:ext cx="2223720" cy="880622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4000" dirty="0">
                <a:solidFill>
                  <a:srgbClr val="FF0000"/>
                </a:solidFill>
              </a:rPr>
              <a:t>نوع الكلمة</a:t>
            </a:r>
            <a:endParaRPr lang="ar-SA" sz="4000" dirty="0">
              <a:solidFill>
                <a:schemeClr val="bg1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8307F3C-4CE9-453B-A2F5-745059846B61}"/>
              </a:ext>
            </a:extLst>
          </p:cNvPr>
          <p:cNvSpPr/>
          <p:nvPr/>
        </p:nvSpPr>
        <p:spPr>
          <a:xfrm>
            <a:off x="2287058" y="283711"/>
            <a:ext cx="4921283" cy="5912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/>
              <a:t> أكتب خريطة كلمة شفاء </a:t>
            </a: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FA895CC0-781F-44AB-B81E-8A9676AD3465}"/>
              </a:ext>
            </a:extLst>
          </p:cNvPr>
          <p:cNvCxnSpPr>
            <a:cxnSpLocks/>
          </p:cNvCxnSpPr>
          <p:nvPr/>
        </p:nvCxnSpPr>
        <p:spPr>
          <a:xfrm>
            <a:off x="4602243" y="4659460"/>
            <a:ext cx="0" cy="8386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1D38DD26-83EA-4C71-8126-304949B95FD0}"/>
              </a:ext>
            </a:extLst>
          </p:cNvPr>
          <p:cNvCxnSpPr>
            <a:cxnSpLocks/>
          </p:cNvCxnSpPr>
          <p:nvPr/>
        </p:nvCxnSpPr>
        <p:spPr>
          <a:xfrm>
            <a:off x="5554025" y="4196105"/>
            <a:ext cx="906376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0F2C48F1-DA18-42C8-B3D9-B539C9FA907A}"/>
              </a:ext>
            </a:extLst>
          </p:cNvPr>
          <p:cNvCxnSpPr>
            <a:cxnSpLocks/>
          </p:cNvCxnSpPr>
          <p:nvPr/>
        </p:nvCxnSpPr>
        <p:spPr>
          <a:xfrm flipH="1">
            <a:off x="2862229" y="4222886"/>
            <a:ext cx="83026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">
            <a:extLst>
              <a:ext uri="{FF2B5EF4-FFF2-40B4-BE49-F238E27FC236}">
                <a16:creationId xmlns:a16="http://schemas.microsoft.com/office/drawing/2014/main" id="{1C3573CF-3FA5-4350-A4E7-F287C4BD07C0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B47AEF76-DB07-4013-837E-3004B2A21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388" y="3444800"/>
            <a:ext cx="15843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E181A735-3331-4081-8923-53EBD063A251}"/>
              </a:ext>
            </a:extLst>
          </p:cNvPr>
          <p:cNvSpPr/>
          <p:nvPr/>
        </p:nvSpPr>
        <p:spPr>
          <a:xfrm>
            <a:off x="3185146" y="2065762"/>
            <a:ext cx="830263" cy="5912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C1BE1E43-1BB4-4422-BA60-9DE2ED99688E}"/>
              </a:ext>
            </a:extLst>
          </p:cNvPr>
          <p:cNvSpPr/>
          <p:nvPr/>
        </p:nvSpPr>
        <p:spPr>
          <a:xfrm>
            <a:off x="3326296" y="1950271"/>
            <a:ext cx="689113" cy="706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D7FC735E-BA0B-4797-B09D-5B78E66BA076}"/>
              </a:ext>
            </a:extLst>
          </p:cNvPr>
          <p:cNvSpPr/>
          <p:nvPr/>
        </p:nvSpPr>
        <p:spPr>
          <a:xfrm>
            <a:off x="3818388" y="1784344"/>
            <a:ext cx="1584325" cy="87962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4000" dirty="0">
                <a:solidFill>
                  <a:schemeClr val="tx1"/>
                </a:solidFill>
              </a:rPr>
              <a:t>   اسم</a:t>
            </a:r>
          </a:p>
        </p:txBody>
      </p: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7ACDA5C3-4C80-4CDD-A633-E1F6CBEEF1CA}"/>
              </a:ext>
            </a:extLst>
          </p:cNvPr>
          <p:cNvSpPr/>
          <p:nvPr/>
        </p:nvSpPr>
        <p:spPr>
          <a:xfrm>
            <a:off x="6708033" y="2714711"/>
            <a:ext cx="1834343" cy="880622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4000" dirty="0">
                <a:solidFill>
                  <a:srgbClr val="FF0000"/>
                </a:solidFill>
              </a:rPr>
              <a:t>المرادف</a:t>
            </a:r>
            <a:endParaRPr lang="ar-SA" sz="4000" dirty="0">
              <a:solidFill>
                <a:schemeClr val="bg1"/>
              </a:solidFill>
            </a:endParaRP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8617B072-40D6-44FC-B557-10B714970826}"/>
              </a:ext>
            </a:extLst>
          </p:cNvPr>
          <p:cNvSpPr/>
          <p:nvPr/>
        </p:nvSpPr>
        <p:spPr>
          <a:xfrm>
            <a:off x="6615062" y="3601161"/>
            <a:ext cx="2089798" cy="1189887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rgbClr val="FF0000"/>
                </a:solidFill>
              </a:rPr>
              <a:t> </a:t>
            </a:r>
            <a:r>
              <a:rPr lang="ar-SA" sz="4000" dirty="0">
                <a:solidFill>
                  <a:schemeClr val="tx1"/>
                </a:solidFill>
              </a:rPr>
              <a:t>زوال   المرض</a:t>
            </a: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F8F7206E-DBD2-4173-A464-C0F8FACD96BE}"/>
              </a:ext>
            </a:extLst>
          </p:cNvPr>
          <p:cNvSpPr/>
          <p:nvPr/>
        </p:nvSpPr>
        <p:spPr>
          <a:xfrm>
            <a:off x="940704" y="2835451"/>
            <a:ext cx="1578395" cy="880622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r">
              <a:defRPr/>
            </a:pPr>
            <a:r>
              <a:rPr lang="ar-SA" sz="4000" dirty="0">
                <a:solidFill>
                  <a:srgbClr val="FF0000"/>
                </a:solidFill>
              </a:rPr>
              <a:t> الضد</a:t>
            </a:r>
            <a:endParaRPr lang="ar-SA" sz="4000" dirty="0">
              <a:solidFill>
                <a:schemeClr val="bg1"/>
              </a:solidFill>
            </a:endParaRPr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9B873AA6-806E-48AF-8BC5-A95366D65EF9}"/>
              </a:ext>
            </a:extLst>
          </p:cNvPr>
          <p:cNvSpPr/>
          <p:nvPr/>
        </p:nvSpPr>
        <p:spPr>
          <a:xfrm>
            <a:off x="685003" y="3724671"/>
            <a:ext cx="2089798" cy="1189887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</a:rPr>
              <a:t>المرض</a:t>
            </a:r>
          </a:p>
        </p:txBody>
      </p: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63308487-E861-49A6-AF50-6498CB77D727}"/>
              </a:ext>
            </a:extLst>
          </p:cNvPr>
          <p:cNvCxnSpPr>
            <a:cxnSpLocks/>
          </p:cNvCxnSpPr>
          <p:nvPr/>
        </p:nvCxnSpPr>
        <p:spPr>
          <a:xfrm flipV="1">
            <a:off x="4602243" y="2656996"/>
            <a:ext cx="5930" cy="9541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4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7" grpId="0" animBg="1"/>
      <p:bldP spid="28" grpId="0" animBg="1"/>
      <p:bldP spid="29" grpId="0" animBg="1"/>
      <p:bldP spid="31" grpId="0" animBg="1"/>
      <p:bldP spid="3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7186A2-067D-467B-885B-C7FF28B64B3D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AF75F67-6383-49E1-8072-059F154DEC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868" y="188912"/>
            <a:ext cx="2181937" cy="120984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4CAB038-2D48-4B43-A8D4-4D00BFDDA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53" y="297873"/>
            <a:ext cx="4124901" cy="743054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4F3740E6-58B2-434C-B878-8E7632D9D276}"/>
              </a:ext>
            </a:extLst>
          </p:cNvPr>
          <p:cNvGrpSpPr/>
          <p:nvPr/>
        </p:nvGrpSpPr>
        <p:grpSpPr>
          <a:xfrm>
            <a:off x="439059" y="857056"/>
            <a:ext cx="6168404" cy="5703071"/>
            <a:chOff x="179387" y="966016"/>
            <a:chExt cx="6168404" cy="5703071"/>
          </a:xfrm>
        </p:grpSpPr>
        <p:pic>
          <p:nvPicPr>
            <p:cNvPr id="5" name="صورة 4" descr="صورة تحتوي على نص, خريطة&#10;&#10;تم إنشاء الوصف تلقائياً">
              <a:extLst>
                <a:ext uri="{FF2B5EF4-FFF2-40B4-BE49-F238E27FC236}">
                  <a16:creationId xmlns:a16="http://schemas.microsoft.com/office/drawing/2014/main" id="{051F3EDB-BD94-42C1-A26F-2DCAE3ED3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1" b="2499"/>
            <a:stretch/>
          </p:blipFill>
          <p:spPr>
            <a:xfrm>
              <a:off x="179387" y="966016"/>
              <a:ext cx="6102003" cy="5703071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2ED619A0-EE2E-4186-A792-6F4682CCEFEA}"/>
                </a:ext>
              </a:extLst>
            </p:cNvPr>
            <p:cNvSpPr/>
            <p:nvPr/>
          </p:nvSpPr>
          <p:spPr>
            <a:xfrm>
              <a:off x="4837043" y="1404730"/>
              <a:ext cx="1510748" cy="10866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9347FB-1514-46C4-85F3-C8CD8152BCFC}"/>
              </a:ext>
            </a:extLst>
          </p:cNvPr>
          <p:cNvCxnSpPr>
            <a:cxnSpLocks/>
          </p:cNvCxnSpPr>
          <p:nvPr/>
        </p:nvCxnSpPr>
        <p:spPr>
          <a:xfrm flipH="1">
            <a:off x="3652230" y="3650789"/>
            <a:ext cx="1444485" cy="10786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56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B6293BB7-F92E-4929-919A-472F940C095F}"/>
              </a:ext>
            </a:extLst>
          </p:cNvPr>
          <p:cNvSpPr/>
          <p:nvPr/>
        </p:nvSpPr>
        <p:spPr>
          <a:xfrm>
            <a:off x="222965" y="1537252"/>
            <a:ext cx="8698067" cy="5076180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/>
          <p:cNvSpPr txBox="1">
            <a:spLocks/>
          </p:cNvSpPr>
          <p:nvPr/>
        </p:nvSpPr>
        <p:spPr>
          <a:xfrm>
            <a:off x="3763617" y="1689453"/>
            <a:ext cx="5001320" cy="483209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السادسة </a:t>
            </a:r>
          </a:p>
          <a:p>
            <a:pPr algn="r" rtl="1" eaLnBrk="1" hangingPunct="1">
              <a:defRPr>
                <a:uFillTx/>
              </a:defRPr>
            </a:pPr>
            <a:endParaRPr lang="ar-SA" sz="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صحتي وغذائي</a:t>
            </a:r>
          </a:p>
          <a:p>
            <a:pPr lvl="0" algn="r" defTabSz="457200">
              <a:defRPr>
                <a:uFillTx/>
              </a:defRPr>
            </a:pPr>
            <a:endParaRPr lang="ar-SA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r" rtl="1" eaLnBrk="1" hangingPunct="1">
              <a:defRPr>
                <a:uFillTx/>
              </a:defRPr>
            </a:pP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pic>
        <p:nvPicPr>
          <p:cNvPr id="13" name="صورة 12" descr="صورة تحتوي على صندوق&#10;&#10;تم إنشاء الوصف تلقائياً">
            <a:extLst>
              <a:ext uri="{FF2B5EF4-FFF2-40B4-BE49-F238E27FC236}">
                <a16:creationId xmlns:a16="http://schemas.microsoft.com/office/drawing/2014/main" id="{733C2CBB-BAD0-4BD0-AEE5-7B14E3E3C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6" y="1822277"/>
            <a:ext cx="3117445" cy="41971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EAE57F4-5C1D-4307-A97D-4E65560FB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18" y="4925405"/>
            <a:ext cx="2295845" cy="79068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1E6E363-1405-423C-B1B4-E638D28C9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85" y="4021852"/>
            <a:ext cx="2886478" cy="771633"/>
          </a:xfrm>
          <a:prstGeom prst="rect">
            <a:avLst/>
          </a:prstGeom>
        </p:spPr>
      </p:pic>
      <p:pic>
        <p:nvPicPr>
          <p:cNvPr id="14" name="صورة 1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512672EB-E0D1-4211-BFD4-10C18AA90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9" y="180126"/>
            <a:ext cx="8959757" cy="1162631"/>
          </a:xfrm>
          <a:prstGeom prst="rect">
            <a:avLst/>
          </a:prstGeom>
        </p:spPr>
      </p:pic>
      <p:pic>
        <p:nvPicPr>
          <p:cNvPr id="15" name="صورة 14" descr="صورة تحتوي على مضرب, ضرب, كرة, لاعب&#10;&#10;تم إنشاء الوصف تلقائياً">
            <a:extLst>
              <a:ext uri="{FF2B5EF4-FFF2-40B4-BE49-F238E27FC236}">
                <a16:creationId xmlns:a16="http://schemas.microsoft.com/office/drawing/2014/main" id="{0CA62708-AF2D-4C98-BB51-31F1BDED2C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24" y="315629"/>
            <a:ext cx="2827496" cy="7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54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ACAC747-1AEA-4D95-B19C-BE6E4109CEEA}"/>
              </a:ext>
            </a:extLst>
          </p:cNvPr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5689A161-28D6-45E1-87B5-A4704A77B31E}"/>
              </a:ext>
            </a:extLst>
          </p:cNvPr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{08FB837D-C827-4EFA-A057-4D05807E0F7C}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0227BAC-D213-42F5-A732-31ADB9AC97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/>
          <a:stretch/>
        </p:blipFill>
        <p:spPr>
          <a:xfrm>
            <a:off x="624736" y="1520022"/>
            <a:ext cx="8194779" cy="491989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27A5371-0895-463E-993F-66AB76E52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t="10381" b="21150"/>
          <a:stretch/>
        </p:blipFill>
        <p:spPr>
          <a:xfrm>
            <a:off x="4722126" y="418080"/>
            <a:ext cx="3170828" cy="810279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C4D19B9-94D6-4B6A-A21B-69FD6C61F709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11151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8CA29D-6A3F-4D9D-8DB2-0B1969313357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cxnSp>
        <p:nvCxnSpPr>
          <p:cNvPr id="6" name="Straight Connector 31">
            <a:extLst>
              <a:ext uri="{FF2B5EF4-FFF2-40B4-BE49-F238E27FC236}">
                <a16:creationId xmlns:a16="http://schemas.microsoft.com/office/drawing/2014/main" id="{CC2DA352-3EB3-4C5E-9D7D-EBFEE2EB9F45}"/>
              </a:ext>
            </a:extLst>
          </p:cNvPr>
          <p:cNvCxnSpPr>
            <a:cxnSpLocks/>
          </p:cNvCxnSpPr>
          <p:nvPr/>
        </p:nvCxnSpPr>
        <p:spPr>
          <a:xfrm flipH="1">
            <a:off x="5645979" y="2873084"/>
            <a:ext cx="1422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صورة 9">
            <a:extLst>
              <a:ext uri="{FF2B5EF4-FFF2-40B4-BE49-F238E27FC236}">
                <a16:creationId xmlns:a16="http://schemas.microsoft.com/office/drawing/2014/main" id="{1AB65A33-8FE0-49CA-92FF-22904DF4A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01" y="1553435"/>
            <a:ext cx="5271523" cy="176799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4F28EA7-894A-47DE-975B-0F4A5D1882FA}"/>
              </a:ext>
            </a:extLst>
          </p:cNvPr>
          <p:cNvSpPr/>
          <p:nvPr/>
        </p:nvSpPr>
        <p:spPr>
          <a:xfrm>
            <a:off x="2888974" y="3117666"/>
            <a:ext cx="4672984" cy="6826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اقرئي  الجملة بصوت واضح؟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5B0B195-7F88-4848-80EE-5D7C61BDC7DD}"/>
              </a:ext>
            </a:extLst>
          </p:cNvPr>
          <p:cNvSpPr/>
          <p:nvPr/>
        </p:nvSpPr>
        <p:spPr>
          <a:xfrm>
            <a:off x="2888974" y="4006823"/>
            <a:ext cx="4789735" cy="6826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 اقرئي الكلمة التي تحتها خط ؟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601062BB-F84B-45F8-9AAE-3B7444A47600}"/>
              </a:ext>
            </a:extLst>
          </p:cNvPr>
          <p:cNvSpPr/>
          <p:nvPr/>
        </p:nvSpPr>
        <p:spPr>
          <a:xfrm>
            <a:off x="2165310" y="4835294"/>
            <a:ext cx="5812671" cy="10769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/>
              <a:t> بماذا انتهت كلمة شكرا ؟ </a:t>
            </a:r>
          </a:p>
          <a:p>
            <a:pPr algn="ctr"/>
            <a:r>
              <a:rPr lang="ar-SA" sz="3600" dirty="0"/>
              <a:t>وأين رسمت علامة تنوين الفتح ؟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DC884B78-9968-43DC-A078-34FBDB5E8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11" y="434315"/>
            <a:ext cx="3820058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1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4306957" y="1898325"/>
            <a:ext cx="4386468" cy="3508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endParaRPr lang="ar-S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الـسادسة </a:t>
            </a:r>
          </a:p>
          <a:p>
            <a:pPr algn="r" rtl="1" eaLnBrk="1" hangingPunct="1">
              <a:defRPr>
                <a:uFillTx/>
              </a:defRPr>
            </a:pPr>
            <a:endParaRPr lang="ar-SA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صحتي وغذائي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endParaRPr lang="ar-S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lvl="0" algn="r" defTabSz="457200">
              <a:defRPr>
                <a:uFillTx/>
              </a:defRPr>
            </a:pPr>
            <a:endParaRPr lang="ar-S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B76A278-5987-410F-B8CE-83E0C13DCABA}"/>
              </a:ext>
            </a:extLst>
          </p:cNvPr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DF1899FD-D660-4368-B3DA-281D687A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BA16-75F6-4742-898E-C7FFAFB7FF80}" type="slidenum">
              <a:rPr lang="ar-SA" smtClean="0"/>
              <a:t>9</a:t>
            </a:fld>
            <a:endParaRPr lang="ar-SA" dirty="0"/>
          </a:p>
        </p:txBody>
      </p:sp>
      <p:pic>
        <p:nvPicPr>
          <p:cNvPr id="6" name="صورة 5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C84FDFB7-2D7E-4EBB-9A81-4E6049A68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6" y="1642595"/>
            <a:ext cx="3658111" cy="40201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صورة 11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EB45FFFD-17DC-4AB5-B713-D5D3C7D6F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9"/>
          <a:stretch/>
        </p:blipFill>
        <p:spPr>
          <a:xfrm>
            <a:off x="271347" y="334438"/>
            <a:ext cx="8601303" cy="1052429"/>
          </a:xfrm>
          <a:prstGeom prst="rect">
            <a:avLst/>
          </a:prstGeom>
        </p:spPr>
      </p:pic>
      <p:pic>
        <p:nvPicPr>
          <p:cNvPr id="14" name="صورة 13" descr="صورة تحتوي على مضرب, ضرب, كرة, لاعب&#10;&#10;تم إنشاء الوصف تلقائياً">
            <a:extLst>
              <a:ext uri="{FF2B5EF4-FFF2-40B4-BE49-F238E27FC236}">
                <a16:creationId xmlns:a16="http://schemas.microsoft.com/office/drawing/2014/main" id="{441EA764-B8AD-48B8-AD23-DB0285FC8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54" y="454461"/>
            <a:ext cx="2827496" cy="7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72484E-0EB5-49BC-8D22-EF61CB4BE995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2D631C8E-1589-45AB-962C-67D538D42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59" y="826879"/>
            <a:ext cx="1990725" cy="231388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B65EE10-F3A8-4771-8F63-308EC0E65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72" y="826879"/>
            <a:ext cx="1990725" cy="231388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AA062F5-C886-4915-9D66-8F83082F6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37" y="826879"/>
            <a:ext cx="1990725" cy="231388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3A78B7A-FF88-4B4F-96DB-B26BC3AFE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60" y="3460679"/>
            <a:ext cx="2100470" cy="231388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450B69A-85D2-4338-BDE2-32AC96AB9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572" y="3460679"/>
            <a:ext cx="2100470" cy="231388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17DC7CE-8327-4077-B57B-C37675B2B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38" y="3523661"/>
            <a:ext cx="1990725" cy="2313886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2AEE0EB-6521-4636-A8D7-94D329509193}"/>
              </a:ext>
            </a:extLst>
          </p:cNvPr>
          <p:cNvSpPr txBox="1"/>
          <p:nvPr/>
        </p:nvSpPr>
        <p:spPr>
          <a:xfrm>
            <a:off x="7079246" y="2226365"/>
            <a:ext cx="153093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/>
              <a:t>حَزِينًا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DED8384-5830-4F28-A388-E010EBD9BC44}"/>
              </a:ext>
            </a:extLst>
          </p:cNvPr>
          <p:cNvSpPr txBox="1"/>
          <p:nvPr/>
        </p:nvSpPr>
        <p:spPr>
          <a:xfrm>
            <a:off x="4422011" y="2207301"/>
            <a:ext cx="153093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/>
              <a:t>طَعَامًا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B9753A3-C04C-435E-85D6-4276E0A2DD7D}"/>
              </a:ext>
            </a:extLst>
          </p:cNvPr>
          <p:cNvSpPr txBox="1"/>
          <p:nvPr/>
        </p:nvSpPr>
        <p:spPr>
          <a:xfrm>
            <a:off x="1765124" y="2229136"/>
            <a:ext cx="153093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/>
              <a:t> مُلَوَّثًا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311DF9E-1E59-4461-AA57-539EE9DA70EE}"/>
              </a:ext>
            </a:extLst>
          </p:cNvPr>
          <p:cNvSpPr txBox="1"/>
          <p:nvPr/>
        </p:nvSpPr>
        <p:spPr>
          <a:xfrm>
            <a:off x="7001288" y="4883426"/>
            <a:ext cx="153093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/>
              <a:t>صَالِحًا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20E9F13E-BB7F-4A1A-962D-71C8559AF45F}"/>
              </a:ext>
            </a:extLst>
          </p:cNvPr>
          <p:cNvSpPr txBox="1"/>
          <p:nvPr/>
        </p:nvSpPr>
        <p:spPr>
          <a:xfrm>
            <a:off x="4422011" y="4877615"/>
            <a:ext cx="164103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/>
              <a:t> عَسَلًا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079CB2E1-0A04-4764-BC30-7AC28EDDE05A}"/>
              </a:ext>
            </a:extLst>
          </p:cNvPr>
          <p:cNvSpPr txBox="1"/>
          <p:nvPr/>
        </p:nvSpPr>
        <p:spPr>
          <a:xfrm>
            <a:off x="1762950" y="4877614"/>
            <a:ext cx="153093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/>
              <a:t> مَنْزِلًا</a:t>
            </a:r>
          </a:p>
        </p:txBody>
      </p:sp>
    </p:spTree>
    <p:extLst>
      <p:ext uri="{BB962C8B-B14F-4D97-AF65-F5344CB8AC3E}">
        <p14:creationId xmlns:p14="http://schemas.microsoft.com/office/powerpoint/2010/main" val="419691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9" grpId="0"/>
      <p:bldP spid="20" grpId="0"/>
      <p:bldP spid="2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8CA29D-6A3F-4D9D-8DB2-0B1969313357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2" name="Oval 36">
            <a:extLst>
              <a:ext uri="{FF2B5EF4-FFF2-40B4-BE49-F238E27FC236}">
                <a16:creationId xmlns:a16="http://schemas.microsoft.com/office/drawing/2014/main" id="{7513E4C1-999A-4D6D-A766-14D3C279DB29}"/>
              </a:ext>
            </a:extLst>
          </p:cNvPr>
          <p:cNvSpPr/>
          <p:nvPr/>
        </p:nvSpPr>
        <p:spPr>
          <a:xfrm>
            <a:off x="5357846" y="2777702"/>
            <a:ext cx="576263" cy="788987"/>
          </a:xfrm>
          <a:prstGeom prst="ellipse">
            <a:avLst/>
          </a:prstGeom>
          <a:noFill/>
          <a:ln w="38100" cmpd="thickThin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4" name="Oval 37">
            <a:extLst>
              <a:ext uri="{FF2B5EF4-FFF2-40B4-BE49-F238E27FC236}">
                <a16:creationId xmlns:a16="http://schemas.microsoft.com/office/drawing/2014/main" id="{1599D0FE-0058-4286-8FE9-A6BDA8A12530}"/>
              </a:ext>
            </a:extLst>
          </p:cNvPr>
          <p:cNvSpPr/>
          <p:nvPr/>
        </p:nvSpPr>
        <p:spPr>
          <a:xfrm>
            <a:off x="3891168" y="2811718"/>
            <a:ext cx="360362" cy="788987"/>
          </a:xfrm>
          <a:prstGeom prst="ellipse">
            <a:avLst/>
          </a:prstGeom>
          <a:noFill/>
          <a:ln w="38100" cmpd="thickThin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17" name="Rectangle 28">
            <a:extLst>
              <a:ext uri="{FF2B5EF4-FFF2-40B4-BE49-F238E27FC236}">
                <a16:creationId xmlns:a16="http://schemas.microsoft.com/office/drawing/2014/main" id="{E7CF5268-FEC4-412C-9B44-87F91AE80253}"/>
              </a:ext>
            </a:extLst>
          </p:cNvPr>
          <p:cNvSpPr/>
          <p:nvPr/>
        </p:nvSpPr>
        <p:spPr>
          <a:xfrm>
            <a:off x="2171148" y="4602957"/>
            <a:ext cx="4572000" cy="6461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/>
              <a:t>علامة الاستفهام</a:t>
            </a:r>
            <a:r>
              <a:rPr lang="ar-SA" dirty="0"/>
              <a:t> (</a:t>
            </a:r>
            <a:r>
              <a:rPr lang="ar-SA" b="1" dirty="0"/>
              <a:t>؟</a:t>
            </a:r>
            <a:r>
              <a:rPr lang="ar-SA" dirty="0"/>
              <a:t>)</a:t>
            </a:r>
            <a:r>
              <a:rPr lang="ar-SA" b="1" dirty="0"/>
              <a:t>هي علامة رمزية من علامات الترقيم، توضع في نهاية </a:t>
            </a:r>
            <a:r>
              <a:rPr lang="ar-SA" b="1" dirty="0">
                <a:hlinkClick r:id="rId3" action="ppaction://hlinkfile" tooltip="جملة استفهامية (الصفحة غير موجودة)"/>
              </a:rPr>
              <a:t>الجملة الاستفهامية</a:t>
            </a:r>
            <a:endParaRPr lang="ar-SA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57C3FDC-45C8-482A-8E13-A16482F17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743" y="2255043"/>
            <a:ext cx="4968467" cy="195088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D100EC0-8841-49F2-BF10-D673AAF88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11" y="434315"/>
            <a:ext cx="3820058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8CA29D-6A3F-4D9D-8DB2-0B1969313357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9" name="Oval 38">
            <a:extLst>
              <a:ext uri="{FF2B5EF4-FFF2-40B4-BE49-F238E27FC236}">
                <a16:creationId xmlns:a16="http://schemas.microsoft.com/office/drawing/2014/main" id="{A8F71FD8-4F82-47AC-BC37-2FC34876A030}"/>
              </a:ext>
            </a:extLst>
          </p:cNvPr>
          <p:cNvSpPr/>
          <p:nvPr/>
        </p:nvSpPr>
        <p:spPr>
          <a:xfrm>
            <a:off x="6414777" y="2946627"/>
            <a:ext cx="653602" cy="788988"/>
          </a:xfrm>
          <a:prstGeom prst="ellipse">
            <a:avLst/>
          </a:prstGeom>
          <a:noFill/>
          <a:ln w="38100" cmpd="thickThin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4B590E3-3C0F-47D9-9452-E40308B6A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07" y="2668919"/>
            <a:ext cx="6017274" cy="176189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D7D64D5-4388-4D5C-9E31-26EA91E2F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11" y="434315"/>
            <a:ext cx="3820058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6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8CA29D-6A3F-4D9D-8DB2-0B1969313357}"/>
              </a:ext>
            </a:extLst>
          </p:cNvPr>
          <p:cNvSpPr/>
          <p:nvPr/>
        </p:nvSpPr>
        <p:spPr>
          <a:xfrm>
            <a:off x="179388" y="188913"/>
            <a:ext cx="8785225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62E8FD3-27C2-47F0-8F8B-06488DC9C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22" y="1473678"/>
            <a:ext cx="6767147" cy="176799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D12F1FF-4B78-40C1-A367-2B1D4A196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11" y="434315"/>
            <a:ext cx="3820058" cy="121937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212710C-ACF3-463F-8F33-3426AC546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302" y="3117803"/>
            <a:ext cx="4919551" cy="330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982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CC4D19B9-94D6-4B6A-A21B-69FD6C61F709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AAB9082-1422-48DC-834B-D5EC93A6E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85" y="1932084"/>
            <a:ext cx="8382727" cy="473700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1253B35-7CF2-4131-A83E-26C4C6BE8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84" y="657454"/>
            <a:ext cx="3429479" cy="1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018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962B5F-41EC-4B44-985E-F05CD985690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0650" cmpd="tri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994E491-839B-42B3-BED3-D1FE52ECF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49" y="823811"/>
            <a:ext cx="4548401" cy="73352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F07C250-03A1-4F19-8111-23DDA59F1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175" y="153597"/>
            <a:ext cx="2291568" cy="87872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A1A4DC9-8BB9-4B26-80DA-23B3004A0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2" y="1434816"/>
            <a:ext cx="4877481" cy="2705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BCC7911-E19F-43CE-88E2-749AF91E7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293" y="4438565"/>
            <a:ext cx="5680857" cy="22658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3182EAE-6AFF-4D25-807E-BB158B7AD6E5}"/>
              </a:ext>
            </a:extLst>
          </p:cNvPr>
          <p:cNvSpPr txBox="1"/>
          <p:nvPr/>
        </p:nvSpPr>
        <p:spPr>
          <a:xfrm>
            <a:off x="323850" y="5622141"/>
            <a:ext cx="161043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أنشودة الفواكه</a:t>
            </a:r>
          </a:p>
          <a:p>
            <a:pPr algn="r"/>
            <a:r>
              <a:rPr lang="ar-SA" dirty="0"/>
              <a:t>ما فائدة الفواكه    توزيع سلطة فواكه</a:t>
            </a:r>
          </a:p>
        </p:txBody>
      </p:sp>
    </p:spTree>
    <p:extLst>
      <p:ext uri="{BB962C8B-B14F-4D97-AF65-F5344CB8AC3E}">
        <p14:creationId xmlns:p14="http://schemas.microsoft.com/office/powerpoint/2010/main" val="30546166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450AB6B9-EA4D-40B6-B2B8-38AF4B3A4D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9"/>
          <a:stretch/>
        </p:blipFill>
        <p:spPr>
          <a:xfrm>
            <a:off x="222965" y="264169"/>
            <a:ext cx="8601303" cy="105242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6293BB7-F92E-4929-919A-472F940C095F}"/>
              </a:ext>
            </a:extLst>
          </p:cNvPr>
          <p:cNvSpPr/>
          <p:nvPr/>
        </p:nvSpPr>
        <p:spPr>
          <a:xfrm>
            <a:off x="222965" y="1537252"/>
            <a:ext cx="8698067" cy="5076180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/>
          <p:cNvSpPr txBox="1">
            <a:spLocks/>
          </p:cNvSpPr>
          <p:nvPr/>
        </p:nvSpPr>
        <p:spPr>
          <a:xfrm>
            <a:off x="3763617" y="1689453"/>
            <a:ext cx="5001320" cy="4832092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اليوم: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التاريخ:     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  /    14 هـ</a:t>
            </a: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السادسة </a:t>
            </a:r>
          </a:p>
          <a:p>
            <a:pPr algn="r" rtl="1" eaLnBrk="1" hangingPunct="1">
              <a:defRPr>
                <a:uFillTx/>
              </a:defRPr>
            </a:pPr>
            <a:endParaRPr lang="ar-SA" sz="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عنوان الوحدة</a:t>
            </a: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صحتي وغذائي</a:t>
            </a:r>
          </a:p>
          <a:p>
            <a:pPr lvl="0" algn="r" defTabSz="457200">
              <a:defRPr>
                <a:uFillTx/>
              </a:defRPr>
            </a:pPr>
            <a:endParaRPr lang="ar-SA" sz="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الـمكون: </a:t>
            </a:r>
            <a:r>
              <a:rPr lang="ar-S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</a:p>
          <a:p>
            <a:pPr algn="r" rtl="1" eaLnBrk="1" hangingPunct="1">
              <a:defRPr>
                <a:uFillTx/>
              </a:defRPr>
            </a:pPr>
            <a:endParaRPr lang="ar-SA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endParaRPr lang="ar-S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r" rtl="1" eaLnBrk="1" hangingPunct="1">
              <a:defRPr>
                <a:uFillTx/>
              </a:defRPr>
            </a:pPr>
            <a:r>
              <a:rPr lang="ar-SA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الـمهارة : </a:t>
            </a:r>
            <a:r>
              <a:rPr lang="ar-S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.</a:t>
            </a:r>
          </a:p>
        </p:txBody>
      </p:sp>
      <p:pic>
        <p:nvPicPr>
          <p:cNvPr id="13" name="صورة 12" descr="صورة تحتوي على صندوق&#10;&#10;تم إنشاء الوصف تلقائياً">
            <a:extLst>
              <a:ext uri="{FF2B5EF4-FFF2-40B4-BE49-F238E27FC236}">
                <a16:creationId xmlns:a16="http://schemas.microsoft.com/office/drawing/2014/main" id="{733C2CBB-BAD0-4BD0-AEE5-7B14E3E3C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66" y="1822277"/>
            <a:ext cx="3117445" cy="419711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1F405DD-0073-4153-93A7-C93E113EB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48" y="3961233"/>
            <a:ext cx="2997015" cy="1112294"/>
          </a:xfrm>
          <a:prstGeom prst="rect">
            <a:avLst/>
          </a:prstGeom>
        </p:spPr>
      </p:pic>
      <p:pic>
        <p:nvPicPr>
          <p:cNvPr id="15" name="صورة 14" descr="صورة تحتوي على مضرب, ضرب, كرة, لاعب&#10;&#10;تم إنشاء الوصف تلقائياً">
            <a:extLst>
              <a:ext uri="{FF2B5EF4-FFF2-40B4-BE49-F238E27FC236}">
                <a16:creationId xmlns:a16="http://schemas.microsoft.com/office/drawing/2014/main" id="{86F7A2BD-BAD0-4194-9238-B060A27A0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855" y="400225"/>
            <a:ext cx="2827496" cy="7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886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867EC05D-025B-4818-A8D7-06C6C1C33930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044DADD-B5EE-47F4-AA50-7997B91F6A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4"/>
          <a:stretch/>
        </p:blipFill>
        <p:spPr>
          <a:xfrm>
            <a:off x="5076170" y="751173"/>
            <a:ext cx="3277057" cy="111857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7F353BB-1EBA-4A3C-B077-5AD7FD069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5" y="2128495"/>
            <a:ext cx="8376630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739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92410033-F339-4D9A-A13D-4988F2D98553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rgbClr val="BFD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BA1FDDB-6F47-4B51-93EA-2C0A9F25BC9B}"/>
              </a:ext>
            </a:extLst>
          </p:cNvPr>
          <p:cNvSpPr/>
          <p:nvPr/>
        </p:nvSpPr>
        <p:spPr>
          <a:xfrm>
            <a:off x="479752" y="2655374"/>
            <a:ext cx="3126857" cy="7889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</a:rPr>
              <a:t>ماذا يأكل فواز  ؟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BFB1284-C5BA-4CFB-953B-B284E647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261" y="2181790"/>
            <a:ext cx="2791215" cy="283884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D041953E-1709-4782-AA94-0F0C4698D3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0"/>
          <a:stretch/>
        </p:blipFill>
        <p:spPr>
          <a:xfrm>
            <a:off x="4462734" y="5020636"/>
            <a:ext cx="3524742" cy="89018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601911D-F15E-4D69-9BF2-3BAD5C9A1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137" y="1345476"/>
            <a:ext cx="5886932" cy="74386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E1EB2D8-62FE-494C-BDED-77B6819B6E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305" y="260350"/>
            <a:ext cx="2997015" cy="11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92410033-F339-4D9A-A13D-4988F2D98553}"/>
              </a:ext>
            </a:extLst>
          </p:cNvPr>
          <p:cNvSpPr/>
          <p:nvPr/>
        </p:nvSpPr>
        <p:spPr>
          <a:xfrm>
            <a:off x="250825" y="188913"/>
            <a:ext cx="8642350" cy="6408737"/>
          </a:xfrm>
          <a:prstGeom prst="rect">
            <a:avLst/>
          </a:prstGeom>
          <a:noFill/>
          <a:ln w="120650" cmpd="tri">
            <a:solidFill>
              <a:srgbClr val="BFD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BA1FDDB-6F47-4B51-93EA-2C0A9F25BC9B}"/>
              </a:ext>
            </a:extLst>
          </p:cNvPr>
          <p:cNvSpPr/>
          <p:nvPr/>
        </p:nvSpPr>
        <p:spPr>
          <a:xfrm>
            <a:off x="843067" y="876869"/>
            <a:ext cx="3126857" cy="7889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/>
                </a:solidFill>
              </a:rPr>
              <a:t>ماذا تأكل نورة؟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94A9500-717E-4E1B-8730-0F83403A7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74" y="1665856"/>
            <a:ext cx="2876951" cy="262926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AFA11E5-F0F4-4C2A-AC50-B598AAC92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7" b="14922"/>
          <a:stretch/>
        </p:blipFill>
        <p:spPr>
          <a:xfrm>
            <a:off x="3329061" y="5094964"/>
            <a:ext cx="4653109" cy="88616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EBC152E-3543-412D-BC98-B077C532B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95" y="371238"/>
            <a:ext cx="2997015" cy="11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6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1993</TotalTime>
  <Words>2027</Words>
  <Application>Microsoft Office PowerPoint</Application>
  <PresentationFormat>عرض على الشاشة (4:3)</PresentationFormat>
  <Paragraphs>741</Paragraphs>
  <Slides>118</Slides>
  <Notes>12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118</vt:i4>
      </vt:variant>
    </vt:vector>
  </HeadingPairs>
  <TitlesOfParts>
    <vt:vector size="129" baseType="lpstr">
      <vt:lpstr>Adobe Arabic</vt:lpstr>
      <vt:lpstr>Adobe نسخ Medium</vt:lpstr>
      <vt:lpstr>AL-Mohanad</vt:lpstr>
      <vt:lpstr>AL-Mohanad Bold</vt:lpstr>
      <vt:lpstr>Arabic Typesetting</vt:lpstr>
      <vt:lpstr>Arial</vt:lpstr>
      <vt:lpstr>Calibri</vt:lpstr>
      <vt:lpstr>Calibri Light</vt:lpstr>
      <vt:lpstr>M-Saber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فوائد القراءة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لعبة المصافحة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تمثيل الأدوار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أم عبدالمحسن</dc:creator>
  <cp:lastModifiedBy>آلاء</cp:lastModifiedBy>
  <cp:revision>165</cp:revision>
  <dcterms:created xsi:type="dcterms:W3CDTF">2018-03-08T10:05:09Z</dcterms:created>
  <dcterms:modified xsi:type="dcterms:W3CDTF">2020-02-26T20:05:11Z</dcterms:modified>
</cp:coreProperties>
</file>