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61" r:id="rId53"/>
    <p:sldId id="307" r:id="rId54"/>
    <p:sldId id="308" r:id="rId5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66"/>
    <a:srgbClr val="99FFCC"/>
    <a:srgbClr val="66FF33"/>
    <a:srgbClr val="FF5050"/>
    <a:srgbClr val="FF66FF"/>
    <a:srgbClr val="990099"/>
    <a:srgbClr val="FFC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7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63080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0230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4406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27924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252736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310669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83028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7330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7255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40091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96647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3" name="0309 - chirp ching.wav"/>
          </p:stSnd>
        </p:sndAc>
      </p:transition>
    </mc:Choice>
    <mc:Fallback>
      <p:transition>
        <p:fade/>
        <p:sndAc>
          <p:stSnd>
            <p:snd r:embed="rId1" name="0309 - chirp chin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9000"/>
            <a:lum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</a:lstStyle>
          <a:p>
            <a:fld id="{8488A827-E329-4E60-9B45-BCD9B9029559}" type="datetimeFigureOut">
              <a:rPr lang="ar-EG" smtClean="0"/>
              <a:pPr/>
              <a:t>09/04/1437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</a:lstStyle>
          <a:p>
            <a:fld id="{4DF7B9E8-68DA-42D5-9D29-6069DEC75833}" type="slidenum">
              <a:rPr lang="ar-EG" smtClean="0"/>
              <a:pPr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34462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16" name="0309 - chirp ching.wav"/>
          </p:stSnd>
        </p:sndAc>
      </p:transition>
    </mc:Choice>
    <mc:Fallback>
      <p:transition>
        <p:fade/>
        <p:sndAc>
          <p:stSnd>
            <p:snd r:embed="rId13" name="0309 - chirp ching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7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audio" Target="../media/audio1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18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21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28.wav"/><Relationship Id="rId4" Type="http://schemas.openxmlformats.org/officeDocument/2006/relationships/audio" Target="../media/audio27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2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28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3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audio" Target="../media/audio8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6.gif"/><Relationship Id="rId4" Type="http://schemas.openxmlformats.org/officeDocument/2006/relationships/audio" Target="../media/audio36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10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8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33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0.wav"/><Relationship Id="rId3" Type="http://schemas.openxmlformats.org/officeDocument/2006/relationships/audio" Target="../media/audio41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audio" Target="../media/audio4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0.wav"/><Relationship Id="rId5" Type="http://schemas.openxmlformats.org/officeDocument/2006/relationships/image" Target="../media/image8.png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0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7290" y="1714488"/>
            <a:ext cx="6500858" cy="3357587"/>
            <a:chOff x="1357290" y="1714488"/>
            <a:chExt cx="6500858" cy="3357587"/>
          </a:xfrm>
        </p:grpSpPr>
        <p:grpSp>
          <p:nvGrpSpPr>
            <p:cNvPr id="4" name="Group 8"/>
            <p:cNvGrpSpPr/>
            <p:nvPr/>
          </p:nvGrpSpPr>
          <p:grpSpPr>
            <a:xfrm>
              <a:off x="1357290" y="1714488"/>
              <a:ext cx="6500858" cy="3357587"/>
              <a:chOff x="1357290" y="1500174"/>
              <a:chExt cx="6500858" cy="3357587"/>
            </a:xfrm>
          </p:grpSpPr>
          <p:pic>
            <p:nvPicPr>
              <p:cNvPr id="7" name="Picture 2" descr="3742acfc6a0878b66b84c19d5e6391e2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4678" y="2786058"/>
                <a:ext cx="714375" cy="800100"/>
              </a:xfrm>
              <a:prstGeom prst="rect">
                <a:avLst/>
              </a:prstGeom>
            </p:spPr>
          </p:pic>
          <p:grpSp>
            <p:nvGrpSpPr>
              <p:cNvPr id="6" name="Group 7"/>
              <p:cNvGrpSpPr/>
              <p:nvPr/>
            </p:nvGrpSpPr>
            <p:grpSpPr>
              <a:xfrm>
                <a:off x="1357290" y="1500174"/>
                <a:ext cx="6500858" cy="3357587"/>
                <a:chOff x="1928794" y="785794"/>
                <a:chExt cx="4643470" cy="2000264"/>
              </a:xfrm>
            </p:grpSpPr>
            <p:sp>
              <p:nvSpPr>
                <p:cNvPr id="8" name="Half Frame 7"/>
                <p:cNvSpPr/>
                <p:nvPr/>
              </p:nvSpPr>
              <p:spPr bwMode="auto">
                <a:xfrm>
                  <a:off x="1928794" y="785794"/>
                  <a:ext cx="4000528" cy="1500198"/>
                </a:xfrm>
                <a:prstGeom prst="halfFram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ar-EG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5"/>
                <p:cNvGrpSpPr/>
                <p:nvPr/>
              </p:nvGrpSpPr>
              <p:grpSpPr>
                <a:xfrm>
                  <a:off x="2071670" y="928670"/>
                  <a:ext cx="4500594" cy="1857388"/>
                  <a:chOff x="2071670" y="928670"/>
                  <a:chExt cx="4500594" cy="1857388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</p:grpSpPr>
              <p:sp>
                <p:nvSpPr>
                  <p:cNvPr id="10" name="Rounded Rectangle 3"/>
                  <p:cNvSpPr/>
                  <p:nvPr/>
                </p:nvSpPr>
                <p:spPr bwMode="auto">
                  <a:xfrm>
                    <a:off x="2071670" y="1214422"/>
                    <a:ext cx="4500594" cy="142876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3399">
                          <a:shade val="30000"/>
                          <a:satMod val="115000"/>
                        </a:srgbClr>
                      </a:gs>
                      <a:gs pos="50000">
                        <a:srgbClr val="FF3399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  <a:ln w="76200" cap="flat" cmpd="sng" algn="ctr">
                    <a:solidFill>
                      <a:srgbClr val="FFCC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ar-EG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" name="Teardrop 4"/>
                  <p:cNvSpPr/>
                  <p:nvPr/>
                </p:nvSpPr>
                <p:spPr bwMode="auto">
                  <a:xfrm>
                    <a:off x="2214546" y="928670"/>
                    <a:ext cx="4214842" cy="1857388"/>
                  </a:xfrm>
                  <a:prstGeom prst="teardrop">
                    <a:avLst/>
                  </a:prstGeom>
                  <a:gradFill flip="none" rotWithShape="1">
                    <a:gsLst>
                      <a:gs pos="0">
                        <a:srgbClr val="3366FF">
                          <a:shade val="30000"/>
                          <a:satMod val="115000"/>
                        </a:srgbClr>
                      </a:gs>
                      <a:gs pos="50000">
                        <a:srgbClr val="0000FF"/>
                      </a:gs>
                      <a:gs pos="100000">
                        <a:srgbClr val="A3BBFF"/>
                      </a:gs>
                    </a:gsLst>
                    <a:lin ang="5400000" scaled="1"/>
                    <a:tileRect/>
                  </a:gradFill>
                  <a:ln w="571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ar-EG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" name="TextBox 4"/>
            <p:cNvSpPr txBox="1"/>
            <p:nvPr/>
          </p:nvSpPr>
          <p:spPr>
            <a:xfrm>
              <a:off x="2285984" y="2786058"/>
              <a:ext cx="5000660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الوحدة الثانية</a:t>
              </a:r>
              <a:endPara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09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warp dir="in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5 - arcade game dr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1908065"/>
            <a:ext cx="6680518" cy="2745071"/>
            <a:chOff x="2915816" y="3645024"/>
            <a:chExt cx="5616624" cy="230425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" name="Flowchart: Terminator 3"/>
            <p:cNvSpPr/>
            <p:nvPr/>
          </p:nvSpPr>
          <p:spPr>
            <a:xfrm rot="5400000">
              <a:off x="4620727" y="1940113"/>
              <a:ext cx="2206802" cy="5616624"/>
            </a:xfrm>
            <a:prstGeom prst="flowChartTerminator">
              <a:avLst/>
            </a:prstGeom>
            <a:solidFill>
              <a:srgbClr val="00206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2955372" y="4077072"/>
              <a:ext cx="5505060" cy="1872208"/>
            </a:xfrm>
            <a:prstGeom prst="flowChartTerminator">
              <a:avLst/>
            </a:prstGeom>
            <a:solidFill>
              <a:srgbClr val="9900CC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6" name="Flowchart: Off-page Connector 5"/>
            <p:cNvSpPr/>
            <p:nvPr/>
          </p:nvSpPr>
          <p:spPr>
            <a:xfrm>
              <a:off x="3187622" y="3933056"/>
              <a:ext cx="5040560" cy="2016224"/>
            </a:xfrm>
            <a:prstGeom prst="flowChartOffpageConnector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39802" y="2709610"/>
            <a:ext cx="5851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2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النشاطات التمهيدية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4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T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T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2987" y="980728"/>
            <a:ext cx="7745437" cy="4608512"/>
            <a:chOff x="642987" y="980728"/>
            <a:chExt cx="7745437" cy="4608512"/>
          </a:xfrm>
        </p:grpSpPr>
        <p:grpSp>
          <p:nvGrpSpPr>
            <p:cNvPr id="4" name="Group 3"/>
            <p:cNvGrpSpPr/>
            <p:nvPr/>
          </p:nvGrpSpPr>
          <p:grpSpPr>
            <a:xfrm>
              <a:off x="755576" y="980728"/>
              <a:ext cx="7632848" cy="4608512"/>
              <a:chOff x="755576" y="980728"/>
              <a:chExt cx="7632848" cy="460851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55576" y="980728"/>
                <a:ext cx="3456384" cy="4608512"/>
              </a:xfrm>
              <a:prstGeom prst="roundRect">
                <a:avLst>
                  <a:gd name="adj" fmla="val 658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971600" y="1268760"/>
                <a:ext cx="7416824" cy="4176464"/>
                <a:chOff x="1331640" y="1556792"/>
                <a:chExt cx="7416824" cy="4176464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1763688" y="1700808"/>
                  <a:ext cx="6984776" cy="3960440"/>
                </a:xfrm>
                <a:prstGeom prst="flowChartTerminator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  <p:sp>
              <p:nvSpPr>
                <p:cNvPr id="12" name="Flowchart: Document 11"/>
                <p:cNvSpPr/>
                <p:nvPr/>
              </p:nvSpPr>
              <p:spPr>
                <a:xfrm>
                  <a:off x="1331640" y="1556792"/>
                  <a:ext cx="6984776" cy="4176464"/>
                </a:xfrm>
                <a:prstGeom prst="flowChartDocumen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C00000"/>
                    </a:gs>
                    <a:gs pos="100000">
                      <a:srgbClr val="82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7051500" y="4681362"/>
              <a:ext cx="904875" cy="763862"/>
              <a:chOff x="7051500" y="4681362"/>
              <a:chExt cx="904875" cy="763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51500" y="4681362"/>
                <a:ext cx="632847" cy="6667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51500" y="4835624"/>
                <a:ext cx="904875" cy="6096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2987" y="4998690"/>
              <a:ext cx="657225" cy="59055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115616" y="1844824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1- </a:t>
            </a:r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حدد المبتدأ والخبر، وبيّن علامة رفعهما في الجمل التالية: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9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CK_MW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CK_MW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21" name="Group 20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24" name="Rectangle 23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403648" y="404664"/>
            <a:ext cx="638691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lvl="0" algn="ctr"/>
            <a:r>
              <a:rPr lang="ar-EG" sz="5400" dirty="0" smtClean="0">
                <a:solidFill>
                  <a:srgbClr val="C00000"/>
                </a:solidFill>
                <a:cs typeface="Times New Roman" pitchFamily="18" charset="0"/>
              </a:rPr>
              <a:t>أ-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كلٌّ ميسّرٌ لما خلق له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4664" y="155679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651382"/>
            <a:ext cx="12241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كل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2564904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545" y="2659494"/>
            <a:ext cx="3213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الضمة الظاهرة 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5464" y="4171662"/>
            <a:ext cx="1606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ميسر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6561" y="5179839"/>
            <a:ext cx="3213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الضمة الظاهرة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09807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9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55 - gas station squeeg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15616" y="260648"/>
            <a:ext cx="726063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ب-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الوالدان في كل الأحوال حريصان على أبنائهما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2024196"/>
            <a:ext cx="2160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الوالدان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3091607"/>
            <a:ext cx="14401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الألف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4171662"/>
            <a:ext cx="2160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حريصان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7352" y="5229200"/>
            <a:ext cx="1606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الألف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5163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15616" y="561454"/>
            <a:ext cx="726063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ج</a:t>
            </a:r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أخو المروءةِ عملةٌ صعبةٌ.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083495"/>
            <a:ext cx="13681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أخو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3091607"/>
            <a:ext cx="16561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الواو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4243735"/>
            <a:ext cx="17281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عمله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5179839"/>
            <a:ext cx="17281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الضمة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6071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15616" y="260648"/>
            <a:ext cx="726063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د</a:t>
            </a:r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العُمَرَان اسمٌ يُطلق على أبي بكر وعمرَ رضي الله عنهما.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038" y="2083495"/>
            <a:ext cx="22961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العُمَرَان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4713" y="3091607"/>
            <a:ext cx="19174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الألف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4171662"/>
            <a:ext cx="12961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اسم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328" y="5229200"/>
            <a:ext cx="1606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الضمه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190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43608" y="561454"/>
            <a:ext cx="726063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ه</a:t>
            </a:r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ـ-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خيرُ الناسِ أحسنُهم خلقاً.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004" y="2083495"/>
            <a:ext cx="20522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خيرُ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091607"/>
            <a:ext cx="19442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الضمة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71662"/>
            <a:ext cx="23042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أحسنُهم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5229200"/>
            <a:ext cx="19442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الضمة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3453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43608" y="188640"/>
            <a:ext cx="726063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و</a:t>
            </a:r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المكفوفونَ – في الغالب – متفوّقونَ في قدراتهم العقلية.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083495"/>
            <a:ext cx="23681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المكفوفونَ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4046" y="3068960"/>
            <a:ext cx="114405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الواو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3924" y="4243735"/>
            <a:ext cx="20583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متفوّقونَ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5179839"/>
            <a:ext cx="1432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الواو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7527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4624"/>
            <a:ext cx="8748464" cy="6813376"/>
            <a:chOff x="395536" y="44624"/>
            <a:chExt cx="8358246" cy="6813376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44624"/>
              <a:ext cx="8358246" cy="6741368"/>
              <a:chOff x="642910" y="428604"/>
              <a:chExt cx="8358246" cy="5938878"/>
            </a:xfr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chemeClr val="bg1"/>
                </a:gs>
                <a:gs pos="100000">
                  <a:srgbClr val="009900"/>
                </a:gs>
              </a:gsLst>
              <a:lin ang="5400000" scaled="1"/>
              <a:tileRect/>
            </a:gradFill>
          </p:grpSpPr>
          <p:sp>
            <p:nvSpPr>
              <p:cNvPr id="6" name="Rectangle 5"/>
              <p:cNvSpPr/>
              <p:nvPr/>
            </p:nvSpPr>
            <p:spPr>
              <a:xfrm>
                <a:off x="642910" y="652442"/>
                <a:ext cx="7858180" cy="571504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0942" y="428604"/>
                <a:ext cx="8070214" cy="571504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6186488"/>
              <a:ext cx="1462087" cy="6715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49920" y="44624"/>
              <a:ext cx="503862" cy="83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43608" y="188640"/>
            <a:ext cx="726063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ز</a:t>
            </a:r>
            <a:r>
              <a:rPr lang="ar-EG" sz="5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ar-SA" sz="5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5400" b="1" dirty="0">
                <a:solidFill>
                  <a:srgbClr val="C00000"/>
                </a:solidFill>
                <a:cs typeface="Times New Roman" pitchFamily="18" charset="0"/>
              </a:rPr>
              <a:t>عُمْرُ أخي الأكبر ثلاثون سنةً.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664" y="1929606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المبتدأ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448" y="2024196"/>
            <a:ext cx="1606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عُمْرُ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937718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9320" y="3032308"/>
            <a:ext cx="1606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الضمة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6672" y="4077072"/>
            <a:ext cx="2247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الخبر: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708" y="4171662"/>
            <a:ext cx="20995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ثلاثون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025950"/>
            <a:ext cx="30899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  <a:cs typeface="Times New Roman" pitchFamily="18" charset="0"/>
              </a:rPr>
              <a:t>علامة 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رفعه</a:t>
            </a:r>
            <a:r>
              <a:rPr lang="ar-EG" sz="54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ar-SA" sz="5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ar-EG" sz="5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179839"/>
            <a:ext cx="17281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 smtClean="0">
                <a:cs typeface="Times New Roman" pitchFamily="18" charset="0"/>
              </a:rPr>
              <a:t>الواو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2846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2 - 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3 - th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87 - blurp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1556792"/>
            <a:ext cx="8014989" cy="3744416"/>
            <a:chOff x="611560" y="1844824"/>
            <a:chExt cx="8014989" cy="3744416"/>
          </a:xfrm>
        </p:grpSpPr>
        <p:grpSp>
          <p:nvGrpSpPr>
            <p:cNvPr id="4" name="Group 3"/>
            <p:cNvGrpSpPr/>
            <p:nvPr/>
          </p:nvGrpSpPr>
          <p:grpSpPr>
            <a:xfrm>
              <a:off x="611560" y="1844824"/>
              <a:ext cx="8014989" cy="3744416"/>
              <a:chOff x="611560" y="1844824"/>
              <a:chExt cx="8014989" cy="374441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1560" y="1844824"/>
                <a:ext cx="7992888" cy="3744416"/>
                <a:chOff x="611560" y="1844824"/>
                <a:chExt cx="7992888" cy="374441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11560" y="1844824"/>
                  <a:ext cx="7992888" cy="3744416"/>
                  <a:chOff x="611560" y="1844824"/>
                  <a:chExt cx="7992888" cy="3744416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11560" y="1844824"/>
                    <a:ext cx="7992888" cy="3744416"/>
                    <a:chOff x="611560" y="1844824"/>
                    <a:chExt cx="7992888" cy="3744416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</p:grpSpPr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611560" y="1844824"/>
                      <a:ext cx="7992888" cy="3384376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FF0066">
                            <a:shade val="30000"/>
                            <a:satMod val="115000"/>
                          </a:srgbClr>
                        </a:gs>
                        <a:gs pos="50000">
                          <a:srgbClr val="FF0066">
                            <a:shade val="67500"/>
                            <a:satMod val="115000"/>
                          </a:srgb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  <a:effectLst/>
                    <a:sp3d prstMaterial="softEdge">
                      <a:bevelT w="127000" prst="artDeco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6600C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" name="Heart 13"/>
                    <p:cNvSpPr/>
                    <p:nvPr/>
                  </p:nvSpPr>
                  <p:spPr>
                    <a:xfrm rot="10800000">
                      <a:off x="2894671" y="3356992"/>
                      <a:ext cx="3312368" cy="2232248"/>
                    </a:xfrm>
                    <a:prstGeom prst="hear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/>
                    <a:sp3d prstMaterial="softEdge">
                      <a:bevelT w="127000" prst="artDeco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6600C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" name="Down Arrow Callout 14"/>
                    <p:cNvSpPr/>
                    <p:nvPr/>
                  </p:nvSpPr>
                  <p:spPr>
                    <a:xfrm>
                      <a:off x="827584" y="2204864"/>
                      <a:ext cx="7560840" cy="3168352"/>
                    </a:xfrm>
                    <a:prstGeom prst="downArrowCallo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  <a:sp3d prstMaterial="softEdge">
                      <a:bevelT w="127000" prst="artDeco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6600CC"/>
                        </a:solidFill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2" name="Oval 11"/>
                  <p:cNvSpPr/>
                  <p:nvPr/>
                </p:nvSpPr>
                <p:spPr>
                  <a:xfrm>
                    <a:off x="3995936" y="4221088"/>
                    <a:ext cx="1224136" cy="11521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>
                      <a:ln>
                        <a:solidFill>
                          <a:srgbClr val="FF0000"/>
                        </a:solidFill>
                      </a:ln>
                      <a:solidFill>
                        <a:srgbClr val="6600CC"/>
                      </a:solidFill>
                      <a:cs typeface="Times New Roman" pitchFamily="18" charset="0"/>
                    </a:endParaRPr>
                  </a:p>
                </p:txBody>
              </p:sp>
            </p:grp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2016820"/>
                  <a:ext cx="2190750" cy="428625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9144" y="4078213"/>
                  <a:ext cx="2286000" cy="285750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50299" y="4121075"/>
                <a:ext cx="476250" cy="485775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6920" y="4240276"/>
              <a:ext cx="561975" cy="6191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89351" y="2321004"/>
            <a:ext cx="66670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6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2- </a:t>
            </a:r>
            <a:r>
              <a:rPr lang="ar-SA" sz="6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أكمل الجدول التالي: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45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0 - sonar p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70 - sonar p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71600" y="1484784"/>
            <a:ext cx="7366917" cy="3672408"/>
            <a:chOff x="1021507" y="1988840"/>
            <a:chExt cx="7366917" cy="3672408"/>
          </a:xfrm>
        </p:grpSpPr>
        <p:grpSp>
          <p:nvGrpSpPr>
            <p:cNvPr id="4" name="Group 3"/>
            <p:cNvGrpSpPr/>
            <p:nvPr/>
          </p:nvGrpSpPr>
          <p:grpSpPr>
            <a:xfrm>
              <a:off x="1115616" y="1988840"/>
              <a:ext cx="7272808" cy="3672408"/>
              <a:chOff x="2843808" y="1988840"/>
              <a:chExt cx="7272808" cy="3672408"/>
            </a:xfrm>
          </p:grpSpPr>
          <p:sp>
            <p:nvSpPr>
              <p:cNvPr id="6" name="L-Shape 5"/>
              <p:cNvSpPr/>
              <p:nvPr/>
            </p:nvSpPr>
            <p:spPr>
              <a:xfrm>
                <a:off x="2843808" y="1988840"/>
                <a:ext cx="5544616" cy="3672408"/>
              </a:xfrm>
              <a:prstGeom prst="corner">
                <a:avLst/>
              </a:prstGeom>
              <a:gradFill flip="none" rotWithShape="1">
                <a:gsLst>
                  <a:gs pos="0">
                    <a:srgbClr val="008080">
                      <a:tint val="66000"/>
                      <a:satMod val="160000"/>
                    </a:srgbClr>
                  </a:gs>
                  <a:gs pos="50000">
                    <a:srgbClr val="008080">
                      <a:tint val="44500"/>
                      <a:satMod val="160000"/>
                    </a:srgbClr>
                  </a:gs>
                  <a:gs pos="100000">
                    <a:srgbClr val="00808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7" name="Cloud 6"/>
              <p:cNvSpPr/>
              <p:nvPr/>
            </p:nvSpPr>
            <p:spPr>
              <a:xfrm>
                <a:off x="6156176" y="1988840"/>
                <a:ext cx="3960440" cy="3672408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987824" y="2204864"/>
                <a:ext cx="6768752" cy="3312368"/>
                <a:chOff x="1115616" y="1772816"/>
                <a:chExt cx="6768752" cy="3312368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9" name="Round Same Side Corner Rectangle 8"/>
                <p:cNvSpPr/>
                <p:nvPr/>
              </p:nvSpPr>
              <p:spPr>
                <a:xfrm>
                  <a:off x="1115616" y="1772816"/>
                  <a:ext cx="6768752" cy="3312368"/>
                </a:xfrm>
                <a:prstGeom prst="round2Same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b="1" dirty="0">
                    <a:ln w="18415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10" name="Heptagon 9"/>
                <p:cNvSpPr/>
                <p:nvPr/>
              </p:nvSpPr>
              <p:spPr>
                <a:xfrm>
                  <a:off x="1115616" y="1844824"/>
                  <a:ext cx="6768752" cy="3096344"/>
                </a:xfrm>
                <a:prstGeom prst="heptagon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b="1" dirty="0">
                    <a:ln w="18415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507" y="1988840"/>
              <a:ext cx="476250" cy="159067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34372" y="2348880"/>
            <a:ext cx="61978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نواسخ</a:t>
            </a:r>
            <a:endParaRPr lang="en-US" sz="660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  <a:p>
            <a:pPr algn="ctr"/>
            <a:r>
              <a:rPr lang="ar-SA" sz="6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الجملة الاسمية</a:t>
            </a:r>
            <a:endParaRPr lang="ar-EG" sz="6600" dirty="0">
              <a:ln>
                <a:solidFill>
                  <a:srgbClr val="FF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15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6567972"/>
              </p:ext>
            </p:extLst>
          </p:nvPr>
        </p:nvGraphicFramePr>
        <p:xfrm>
          <a:off x="107504" y="160451"/>
          <a:ext cx="8892480" cy="65809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836"/>
                <a:gridCol w="2017661"/>
                <a:gridCol w="2017661"/>
                <a:gridCol w="2017661"/>
                <a:gridCol w="2017661"/>
              </a:tblGrid>
              <a:tr h="1756917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17278" y="664507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1252" y="66450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الاسم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47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رفعه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نصبه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جره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2598003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auto">
          <a:xfrm>
            <a:off x="6372200" y="2844225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المفرد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0" name="مستطيل 17"/>
          <p:cNvSpPr>
            <a:spLocks noChangeArrowheads="1"/>
          </p:cNvSpPr>
          <p:nvPr/>
        </p:nvSpPr>
        <p:spPr bwMode="auto">
          <a:xfrm>
            <a:off x="4179681" y="2847608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cs typeface="Times New Roman" pitchFamily="18" charset="0"/>
              </a:rPr>
              <a:t>الضمة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2" y="2847608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الفتحة</a:t>
            </a:r>
            <a:endParaRPr lang="ar-EG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7"/>
          <p:cNvSpPr>
            <a:spLocks noChangeArrowheads="1"/>
          </p:cNvSpPr>
          <p:nvPr/>
        </p:nvSpPr>
        <p:spPr bwMode="auto">
          <a:xfrm>
            <a:off x="179512" y="2852936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الكسرة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388424" y="4941168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مستطيل 17"/>
          <p:cNvSpPr>
            <a:spLocks noChangeArrowheads="1"/>
          </p:cNvSpPr>
          <p:nvPr/>
        </p:nvSpPr>
        <p:spPr bwMode="auto">
          <a:xfrm>
            <a:off x="6372200" y="5187390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990099"/>
                </a:solidFill>
                <a:cs typeface="Times New Roman" pitchFamily="18" charset="0"/>
              </a:rPr>
              <a:t>المثنى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4179681" y="5190773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cs typeface="Times New Roman" pitchFamily="18" charset="0"/>
              </a:rPr>
              <a:t>ال</a:t>
            </a:r>
            <a:r>
              <a:rPr lang="ar-EG" sz="3600" b="1" dirty="0" smtClean="0">
                <a:cs typeface="Times New Roman" pitchFamily="18" charset="0"/>
              </a:rPr>
              <a:t>أ</a:t>
            </a:r>
            <a:r>
              <a:rPr lang="ar-SA" sz="3600" b="1" dirty="0" smtClean="0">
                <a:cs typeface="Times New Roman" pitchFamily="18" charset="0"/>
              </a:rPr>
              <a:t>لف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9732" y="5190773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الياء</a:t>
            </a:r>
            <a:endParaRPr lang="ar-EG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7"/>
          <p:cNvSpPr>
            <a:spLocks noChangeArrowheads="1"/>
          </p:cNvSpPr>
          <p:nvPr/>
        </p:nvSpPr>
        <p:spPr bwMode="auto">
          <a:xfrm>
            <a:off x="179512" y="5196101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الياء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8459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8658657"/>
              </p:ext>
            </p:extLst>
          </p:nvPr>
        </p:nvGraphicFramePr>
        <p:xfrm>
          <a:off x="107504" y="160451"/>
          <a:ext cx="8892480" cy="65809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836"/>
                <a:gridCol w="2017661"/>
                <a:gridCol w="2017661"/>
                <a:gridCol w="2017661"/>
                <a:gridCol w="2017661"/>
              </a:tblGrid>
              <a:tr h="1756917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17278" y="664507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1252" y="66450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الاسم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47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رفعه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نصبه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جره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2598003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auto">
          <a:xfrm>
            <a:off x="6372200" y="2492896"/>
            <a:ext cx="1512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جمع التكسير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0" name="مستطيل 17"/>
          <p:cNvSpPr>
            <a:spLocks noChangeArrowheads="1"/>
          </p:cNvSpPr>
          <p:nvPr/>
        </p:nvSpPr>
        <p:spPr bwMode="auto">
          <a:xfrm>
            <a:off x="4179681" y="2847608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990099"/>
                </a:solidFill>
                <a:cs typeface="Times New Roman" pitchFamily="18" charset="0"/>
              </a:rPr>
              <a:t>الضمة</a:t>
            </a:r>
            <a:endParaRPr lang="en-US" sz="3600" dirty="0">
              <a:solidFill>
                <a:srgbClr val="99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732" y="2847608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الفتحة</a:t>
            </a:r>
            <a:endParaRPr lang="en-US" sz="3600" dirty="0"/>
          </a:p>
        </p:txBody>
      </p:sp>
      <p:sp>
        <p:nvSpPr>
          <p:cNvPr id="12" name="مستطيل 17"/>
          <p:cNvSpPr>
            <a:spLocks noChangeArrowheads="1"/>
          </p:cNvSpPr>
          <p:nvPr/>
        </p:nvSpPr>
        <p:spPr bwMode="auto">
          <a:xfrm>
            <a:off x="179512" y="2852936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الكسرة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388424" y="4941168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مستطيل 17"/>
          <p:cNvSpPr>
            <a:spLocks noChangeArrowheads="1"/>
          </p:cNvSpPr>
          <p:nvPr/>
        </p:nvSpPr>
        <p:spPr bwMode="auto">
          <a:xfrm>
            <a:off x="6372200" y="4725144"/>
            <a:ext cx="1512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جمع المؤنث السالم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4179681" y="5190773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الضمة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9732" y="5190773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الكسرة</a:t>
            </a:r>
            <a:endParaRPr lang="en-US" sz="3600" dirty="0"/>
          </a:p>
        </p:txBody>
      </p:sp>
      <p:sp>
        <p:nvSpPr>
          <p:cNvPr id="17" name="مستطيل 17"/>
          <p:cNvSpPr>
            <a:spLocks noChangeArrowheads="1"/>
          </p:cNvSpPr>
          <p:nvPr/>
        </p:nvSpPr>
        <p:spPr bwMode="auto">
          <a:xfrm>
            <a:off x="179512" y="5196101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الكسرة</a:t>
            </a:r>
            <a:endParaRPr lang="en-US" sz="36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0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708360"/>
              </p:ext>
            </p:extLst>
          </p:nvPr>
        </p:nvGraphicFramePr>
        <p:xfrm>
          <a:off x="107504" y="160451"/>
          <a:ext cx="8892480" cy="65809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836"/>
                <a:gridCol w="2017661"/>
                <a:gridCol w="2017661"/>
                <a:gridCol w="2017661"/>
                <a:gridCol w="2017661"/>
              </a:tblGrid>
              <a:tr h="1756917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17278" y="664507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1252" y="66450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الاسم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47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رفعه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نصبه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جره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2598003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auto">
          <a:xfrm>
            <a:off x="6372200" y="2276872"/>
            <a:ext cx="1512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جمع المذكر السالم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0" name="مستطيل 17"/>
          <p:cNvSpPr>
            <a:spLocks noChangeArrowheads="1"/>
          </p:cNvSpPr>
          <p:nvPr/>
        </p:nvSpPr>
        <p:spPr bwMode="auto">
          <a:xfrm>
            <a:off x="4179681" y="2847608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الواو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2" y="2847608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الياء</a:t>
            </a:r>
            <a:endParaRPr lang="en-US" sz="3600" dirty="0">
              <a:solidFill>
                <a:srgbClr val="990099"/>
              </a:solidFill>
            </a:endParaRPr>
          </a:p>
        </p:txBody>
      </p:sp>
      <p:sp>
        <p:nvSpPr>
          <p:cNvPr id="12" name="مستطيل 17"/>
          <p:cNvSpPr>
            <a:spLocks noChangeArrowheads="1"/>
          </p:cNvSpPr>
          <p:nvPr/>
        </p:nvSpPr>
        <p:spPr bwMode="auto">
          <a:xfrm>
            <a:off x="179512" y="2852936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الياء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388424" y="4941168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مستطيل 17"/>
          <p:cNvSpPr>
            <a:spLocks noChangeArrowheads="1"/>
          </p:cNvSpPr>
          <p:nvPr/>
        </p:nvSpPr>
        <p:spPr bwMode="auto">
          <a:xfrm>
            <a:off x="6372200" y="4944070"/>
            <a:ext cx="1512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الأسماء الخمسة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4179681" y="5190773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الواو</a:t>
            </a:r>
            <a:endParaRPr lang="en-US" sz="3600" dirty="0">
              <a:solidFill>
                <a:srgbClr val="99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9732" y="5190773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الألف</a:t>
            </a:r>
            <a:endParaRPr lang="en-US" sz="3600" dirty="0"/>
          </a:p>
        </p:txBody>
      </p:sp>
      <p:sp>
        <p:nvSpPr>
          <p:cNvPr id="17" name="مستطيل 17"/>
          <p:cNvSpPr>
            <a:spLocks noChangeArrowheads="1"/>
          </p:cNvSpPr>
          <p:nvPr/>
        </p:nvSpPr>
        <p:spPr bwMode="auto">
          <a:xfrm>
            <a:off x="179512" y="5196101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الياء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976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4595964"/>
              </p:ext>
            </p:extLst>
          </p:nvPr>
        </p:nvGraphicFramePr>
        <p:xfrm>
          <a:off x="107504" y="160451"/>
          <a:ext cx="8892480" cy="65809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836"/>
                <a:gridCol w="2017661"/>
                <a:gridCol w="2017661"/>
                <a:gridCol w="2017661"/>
                <a:gridCol w="2017661"/>
              </a:tblGrid>
              <a:tr h="1756917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000"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17278" y="664507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1252" y="66450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الاسم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47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رفعه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نصبه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0648"/>
            <a:ext cx="170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علامة جره</a:t>
            </a:r>
            <a:endParaRPr lang="ar-EG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2598003"/>
            <a:ext cx="54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endParaRPr lang="ar-EG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auto">
          <a:xfrm>
            <a:off x="6372200" y="2276872"/>
            <a:ext cx="1512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990099"/>
                </a:solidFill>
                <a:cs typeface="Times New Roman" pitchFamily="18" charset="0"/>
              </a:rPr>
              <a:t>الممنوع من الصرف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10" name="مستطيل 17"/>
          <p:cNvSpPr>
            <a:spLocks noChangeArrowheads="1"/>
          </p:cNvSpPr>
          <p:nvPr/>
        </p:nvSpPr>
        <p:spPr bwMode="auto">
          <a:xfrm>
            <a:off x="4179681" y="2852936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الضمة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2" y="2847608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cs typeface="Times New Roman" pitchFamily="18" charset="0"/>
              </a:rPr>
              <a:t>الفتحة</a:t>
            </a:r>
            <a:endParaRPr lang="en-US" sz="3600" dirty="0"/>
          </a:p>
        </p:txBody>
      </p:sp>
      <p:sp>
        <p:nvSpPr>
          <p:cNvPr id="12" name="مستطيل 17"/>
          <p:cNvSpPr>
            <a:spLocks noChangeArrowheads="1"/>
          </p:cNvSpPr>
          <p:nvPr/>
        </p:nvSpPr>
        <p:spPr bwMode="auto">
          <a:xfrm>
            <a:off x="179512" y="2852936"/>
            <a:ext cx="181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990099"/>
                </a:solidFill>
                <a:cs typeface="Times New Roman" pitchFamily="18" charset="0"/>
              </a:rPr>
              <a:t>الفتحة</a:t>
            </a:r>
            <a:endParaRPr lang="en-US" sz="36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40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62 - gl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6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54 - sw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71600" y="724782"/>
            <a:ext cx="7215238" cy="5224498"/>
            <a:chOff x="857224" y="642918"/>
            <a:chExt cx="7215238" cy="5224498"/>
          </a:xfrm>
        </p:grpSpPr>
        <p:sp>
          <p:nvSpPr>
            <p:cNvPr id="4" name="Heart 3"/>
            <p:cNvSpPr/>
            <p:nvPr/>
          </p:nvSpPr>
          <p:spPr>
            <a:xfrm>
              <a:off x="857224" y="642918"/>
              <a:ext cx="7215238" cy="5000660"/>
            </a:xfrm>
            <a:prstGeom prst="heart">
              <a:avLst/>
            </a:prstGeom>
            <a:gradFill flip="none" rotWithShape="1">
              <a:gsLst>
                <a:gs pos="0">
                  <a:srgbClr val="FF3399">
                    <a:tint val="66000"/>
                    <a:satMod val="160000"/>
                  </a:srgbClr>
                </a:gs>
                <a:gs pos="50000">
                  <a:srgbClr val="FF3399">
                    <a:tint val="44500"/>
                    <a:satMod val="160000"/>
                  </a:srgbClr>
                </a:gs>
                <a:gs pos="100000">
                  <a:srgbClr val="FF33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00166" y="928670"/>
              <a:ext cx="5214974" cy="493874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28860" y="1142984"/>
              <a:ext cx="5214974" cy="457203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14480" y="1404938"/>
              <a:ext cx="5715040" cy="4048125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2023220" y="2214720"/>
            <a:ext cx="5400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EG" sz="7200" b="1" dirty="0" smtClean="0">
                <a:ln>
                  <a:solidFill>
                    <a:srgbClr val="FF0000"/>
                  </a:solidFill>
                </a:ln>
                <a:solidFill>
                  <a:srgbClr val="990099"/>
                </a:solidFill>
                <a:cs typeface="Times New Roman" pitchFamily="18" charset="0"/>
              </a:rPr>
              <a:t>3- </a:t>
            </a:r>
            <a:r>
              <a:rPr lang="ar-SA" sz="7200" b="1" dirty="0" smtClean="0">
                <a:ln>
                  <a:solidFill>
                    <a:srgbClr val="FF0000"/>
                  </a:solidFill>
                </a:ln>
                <a:solidFill>
                  <a:srgbClr val="990099"/>
                </a:solidFill>
                <a:cs typeface="Times New Roman" pitchFamily="18" charset="0"/>
              </a:rPr>
              <a:t>مثّل لما يلي في جمل مفيدة: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13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98 - ويندوز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44" y="260648"/>
            <a:ext cx="8572528" cy="6429396"/>
            <a:chOff x="142876" y="428604"/>
            <a:chExt cx="8572528" cy="6429396"/>
          </a:xfrm>
        </p:grpSpPr>
        <p:sp>
          <p:nvSpPr>
            <p:cNvPr id="3" name="Rounded Rectangle 2"/>
            <p:cNvSpPr/>
            <p:nvPr/>
          </p:nvSpPr>
          <p:spPr>
            <a:xfrm>
              <a:off x="142876" y="571480"/>
              <a:ext cx="6000760" cy="6286520"/>
            </a:xfrm>
            <a:prstGeom prst="roundRect">
              <a:avLst>
                <a:gd name="adj" fmla="val 708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428596" y="428604"/>
              <a:ext cx="8286808" cy="6215082"/>
              <a:chOff x="-71470" y="642918"/>
              <a:chExt cx="8286808" cy="621508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Moon 4"/>
              <p:cNvSpPr/>
              <p:nvPr/>
            </p:nvSpPr>
            <p:spPr>
              <a:xfrm>
                <a:off x="4857752" y="642918"/>
                <a:ext cx="1785950" cy="2428892"/>
              </a:xfrm>
              <a:prstGeom prst="moon">
                <a:avLst/>
              </a:prstGeom>
              <a:solidFill>
                <a:srgbClr val="CC0066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Moon 5"/>
              <p:cNvSpPr/>
              <p:nvPr/>
            </p:nvSpPr>
            <p:spPr>
              <a:xfrm>
                <a:off x="6286512" y="642918"/>
                <a:ext cx="1785950" cy="2428892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5857884" y="642918"/>
                <a:ext cx="1785950" cy="242889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5429256" y="642918"/>
                <a:ext cx="1785950" cy="2428892"/>
              </a:xfrm>
              <a:prstGeom prst="moon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Teardrop 8"/>
              <p:cNvSpPr/>
              <p:nvPr/>
            </p:nvSpPr>
            <p:spPr>
              <a:xfrm>
                <a:off x="6000760" y="857232"/>
                <a:ext cx="2214578" cy="214314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Round Single Corner Rectangle 3"/>
              <p:cNvSpPr/>
              <p:nvPr/>
            </p:nvSpPr>
            <p:spPr>
              <a:xfrm>
                <a:off x="-71470" y="1071546"/>
                <a:ext cx="8143932" cy="5786454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99592" y="1268760"/>
            <a:ext cx="734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800" b="1" dirty="0" smtClean="0">
                <a:solidFill>
                  <a:srgbClr val="990099"/>
                </a:solidFill>
                <a:cs typeface="Times New Roman" pitchFamily="18" charset="0"/>
              </a:rPr>
              <a:t>أ- </a:t>
            </a:r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مبتدأ وخبر علامة رفعهما الألف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: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1526175" y="3789040"/>
            <a:ext cx="61870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المسافران عائدان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900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49 - metal drum with dist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50 - fo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warn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44" y="260648"/>
            <a:ext cx="8572528" cy="6429396"/>
            <a:chOff x="142876" y="428604"/>
            <a:chExt cx="8572528" cy="6429396"/>
          </a:xfrm>
        </p:grpSpPr>
        <p:sp>
          <p:nvSpPr>
            <p:cNvPr id="3" name="Rounded Rectangle 2"/>
            <p:cNvSpPr/>
            <p:nvPr/>
          </p:nvSpPr>
          <p:spPr>
            <a:xfrm>
              <a:off x="142876" y="571480"/>
              <a:ext cx="6000760" cy="6286520"/>
            </a:xfrm>
            <a:prstGeom prst="roundRect">
              <a:avLst>
                <a:gd name="adj" fmla="val 708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428596" y="428604"/>
              <a:ext cx="8286808" cy="6215082"/>
              <a:chOff x="-71470" y="642918"/>
              <a:chExt cx="8286808" cy="621508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Moon 4"/>
              <p:cNvSpPr/>
              <p:nvPr/>
            </p:nvSpPr>
            <p:spPr>
              <a:xfrm>
                <a:off x="4857752" y="642918"/>
                <a:ext cx="1785950" cy="2428892"/>
              </a:xfrm>
              <a:prstGeom prst="moon">
                <a:avLst/>
              </a:prstGeom>
              <a:solidFill>
                <a:srgbClr val="CC0066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Moon 5"/>
              <p:cNvSpPr/>
              <p:nvPr/>
            </p:nvSpPr>
            <p:spPr>
              <a:xfrm>
                <a:off x="6286512" y="642918"/>
                <a:ext cx="1785950" cy="2428892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5857884" y="642918"/>
                <a:ext cx="1785950" cy="242889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5429256" y="642918"/>
                <a:ext cx="1785950" cy="2428892"/>
              </a:xfrm>
              <a:prstGeom prst="moon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Teardrop 8"/>
              <p:cNvSpPr/>
              <p:nvPr/>
            </p:nvSpPr>
            <p:spPr>
              <a:xfrm>
                <a:off x="6000760" y="857232"/>
                <a:ext cx="2214578" cy="214314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Round Single Corner Rectangle 3"/>
              <p:cNvSpPr/>
              <p:nvPr/>
            </p:nvSpPr>
            <p:spPr>
              <a:xfrm>
                <a:off x="-71470" y="1071546"/>
                <a:ext cx="8143932" cy="5786454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99592" y="1268760"/>
            <a:ext cx="7349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990099"/>
                </a:solidFill>
                <a:cs typeface="Times New Roman" pitchFamily="18" charset="0"/>
              </a:rPr>
              <a:t>ب- </a:t>
            </a:r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مبتدأ وخبر علامة رفعهما الضمة الظاهرة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: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1526175" y="3933056"/>
            <a:ext cx="61870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الحق واضح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33369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50 - fo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warn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44" y="260648"/>
            <a:ext cx="8572528" cy="6429396"/>
            <a:chOff x="142876" y="428604"/>
            <a:chExt cx="8572528" cy="6429396"/>
          </a:xfrm>
        </p:grpSpPr>
        <p:sp>
          <p:nvSpPr>
            <p:cNvPr id="3" name="Rounded Rectangle 2"/>
            <p:cNvSpPr/>
            <p:nvPr/>
          </p:nvSpPr>
          <p:spPr>
            <a:xfrm>
              <a:off x="142876" y="571480"/>
              <a:ext cx="6000760" cy="6286520"/>
            </a:xfrm>
            <a:prstGeom prst="roundRect">
              <a:avLst>
                <a:gd name="adj" fmla="val 708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428596" y="428604"/>
              <a:ext cx="8286808" cy="6215082"/>
              <a:chOff x="-71470" y="642918"/>
              <a:chExt cx="8286808" cy="621508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Moon 4"/>
              <p:cNvSpPr/>
              <p:nvPr/>
            </p:nvSpPr>
            <p:spPr>
              <a:xfrm>
                <a:off x="4857752" y="642918"/>
                <a:ext cx="1785950" cy="2428892"/>
              </a:xfrm>
              <a:prstGeom prst="moon">
                <a:avLst/>
              </a:prstGeom>
              <a:solidFill>
                <a:srgbClr val="CC0066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Moon 5"/>
              <p:cNvSpPr/>
              <p:nvPr/>
            </p:nvSpPr>
            <p:spPr>
              <a:xfrm>
                <a:off x="6286512" y="642918"/>
                <a:ext cx="1785950" cy="2428892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5857884" y="642918"/>
                <a:ext cx="1785950" cy="242889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5429256" y="642918"/>
                <a:ext cx="1785950" cy="2428892"/>
              </a:xfrm>
              <a:prstGeom prst="moon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Teardrop 8"/>
              <p:cNvSpPr/>
              <p:nvPr/>
            </p:nvSpPr>
            <p:spPr>
              <a:xfrm>
                <a:off x="6000760" y="857232"/>
                <a:ext cx="2214578" cy="214314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Round Single Corner Rectangle 3"/>
              <p:cNvSpPr/>
              <p:nvPr/>
            </p:nvSpPr>
            <p:spPr>
              <a:xfrm>
                <a:off x="-71470" y="1071546"/>
                <a:ext cx="8143932" cy="5786454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99592" y="1268760"/>
            <a:ext cx="7349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ج</a:t>
            </a:r>
            <a:r>
              <a:rPr lang="ar-EG" sz="4800" b="1" dirty="0" smtClean="0">
                <a:solidFill>
                  <a:srgbClr val="990099"/>
                </a:solidFill>
                <a:cs typeface="Times New Roman" pitchFamily="18" charset="0"/>
              </a:rPr>
              <a:t>-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مبتدأ وخبر علامة رفعهما الضمة المقدرة: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1526175" y="4149080"/>
            <a:ext cx="61870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 الرضى هدى ورشاد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6920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50 - fo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warn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44" y="260648"/>
            <a:ext cx="8572528" cy="6429396"/>
            <a:chOff x="142876" y="428604"/>
            <a:chExt cx="8572528" cy="6429396"/>
          </a:xfrm>
        </p:grpSpPr>
        <p:sp>
          <p:nvSpPr>
            <p:cNvPr id="3" name="Rounded Rectangle 2"/>
            <p:cNvSpPr/>
            <p:nvPr/>
          </p:nvSpPr>
          <p:spPr>
            <a:xfrm>
              <a:off x="142876" y="571480"/>
              <a:ext cx="6000760" cy="6286520"/>
            </a:xfrm>
            <a:prstGeom prst="roundRect">
              <a:avLst>
                <a:gd name="adj" fmla="val 708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428596" y="428604"/>
              <a:ext cx="8286808" cy="6215082"/>
              <a:chOff x="-71470" y="642918"/>
              <a:chExt cx="8286808" cy="621508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Moon 4"/>
              <p:cNvSpPr/>
              <p:nvPr/>
            </p:nvSpPr>
            <p:spPr>
              <a:xfrm>
                <a:off x="4857752" y="642918"/>
                <a:ext cx="1785950" cy="2428892"/>
              </a:xfrm>
              <a:prstGeom prst="moon">
                <a:avLst/>
              </a:prstGeom>
              <a:solidFill>
                <a:srgbClr val="CC0066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Moon 5"/>
              <p:cNvSpPr/>
              <p:nvPr/>
            </p:nvSpPr>
            <p:spPr>
              <a:xfrm>
                <a:off x="6286512" y="642918"/>
                <a:ext cx="1785950" cy="2428892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5857884" y="642918"/>
                <a:ext cx="1785950" cy="242889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5429256" y="642918"/>
                <a:ext cx="1785950" cy="2428892"/>
              </a:xfrm>
              <a:prstGeom prst="moon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Teardrop 8"/>
              <p:cNvSpPr/>
              <p:nvPr/>
            </p:nvSpPr>
            <p:spPr>
              <a:xfrm>
                <a:off x="6000760" y="857232"/>
                <a:ext cx="2214578" cy="214314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Round Single Corner Rectangle 3"/>
              <p:cNvSpPr/>
              <p:nvPr/>
            </p:nvSpPr>
            <p:spPr>
              <a:xfrm>
                <a:off x="-71470" y="1071546"/>
                <a:ext cx="8143932" cy="5786454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27584" y="1445875"/>
            <a:ext cx="734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د</a:t>
            </a:r>
            <a:r>
              <a:rPr lang="ar-EG" sz="4800" b="1" dirty="0" smtClean="0">
                <a:solidFill>
                  <a:srgbClr val="990099"/>
                </a:solidFill>
                <a:cs typeface="Times New Roman" pitchFamily="18" charset="0"/>
              </a:rPr>
              <a:t>-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مبتدأ وخبر علامة رفعهما الواو: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1526175" y="3789040"/>
            <a:ext cx="61870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 المجاهدون منتصرون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6700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50 - fo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warn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44" y="260648"/>
            <a:ext cx="8572528" cy="6429396"/>
            <a:chOff x="142876" y="428604"/>
            <a:chExt cx="8572528" cy="6429396"/>
          </a:xfrm>
        </p:grpSpPr>
        <p:sp>
          <p:nvSpPr>
            <p:cNvPr id="3" name="Rounded Rectangle 2"/>
            <p:cNvSpPr/>
            <p:nvPr/>
          </p:nvSpPr>
          <p:spPr>
            <a:xfrm>
              <a:off x="142876" y="571480"/>
              <a:ext cx="6000760" cy="6286520"/>
            </a:xfrm>
            <a:prstGeom prst="roundRect">
              <a:avLst>
                <a:gd name="adj" fmla="val 708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428596" y="428604"/>
              <a:ext cx="8286808" cy="6215082"/>
              <a:chOff x="-71470" y="642918"/>
              <a:chExt cx="8286808" cy="621508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Moon 4"/>
              <p:cNvSpPr/>
              <p:nvPr/>
            </p:nvSpPr>
            <p:spPr>
              <a:xfrm>
                <a:off x="4857752" y="642918"/>
                <a:ext cx="1785950" cy="2428892"/>
              </a:xfrm>
              <a:prstGeom prst="moon">
                <a:avLst/>
              </a:prstGeom>
              <a:solidFill>
                <a:srgbClr val="CC0066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Moon 5"/>
              <p:cNvSpPr/>
              <p:nvPr/>
            </p:nvSpPr>
            <p:spPr>
              <a:xfrm>
                <a:off x="6286512" y="642918"/>
                <a:ext cx="1785950" cy="2428892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5857884" y="642918"/>
                <a:ext cx="1785950" cy="242889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5429256" y="642918"/>
                <a:ext cx="1785950" cy="2428892"/>
              </a:xfrm>
              <a:prstGeom prst="moon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Teardrop 8"/>
              <p:cNvSpPr/>
              <p:nvPr/>
            </p:nvSpPr>
            <p:spPr>
              <a:xfrm>
                <a:off x="6000760" y="857232"/>
                <a:ext cx="2214578" cy="214314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Round Single Corner Rectangle 3"/>
              <p:cNvSpPr/>
              <p:nvPr/>
            </p:nvSpPr>
            <p:spPr>
              <a:xfrm>
                <a:off x="-71470" y="1071546"/>
                <a:ext cx="8143932" cy="5786454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27584" y="1268760"/>
            <a:ext cx="7349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ه</a:t>
            </a:r>
            <a:r>
              <a:rPr lang="ar-EG" sz="4800" b="1" dirty="0" smtClean="0">
                <a:solidFill>
                  <a:srgbClr val="990099"/>
                </a:solidFill>
                <a:cs typeface="Times New Roman" pitchFamily="18" charset="0"/>
              </a:rPr>
              <a:t>ـ-</a:t>
            </a:r>
            <a:r>
              <a:rPr lang="ar-SA" sz="4800" b="1" dirty="0" smtClean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ar-SA" sz="4800" b="1" dirty="0">
                <a:solidFill>
                  <a:srgbClr val="990099"/>
                </a:solidFill>
                <a:cs typeface="Times New Roman" pitchFamily="18" charset="0"/>
              </a:rPr>
              <a:t>مبتدأ علامة رفعه الضمة، وخبره علامة رفعه الواو: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1526175" y="4077072"/>
            <a:ext cx="61870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cs typeface="Times New Roman" pitchFamily="18" charset="0"/>
              </a:rPr>
              <a:t> الرجال صائمون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5704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50 - fo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warn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0" y="214290"/>
            <a:ext cx="8572560" cy="6572272"/>
            <a:chOff x="285720" y="214290"/>
            <a:chExt cx="8572560" cy="6572272"/>
          </a:xfrm>
        </p:grpSpPr>
        <p:grpSp>
          <p:nvGrpSpPr>
            <p:cNvPr id="4" name="Group 13"/>
            <p:cNvGrpSpPr/>
            <p:nvPr/>
          </p:nvGrpSpPr>
          <p:grpSpPr>
            <a:xfrm>
              <a:off x="500034" y="214290"/>
              <a:ext cx="8072494" cy="6572272"/>
              <a:chOff x="500034" y="285728"/>
              <a:chExt cx="8072494" cy="61436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57290" y="285728"/>
                <a:ext cx="2143140" cy="2143140"/>
              </a:xfrm>
              <a:prstGeom prst="ellipse">
                <a:avLst/>
              </a:prstGeom>
              <a:solidFill>
                <a:srgbClr val="EE007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28860" y="285728"/>
                <a:ext cx="2143140" cy="21431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57554" y="285728"/>
                <a:ext cx="2143140" cy="21431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428992" y="4286256"/>
                <a:ext cx="2143140" cy="21431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00562" y="4286256"/>
                <a:ext cx="2143140" cy="21431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29256" y="4286256"/>
                <a:ext cx="2143140" cy="214314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86512" y="4214818"/>
                <a:ext cx="2286016" cy="214314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0034" y="428604"/>
                <a:ext cx="2143140" cy="214314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grpSp>
            <p:nvGrpSpPr>
              <p:cNvPr id="14" name="Group 4"/>
              <p:cNvGrpSpPr/>
              <p:nvPr/>
            </p:nvGrpSpPr>
            <p:grpSpPr>
              <a:xfrm>
                <a:off x="785786" y="357166"/>
                <a:ext cx="7572428" cy="6000768"/>
                <a:chOff x="785786" y="428604"/>
                <a:chExt cx="7572428" cy="6000768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15" name="Flowchart: Terminator 14"/>
                <p:cNvSpPr/>
                <p:nvPr/>
              </p:nvSpPr>
              <p:spPr>
                <a:xfrm>
                  <a:off x="1000100" y="714356"/>
                  <a:ext cx="7358114" cy="5357850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EE0077"/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bg1"/>
                  </a:solidFill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  <p:sp>
              <p:nvSpPr>
                <p:cNvPr id="16" name="Flowchart: Punched Tape 15"/>
                <p:cNvSpPr/>
                <p:nvPr/>
              </p:nvSpPr>
              <p:spPr>
                <a:xfrm>
                  <a:off x="785786" y="428604"/>
                  <a:ext cx="7572428" cy="6000768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chemeClr val="bg1"/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solidFill>
                    <a:schemeClr val="bg1"/>
                  </a:solidFill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Rounded Rectangle 2"/>
            <p:cNvSpPr/>
            <p:nvPr/>
          </p:nvSpPr>
          <p:spPr>
            <a:xfrm>
              <a:off x="285720" y="500042"/>
              <a:ext cx="8572560" cy="59293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7904" y="571480"/>
            <a:ext cx="4578302" cy="1935463"/>
            <a:chOff x="3000364" y="2000240"/>
            <a:chExt cx="4000528" cy="1643074"/>
          </a:xfrm>
        </p:grpSpPr>
        <p:sp>
          <p:nvSpPr>
            <p:cNvPr id="18" name="Wave 17"/>
            <p:cNvSpPr/>
            <p:nvPr/>
          </p:nvSpPr>
          <p:spPr>
            <a:xfrm>
              <a:off x="3000364" y="2000240"/>
              <a:ext cx="4000528" cy="1643074"/>
            </a:xfrm>
            <a:prstGeom prst="wave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 	</a:t>
              </a:r>
              <a:endParaRPr lang="ar-EG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3000364" y="2214554"/>
              <a:ext cx="4000528" cy="1071570"/>
            </a:xfrm>
            <a:prstGeom prst="wedgeRoundRectCallout">
              <a:avLst>
                <a:gd name="adj1" fmla="val -31904"/>
                <a:gd name="adj2" fmla="val -32166"/>
                <a:gd name="adj3" fmla="val 16667"/>
              </a:avLst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موضوعات الوحدة </a:t>
              </a:r>
              <a:endPara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63688" y="2659787"/>
            <a:ext cx="6000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4400" b="1" dirty="0">
                <a:cs typeface="Times New Roman" pitchFamily="18" charset="0"/>
              </a:rPr>
              <a:t>الدرس الأول: كان وأخواتها.</a:t>
            </a:r>
            <a:endParaRPr lang="en-US" sz="4400" dirty="0"/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4400" b="1" dirty="0">
                <a:cs typeface="Times New Roman" pitchFamily="18" charset="0"/>
              </a:rPr>
              <a:t>الدرس الثاني: إن وأخواتها.</a:t>
            </a:r>
            <a:endParaRPr lang="en-US" sz="4400" dirty="0"/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4400" b="1" dirty="0">
                <a:cs typeface="Times New Roman" pitchFamily="18" charset="0"/>
              </a:rPr>
              <a:t>الدرس الثالث: ظن وأخواتها.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493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spa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00 - hangup click of 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00 - hangup click of 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00 - hangup click of 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1382975"/>
            <a:ext cx="7051051" cy="3715558"/>
            <a:chOff x="1785918" y="1285860"/>
            <a:chExt cx="5286416" cy="3748794"/>
          </a:xfrm>
        </p:grpSpPr>
        <p:sp>
          <p:nvSpPr>
            <p:cNvPr id="4" name="Teardrop 3"/>
            <p:cNvSpPr/>
            <p:nvPr/>
          </p:nvSpPr>
          <p:spPr>
            <a:xfrm>
              <a:off x="1785918" y="2857496"/>
              <a:ext cx="3343273" cy="2177158"/>
            </a:xfrm>
            <a:prstGeom prst="teardrop">
              <a:avLst/>
            </a:prstGeom>
            <a:gradFill flip="none" rotWithShape="1">
              <a:gsLst>
                <a:gs pos="0">
                  <a:srgbClr val="990033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785918" y="1285860"/>
              <a:ext cx="5286416" cy="3429024"/>
              <a:chOff x="2282096" y="1630626"/>
              <a:chExt cx="2718535" cy="2012688"/>
            </a:xfrm>
          </p:grpSpPr>
          <p:grpSp>
            <p:nvGrpSpPr>
              <p:cNvPr id="6" name="Group 17"/>
              <p:cNvGrpSpPr/>
              <p:nvPr/>
            </p:nvGrpSpPr>
            <p:grpSpPr>
              <a:xfrm>
                <a:off x="2282096" y="1630626"/>
                <a:ext cx="2718535" cy="2012688"/>
                <a:chOff x="3354483" y="1720700"/>
                <a:chExt cx="2146211" cy="1565424"/>
              </a:xfrm>
            </p:grpSpPr>
            <p:sp>
              <p:nvSpPr>
                <p:cNvPr id="8" name="Teardrop 7"/>
                <p:cNvSpPr/>
                <p:nvPr/>
              </p:nvSpPr>
              <p:spPr>
                <a:xfrm>
                  <a:off x="4143372" y="1720700"/>
                  <a:ext cx="1357322" cy="993920"/>
                </a:xfrm>
                <a:prstGeom prst="teardrop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sz="2400" b="1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9" name="Wave 8"/>
                <p:cNvSpPr/>
                <p:nvPr/>
              </p:nvSpPr>
              <p:spPr>
                <a:xfrm>
                  <a:off x="3354483" y="1785926"/>
                  <a:ext cx="2143140" cy="1500198"/>
                </a:xfrm>
                <a:prstGeom prst="wave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0000">
                      <a:schemeClr val="bg2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solidFill>
                    <a:schemeClr val="bg2">
                      <a:lumMod val="7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sz="2400" b="1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</p:grpSp>
          <p:sp>
            <p:nvSpPr>
              <p:cNvPr id="7" name="Rectangle 4"/>
              <p:cNvSpPr/>
              <p:nvPr/>
            </p:nvSpPr>
            <p:spPr>
              <a:xfrm>
                <a:off x="2337621" y="2253882"/>
                <a:ext cx="2604434" cy="929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9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008000"/>
                    </a:solidFill>
                    <a:cs typeface="Times New Roman" pitchFamily="18" charset="0"/>
                  </a:rPr>
                  <a:t>نشاطات التعلم</a:t>
                </a:r>
                <a:endParaRPr lang="en-US" sz="9600" dirty="0">
                  <a:ln>
                    <a:solidFill>
                      <a:srgbClr val="FF0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166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4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llide_spheres_shot_bad_w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536" y="1268760"/>
            <a:ext cx="8299103" cy="4536504"/>
            <a:chOff x="395536" y="1268760"/>
            <a:chExt cx="8299103" cy="4536504"/>
          </a:xfrm>
        </p:grpSpPr>
        <p:grpSp>
          <p:nvGrpSpPr>
            <p:cNvPr id="4" name="Group 3"/>
            <p:cNvGrpSpPr/>
            <p:nvPr/>
          </p:nvGrpSpPr>
          <p:grpSpPr>
            <a:xfrm>
              <a:off x="395536" y="1484784"/>
              <a:ext cx="8280920" cy="4320480"/>
              <a:chOff x="1511660" y="2852936"/>
              <a:chExt cx="6156684" cy="3456384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9" name="Teardrop 8"/>
              <p:cNvSpPr/>
              <p:nvPr/>
            </p:nvSpPr>
            <p:spPr>
              <a:xfrm>
                <a:off x="4067944" y="2852936"/>
                <a:ext cx="3564396" cy="3024336"/>
              </a:xfrm>
              <a:prstGeom prst="teardrop">
                <a:avLst/>
              </a:prstGeom>
              <a:solidFill>
                <a:srgbClr val="3333CC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0" name="Explosion 2 9"/>
              <p:cNvSpPr/>
              <p:nvPr/>
            </p:nvSpPr>
            <p:spPr>
              <a:xfrm>
                <a:off x="3167844" y="3861048"/>
                <a:ext cx="3816424" cy="2448272"/>
              </a:xfrm>
              <a:prstGeom prst="irregularSeal2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1" name="Teardrop 10"/>
              <p:cNvSpPr/>
              <p:nvPr/>
            </p:nvSpPr>
            <p:spPr>
              <a:xfrm>
                <a:off x="1511660" y="2852936"/>
                <a:ext cx="3564396" cy="3024336"/>
              </a:xfrm>
              <a:prstGeom prst="teardrop">
                <a:avLst/>
              </a:prstGeom>
              <a:solidFill>
                <a:srgbClr val="006699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1979712" y="3068960"/>
                <a:ext cx="5688632" cy="2520280"/>
              </a:xfrm>
              <a:prstGeom prst="flowChartTerminator">
                <a:avLst/>
              </a:prstGeom>
              <a:gradFill flip="none" rotWithShape="1">
                <a:gsLst>
                  <a:gs pos="0">
                    <a:srgbClr val="FFC9FF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33587" y="4333664"/>
              <a:ext cx="6294797" cy="1143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5896" y="1268760"/>
              <a:ext cx="2743200" cy="838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409" y="2060848"/>
              <a:ext cx="594247" cy="2169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0392" y="2060848"/>
              <a:ext cx="594247" cy="216936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403648" y="2210088"/>
            <a:ext cx="6840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6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1- </a:t>
            </a:r>
            <a:r>
              <a:rPr lang="ar-SA" sz="6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تأمل الأمثلة التالية، ثم أكمل الاستنتاج بعدها:</a:t>
            </a:r>
            <a:endParaRPr lang="en-US" sz="6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2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079559"/>
              </p:ext>
            </p:extLst>
          </p:nvPr>
        </p:nvGraphicFramePr>
        <p:xfrm>
          <a:off x="108496" y="116632"/>
          <a:ext cx="8928000" cy="66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4000"/>
                <a:gridCol w="4464000"/>
              </a:tblGrid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548680"/>
            <a:ext cx="30963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الجوُّ قبلَ قليلِ غائمٌ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0688"/>
            <a:ext cx="38164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كان الجوُّ قبلَ قليلِ غائماً</a:t>
            </a:r>
            <a:endParaRPr lang="ar-EG" sz="44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780928"/>
            <a:ext cx="30963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العرضُ أكثرُ منَ الطّلبِ.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52936"/>
            <a:ext cx="38164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ليس العرضُ أكثرَ منَ الطلبِ.</a:t>
            </a:r>
            <a:endParaRPr lang="ar-EG" sz="44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934778"/>
            <a:ext cx="30963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الفريقانِ متعادلانِ.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06786"/>
            <a:ext cx="38164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مازال الفريقانِ متعادلَينِ.</a:t>
            </a:r>
            <a:endParaRPr lang="ar-EG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4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45 - clu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9294753"/>
              </p:ext>
            </p:extLst>
          </p:nvPr>
        </p:nvGraphicFramePr>
        <p:xfrm>
          <a:off x="108496" y="116632"/>
          <a:ext cx="8928000" cy="66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4000"/>
                <a:gridCol w="4464000"/>
              </a:tblGrid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000"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40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2080" y="188640"/>
            <a:ext cx="309634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التهوّرُ أكثرُ أسبابِ الحوادثِ المروريّةِ.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381642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أصبح التهوّرُ أكثرَ أسبابِ الحوادثِ المروريّةِ.</a:t>
            </a:r>
            <a:endParaRPr lang="ar-EG" sz="4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702530"/>
            <a:ext cx="374441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احرصْ على البرّ؛ فالوالدانِ موجودانِ.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2530"/>
            <a:ext cx="43924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احرصْ على البرِّ ما دام الوالدانِ موجودين.</a:t>
            </a:r>
            <a:endParaRPr lang="ar-EG" sz="44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934778"/>
            <a:ext cx="30963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الجنودُ مرابطونَ في الحراسةِ.</a:t>
            </a:r>
            <a:endParaRPr lang="ar-EG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38164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بات الجنودُ مرابطين في الحراسةِ.</a:t>
            </a:r>
            <a:endParaRPr lang="ar-EG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4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08 -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94 - handcuffs tigh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0904" y="1527583"/>
            <a:ext cx="7403504" cy="3341577"/>
            <a:chOff x="912912" y="1455575"/>
            <a:chExt cx="7403504" cy="3341577"/>
          </a:xfrm>
        </p:grpSpPr>
        <p:grpSp>
          <p:nvGrpSpPr>
            <p:cNvPr id="4" name="Group 3"/>
            <p:cNvGrpSpPr/>
            <p:nvPr/>
          </p:nvGrpSpPr>
          <p:grpSpPr>
            <a:xfrm>
              <a:off x="971600" y="1484784"/>
              <a:ext cx="7344816" cy="3312368"/>
              <a:chOff x="971600" y="1484784"/>
              <a:chExt cx="7344816" cy="331236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7" name="Flowchart: Alternate Process 6"/>
              <p:cNvSpPr/>
              <p:nvPr/>
            </p:nvSpPr>
            <p:spPr>
              <a:xfrm>
                <a:off x="5940152" y="1484784"/>
                <a:ext cx="2376264" cy="3312368"/>
              </a:xfrm>
              <a:prstGeom prst="flowChartAlternateProcess">
                <a:avLst/>
              </a:prstGeom>
              <a:gradFill>
                <a:gsLst>
                  <a:gs pos="0">
                    <a:srgbClr val="FF3399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6200000" scaled="1"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971600" y="1484784"/>
                <a:ext cx="2376264" cy="331236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3399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>
                <a:off x="1187624" y="1700808"/>
                <a:ext cx="6912768" cy="2802993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2912" y="1455575"/>
              <a:ext cx="1066800" cy="152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8024" y="4260913"/>
              <a:ext cx="2773313" cy="4857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91680" y="2348880"/>
            <a:ext cx="597666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b="1" dirty="0" smtClean="0">
                <a:ln>
                  <a:solidFill>
                    <a:srgbClr val="FF0000"/>
                  </a:solidFill>
                </a:ln>
                <a:solidFill>
                  <a:srgbClr val="990099"/>
                </a:solidFill>
                <a:cs typeface="Times New Roman" pitchFamily="18" charset="0"/>
              </a:rPr>
              <a:t>الاستنتاج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28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n_main_hub_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n_main_hub_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259632" y="1700808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ar-EG" sz="48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كان المبتدأُ والخبرُ مرفوعين، وبعد دخول (كان) في المثال الأول بقي المبتدأ 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ar-EG" sz="48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............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 وصار الخبر 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........................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760" y="3201412"/>
            <a:ext cx="427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>
                <a:solidFill>
                  <a:srgbClr val="FF0000"/>
                </a:solidFill>
                <a:cs typeface="Times New Roman" pitchFamily="18" charset="0"/>
              </a:rPr>
              <a:t>مرفوعا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3823886"/>
            <a:ext cx="427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منصوبا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59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259632" y="1484784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8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عند 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دخول (كان) أو إحدى أخواتها على الجملة الاسمية يصبح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اسماً لها، و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خبراً لها.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2985388"/>
            <a:ext cx="427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المبتدأ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3607862"/>
            <a:ext cx="427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الخبر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2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836712"/>
            <a:ext cx="7660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ج. يتضح من الأمثلة الأخرى أن الأفعال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التي تعمل في المبتدأ والخبر عمل (كان) هي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.......................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........................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............................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2592" y="1556792"/>
            <a:ext cx="427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الناسخة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064" y="3081154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ليس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3068960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مازال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3848" y="3729226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أصبح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4521314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مادام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3848" y="5241394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بات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2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1988840"/>
            <a:ext cx="7660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د. يتضح من خلال معنى المثالين أن (كان) تفيد اتصاف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EG" sz="4800" b="1" dirty="0" smtClean="0"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.........................</a:t>
            </a:r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 في الزمن </a:t>
            </a:r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........................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2708920"/>
            <a:ext cx="32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الاسم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3441194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الخبر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7085" y="4233282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الماضي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86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043608" y="1923797"/>
            <a:ext cx="7660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buFont typeface="Arial" pitchFamily="34" charset="0"/>
              <a:buChar char="•"/>
            </a:pPr>
            <a:r>
              <a:rPr lang="ar-SA" sz="5400" b="1" dirty="0">
                <a:latin typeface="Times New Roman" pitchFamily="18" charset="0"/>
                <a:cs typeface="Times New Roman" pitchFamily="18" charset="0"/>
              </a:rPr>
              <a:t>وأن (ليس) تفيد نفي اتصاف </a:t>
            </a:r>
            <a:r>
              <a:rPr lang="ar-SA" sz="5400" dirty="0">
                <a:latin typeface="Times New Roman" pitchFamily="18" charset="0"/>
                <a:cs typeface="Times New Roman" pitchFamily="18" charset="0"/>
              </a:rPr>
              <a:t>....................</a:t>
            </a:r>
            <a:r>
              <a:rPr lang="ar-SA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EG" sz="5400" b="1" dirty="0" smtClean="0"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5400" dirty="0">
                <a:latin typeface="Times New Roman" pitchFamily="18" charset="0"/>
                <a:cs typeface="Times New Roman" pitchFamily="18" charset="0"/>
              </a:rPr>
              <a:t>......................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8618" y="2643877"/>
            <a:ext cx="32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الاسم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061" y="3592175"/>
            <a:ext cx="324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الخبر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0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% أمل باور %\صور\ايقونات وعناوين\9396858-vector-set-of-sale-design-elemen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4875" r="64625" b="8875"/>
          <a:stretch>
            <a:fillRect/>
          </a:stretch>
        </p:blipFill>
        <p:spPr bwMode="auto">
          <a:xfrm flipH="1">
            <a:off x="785786" y="3528935"/>
            <a:ext cx="7242598" cy="275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5172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7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أربع </a:t>
            </a:r>
            <a:r>
              <a:rPr lang="ar-SA" sz="7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أسابيع</a:t>
            </a:r>
            <a:endParaRPr lang="en-US" sz="72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9872" y="487065"/>
            <a:ext cx="5113350" cy="2293863"/>
            <a:chOff x="-214346" y="2716076"/>
            <a:chExt cx="8162954" cy="3141816"/>
          </a:xfrm>
        </p:grpSpPr>
        <p:grpSp>
          <p:nvGrpSpPr>
            <p:cNvPr id="4" name="Group 7"/>
            <p:cNvGrpSpPr/>
            <p:nvPr/>
          </p:nvGrpSpPr>
          <p:grpSpPr>
            <a:xfrm>
              <a:off x="-214346" y="2716076"/>
              <a:ext cx="8162954" cy="3141816"/>
              <a:chOff x="0" y="2714620"/>
              <a:chExt cx="8162954" cy="3141816"/>
            </a:xfrm>
          </p:grpSpPr>
          <p:pic>
            <p:nvPicPr>
              <p:cNvPr id="6" name="Picture 5" descr="00182.WMF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lum bright="-31000" contrast="53000"/>
              </a:blip>
              <a:stretch>
                <a:fillRect/>
              </a:stretch>
            </p:blipFill>
            <p:spPr>
              <a:xfrm>
                <a:off x="0" y="2714620"/>
                <a:ext cx="8162954" cy="3141816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194604" y="3077137"/>
                <a:ext cx="7900986" cy="2671765"/>
              </a:xfrm>
              <a:custGeom>
                <a:avLst/>
                <a:gdLst>
                  <a:gd name="connsiteX0" fmla="*/ 7386637 w 7900987"/>
                  <a:gd name="connsiteY0" fmla="*/ 671513 h 2628900"/>
                  <a:gd name="connsiteX1" fmla="*/ 7272337 w 7900987"/>
                  <a:gd name="connsiteY1" fmla="*/ 600075 h 2628900"/>
                  <a:gd name="connsiteX2" fmla="*/ 7229475 w 7900987"/>
                  <a:gd name="connsiteY2" fmla="*/ 571500 h 2628900"/>
                  <a:gd name="connsiteX3" fmla="*/ 7100887 w 7900987"/>
                  <a:gd name="connsiteY3" fmla="*/ 471488 h 2628900"/>
                  <a:gd name="connsiteX4" fmla="*/ 7043737 w 7900987"/>
                  <a:gd name="connsiteY4" fmla="*/ 442913 h 2628900"/>
                  <a:gd name="connsiteX5" fmla="*/ 7000875 w 7900987"/>
                  <a:gd name="connsiteY5" fmla="*/ 414338 h 2628900"/>
                  <a:gd name="connsiteX6" fmla="*/ 6915150 w 7900987"/>
                  <a:gd name="connsiteY6" fmla="*/ 385763 h 2628900"/>
                  <a:gd name="connsiteX7" fmla="*/ 6786562 w 7900987"/>
                  <a:gd name="connsiteY7" fmla="*/ 328613 h 2628900"/>
                  <a:gd name="connsiteX8" fmla="*/ 6700837 w 7900987"/>
                  <a:gd name="connsiteY8" fmla="*/ 300038 h 2628900"/>
                  <a:gd name="connsiteX9" fmla="*/ 6586537 w 7900987"/>
                  <a:gd name="connsiteY9" fmla="*/ 271463 h 2628900"/>
                  <a:gd name="connsiteX10" fmla="*/ 6372225 w 7900987"/>
                  <a:gd name="connsiteY10" fmla="*/ 257175 h 2628900"/>
                  <a:gd name="connsiteX11" fmla="*/ 6215062 w 7900987"/>
                  <a:gd name="connsiteY11" fmla="*/ 214313 h 2628900"/>
                  <a:gd name="connsiteX12" fmla="*/ 5986462 w 7900987"/>
                  <a:gd name="connsiteY12" fmla="*/ 185738 h 2628900"/>
                  <a:gd name="connsiteX13" fmla="*/ 5900737 w 7900987"/>
                  <a:gd name="connsiteY13" fmla="*/ 157163 h 2628900"/>
                  <a:gd name="connsiteX14" fmla="*/ 5800725 w 7900987"/>
                  <a:gd name="connsiteY14" fmla="*/ 128588 h 2628900"/>
                  <a:gd name="connsiteX15" fmla="*/ 5557837 w 7900987"/>
                  <a:gd name="connsiteY15" fmla="*/ 85725 h 2628900"/>
                  <a:gd name="connsiteX16" fmla="*/ 5486400 w 7900987"/>
                  <a:gd name="connsiteY16" fmla="*/ 71438 h 2628900"/>
                  <a:gd name="connsiteX17" fmla="*/ 4471987 w 7900987"/>
                  <a:gd name="connsiteY17" fmla="*/ 42863 h 2628900"/>
                  <a:gd name="connsiteX18" fmla="*/ 4357687 w 7900987"/>
                  <a:gd name="connsiteY18" fmla="*/ 28575 h 2628900"/>
                  <a:gd name="connsiteX19" fmla="*/ 4257675 w 7900987"/>
                  <a:gd name="connsiteY19" fmla="*/ 0 h 2628900"/>
                  <a:gd name="connsiteX20" fmla="*/ 2814637 w 7900987"/>
                  <a:gd name="connsiteY20" fmla="*/ 14288 h 2628900"/>
                  <a:gd name="connsiteX21" fmla="*/ 2771775 w 7900987"/>
                  <a:gd name="connsiteY21" fmla="*/ 28575 h 2628900"/>
                  <a:gd name="connsiteX22" fmla="*/ 2643187 w 7900987"/>
                  <a:gd name="connsiteY22" fmla="*/ 57150 h 2628900"/>
                  <a:gd name="connsiteX23" fmla="*/ 2557462 w 7900987"/>
                  <a:gd name="connsiteY23" fmla="*/ 114300 h 2628900"/>
                  <a:gd name="connsiteX24" fmla="*/ 2471737 w 7900987"/>
                  <a:gd name="connsiteY24" fmla="*/ 171450 h 2628900"/>
                  <a:gd name="connsiteX25" fmla="*/ 2386012 w 7900987"/>
                  <a:gd name="connsiteY25" fmla="*/ 228600 h 2628900"/>
                  <a:gd name="connsiteX26" fmla="*/ 2214562 w 7900987"/>
                  <a:gd name="connsiteY26" fmla="*/ 271463 h 2628900"/>
                  <a:gd name="connsiteX27" fmla="*/ 1914525 w 7900987"/>
                  <a:gd name="connsiteY27" fmla="*/ 300038 h 2628900"/>
                  <a:gd name="connsiteX28" fmla="*/ 1828800 w 7900987"/>
                  <a:gd name="connsiteY28" fmla="*/ 328613 h 2628900"/>
                  <a:gd name="connsiteX29" fmla="*/ 1785937 w 7900987"/>
                  <a:gd name="connsiteY29" fmla="*/ 342900 h 2628900"/>
                  <a:gd name="connsiteX30" fmla="*/ 1743075 w 7900987"/>
                  <a:gd name="connsiteY30" fmla="*/ 357188 h 2628900"/>
                  <a:gd name="connsiteX31" fmla="*/ 1685925 w 7900987"/>
                  <a:gd name="connsiteY31" fmla="*/ 371475 h 2628900"/>
                  <a:gd name="connsiteX32" fmla="*/ 1600200 w 7900987"/>
                  <a:gd name="connsiteY32" fmla="*/ 400050 h 2628900"/>
                  <a:gd name="connsiteX33" fmla="*/ 1514475 w 7900987"/>
                  <a:gd name="connsiteY33" fmla="*/ 428625 h 2628900"/>
                  <a:gd name="connsiteX34" fmla="*/ 1428750 w 7900987"/>
                  <a:gd name="connsiteY34" fmla="*/ 457200 h 2628900"/>
                  <a:gd name="connsiteX35" fmla="*/ 1385887 w 7900987"/>
                  <a:gd name="connsiteY35" fmla="*/ 471488 h 2628900"/>
                  <a:gd name="connsiteX36" fmla="*/ 1271587 w 7900987"/>
                  <a:gd name="connsiteY36" fmla="*/ 485775 h 2628900"/>
                  <a:gd name="connsiteX37" fmla="*/ 1228725 w 7900987"/>
                  <a:gd name="connsiteY37" fmla="*/ 500063 h 2628900"/>
                  <a:gd name="connsiteX38" fmla="*/ 1143000 w 7900987"/>
                  <a:gd name="connsiteY38" fmla="*/ 557213 h 2628900"/>
                  <a:gd name="connsiteX39" fmla="*/ 1100137 w 7900987"/>
                  <a:gd name="connsiteY39" fmla="*/ 585788 h 2628900"/>
                  <a:gd name="connsiteX40" fmla="*/ 1057275 w 7900987"/>
                  <a:gd name="connsiteY40" fmla="*/ 614363 h 2628900"/>
                  <a:gd name="connsiteX41" fmla="*/ 1014412 w 7900987"/>
                  <a:gd name="connsiteY41" fmla="*/ 642938 h 2628900"/>
                  <a:gd name="connsiteX42" fmla="*/ 900112 w 7900987"/>
                  <a:gd name="connsiteY42" fmla="*/ 742950 h 2628900"/>
                  <a:gd name="connsiteX43" fmla="*/ 814387 w 7900987"/>
                  <a:gd name="connsiteY43" fmla="*/ 814388 h 2628900"/>
                  <a:gd name="connsiteX44" fmla="*/ 771525 w 7900987"/>
                  <a:gd name="connsiteY44" fmla="*/ 857250 h 2628900"/>
                  <a:gd name="connsiteX45" fmla="*/ 714375 w 7900987"/>
                  <a:gd name="connsiteY45" fmla="*/ 871538 h 2628900"/>
                  <a:gd name="connsiteX46" fmla="*/ 557212 w 7900987"/>
                  <a:gd name="connsiteY46" fmla="*/ 885825 h 2628900"/>
                  <a:gd name="connsiteX47" fmla="*/ 514350 w 7900987"/>
                  <a:gd name="connsiteY47" fmla="*/ 914400 h 2628900"/>
                  <a:gd name="connsiteX48" fmla="*/ 428625 w 7900987"/>
                  <a:gd name="connsiteY48" fmla="*/ 942975 h 2628900"/>
                  <a:gd name="connsiteX49" fmla="*/ 300037 w 7900987"/>
                  <a:gd name="connsiteY49" fmla="*/ 1028700 h 2628900"/>
                  <a:gd name="connsiteX50" fmla="*/ 257175 w 7900987"/>
                  <a:gd name="connsiteY50" fmla="*/ 1057275 h 2628900"/>
                  <a:gd name="connsiteX51" fmla="*/ 157162 w 7900987"/>
                  <a:gd name="connsiteY51" fmla="*/ 1171575 h 2628900"/>
                  <a:gd name="connsiteX52" fmla="*/ 100012 w 7900987"/>
                  <a:gd name="connsiteY52" fmla="*/ 1257300 h 2628900"/>
                  <a:gd name="connsiteX53" fmla="*/ 71437 w 7900987"/>
                  <a:gd name="connsiteY53" fmla="*/ 1357313 h 2628900"/>
                  <a:gd name="connsiteX54" fmla="*/ 42862 w 7900987"/>
                  <a:gd name="connsiteY54" fmla="*/ 1443038 h 2628900"/>
                  <a:gd name="connsiteX55" fmla="*/ 14287 w 7900987"/>
                  <a:gd name="connsiteY55" fmla="*/ 1543050 h 2628900"/>
                  <a:gd name="connsiteX56" fmla="*/ 0 w 7900987"/>
                  <a:gd name="connsiteY56" fmla="*/ 1700213 h 2628900"/>
                  <a:gd name="connsiteX57" fmla="*/ 14287 w 7900987"/>
                  <a:gd name="connsiteY57" fmla="*/ 1757363 h 2628900"/>
                  <a:gd name="connsiteX58" fmla="*/ 28575 w 7900987"/>
                  <a:gd name="connsiteY58" fmla="*/ 1800225 h 2628900"/>
                  <a:gd name="connsiteX59" fmla="*/ 171450 w 7900987"/>
                  <a:gd name="connsiteY59" fmla="*/ 1943100 h 2628900"/>
                  <a:gd name="connsiteX60" fmla="*/ 257175 w 7900987"/>
                  <a:gd name="connsiteY60" fmla="*/ 2000250 h 2628900"/>
                  <a:gd name="connsiteX61" fmla="*/ 300037 w 7900987"/>
                  <a:gd name="connsiteY61" fmla="*/ 2014538 h 2628900"/>
                  <a:gd name="connsiteX62" fmla="*/ 400050 w 7900987"/>
                  <a:gd name="connsiteY62" fmla="*/ 2085975 h 2628900"/>
                  <a:gd name="connsiteX63" fmla="*/ 528637 w 7900987"/>
                  <a:gd name="connsiteY63" fmla="*/ 2114550 h 2628900"/>
                  <a:gd name="connsiteX64" fmla="*/ 671512 w 7900987"/>
                  <a:gd name="connsiteY64" fmla="*/ 2128838 h 2628900"/>
                  <a:gd name="connsiteX65" fmla="*/ 714375 w 7900987"/>
                  <a:gd name="connsiteY65" fmla="*/ 2157413 h 2628900"/>
                  <a:gd name="connsiteX66" fmla="*/ 785812 w 7900987"/>
                  <a:gd name="connsiteY66" fmla="*/ 2228850 h 2628900"/>
                  <a:gd name="connsiteX67" fmla="*/ 814387 w 7900987"/>
                  <a:gd name="connsiteY67" fmla="*/ 2271713 h 2628900"/>
                  <a:gd name="connsiteX68" fmla="*/ 900112 w 7900987"/>
                  <a:gd name="connsiteY68" fmla="*/ 2314575 h 2628900"/>
                  <a:gd name="connsiteX69" fmla="*/ 957262 w 7900987"/>
                  <a:gd name="connsiteY69" fmla="*/ 2343150 h 2628900"/>
                  <a:gd name="connsiteX70" fmla="*/ 1143000 w 7900987"/>
                  <a:gd name="connsiteY70" fmla="*/ 2357438 h 2628900"/>
                  <a:gd name="connsiteX71" fmla="*/ 1243012 w 7900987"/>
                  <a:gd name="connsiteY71" fmla="*/ 2371725 h 2628900"/>
                  <a:gd name="connsiteX72" fmla="*/ 1371600 w 7900987"/>
                  <a:gd name="connsiteY72" fmla="*/ 2386013 h 2628900"/>
                  <a:gd name="connsiteX73" fmla="*/ 1457325 w 7900987"/>
                  <a:gd name="connsiteY73" fmla="*/ 2428875 h 2628900"/>
                  <a:gd name="connsiteX74" fmla="*/ 1543050 w 7900987"/>
                  <a:gd name="connsiteY74" fmla="*/ 2457450 h 2628900"/>
                  <a:gd name="connsiteX75" fmla="*/ 1585912 w 7900987"/>
                  <a:gd name="connsiteY75" fmla="*/ 2471738 h 2628900"/>
                  <a:gd name="connsiteX76" fmla="*/ 1628775 w 7900987"/>
                  <a:gd name="connsiteY76" fmla="*/ 2486025 h 2628900"/>
                  <a:gd name="connsiteX77" fmla="*/ 1671637 w 7900987"/>
                  <a:gd name="connsiteY77" fmla="*/ 2500313 h 2628900"/>
                  <a:gd name="connsiteX78" fmla="*/ 1728787 w 7900987"/>
                  <a:gd name="connsiteY78" fmla="*/ 2514600 h 2628900"/>
                  <a:gd name="connsiteX79" fmla="*/ 2100262 w 7900987"/>
                  <a:gd name="connsiteY79" fmla="*/ 2528888 h 2628900"/>
                  <a:gd name="connsiteX80" fmla="*/ 2928937 w 7900987"/>
                  <a:gd name="connsiteY80" fmla="*/ 2557463 h 2628900"/>
                  <a:gd name="connsiteX81" fmla="*/ 3114675 w 7900987"/>
                  <a:gd name="connsiteY81" fmla="*/ 2600325 h 2628900"/>
                  <a:gd name="connsiteX82" fmla="*/ 3200400 w 7900987"/>
                  <a:gd name="connsiteY82" fmla="*/ 2628900 h 2628900"/>
                  <a:gd name="connsiteX83" fmla="*/ 4900612 w 7900987"/>
                  <a:gd name="connsiteY83" fmla="*/ 2614613 h 2628900"/>
                  <a:gd name="connsiteX84" fmla="*/ 4943475 w 7900987"/>
                  <a:gd name="connsiteY84" fmla="*/ 2600325 h 2628900"/>
                  <a:gd name="connsiteX85" fmla="*/ 5100637 w 7900987"/>
                  <a:gd name="connsiteY85" fmla="*/ 2586038 h 2628900"/>
                  <a:gd name="connsiteX86" fmla="*/ 5143500 w 7900987"/>
                  <a:gd name="connsiteY86" fmla="*/ 2571750 h 2628900"/>
                  <a:gd name="connsiteX87" fmla="*/ 5186362 w 7900987"/>
                  <a:gd name="connsiteY87" fmla="*/ 2543175 h 2628900"/>
                  <a:gd name="connsiteX88" fmla="*/ 5343525 w 7900987"/>
                  <a:gd name="connsiteY88" fmla="*/ 2514600 h 2628900"/>
                  <a:gd name="connsiteX89" fmla="*/ 5386387 w 7900987"/>
                  <a:gd name="connsiteY89" fmla="*/ 2500313 h 2628900"/>
                  <a:gd name="connsiteX90" fmla="*/ 6057900 w 7900987"/>
                  <a:gd name="connsiteY90" fmla="*/ 2471738 h 2628900"/>
                  <a:gd name="connsiteX91" fmla="*/ 6186487 w 7900987"/>
                  <a:gd name="connsiteY91" fmla="*/ 2443163 h 2628900"/>
                  <a:gd name="connsiteX92" fmla="*/ 6300787 w 7900987"/>
                  <a:gd name="connsiteY92" fmla="*/ 2414588 h 2628900"/>
                  <a:gd name="connsiteX93" fmla="*/ 6386512 w 7900987"/>
                  <a:gd name="connsiteY93" fmla="*/ 2386013 h 2628900"/>
                  <a:gd name="connsiteX94" fmla="*/ 6529387 w 7900987"/>
                  <a:gd name="connsiteY94" fmla="*/ 2371725 h 2628900"/>
                  <a:gd name="connsiteX95" fmla="*/ 6615112 w 7900987"/>
                  <a:gd name="connsiteY95" fmla="*/ 2343150 h 2628900"/>
                  <a:gd name="connsiteX96" fmla="*/ 6657975 w 7900987"/>
                  <a:gd name="connsiteY96" fmla="*/ 2328863 h 2628900"/>
                  <a:gd name="connsiteX97" fmla="*/ 6743700 w 7900987"/>
                  <a:gd name="connsiteY97" fmla="*/ 2271713 h 2628900"/>
                  <a:gd name="connsiteX98" fmla="*/ 6786562 w 7900987"/>
                  <a:gd name="connsiteY98" fmla="*/ 2228850 h 2628900"/>
                  <a:gd name="connsiteX99" fmla="*/ 6829425 w 7900987"/>
                  <a:gd name="connsiteY99" fmla="*/ 2214563 h 2628900"/>
                  <a:gd name="connsiteX100" fmla="*/ 7000875 w 7900987"/>
                  <a:gd name="connsiteY100" fmla="*/ 2200275 h 2628900"/>
                  <a:gd name="connsiteX101" fmla="*/ 7086600 w 7900987"/>
                  <a:gd name="connsiteY101" fmla="*/ 2185988 h 2628900"/>
                  <a:gd name="connsiteX102" fmla="*/ 7129462 w 7900987"/>
                  <a:gd name="connsiteY102" fmla="*/ 2171700 h 2628900"/>
                  <a:gd name="connsiteX103" fmla="*/ 7186612 w 7900987"/>
                  <a:gd name="connsiteY103" fmla="*/ 2157413 h 2628900"/>
                  <a:gd name="connsiteX104" fmla="*/ 7272337 w 7900987"/>
                  <a:gd name="connsiteY104" fmla="*/ 2100263 h 2628900"/>
                  <a:gd name="connsiteX105" fmla="*/ 7315200 w 7900987"/>
                  <a:gd name="connsiteY105" fmla="*/ 2071688 h 2628900"/>
                  <a:gd name="connsiteX106" fmla="*/ 7400925 w 7900987"/>
                  <a:gd name="connsiteY106" fmla="*/ 2028825 h 2628900"/>
                  <a:gd name="connsiteX107" fmla="*/ 7443787 w 7900987"/>
                  <a:gd name="connsiteY107" fmla="*/ 2014538 h 2628900"/>
                  <a:gd name="connsiteX108" fmla="*/ 7486650 w 7900987"/>
                  <a:gd name="connsiteY108" fmla="*/ 1985963 h 2628900"/>
                  <a:gd name="connsiteX109" fmla="*/ 7529512 w 7900987"/>
                  <a:gd name="connsiteY109" fmla="*/ 1971675 h 2628900"/>
                  <a:gd name="connsiteX110" fmla="*/ 7558087 w 7900987"/>
                  <a:gd name="connsiteY110" fmla="*/ 1928813 h 2628900"/>
                  <a:gd name="connsiteX111" fmla="*/ 7643812 w 7900987"/>
                  <a:gd name="connsiteY111" fmla="*/ 1871663 h 2628900"/>
                  <a:gd name="connsiteX112" fmla="*/ 7686675 w 7900987"/>
                  <a:gd name="connsiteY112" fmla="*/ 1843088 h 2628900"/>
                  <a:gd name="connsiteX113" fmla="*/ 7758112 w 7900987"/>
                  <a:gd name="connsiteY113" fmla="*/ 1771650 h 2628900"/>
                  <a:gd name="connsiteX114" fmla="*/ 7843837 w 7900987"/>
                  <a:gd name="connsiteY114" fmla="*/ 1743075 h 2628900"/>
                  <a:gd name="connsiteX115" fmla="*/ 7886700 w 7900987"/>
                  <a:gd name="connsiteY115" fmla="*/ 1657350 h 2628900"/>
                  <a:gd name="connsiteX116" fmla="*/ 7900987 w 7900987"/>
                  <a:gd name="connsiteY116" fmla="*/ 1614488 h 2628900"/>
                  <a:gd name="connsiteX117" fmla="*/ 7886700 w 7900987"/>
                  <a:gd name="connsiteY117" fmla="*/ 1300163 h 2628900"/>
                  <a:gd name="connsiteX118" fmla="*/ 7872412 w 7900987"/>
                  <a:gd name="connsiteY118" fmla="*/ 1257300 h 2628900"/>
                  <a:gd name="connsiteX119" fmla="*/ 7858125 w 7900987"/>
                  <a:gd name="connsiteY119" fmla="*/ 1114425 h 2628900"/>
                  <a:gd name="connsiteX120" fmla="*/ 7843837 w 7900987"/>
                  <a:gd name="connsiteY120" fmla="*/ 1071563 h 2628900"/>
                  <a:gd name="connsiteX121" fmla="*/ 7800975 w 7900987"/>
                  <a:gd name="connsiteY121" fmla="*/ 1028700 h 2628900"/>
                  <a:gd name="connsiteX122" fmla="*/ 7729537 w 7900987"/>
                  <a:gd name="connsiteY122" fmla="*/ 942975 h 2628900"/>
                  <a:gd name="connsiteX123" fmla="*/ 7686675 w 7900987"/>
                  <a:gd name="connsiteY123" fmla="*/ 914400 h 2628900"/>
                  <a:gd name="connsiteX124" fmla="*/ 7600950 w 7900987"/>
                  <a:gd name="connsiteY124" fmla="*/ 828675 h 2628900"/>
                  <a:gd name="connsiteX125" fmla="*/ 7515225 w 7900987"/>
                  <a:gd name="connsiteY125" fmla="*/ 771525 h 2628900"/>
                  <a:gd name="connsiteX126" fmla="*/ 7443787 w 7900987"/>
                  <a:gd name="connsiteY126" fmla="*/ 714375 h 2628900"/>
                  <a:gd name="connsiteX127" fmla="*/ 7315200 w 7900987"/>
                  <a:gd name="connsiteY127" fmla="*/ 642938 h 2628900"/>
                  <a:gd name="connsiteX128" fmla="*/ 7272337 w 7900987"/>
                  <a:gd name="connsiteY128" fmla="*/ 614363 h 262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7900987" h="2628900">
                    <a:moveTo>
                      <a:pt x="7386637" y="671513"/>
                    </a:moveTo>
                    <a:cubicBezTo>
                      <a:pt x="7297129" y="626759"/>
                      <a:pt x="7358890" y="661899"/>
                      <a:pt x="7272337" y="600075"/>
                    </a:cubicBezTo>
                    <a:cubicBezTo>
                      <a:pt x="7258364" y="590094"/>
                      <a:pt x="7242666" y="582493"/>
                      <a:pt x="7229475" y="571500"/>
                    </a:cubicBezTo>
                    <a:cubicBezTo>
                      <a:pt x="7158921" y="512706"/>
                      <a:pt x="7209214" y="525651"/>
                      <a:pt x="7100887" y="471488"/>
                    </a:cubicBezTo>
                    <a:cubicBezTo>
                      <a:pt x="7081837" y="461963"/>
                      <a:pt x="7062229" y="453480"/>
                      <a:pt x="7043737" y="442913"/>
                    </a:cubicBezTo>
                    <a:cubicBezTo>
                      <a:pt x="7028828" y="434394"/>
                      <a:pt x="7016566" y="421312"/>
                      <a:pt x="7000875" y="414338"/>
                    </a:cubicBezTo>
                    <a:cubicBezTo>
                      <a:pt x="6973350" y="402105"/>
                      <a:pt x="6915150" y="385763"/>
                      <a:pt x="6915150" y="385763"/>
                    </a:cubicBezTo>
                    <a:cubicBezTo>
                      <a:pt x="6847224" y="340480"/>
                      <a:pt x="6888579" y="362619"/>
                      <a:pt x="6786562" y="328613"/>
                    </a:cubicBezTo>
                    <a:lnTo>
                      <a:pt x="6700837" y="300038"/>
                    </a:lnTo>
                    <a:cubicBezTo>
                      <a:pt x="6657843" y="285707"/>
                      <a:pt x="6635808" y="276390"/>
                      <a:pt x="6586537" y="271463"/>
                    </a:cubicBezTo>
                    <a:cubicBezTo>
                      <a:pt x="6515296" y="264339"/>
                      <a:pt x="6443662" y="261938"/>
                      <a:pt x="6372225" y="257175"/>
                    </a:cubicBezTo>
                    <a:cubicBezTo>
                      <a:pt x="6323003" y="240769"/>
                      <a:pt x="6263399" y="219684"/>
                      <a:pt x="6215062" y="214313"/>
                    </a:cubicBezTo>
                    <a:cubicBezTo>
                      <a:pt x="6053005" y="196306"/>
                      <a:pt x="6129168" y="206124"/>
                      <a:pt x="5986462" y="185738"/>
                    </a:cubicBezTo>
                    <a:lnTo>
                      <a:pt x="5900737" y="157163"/>
                    </a:lnTo>
                    <a:cubicBezTo>
                      <a:pt x="5855748" y="142167"/>
                      <a:pt x="5850970" y="139355"/>
                      <a:pt x="5800725" y="128588"/>
                    </a:cubicBezTo>
                    <a:cubicBezTo>
                      <a:pt x="5570813" y="79322"/>
                      <a:pt x="5743383" y="116649"/>
                      <a:pt x="5557837" y="85725"/>
                    </a:cubicBezTo>
                    <a:cubicBezTo>
                      <a:pt x="5533884" y="81733"/>
                      <a:pt x="5510630" y="73053"/>
                      <a:pt x="5486400" y="71438"/>
                    </a:cubicBezTo>
                    <a:cubicBezTo>
                      <a:pt x="5252204" y="55825"/>
                      <a:pt x="4619520" y="46070"/>
                      <a:pt x="4471987" y="42863"/>
                    </a:cubicBezTo>
                    <a:cubicBezTo>
                      <a:pt x="4433887" y="38100"/>
                      <a:pt x="4395561" y="34887"/>
                      <a:pt x="4357687" y="28575"/>
                    </a:cubicBezTo>
                    <a:cubicBezTo>
                      <a:pt x="4321800" y="22594"/>
                      <a:pt x="4291652" y="11326"/>
                      <a:pt x="4257675" y="0"/>
                    </a:cubicBezTo>
                    <a:lnTo>
                      <a:pt x="2814637" y="14288"/>
                    </a:lnTo>
                    <a:cubicBezTo>
                      <a:pt x="2799580" y="14578"/>
                      <a:pt x="2786477" y="25308"/>
                      <a:pt x="2771775" y="28575"/>
                    </a:cubicBezTo>
                    <a:cubicBezTo>
                      <a:pt x="2620901" y="62103"/>
                      <a:pt x="2739679" y="24987"/>
                      <a:pt x="2643187" y="57150"/>
                    </a:cubicBezTo>
                    <a:cubicBezTo>
                      <a:pt x="2614612" y="76200"/>
                      <a:pt x="2581746" y="90016"/>
                      <a:pt x="2557462" y="114300"/>
                    </a:cubicBezTo>
                    <a:cubicBezTo>
                      <a:pt x="2503951" y="167812"/>
                      <a:pt x="2533769" y="150774"/>
                      <a:pt x="2471737" y="171450"/>
                    </a:cubicBezTo>
                    <a:lnTo>
                      <a:pt x="2386012" y="228600"/>
                    </a:lnTo>
                    <a:cubicBezTo>
                      <a:pt x="2307266" y="281098"/>
                      <a:pt x="2360218" y="255278"/>
                      <a:pt x="2214562" y="271463"/>
                    </a:cubicBezTo>
                    <a:cubicBezTo>
                      <a:pt x="2040664" y="314936"/>
                      <a:pt x="2334240" y="245292"/>
                      <a:pt x="1914525" y="300038"/>
                    </a:cubicBezTo>
                    <a:cubicBezTo>
                      <a:pt x="1884657" y="303934"/>
                      <a:pt x="1857375" y="319088"/>
                      <a:pt x="1828800" y="328613"/>
                    </a:cubicBezTo>
                    <a:lnTo>
                      <a:pt x="1785937" y="342900"/>
                    </a:lnTo>
                    <a:cubicBezTo>
                      <a:pt x="1771650" y="347662"/>
                      <a:pt x="1757686" y="353535"/>
                      <a:pt x="1743075" y="357188"/>
                    </a:cubicBezTo>
                    <a:cubicBezTo>
                      <a:pt x="1724025" y="361950"/>
                      <a:pt x="1704733" y="365833"/>
                      <a:pt x="1685925" y="371475"/>
                    </a:cubicBezTo>
                    <a:cubicBezTo>
                      <a:pt x="1657075" y="380130"/>
                      <a:pt x="1628775" y="390525"/>
                      <a:pt x="1600200" y="400050"/>
                    </a:cubicBezTo>
                    <a:lnTo>
                      <a:pt x="1514475" y="428625"/>
                    </a:lnTo>
                    <a:lnTo>
                      <a:pt x="1428750" y="457200"/>
                    </a:lnTo>
                    <a:cubicBezTo>
                      <a:pt x="1414462" y="461963"/>
                      <a:pt x="1400831" y="469620"/>
                      <a:pt x="1385887" y="471488"/>
                    </a:cubicBezTo>
                    <a:lnTo>
                      <a:pt x="1271587" y="485775"/>
                    </a:lnTo>
                    <a:cubicBezTo>
                      <a:pt x="1257300" y="490538"/>
                      <a:pt x="1241890" y="492749"/>
                      <a:pt x="1228725" y="500063"/>
                    </a:cubicBezTo>
                    <a:cubicBezTo>
                      <a:pt x="1198704" y="516742"/>
                      <a:pt x="1171575" y="538163"/>
                      <a:pt x="1143000" y="557213"/>
                    </a:cubicBezTo>
                    <a:lnTo>
                      <a:pt x="1100137" y="585788"/>
                    </a:lnTo>
                    <a:lnTo>
                      <a:pt x="1057275" y="614363"/>
                    </a:lnTo>
                    <a:lnTo>
                      <a:pt x="1014412" y="642938"/>
                    </a:lnTo>
                    <a:cubicBezTo>
                      <a:pt x="933445" y="764388"/>
                      <a:pt x="1066809" y="576249"/>
                      <a:pt x="900112" y="742950"/>
                    </a:cubicBezTo>
                    <a:cubicBezTo>
                      <a:pt x="774901" y="868164"/>
                      <a:pt x="933727" y="714938"/>
                      <a:pt x="814387" y="814388"/>
                    </a:cubicBezTo>
                    <a:cubicBezTo>
                      <a:pt x="798865" y="827323"/>
                      <a:pt x="789068" y="847225"/>
                      <a:pt x="771525" y="857250"/>
                    </a:cubicBezTo>
                    <a:cubicBezTo>
                      <a:pt x="754476" y="866992"/>
                      <a:pt x="733839" y="868943"/>
                      <a:pt x="714375" y="871538"/>
                    </a:cubicBezTo>
                    <a:cubicBezTo>
                      <a:pt x="662233" y="878490"/>
                      <a:pt x="609600" y="881063"/>
                      <a:pt x="557212" y="885825"/>
                    </a:cubicBezTo>
                    <a:cubicBezTo>
                      <a:pt x="542925" y="895350"/>
                      <a:pt x="530041" y="907426"/>
                      <a:pt x="514350" y="914400"/>
                    </a:cubicBezTo>
                    <a:cubicBezTo>
                      <a:pt x="486825" y="926633"/>
                      <a:pt x="428625" y="942975"/>
                      <a:pt x="428625" y="942975"/>
                    </a:cubicBezTo>
                    <a:lnTo>
                      <a:pt x="300037" y="1028700"/>
                    </a:lnTo>
                    <a:lnTo>
                      <a:pt x="257175" y="1057275"/>
                    </a:lnTo>
                    <a:cubicBezTo>
                      <a:pt x="190500" y="1157288"/>
                      <a:pt x="228600" y="1123950"/>
                      <a:pt x="157162" y="1171575"/>
                    </a:cubicBezTo>
                    <a:cubicBezTo>
                      <a:pt x="138112" y="1200150"/>
                      <a:pt x="110872" y="1224719"/>
                      <a:pt x="100012" y="1257300"/>
                    </a:cubicBezTo>
                    <a:cubicBezTo>
                      <a:pt x="51985" y="1401388"/>
                      <a:pt x="125273" y="1177861"/>
                      <a:pt x="71437" y="1357313"/>
                    </a:cubicBezTo>
                    <a:cubicBezTo>
                      <a:pt x="62782" y="1386163"/>
                      <a:pt x="50167" y="1413817"/>
                      <a:pt x="42862" y="1443038"/>
                    </a:cubicBezTo>
                    <a:cubicBezTo>
                      <a:pt x="24922" y="1514799"/>
                      <a:pt x="34785" y="1481560"/>
                      <a:pt x="14287" y="1543050"/>
                    </a:cubicBezTo>
                    <a:cubicBezTo>
                      <a:pt x="9525" y="1595438"/>
                      <a:pt x="0" y="1647609"/>
                      <a:pt x="0" y="1700213"/>
                    </a:cubicBezTo>
                    <a:cubicBezTo>
                      <a:pt x="0" y="1719849"/>
                      <a:pt x="8892" y="1738482"/>
                      <a:pt x="14287" y="1757363"/>
                    </a:cubicBezTo>
                    <a:cubicBezTo>
                      <a:pt x="18424" y="1771844"/>
                      <a:pt x="21261" y="1787060"/>
                      <a:pt x="28575" y="1800225"/>
                    </a:cubicBezTo>
                    <a:cubicBezTo>
                      <a:pt x="84606" y="1901079"/>
                      <a:pt x="77319" y="1880346"/>
                      <a:pt x="171450" y="1943100"/>
                    </a:cubicBezTo>
                    <a:lnTo>
                      <a:pt x="257175" y="2000250"/>
                    </a:lnTo>
                    <a:lnTo>
                      <a:pt x="300037" y="2014538"/>
                    </a:lnTo>
                    <a:cubicBezTo>
                      <a:pt x="312982" y="2024247"/>
                      <a:pt x="379157" y="2075528"/>
                      <a:pt x="400050" y="2085975"/>
                    </a:cubicBezTo>
                    <a:cubicBezTo>
                      <a:pt x="433324" y="2102612"/>
                      <a:pt x="499364" y="2110891"/>
                      <a:pt x="528637" y="2114550"/>
                    </a:cubicBezTo>
                    <a:cubicBezTo>
                      <a:pt x="576130" y="2120487"/>
                      <a:pt x="623887" y="2124075"/>
                      <a:pt x="671512" y="2128838"/>
                    </a:cubicBezTo>
                    <a:cubicBezTo>
                      <a:pt x="685800" y="2138363"/>
                      <a:pt x="702233" y="2145271"/>
                      <a:pt x="714375" y="2157413"/>
                    </a:cubicBezTo>
                    <a:cubicBezTo>
                      <a:pt x="809628" y="2252665"/>
                      <a:pt x="671509" y="2152647"/>
                      <a:pt x="785812" y="2228850"/>
                    </a:cubicBezTo>
                    <a:cubicBezTo>
                      <a:pt x="795337" y="2243138"/>
                      <a:pt x="802245" y="2259571"/>
                      <a:pt x="814387" y="2271713"/>
                    </a:cubicBezTo>
                    <a:cubicBezTo>
                      <a:pt x="848709" y="2306035"/>
                      <a:pt x="859441" y="2297145"/>
                      <a:pt x="900112" y="2314575"/>
                    </a:cubicBezTo>
                    <a:cubicBezTo>
                      <a:pt x="919688" y="2322965"/>
                      <a:pt x="936288" y="2339449"/>
                      <a:pt x="957262" y="2343150"/>
                    </a:cubicBezTo>
                    <a:cubicBezTo>
                      <a:pt x="1018413" y="2353941"/>
                      <a:pt x="1081213" y="2351259"/>
                      <a:pt x="1143000" y="2357438"/>
                    </a:cubicBezTo>
                    <a:cubicBezTo>
                      <a:pt x="1176509" y="2360789"/>
                      <a:pt x="1209596" y="2367548"/>
                      <a:pt x="1243012" y="2371725"/>
                    </a:cubicBezTo>
                    <a:cubicBezTo>
                      <a:pt x="1285805" y="2377074"/>
                      <a:pt x="1328737" y="2381250"/>
                      <a:pt x="1371600" y="2386013"/>
                    </a:cubicBezTo>
                    <a:cubicBezTo>
                      <a:pt x="1527910" y="2438115"/>
                      <a:pt x="1291153" y="2355021"/>
                      <a:pt x="1457325" y="2428875"/>
                    </a:cubicBezTo>
                    <a:cubicBezTo>
                      <a:pt x="1484850" y="2441108"/>
                      <a:pt x="1514475" y="2447925"/>
                      <a:pt x="1543050" y="2457450"/>
                    </a:cubicBezTo>
                    <a:lnTo>
                      <a:pt x="1585912" y="2471738"/>
                    </a:lnTo>
                    <a:lnTo>
                      <a:pt x="1628775" y="2486025"/>
                    </a:lnTo>
                    <a:cubicBezTo>
                      <a:pt x="1643062" y="2490787"/>
                      <a:pt x="1657026" y="2496660"/>
                      <a:pt x="1671637" y="2500313"/>
                    </a:cubicBezTo>
                    <a:cubicBezTo>
                      <a:pt x="1690687" y="2505075"/>
                      <a:pt x="1709194" y="2513294"/>
                      <a:pt x="1728787" y="2514600"/>
                    </a:cubicBezTo>
                    <a:cubicBezTo>
                      <a:pt x="1852429" y="2522843"/>
                      <a:pt x="1976414" y="2524760"/>
                      <a:pt x="2100262" y="2528888"/>
                    </a:cubicBezTo>
                    <a:cubicBezTo>
                      <a:pt x="2982823" y="2558307"/>
                      <a:pt x="2224729" y="2528120"/>
                      <a:pt x="2928937" y="2557463"/>
                    </a:cubicBezTo>
                    <a:cubicBezTo>
                      <a:pt x="2985610" y="2568797"/>
                      <a:pt x="3062972" y="2583091"/>
                      <a:pt x="3114675" y="2600325"/>
                    </a:cubicBezTo>
                    <a:lnTo>
                      <a:pt x="3200400" y="2628900"/>
                    </a:lnTo>
                    <a:lnTo>
                      <a:pt x="4900612" y="2614613"/>
                    </a:lnTo>
                    <a:cubicBezTo>
                      <a:pt x="4915671" y="2614366"/>
                      <a:pt x="4928566" y="2602455"/>
                      <a:pt x="4943475" y="2600325"/>
                    </a:cubicBezTo>
                    <a:cubicBezTo>
                      <a:pt x="4995550" y="2592886"/>
                      <a:pt x="5048250" y="2590800"/>
                      <a:pt x="5100637" y="2586038"/>
                    </a:cubicBezTo>
                    <a:cubicBezTo>
                      <a:pt x="5114925" y="2581275"/>
                      <a:pt x="5130029" y="2578485"/>
                      <a:pt x="5143500" y="2571750"/>
                    </a:cubicBezTo>
                    <a:cubicBezTo>
                      <a:pt x="5158858" y="2564071"/>
                      <a:pt x="5170579" y="2549939"/>
                      <a:pt x="5186362" y="2543175"/>
                    </a:cubicBezTo>
                    <a:cubicBezTo>
                      <a:pt x="5220042" y="2528741"/>
                      <a:pt x="5320355" y="2517910"/>
                      <a:pt x="5343525" y="2514600"/>
                    </a:cubicBezTo>
                    <a:cubicBezTo>
                      <a:pt x="5357812" y="2509838"/>
                      <a:pt x="5371906" y="2504450"/>
                      <a:pt x="5386387" y="2500313"/>
                    </a:cubicBezTo>
                    <a:cubicBezTo>
                      <a:pt x="5607452" y="2437151"/>
                      <a:pt x="5787051" y="2478037"/>
                      <a:pt x="6057900" y="2471738"/>
                    </a:cubicBezTo>
                    <a:cubicBezTo>
                      <a:pt x="6149158" y="2441317"/>
                      <a:pt x="6045678" y="2473336"/>
                      <a:pt x="6186487" y="2443163"/>
                    </a:cubicBezTo>
                    <a:cubicBezTo>
                      <a:pt x="6224888" y="2434934"/>
                      <a:pt x="6263530" y="2427007"/>
                      <a:pt x="6300787" y="2414588"/>
                    </a:cubicBezTo>
                    <a:cubicBezTo>
                      <a:pt x="6329362" y="2405063"/>
                      <a:pt x="6356541" y="2389010"/>
                      <a:pt x="6386512" y="2386013"/>
                    </a:cubicBezTo>
                    <a:lnTo>
                      <a:pt x="6529387" y="2371725"/>
                    </a:lnTo>
                    <a:lnTo>
                      <a:pt x="6615112" y="2343150"/>
                    </a:lnTo>
                    <a:lnTo>
                      <a:pt x="6657975" y="2328863"/>
                    </a:lnTo>
                    <a:cubicBezTo>
                      <a:pt x="6686550" y="2309813"/>
                      <a:pt x="6719416" y="2295997"/>
                      <a:pt x="6743700" y="2271713"/>
                    </a:cubicBezTo>
                    <a:cubicBezTo>
                      <a:pt x="6757987" y="2257425"/>
                      <a:pt x="6769750" y="2240058"/>
                      <a:pt x="6786562" y="2228850"/>
                    </a:cubicBezTo>
                    <a:cubicBezTo>
                      <a:pt x="6799093" y="2220496"/>
                      <a:pt x="6814497" y="2216553"/>
                      <a:pt x="6829425" y="2214563"/>
                    </a:cubicBezTo>
                    <a:cubicBezTo>
                      <a:pt x="6886270" y="2206984"/>
                      <a:pt x="6943878" y="2206608"/>
                      <a:pt x="7000875" y="2200275"/>
                    </a:cubicBezTo>
                    <a:cubicBezTo>
                      <a:pt x="7029667" y="2197076"/>
                      <a:pt x="7058025" y="2190750"/>
                      <a:pt x="7086600" y="2185988"/>
                    </a:cubicBezTo>
                    <a:cubicBezTo>
                      <a:pt x="7100887" y="2181225"/>
                      <a:pt x="7114981" y="2175837"/>
                      <a:pt x="7129462" y="2171700"/>
                    </a:cubicBezTo>
                    <a:cubicBezTo>
                      <a:pt x="7148343" y="2166305"/>
                      <a:pt x="7169049" y="2166195"/>
                      <a:pt x="7186612" y="2157413"/>
                    </a:cubicBezTo>
                    <a:cubicBezTo>
                      <a:pt x="7217329" y="2142054"/>
                      <a:pt x="7243762" y="2119313"/>
                      <a:pt x="7272337" y="2100263"/>
                    </a:cubicBezTo>
                    <a:cubicBezTo>
                      <a:pt x="7286625" y="2090738"/>
                      <a:pt x="7298910" y="2077118"/>
                      <a:pt x="7315200" y="2071688"/>
                    </a:cubicBezTo>
                    <a:cubicBezTo>
                      <a:pt x="7422941" y="2035773"/>
                      <a:pt x="7290131" y="2084222"/>
                      <a:pt x="7400925" y="2028825"/>
                    </a:cubicBezTo>
                    <a:cubicBezTo>
                      <a:pt x="7414395" y="2022090"/>
                      <a:pt x="7429500" y="2019300"/>
                      <a:pt x="7443787" y="2014538"/>
                    </a:cubicBezTo>
                    <a:cubicBezTo>
                      <a:pt x="7458075" y="2005013"/>
                      <a:pt x="7471291" y="1993642"/>
                      <a:pt x="7486650" y="1985963"/>
                    </a:cubicBezTo>
                    <a:cubicBezTo>
                      <a:pt x="7500120" y="1979228"/>
                      <a:pt x="7517752" y="1981083"/>
                      <a:pt x="7529512" y="1971675"/>
                    </a:cubicBezTo>
                    <a:cubicBezTo>
                      <a:pt x="7542920" y="1960948"/>
                      <a:pt x="7545164" y="1940120"/>
                      <a:pt x="7558087" y="1928813"/>
                    </a:cubicBezTo>
                    <a:cubicBezTo>
                      <a:pt x="7583933" y="1906198"/>
                      <a:pt x="7615237" y="1890713"/>
                      <a:pt x="7643812" y="1871663"/>
                    </a:cubicBezTo>
                    <a:lnTo>
                      <a:pt x="7686675" y="1843088"/>
                    </a:lnTo>
                    <a:cubicBezTo>
                      <a:pt x="7712743" y="1803986"/>
                      <a:pt x="7712994" y="1791702"/>
                      <a:pt x="7758112" y="1771650"/>
                    </a:cubicBezTo>
                    <a:cubicBezTo>
                      <a:pt x="7785637" y="1759417"/>
                      <a:pt x="7843837" y="1743075"/>
                      <a:pt x="7843837" y="1743075"/>
                    </a:cubicBezTo>
                    <a:cubicBezTo>
                      <a:pt x="7879752" y="1635334"/>
                      <a:pt x="7831303" y="1768144"/>
                      <a:pt x="7886700" y="1657350"/>
                    </a:cubicBezTo>
                    <a:cubicBezTo>
                      <a:pt x="7893435" y="1643880"/>
                      <a:pt x="7896225" y="1628775"/>
                      <a:pt x="7900987" y="1614488"/>
                    </a:cubicBezTo>
                    <a:cubicBezTo>
                      <a:pt x="7896225" y="1509713"/>
                      <a:pt x="7895064" y="1404712"/>
                      <a:pt x="7886700" y="1300163"/>
                    </a:cubicBezTo>
                    <a:cubicBezTo>
                      <a:pt x="7885499" y="1285150"/>
                      <a:pt x="7874702" y="1272185"/>
                      <a:pt x="7872412" y="1257300"/>
                    </a:cubicBezTo>
                    <a:cubicBezTo>
                      <a:pt x="7865134" y="1209994"/>
                      <a:pt x="7865403" y="1161731"/>
                      <a:pt x="7858125" y="1114425"/>
                    </a:cubicBezTo>
                    <a:cubicBezTo>
                      <a:pt x="7855835" y="1099540"/>
                      <a:pt x="7852191" y="1084094"/>
                      <a:pt x="7843837" y="1071563"/>
                    </a:cubicBezTo>
                    <a:cubicBezTo>
                      <a:pt x="7832629" y="1054751"/>
                      <a:pt x="7813910" y="1044222"/>
                      <a:pt x="7800975" y="1028700"/>
                    </a:cubicBezTo>
                    <a:cubicBezTo>
                      <a:pt x="7749891" y="967399"/>
                      <a:pt x="7797839" y="999894"/>
                      <a:pt x="7729537" y="942975"/>
                    </a:cubicBezTo>
                    <a:cubicBezTo>
                      <a:pt x="7716346" y="931982"/>
                      <a:pt x="7699509" y="925808"/>
                      <a:pt x="7686675" y="914400"/>
                    </a:cubicBezTo>
                    <a:cubicBezTo>
                      <a:pt x="7656471" y="887552"/>
                      <a:pt x="7634574" y="851091"/>
                      <a:pt x="7600950" y="828675"/>
                    </a:cubicBezTo>
                    <a:lnTo>
                      <a:pt x="7515225" y="771525"/>
                    </a:lnTo>
                    <a:cubicBezTo>
                      <a:pt x="7462427" y="692329"/>
                      <a:pt x="7516858" y="754970"/>
                      <a:pt x="7443787" y="714375"/>
                    </a:cubicBezTo>
                    <a:cubicBezTo>
                      <a:pt x="7296406" y="632497"/>
                      <a:pt x="7412185" y="675266"/>
                      <a:pt x="7315200" y="642938"/>
                    </a:cubicBezTo>
                    <a:lnTo>
                      <a:pt x="7272337" y="614363"/>
                    </a:lnTo>
                  </a:path>
                </a:pathLst>
              </a:custGeom>
              <a:gradFill flip="none" rotWithShape="1">
                <a:gsLst>
                  <a:gs pos="0">
                    <a:srgbClr val="CC00FF">
                      <a:shade val="30000"/>
                      <a:satMod val="115000"/>
                    </a:srgbClr>
                  </a:gs>
                  <a:gs pos="50000">
                    <a:srgbClr val="CC00FF">
                      <a:shade val="67500"/>
                      <a:satMod val="115000"/>
                    </a:srgbClr>
                  </a:gs>
                  <a:gs pos="100000">
                    <a:srgbClr val="CC00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8100">
                <a:solidFill>
                  <a:schemeClr val="tx1"/>
                </a:solidFill>
              </a:ln>
              <a:effectLst>
                <a:innerShdw>
                  <a:srgbClr val="00FF00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EG" sz="1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p:grpSp>
        <p:sp>
          <p:nvSpPr>
            <p:cNvPr id="5" name="TextBox 2"/>
            <p:cNvSpPr txBox="1"/>
            <p:nvPr/>
          </p:nvSpPr>
          <p:spPr>
            <a:xfrm>
              <a:off x="878915" y="3720716"/>
              <a:ext cx="6143669" cy="16440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72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مدة التنفيذ </a:t>
              </a:r>
              <a:endPara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84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22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2322746"/>
            <a:ext cx="7660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buFont typeface="Arial" pitchFamily="34" charset="0"/>
              <a:buChar char="•"/>
            </a:pPr>
            <a:r>
              <a:rPr lang="ar-SA" sz="5400" b="1" dirty="0">
                <a:latin typeface="Times New Roman" pitchFamily="18" charset="0"/>
                <a:cs typeface="Times New Roman" pitchFamily="18" charset="0"/>
              </a:rPr>
              <a:t>وأن (أصبح) تفيد 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.................................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322517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>
                <a:solidFill>
                  <a:srgbClr val="FF0000"/>
                </a:solidFill>
                <a:cs typeface="Times New Roman" pitchFamily="18" charset="0"/>
              </a:rPr>
              <a:t>اتصاف الاسم بالخبر في الصباح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33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2060848"/>
            <a:ext cx="7660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وأن (ما دام) تفيد وقت اتصاف </a:t>
            </a:r>
            <a:r>
              <a:rPr lang="ar-SA" sz="5400" dirty="0">
                <a:cs typeface="Times New Roman" pitchFamily="18" charset="0"/>
              </a:rPr>
              <a:t>.....................</a:t>
            </a:r>
            <a:r>
              <a:rPr lang="ar-SA" sz="5400" b="1" dirty="0">
                <a:cs typeface="Times New Roman" pitchFamily="18" charset="0"/>
              </a:rPr>
              <a:t> </a:t>
            </a:r>
            <a:r>
              <a:rPr lang="ar-SA" sz="5400" b="1" dirty="0" smtClean="0">
                <a:cs typeface="Times New Roman" pitchFamily="18" charset="0"/>
              </a:rPr>
              <a:t>ب</a:t>
            </a:r>
            <a:r>
              <a:rPr lang="ar-EG" sz="5400" b="1" dirty="0" smtClean="0">
                <a:cs typeface="Times New Roman" pitchFamily="18" charset="0"/>
              </a:rPr>
              <a:t>ـ</a:t>
            </a:r>
            <a:r>
              <a:rPr lang="ar-SA" sz="5400" b="1" dirty="0" smtClean="0">
                <a:cs typeface="Times New Roman" pitchFamily="18" charset="0"/>
              </a:rPr>
              <a:t> </a:t>
            </a:r>
            <a:r>
              <a:rPr lang="ar-SA" sz="5400" dirty="0">
                <a:cs typeface="Times New Roman" pitchFamily="18" charset="0"/>
              </a:rPr>
              <a:t>........................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3131840" y="2924944"/>
            <a:ext cx="32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الاسم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3729226"/>
            <a:ext cx="32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الخير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84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88640"/>
            <a:ext cx="8668344" cy="6552728"/>
            <a:chOff x="251520" y="188640"/>
            <a:chExt cx="8668344" cy="6552728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88640"/>
              <a:ext cx="8668344" cy="6552728"/>
              <a:chOff x="251520" y="188640"/>
              <a:chExt cx="8668344" cy="655272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" name="Flowchart: Card 5"/>
              <p:cNvSpPr/>
              <p:nvPr/>
            </p:nvSpPr>
            <p:spPr>
              <a:xfrm rot="10800000">
                <a:off x="4932040" y="1556792"/>
                <a:ext cx="3987824" cy="5184576"/>
              </a:xfrm>
              <a:prstGeom prst="flowChartPunchedCard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Heart 6"/>
              <p:cNvSpPr/>
              <p:nvPr/>
            </p:nvSpPr>
            <p:spPr>
              <a:xfrm>
                <a:off x="4716016" y="188640"/>
                <a:ext cx="4203848" cy="3348372"/>
              </a:xfrm>
              <a:prstGeom prst="heart">
                <a:avLst/>
              </a:prstGeom>
              <a:gradFill flip="none" rotWithShape="1">
                <a:gsLst>
                  <a:gs pos="51000">
                    <a:srgbClr val="FFE9B6"/>
                  </a:gs>
                  <a:gs pos="0">
                    <a:srgbClr val="CC6600"/>
                  </a:gs>
                  <a:gs pos="50000">
                    <a:schemeClr val="bg1"/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L-Shape 7"/>
              <p:cNvSpPr/>
              <p:nvPr/>
            </p:nvSpPr>
            <p:spPr>
              <a:xfrm>
                <a:off x="251520" y="476672"/>
                <a:ext cx="4752528" cy="6264696"/>
              </a:xfrm>
              <a:prstGeom prst="corne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611560" y="692696"/>
                <a:ext cx="8064896" cy="5616624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90000"/>
                    </a:schemeClr>
                  </a:gs>
                  <a:gs pos="99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5949280"/>
              <a:ext cx="3981822" cy="476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34594" y="5949280"/>
              <a:ext cx="3981822" cy="4762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2060848"/>
            <a:ext cx="7660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وأن (بات) تفيد اتصاف المبتدأ بالخبر وقت </a:t>
            </a:r>
            <a:r>
              <a:rPr lang="ar-SA" sz="5400" dirty="0">
                <a:cs typeface="Times New Roman" pitchFamily="18" charset="0"/>
              </a:rPr>
              <a:t>...........................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915816" y="3729226"/>
            <a:ext cx="32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dirty="0" smtClean="0">
                <a:solidFill>
                  <a:srgbClr val="FF0000"/>
                </a:solidFill>
                <a:cs typeface="Times New Roman" pitchFamily="18" charset="0"/>
              </a:rPr>
              <a:t>الليل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0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sfl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8596" y="642918"/>
            <a:ext cx="8286808" cy="6684893"/>
            <a:chOff x="428596" y="642918"/>
            <a:chExt cx="8286808" cy="668489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" name="Flowchart: Terminator 3"/>
            <p:cNvSpPr/>
            <p:nvPr/>
          </p:nvSpPr>
          <p:spPr>
            <a:xfrm rot="5400000">
              <a:off x="2750331" y="-321495"/>
              <a:ext cx="5000660" cy="6929486"/>
            </a:xfrm>
            <a:prstGeom prst="flowChartTerminator">
              <a:avLst/>
            </a:prstGeom>
            <a:solidFill>
              <a:srgbClr val="0000FF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5" name="Group 10"/>
            <p:cNvGrpSpPr/>
            <p:nvPr/>
          </p:nvGrpSpPr>
          <p:grpSpPr>
            <a:xfrm>
              <a:off x="428596" y="714356"/>
              <a:ext cx="8191335" cy="6613455"/>
              <a:chOff x="428596" y="714356"/>
              <a:chExt cx="8191335" cy="6613455"/>
            </a:xfrm>
          </p:grpSpPr>
          <p:sp>
            <p:nvSpPr>
              <p:cNvPr id="6" name="Lightning Bolt 5"/>
              <p:cNvSpPr/>
              <p:nvPr/>
            </p:nvSpPr>
            <p:spPr>
              <a:xfrm rot="2166847" flipH="1">
                <a:off x="4716938" y="4593892"/>
                <a:ext cx="3902993" cy="2733919"/>
              </a:xfrm>
              <a:prstGeom prst="lightningBol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grpSp>
            <p:nvGrpSpPr>
              <p:cNvPr id="7" name="Group 8"/>
              <p:cNvGrpSpPr/>
              <p:nvPr/>
            </p:nvGrpSpPr>
            <p:grpSpPr>
              <a:xfrm>
                <a:off x="428596" y="714356"/>
                <a:ext cx="8001056" cy="5838857"/>
                <a:chOff x="428596" y="714356"/>
                <a:chExt cx="8001056" cy="5838857"/>
              </a:xfrm>
            </p:grpSpPr>
            <p:sp>
              <p:nvSpPr>
                <p:cNvPr id="8" name="L-Shape 7"/>
                <p:cNvSpPr/>
                <p:nvPr/>
              </p:nvSpPr>
              <p:spPr>
                <a:xfrm>
                  <a:off x="500034" y="714356"/>
                  <a:ext cx="4929222" cy="5500726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  <p:sp>
              <p:nvSpPr>
                <p:cNvPr id="9" name="Flowchart: Terminator 8"/>
                <p:cNvSpPr/>
                <p:nvPr/>
              </p:nvSpPr>
              <p:spPr>
                <a:xfrm>
                  <a:off x="785786" y="1000108"/>
                  <a:ext cx="7643866" cy="5000660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  <p:pic>
              <p:nvPicPr>
                <p:cNvPr id="10" name="Picture 5" descr="0bd85511c04d683ed0230f2219cb0612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472" y="785794"/>
                  <a:ext cx="523875" cy="1676400"/>
                </a:xfrm>
                <a:prstGeom prst="rect">
                  <a:avLst/>
                </a:prstGeom>
                <a:ln>
                  <a:noFill/>
                </a:ln>
                <a:effectLst/>
                <a:sp3d prstMaterial="softEdge">
                  <a:bevelT w="127000" prst="artDeco"/>
                </a:sp3d>
              </p:spPr>
            </p:pic>
            <p:pic>
              <p:nvPicPr>
                <p:cNvPr id="11" name="Picture 10" descr="0fc034ed9c45fde9c310a8e1a696d33f.gi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8596" y="5286388"/>
                  <a:ext cx="2971800" cy="1266825"/>
                </a:xfrm>
                <a:prstGeom prst="rect">
                  <a:avLst/>
                </a:prstGeom>
                <a:ln>
                  <a:noFill/>
                </a:ln>
                <a:effectLst/>
                <a:sp3d prstMaterial="softEdge">
                  <a:bevelT w="127000" prst="artDeco"/>
                </a:sp3d>
              </p:spPr>
            </p:pic>
          </p:grpSp>
        </p:grp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75656" y="1862822"/>
            <a:ext cx="63864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ar-EG" sz="60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2- </a:t>
            </a:r>
            <a:r>
              <a:rPr lang="ar-SA" sz="60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أدخل (كان) أو إحدى أخواتها على الجمل التالية، وغيّر ما يلزم: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2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15616" y="1189201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أ-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السّلامُ أملٌ محبّبٌ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24607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مازال السلام أملا محببا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7194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ب-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المتخاصمانِ في المحكمة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31808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بات المتخاصمان في المحكمة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89073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ج-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التطوّرُ مستمرٌّ في وطننا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8" y="331808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أصبح التطوّرُ مستمرٌّا في وطننا.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77931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د</a:t>
            </a:r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بعضُ النساءِ رائداتٌ في حقل المعرفة الإنسانية.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678123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 صار بعضُ النساءِ رائداتٍ في حقل المعرفة الإنسانية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59724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ه</a:t>
            </a:r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ـ-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التطرّفُ طريقٌ إلى الهاويةِ.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75013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 ما انفك التطرّفُ طريقا إلى الهاويةِ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335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و</a:t>
            </a:r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أبوك – وإن بدا أنه غاضبٌ منك – محبٌّ لك.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678123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 مابرح أبوك – وإن بدا أنه غاضبٌ منك – محبّا لك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6155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067" y="3284984"/>
            <a:ext cx="7572428" cy="3429024"/>
            <a:chOff x="714348" y="1857364"/>
            <a:chExt cx="7572428" cy="3429024"/>
          </a:xfrm>
        </p:grpSpPr>
        <p:grpSp>
          <p:nvGrpSpPr>
            <p:cNvPr id="8" name="Group 4"/>
            <p:cNvGrpSpPr/>
            <p:nvPr/>
          </p:nvGrpSpPr>
          <p:grpSpPr>
            <a:xfrm>
              <a:off x="714348" y="1857364"/>
              <a:ext cx="7572428" cy="3429024"/>
              <a:chOff x="857224" y="2000240"/>
              <a:chExt cx="7572428" cy="3429024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0" name="Flowchart: Terminator 9"/>
              <p:cNvSpPr/>
              <p:nvPr/>
            </p:nvSpPr>
            <p:spPr>
              <a:xfrm>
                <a:off x="857224" y="2000240"/>
                <a:ext cx="7572428" cy="3429024"/>
              </a:xfrm>
              <a:prstGeom prst="flowChartTerminator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1" name="Snip Same Side Corner Rectangle 2"/>
              <p:cNvSpPr/>
              <p:nvPr/>
            </p:nvSpPr>
            <p:spPr>
              <a:xfrm>
                <a:off x="1285852" y="2214554"/>
                <a:ext cx="6786610" cy="2928958"/>
              </a:xfrm>
              <a:prstGeom prst="snip2SameRect">
                <a:avLst>
                  <a:gd name="adj1" fmla="val 30766"/>
                  <a:gd name="adj2" fmla="val 11581"/>
                </a:avLst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bg1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 descr="2de0d41888181a8baa557cd1c778f619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47855">
              <a:off x="897309" y="1913558"/>
              <a:ext cx="1905000" cy="952500"/>
            </a:xfrm>
            <a:prstGeom prst="rect">
              <a:avLst/>
            </a:prstGeom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93075" y="4117631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6000" b="1" dirty="0" smtClean="0">
                <a:cs typeface="Times New Roman" pitchFamily="18" charset="0"/>
              </a:rPr>
              <a:t>يتوقع من الطالب بعد دراسة الوحدة أن:</a:t>
            </a:r>
            <a:endParaRPr lang="en-US" sz="60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1521318">
            <a:off x="1549120" y="-536593"/>
            <a:ext cx="6422405" cy="4737016"/>
            <a:chOff x="3334" y="28"/>
            <a:chExt cx="2426" cy="1679"/>
          </a:xfrm>
        </p:grpSpPr>
        <p:pic>
          <p:nvPicPr>
            <p:cNvPr id="5" name="Picture 3" descr="leaf_vector_tes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34" y="28"/>
              <a:ext cx="2426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-1440534">
              <a:off x="3651" y="572"/>
              <a:ext cx="13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72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أهداف الوحدة </a:t>
              </a:r>
              <a:endParaRPr lang="en-US" sz="7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50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4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4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188640"/>
            <a:ext cx="8967940" cy="6518828"/>
            <a:chOff x="712443" y="714356"/>
            <a:chExt cx="8098190" cy="5755129"/>
          </a:xfrm>
        </p:grpSpPr>
        <p:grpSp>
          <p:nvGrpSpPr>
            <p:cNvPr id="3" name="Group 8"/>
            <p:cNvGrpSpPr/>
            <p:nvPr/>
          </p:nvGrpSpPr>
          <p:grpSpPr>
            <a:xfrm>
              <a:off x="712443" y="817144"/>
              <a:ext cx="7996073" cy="5652341"/>
              <a:chOff x="712443" y="817144"/>
              <a:chExt cx="7996073" cy="5652341"/>
            </a:xfrm>
          </p:grpSpPr>
          <p:sp>
            <p:nvSpPr>
              <p:cNvPr id="5" name="Flowchart: Terminator 4"/>
              <p:cNvSpPr/>
              <p:nvPr/>
            </p:nvSpPr>
            <p:spPr>
              <a:xfrm rot="6139486">
                <a:off x="852828" y="3971646"/>
                <a:ext cx="2357454" cy="2638223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 rot="6139486">
                <a:off x="6210678" y="676759"/>
                <a:ext cx="2357454" cy="26382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7" name="Picture 6" descr="2c2ad4c18ab2df6cf4fb6b7e4af6cecd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96594">
                <a:off x="1239702" y="5472506"/>
                <a:ext cx="372855" cy="447427"/>
              </a:xfrm>
              <a:prstGeom prst="rect">
                <a:avLst/>
              </a:prstGeom>
            </p:spPr>
          </p:pic>
          <p:sp>
            <p:nvSpPr>
              <p:cNvPr id="8" name="Plaque 2"/>
              <p:cNvSpPr/>
              <p:nvPr/>
            </p:nvSpPr>
            <p:spPr>
              <a:xfrm>
                <a:off x="1071538" y="1000108"/>
                <a:ext cx="7429552" cy="5214974"/>
              </a:xfrm>
              <a:prstGeom prst="plaque">
                <a:avLst>
                  <a:gd name="adj" fmla="val 1016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3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 descr="31fe358cdd5f9717504540f5cd2aa58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72017">
              <a:off x="6715140" y="714356"/>
              <a:ext cx="2095493" cy="4524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99592" y="1261209"/>
            <a:ext cx="7617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ز</a:t>
            </a:r>
            <a:r>
              <a:rPr lang="ar-EG" sz="6000" b="1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ar-SA" sz="6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SA" sz="6000" b="1" dirty="0">
                <a:solidFill>
                  <a:srgbClr val="0000FF"/>
                </a:solidFill>
                <a:cs typeface="Times New Roman" pitchFamily="18" charset="0"/>
              </a:rPr>
              <a:t>هذا رأيُك يومَ أمس.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367812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cs typeface="Times New Roman" pitchFamily="18" charset="0"/>
              </a:rPr>
              <a:t> كان هذا رأيَك يومَ أمس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3767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2 - suck drink through st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5576" y="1628800"/>
            <a:ext cx="8064896" cy="3528392"/>
            <a:chOff x="683568" y="1844824"/>
            <a:chExt cx="8064896" cy="2448272"/>
          </a:xfrm>
        </p:grpSpPr>
        <p:grpSp>
          <p:nvGrpSpPr>
            <p:cNvPr id="13" name="Group 12"/>
            <p:cNvGrpSpPr/>
            <p:nvPr/>
          </p:nvGrpSpPr>
          <p:grpSpPr>
            <a:xfrm>
              <a:off x="683568" y="1844824"/>
              <a:ext cx="8064896" cy="2448272"/>
              <a:chOff x="683568" y="1844824"/>
              <a:chExt cx="8064896" cy="244827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83568" y="1844824"/>
                <a:ext cx="8064896" cy="2448272"/>
                <a:chOff x="2123728" y="1988840"/>
                <a:chExt cx="5976664" cy="1944216"/>
              </a:xfrm>
            </p:grpSpPr>
            <p:sp>
              <p:nvSpPr>
                <p:cNvPr id="18" name="Pentagon 17"/>
                <p:cNvSpPr/>
                <p:nvPr/>
              </p:nvSpPr>
              <p:spPr>
                <a:xfrm>
                  <a:off x="2123728" y="1988840"/>
                  <a:ext cx="5976664" cy="1944216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2339752" y="1988840"/>
                  <a:ext cx="4878288" cy="194421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4083546"/>
                <a:ext cx="4143375" cy="20955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40352" y="2639194"/>
                <a:ext cx="716277" cy="859532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205880" y="2636912"/>
              <a:ext cx="6102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endParaRPr lang="en-US" sz="4800" dirty="0">
                <a:ln>
                  <a:solidFill>
                    <a:srgbClr val="FF0000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52128" y="2067813"/>
            <a:ext cx="6228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5400" b="1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cs typeface="Times New Roman" pitchFamily="18" charset="0"/>
              </a:rPr>
              <a:t>3- </a:t>
            </a:r>
            <a:r>
              <a:rPr lang="ar-SA" sz="5400" b="1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cs typeface="Times New Roman" pitchFamily="18" charset="0"/>
              </a:rPr>
              <a:t>عد </a:t>
            </a:r>
            <a:r>
              <a:rPr lang="ar-SA" sz="5400" b="1" dirty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cs typeface="Times New Roman" pitchFamily="18" charset="0"/>
              </a:rPr>
              <a:t>إلى مراجعك، أو إلى أحد المواقع اللغوية واستكمل أخوات (كان):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1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260648"/>
            <a:ext cx="8892480" cy="6336704"/>
            <a:chOff x="179512" y="260648"/>
            <a:chExt cx="8892480" cy="6336704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260648"/>
              <a:ext cx="8892480" cy="6336704"/>
              <a:chOff x="323528" y="620688"/>
              <a:chExt cx="8568952" cy="547260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" name="L-Shape 4"/>
              <p:cNvSpPr/>
              <p:nvPr/>
            </p:nvSpPr>
            <p:spPr>
              <a:xfrm>
                <a:off x="323528" y="620688"/>
                <a:ext cx="4215903" cy="5472608"/>
              </a:xfrm>
              <a:prstGeom prst="corne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6" name="Flowchart: Terminator 5"/>
              <p:cNvSpPr/>
              <p:nvPr/>
            </p:nvSpPr>
            <p:spPr>
              <a:xfrm>
                <a:off x="6588224" y="2708920"/>
                <a:ext cx="2088232" cy="3384376"/>
              </a:xfrm>
              <a:prstGeom prst="flowChartTerminator">
                <a:avLst/>
              </a:prstGeom>
              <a:solidFill>
                <a:srgbClr val="CCCCFF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860032" y="620688"/>
                <a:ext cx="4032448" cy="331236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11560" y="980728"/>
                <a:ext cx="7855743" cy="489654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8538" y="476672"/>
              <a:ext cx="1885950" cy="17621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15616" y="1995805"/>
            <a:ext cx="691276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cs typeface="Times New Roman" pitchFamily="18" charset="0"/>
              </a:rPr>
              <a:t>أَصْبَحَ، أَضْحَى، أَمْسَى، ظَلَّ، بَاتَ، صَارَ، لَيْسَ، مَا بَرِحَ، مَا انْفَكَّ، مَا زَالَ، ما فَتِئَ، مَا دَامَ.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6355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43 - hollow contai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43 - hollow contai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63688" y="1556792"/>
            <a:ext cx="5973494" cy="3441318"/>
            <a:chOff x="1763688" y="1628800"/>
            <a:chExt cx="5973494" cy="34413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17000"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3688" y="1628800"/>
              <a:ext cx="5973494" cy="344131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195736" y="2060848"/>
              <a:ext cx="4662256" cy="2491493"/>
              <a:chOff x="2195736" y="2060848"/>
              <a:chExt cx="4662256" cy="249149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411760" y="2204864"/>
                <a:ext cx="4446232" cy="216024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ln>
                    <a:solidFill>
                      <a:srgbClr val="FF0000"/>
                    </a:solidFill>
                  </a:ln>
                  <a:solidFill>
                    <a:srgbClr val="0000C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12994" y="2485363"/>
                <a:ext cx="2552302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EG" sz="115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0000CC"/>
                    </a:solidFill>
                    <a:cs typeface="Times New Roman" pitchFamily="18" charset="0"/>
                  </a:rPr>
                  <a:t>إثراء</a:t>
                </a:r>
                <a:endParaRPr lang="en-US" sz="11500" dirty="0">
                  <a:ln>
                    <a:solidFill>
                      <a:srgbClr val="FF0000"/>
                    </a:solidFill>
                  </a:ln>
                  <a:solidFill>
                    <a:srgbClr val="0000CC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573016"/>
                <a:ext cx="675734" cy="9793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82258" y="2060848"/>
                <a:ext cx="675734" cy="9793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5311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8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50 - metal drum with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528" y="188640"/>
            <a:ext cx="8316416" cy="6480720"/>
            <a:chOff x="1331640" y="116632"/>
            <a:chExt cx="6624736" cy="6480720"/>
          </a:xfrm>
        </p:grpSpPr>
        <p:grpSp>
          <p:nvGrpSpPr>
            <p:cNvPr id="4" name="Group 3"/>
            <p:cNvGrpSpPr/>
            <p:nvPr/>
          </p:nvGrpSpPr>
          <p:grpSpPr>
            <a:xfrm>
              <a:off x="1331640" y="116632"/>
              <a:ext cx="6624736" cy="6480720"/>
              <a:chOff x="1331640" y="116632"/>
              <a:chExt cx="6624736" cy="6480720"/>
            </a:xfrm>
          </p:grpSpPr>
          <p:sp>
            <p:nvSpPr>
              <p:cNvPr id="6" name="Flowchart: Terminator 5"/>
              <p:cNvSpPr/>
              <p:nvPr/>
            </p:nvSpPr>
            <p:spPr>
              <a:xfrm>
                <a:off x="1331640" y="2528900"/>
                <a:ext cx="4032448" cy="4068452"/>
              </a:xfrm>
              <a:prstGeom prst="flowChartTerminator">
                <a:avLst/>
              </a:prstGeom>
              <a:solidFill>
                <a:srgbClr val="990099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03648" y="116632"/>
                <a:ext cx="5616624" cy="4824536"/>
              </a:xfrm>
              <a:prstGeom prst="rect">
                <a:avLst/>
              </a:prstGeom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123728" y="260648"/>
                <a:ext cx="5832648" cy="633670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763688" y="620688"/>
              <a:ext cx="5806618" cy="5544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71600" y="980728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sz="5400" b="1" dirty="0" smtClean="0">
                <a:cs typeface="Times New Roman" pitchFamily="18" charset="0"/>
              </a:rPr>
              <a:t>المضارع والأمر مما يتصرف من (كان) وأخواتها يعمل عمل الماضي.</a:t>
            </a:r>
            <a:endParaRPr lang="en-US" sz="5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ar-SA" sz="5400" b="1" dirty="0" smtClean="0">
                <a:cs typeface="Times New Roman" pitchFamily="18" charset="0"/>
              </a:rPr>
              <a:t>(ليس) و (مادام) فعلان جامدان (لا يأتيان إلا في صيغة الماضي).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76203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89 - pinball game shoo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u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u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" y="246000"/>
            <a:ext cx="9144000" cy="636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73094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يتعرف (كان) وأخواتها.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يتعرّف عملها في المبتدأ والخبر.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يعرب أركان الجملة الاسميّة بعد دخول (كان) وأخواتها عليها نظريًّا وتطبيقيًّا.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6579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6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T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" y="246000"/>
            <a:ext cx="9144000" cy="636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73094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يتعرف (إن) وأخواتها.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يتعرف عملها في المبتدأ والخبر.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يعرب أركان الجملة الاسمية بعد دخول (إن) وأخواتها عليها نظريًّا وتطبيقيًّا.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6456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" y="246000"/>
            <a:ext cx="9144000" cy="636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73094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يتعرف (ظنّ) وأخواتها.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يتعرف عملها في المبتدأ والخبر.</a:t>
            </a:r>
            <a:endParaRPr lang="en-US" sz="5400" dirty="0"/>
          </a:p>
          <a:p>
            <a:pPr marL="685800" lvl="0" indent="-685800">
              <a:buFont typeface="Arial" pitchFamily="34" charset="0"/>
              <a:buChar char="•"/>
            </a:pPr>
            <a:r>
              <a:rPr lang="ar-SA" sz="5400" b="1" dirty="0">
                <a:cs typeface="Times New Roman" pitchFamily="18" charset="0"/>
              </a:rPr>
              <a:t>يعرب أركان الجملة الاسمية بعد دخول (ظنّ) وأخواتها عليها نظريًّا وتطبيقيًّا.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45357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5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44925" y="98411"/>
            <a:ext cx="4807052" cy="3054548"/>
            <a:chOff x="1500166" y="2124377"/>
            <a:chExt cx="2663207" cy="2090441"/>
          </a:xfrm>
        </p:grpSpPr>
        <p:grpSp>
          <p:nvGrpSpPr>
            <p:cNvPr id="5" name="Group 24"/>
            <p:cNvGrpSpPr/>
            <p:nvPr/>
          </p:nvGrpSpPr>
          <p:grpSpPr>
            <a:xfrm>
              <a:off x="2265983" y="2124377"/>
              <a:ext cx="1897390" cy="1680552"/>
              <a:chOff x="2265983" y="2124377"/>
              <a:chExt cx="1897390" cy="1680552"/>
            </a:xfrm>
          </p:grpSpPr>
          <p:sp>
            <p:nvSpPr>
              <p:cNvPr id="9" name="Lightning Bolt 8"/>
              <p:cNvSpPr/>
              <p:nvPr/>
            </p:nvSpPr>
            <p:spPr>
              <a:xfrm rot="17134284">
                <a:off x="2627456" y="2269012"/>
                <a:ext cx="1643074" cy="1428760"/>
              </a:xfrm>
              <a:prstGeom prst="lightningBolt">
                <a:avLst/>
              </a:prstGeom>
              <a:solidFill>
                <a:srgbClr val="CC00CC"/>
              </a:solidFill>
              <a:ln w="38100">
                <a:solidFill>
                  <a:srgbClr val="9900CC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0" name="Lightning Bolt 9"/>
              <p:cNvSpPr/>
              <p:nvPr/>
            </p:nvSpPr>
            <p:spPr>
              <a:xfrm rot="17134284">
                <a:off x="2158826" y="2231534"/>
                <a:ext cx="1643074" cy="1428760"/>
              </a:xfrm>
              <a:prstGeom prst="lightningBolt">
                <a:avLst/>
              </a:prstGeom>
              <a:solidFill>
                <a:srgbClr val="CC33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1500166" y="2500306"/>
              <a:ext cx="2571768" cy="1714512"/>
              <a:chOff x="1571604" y="2071678"/>
              <a:chExt cx="2571768" cy="1714512"/>
            </a:xfrm>
          </p:grpSpPr>
          <p:sp>
            <p:nvSpPr>
              <p:cNvPr id="7" name="Wave 6"/>
              <p:cNvSpPr/>
              <p:nvPr/>
            </p:nvSpPr>
            <p:spPr>
              <a:xfrm>
                <a:off x="1571604" y="2071678"/>
                <a:ext cx="2571768" cy="1714512"/>
              </a:xfrm>
              <a:prstGeom prst="wave">
                <a:avLst/>
              </a:prstGeom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60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44805" y="2554187"/>
                <a:ext cx="2439403" cy="821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7200" b="1" dirty="0" smtClean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rPr>
                  <a:t>الدرس الأول</a:t>
                </a:r>
                <a:endParaRPr lang="ar-EG" sz="72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83568" y="3807464"/>
            <a:ext cx="6819067" cy="2880320"/>
            <a:chOff x="1191688" y="3828698"/>
            <a:chExt cx="6819067" cy="28803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65542" y="4164614"/>
              <a:ext cx="3333750" cy="47625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191688" y="3828698"/>
              <a:ext cx="6819067" cy="2880320"/>
              <a:chOff x="1191688" y="3828698"/>
              <a:chExt cx="6819067" cy="288032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3089604">
                <a:off x="3485063" y="4218531"/>
                <a:ext cx="1552575" cy="1419225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1191688" y="3828698"/>
                <a:ext cx="6819067" cy="2880320"/>
                <a:chOff x="1026467" y="3717032"/>
                <a:chExt cx="6819067" cy="2880320"/>
              </a:xfrm>
            </p:grpSpPr>
            <p:sp>
              <p:nvSpPr>
                <p:cNvPr id="16" name="Flowchart: Document 15"/>
                <p:cNvSpPr/>
                <p:nvPr/>
              </p:nvSpPr>
              <p:spPr>
                <a:xfrm>
                  <a:off x="1026467" y="3717032"/>
                  <a:ext cx="6819067" cy="2880320"/>
                </a:xfrm>
                <a:prstGeom prst="flowChartDocument">
                  <a:avLst/>
                </a:prstGeom>
                <a:gradFill>
                  <a:gsLst>
                    <a:gs pos="0">
                      <a:srgbClr val="FFCCCC"/>
                    </a:gs>
                    <a:gs pos="50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7" name="Flowchart: Terminator 16"/>
                <p:cNvSpPr/>
                <p:nvPr/>
              </p:nvSpPr>
              <p:spPr>
                <a:xfrm>
                  <a:off x="1026467" y="3717032"/>
                  <a:ext cx="6819067" cy="2376264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874476" y="4286706"/>
            <a:ext cx="6437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كان وأخواتها</a:t>
            </a:r>
            <a:endParaRPr lang="ar-EG" sz="88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ip dir="l"/>
        <p:sndAc>
          <p:stSnd>
            <p:snd r:embed="rId7" name="0309 - chirp ching.wav"/>
          </p:stSnd>
        </p:sndAc>
      </p:transition>
    </mc:Choice>
    <mc:Fallback>
      <p:transition>
        <p:fade/>
        <p:sndAc>
          <p:stSnd>
            <p:snd r:embed="rId2" name="0309 - chirp ch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2 -  خطأ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1 - tab mute drum dru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1 - tab mute drum dru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884</Words>
  <Application>Microsoft Office PowerPoint</Application>
  <PresentationFormat>عرض على الشاشة (3:4)‏</PresentationFormat>
  <Paragraphs>217</Paragraphs>
  <Slides>54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55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النحو والصرف 2 (المكونات الأساسية للجملة) – المستوى الرابع – المسار الأدبي ومدارس تحفيظ القرآن الكريم- النظام الفصلي للتعليم الثانوي – كتاب الطالب – الوحدة الثانية</dc:title>
  <dc:subject>1 – كان وأخواتها</dc:subject>
  <dc:creator>أ/ بندر الحازمي</dc:creator>
  <cp:keywords>حقيبة إنجاز المعلم والمعلمة</cp:keywords>
  <cp:lastModifiedBy>LifeMooN2</cp:lastModifiedBy>
  <cp:revision>79</cp:revision>
  <dcterms:created xsi:type="dcterms:W3CDTF">2016-01-16T02:28:26Z</dcterms:created>
  <dcterms:modified xsi:type="dcterms:W3CDTF">2016-01-19T16:48:50Z</dcterms:modified>
</cp:coreProperties>
</file>