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08" r:id="rId2"/>
    <p:sldMasterId id="2147483744" r:id="rId3"/>
    <p:sldMasterId id="2147483756" r:id="rId4"/>
    <p:sldMasterId id="2147483768" r:id="rId5"/>
  </p:sldMasterIdLst>
  <p:sldIdLst>
    <p:sldId id="289" r:id="rId6"/>
    <p:sldId id="290" r:id="rId7"/>
    <p:sldId id="291" r:id="rId8"/>
    <p:sldId id="257" r:id="rId9"/>
    <p:sldId id="304" r:id="rId10"/>
    <p:sldId id="305" r:id="rId11"/>
    <p:sldId id="306" r:id="rId12"/>
    <p:sldId id="307" r:id="rId13"/>
    <p:sldId id="298" r:id="rId14"/>
    <p:sldId id="308" r:id="rId15"/>
    <p:sldId id="299" r:id="rId16"/>
    <p:sldId id="300" r:id="rId17"/>
    <p:sldId id="309" r:id="rId18"/>
    <p:sldId id="310" r:id="rId19"/>
    <p:sldId id="292" r:id="rId20"/>
    <p:sldId id="301" r:id="rId21"/>
    <p:sldId id="302" r:id="rId22"/>
    <p:sldId id="303" r:id="rId23"/>
    <p:sldId id="311" r:id="rId24"/>
    <p:sldId id="295" r:id="rId25"/>
    <p:sldId id="296" r:id="rId26"/>
    <p:sldId id="297"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91408" autoAdjust="0"/>
    <p:restoredTop sz="94660"/>
  </p:normalViewPr>
  <p:slideViewPr>
    <p:cSldViewPr>
      <p:cViewPr varScale="1">
        <p:scale>
          <a:sx n="75" d="100"/>
          <a:sy n="75" d="100"/>
        </p:scale>
        <p:origin x="-10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b="-4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b="-4000"/>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45.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4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45.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229"/>
            <a:ext cx="9148688" cy="4217539"/>
          </a:xfrm>
          <a:prstGeom prst="rect">
            <a:avLst/>
          </a:prstGeom>
        </p:spPr>
      </p:pic>
      <p:sp>
        <p:nvSpPr>
          <p:cNvPr id="11" name="Rectangle 1"/>
          <p:cNvSpPr>
            <a:spLocks noChangeArrowheads="1"/>
          </p:cNvSpPr>
          <p:nvPr/>
        </p:nvSpPr>
        <p:spPr bwMode="auto">
          <a:xfrm>
            <a:off x="2928926" y="3500438"/>
            <a:ext cx="3855544" cy="18620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1500" b="1" i="0" u="none" strike="noStrike" kern="0" cap="none" spc="0" normalizeH="0" baseline="0" noProof="0" dirty="0" smtClean="0">
                <a:ln w="11430"/>
                <a:solidFill>
                  <a:srgbClr val="C00000"/>
                </a:solidFill>
                <a:effectLst>
                  <a:glow rad="228600">
                    <a:srgbClr val="4E67C8">
                      <a:satMod val="175000"/>
                      <a:alpha val="40000"/>
                    </a:srgbClr>
                  </a:glow>
                  <a:outerShdw blurRad="50800" dist="39000" dir="5460000" algn="tl">
                    <a:srgbClr val="000000">
                      <a:alpha val="38000"/>
                    </a:srgbClr>
                  </a:outerShdw>
                </a:effectLst>
                <a:uLnTx/>
                <a:uFillTx/>
                <a:latin typeface="Monotype Koufi" pitchFamily="2" charset="-78"/>
                <a:ea typeface="Monotype Koufi" pitchFamily="2" charset="-78"/>
                <a:cs typeface="Monotype Koufi" pitchFamily="2" charset="-78"/>
              </a:rPr>
              <a:t>النكاح</a:t>
            </a:r>
            <a:endParaRPr kumimoji="0" lang="ar-EG" sz="9600" b="1" i="0" u="none" strike="noStrike" kern="0" cap="none" spc="0" normalizeH="0" baseline="0" noProof="0" dirty="0" smtClean="0">
              <a:ln w="11430"/>
              <a:solidFill>
                <a:srgbClr val="C00000"/>
              </a:solidFill>
              <a:effectLst>
                <a:glow rad="228600">
                  <a:srgbClr val="4E67C8">
                    <a:satMod val="175000"/>
                    <a:alpha val="40000"/>
                  </a:srgbClr>
                </a:glow>
                <a:outerShdw blurRad="50800" dist="39000" dir="5460000" algn="tl">
                  <a:srgbClr val="000000">
                    <a:alpha val="38000"/>
                  </a:srgbClr>
                </a:outerShdw>
              </a:effectLst>
              <a:uLnTx/>
              <a:uFillTx/>
              <a:latin typeface="Monotype Koufi" pitchFamily="2" charset="-78"/>
              <a:ea typeface="Monotype Koufi" pitchFamily="2" charset="-78"/>
              <a:cs typeface="Monotype Koufi" pitchFamily="2" charset="-78"/>
            </a:endParaRPr>
          </a:p>
        </p:txBody>
      </p:sp>
      <p:pic>
        <p:nvPicPr>
          <p:cNvPr id="1026" name="Picture 2"/>
          <p:cNvPicPr>
            <a:picLocks noChangeAspect="1" noChangeArrowheads="1"/>
          </p:cNvPicPr>
          <p:nvPr/>
        </p:nvPicPr>
        <p:blipFill>
          <a:blip r:embed="rId3"/>
          <a:srcRect/>
          <a:stretch>
            <a:fillRect/>
          </a:stretch>
        </p:blipFill>
        <p:spPr bwMode="auto">
          <a:xfrm>
            <a:off x="3786182" y="857232"/>
            <a:ext cx="2095500" cy="17859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2100936"/>
            <a:ext cx="8751948" cy="4328460"/>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EG" sz="4000" b="1" kern="0" dirty="0" smtClean="0">
                <a:solidFill>
                  <a:schemeClr val="tx1">
                    <a:lumMod val="95000"/>
                    <a:lumOff val="5000"/>
                  </a:schemeClr>
                </a:solidFill>
                <a:latin typeface="Book Antiqua"/>
                <a:cs typeface="Times New Roman"/>
              </a:rPr>
              <a:t>ويكون النكاح مستحبا : إذا كان يرغب في النكاح ويقدر على نفقاته ولكنه يستطيع أن يصبر لا يخاف الوقوع في الزنا .</a:t>
            </a:r>
            <a:endParaRPr lang="ar-SA" sz="4000" b="1" kern="0" dirty="0" smtClean="0">
              <a:solidFill>
                <a:schemeClr val="tx1">
                  <a:lumMod val="95000"/>
                  <a:lumOff val="5000"/>
                </a:schemeClr>
              </a:solidFill>
              <a:latin typeface="Book Antiqua"/>
              <a:cs typeface="Times New Roman"/>
            </a:endParaRPr>
          </a:p>
          <a:p>
            <a:pPr algn="just"/>
            <a:r>
              <a:rPr lang="ar-EG" sz="4000" b="1" kern="0" dirty="0" smtClean="0">
                <a:solidFill>
                  <a:schemeClr val="tx1">
                    <a:lumMod val="95000"/>
                    <a:lumOff val="5000"/>
                  </a:schemeClr>
                </a:solidFill>
                <a:latin typeface="Book Antiqua"/>
                <a:cs typeface="Times New Roman"/>
              </a:rPr>
              <a:t>و</a:t>
            </a:r>
            <a:r>
              <a:rPr lang="ar-SA" sz="4000" b="1" kern="0" dirty="0" smtClean="0">
                <a:solidFill>
                  <a:schemeClr val="tx1">
                    <a:lumMod val="95000"/>
                    <a:lumOff val="5000"/>
                  </a:schemeClr>
                </a:solidFill>
                <a:latin typeface="Book Antiqua"/>
                <a:cs typeface="Times New Roman"/>
              </a:rPr>
              <a:t>يكون</a:t>
            </a:r>
            <a:r>
              <a:rPr lang="ar-EG" sz="4000" b="1" kern="0" dirty="0" smtClean="0">
                <a:solidFill>
                  <a:schemeClr val="tx1">
                    <a:lumMod val="95000"/>
                    <a:lumOff val="5000"/>
                  </a:schemeClr>
                </a:solidFill>
                <a:latin typeface="Book Antiqua"/>
                <a:cs typeface="Times New Roman"/>
              </a:rPr>
              <a:t> النكاح</a:t>
            </a:r>
            <a:r>
              <a:rPr lang="ar-SA" sz="4000" b="1" kern="0" dirty="0" smtClean="0">
                <a:solidFill>
                  <a:schemeClr val="tx1">
                    <a:lumMod val="95000"/>
                    <a:lumOff val="5000"/>
                  </a:schemeClr>
                </a:solidFill>
                <a:latin typeface="Book Antiqua"/>
                <a:cs typeface="Times New Roman"/>
              </a:rPr>
              <a:t> مباحا : وذلك </a:t>
            </a:r>
            <a:r>
              <a:rPr lang="ar-EG" sz="4000" b="1" kern="0" dirty="0" smtClean="0">
                <a:solidFill>
                  <a:schemeClr val="tx1">
                    <a:lumMod val="95000"/>
                    <a:lumOff val="5000"/>
                  </a:schemeClr>
                </a:solidFill>
                <a:latin typeface="Book Antiqua"/>
                <a:cs typeface="Times New Roman"/>
              </a:rPr>
              <a:t>لما </a:t>
            </a:r>
            <a:r>
              <a:rPr lang="ar-SA" sz="4000" b="1" kern="0" dirty="0" smtClean="0">
                <a:solidFill>
                  <a:schemeClr val="tx1">
                    <a:lumMod val="95000"/>
                    <a:lumOff val="5000"/>
                  </a:schemeClr>
                </a:solidFill>
                <a:latin typeface="Book Antiqua"/>
                <a:cs typeface="Times New Roman"/>
              </a:rPr>
              <a:t>لا شهوة له </a:t>
            </a:r>
            <a:r>
              <a:rPr lang="ar-EG" sz="4000" b="1" kern="0" dirty="0" smtClean="0">
                <a:solidFill>
                  <a:schemeClr val="tx1">
                    <a:lumMod val="95000"/>
                    <a:lumOff val="5000"/>
                  </a:schemeClr>
                </a:solidFill>
                <a:latin typeface="Book Antiqua"/>
                <a:cs typeface="Times New Roman"/>
              </a:rPr>
              <a:t>كالكبير وبعض المرضى بشرط أن لا يضر بالمرأة التي يتزوجها .</a:t>
            </a:r>
            <a:endParaRPr lang="ar-SA" sz="4000" b="1" kern="0" dirty="0" smtClean="0">
              <a:solidFill>
                <a:schemeClr val="tx1">
                  <a:lumMod val="95000"/>
                  <a:lumOff val="5000"/>
                </a:schemeClr>
              </a:solidFill>
              <a:latin typeface="Book Antiqua"/>
              <a:cs typeface="Times New Roman"/>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9367" y="69055"/>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8641" y="71414"/>
            <a:ext cx="1363095" cy="1457245"/>
          </a:xfrm>
          <a:prstGeom prst="rect">
            <a:avLst/>
          </a:prstGeom>
        </p:spPr>
      </p:pic>
      <p:sp>
        <p:nvSpPr>
          <p:cNvPr id="7" name="Rectangle 2"/>
          <p:cNvSpPr/>
          <p:nvPr/>
        </p:nvSpPr>
        <p:spPr>
          <a:xfrm>
            <a:off x="2708458" y="500042"/>
            <a:ext cx="3889206" cy="76944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400" b="1" kern="0" dirty="0" smtClean="0">
                <a:ln w="11430"/>
                <a:solidFill>
                  <a:srgbClr val="FF0000"/>
                </a:solidFill>
                <a:effectLst>
                  <a:outerShdw blurRad="50800" dist="39000" dir="5460000" algn="tl">
                    <a:srgbClr val="000000">
                      <a:alpha val="38000"/>
                    </a:srgbClr>
                  </a:outerShdw>
                </a:effectLst>
              </a:rPr>
              <a:t>أحكام عارضة للنكاح</a:t>
            </a:r>
            <a:endParaRPr kumimoji="0" lang="en-US" sz="44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6688" y="1214422"/>
            <a:ext cx="8810625"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571472" y="3286124"/>
            <a:ext cx="6572296" cy="584775"/>
          </a:xfrm>
          <a:prstGeom prst="rect">
            <a:avLst/>
          </a:prstGeom>
          <a:noFill/>
        </p:spPr>
        <p:txBody>
          <a:bodyPr wrap="square" rtlCol="1">
            <a:spAutoFit/>
          </a:bodyPr>
          <a:lstStyle/>
          <a:p>
            <a:r>
              <a:rPr lang="ar-EG" sz="3200" b="1" dirty="0" smtClean="0">
                <a:solidFill>
                  <a:srgbClr val="FF0000"/>
                </a:solidFill>
                <a:cs typeface="+mj-cs"/>
              </a:rPr>
              <a:t>الزواج مفتاح الرزق </a:t>
            </a:r>
            <a:endParaRPr lang="ar-EG" sz="3200" b="1" dirty="0">
              <a:solidFill>
                <a:srgbClr val="FF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1857364"/>
            <a:ext cx="8751948" cy="4714908"/>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SA" sz="3600" b="1" kern="0" dirty="0" smtClean="0">
                <a:solidFill>
                  <a:schemeClr val="tx1">
                    <a:lumMod val="95000"/>
                    <a:lumOff val="5000"/>
                  </a:schemeClr>
                </a:solidFill>
                <a:latin typeface="Book Antiqua"/>
                <a:cs typeface="Times New Roman"/>
              </a:rPr>
              <a:t>لا شك أن التأخر عن الزواج بلا سبب وجيه ودون عذر شرعي مناف للنصوص المرغبة في النكاح والآمرة </a:t>
            </a:r>
            <a:r>
              <a:rPr lang="ar-SA" sz="3600" b="1" kern="0" dirty="0" err="1" smtClean="0">
                <a:solidFill>
                  <a:schemeClr val="tx1">
                    <a:lumMod val="95000"/>
                    <a:lumOff val="5000"/>
                  </a:schemeClr>
                </a:solidFill>
                <a:latin typeface="Book Antiqua"/>
                <a:cs typeface="Times New Roman"/>
              </a:rPr>
              <a:t>به</a:t>
            </a:r>
            <a:r>
              <a:rPr lang="ar-SA" sz="3600" b="1" kern="0" dirty="0" smtClean="0">
                <a:solidFill>
                  <a:schemeClr val="tx1">
                    <a:lumMod val="95000"/>
                    <a:lumOff val="5000"/>
                  </a:schemeClr>
                </a:solidFill>
                <a:latin typeface="Book Antiqua"/>
                <a:cs typeface="Times New Roman"/>
              </a:rPr>
              <a:t> والتي تبين آثاره الدينية والدنيوية وبناء عليه فلا بد من الحث المتتابع للشباب وآبائهم وبيان مزايا الزواج المبكر والخطورة الشديدة في التأخر عن الزواج وبخاصة في هذا العصر الذي كثرت فيه الفتن وتتابعت المغريات التي قد لا يوجد عند الإنسان من قوة الإيمان ما يكبح </a:t>
            </a:r>
            <a:r>
              <a:rPr lang="ar-SA" sz="3600" b="1" kern="0" dirty="0" err="1" smtClean="0">
                <a:solidFill>
                  <a:schemeClr val="tx1">
                    <a:lumMod val="95000"/>
                    <a:lumOff val="5000"/>
                  </a:schemeClr>
                </a:solidFill>
                <a:latin typeface="Book Antiqua"/>
                <a:cs typeface="Times New Roman"/>
              </a:rPr>
              <a:t>به</a:t>
            </a:r>
            <a:r>
              <a:rPr lang="ar-SA" sz="3600" b="1" kern="0" dirty="0" smtClean="0">
                <a:solidFill>
                  <a:schemeClr val="tx1">
                    <a:lumMod val="95000"/>
                    <a:lumOff val="5000"/>
                  </a:schemeClr>
                </a:solidFill>
                <a:latin typeface="Book Antiqua"/>
                <a:cs typeface="Times New Roman"/>
              </a:rPr>
              <a:t> جماع نفسه</a:t>
            </a:r>
            <a:r>
              <a:rPr lang="ar-EG" sz="3600" b="1" kern="0" dirty="0" smtClean="0">
                <a:solidFill>
                  <a:schemeClr val="tx1">
                    <a:lumMod val="95000"/>
                    <a:lumOff val="5000"/>
                  </a:schemeClr>
                </a:solidFill>
                <a:latin typeface="Book Antiqua"/>
                <a:cs typeface="Times New Roman"/>
              </a:rPr>
              <a:t> .</a:t>
            </a: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80146" y="69055"/>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282" y="71414"/>
            <a:ext cx="1363095" cy="1457245"/>
          </a:xfrm>
          <a:prstGeom prst="rect">
            <a:avLst/>
          </a:prstGeom>
        </p:spPr>
      </p:pic>
      <p:sp>
        <p:nvSpPr>
          <p:cNvPr id="7" name="Rectangle 2"/>
          <p:cNvSpPr/>
          <p:nvPr/>
        </p:nvSpPr>
        <p:spPr>
          <a:xfrm>
            <a:off x="1857356" y="444981"/>
            <a:ext cx="5585183" cy="76944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400" b="1" kern="0" dirty="0" smtClean="0">
                <a:ln w="11430"/>
                <a:solidFill>
                  <a:srgbClr val="FF0000"/>
                </a:solidFill>
                <a:effectLst>
                  <a:outerShdw blurRad="50800" dist="39000" dir="5460000" algn="tl">
                    <a:srgbClr val="000000">
                      <a:alpha val="38000"/>
                    </a:srgbClr>
                  </a:outerShdw>
                </a:effectLst>
              </a:rPr>
              <a:t>الموقف من التأخر عن الزواج</a:t>
            </a:r>
            <a:endParaRPr kumimoji="0" lang="en-US" sz="44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2243812"/>
            <a:ext cx="8751948" cy="3971270"/>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SA" sz="4000" b="1" kern="0" dirty="0" smtClean="0">
                <a:solidFill>
                  <a:schemeClr val="tx1">
                    <a:lumMod val="95000"/>
                    <a:lumOff val="5000"/>
                  </a:schemeClr>
                </a:solidFill>
                <a:latin typeface="Book Antiqua"/>
                <a:cs typeface="Times New Roman"/>
              </a:rPr>
              <a:t>وكذلك حث </a:t>
            </a:r>
            <a:r>
              <a:rPr lang="ar-EG" sz="4000" b="1" kern="0" dirty="0" err="1" smtClean="0">
                <a:solidFill>
                  <a:schemeClr val="tx1">
                    <a:lumMod val="95000"/>
                    <a:lumOff val="5000"/>
                  </a:schemeClr>
                </a:solidFill>
                <a:latin typeface="Book Antiqua"/>
                <a:cs typeface="Times New Roman"/>
              </a:rPr>
              <a:t>ال</a:t>
            </a:r>
            <a:r>
              <a:rPr lang="ar-SA" sz="4000" b="1" kern="0" dirty="0" smtClean="0">
                <a:solidFill>
                  <a:schemeClr val="tx1">
                    <a:lumMod val="95000"/>
                    <a:lumOff val="5000"/>
                  </a:schemeClr>
                </a:solidFill>
                <a:latin typeface="Book Antiqua"/>
                <a:cs typeface="Times New Roman"/>
              </a:rPr>
              <a:t>أولياء على تسهيل </a:t>
            </a:r>
            <a:r>
              <a:rPr lang="ar-EG" sz="4000" b="1" kern="0" dirty="0" smtClean="0">
                <a:solidFill>
                  <a:schemeClr val="tx1">
                    <a:lumMod val="95000"/>
                    <a:lumOff val="5000"/>
                  </a:schemeClr>
                </a:solidFill>
                <a:latin typeface="Book Antiqua"/>
                <a:cs typeface="Times New Roman"/>
              </a:rPr>
              <a:t>تزويج مولياتهم ، </a:t>
            </a:r>
            <a:r>
              <a:rPr lang="ar-SA" sz="4000" b="1" kern="0" dirty="0" smtClean="0">
                <a:solidFill>
                  <a:schemeClr val="tx1">
                    <a:lumMod val="95000"/>
                    <a:lumOff val="5000"/>
                  </a:schemeClr>
                </a:solidFill>
                <a:latin typeface="Book Antiqua"/>
                <a:cs typeface="Times New Roman"/>
              </a:rPr>
              <a:t>وعدم التشدد في اشتراط  الشروط في الخاطب كغلاء المهر</a:t>
            </a:r>
            <a:r>
              <a:rPr lang="ar-EG" sz="4000" b="1" kern="0" dirty="0" smtClean="0">
                <a:solidFill>
                  <a:schemeClr val="tx1">
                    <a:lumMod val="95000"/>
                    <a:lumOff val="5000"/>
                  </a:schemeClr>
                </a:solidFill>
                <a:latin typeface="Book Antiqua"/>
                <a:cs typeface="Times New Roman"/>
              </a:rPr>
              <a:t> واشتراط دخل معين ، ووظيفة وجيهة ونحو ذلك ، وإنما الذي ينبغي الحرص عليه هو العناية بصلاح </a:t>
            </a:r>
            <a:r>
              <a:rPr lang="ar-SA" sz="4000" b="1" kern="0" dirty="0" smtClean="0">
                <a:solidFill>
                  <a:schemeClr val="tx1">
                    <a:lumMod val="95000"/>
                    <a:lumOff val="5000"/>
                  </a:schemeClr>
                </a:solidFill>
                <a:latin typeface="Book Antiqua"/>
                <a:cs typeface="Times New Roman"/>
              </a:rPr>
              <a:t>الزوج واستقامته وحسن دينه </a:t>
            </a:r>
            <a:r>
              <a:rPr lang="ar-EG" sz="4000" b="1" kern="0" dirty="0" smtClean="0">
                <a:solidFill>
                  <a:schemeClr val="tx1">
                    <a:lumMod val="95000"/>
                    <a:lumOff val="5000"/>
                  </a:schemeClr>
                </a:solidFill>
                <a:latin typeface="Book Antiqua"/>
                <a:cs typeface="Times New Roman"/>
              </a:rPr>
              <a:t>وخلقه </a:t>
            </a:r>
            <a:r>
              <a:rPr lang="ar-SA" sz="4000" b="1" kern="0" dirty="0" smtClean="0">
                <a:solidFill>
                  <a:schemeClr val="tx1">
                    <a:lumMod val="95000"/>
                    <a:lumOff val="5000"/>
                  </a:schemeClr>
                </a:solidFill>
                <a:latin typeface="Book Antiqua"/>
                <a:cs typeface="Times New Roman"/>
              </a:rPr>
              <a:t>.</a:t>
            </a:r>
            <a:endParaRPr lang="ar-EG" sz="4000" b="1" kern="0" dirty="0" smtClean="0">
              <a:solidFill>
                <a:schemeClr val="tx1">
                  <a:lumMod val="95000"/>
                  <a:lumOff val="5000"/>
                </a:schemeClr>
              </a:solidFill>
              <a:latin typeface="Book Antiqua"/>
              <a:cs typeface="Times New Roman"/>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80146" y="69055"/>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282" y="71414"/>
            <a:ext cx="1363095" cy="1457245"/>
          </a:xfrm>
          <a:prstGeom prst="rect">
            <a:avLst/>
          </a:prstGeom>
        </p:spPr>
      </p:pic>
      <p:sp>
        <p:nvSpPr>
          <p:cNvPr id="7" name="Rectangle 2"/>
          <p:cNvSpPr/>
          <p:nvPr/>
        </p:nvSpPr>
        <p:spPr>
          <a:xfrm>
            <a:off x="1857356" y="444981"/>
            <a:ext cx="5585183" cy="76944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400" b="1" kern="0" dirty="0" smtClean="0">
                <a:ln w="11430"/>
                <a:solidFill>
                  <a:srgbClr val="FF0000"/>
                </a:solidFill>
                <a:effectLst>
                  <a:outerShdw blurRad="50800" dist="39000" dir="5460000" algn="tl">
                    <a:srgbClr val="000000">
                      <a:alpha val="38000"/>
                    </a:srgbClr>
                  </a:outerShdw>
                </a:effectLst>
              </a:rPr>
              <a:t>الموقف من التأخر عن الزواج</a:t>
            </a:r>
            <a:endParaRPr kumimoji="0" lang="en-US" sz="44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3825" y="1214422"/>
            <a:ext cx="8896350"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571472" y="3487167"/>
            <a:ext cx="7500990" cy="830997"/>
          </a:xfrm>
          <a:prstGeom prst="rect">
            <a:avLst/>
          </a:prstGeom>
          <a:noFill/>
        </p:spPr>
        <p:txBody>
          <a:bodyPr wrap="square" rtlCol="1">
            <a:spAutoFit/>
          </a:bodyPr>
          <a:lstStyle/>
          <a:p>
            <a:r>
              <a:rPr lang="ar-EG" sz="2400" b="1" dirty="0" err="1" smtClean="0">
                <a:solidFill>
                  <a:srgbClr val="FF0000"/>
                </a:solidFill>
                <a:cs typeface="+mj-cs"/>
              </a:rPr>
              <a:t>الإستقرار</a:t>
            </a:r>
            <a:r>
              <a:rPr lang="ar-EG" sz="2400" b="1" dirty="0" smtClean="0">
                <a:solidFill>
                  <a:srgbClr val="FF0000"/>
                </a:solidFill>
                <a:cs typeface="+mj-cs"/>
              </a:rPr>
              <a:t> النفسي والعاطفي للرجل والمرأة، لأنهما بعد الزواج يشعران </a:t>
            </a:r>
            <a:r>
              <a:rPr lang="ar-EG" sz="2400" b="1" dirty="0" err="1" smtClean="0">
                <a:solidFill>
                  <a:srgbClr val="FF0000"/>
                </a:solidFill>
                <a:cs typeface="+mj-cs"/>
              </a:rPr>
              <a:t>بـ</a:t>
            </a:r>
            <a:r>
              <a:rPr lang="ar-EG" sz="2400" b="1" dirty="0" smtClean="0">
                <a:solidFill>
                  <a:srgbClr val="FF0000"/>
                </a:solidFill>
                <a:cs typeface="+mj-cs"/>
              </a:rPr>
              <a:t> المودة والرحمة والحب </a:t>
            </a:r>
            <a:r>
              <a:rPr lang="ar-EG" sz="2400" b="1" dirty="0" smtClean="0">
                <a:solidFill>
                  <a:srgbClr val="FF0000"/>
                </a:solidFill>
                <a:cs typeface="+mj-cs"/>
              </a:rPr>
              <a:t>والأمان </a:t>
            </a:r>
            <a:endParaRPr lang="ar-EG" sz="2400" b="1" dirty="0">
              <a:solidFill>
                <a:srgbClr val="FF0000"/>
              </a:solidFill>
              <a:cs typeface="+mj-cs"/>
            </a:endParaRPr>
          </a:p>
        </p:txBody>
      </p:sp>
      <p:sp>
        <p:nvSpPr>
          <p:cNvPr id="4" name="مربع نص 3"/>
          <p:cNvSpPr txBox="1"/>
          <p:nvPr/>
        </p:nvSpPr>
        <p:spPr>
          <a:xfrm>
            <a:off x="571472" y="4214818"/>
            <a:ext cx="7500990" cy="707886"/>
          </a:xfrm>
          <a:prstGeom prst="rect">
            <a:avLst/>
          </a:prstGeom>
          <a:noFill/>
        </p:spPr>
        <p:txBody>
          <a:bodyPr wrap="square" rtlCol="1">
            <a:spAutoFit/>
          </a:bodyPr>
          <a:lstStyle/>
          <a:p>
            <a:r>
              <a:rPr lang="ar-EG" sz="2000" b="1" dirty="0" smtClean="0">
                <a:solidFill>
                  <a:srgbClr val="FF0000"/>
                </a:solidFill>
                <a:cs typeface="+mj-cs"/>
              </a:rPr>
              <a:t>ومع الزواج المبكر تكثر الذرية الصالحة التي توحد الله والتي تعين والديها عند الكبر فلا يشيخ الإنسان وحيداً بل محاط بأولاده الذين يردون له الجميل فيقفون إلى جانبه، </a:t>
            </a:r>
            <a:endParaRPr lang="ar-EG" sz="2000" b="1" dirty="0">
              <a:solidFill>
                <a:srgbClr val="FF0000"/>
              </a:solidFill>
              <a:cs typeface="+mj-cs"/>
            </a:endParaRPr>
          </a:p>
        </p:txBody>
      </p:sp>
      <p:sp>
        <p:nvSpPr>
          <p:cNvPr id="5" name="مربع نص 4"/>
          <p:cNvSpPr txBox="1"/>
          <p:nvPr/>
        </p:nvSpPr>
        <p:spPr>
          <a:xfrm>
            <a:off x="571472" y="4929198"/>
            <a:ext cx="7500990" cy="830997"/>
          </a:xfrm>
          <a:prstGeom prst="rect">
            <a:avLst/>
          </a:prstGeom>
          <a:noFill/>
        </p:spPr>
        <p:txBody>
          <a:bodyPr wrap="square" rtlCol="1">
            <a:spAutoFit/>
          </a:bodyPr>
          <a:lstStyle/>
          <a:p>
            <a:r>
              <a:rPr lang="ar-EG" sz="2400" b="1" dirty="0" smtClean="0">
                <a:solidFill>
                  <a:srgbClr val="FF0000"/>
                </a:solidFill>
                <a:cs typeface="+mj-cs"/>
              </a:rPr>
              <a:t>الزواج المبكر له فوائد تعود على صحة </a:t>
            </a:r>
            <a:r>
              <a:rPr lang="ar-EG" sz="2400" b="1" dirty="0" smtClean="0">
                <a:solidFill>
                  <a:srgbClr val="FF0000"/>
                </a:solidFill>
                <a:cs typeface="+mj-cs"/>
              </a:rPr>
              <a:t>الرجل والمرأة النفسية والعاطفية والجسدية الفسيولوجية.</a:t>
            </a:r>
            <a:endParaRPr lang="ar-EG" sz="2400" b="1" dirty="0">
              <a:solidFill>
                <a:srgbClr val="FF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2195736" y="3024247"/>
            <a:ext cx="4464496" cy="264687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6600" b="1" spc="50" dirty="0" smtClean="0">
                <a:ln w="11430"/>
                <a:solidFill>
                  <a:srgbClr val="C00000"/>
                </a:solidFill>
                <a:effectLst>
                  <a:outerShdw blurRad="76200" dist="50800" dir="5400000" algn="tl" rotWithShape="0">
                    <a:srgbClr val="000000">
                      <a:alpha val="65000"/>
                    </a:srgbClr>
                  </a:outerShdw>
                </a:effectLst>
                <a:cs typeface="Farsi Simple Bold" pitchFamily="2" charset="-78"/>
              </a:rPr>
              <a:t>التقويم</a:t>
            </a:r>
            <a:endParaRPr lang="ar-SA" sz="16600" b="1" spc="50" dirty="0">
              <a:ln w="11430"/>
              <a:solidFill>
                <a:srgbClr val="C00000"/>
              </a:soli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314325" y="857233"/>
            <a:ext cx="8515350" cy="5143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214282" y="2214554"/>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4" name="مربع نص 3"/>
          <p:cNvSpPr txBox="1"/>
          <p:nvPr/>
        </p:nvSpPr>
        <p:spPr>
          <a:xfrm>
            <a:off x="142844" y="3071810"/>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5" name="مربع نص 4"/>
          <p:cNvSpPr txBox="1"/>
          <p:nvPr/>
        </p:nvSpPr>
        <p:spPr>
          <a:xfrm>
            <a:off x="214282" y="3786190"/>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6" name="مربع نص 5"/>
          <p:cNvSpPr txBox="1"/>
          <p:nvPr/>
        </p:nvSpPr>
        <p:spPr>
          <a:xfrm>
            <a:off x="142844" y="4572008"/>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4857752" y="357166"/>
            <a:ext cx="3948114" cy="1143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4"/>
          <a:srcRect/>
          <a:stretch>
            <a:fillRect/>
          </a:stretch>
        </p:blipFill>
        <p:spPr bwMode="auto">
          <a:xfrm>
            <a:off x="4572000" y="3429000"/>
            <a:ext cx="4305300" cy="55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1785918" y="2071678"/>
            <a:ext cx="6010275" cy="552450"/>
          </a:xfrm>
          <a:prstGeom prst="rect">
            <a:avLst/>
          </a:prstGeom>
          <a:noFill/>
          <a:ln w="9525">
            <a:noFill/>
            <a:miter lim="800000"/>
            <a:headEnd/>
            <a:tailEnd/>
          </a:ln>
          <a:effectLst/>
        </p:spPr>
      </p:pic>
      <p:sp>
        <p:nvSpPr>
          <p:cNvPr id="5" name="مستطيل 4"/>
          <p:cNvSpPr/>
          <p:nvPr/>
        </p:nvSpPr>
        <p:spPr>
          <a:xfrm>
            <a:off x="1142976" y="4643446"/>
            <a:ext cx="6858016" cy="954107"/>
          </a:xfrm>
          <a:prstGeom prst="rect">
            <a:avLst/>
          </a:prstGeom>
        </p:spPr>
        <p:txBody>
          <a:bodyPr wrap="square">
            <a:spAutoFit/>
          </a:bodyPr>
          <a:lstStyle/>
          <a:p>
            <a:r>
              <a:rPr lang="ar-EG" sz="2800" b="1" dirty="0" smtClean="0">
                <a:solidFill>
                  <a:srgbClr val="FF0000"/>
                </a:solidFill>
              </a:rPr>
              <a:t>قال رسول </a:t>
            </a:r>
            <a:r>
              <a:rPr lang="ar-EG" sz="2800" b="1" dirty="0" smtClean="0">
                <a:solidFill>
                  <a:srgbClr val="FF0000"/>
                </a:solidFill>
              </a:rPr>
              <a:t>الله صلي الله عليه وسلم: "تناكحوا تناسلوا تكاثروا فإني مباه بكم الأمم يوم القيامة"</a:t>
            </a:r>
            <a:endParaRPr lang="ar-EG" sz="28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4357686" y="285728"/>
            <a:ext cx="4514850" cy="642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p:cNvPicPr>
            <a:picLocks noChangeAspect="1" noChangeArrowheads="1"/>
          </p:cNvPicPr>
          <p:nvPr/>
        </p:nvPicPr>
        <p:blipFill>
          <a:blip r:embed="rId4"/>
          <a:srcRect/>
          <a:stretch>
            <a:fillRect/>
          </a:stretch>
        </p:blipFill>
        <p:spPr bwMode="auto">
          <a:xfrm>
            <a:off x="4357686" y="3500438"/>
            <a:ext cx="4505325" cy="747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1071538" y="1428736"/>
            <a:ext cx="7153275" cy="4476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duotone>
              <a:prstClr val="black"/>
              <a:schemeClr val="accent1">
                <a:tint val="45000"/>
                <a:satMod val="400000"/>
              </a:schemeClr>
            </a:duotone>
          </a:blip>
          <a:srcRect/>
          <a:stretch>
            <a:fillRect/>
          </a:stretch>
        </p:blipFill>
        <p:spPr bwMode="auto">
          <a:xfrm>
            <a:off x="214282" y="2000240"/>
            <a:ext cx="8915400" cy="5715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a:duotone>
              <a:prstClr val="black"/>
              <a:schemeClr val="accent1">
                <a:tint val="45000"/>
                <a:satMod val="400000"/>
              </a:schemeClr>
            </a:duotone>
          </a:blip>
          <a:srcRect/>
          <a:stretch>
            <a:fillRect/>
          </a:stretch>
        </p:blipFill>
        <p:spPr bwMode="auto">
          <a:xfrm>
            <a:off x="71406" y="4786322"/>
            <a:ext cx="8953500" cy="962025"/>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227014" y="1428738"/>
            <a:ext cx="8715404" cy="400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1000100" y="2571744"/>
            <a:ext cx="6858016" cy="954107"/>
          </a:xfrm>
          <a:prstGeom prst="rect">
            <a:avLst/>
          </a:prstGeom>
        </p:spPr>
        <p:txBody>
          <a:bodyPr wrap="square">
            <a:spAutoFit/>
          </a:bodyPr>
          <a:lstStyle/>
          <a:p>
            <a:r>
              <a:rPr lang="ar-EG" sz="2800" b="1" dirty="0" smtClean="0">
                <a:solidFill>
                  <a:srgbClr val="FF0000"/>
                </a:solidFill>
              </a:rPr>
              <a:t>أرشد النبي صلى الله عليه وسلم القادرين على النكاح من شباب </a:t>
            </a:r>
            <a:r>
              <a:rPr lang="ar-EG" sz="2800" b="1" dirty="0" err="1" smtClean="0">
                <a:solidFill>
                  <a:srgbClr val="FF0000"/>
                </a:solidFill>
              </a:rPr>
              <a:t>الامة</a:t>
            </a:r>
            <a:r>
              <a:rPr lang="ar-EG" sz="2800" b="1" dirty="0" smtClean="0">
                <a:solidFill>
                  <a:srgbClr val="FF0000"/>
                </a:solidFill>
              </a:rPr>
              <a:t> بالزواج والدليل </a:t>
            </a:r>
            <a:endParaRPr lang="ar-EG" sz="2800" b="1" dirty="0">
              <a:solidFill>
                <a:srgbClr val="FF0000"/>
              </a:solidFill>
            </a:endParaRPr>
          </a:p>
        </p:txBody>
      </p:sp>
      <p:pic>
        <p:nvPicPr>
          <p:cNvPr id="6" name="Picture 2"/>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1000100" y="3714752"/>
            <a:ext cx="7153275" cy="447675"/>
          </a:xfrm>
          <a:prstGeom prst="rect">
            <a:avLst/>
          </a:prstGeom>
          <a:noFill/>
          <a:ln w="9525">
            <a:noFill/>
            <a:miter lim="800000"/>
            <a:headEnd/>
            <a:tailEnd/>
          </a:ln>
          <a:effectLst/>
        </p:spPr>
      </p:pic>
      <p:pic>
        <p:nvPicPr>
          <p:cNvPr id="7" name="Picture 3"/>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142844" y="4286256"/>
            <a:ext cx="8915400" cy="57150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mahmoud\work\ICON\FILE51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63688" y="1772816"/>
            <a:ext cx="5832648" cy="352839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مربع نص 2"/>
          <p:cNvSpPr txBox="1"/>
          <p:nvPr/>
        </p:nvSpPr>
        <p:spPr>
          <a:xfrm>
            <a:off x="2699792" y="2545678"/>
            <a:ext cx="3312368" cy="2215991"/>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Farsi Simple Bold" pitchFamily="2" charset="-78"/>
              </a:rPr>
              <a:t>تمهيد</a:t>
            </a:r>
            <a:endParaRPr lang="ar-SA" sz="1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30176" y="928670"/>
            <a:ext cx="8858280"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93676" y="280988"/>
            <a:ext cx="8715404" cy="6296025"/>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23807" y="1000110"/>
            <a:ext cx="8705912" cy="4857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3568" y="558845"/>
            <a:ext cx="8339735" cy="6021288"/>
          </a:xfrm>
          <a:prstGeom prst="rect">
            <a:avLst/>
          </a:prstGeom>
        </p:spPr>
      </p:pic>
      <p:sp>
        <p:nvSpPr>
          <p:cNvPr id="6" name="مستطيل 5"/>
          <p:cNvSpPr/>
          <p:nvPr/>
        </p:nvSpPr>
        <p:spPr>
          <a:xfrm rot="198835">
            <a:off x="1375268" y="1208205"/>
            <a:ext cx="7223821"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ar-EG" sz="4800" b="1" spc="50" dirty="0" smtClean="0">
                <a:ln w="11430"/>
                <a:solidFill>
                  <a:srgbClr val="0070C0"/>
                </a:solidFill>
                <a:effectLst>
                  <a:outerShdw blurRad="76200" dist="50800" dir="5400000" algn="tl" rotWithShape="0">
                    <a:srgbClr val="000000">
                      <a:alpha val="65000"/>
                    </a:srgbClr>
                  </a:outerShdw>
                </a:effectLst>
              </a:rPr>
              <a:t>ماذا تعني هذه الوثيقة ؟</a:t>
            </a:r>
          </a:p>
        </p:txBody>
      </p:sp>
      <p:pic>
        <p:nvPicPr>
          <p:cNvPr id="1026" name="Picture 2"/>
          <p:cNvPicPr>
            <a:picLocks noChangeAspect="1" noChangeArrowheads="1"/>
          </p:cNvPicPr>
          <p:nvPr/>
        </p:nvPicPr>
        <p:blipFill>
          <a:blip r:embed="rId4"/>
          <a:srcRect/>
          <a:stretch>
            <a:fillRect/>
          </a:stretch>
        </p:blipFill>
        <p:spPr bwMode="auto">
          <a:xfrm rot="284827">
            <a:off x="3816354" y="2438967"/>
            <a:ext cx="4407763" cy="344330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1000"/>
                                        <p:tgtEl>
                                          <p:spTgt spid="6">
                                            <p:txEl>
                                              <p:pRg st="0" end="0"/>
                                            </p:txEl>
                                          </p:spTgt>
                                        </p:tgtEl>
                                      </p:cBhvr>
                                    </p:animEffect>
                                    <p:anim calcmode="lin" valueType="num">
                                      <p:cBhvr>
                                        <p:cTn id="4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ppt_x"/>
                                          </p:val>
                                        </p:tav>
                                        <p:tav tm="100000">
                                          <p:val>
                                            <p:strVal val="#ppt_x"/>
                                          </p:val>
                                        </p:tav>
                                      </p:tavLst>
                                    </p:anim>
                                    <p:anim calcmode="lin" valueType="num">
                                      <p:cBhvr additive="base">
                                        <p:cTn id="4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زاوية مطوية 3"/>
          <p:cNvSpPr/>
          <p:nvPr/>
        </p:nvSpPr>
        <p:spPr>
          <a:xfrm>
            <a:off x="177770" y="2100936"/>
            <a:ext cx="8751948" cy="4042708"/>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SA" sz="4400" b="1" kern="0" dirty="0" smtClean="0">
                <a:solidFill>
                  <a:schemeClr val="tx1">
                    <a:lumMod val="95000"/>
                    <a:lumOff val="5000"/>
                  </a:schemeClr>
                </a:solidFill>
                <a:latin typeface="Book Antiqua"/>
                <a:cs typeface="Times New Roman"/>
              </a:rPr>
              <a:t>لغة </a:t>
            </a:r>
            <a:r>
              <a:rPr lang="ar-EG" sz="4400" b="1" kern="0" dirty="0" smtClean="0">
                <a:solidFill>
                  <a:schemeClr val="tx1">
                    <a:lumMod val="95000"/>
                    <a:lumOff val="5000"/>
                  </a:schemeClr>
                </a:solidFill>
                <a:latin typeface="Book Antiqua"/>
                <a:cs typeface="Times New Roman"/>
              </a:rPr>
              <a:t>: الضم والجمع ، </a:t>
            </a:r>
            <a:r>
              <a:rPr lang="ar-SA" sz="4400" b="1" kern="0" dirty="0" smtClean="0">
                <a:solidFill>
                  <a:schemeClr val="tx1">
                    <a:lumMod val="95000"/>
                    <a:lumOff val="5000"/>
                  </a:schemeClr>
                </a:solidFill>
                <a:latin typeface="Book Antiqua"/>
                <a:cs typeface="Times New Roman"/>
              </a:rPr>
              <a:t>يقال تناكحت الأشجار </a:t>
            </a:r>
            <a:r>
              <a:rPr lang="ar-EG" sz="4400" b="1" kern="0" dirty="0" smtClean="0">
                <a:solidFill>
                  <a:schemeClr val="tx1">
                    <a:lumMod val="95000"/>
                    <a:lumOff val="5000"/>
                  </a:schemeClr>
                </a:solidFill>
                <a:latin typeface="Book Antiqua"/>
                <a:cs typeface="Times New Roman"/>
              </a:rPr>
              <a:t>إذا </a:t>
            </a:r>
            <a:r>
              <a:rPr lang="ar-SA" sz="4400" b="1" kern="0" dirty="0" smtClean="0">
                <a:solidFill>
                  <a:schemeClr val="tx1">
                    <a:lumMod val="95000"/>
                    <a:lumOff val="5000"/>
                  </a:schemeClr>
                </a:solidFill>
                <a:latin typeface="Book Antiqua"/>
                <a:cs typeface="Times New Roman"/>
              </a:rPr>
              <a:t>انضم بعضها</a:t>
            </a:r>
            <a:r>
              <a:rPr lang="ar-EG" sz="4400" b="1" kern="0" dirty="0" smtClean="0">
                <a:solidFill>
                  <a:schemeClr val="tx1">
                    <a:lumMod val="95000"/>
                    <a:lumOff val="5000"/>
                  </a:schemeClr>
                </a:solidFill>
                <a:latin typeface="Book Antiqua"/>
                <a:cs typeface="Times New Roman"/>
              </a:rPr>
              <a:t> إلى</a:t>
            </a:r>
            <a:r>
              <a:rPr lang="ar-SA" sz="4400" b="1" kern="0" dirty="0" smtClean="0">
                <a:solidFill>
                  <a:schemeClr val="tx1">
                    <a:lumMod val="95000"/>
                    <a:lumOff val="5000"/>
                  </a:schemeClr>
                </a:solidFill>
                <a:latin typeface="Book Antiqua"/>
                <a:cs typeface="Times New Roman"/>
              </a:rPr>
              <a:t> بعض </a:t>
            </a:r>
            <a:r>
              <a:rPr lang="ar-SA" sz="4400" b="1" kern="0" dirty="0" err="1" smtClean="0">
                <a:solidFill>
                  <a:schemeClr val="tx1">
                    <a:lumMod val="95000"/>
                    <a:lumOff val="5000"/>
                  </a:schemeClr>
                </a:solidFill>
                <a:latin typeface="Book Antiqua"/>
                <a:cs typeface="Times New Roman"/>
              </a:rPr>
              <a:t>و</a:t>
            </a:r>
            <a:r>
              <a:rPr lang="ar-EG" sz="4400" b="1" kern="0" dirty="0" smtClean="0">
                <a:solidFill>
                  <a:schemeClr val="tx1">
                    <a:lumMod val="95000"/>
                    <a:lumOff val="5000"/>
                  </a:schemeClr>
                </a:solidFill>
                <a:latin typeface="Book Antiqua"/>
                <a:cs typeface="Times New Roman"/>
              </a:rPr>
              <a:t>قد </a:t>
            </a:r>
            <a:r>
              <a:rPr lang="ar-SA" sz="4400" b="1" kern="0" dirty="0" smtClean="0">
                <a:solidFill>
                  <a:schemeClr val="tx1">
                    <a:lumMod val="95000"/>
                    <a:lumOff val="5000"/>
                  </a:schemeClr>
                </a:solidFill>
                <a:latin typeface="Book Antiqua"/>
                <a:cs typeface="Times New Roman"/>
              </a:rPr>
              <a:t>يطلق النكاح على العقد وهو التزويج </a:t>
            </a:r>
            <a:r>
              <a:rPr lang="ar-EG" sz="4400" b="1" kern="0" dirty="0" smtClean="0">
                <a:solidFill>
                  <a:schemeClr val="tx1">
                    <a:lumMod val="95000"/>
                    <a:lumOff val="5000"/>
                  </a:schemeClr>
                </a:solidFill>
                <a:latin typeface="Book Antiqua"/>
                <a:cs typeface="Times New Roman"/>
              </a:rPr>
              <a:t>.</a:t>
            </a:r>
          </a:p>
          <a:p>
            <a:pPr algn="just"/>
            <a:r>
              <a:rPr lang="ar-SA" sz="4400" b="1" kern="0" dirty="0" smtClean="0">
                <a:solidFill>
                  <a:schemeClr val="tx1">
                    <a:lumMod val="95000"/>
                    <a:lumOff val="5000"/>
                  </a:schemeClr>
                </a:solidFill>
                <a:latin typeface="Book Antiqua"/>
                <a:cs typeface="Times New Roman"/>
              </a:rPr>
              <a:t>واصطلاحا : عقد الزوجية الصحيح</a:t>
            </a:r>
            <a:r>
              <a:rPr lang="ar-EG" sz="4400" b="1" kern="0" dirty="0" smtClean="0">
                <a:solidFill>
                  <a:schemeClr val="tx1">
                    <a:lumMod val="95000"/>
                    <a:lumOff val="5000"/>
                  </a:schemeClr>
                </a:solidFill>
                <a:latin typeface="Book Antiqua"/>
                <a:cs typeface="Times New Roman"/>
              </a:rPr>
              <a:t> ، وإن لم يحصل </a:t>
            </a:r>
            <a:r>
              <a:rPr lang="ar-EG" sz="4400" b="1" kern="0" dirty="0" err="1" smtClean="0">
                <a:solidFill>
                  <a:schemeClr val="tx1">
                    <a:lumMod val="95000"/>
                    <a:lumOff val="5000"/>
                  </a:schemeClr>
                </a:solidFill>
                <a:latin typeface="Book Antiqua"/>
                <a:cs typeface="Times New Roman"/>
              </a:rPr>
              <a:t>مسيس</a:t>
            </a:r>
            <a:r>
              <a:rPr lang="ar-EG" sz="4400" b="1" kern="0" dirty="0" smtClean="0">
                <a:solidFill>
                  <a:schemeClr val="tx1">
                    <a:lumMod val="95000"/>
                    <a:lumOff val="5000"/>
                  </a:schemeClr>
                </a:solidFill>
                <a:latin typeface="Book Antiqua"/>
                <a:cs typeface="Times New Roman"/>
              </a:rPr>
              <a:t> ولا خلوة</a:t>
            </a:r>
            <a:r>
              <a:rPr lang="ar-SA" sz="4400" b="1" kern="0" dirty="0" smtClean="0">
                <a:solidFill>
                  <a:schemeClr val="tx1">
                    <a:lumMod val="95000"/>
                    <a:lumOff val="5000"/>
                  </a:schemeClr>
                </a:solidFill>
                <a:latin typeface="Book Antiqua"/>
                <a:cs typeface="Times New Roman"/>
              </a:rPr>
              <a:t> .</a:t>
            </a: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3615" y="114367"/>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4480" y="114367"/>
            <a:ext cx="1363095" cy="1457245"/>
          </a:xfrm>
          <a:prstGeom prst="rect">
            <a:avLst/>
          </a:prstGeom>
        </p:spPr>
      </p:pic>
      <p:sp>
        <p:nvSpPr>
          <p:cNvPr id="7" name="Rectangle 2"/>
          <p:cNvSpPr/>
          <p:nvPr/>
        </p:nvSpPr>
        <p:spPr>
          <a:xfrm>
            <a:off x="3357554" y="500042"/>
            <a:ext cx="2808782" cy="830997"/>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800" b="1" kern="0" dirty="0" smtClean="0">
                <a:ln w="11430"/>
                <a:solidFill>
                  <a:srgbClr val="FF0000"/>
                </a:solidFill>
                <a:effectLst>
                  <a:outerShdw blurRad="50800" dist="39000" dir="5460000" algn="tl">
                    <a:srgbClr val="000000">
                      <a:alpha val="38000"/>
                    </a:srgbClr>
                  </a:outerShdw>
                </a:effectLst>
              </a:rPr>
              <a:t>تعريف النكاح</a:t>
            </a:r>
            <a:endParaRPr kumimoji="0" lang="en-US" sz="48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2100936"/>
            <a:ext cx="8751948" cy="4042708"/>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EG" sz="4400" b="1" kern="0" dirty="0" smtClean="0">
                <a:solidFill>
                  <a:schemeClr val="tx1">
                    <a:lumMod val="95000"/>
                    <a:lumOff val="5000"/>
                  </a:schemeClr>
                </a:solidFill>
                <a:latin typeface="Book Antiqua"/>
                <a:cs typeface="Times New Roman"/>
              </a:rPr>
              <a:t>حكمه : النكاح سنة مؤكدة دل على ذلك الكتاب والسنة والإجماع . </a:t>
            </a:r>
          </a:p>
          <a:p>
            <a:pPr algn="just"/>
            <a:r>
              <a:rPr lang="ar-EG" sz="4400" b="1" kern="0" dirty="0" smtClean="0">
                <a:solidFill>
                  <a:schemeClr val="tx1">
                    <a:lumMod val="95000"/>
                    <a:lumOff val="5000"/>
                  </a:schemeClr>
                </a:solidFill>
                <a:latin typeface="Book Antiqua"/>
                <a:cs typeface="Times New Roman"/>
              </a:rPr>
              <a:t>أما الكتاب فقوله تعالى " فانكحوا ما طاب لكم من النساء مثنى وثلاث ورباع فإن خفتم ألا تعدلوا فواحدة أو ما ملكت أيمانكم " .</a:t>
            </a:r>
            <a:endParaRPr lang="ar-SA" sz="4400" b="1" kern="0" dirty="0" smtClean="0">
              <a:solidFill>
                <a:schemeClr val="tx1">
                  <a:lumMod val="95000"/>
                  <a:lumOff val="5000"/>
                </a:schemeClr>
              </a:solidFill>
              <a:latin typeface="Book Antiqua"/>
              <a:cs typeface="Times New Roman"/>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3615" y="114367"/>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4480" y="114367"/>
            <a:ext cx="1363095" cy="1457245"/>
          </a:xfrm>
          <a:prstGeom prst="rect">
            <a:avLst/>
          </a:prstGeom>
        </p:spPr>
      </p:pic>
      <p:sp>
        <p:nvSpPr>
          <p:cNvPr id="7" name="Rectangle 2"/>
          <p:cNvSpPr/>
          <p:nvPr/>
        </p:nvSpPr>
        <p:spPr>
          <a:xfrm>
            <a:off x="3357554" y="500042"/>
            <a:ext cx="2808782" cy="830997"/>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800" b="1" kern="0" dirty="0" smtClean="0">
                <a:ln w="11430"/>
                <a:solidFill>
                  <a:srgbClr val="FF0000"/>
                </a:solidFill>
                <a:effectLst>
                  <a:outerShdw blurRad="50800" dist="39000" dir="5460000" algn="tl">
                    <a:srgbClr val="000000">
                      <a:alpha val="38000"/>
                    </a:srgbClr>
                  </a:outerShdw>
                </a:effectLst>
              </a:rPr>
              <a:t>تعريف النكاح</a:t>
            </a:r>
            <a:endParaRPr kumimoji="0" lang="en-US" sz="48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2100936"/>
            <a:ext cx="8751948" cy="4042708"/>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EG" sz="4400" b="1" kern="0" dirty="0" smtClean="0">
                <a:solidFill>
                  <a:schemeClr val="tx1">
                    <a:lumMod val="95000"/>
                    <a:lumOff val="5000"/>
                  </a:schemeClr>
                </a:solidFill>
                <a:latin typeface="Book Antiqua"/>
                <a:cs typeface="Times New Roman"/>
              </a:rPr>
              <a:t>وأما السنة : فمنها حديث عبد الله بن مسعود رضي الله عنه عن النبي صلى الله عليه وسلم قال يا معشر الشباب من استطاع منكم الباءة فليتزوج فإنه أغض للبصر وأحصن للفرج ومن لم يستطع فعليه بالصوم فإنه له وجاء .</a:t>
            </a:r>
            <a:endParaRPr lang="ar-SA" sz="4400" b="1" kern="0" dirty="0" smtClean="0">
              <a:solidFill>
                <a:schemeClr val="tx1">
                  <a:lumMod val="95000"/>
                  <a:lumOff val="5000"/>
                </a:schemeClr>
              </a:solidFill>
              <a:latin typeface="Book Antiqua"/>
              <a:cs typeface="Times New Roman"/>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3615" y="114367"/>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4480" y="114367"/>
            <a:ext cx="1363095" cy="1457245"/>
          </a:xfrm>
          <a:prstGeom prst="rect">
            <a:avLst/>
          </a:prstGeom>
        </p:spPr>
      </p:pic>
      <p:sp>
        <p:nvSpPr>
          <p:cNvPr id="7" name="Rectangle 2"/>
          <p:cNvSpPr/>
          <p:nvPr/>
        </p:nvSpPr>
        <p:spPr>
          <a:xfrm>
            <a:off x="3357554" y="500042"/>
            <a:ext cx="2808782" cy="830997"/>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800" b="1" kern="0" dirty="0" smtClean="0">
                <a:ln w="11430"/>
                <a:solidFill>
                  <a:srgbClr val="FF0000"/>
                </a:solidFill>
                <a:effectLst>
                  <a:outerShdw blurRad="50800" dist="39000" dir="5460000" algn="tl">
                    <a:srgbClr val="000000">
                      <a:alpha val="38000"/>
                    </a:srgbClr>
                  </a:outerShdw>
                </a:effectLst>
              </a:rPr>
              <a:t>تعريف النكاح</a:t>
            </a:r>
            <a:endParaRPr kumimoji="0" lang="en-US" sz="48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2100936"/>
            <a:ext cx="8751948" cy="4471336"/>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EG" sz="4000" b="1" kern="0" dirty="0" smtClean="0">
                <a:solidFill>
                  <a:schemeClr val="tx1">
                    <a:lumMod val="95000"/>
                    <a:lumOff val="5000"/>
                  </a:schemeClr>
                </a:solidFill>
                <a:latin typeface="Book Antiqua"/>
                <a:cs typeface="Times New Roman"/>
              </a:rPr>
              <a:t>وأما الإجماع : فقد أجمع المسلمون على ذلك .</a:t>
            </a:r>
          </a:p>
          <a:p>
            <a:pPr algn="just"/>
            <a:r>
              <a:rPr lang="ar-EG" sz="4000" b="1" kern="0" dirty="0" smtClean="0">
                <a:solidFill>
                  <a:schemeClr val="tx1">
                    <a:lumMod val="95000"/>
                    <a:lumOff val="5000"/>
                  </a:schemeClr>
                </a:solidFill>
                <a:latin typeface="Book Antiqua"/>
                <a:cs typeface="Times New Roman"/>
              </a:rPr>
              <a:t>وهو سنة الأنبياء عامة كما قال سبحانه : ( ولقد أرسلنا رسلا من قبلك وجعلنا لهم أزواجا وذرية ) .</a:t>
            </a:r>
          </a:p>
          <a:p>
            <a:pPr algn="just"/>
            <a:r>
              <a:rPr lang="ar-EG" sz="4000" b="1" kern="0" dirty="0" smtClean="0">
                <a:solidFill>
                  <a:schemeClr val="tx1">
                    <a:lumMod val="95000"/>
                    <a:lumOff val="5000"/>
                  </a:schemeClr>
                </a:solidFill>
                <a:latin typeface="Book Antiqua"/>
                <a:cs typeface="Times New Roman"/>
              </a:rPr>
              <a:t>وجاء من حديث أبي أيوب الأنصاري </a:t>
            </a:r>
            <a:r>
              <a:rPr lang="ar-EG" sz="4000" b="1" kern="0" dirty="0" smtClean="0">
                <a:solidFill>
                  <a:schemeClr val="tx1">
                    <a:lumMod val="95000"/>
                    <a:lumOff val="5000"/>
                  </a:schemeClr>
                </a:solidFill>
                <a:latin typeface="Book Antiqua"/>
                <a:cs typeface="Times New Roman"/>
                <a:sym typeface="AGA Arabesque"/>
              </a:rPr>
              <a:t> أن النبي  قال : ( أربع من سنن المرسلين : الحياء والعطر والسواك والنكاح ) .</a:t>
            </a:r>
            <a:endParaRPr lang="ar-SA" sz="4000" b="1" kern="0" dirty="0" smtClean="0">
              <a:solidFill>
                <a:schemeClr val="tx1">
                  <a:lumMod val="95000"/>
                  <a:lumOff val="5000"/>
                </a:schemeClr>
              </a:solidFill>
              <a:latin typeface="Book Antiqua"/>
              <a:cs typeface="Times New Roman"/>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3615" y="114367"/>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4480" y="114367"/>
            <a:ext cx="1363095" cy="1457245"/>
          </a:xfrm>
          <a:prstGeom prst="rect">
            <a:avLst/>
          </a:prstGeom>
        </p:spPr>
      </p:pic>
      <p:sp>
        <p:nvSpPr>
          <p:cNvPr id="7" name="Rectangle 2"/>
          <p:cNvSpPr/>
          <p:nvPr/>
        </p:nvSpPr>
        <p:spPr>
          <a:xfrm>
            <a:off x="3357554" y="500042"/>
            <a:ext cx="2808782" cy="830997"/>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800" b="1" kern="0" dirty="0" smtClean="0">
                <a:ln w="11430"/>
                <a:solidFill>
                  <a:srgbClr val="FF0000"/>
                </a:solidFill>
                <a:effectLst>
                  <a:outerShdw blurRad="50800" dist="39000" dir="5460000" algn="tl">
                    <a:srgbClr val="000000">
                      <a:alpha val="38000"/>
                    </a:srgbClr>
                  </a:outerShdw>
                </a:effectLst>
              </a:rPr>
              <a:t>تعريف النكاح</a:t>
            </a:r>
            <a:endParaRPr kumimoji="0" lang="en-US" sz="48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6688" y="500042"/>
            <a:ext cx="8810625"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428596" y="2428868"/>
            <a:ext cx="7858180" cy="830997"/>
          </a:xfrm>
          <a:prstGeom prst="rect">
            <a:avLst/>
          </a:prstGeom>
          <a:noFill/>
        </p:spPr>
        <p:txBody>
          <a:bodyPr wrap="square" rtlCol="1">
            <a:spAutoFit/>
          </a:bodyPr>
          <a:lstStyle/>
          <a:p>
            <a:r>
              <a:rPr lang="ar-EG" sz="2400" b="1" dirty="0" smtClean="0">
                <a:solidFill>
                  <a:srgbClr val="FF0000"/>
                </a:solidFill>
                <a:cs typeface="+mj-cs"/>
              </a:rPr>
              <a:t>1- الزواج بيئة صالحة تؤدي إلى بناء وترابط الأسرة، </a:t>
            </a:r>
            <a:r>
              <a:rPr lang="ar-EG" sz="2400" b="1" dirty="0" err="1" smtClean="0">
                <a:solidFill>
                  <a:srgbClr val="FF0000"/>
                </a:solidFill>
                <a:cs typeface="+mj-cs"/>
              </a:rPr>
              <a:t>وإعفاف</a:t>
            </a:r>
            <a:r>
              <a:rPr lang="ar-EG" sz="2400" b="1" dirty="0" smtClean="0">
                <a:solidFill>
                  <a:srgbClr val="FF0000"/>
                </a:solidFill>
                <a:cs typeface="+mj-cs"/>
              </a:rPr>
              <a:t> النفس، وصيانتها عن </a:t>
            </a:r>
            <a:r>
              <a:rPr lang="ar-EG" sz="2400" b="1" dirty="0" smtClean="0">
                <a:solidFill>
                  <a:srgbClr val="FF0000"/>
                </a:solidFill>
                <a:cs typeface="+mj-cs"/>
              </a:rPr>
              <a:t>الحرام </a:t>
            </a:r>
            <a:endParaRPr lang="ar-EG" sz="2400" b="1" dirty="0">
              <a:solidFill>
                <a:srgbClr val="FF0000"/>
              </a:solidFill>
              <a:cs typeface="+mj-cs"/>
            </a:endParaRPr>
          </a:p>
        </p:txBody>
      </p:sp>
      <p:sp>
        <p:nvSpPr>
          <p:cNvPr id="4" name="مربع نص 3"/>
          <p:cNvSpPr txBox="1"/>
          <p:nvPr/>
        </p:nvSpPr>
        <p:spPr>
          <a:xfrm>
            <a:off x="500034" y="3214686"/>
            <a:ext cx="7858180" cy="830997"/>
          </a:xfrm>
          <a:prstGeom prst="rect">
            <a:avLst/>
          </a:prstGeom>
          <a:noFill/>
        </p:spPr>
        <p:txBody>
          <a:bodyPr wrap="square" rtlCol="1">
            <a:spAutoFit/>
          </a:bodyPr>
          <a:lstStyle/>
          <a:p>
            <a:r>
              <a:rPr lang="ar-EG" sz="2400" b="1" dirty="0" smtClean="0">
                <a:solidFill>
                  <a:srgbClr val="FF0000"/>
                </a:solidFill>
                <a:cs typeface="+mj-cs"/>
              </a:rPr>
              <a:t>2- الزواج خير وسيلة لإنجاب الأولاد، وتكثير النسل، مع المحافظة على الأنساب التي يحصل </a:t>
            </a:r>
            <a:r>
              <a:rPr lang="ar-EG" sz="2400" b="1" dirty="0" err="1" smtClean="0">
                <a:solidFill>
                  <a:srgbClr val="FF0000"/>
                </a:solidFill>
                <a:cs typeface="+mj-cs"/>
              </a:rPr>
              <a:t>بها</a:t>
            </a:r>
            <a:r>
              <a:rPr lang="ar-EG" sz="2400" b="1" dirty="0" smtClean="0">
                <a:solidFill>
                  <a:srgbClr val="FF0000"/>
                </a:solidFill>
                <a:cs typeface="+mj-cs"/>
              </a:rPr>
              <a:t> التعارف والتعاون والتآلف </a:t>
            </a:r>
            <a:r>
              <a:rPr lang="ar-EG" sz="2400" b="1" dirty="0" err="1" smtClean="0">
                <a:solidFill>
                  <a:srgbClr val="FF0000"/>
                </a:solidFill>
                <a:cs typeface="+mj-cs"/>
              </a:rPr>
              <a:t>والتناص</a:t>
            </a:r>
            <a:endParaRPr lang="ar-EG" sz="2400" b="1" dirty="0">
              <a:solidFill>
                <a:srgbClr val="FF0000"/>
              </a:solidFill>
              <a:cs typeface="+mj-cs"/>
            </a:endParaRPr>
          </a:p>
        </p:txBody>
      </p:sp>
      <p:sp>
        <p:nvSpPr>
          <p:cNvPr id="5" name="مربع نص 4"/>
          <p:cNvSpPr txBox="1"/>
          <p:nvPr/>
        </p:nvSpPr>
        <p:spPr>
          <a:xfrm>
            <a:off x="500034" y="4000504"/>
            <a:ext cx="7858180" cy="830997"/>
          </a:xfrm>
          <a:prstGeom prst="rect">
            <a:avLst/>
          </a:prstGeom>
          <a:noFill/>
        </p:spPr>
        <p:txBody>
          <a:bodyPr wrap="square" rtlCol="1">
            <a:spAutoFit/>
          </a:bodyPr>
          <a:lstStyle/>
          <a:p>
            <a:r>
              <a:rPr lang="ar-EG" sz="2400" b="1" dirty="0" smtClean="0">
                <a:solidFill>
                  <a:srgbClr val="FF0000"/>
                </a:solidFill>
                <a:cs typeface="+mj-cs"/>
              </a:rPr>
              <a:t>3- الزواج أحسن وسيلة لإرواء الغريزة الجنسية، وقضاء الوطر، مع السلامة من الأمراض.</a:t>
            </a:r>
            <a:endParaRPr lang="ar-EG" sz="2400" b="1" dirty="0">
              <a:solidFill>
                <a:srgbClr val="FF0000"/>
              </a:solidFill>
              <a:cs typeface="+mj-cs"/>
            </a:endParaRPr>
          </a:p>
        </p:txBody>
      </p:sp>
      <p:sp>
        <p:nvSpPr>
          <p:cNvPr id="6" name="مربع نص 5"/>
          <p:cNvSpPr txBox="1"/>
          <p:nvPr/>
        </p:nvSpPr>
        <p:spPr>
          <a:xfrm>
            <a:off x="642910" y="4714884"/>
            <a:ext cx="7858180" cy="830997"/>
          </a:xfrm>
          <a:prstGeom prst="rect">
            <a:avLst/>
          </a:prstGeom>
          <a:noFill/>
        </p:spPr>
        <p:txBody>
          <a:bodyPr wrap="square" rtlCol="1">
            <a:spAutoFit/>
          </a:bodyPr>
          <a:lstStyle/>
          <a:p>
            <a:r>
              <a:rPr lang="ar-EG" sz="2400" b="1" dirty="0" smtClean="0">
                <a:solidFill>
                  <a:srgbClr val="FF0000"/>
                </a:solidFill>
                <a:cs typeface="+mj-cs"/>
              </a:rPr>
              <a:t>4- والزواج يحصل </a:t>
            </a:r>
            <a:r>
              <a:rPr lang="ar-EG" sz="2400" b="1" dirty="0" err="1" smtClean="0">
                <a:solidFill>
                  <a:srgbClr val="FF0000"/>
                </a:solidFill>
                <a:cs typeface="+mj-cs"/>
              </a:rPr>
              <a:t>به</a:t>
            </a:r>
            <a:r>
              <a:rPr lang="ar-EG" sz="2400" b="1" dirty="0" smtClean="0">
                <a:solidFill>
                  <a:srgbClr val="FF0000"/>
                </a:solidFill>
                <a:cs typeface="+mj-cs"/>
              </a:rPr>
              <a:t> تكوين الأسرة الصالحة التي هي نواة المجتمع، فالزوج يكد ويكتسب وينفق ويعول، والزوجة تربي الأطفال وتدبر المنزل </a:t>
            </a:r>
            <a:r>
              <a:rPr lang="ar-EG" sz="2400" b="1" dirty="0" smtClean="0">
                <a:solidFill>
                  <a:srgbClr val="FF0000"/>
                </a:solidFill>
                <a:cs typeface="+mj-cs"/>
              </a:rPr>
              <a:t>..</a:t>
            </a:r>
            <a:endParaRPr lang="ar-EG" sz="2400" b="1" dirty="0">
              <a:solidFill>
                <a:srgbClr val="FF0000"/>
              </a:solidFill>
              <a:cs typeface="+mj-cs"/>
            </a:endParaRPr>
          </a:p>
        </p:txBody>
      </p:sp>
      <p:sp>
        <p:nvSpPr>
          <p:cNvPr id="7" name="مربع نص 6"/>
          <p:cNvSpPr txBox="1"/>
          <p:nvPr/>
        </p:nvSpPr>
        <p:spPr>
          <a:xfrm>
            <a:off x="785786" y="5572140"/>
            <a:ext cx="7858180" cy="461665"/>
          </a:xfrm>
          <a:prstGeom prst="rect">
            <a:avLst/>
          </a:prstGeom>
          <a:noFill/>
        </p:spPr>
        <p:txBody>
          <a:bodyPr wrap="square" rtlCol="1">
            <a:spAutoFit/>
          </a:bodyPr>
          <a:lstStyle/>
          <a:p>
            <a:r>
              <a:rPr lang="ar-EG" sz="2400" b="1" dirty="0" smtClean="0">
                <a:solidFill>
                  <a:srgbClr val="FF0000"/>
                </a:solidFill>
                <a:cs typeface="+mj-cs"/>
              </a:rPr>
              <a:t>5- وفي الزواج إشباع لغريزة الأبوة والأمومة التي تنمو بوجود الأطفال.</a:t>
            </a:r>
            <a:endParaRPr lang="ar-EG" sz="2400" b="1" dirty="0">
              <a:solidFill>
                <a:srgbClr val="FF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additive="base">
                                        <p:cTn id="3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2386688"/>
            <a:ext cx="8751948" cy="3471204"/>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EG" sz="4400" b="1" kern="0" dirty="0" smtClean="0">
                <a:solidFill>
                  <a:schemeClr val="tx1">
                    <a:lumMod val="95000"/>
                    <a:lumOff val="5000"/>
                  </a:schemeClr>
                </a:solidFill>
                <a:latin typeface="Book Antiqua"/>
                <a:cs typeface="Times New Roman"/>
              </a:rPr>
              <a:t>قد يعرض للنكاح ما يجعله واجبا أو مستحبا أو مباحا.</a:t>
            </a:r>
          </a:p>
          <a:p>
            <a:pPr algn="just"/>
            <a:r>
              <a:rPr lang="ar-EG" sz="4400" b="1" kern="0" dirty="0" smtClean="0">
                <a:solidFill>
                  <a:schemeClr val="tx1">
                    <a:lumMod val="95000"/>
                    <a:lumOff val="5000"/>
                  </a:schemeClr>
                </a:solidFill>
                <a:latin typeface="Book Antiqua"/>
                <a:cs typeface="Times New Roman"/>
              </a:rPr>
              <a:t>فيكون واجبا : إذا كان يخشى الوقوع في الحرام كالزنا ونحوه .</a:t>
            </a: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9367" y="69055"/>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8641" y="71414"/>
            <a:ext cx="1363095" cy="1457245"/>
          </a:xfrm>
          <a:prstGeom prst="rect">
            <a:avLst/>
          </a:prstGeom>
        </p:spPr>
      </p:pic>
      <p:sp>
        <p:nvSpPr>
          <p:cNvPr id="7" name="Rectangle 2"/>
          <p:cNvSpPr/>
          <p:nvPr/>
        </p:nvSpPr>
        <p:spPr>
          <a:xfrm>
            <a:off x="2708458" y="500042"/>
            <a:ext cx="3889206" cy="76944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4400" b="1" kern="0" dirty="0" smtClean="0">
                <a:ln w="11430"/>
                <a:solidFill>
                  <a:srgbClr val="FF0000"/>
                </a:solidFill>
                <a:effectLst>
                  <a:outerShdw blurRad="50800" dist="39000" dir="5460000" algn="tl">
                    <a:srgbClr val="000000">
                      <a:alpha val="38000"/>
                    </a:srgbClr>
                  </a:outerShdw>
                </a:effectLst>
              </a:rPr>
              <a:t>أحكام عارضة للنكاح</a:t>
            </a:r>
            <a:endParaRPr kumimoji="0" lang="en-US" sz="44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5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560</Words>
  <PresentationFormat>عرض على الشاشة (3:4)‏</PresentationFormat>
  <Paragraphs>41</Paragraphs>
  <Slides>22</Slides>
  <Notes>0</Notes>
  <HiddenSlides>0</HiddenSlides>
  <MMClips>0</MMClips>
  <ScaleCrop>false</ScaleCrop>
  <HeadingPairs>
    <vt:vector size="4" baseType="variant">
      <vt:variant>
        <vt:lpstr>سمة</vt:lpstr>
      </vt:variant>
      <vt:variant>
        <vt:i4>5</vt:i4>
      </vt:variant>
      <vt:variant>
        <vt:lpstr>عناوين الشرائح</vt:lpstr>
      </vt:variant>
      <vt:variant>
        <vt:i4>22</vt:i4>
      </vt:variant>
    </vt:vector>
  </HeadingPairs>
  <TitlesOfParts>
    <vt:vector size="27" baseType="lpstr">
      <vt:lpstr>سمة Office</vt:lpstr>
      <vt:lpstr>4_Slipstream</vt:lpstr>
      <vt:lpstr>9_سمة Office</vt:lpstr>
      <vt:lpstr>9_Slipstream</vt:lpstr>
      <vt:lpstr>5_Slipstream</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الله</cp:lastModifiedBy>
  <cp:revision>21</cp:revision>
  <dcterms:created xsi:type="dcterms:W3CDTF">2015-12-21T01:12:08Z</dcterms:created>
  <dcterms:modified xsi:type="dcterms:W3CDTF">2017-01-01T14:20:20Z</dcterms:modified>
</cp:coreProperties>
</file>