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333300"/>
    <a:srgbClr val="FF33CC"/>
    <a:srgbClr val="160B55"/>
    <a:srgbClr val="FF0066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4" autoAdjust="0"/>
    <p:restoredTop sz="94656" autoAdjust="0"/>
  </p:normalViewPr>
  <p:slideViewPr>
    <p:cSldViewPr>
      <p:cViewPr>
        <p:scale>
          <a:sx n="50" d="100"/>
          <a:sy n="50" d="100"/>
        </p:scale>
        <p:origin x="-653" y="-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A12-E6CA-427E-B1F0-74D7FDBF6F86}" type="datetimeFigureOut">
              <a:rPr lang="ar-SA" smtClean="0"/>
              <a:pPr/>
              <a:t>09/04/1437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7E04-E451-44A5-9029-33D99382789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A12-E6CA-427E-B1F0-74D7FDBF6F86}" type="datetimeFigureOut">
              <a:rPr lang="ar-SA" smtClean="0"/>
              <a:pPr/>
              <a:t>09/04/1437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7E04-E451-44A5-9029-33D99382789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A12-E6CA-427E-B1F0-74D7FDBF6F86}" type="datetimeFigureOut">
              <a:rPr lang="ar-SA" smtClean="0"/>
              <a:pPr/>
              <a:t>09/04/1437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7E04-E451-44A5-9029-33D99382789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A12-E6CA-427E-B1F0-74D7FDBF6F86}" type="datetimeFigureOut">
              <a:rPr lang="ar-SA" smtClean="0"/>
              <a:pPr/>
              <a:t>09/04/1437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7E04-E451-44A5-9029-33D99382789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A12-E6CA-427E-B1F0-74D7FDBF6F86}" type="datetimeFigureOut">
              <a:rPr lang="ar-SA" smtClean="0"/>
              <a:pPr/>
              <a:t>09/04/1437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7E04-E451-44A5-9029-33D99382789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A12-E6CA-427E-B1F0-74D7FDBF6F86}" type="datetimeFigureOut">
              <a:rPr lang="ar-SA" smtClean="0"/>
              <a:pPr/>
              <a:t>09/04/1437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7E04-E451-44A5-9029-33D99382789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A12-E6CA-427E-B1F0-74D7FDBF6F86}" type="datetimeFigureOut">
              <a:rPr lang="ar-SA" smtClean="0"/>
              <a:pPr/>
              <a:t>09/04/1437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7E04-E451-44A5-9029-33D99382789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A12-E6CA-427E-B1F0-74D7FDBF6F86}" type="datetimeFigureOut">
              <a:rPr lang="ar-SA" smtClean="0"/>
              <a:pPr/>
              <a:t>09/04/1437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7E04-E451-44A5-9029-33D99382789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A12-E6CA-427E-B1F0-74D7FDBF6F86}" type="datetimeFigureOut">
              <a:rPr lang="ar-SA" smtClean="0"/>
              <a:pPr/>
              <a:t>09/04/1437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7E04-E451-44A5-9029-33D99382789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A12-E6CA-427E-B1F0-74D7FDBF6F86}" type="datetimeFigureOut">
              <a:rPr lang="ar-SA" smtClean="0"/>
              <a:pPr/>
              <a:t>09/04/1437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7E04-E451-44A5-9029-33D99382789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A12-E6CA-427E-B1F0-74D7FDBF6F86}" type="datetimeFigureOut">
              <a:rPr lang="ar-SA" smtClean="0"/>
              <a:pPr/>
              <a:t>09/04/1437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07E04-E451-44A5-9029-33D99382789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D9A12-E6CA-427E-B1F0-74D7FDBF6F86}" type="datetimeFigureOut">
              <a:rPr lang="ar-SA" smtClean="0"/>
              <a:pPr/>
              <a:t>09/04/1437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07E04-E451-44A5-9029-33D993827896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0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0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20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28.wav"/><Relationship Id="rId3" Type="http://schemas.openxmlformats.org/officeDocument/2006/relationships/audio" Target="../media/audio23.wav"/><Relationship Id="rId7" Type="http://schemas.openxmlformats.org/officeDocument/2006/relationships/audio" Target="../media/audio27.wav"/><Relationship Id="rId2" Type="http://schemas.openxmlformats.org/officeDocument/2006/relationships/audio" Target="../media/audio2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6.wav"/><Relationship Id="rId11" Type="http://schemas.openxmlformats.org/officeDocument/2006/relationships/image" Target="../media/image13.jpeg"/><Relationship Id="rId5" Type="http://schemas.openxmlformats.org/officeDocument/2006/relationships/audio" Target="../media/audio25.wav"/><Relationship Id="rId10" Type="http://schemas.openxmlformats.org/officeDocument/2006/relationships/image" Target="../media/image12.png"/><Relationship Id="rId4" Type="http://schemas.openxmlformats.org/officeDocument/2006/relationships/audio" Target="../media/audio24.wav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25.wav"/><Relationship Id="rId7" Type="http://schemas.openxmlformats.org/officeDocument/2006/relationships/image" Target="../media/image11.png"/><Relationship Id="rId2" Type="http://schemas.openxmlformats.org/officeDocument/2006/relationships/audio" Target="../media/audio2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7.wav"/><Relationship Id="rId5" Type="http://schemas.openxmlformats.org/officeDocument/2006/relationships/audio" Target="../media/audio28.wav"/><Relationship Id="rId4" Type="http://schemas.openxmlformats.org/officeDocument/2006/relationships/audio" Target="../media/audio26.wav"/><Relationship Id="rId9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25.wav"/><Relationship Id="rId7" Type="http://schemas.openxmlformats.org/officeDocument/2006/relationships/audio" Target="../media/audio7.wav"/><Relationship Id="rId2" Type="http://schemas.openxmlformats.org/officeDocument/2006/relationships/audio" Target="../media/audio2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9.wav"/><Relationship Id="rId5" Type="http://schemas.openxmlformats.org/officeDocument/2006/relationships/audio" Target="../media/audio27.wav"/><Relationship Id="rId10" Type="http://schemas.openxmlformats.org/officeDocument/2006/relationships/image" Target="../media/image12.png"/><Relationship Id="rId4" Type="http://schemas.openxmlformats.org/officeDocument/2006/relationships/audio" Target="../media/audio26.wav"/><Relationship Id="rId9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1.wav"/><Relationship Id="rId2" Type="http://schemas.openxmlformats.org/officeDocument/2006/relationships/audio" Target="../media/audio30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audio" Target="../media/audio3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2.wav"/><Relationship Id="rId2" Type="http://schemas.openxmlformats.org/officeDocument/2006/relationships/audio" Target="../media/audio3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2.wav"/><Relationship Id="rId2" Type="http://schemas.openxmlformats.org/officeDocument/2006/relationships/audio" Target="../media/audio3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2.wav"/><Relationship Id="rId2" Type="http://schemas.openxmlformats.org/officeDocument/2006/relationships/audio" Target="../media/audio3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5.wav"/><Relationship Id="rId7" Type="http://schemas.openxmlformats.org/officeDocument/2006/relationships/audio" Target="../media/audio9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7.wav"/><Relationship Id="rId10" Type="http://schemas.openxmlformats.org/officeDocument/2006/relationships/image" Target="../media/image5.jpeg"/><Relationship Id="rId4" Type="http://schemas.openxmlformats.org/officeDocument/2006/relationships/audio" Target="../media/audio6.wav"/><Relationship Id="rId9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4.wav"/><Relationship Id="rId2" Type="http://schemas.openxmlformats.org/officeDocument/2006/relationships/audio" Target="../media/audio3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audio" Target="../media/audio36.wav"/><Relationship Id="rId4" Type="http://schemas.openxmlformats.org/officeDocument/2006/relationships/audio" Target="../media/audio35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8.wav"/><Relationship Id="rId2" Type="http://schemas.openxmlformats.org/officeDocument/2006/relationships/audio" Target="../media/audio37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audio" Target="../media/audio39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39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39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audio" Target="../media/audio40.wav"/><Relationship Id="rId7" Type="http://schemas.openxmlformats.org/officeDocument/2006/relationships/image" Target="../media/image17.png"/><Relationship Id="rId2" Type="http://schemas.openxmlformats.org/officeDocument/2006/relationships/audio" Target="../media/audio3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2.wav"/><Relationship Id="rId5" Type="http://schemas.openxmlformats.org/officeDocument/2006/relationships/audio" Target="../media/audio39.wav"/><Relationship Id="rId4" Type="http://schemas.openxmlformats.org/officeDocument/2006/relationships/audio" Target="../media/audio41.wav"/><Relationship Id="rId9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4.wav"/><Relationship Id="rId7" Type="http://schemas.openxmlformats.org/officeDocument/2006/relationships/image" Target="../media/image22.png"/><Relationship Id="rId2" Type="http://schemas.openxmlformats.org/officeDocument/2006/relationships/audio" Target="../media/audio4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audio" Target="../media/audio45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5.wav"/><Relationship Id="rId2" Type="http://schemas.openxmlformats.org/officeDocument/2006/relationships/audio" Target="../media/audio4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5.wav"/><Relationship Id="rId2" Type="http://schemas.openxmlformats.org/officeDocument/2006/relationships/audio" Target="../media/audio4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5.wav"/><Relationship Id="rId2" Type="http://schemas.openxmlformats.org/officeDocument/2006/relationships/audio" Target="../media/audio4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7.wav"/><Relationship Id="rId2" Type="http://schemas.openxmlformats.org/officeDocument/2006/relationships/audio" Target="../media/audio4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audio" Target="../media/audio48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audio" Target="../media/audio9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8.wav"/><Relationship Id="rId2" Type="http://schemas.openxmlformats.org/officeDocument/2006/relationships/audio" Target="../media/audio47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8.wav"/><Relationship Id="rId2" Type="http://schemas.openxmlformats.org/officeDocument/2006/relationships/audio" Target="../media/audio47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0.wav"/><Relationship Id="rId2" Type="http://schemas.openxmlformats.org/officeDocument/2006/relationships/audio" Target="../media/audio49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audio" Target="../media/audio31.wav"/><Relationship Id="rId4" Type="http://schemas.openxmlformats.org/officeDocument/2006/relationships/audio" Target="../media/audio9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50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audio" Target="../media/audio31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50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audio" Target="../media/audio3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1.wav"/><Relationship Id="rId7" Type="http://schemas.openxmlformats.org/officeDocument/2006/relationships/image" Target="../media/image27.png"/><Relationship Id="rId2" Type="http://schemas.openxmlformats.org/officeDocument/2006/relationships/audio" Target="../media/audio4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audio" Target="../media/audio39.wav"/><Relationship Id="rId4" Type="http://schemas.openxmlformats.org/officeDocument/2006/relationships/audio" Target="../media/audio11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39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2.wav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5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5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audio" Target="../media/audio9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4.wav"/><Relationship Id="rId2" Type="http://schemas.openxmlformats.org/officeDocument/2006/relationships/audio" Target="../media/audio5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audio" Target="../media/audio17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7" Type="http://schemas.openxmlformats.org/officeDocument/2006/relationships/image" Target="../media/image6.pn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5.wav"/><Relationship Id="rId5" Type="http://schemas.openxmlformats.org/officeDocument/2006/relationships/audio" Target="../media/audio14.wav"/><Relationship Id="rId4" Type="http://schemas.openxmlformats.org/officeDocument/2006/relationships/audio" Target="../media/audio1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6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audio" Target="../media/audio1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8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0.wav"/><Relationship Id="rId2" Type="http://schemas.openxmlformats.org/officeDocument/2006/relationships/audio" Target="../media/audio19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audio" Target="../media/audio2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0004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600" y="4572000"/>
            <a:ext cx="5867400" cy="1447800"/>
          </a:xfrm>
          <a:prstGeom prst="rect">
            <a:avLst/>
          </a:prstGeom>
        </p:spPr>
      </p:pic>
      <p:sp>
        <p:nvSpPr>
          <p:cNvPr id="5" name="شكل بيضاوي 4"/>
          <p:cNvSpPr/>
          <p:nvPr/>
        </p:nvSpPr>
        <p:spPr>
          <a:xfrm>
            <a:off x="1981200" y="228600"/>
            <a:ext cx="5029200" cy="1981200"/>
          </a:xfrm>
          <a:prstGeom prst="ellipse">
            <a:avLst/>
          </a:prstGeom>
          <a:solidFill>
            <a:srgbClr val="FF0000"/>
          </a:solidFill>
          <a:ln w="180975" cmpd="thinThick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2819400" y="753070"/>
            <a:ext cx="33169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5400" b="1" dirty="0"/>
              <a:t>الدرس الثالث </a:t>
            </a:r>
            <a:endParaRPr lang="ar-SA" sz="5400" dirty="0"/>
          </a:p>
        </p:txBody>
      </p:sp>
      <p:sp>
        <p:nvSpPr>
          <p:cNvPr id="7" name="مستطيل 6"/>
          <p:cNvSpPr/>
          <p:nvPr/>
        </p:nvSpPr>
        <p:spPr>
          <a:xfrm>
            <a:off x="2270858" y="4992469"/>
            <a:ext cx="48157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600" b="1" dirty="0"/>
              <a:t>نائب الفاعل في الأعمال اللازمة</a:t>
            </a:r>
            <a:endParaRPr lang="ar-SA" sz="3600" dirty="0"/>
          </a:p>
        </p:txBody>
      </p:sp>
    </p:spTree>
  </p:cSld>
  <p:clrMapOvr>
    <a:masterClrMapping/>
  </p:clrMapOvr>
  <p:transition>
    <p:wedge/>
    <p:sndAc>
      <p:stSnd>
        <p:snd r:embed="rId2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4 - 15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4 - 15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11 - 6 beeps fade 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11 - 6 beeps fade ou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14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" y="0"/>
            <a:ext cx="9135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1237210" y="304800"/>
            <a:ext cx="72971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C00000"/>
                </a:solidFill>
              </a:rPr>
              <a:t>1- </a:t>
            </a:r>
            <a:r>
              <a:rPr lang="ar-SA" sz="3200" b="1" dirty="0" smtClean="0">
                <a:solidFill>
                  <a:srgbClr val="C00000"/>
                </a:solidFill>
              </a:rPr>
              <a:t>ابن الأفعال التي تحتها خط للمجهول، وغير ما يلزم</a:t>
            </a:r>
            <a:endParaRPr lang="ar-SA" sz="3200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10961" r="14503"/>
          <a:stretch>
            <a:fillRect/>
          </a:stretch>
        </p:blipFill>
        <p:spPr bwMode="auto">
          <a:xfrm>
            <a:off x="838200" y="304800"/>
            <a:ext cx="533400" cy="61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14418" y="1295400"/>
            <a:ext cx="865339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ج- </a:t>
            </a:r>
            <a:r>
              <a:rPr lang="ar-SA" sz="3200" b="1" u="sng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استعَدَّ</a:t>
            </a:r>
            <a:r>
              <a:rPr lang="ar-SA" sz="3200" b="1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للسفرِ نهايةَ هذا الأسبوعِ عددٌ من زملائي.</a:t>
            </a:r>
            <a:endParaRPr lang="ar-EG" sz="3200" b="1" dirty="0" smtClean="0">
              <a:solidFill>
                <a:srgbClr val="FF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rgbClr val="FF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</a:t>
            </a:r>
            <a:r>
              <a:rPr kumimoji="0" lang="ar-EG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</a:t>
            </a:r>
            <a:endParaRPr kumimoji="0" lang="ar-SA" sz="1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05427" y="2615625"/>
            <a:ext cx="38715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3200" b="1" dirty="0" smtClean="0">
                <a:solidFill>
                  <a:srgbClr val="3333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استعد للسفر نهاية الأسبوع</a:t>
            </a:r>
            <a:r>
              <a:rPr lang="ar-EG" sz="3200" b="1" dirty="0" smtClean="0">
                <a:solidFill>
                  <a:srgbClr val="3333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3200" b="1" dirty="0" smtClean="0">
              <a:solidFill>
                <a:srgbClr val="3333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8944" y="3584138"/>
            <a:ext cx="8657563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r>
              <a:rPr lang="ar-EG" sz="3200" b="1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د-</a:t>
            </a:r>
            <a:r>
              <a:rPr lang="ar-EG" sz="3200" b="1" u="sng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SA" sz="3200" b="1" u="sng" dirty="0" smtClean="0">
                <a:solidFill>
                  <a:srgbClr val="FF0066"/>
                </a:solidFill>
              </a:rPr>
              <a:t>يناقشُ</a:t>
            </a:r>
            <a:r>
              <a:rPr lang="ar-SA" sz="3200" b="1" dirty="0" smtClean="0">
                <a:solidFill>
                  <a:srgbClr val="FF0066"/>
                </a:solidFill>
              </a:rPr>
              <a:t> المجتمعون التقريرَ السنويَّ للأداء.</a:t>
            </a:r>
            <a:endParaRPr lang="en-US" sz="3200" dirty="0" smtClean="0">
              <a:solidFill>
                <a:srgbClr val="FF0066"/>
              </a:solidFill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ar-EG" sz="3200" b="1" dirty="0" smtClean="0">
              <a:solidFill>
                <a:srgbClr val="FF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rgbClr val="FF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</a:t>
            </a:r>
            <a:r>
              <a:rPr kumimoji="0" lang="ar-EG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</a:t>
            </a:r>
            <a:endParaRPr kumimoji="0" lang="ar-SA" sz="1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743200" y="4901625"/>
            <a:ext cx="40943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3200" b="1" dirty="0" smtClean="0">
                <a:solidFill>
                  <a:srgbClr val="3333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يناقش التقرير السنوي للأداء</a:t>
            </a:r>
            <a:r>
              <a:rPr lang="ar-EG" sz="3200" b="1" dirty="0" smtClean="0">
                <a:solidFill>
                  <a:srgbClr val="3333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3200" b="1" dirty="0" smtClean="0">
              <a:solidFill>
                <a:srgbClr val="3333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72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72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00014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" y="0"/>
            <a:ext cx="9135000" cy="685800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>
            <a:off x="1237210" y="304800"/>
            <a:ext cx="72971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C00000"/>
                </a:solidFill>
              </a:rPr>
              <a:t>1- </a:t>
            </a:r>
            <a:r>
              <a:rPr lang="ar-SA" sz="3200" b="1" dirty="0" smtClean="0">
                <a:solidFill>
                  <a:srgbClr val="C00000"/>
                </a:solidFill>
              </a:rPr>
              <a:t>ابن الأفعال التي تحتها خط للمجهول، وغير ما يلزم</a:t>
            </a:r>
            <a:endParaRPr lang="ar-SA" sz="3200" dirty="0">
              <a:solidFill>
                <a:srgbClr val="C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10961" r="14503"/>
          <a:stretch>
            <a:fillRect/>
          </a:stretch>
        </p:blipFill>
        <p:spPr bwMode="auto">
          <a:xfrm>
            <a:off x="838200" y="304800"/>
            <a:ext cx="533400" cy="61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08008" y="1295400"/>
            <a:ext cx="8659807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هـ- </a:t>
            </a:r>
            <a:r>
              <a:rPr lang="ar-SA" sz="3200" b="1" u="sng" dirty="0" smtClean="0">
                <a:solidFill>
                  <a:srgbClr val="FF0066"/>
                </a:solidFill>
              </a:rPr>
              <a:t>وقّع</a:t>
            </a:r>
            <a:r>
              <a:rPr lang="ar-SA" sz="3200" b="1" dirty="0" smtClean="0">
                <a:solidFill>
                  <a:srgbClr val="FF0066"/>
                </a:solidFill>
              </a:rPr>
              <a:t> مديرُ الشركةِ الخطابَ.</a:t>
            </a:r>
            <a:endParaRPr lang="en-US" sz="3200" dirty="0" smtClean="0">
              <a:solidFill>
                <a:srgbClr val="FF0066"/>
              </a:solidFill>
            </a:endParaRPr>
          </a:p>
          <a:p>
            <a:endParaRPr lang="en-US" sz="3200" b="1" dirty="0" smtClean="0">
              <a:solidFill>
                <a:srgbClr val="FF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</a:t>
            </a:r>
            <a:r>
              <a:rPr kumimoji="0" lang="ar-EG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</a:t>
            </a:r>
            <a:endParaRPr kumimoji="0" lang="ar-SA" sz="1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733800" y="2615625"/>
            <a:ext cx="18934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rgbClr val="3333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وقع الخطاب </a:t>
            </a:r>
            <a:endParaRPr lang="en-US" sz="3200" b="1" dirty="0" smtClean="0">
              <a:solidFill>
                <a:srgbClr val="3333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05740" y="3584138"/>
            <a:ext cx="866076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</a:pPr>
            <a:r>
              <a:rPr lang="ar-EG" sz="3200" b="1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و-</a:t>
            </a:r>
            <a:r>
              <a:rPr lang="ar-EG" sz="3200" b="1" u="sng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SA" sz="3200" b="1" u="sng" dirty="0" smtClean="0">
                <a:solidFill>
                  <a:srgbClr val="FF0066"/>
                </a:solidFill>
              </a:rPr>
              <a:t>سلَّم</a:t>
            </a:r>
            <a:r>
              <a:rPr lang="ar-SA" sz="3200" b="1" dirty="0" smtClean="0">
                <a:solidFill>
                  <a:srgbClr val="FF0066"/>
                </a:solidFill>
              </a:rPr>
              <a:t> راعي الحفلِ الكأسَ للفريقِ الفائزِ. </a:t>
            </a:r>
            <a:endParaRPr lang="en-US" sz="3200" dirty="0" smtClean="0">
              <a:solidFill>
                <a:srgbClr val="FF0066"/>
              </a:solidFill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ar-EG" sz="3200" b="1" dirty="0" smtClean="0">
              <a:solidFill>
                <a:srgbClr val="FF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rgbClr val="FF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</a:t>
            </a:r>
            <a:r>
              <a:rPr kumimoji="0" lang="ar-EG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</a:t>
            </a:r>
            <a:endParaRPr kumimoji="0" lang="ar-SA" sz="1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819400" y="4901625"/>
            <a:ext cx="35637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3200" b="1" dirty="0" smtClean="0">
                <a:solidFill>
                  <a:srgbClr val="3333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سلم الكأس للفريق الفائز.</a:t>
            </a:r>
            <a:endParaRPr lang="en-US" sz="3200" b="1" dirty="0" smtClean="0">
              <a:solidFill>
                <a:srgbClr val="3333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72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72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14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" y="0"/>
            <a:ext cx="9135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1237210" y="304800"/>
            <a:ext cx="72971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C00000"/>
                </a:solidFill>
              </a:rPr>
              <a:t>1- </a:t>
            </a:r>
            <a:r>
              <a:rPr lang="ar-SA" sz="3200" b="1" dirty="0" smtClean="0">
                <a:solidFill>
                  <a:srgbClr val="C00000"/>
                </a:solidFill>
              </a:rPr>
              <a:t>ابن الأفعال التي تحتها خط للمجهول، وغير ما يلزم</a:t>
            </a:r>
            <a:endParaRPr lang="ar-SA" sz="3200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10961" r="14503"/>
          <a:stretch>
            <a:fillRect/>
          </a:stretch>
        </p:blipFill>
        <p:spPr bwMode="auto">
          <a:xfrm>
            <a:off x="838200" y="304800"/>
            <a:ext cx="533400" cy="61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6406" y="2819400"/>
            <a:ext cx="866141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ز- </a:t>
            </a:r>
            <a:r>
              <a:rPr lang="ar-SA" sz="3200" b="1" dirty="0" smtClean="0">
                <a:solidFill>
                  <a:srgbClr val="FF0066"/>
                </a:solidFill>
              </a:rPr>
              <a:t>إذا </a:t>
            </a:r>
            <a:r>
              <a:rPr lang="ar-SA" sz="3200" b="1" u="sng" dirty="0" smtClean="0">
                <a:solidFill>
                  <a:srgbClr val="FF0066"/>
                </a:solidFill>
              </a:rPr>
              <a:t>رَضِي</a:t>
            </a:r>
            <a:r>
              <a:rPr lang="ar-SA" sz="3200" b="1" dirty="0" smtClean="0">
                <a:solidFill>
                  <a:srgbClr val="FF0066"/>
                </a:solidFill>
              </a:rPr>
              <a:t> والداي عنّي فذلك ما أرجوه.</a:t>
            </a:r>
            <a:endParaRPr lang="en-US" sz="3200" dirty="0" smtClean="0">
              <a:solidFill>
                <a:srgbClr val="FF0066"/>
              </a:solidFill>
            </a:endParaRPr>
          </a:p>
          <a:p>
            <a:endParaRPr lang="en-US" sz="3200" b="1" dirty="0" smtClean="0">
              <a:solidFill>
                <a:srgbClr val="FF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</a:t>
            </a:r>
            <a:r>
              <a:rPr kumimoji="0" lang="ar-EG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</a:t>
            </a:r>
            <a:endParaRPr kumimoji="0" lang="ar-SA" sz="1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38400" y="4139625"/>
            <a:ext cx="41537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rgbClr val="3333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إذا رضي عني فذلك ما أرجوه.</a:t>
            </a:r>
            <a:endParaRPr lang="en-US" sz="3200" b="1" dirty="0" smtClean="0">
              <a:solidFill>
                <a:srgbClr val="3333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72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58.bmp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27106" y="228600"/>
            <a:ext cx="67120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حدّد المكونات الموجودة في كل جملة مما يلي: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10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11111" r="-285"/>
          <a:stretch>
            <a:fillRect/>
          </a:stretch>
        </p:blipFill>
        <p:spPr bwMode="auto">
          <a:xfrm>
            <a:off x="1447800" y="3048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457200" y="1422399"/>
          <a:ext cx="8153400" cy="45974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0"/>
                <a:gridCol w="2057400"/>
                <a:gridCol w="800100"/>
                <a:gridCol w="914400"/>
                <a:gridCol w="800100"/>
                <a:gridCol w="1104900"/>
                <a:gridCol w="990600"/>
                <a:gridCol w="914400"/>
              </a:tblGrid>
              <a:tr h="99060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</a:tr>
              <a:tr h="18034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</a:tr>
              <a:tr h="18034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1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8202349" y="1752600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م</a:t>
            </a:r>
            <a:endParaRPr lang="ar-SA" sz="2400" dirty="0"/>
          </a:p>
        </p:txBody>
      </p:sp>
      <p:sp>
        <p:nvSpPr>
          <p:cNvPr id="7" name="مستطيل 6"/>
          <p:cNvSpPr/>
          <p:nvPr/>
        </p:nvSpPr>
        <p:spPr>
          <a:xfrm>
            <a:off x="6576753" y="1752600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/>
              <a:t>الجملة</a:t>
            </a:r>
            <a:endParaRPr lang="ar-SA" sz="2400" dirty="0"/>
          </a:p>
        </p:txBody>
      </p:sp>
      <p:sp>
        <p:nvSpPr>
          <p:cNvPr id="8" name="مستطيل 7"/>
          <p:cNvSpPr/>
          <p:nvPr/>
        </p:nvSpPr>
        <p:spPr>
          <a:xfrm>
            <a:off x="2590800" y="1383268"/>
            <a:ext cx="1271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>
                <a:solidFill>
                  <a:srgbClr val="FF0066"/>
                </a:solidFill>
              </a:rPr>
              <a:t>مكونات الجملة</a:t>
            </a:r>
            <a:endParaRPr lang="ar-SA" dirty="0">
              <a:solidFill>
                <a:srgbClr val="FF0066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323637" y="1676400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/>
              <a:t>فعل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4343400" y="1676400"/>
            <a:ext cx="6913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فاعل</a:t>
            </a:r>
            <a:endParaRPr lang="ar-SA" sz="2400" dirty="0"/>
          </a:p>
        </p:txBody>
      </p:sp>
      <p:sp>
        <p:nvSpPr>
          <p:cNvPr id="11" name="مستطيل 10"/>
          <p:cNvSpPr/>
          <p:nvPr/>
        </p:nvSpPr>
        <p:spPr>
          <a:xfrm>
            <a:off x="3352800" y="1524000"/>
            <a:ext cx="870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مفعول به</a:t>
            </a:r>
            <a:endParaRPr lang="ar-SA" sz="2400" dirty="0"/>
          </a:p>
        </p:txBody>
      </p:sp>
      <p:sp>
        <p:nvSpPr>
          <p:cNvPr id="12" name="مستطيل 11"/>
          <p:cNvSpPr/>
          <p:nvPr/>
        </p:nvSpPr>
        <p:spPr>
          <a:xfrm>
            <a:off x="2338122" y="1524000"/>
            <a:ext cx="1014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جار ومجرور</a:t>
            </a:r>
            <a:endParaRPr lang="ar-SA" sz="2400" dirty="0"/>
          </a:p>
        </p:txBody>
      </p:sp>
      <p:sp>
        <p:nvSpPr>
          <p:cNvPr id="13" name="مستطيل 12"/>
          <p:cNvSpPr/>
          <p:nvPr/>
        </p:nvSpPr>
        <p:spPr>
          <a:xfrm>
            <a:off x="1295400" y="1531203"/>
            <a:ext cx="11334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مفعول مطلق</a:t>
            </a:r>
            <a:endParaRPr lang="ar-SA" sz="2400" dirty="0"/>
          </a:p>
        </p:txBody>
      </p:sp>
      <p:sp>
        <p:nvSpPr>
          <p:cNvPr id="14" name="مستطيل 13"/>
          <p:cNvSpPr/>
          <p:nvPr/>
        </p:nvSpPr>
        <p:spPr>
          <a:xfrm>
            <a:off x="533400" y="1676400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/>
              <a:t>ظرف</a:t>
            </a:r>
            <a:endParaRPr lang="ar-SA" sz="2400" dirty="0"/>
          </a:p>
        </p:txBody>
      </p:sp>
      <p:sp>
        <p:nvSpPr>
          <p:cNvPr id="15" name="مستطيل 14"/>
          <p:cNvSpPr/>
          <p:nvPr/>
        </p:nvSpPr>
        <p:spPr>
          <a:xfrm>
            <a:off x="8153400" y="3119735"/>
            <a:ext cx="357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66"/>
                </a:solidFill>
              </a:rPr>
              <a:t>1</a:t>
            </a:r>
            <a:endParaRPr lang="ar-SA" sz="2400" dirty="0">
              <a:solidFill>
                <a:srgbClr val="FF0066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6086110" y="2895600"/>
            <a:ext cx="18386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9900CC"/>
                </a:solidFill>
              </a:rPr>
              <a:t>يُحيطُ المسؤولُ القرارَ بالسّرية.</a:t>
            </a:r>
            <a:endParaRPr lang="ar-SA" sz="2400" dirty="0">
              <a:solidFill>
                <a:srgbClr val="9900CC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5268414" y="2971800"/>
            <a:ext cx="675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يحيط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199497" y="2971800"/>
            <a:ext cx="1058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المسؤولُ</a:t>
            </a:r>
            <a:endParaRPr lang="ar-SA" sz="2400" dirty="0">
              <a:solidFill>
                <a:srgbClr val="0000FF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510262" y="2971800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القرارَ</a:t>
            </a:r>
            <a:endParaRPr lang="ar-SA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 flipH="1">
            <a:off x="2362200" y="29718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</a:rPr>
              <a:t>بالسّرية</a:t>
            </a:r>
            <a:endParaRPr lang="ar-SA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8176609" y="4803338"/>
            <a:ext cx="357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FF0066"/>
                </a:solidFill>
              </a:rPr>
              <a:t>2</a:t>
            </a:r>
            <a:endParaRPr lang="ar-SA" sz="2400" dirty="0">
              <a:solidFill>
                <a:srgbClr val="FF0066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5943600" y="4579203"/>
            <a:ext cx="20440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9900CC"/>
                </a:solidFill>
              </a:rPr>
              <a:t>يستعينُ المعلمون بالوسائلِ.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5196395" y="4655403"/>
            <a:ext cx="8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C00000"/>
                </a:solidFill>
              </a:rPr>
              <a:t>يستعين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4191000" y="4655403"/>
            <a:ext cx="1069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0000FF"/>
                </a:solidFill>
              </a:rPr>
              <a:t>المعلمون</a:t>
            </a:r>
            <a:endParaRPr lang="ar-SA" sz="2400" dirty="0">
              <a:solidFill>
                <a:srgbClr val="0000FF"/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 flipH="1">
            <a:off x="2438400" y="4655403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</a:rPr>
              <a:t>بالوسائل</a:t>
            </a:r>
            <a:endParaRPr lang="ar-SA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83 - arcade game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83 - arcade game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83 - arcade game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8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8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8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8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8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8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8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8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8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8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90 - arrow thu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90 - arrow thu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62 - arcade gam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68 - arcade game mi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0071 - arcade game miss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0064 - arcade game bee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90 - arrow thu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90 - arrow thu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62 - arcade gam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68 - arcade game mi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0064 - arcade game bee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58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27106" y="228600"/>
            <a:ext cx="67120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حدّد المكونات الموجودة في كل جملة مما يلي: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457200" y="1422399"/>
          <a:ext cx="8153400" cy="45974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0"/>
                <a:gridCol w="2057400"/>
                <a:gridCol w="800100"/>
                <a:gridCol w="914400"/>
                <a:gridCol w="800100"/>
                <a:gridCol w="1104900"/>
                <a:gridCol w="990600"/>
                <a:gridCol w="914400"/>
              </a:tblGrid>
              <a:tr h="99060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</a:tr>
              <a:tr h="18034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</a:tr>
              <a:tr h="18034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8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202349" y="1752600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م</a:t>
            </a:r>
            <a:endParaRPr lang="ar-SA" sz="2400" dirty="0"/>
          </a:p>
        </p:txBody>
      </p:sp>
      <p:sp>
        <p:nvSpPr>
          <p:cNvPr id="6" name="مستطيل 5"/>
          <p:cNvSpPr/>
          <p:nvPr/>
        </p:nvSpPr>
        <p:spPr>
          <a:xfrm>
            <a:off x="6576753" y="1752600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/>
              <a:t>الجملة</a:t>
            </a:r>
            <a:endParaRPr lang="ar-SA" sz="2400" dirty="0"/>
          </a:p>
        </p:txBody>
      </p:sp>
      <p:sp>
        <p:nvSpPr>
          <p:cNvPr id="7" name="مستطيل 6"/>
          <p:cNvSpPr/>
          <p:nvPr/>
        </p:nvSpPr>
        <p:spPr>
          <a:xfrm>
            <a:off x="5323637" y="1676400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/>
              <a:t>فعل</a:t>
            </a:r>
            <a:endParaRPr lang="ar-SA" sz="2400" dirty="0"/>
          </a:p>
        </p:txBody>
      </p:sp>
      <p:sp>
        <p:nvSpPr>
          <p:cNvPr id="8" name="مستطيل 7"/>
          <p:cNvSpPr/>
          <p:nvPr/>
        </p:nvSpPr>
        <p:spPr>
          <a:xfrm>
            <a:off x="4343400" y="1676400"/>
            <a:ext cx="6913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فاعل</a:t>
            </a:r>
            <a:endParaRPr lang="ar-SA" sz="2400" dirty="0"/>
          </a:p>
        </p:txBody>
      </p:sp>
      <p:sp>
        <p:nvSpPr>
          <p:cNvPr id="9" name="مستطيل 8"/>
          <p:cNvSpPr/>
          <p:nvPr/>
        </p:nvSpPr>
        <p:spPr>
          <a:xfrm>
            <a:off x="3352800" y="1524000"/>
            <a:ext cx="870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مفعول به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2338122" y="1524000"/>
            <a:ext cx="1014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جار ومجرور</a:t>
            </a:r>
            <a:endParaRPr lang="ar-SA" sz="2400" dirty="0"/>
          </a:p>
        </p:txBody>
      </p:sp>
      <p:sp>
        <p:nvSpPr>
          <p:cNvPr id="11" name="مستطيل 10"/>
          <p:cNvSpPr/>
          <p:nvPr/>
        </p:nvSpPr>
        <p:spPr>
          <a:xfrm>
            <a:off x="1295400" y="1531203"/>
            <a:ext cx="11334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مفعول مطلق</a:t>
            </a:r>
            <a:endParaRPr lang="ar-SA" sz="2400" dirty="0"/>
          </a:p>
        </p:txBody>
      </p:sp>
      <p:sp>
        <p:nvSpPr>
          <p:cNvPr id="12" name="مستطيل 11"/>
          <p:cNvSpPr/>
          <p:nvPr/>
        </p:nvSpPr>
        <p:spPr>
          <a:xfrm>
            <a:off x="533400" y="1676400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/>
              <a:t>ظرف</a:t>
            </a:r>
            <a:endParaRPr lang="ar-SA" sz="24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9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11111" r="-285"/>
          <a:stretch>
            <a:fillRect/>
          </a:stretch>
        </p:blipFill>
        <p:spPr bwMode="auto">
          <a:xfrm>
            <a:off x="1447800" y="3048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مستطيل 13"/>
          <p:cNvSpPr/>
          <p:nvPr/>
        </p:nvSpPr>
        <p:spPr>
          <a:xfrm>
            <a:off x="2590800" y="1383268"/>
            <a:ext cx="1271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>
                <a:solidFill>
                  <a:srgbClr val="FF0066"/>
                </a:solidFill>
              </a:rPr>
              <a:t>مكونات الجملة</a:t>
            </a:r>
            <a:endParaRPr lang="ar-SA" dirty="0">
              <a:solidFill>
                <a:srgbClr val="FF0066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8153400" y="3119735"/>
            <a:ext cx="357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FF0066"/>
                </a:solidFill>
              </a:rPr>
              <a:t>3</a:t>
            </a:r>
            <a:endParaRPr lang="ar-SA" sz="2400" dirty="0">
              <a:solidFill>
                <a:srgbClr val="FF0066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6086110" y="2895600"/>
            <a:ext cx="18386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9900CC"/>
                </a:solidFill>
              </a:rPr>
              <a:t>يحافظُ </a:t>
            </a:r>
            <a:r>
              <a:rPr lang="ar-EG" sz="2400" b="1" dirty="0" smtClean="0">
                <a:solidFill>
                  <a:srgbClr val="9900CC"/>
                </a:solidFill>
              </a:rPr>
              <a:t>المسلم على الصلاة.</a:t>
            </a:r>
            <a:endParaRPr lang="ar-SA" sz="2400" b="1" dirty="0" smtClean="0">
              <a:solidFill>
                <a:srgbClr val="9900CC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5181600" y="2971800"/>
            <a:ext cx="758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C00000"/>
                </a:solidFill>
              </a:rPr>
              <a:t>يح</a:t>
            </a:r>
            <a:r>
              <a:rPr lang="ar-EG" sz="2400" b="1" dirty="0" smtClean="0">
                <a:solidFill>
                  <a:srgbClr val="C00000"/>
                </a:solidFill>
              </a:rPr>
              <a:t>افظ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267200" y="2971800"/>
            <a:ext cx="8226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0000FF"/>
                </a:solidFill>
              </a:rPr>
              <a:t>المسلم</a:t>
            </a:r>
            <a:endParaRPr lang="ar-SA" sz="2400" dirty="0">
              <a:solidFill>
                <a:srgbClr val="0000FF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 flipH="1">
            <a:off x="2438400" y="2895600"/>
            <a:ext cx="106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</a:rPr>
              <a:t>على الصلاة</a:t>
            </a:r>
            <a:endParaRPr lang="ar-SA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8176609" y="4803338"/>
            <a:ext cx="357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FF0066"/>
                </a:solidFill>
              </a:rPr>
              <a:t>4</a:t>
            </a:r>
            <a:endParaRPr lang="ar-SA" sz="2400" dirty="0">
              <a:solidFill>
                <a:srgbClr val="FF0066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6033119" y="4579203"/>
            <a:ext cx="20440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9900CC"/>
                </a:solidFill>
              </a:rPr>
              <a:t>تبذلُ الدولةُ الكثيرَ للمواطنين.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5196395" y="4655403"/>
            <a:ext cx="596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C00000"/>
                </a:solidFill>
              </a:rPr>
              <a:t>تبذل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4222706" y="4655403"/>
            <a:ext cx="769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0000FF"/>
                </a:solidFill>
              </a:rPr>
              <a:t>الدولة</a:t>
            </a:r>
            <a:endParaRPr lang="ar-SA" sz="2400" dirty="0">
              <a:solidFill>
                <a:srgbClr val="0000FF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3510262" y="4643735"/>
            <a:ext cx="734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chemeClr val="accent5">
                    <a:lumMod val="50000"/>
                  </a:schemeClr>
                </a:solidFill>
              </a:rPr>
              <a:t>الكثير</a:t>
            </a:r>
            <a:endParaRPr lang="ar-SA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 flipH="1">
            <a:off x="2286000" y="4643735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</a:rPr>
              <a:t>للمواطنين</a:t>
            </a:r>
            <a:endParaRPr lang="ar-SA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90 - arrow thu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90 - arrow thu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62 - arcade gam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8 - arcade game mi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64 - arcade game bee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90 - arrow thu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90 - arrow thu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62 - arcade gam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8 - arcade game mi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71 - arcade game miss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64 - arcade game beep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58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27106" y="228600"/>
            <a:ext cx="67120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حدّد المكونات الموجودة في كل جملة مما يلي: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457200" y="1422399"/>
          <a:ext cx="8153400" cy="45974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1500"/>
                <a:gridCol w="2057400"/>
                <a:gridCol w="800100"/>
                <a:gridCol w="914400"/>
                <a:gridCol w="800100"/>
                <a:gridCol w="1104900"/>
                <a:gridCol w="990600"/>
                <a:gridCol w="914400"/>
              </a:tblGrid>
              <a:tr h="99060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  <a:tr h="18034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  <a:tr h="18034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202349" y="1752600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م</a:t>
            </a:r>
            <a:endParaRPr lang="ar-SA" sz="2400" dirty="0"/>
          </a:p>
        </p:txBody>
      </p:sp>
      <p:sp>
        <p:nvSpPr>
          <p:cNvPr id="6" name="مستطيل 5"/>
          <p:cNvSpPr/>
          <p:nvPr/>
        </p:nvSpPr>
        <p:spPr>
          <a:xfrm>
            <a:off x="6576753" y="1752600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/>
              <a:t>الجملة</a:t>
            </a:r>
            <a:endParaRPr lang="ar-SA" sz="2400" dirty="0"/>
          </a:p>
        </p:txBody>
      </p:sp>
      <p:sp>
        <p:nvSpPr>
          <p:cNvPr id="7" name="مستطيل 6"/>
          <p:cNvSpPr/>
          <p:nvPr/>
        </p:nvSpPr>
        <p:spPr>
          <a:xfrm>
            <a:off x="5323637" y="1676400"/>
            <a:ext cx="52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/>
              <a:t>فعل</a:t>
            </a:r>
            <a:endParaRPr lang="ar-SA" sz="2400" dirty="0"/>
          </a:p>
        </p:txBody>
      </p:sp>
      <p:sp>
        <p:nvSpPr>
          <p:cNvPr id="8" name="مستطيل 7"/>
          <p:cNvSpPr/>
          <p:nvPr/>
        </p:nvSpPr>
        <p:spPr>
          <a:xfrm>
            <a:off x="4343400" y="1676400"/>
            <a:ext cx="6913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فاعل</a:t>
            </a:r>
            <a:endParaRPr lang="ar-SA" sz="2400" dirty="0"/>
          </a:p>
        </p:txBody>
      </p:sp>
      <p:sp>
        <p:nvSpPr>
          <p:cNvPr id="9" name="مستطيل 8"/>
          <p:cNvSpPr/>
          <p:nvPr/>
        </p:nvSpPr>
        <p:spPr>
          <a:xfrm>
            <a:off x="3352800" y="1524000"/>
            <a:ext cx="870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مفعول به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2338122" y="1524000"/>
            <a:ext cx="1014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جار ومجرور</a:t>
            </a:r>
            <a:endParaRPr lang="ar-SA" sz="2400" dirty="0"/>
          </a:p>
        </p:txBody>
      </p:sp>
      <p:sp>
        <p:nvSpPr>
          <p:cNvPr id="11" name="مستطيل 10"/>
          <p:cNvSpPr/>
          <p:nvPr/>
        </p:nvSpPr>
        <p:spPr>
          <a:xfrm>
            <a:off x="1295400" y="1531203"/>
            <a:ext cx="11334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مفعول مطلق</a:t>
            </a:r>
            <a:endParaRPr lang="ar-SA" sz="2400" dirty="0"/>
          </a:p>
        </p:txBody>
      </p:sp>
      <p:sp>
        <p:nvSpPr>
          <p:cNvPr id="12" name="مستطيل 11"/>
          <p:cNvSpPr/>
          <p:nvPr/>
        </p:nvSpPr>
        <p:spPr>
          <a:xfrm>
            <a:off x="533400" y="1676400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/>
              <a:t>ظرف</a:t>
            </a:r>
            <a:endParaRPr lang="ar-SA" sz="24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0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11111" r="-285"/>
          <a:stretch>
            <a:fillRect/>
          </a:stretch>
        </p:blipFill>
        <p:spPr bwMode="auto">
          <a:xfrm>
            <a:off x="1447800" y="3048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مستطيل 13"/>
          <p:cNvSpPr/>
          <p:nvPr/>
        </p:nvSpPr>
        <p:spPr>
          <a:xfrm>
            <a:off x="2590800" y="1383268"/>
            <a:ext cx="1271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>
                <a:solidFill>
                  <a:srgbClr val="FF0066"/>
                </a:solidFill>
              </a:rPr>
              <a:t>مكونات الجملة</a:t>
            </a:r>
            <a:endParaRPr lang="ar-SA" dirty="0">
              <a:solidFill>
                <a:srgbClr val="FF0066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8153400" y="3119735"/>
            <a:ext cx="357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FF0066"/>
                </a:solidFill>
              </a:rPr>
              <a:t>5</a:t>
            </a:r>
            <a:endParaRPr lang="ar-SA" sz="2400" dirty="0">
              <a:solidFill>
                <a:srgbClr val="FF0066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6086110" y="2895600"/>
            <a:ext cx="18386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9900CC"/>
                </a:solidFill>
              </a:rPr>
              <a:t>تقيم المدرسة الاحتفال غداً.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5306028" y="2971800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C00000"/>
                </a:solidFill>
              </a:rPr>
              <a:t>تقيم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4267200" y="2971800"/>
            <a:ext cx="1007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0000FF"/>
                </a:solidFill>
              </a:rPr>
              <a:t>المدرسة</a:t>
            </a:r>
            <a:endParaRPr lang="ar-SA" sz="2400" dirty="0">
              <a:solidFill>
                <a:srgbClr val="0000FF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386086" y="2967335"/>
            <a:ext cx="957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chemeClr val="accent5">
                    <a:lumMod val="50000"/>
                  </a:schemeClr>
                </a:solidFill>
              </a:rPr>
              <a:t>الاحتفال</a:t>
            </a:r>
            <a:endParaRPr lang="ar-SA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 flipH="1">
            <a:off x="304800" y="289560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>
                <a:solidFill>
                  <a:schemeClr val="accent3">
                    <a:lumMod val="50000"/>
                  </a:schemeClr>
                </a:solidFill>
              </a:rPr>
              <a:t>غداً</a:t>
            </a:r>
            <a:endParaRPr lang="ar-SA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8176609" y="4803338"/>
            <a:ext cx="357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FF0066"/>
                </a:solidFill>
              </a:rPr>
              <a:t>6</a:t>
            </a:r>
            <a:endParaRPr lang="ar-SA" sz="2400" dirty="0">
              <a:solidFill>
                <a:srgbClr val="FF0066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6033119" y="4579203"/>
            <a:ext cx="20440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9900CC"/>
                </a:solidFill>
              </a:rPr>
              <a:t>تطوّرت البلاد تطوّراً.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5105400" y="4655403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C00000"/>
                </a:solidFill>
              </a:rPr>
              <a:t>تطورت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4425406" y="4655403"/>
            <a:ext cx="679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0000FF"/>
                </a:solidFill>
              </a:rPr>
              <a:t>البلاد</a:t>
            </a:r>
            <a:endParaRPr lang="ar-SA" sz="2400" dirty="0">
              <a:solidFill>
                <a:srgbClr val="0000FF"/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1447800" y="4648200"/>
            <a:ext cx="769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2">
                    <a:lumMod val="50000"/>
                  </a:schemeClr>
                </a:solidFill>
              </a:rPr>
              <a:t>تطوّراً</a:t>
            </a:r>
            <a:endParaRPr lang="ar-SA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90 - arrow thu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90 - arrow thu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62 - arcade gam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8 - arcade game mi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71 - arcade game miss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90 - arrow thu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90 - arrow thu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62 - arcade gam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8 - arcade game mi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0054 - another stapl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2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152400" y="76200"/>
            <a:ext cx="906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>
                <a:solidFill>
                  <a:srgbClr val="C00000"/>
                </a:solidFill>
              </a:rPr>
              <a:t>3- </a:t>
            </a:r>
            <a:r>
              <a:rPr lang="ar-SA" sz="3200" b="1" dirty="0" smtClean="0">
                <a:solidFill>
                  <a:srgbClr val="C00000"/>
                </a:solidFill>
              </a:rPr>
              <a:t>ابن الأفعال التي تحتها خط للمجهول فيما يلي، ثم أكمل الاستنتاج بعدها</a:t>
            </a:r>
            <a:endParaRPr lang="ar-SA" sz="3200" dirty="0">
              <a:solidFill>
                <a:srgbClr val="C0000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19290" y="1371600"/>
            <a:ext cx="864852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ينهى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المحتسبُ عنِ المنكرِ.</a:t>
            </a:r>
            <a:endParaRPr kumimoji="0" lang="ar-EG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</a:t>
            </a:r>
            <a:r>
              <a:rPr kumimoji="0" lang="ar-EG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425591" y="2234625"/>
            <a:ext cx="22894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ينهى عن المنكر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8579" y="4086761"/>
            <a:ext cx="87671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ar-EG" sz="3200" b="1" dirty="0" smtClean="0">
                <a:solidFill>
                  <a:srgbClr val="0000FF"/>
                </a:solidFill>
              </a:rPr>
              <a:t>ب- </a:t>
            </a:r>
            <a:r>
              <a:rPr lang="ar-SA" sz="3200" b="1" dirty="0" smtClean="0">
                <a:solidFill>
                  <a:srgbClr val="0000FF"/>
                </a:solidFill>
              </a:rPr>
              <a:t>في كلِّ صباحٍ </a:t>
            </a:r>
            <a:r>
              <a:rPr lang="ar-SA" sz="3200" b="1" u="sng" dirty="0" smtClean="0">
                <a:solidFill>
                  <a:srgbClr val="0000FF"/>
                </a:solidFill>
              </a:rPr>
              <a:t>يذهبُ</a:t>
            </a:r>
            <a:r>
              <a:rPr lang="ar-SA" sz="3200" b="1" dirty="0" smtClean="0">
                <a:solidFill>
                  <a:srgbClr val="0000FF"/>
                </a:solidFill>
              </a:rPr>
              <a:t> الموظفون إلى العمل.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marR="0" lvl="0" indent="-5143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</a:t>
            </a:r>
            <a:r>
              <a:rPr kumimoji="0" lang="ar-EG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78536" y="4953000"/>
            <a:ext cx="4027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يذهب إلى العمل في كل صباح</a:t>
            </a:r>
            <a:endPara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60 - castan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60 - castan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625" grpId="0"/>
      <p:bldP spid="26626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25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152400" y="76200"/>
            <a:ext cx="906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>
                <a:solidFill>
                  <a:srgbClr val="C00000"/>
                </a:solidFill>
              </a:rPr>
              <a:t>3- </a:t>
            </a:r>
            <a:r>
              <a:rPr lang="ar-SA" sz="3200" b="1" dirty="0" smtClean="0">
                <a:solidFill>
                  <a:srgbClr val="C00000"/>
                </a:solidFill>
              </a:rPr>
              <a:t>ابن الأفعال التي تحتها خط للمجهول فيما يلي، ثم أكمل الاستنتاج بعدها</a:t>
            </a:r>
            <a:endParaRPr lang="ar-SA" sz="3200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69" y="1371600"/>
            <a:ext cx="87671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0000FF"/>
                </a:solidFill>
              </a:rPr>
              <a:t>ج- </a:t>
            </a:r>
            <a:r>
              <a:rPr lang="ar-SA" sz="3200" b="1" dirty="0" smtClean="0">
                <a:solidFill>
                  <a:srgbClr val="0000FF"/>
                </a:solidFill>
              </a:rPr>
              <a:t>هذا إمامٌ </a:t>
            </a:r>
            <a:r>
              <a:rPr lang="ar-SA" sz="3200" b="1" u="sng" dirty="0" smtClean="0">
                <a:solidFill>
                  <a:srgbClr val="0000FF"/>
                </a:solidFill>
              </a:rPr>
              <a:t>يستضيءٌ</a:t>
            </a:r>
            <a:r>
              <a:rPr lang="ar-SA" sz="3200" b="1" dirty="0" smtClean="0">
                <a:solidFill>
                  <a:srgbClr val="0000FF"/>
                </a:solidFill>
              </a:rPr>
              <a:t> المسلمون بعلمِهِ.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marR="0" lvl="0" indent="-5143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</a:t>
            </a:r>
            <a:r>
              <a:rPr kumimoji="0" lang="ar-EG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71800" y="2209800"/>
            <a:ext cx="34291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هذا الإمام يستضاء بعلمه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4730" y="4086761"/>
            <a:ext cx="87809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0000FF"/>
                </a:solidFill>
              </a:rPr>
              <a:t>د- </a:t>
            </a:r>
            <a:r>
              <a:rPr lang="ar-SA" sz="3200" b="1" u="sng" dirty="0" smtClean="0">
                <a:solidFill>
                  <a:srgbClr val="0000FF"/>
                </a:solidFill>
              </a:rPr>
              <a:t>صام</a:t>
            </a:r>
            <a:r>
              <a:rPr lang="ar-SA" sz="3200" b="1" dirty="0" smtClean="0">
                <a:solidFill>
                  <a:srgbClr val="0000FF"/>
                </a:solidFill>
              </a:rPr>
              <a:t> الصغيرُ يوماً واحداً.</a:t>
            </a:r>
            <a:endParaRPr lang="en-US" sz="3200" dirty="0" smtClean="0">
              <a:solidFill>
                <a:srgbClr val="0000FF"/>
              </a:solidFill>
            </a:endParaRPr>
          </a:p>
          <a:p>
            <a:pPr lvl="0"/>
            <a:endParaRPr lang="en-US" sz="3200" dirty="0" smtClean="0">
              <a:solidFill>
                <a:srgbClr val="0000FF"/>
              </a:solidFill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</a:t>
            </a:r>
            <a:r>
              <a:rPr kumimoji="0" lang="ar-EG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352800" y="4901625"/>
            <a:ext cx="2066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صيم يوم واحد</a:t>
            </a:r>
            <a:endPara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25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152400" y="76200"/>
            <a:ext cx="906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>
                <a:solidFill>
                  <a:srgbClr val="C00000"/>
                </a:solidFill>
              </a:rPr>
              <a:t>3- </a:t>
            </a:r>
            <a:r>
              <a:rPr lang="ar-SA" sz="3200" b="1" dirty="0" smtClean="0">
                <a:solidFill>
                  <a:srgbClr val="C00000"/>
                </a:solidFill>
              </a:rPr>
              <a:t>ابن الأفعال التي تحتها خط للمجهول فيما يلي، ثم أكمل الاستنتاج بعدها</a:t>
            </a:r>
            <a:endParaRPr lang="ar-SA" sz="3200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69" y="1371600"/>
            <a:ext cx="87671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0000FF"/>
                </a:solidFill>
              </a:rPr>
              <a:t>هـ- </a:t>
            </a:r>
            <a:r>
              <a:rPr lang="ar-SA" sz="3200" b="1" u="sng" dirty="0" smtClean="0">
                <a:solidFill>
                  <a:srgbClr val="0000FF"/>
                </a:solidFill>
              </a:rPr>
              <a:t>وقف</a:t>
            </a:r>
            <a:r>
              <a:rPr lang="ar-SA" sz="3200" b="1" dirty="0" smtClean="0">
                <a:solidFill>
                  <a:srgbClr val="0000FF"/>
                </a:solidFill>
              </a:rPr>
              <a:t> المتهمُ أمامَ القاضي.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marR="0" lvl="0" indent="-5143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</a:t>
            </a:r>
            <a:r>
              <a:rPr kumimoji="0" lang="ar-EG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07582" y="2209800"/>
            <a:ext cx="2507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وقف أمام القاضي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1525" y="4086761"/>
            <a:ext cx="8784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0000FF"/>
                </a:solidFill>
              </a:rPr>
              <a:t>و- </a:t>
            </a:r>
            <a:r>
              <a:rPr lang="ar-SA" sz="3200" b="1" u="sng" dirty="0" smtClean="0">
                <a:solidFill>
                  <a:srgbClr val="0000FF"/>
                </a:solidFill>
              </a:rPr>
              <a:t>احتفلت</a:t>
            </a:r>
            <a:r>
              <a:rPr lang="ar-SA" sz="3200" b="1" dirty="0" smtClean="0">
                <a:solidFill>
                  <a:srgbClr val="0000FF"/>
                </a:solidFill>
              </a:rPr>
              <a:t> المدرسةُ احتفالاً باهراً بمناسبة تخرّج طلابها.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 smtClean="0">
              <a:solidFill>
                <a:srgbClr val="0000FF"/>
              </a:solidFill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</a:t>
            </a:r>
            <a:r>
              <a:rPr kumimoji="0" lang="ar-EG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76400" y="4901625"/>
            <a:ext cx="56685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احتفل احتفال باهر بمناسبة تخرج الطلاب.</a:t>
            </a:r>
            <a:endParaRPr 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25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152400" y="76200"/>
            <a:ext cx="906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>
                <a:solidFill>
                  <a:srgbClr val="C00000"/>
                </a:solidFill>
              </a:rPr>
              <a:t>3- </a:t>
            </a:r>
            <a:r>
              <a:rPr lang="ar-SA" sz="3200" b="1" dirty="0" smtClean="0">
                <a:solidFill>
                  <a:srgbClr val="C00000"/>
                </a:solidFill>
              </a:rPr>
              <a:t>ابن الأفعال التي تحتها خط للمجهول فيما يلي، ثم أكمل الاستنتاج بعدها</a:t>
            </a:r>
            <a:endParaRPr lang="ar-SA" sz="3200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6885" y="2996625"/>
            <a:ext cx="878092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0000FF"/>
                </a:solidFill>
              </a:rPr>
              <a:t>ز- </a:t>
            </a:r>
            <a:r>
              <a:rPr lang="ar-SA" sz="3200" b="1" u="sng" dirty="0" smtClean="0">
                <a:solidFill>
                  <a:srgbClr val="0000FF"/>
                </a:solidFill>
              </a:rPr>
              <a:t>مَشى</a:t>
            </a:r>
            <a:r>
              <a:rPr lang="ar-SA" sz="3200" b="1" dirty="0" smtClean="0">
                <a:solidFill>
                  <a:srgbClr val="0000FF"/>
                </a:solidFill>
              </a:rPr>
              <a:t> الفائزُ مشيَ المتواضع.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marR="0" lvl="0" indent="-5143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</a:t>
            </a:r>
            <a:r>
              <a:rPr kumimoji="0" lang="ar-EG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07582" y="3834825"/>
            <a:ext cx="32079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 dirty="0" smtClean="0"/>
              <a:t> مشي مشي المتواضع.</a:t>
            </a:r>
            <a:endParaRPr lang="ar-SA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63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825004" y="405825"/>
            <a:ext cx="2709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النشاطات التمهيدية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49154" y="1143000"/>
            <a:ext cx="78614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حدّد المتعدي واللازم من الأفعال التي تحتها خط فيما يلي: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" y="1143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838200" y="2032000"/>
          <a:ext cx="7467600" cy="4378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1578"/>
                <a:gridCol w="4455696"/>
                <a:gridCol w="1263316"/>
                <a:gridCol w="1147010"/>
              </a:tblGrid>
              <a:tr h="8128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4000" b="1" dirty="0">
                        <a:solidFill>
                          <a:srgbClr val="333300"/>
                        </a:solidFill>
                      </a:endParaRPr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10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7" name="مستطيل 6"/>
          <p:cNvSpPr/>
          <p:nvPr/>
        </p:nvSpPr>
        <p:spPr>
          <a:xfrm>
            <a:off x="7848600" y="2133600"/>
            <a:ext cx="314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م</a:t>
            </a:r>
            <a:endParaRPr lang="ar-SA" sz="2800" dirty="0">
              <a:solidFill>
                <a:srgbClr val="C0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953000" y="2219980"/>
            <a:ext cx="918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الجملة</a:t>
            </a:r>
            <a:endParaRPr lang="ar-SA" sz="2800" dirty="0">
              <a:solidFill>
                <a:srgbClr val="C0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209800" y="1981200"/>
            <a:ext cx="907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نوع الفعل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363197" y="2362200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متعدٍّ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1066800" y="1981200"/>
            <a:ext cx="907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نوع الفعل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220197" y="2362200"/>
            <a:ext cx="644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800" b="1" dirty="0" smtClean="0">
                <a:solidFill>
                  <a:srgbClr val="C00000"/>
                </a:solidFill>
              </a:rPr>
              <a:t>لازم</a:t>
            </a:r>
            <a:endParaRPr lang="ar-SA" sz="2800" b="1" dirty="0">
              <a:solidFill>
                <a:srgbClr val="C0000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048000" y="3055203"/>
            <a:ext cx="48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0000FF"/>
                </a:solidFill>
              </a:rPr>
              <a:t>قال تعالى: (ي</a:t>
            </a:r>
            <a:r>
              <a:rPr lang="ar-SA" sz="2400" b="1" u="sng" dirty="0">
                <a:solidFill>
                  <a:srgbClr val="0000FF"/>
                </a:solidFill>
              </a:rPr>
              <a:t>َرْفَعِ</a:t>
            </a:r>
            <a:r>
              <a:rPr lang="ar-SA" sz="2400" b="1" dirty="0">
                <a:solidFill>
                  <a:srgbClr val="0000FF"/>
                </a:solidFill>
              </a:rPr>
              <a:t> اللَّهُ الَّذِينَ آمَنُوا مِنكُمْ والَّذِينَ أُوتُوا العِلْمَ دَرَجَاتٍ)</a:t>
            </a:r>
            <a:r>
              <a:rPr lang="ar-SA" sz="2400" b="1" dirty="0"/>
              <a:t> </a:t>
            </a:r>
            <a:r>
              <a:rPr lang="ar-SA" b="1" dirty="0"/>
              <a:t>المجادلة 11</a:t>
            </a:r>
            <a:endParaRPr lang="ar-SA" dirty="0"/>
          </a:p>
        </p:txBody>
      </p:sp>
      <p:sp>
        <p:nvSpPr>
          <p:cNvPr id="14" name="مستطيل 13"/>
          <p:cNvSpPr/>
          <p:nvPr/>
        </p:nvSpPr>
        <p:spPr>
          <a:xfrm>
            <a:off x="7772400" y="3131403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/>
              <a:t>1</a:t>
            </a:r>
            <a:endParaRPr lang="ar-SA" sz="2800" dirty="0"/>
          </a:p>
        </p:txBody>
      </p:sp>
      <p:sp>
        <p:nvSpPr>
          <p:cNvPr id="15" name="مستطيل 14"/>
          <p:cNvSpPr/>
          <p:nvPr/>
        </p:nvSpPr>
        <p:spPr>
          <a:xfrm>
            <a:off x="2432870" y="3131403"/>
            <a:ext cx="538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333300"/>
                </a:solidFill>
                <a:sym typeface="Wingdings 2"/>
              </a:rPr>
              <a:t></a:t>
            </a:r>
            <a:endParaRPr lang="ar-SA" sz="3600" b="1" dirty="0">
              <a:solidFill>
                <a:srgbClr val="33330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7772400" y="4300716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/>
              <a:t>2</a:t>
            </a:r>
            <a:endParaRPr lang="ar-SA" sz="2800" dirty="0"/>
          </a:p>
        </p:txBody>
      </p:sp>
      <p:sp>
        <p:nvSpPr>
          <p:cNvPr id="17" name="مستطيل 16"/>
          <p:cNvSpPr/>
          <p:nvPr/>
        </p:nvSpPr>
        <p:spPr>
          <a:xfrm>
            <a:off x="3048000" y="4214336"/>
            <a:ext cx="480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0000FF"/>
                </a:solidFill>
              </a:rPr>
              <a:t>قال تعالى: (إنِّي أَرَانِي أ</a:t>
            </a:r>
            <a:r>
              <a:rPr lang="ar-SA" sz="2400" b="1" u="sng" dirty="0">
                <a:solidFill>
                  <a:srgbClr val="0000FF"/>
                </a:solidFill>
              </a:rPr>
              <a:t>َحْمِلُ</a:t>
            </a:r>
            <a:r>
              <a:rPr lang="ar-SA" sz="2400" b="1" dirty="0">
                <a:solidFill>
                  <a:srgbClr val="0000FF"/>
                </a:solidFill>
              </a:rPr>
              <a:t> فَوْقَ رأْسِي خُبْزًاً)</a:t>
            </a:r>
            <a:r>
              <a:rPr lang="ar-SA" sz="2400" b="1" dirty="0"/>
              <a:t> </a:t>
            </a:r>
            <a:r>
              <a:rPr lang="ar-SA" b="1" dirty="0"/>
              <a:t>يوسف 36</a:t>
            </a:r>
            <a:endParaRPr lang="ar-SA" dirty="0"/>
          </a:p>
        </p:txBody>
      </p:sp>
      <p:sp>
        <p:nvSpPr>
          <p:cNvPr id="18" name="مستطيل 17"/>
          <p:cNvSpPr/>
          <p:nvPr/>
        </p:nvSpPr>
        <p:spPr>
          <a:xfrm>
            <a:off x="2438400" y="4177605"/>
            <a:ext cx="538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333300"/>
                </a:solidFill>
                <a:sym typeface="Wingdings 2"/>
              </a:rPr>
              <a:t></a:t>
            </a:r>
            <a:endParaRPr lang="ar-SA" sz="3600" b="1" dirty="0">
              <a:solidFill>
                <a:srgbClr val="33330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7772400" y="5503783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/>
              <a:t>3</a:t>
            </a:r>
            <a:endParaRPr lang="ar-SA" sz="2800" dirty="0"/>
          </a:p>
        </p:txBody>
      </p:sp>
      <p:sp>
        <p:nvSpPr>
          <p:cNvPr id="20" name="مستطيل 19"/>
          <p:cNvSpPr/>
          <p:nvPr/>
        </p:nvSpPr>
        <p:spPr>
          <a:xfrm>
            <a:off x="3048000" y="5341203"/>
            <a:ext cx="48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0000FF"/>
                </a:solidFill>
              </a:rPr>
              <a:t>قال رسول الله صل الله عليه وسلم: (لا يحلُّ </a:t>
            </a:r>
            <a:r>
              <a:rPr lang="ar-SA" sz="2400" b="1" dirty="0" smtClean="0">
                <a:solidFill>
                  <a:srgbClr val="0000FF"/>
                </a:solidFill>
              </a:rPr>
              <a:t>لمسلم </a:t>
            </a:r>
            <a:r>
              <a:rPr lang="ar-SA" sz="2400" b="1" dirty="0">
                <a:solidFill>
                  <a:srgbClr val="0000FF"/>
                </a:solidFill>
              </a:rPr>
              <a:t>أن </a:t>
            </a:r>
            <a:r>
              <a:rPr lang="ar-SA" sz="2400" b="1" u="sng" strike="sngStrike" dirty="0">
                <a:solidFill>
                  <a:srgbClr val="0000FF"/>
                </a:solidFill>
              </a:rPr>
              <a:t>يهجر</a:t>
            </a:r>
            <a:r>
              <a:rPr lang="ar-SA" sz="2400" b="1" dirty="0">
                <a:solidFill>
                  <a:srgbClr val="0000FF"/>
                </a:solidFill>
              </a:rPr>
              <a:t> أخاه فوق ثلاث ليال ...)</a:t>
            </a:r>
            <a:r>
              <a:rPr lang="ar-SA" sz="1100" b="1" dirty="0">
                <a:solidFill>
                  <a:srgbClr val="0000FF"/>
                </a:solidFill>
              </a:rPr>
              <a:t> </a:t>
            </a:r>
            <a:r>
              <a:rPr lang="ar-SA" sz="1100" b="1" dirty="0"/>
              <a:t>رواه البخاري.</a:t>
            </a:r>
            <a:endParaRPr lang="ar-SA" sz="1100" dirty="0"/>
          </a:p>
        </p:txBody>
      </p:sp>
      <p:sp>
        <p:nvSpPr>
          <p:cNvPr id="21" name="مستطيل 20"/>
          <p:cNvSpPr/>
          <p:nvPr/>
        </p:nvSpPr>
        <p:spPr>
          <a:xfrm>
            <a:off x="2432870" y="5341203"/>
            <a:ext cx="538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333300"/>
                </a:solidFill>
                <a:sym typeface="Wingdings 2"/>
              </a:rPr>
              <a:t></a:t>
            </a:r>
            <a:endParaRPr lang="ar-SA" sz="3600" b="1" dirty="0">
              <a:solidFill>
                <a:srgbClr val="33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21 - Big Ben clock 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21 - Big Ben clock 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58 - arcade gam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58 - arcade gam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24 - Mexican jumping be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24 - Mexican jumping be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24 - Mexican jumping be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24 - Mexican jumping be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24 - Mexican jumping be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24 - Mexican jumping be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24 - Mexican jumping be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54 - another stapl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36 - Windows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54 - another stapl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36 - Windows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54 - another stapl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36 - Windows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25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152400" y="76200"/>
            <a:ext cx="906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>
                <a:solidFill>
                  <a:srgbClr val="C00000"/>
                </a:solidFill>
              </a:rPr>
              <a:t>3- </a:t>
            </a:r>
            <a:r>
              <a:rPr lang="ar-SA" sz="3200" b="1" dirty="0" smtClean="0">
                <a:solidFill>
                  <a:srgbClr val="C00000"/>
                </a:solidFill>
              </a:rPr>
              <a:t>ابن الأفعال التي تحتها خط للمجهول فيما يلي، ثم أكمل الاستنتاج بعدها</a:t>
            </a:r>
            <a:endParaRPr lang="ar-SA" sz="3200" dirty="0">
              <a:solidFill>
                <a:srgbClr val="C00000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 rot="20070308">
            <a:off x="471760" y="965636"/>
            <a:ext cx="22172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400" b="1" dirty="0" smtClean="0">
                <a:solidFill>
                  <a:srgbClr val="9900CC"/>
                </a:solidFill>
              </a:rPr>
              <a:t>الاستنتاج</a:t>
            </a:r>
            <a:endParaRPr lang="ar-SA" sz="5400" dirty="0">
              <a:solidFill>
                <a:srgbClr val="9900CC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90800" y="1066800"/>
            <a:ext cx="678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160B55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عندما يبنى الفعل اللازم للمجهول فإنه ينوب عن الفاعل أحد المكملات التي في الجملة، وهي: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160B5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179960" y="2590800"/>
            <a:ext cx="79640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ar-EG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</a:t>
            </a:r>
            <a:r>
              <a:rPr kumimoji="0" lang="ar-EG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</a:t>
            </a:r>
            <a:r>
              <a:rPr kumimoji="0" lang="ar-SA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كما في الأمثلة (أ) و(ب) و(ج).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867400" y="2615625"/>
            <a:ext cx="23855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33CC"/>
                </a:solidFill>
              </a:rPr>
              <a:t>الجار والمجرور </a:t>
            </a:r>
            <a:endParaRPr lang="ar-SA" sz="3200" dirty="0">
              <a:solidFill>
                <a:srgbClr val="FF33CC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691319" y="3758625"/>
            <a:ext cx="74526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ar-EG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</a:t>
            </a:r>
            <a:r>
              <a:rPr kumimoji="0" lang="ar-EG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</a:t>
            </a:r>
            <a:r>
              <a:rPr kumimoji="0" lang="ar-SA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 </a:t>
            </a:r>
            <a:r>
              <a:rPr lang="ar-SA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كما في المثالين (د) و(ه</a:t>
            </a:r>
            <a:r>
              <a:rPr lang="ar-EG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ـ</a:t>
            </a:r>
            <a:r>
              <a:rPr lang="ar-SA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6469467" y="3834825"/>
            <a:ext cx="1074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FF33CC"/>
                </a:solidFill>
              </a:rPr>
              <a:t>الظرف</a:t>
            </a:r>
            <a:endParaRPr lang="ar-SA" sz="3200" dirty="0">
              <a:solidFill>
                <a:srgbClr val="FF33CC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049900" y="4977825"/>
            <a:ext cx="70791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ar-EG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SA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</a:t>
            </a:r>
            <a:r>
              <a:rPr kumimoji="0" lang="ar-EG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</a:t>
            </a:r>
            <a:r>
              <a:rPr kumimoji="0" lang="ar-SA" sz="11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 </a:t>
            </a:r>
            <a:r>
              <a:rPr lang="ar-SA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كما في المثالين (</a:t>
            </a:r>
            <a:r>
              <a:rPr lang="ar-EG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</a:t>
            </a:r>
            <a:r>
              <a:rPr lang="ar-SA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ar-EG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ز</a:t>
            </a:r>
            <a:r>
              <a:rPr lang="ar-SA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928111" y="5029200"/>
            <a:ext cx="22252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FF33CC"/>
                </a:solidFill>
              </a:rPr>
              <a:t>المفعول المطلق</a:t>
            </a:r>
            <a:endParaRPr lang="ar-SA" sz="3200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332 - click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59 - cash regist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561 - glass smashing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76 - arcade game score point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561 - glass smashing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76 - arcade game score point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561 - glass smashing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76 - arcade game score point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697" grpId="0"/>
      <p:bldP spid="29698" grpId="0"/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22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533400" y="3810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>
                <a:solidFill>
                  <a:schemeClr val="bg1"/>
                </a:solidFill>
              </a:rPr>
              <a:t>4- </a:t>
            </a:r>
            <a:r>
              <a:rPr lang="ar-SA" sz="3200" b="1" dirty="0" smtClean="0">
                <a:solidFill>
                  <a:schemeClr val="bg1"/>
                </a:solidFill>
              </a:rPr>
              <a:t>عد إلى مراجعك أو إلى أحد المواقع اللغوية، واذكر شروط نيابة المصدر (المفعول المطلق) والظرف عن الفاعل عند بناء الفعل للمجهول</a:t>
            </a:r>
            <a:endParaRPr lang="ar-SA" sz="3200" dirty="0">
              <a:solidFill>
                <a:schemeClr val="bg1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53000" y="1371600"/>
            <a:ext cx="181832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698749" y="2133600"/>
            <a:ext cx="63690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الظرف والمصدر فإنهما ينوبان بثلاثة شروط.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81000" y="2514600"/>
            <a:ext cx="8382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الأول: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أن يكون كل منهما مختصًّا، فلا تجوز إنابة المصدر غير المختص، فلو قلنا: (ضُرِب ضَربٌ) لا يصح؛ لأن الضرب هنا لم يخصص بوصف، بخلاف ما إذا قلنا: ضُرِبَ ضَرْبٌ شَدِيدٌ، فقد خصص المصدر بالوصف.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وكذلك لو قلنا: صِيمَ زَمَنٌ، فإنه لا يصح؛ لأنه غير مختص، فإذا قلنا: صيم زمن طويل صح؛ لأنه خصص أيضًا.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وكذلك لو قلنا: اعتُكف مكانٌ، لم يصح؛ لأنه غير مختص، بخلاف ما لو قلنا: اعتُكِف مكانٌ حسن.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7 - arcade gam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7 - arcade gam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7 - arcade gam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82 - arcade game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796" grpId="0"/>
      <p:bldP spid="3379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22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533400" y="3810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>
                <a:solidFill>
                  <a:schemeClr val="bg1"/>
                </a:solidFill>
              </a:rPr>
              <a:t>4- </a:t>
            </a:r>
            <a:r>
              <a:rPr lang="ar-SA" sz="3200" b="1" dirty="0" smtClean="0">
                <a:solidFill>
                  <a:schemeClr val="bg1"/>
                </a:solidFill>
              </a:rPr>
              <a:t>عد إلى مراجعك أو إلى أحد المواقع اللغوية، واذكر شروط نيابة المصدر (المفعول المطلق) والظرف عن الفاعل عند بناء الفعل للمجهول</a:t>
            </a:r>
            <a:endParaRPr lang="ar-SA" sz="320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371600"/>
            <a:ext cx="181832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98749" y="2133600"/>
            <a:ext cx="63690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الظرف والمصدر فإنهما ينوبان بثلاثة شروط.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1000" y="2667000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الثاني: </a:t>
            </a:r>
            <a:r>
              <a:rPr lang="ar-SA" sz="3200" b="1" dirty="0" smtClean="0">
                <a:solidFill>
                  <a:srgbClr val="FFFF00"/>
                </a:solidFill>
              </a:rPr>
              <a:t>أن يكون كل منهما متصرفًا، فما كان ملازمًا النصب على الظرفية، فإنه لا ينوب؛ لأنه ليس متصرفًا، فالظروف المتصرفة هي التي لا تلازم الانتصاب على الظرفية، نحو: رمضان، وفرسخ.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ar-SA" sz="3200" b="1" dirty="0" smtClean="0">
                <a:solidFill>
                  <a:srgbClr val="FFFF00"/>
                </a:solidFill>
              </a:rPr>
              <a:t>وكذلك المصدر الذي لا يلازم الانتصاب على المصدرية، فإنه لا ينوب عن الفاعل، مثل: سبحان.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22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533400" y="3810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>
                <a:solidFill>
                  <a:schemeClr val="bg1"/>
                </a:solidFill>
              </a:rPr>
              <a:t>4- </a:t>
            </a:r>
            <a:r>
              <a:rPr lang="ar-SA" sz="3200" b="1" dirty="0" smtClean="0">
                <a:solidFill>
                  <a:schemeClr val="bg1"/>
                </a:solidFill>
              </a:rPr>
              <a:t>عد إلى مراجعك أو إلى أحد المواقع اللغوية، واذكر شروط نيابة المصدر (المفعول المطلق) والظرف عن الفاعل عند بناء الفعل للمجهول</a:t>
            </a:r>
            <a:endParaRPr lang="ar-SA" sz="320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371600"/>
            <a:ext cx="181832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98749" y="2133600"/>
            <a:ext cx="63690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الظرف والمصدر فإنهما ينوبان بثلاثة شروط.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1000" y="26670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الثالث:</a:t>
            </a:r>
            <a:r>
              <a:rPr lang="ar-SA" sz="3200" b="1" dirty="0" smtClean="0">
                <a:solidFill>
                  <a:srgbClr val="FFFF00"/>
                </a:solidFill>
              </a:rPr>
              <a:t> أن يكون المفعول به معدومًا، فإذا كان موجودًا، فهو النائب الأول، ولا يحق لغيره أن ينوب مع وجوده، وخالف في ذلك قوم.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35.bmp"/>
          <p:cNvPicPr>
            <a:picLocks noChangeAspect="1"/>
          </p:cNvPicPr>
          <p:nvPr/>
        </p:nvPicPr>
        <p:blipFill>
          <a:blip r:embed="rId7"/>
          <a:srcRect l="2634" b="5746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219200" y="0"/>
            <a:ext cx="69060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5-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حدد النائب عن الفاعل ونوعه في الجمل التالية: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38225" y="76200"/>
            <a:ext cx="333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381000" y="1066800"/>
          <a:ext cx="8534400" cy="47739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38200"/>
                <a:gridCol w="4038600"/>
                <a:gridCol w="1790700"/>
                <a:gridCol w="1866900"/>
              </a:tblGrid>
              <a:tr h="59055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8354749" y="1143000"/>
            <a:ext cx="2952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م</a:t>
            </a:r>
            <a:endParaRPr lang="ar-SA" sz="2400" dirty="0"/>
          </a:p>
        </p:txBody>
      </p:sp>
      <p:sp>
        <p:nvSpPr>
          <p:cNvPr id="7" name="مستطيل 6"/>
          <p:cNvSpPr/>
          <p:nvPr/>
        </p:nvSpPr>
        <p:spPr>
          <a:xfrm>
            <a:off x="5562600" y="1143000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ar-SA" sz="2400" b="1" dirty="0" smtClean="0"/>
              <a:t>الجملة</a:t>
            </a:r>
            <a:endParaRPr lang="ar-SA" sz="2400" dirty="0"/>
          </a:p>
        </p:txBody>
      </p:sp>
      <p:sp>
        <p:nvSpPr>
          <p:cNvPr id="8" name="مستطيل 7"/>
          <p:cNvSpPr/>
          <p:nvPr/>
        </p:nvSpPr>
        <p:spPr>
          <a:xfrm>
            <a:off x="2209800" y="1143000"/>
            <a:ext cx="1883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النائب عن الفاعل</a:t>
            </a:r>
            <a:endParaRPr lang="ar-SA" sz="2400" dirty="0"/>
          </a:p>
        </p:txBody>
      </p:sp>
      <p:sp>
        <p:nvSpPr>
          <p:cNvPr id="9" name="مستطيل 8"/>
          <p:cNvSpPr/>
          <p:nvPr/>
        </p:nvSpPr>
        <p:spPr>
          <a:xfrm>
            <a:off x="936957" y="1143000"/>
            <a:ext cx="702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/>
              <a:t>نوعه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8305800" y="1748135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C00000"/>
                </a:solidFill>
              </a:rPr>
              <a:t>1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3871501" y="1676400"/>
            <a:ext cx="4281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قال تعالى:</a:t>
            </a:r>
            <a:r>
              <a:rPr lang="ar-SA" sz="2400" b="1" dirty="0" smtClean="0">
                <a:solidFill>
                  <a:srgbClr val="C00000"/>
                </a:solidFill>
              </a:rPr>
              <a:t> (يُعْرَفُ المُجْرِمُونَ بِسِيمَاهُمْ) </a:t>
            </a:r>
            <a:r>
              <a:rPr lang="ar-SA" sz="1200" b="1" dirty="0" smtClean="0"/>
              <a:t>الرحمن 41</a:t>
            </a:r>
            <a:endParaRPr lang="ar-SA" sz="1200" dirty="0"/>
          </a:p>
        </p:txBody>
      </p:sp>
      <p:sp>
        <p:nvSpPr>
          <p:cNvPr id="12" name="مستطيل 11"/>
          <p:cNvSpPr/>
          <p:nvPr/>
        </p:nvSpPr>
        <p:spPr>
          <a:xfrm>
            <a:off x="2590800" y="1752600"/>
            <a:ext cx="11817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9900CC"/>
                </a:solidFill>
              </a:rPr>
              <a:t>المجرمون</a:t>
            </a:r>
            <a:endParaRPr lang="ar-SA" sz="2400" dirty="0">
              <a:solidFill>
                <a:srgbClr val="9900CC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990600" y="1752600"/>
            <a:ext cx="801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مفعول</a:t>
            </a:r>
            <a:endParaRPr lang="ar-SA" sz="2400" dirty="0">
              <a:solidFill>
                <a:srgbClr val="0000FF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320499" y="2357735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 smtClean="0">
                <a:solidFill>
                  <a:srgbClr val="C00000"/>
                </a:solidFill>
              </a:rPr>
              <a:t>2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947701" y="2217003"/>
            <a:ext cx="42818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400" b="1" dirty="0" smtClean="0"/>
              <a:t>ق</a:t>
            </a:r>
            <a:r>
              <a:rPr lang="ar-SA" sz="2400" b="1" dirty="0" smtClean="0"/>
              <a:t>ال تعالى: </a:t>
            </a:r>
            <a:r>
              <a:rPr lang="ar-SA" sz="2400" b="1" dirty="0" smtClean="0">
                <a:solidFill>
                  <a:srgbClr val="C00000"/>
                </a:solidFill>
              </a:rPr>
              <a:t>(فَإذَا نُفِخَ فِي الصُّورِ نَفْخَةٌ واحِدَةٌ) </a:t>
            </a:r>
            <a:r>
              <a:rPr lang="ar-SA" sz="1200" b="1" dirty="0" smtClean="0"/>
              <a:t>الحاقة 13</a:t>
            </a:r>
            <a:endParaRPr lang="ar-SA" sz="1200" dirty="0"/>
          </a:p>
        </p:txBody>
      </p:sp>
      <p:sp>
        <p:nvSpPr>
          <p:cNvPr id="16" name="مستطيل 15"/>
          <p:cNvSpPr/>
          <p:nvPr/>
        </p:nvSpPr>
        <p:spPr>
          <a:xfrm>
            <a:off x="2819400" y="2362200"/>
            <a:ext cx="657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9900CC"/>
                </a:solidFill>
              </a:rPr>
              <a:t>نفخة</a:t>
            </a:r>
            <a:endParaRPr lang="ar-SA" sz="2400" dirty="0">
              <a:solidFill>
                <a:srgbClr val="9900CC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685800" y="2362200"/>
            <a:ext cx="1438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مفعول</a:t>
            </a:r>
            <a:r>
              <a:rPr lang="ar-EG" sz="2400" b="1" dirty="0" smtClean="0">
                <a:solidFill>
                  <a:srgbClr val="0000FF"/>
                </a:solidFill>
              </a:rPr>
              <a:t> مطلق</a:t>
            </a:r>
            <a:endParaRPr lang="ar-SA" sz="2400" dirty="0">
              <a:solidFill>
                <a:srgbClr val="0000FF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8320499" y="2967335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 smtClean="0">
                <a:solidFill>
                  <a:srgbClr val="C00000"/>
                </a:solidFill>
              </a:rPr>
              <a:t>3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947701" y="2971800"/>
            <a:ext cx="4281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ذلك إمام يقتدى بسيرته.</a:t>
            </a:r>
            <a:endParaRPr lang="ar-SA" sz="1200" dirty="0"/>
          </a:p>
        </p:txBody>
      </p:sp>
      <p:sp>
        <p:nvSpPr>
          <p:cNvPr id="20" name="مستطيل 19"/>
          <p:cNvSpPr/>
          <p:nvPr/>
        </p:nvSpPr>
        <p:spPr>
          <a:xfrm>
            <a:off x="2743200" y="2971800"/>
            <a:ext cx="883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9900CC"/>
                </a:solidFill>
              </a:rPr>
              <a:t>بسيرته</a:t>
            </a:r>
            <a:endParaRPr lang="ar-SA" sz="2400" dirty="0">
              <a:solidFill>
                <a:srgbClr val="9900CC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685800" y="2971800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0000FF"/>
                </a:solidFill>
              </a:rPr>
              <a:t>جار ومجرور</a:t>
            </a:r>
            <a:endParaRPr lang="ar-SA" sz="2400" dirty="0">
              <a:solidFill>
                <a:srgbClr val="0000FF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320499" y="350520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 smtClean="0">
                <a:solidFill>
                  <a:srgbClr val="C00000"/>
                </a:solidFill>
              </a:rPr>
              <a:t>4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3947701" y="3509665"/>
            <a:ext cx="4281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جُلسَ أمامُ الأمير.</a:t>
            </a:r>
            <a:endParaRPr lang="ar-SA" sz="1200" dirty="0"/>
          </a:p>
        </p:txBody>
      </p:sp>
      <p:sp>
        <p:nvSpPr>
          <p:cNvPr id="24" name="مستطيل 23"/>
          <p:cNvSpPr/>
          <p:nvPr/>
        </p:nvSpPr>
        <p:spPr>
          <a:xfrm>
            <a:off x="3018424" y="3509665"/>
            <a:ext cx="5629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9900CC"/>
                </a:solidFill>
              </a:rPr>
              <a:t>أمام</a:t>
            </a:r>
            <a:endParaRPr lang="ar-SA" sz="2400" dirty="0">
              <a:solidFill>
                <a:srgbClr val="9900CC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762000" y="3505200"/>
            <a:ext cx="1276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0000FF"/>
                </a:solidFill>
              </a:rPr>
              <a:t>ظرف مكان</a:t>
            </a:r>
            <a:endParaRPr lang="ar-SA" sz="2400" dirty="0">
              <a:solidFill>
                <a:srgbClr val="0000FF"/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8320499" y="411480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 smtClean="0">
                <a:solidFill>
                  <a:srgbClr val="C00000"/>
                </a:solidFill>
              </a:rPr>
              <a:t>5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3886200" y="4119265"/>
            <a:ext cx="4281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يستفاد من بعض النفايات بإعادة تدويرها.</a:t>
            </a:r>
            <a:endParaRPr lang="ar-SA" sz="1200" dirty="0"/>
          </a:p>
        </p:txBody>
      </p:sp>
      <p:sp>
        <p:nvSpPr>
          <p:cNvPr id="28" name="مستطيل 27"/>
          <p:cNvSpPr/>
          <p:nvPr/>
        </p:nvSpPr>
        <p:spPr>
          <a:xfrm>
            <a:off x="2724445" y="4119265"/>
            <a:ext cx="10855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9900CC"/>
                </a:solidFill>
              </a:rPr>
              <a:t>من بعض</a:t>
            </a:r>
            <a:endParaRPr lang="ar-SA" sz="2400" dirty="0">
              <a:solidFill>
                <a:srgbClr val="9900CC"/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609600" y="4114800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0000FF"/>
                </a:solidFill>
              </a:rPr>
              <a:t>جار ومجرور</a:t>
            </a:r>
            <a:endParaRPr lang="ar-SA" sz="2400" dirty="0">
              <a:solidFill>
                <a:srgbClr val="0000FF"/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8320499" y="471547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 smtClean="0">
                <a:solidFill>
                  <a:srgbClr val="C00000"/>
                </a:solidFill>
              </a:rPr>
              <a:t>6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3886200" y="4719935"/>
            <a:ext cx="4281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اُستُفتِح الحفلُ بالقرآن الكريم.</a:t>
            </a:r>
            <a:endParaRPr lang="ar-SA" sz="1200" dirty="0"/>
          </a:p>
        </p:txBody>
      </p:sp>
      <p:sp>
        <p:nvSpPr>
          <p:cNvPr id="32" name="مستطيل 31"/>
          <p:cNvSpPr/>
          <p:nvPr/>
        </p:nvSpPr>
        <p:spPr>
          <a:xfrm>
            <a:off x="2937531" y="4719935"/>
            <a:ext cx="720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9900CC"/>
                </a:solidFill>
              </a:rPr>
              <a:t>الحفل</a:t>
            </a:r>
            <a:endParaRPr lang="ar-SA" sz="2400" dirty="0">
              <a:solidFill>
                <a:srgbClr val="9900CC"/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914400" y="4715470"/>
            <a:ext cx="1098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0000FF"/>
                </a:solidFill>
              </a:rPr>
              <a:t>مفعول به</a:t>
            </a:r>
            <a:endParaRPr lang="ar-SA" sz="2400" dirty="0">
              <a:solidFill>
                <a:srgbClr val="0000FF"/>
              </a:solidFill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8320499" y="532507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 smtClean="0">
                <a:solidFill>
                  <a:srgbClr val="C00000"/>
                </a:solidFill>
              </a:rPr>
              <a:t>7</a:t>
            </a:r>
            <a:endParaRPr lang="ar-SA" sz="2400" dirty="0">
              <a:solidFill>
                <a:srgbClr val="C00000"/>
              </a:solidFill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3886200" y="5329535"/>
            <a:ext cx="4281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/>
              <a:t>رُكِضَ ركضُ الخائفِ عندَ نزولِ المطرِ.</a:t>
            </a:r>
            <a:endParaRPr lang="ar-SA" sz="1200" dirty="0"/>
          </a:p>
        </p:txBody>
      </p:sp>
      <p:sp>
        <p:nvSpPr>
          <p:cNvPr id="37" name="مستطيل 36"/>
          <p:cNvSpPr/>
          <p:nvPr/>
        </p:nvSpPr>
        <p:spPr>
          <a:xfrm>
            <a:off x="2937531" y="5329535"/>
            <a:ext cx="755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9900CC"/>
                </a:solidFill>
              </a:rPr>
              <a:t>ركض</a:t>
            </a:r>
            <a:endParaRPr lang="ar-SA" sz="2400" dirty="0">
              <a:solidFill>
                <a:srgbClr val="9900CC"/>
              </a:solidFill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685800" y="5325070"/>
            <a:ext cx="14382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400" b="1" dirty="0" smtClean="0">
                <a:solidFill>
                  <a:srgbClr val="0000FF"/>
                </a:solidFill>
              </a:rPr>
              <a:t>مفعول مطلق</a:t>
            </a:r>
            <a:endParaRPr lang="ar-SA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332 - click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332 - click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332 - click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7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7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7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7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73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80 - arcade game shoot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80 - arcade game shoot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80 - arcade game shoot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80 - arcade game shoot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80 - arcade game shoot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80 - arcade game shoot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0080 - arcade game shoot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8" grpId="0"/>
      <p:bldP spid="19" grpId="0"/>
      <p:bldP spid="20" grpId="0"/>
      <p:bldP spid="22" grpId="0"/>
      <p:bldP spid="23" grpId="0"/>
      <p:bldP spid="24" grpId="0"/>
      <p:bldP spid="26" grpId="0"/>
      <p:bldP spid="27" grpId="0"/>
      <p:bldP spid="28" grpId="0"/>
      <p:bldP spid="30" grpId="0"/>
      <p:bldP spid="31" grpId="0"/>
      <p:bldP spid="32" grpId="0"/>
      <p:bldP spid="35" grpId="0"/>
      <p:bldP spid="36" grpId="0"/>
      <p:bldP spid="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125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533400" y="3810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6- </a:t>
            </a:r>
            <a:r>
              <a:rPr lang="ar-SA" sz="3200" b="1" dirty="0" smtClean="0"/>
              <a:t>حوّل الأفعال التي تحتها خط من مبنيّة للمجهول إلى مبنيّة للمعلوم، وغيّر ما يلزم</a:t>
            </a:r>
            <a:endParaRPr lang="ar-SA" sz="32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81600" y="838200"/>
            <a:ext cx="52807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657600" y="838200"/>
            <a:ext cx="1566131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-914400" y="1676400"/>
            <a:ext cx="9601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يُعاد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بثُّ البرنامج غداً.</a:t>
            </a:r>
            <a:endParaRPr kumimoji="0" lang="ar-EG" sz="3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lang="ar-EG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</a:t>
            </a: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590800" y="2438400"/>
            <a:ext cx="3869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يعيد التلفاز بث البرنامج غدا</a:t>
            </a: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ً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914400" y="3843516"/>
            <a:ext cx="9601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ar-EG" sz="3200" b="1" dirty="0" smtClean="0">
                <a:solidFill>
                  <a:srgbClr val="0000FF"/>
                </a:solidFill>
              </a:rPr>
              <a:t>ب-</a:t>
            </a:r>
            <a:r>
              <a:rPr lang="ar-EG" sz="3200" b="1" u="sng" dirty="0" smtClean="0">
                <a:solidFill>
                  <a:srgbClr val="0000FF"/>
                </a:solidFill>
              </a:rPr>
              <a:t> </a:t>
            </a:r>
            <a:r>
              <a:rPr lang="ar-SA" sz="3200" b="1" u="sng" dirty="0" smtClean="0">
                <a:solidFill>
                  <a:srgbClr val="0000FF"/>
                </a:solidFill>
              </a:rPr>
              <a:t>تُدفع</a:t>
            </a:r>
            <a:r>
              <a:rPr lang="ar-SA" sz="3200" b="1" dirty="0" smtClean="0">
                <a:solidFill>
                  <a:srgbClr val="0000FF"/>
                </a:solidFill>
              </a:rPr>
              <a:t> الزكاةُ للمحتاجين.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lang="ar-EG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</a:t>
            </a: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501033" y="4648200"/>
            <a:ext cx="39597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تدفع الدولة الزكاة للمحتاجين</a:t>
            </a:r>
            <a:endParaRPr lang="en-US" sz="3200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319 - 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319 - 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319 - 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319 - 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61 - castanet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318 - 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61 - castanet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318 - 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892" grpId="0"/>
      <p:bldP spid="37893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125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533400" y="3810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6- </a:t>
            </a:r>
            <a:r>
              <a:rPr lang="ar-SA" sz="3200" b="1" dirty="0" smtClean="0"/>
              <a:t>حوّل الأفعال التي تحتها خط من مبنيّة للمجهول إلى مبنيّة للمعلوم، وغيّر ما يلزم</a:t>
            </a:r>
            <a:endParaRPr lang="ar-SA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81600" y="838200"/>
            <a:ext cx="52807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657600" y="838200"/>
            <a:ext cx="1566131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914400" y="1676400"/>
            <a:ext cx="9601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0000FF"/>
                </a:solidFill>
              </a:rPr>
              <a:t>ج-</a:t>
            </a:r>
            <a:r>
              <a:rPr lang="ar-EG" sz="3200" b="1" u="sng" dirty="0" smtClean="0">
                <a:solidFill>
                  <a:srgbClr val="0000FF"/>
                </a:solidFill>
              </a:rPr>
              <a:t> </a:t>
            </a:r>
            <a:r>
              <a:rPr lang="ar-SA" sz="3200" b="1" u="sng" dirty="0" smtClean="0">
                <a:solidFill>
                  <a:srgbClr val="0000FF"/>
                </a:solidFill>
              </a:rPr>
              <a:t>سُعي</a:t>
            </a:r>
            <a:r>
              <a:rPr lang="ar-SA" sz="3200" b="1" dirty="0" smtClean="0">
                <a:solidFill>
                  <a:srgbClr val="0000FF"/>
                </a:solidFill>
              </a:rPr>
              <a:t> اليومُ في التوسعة الجديدةِ.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lang="ar-EG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</a:t>
            </a: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00788" y="2463225"/>
            <a:ext cx="5814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سعى المهندسون اليوم في التوسعة الجديدة</a:t>
            </a:r>
            <a:endParaRPr lang="en-US" sz="3200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914400" y="3843516"/>
            <a:ext cx="9601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0000FF"/>
                </a:solidFill>
              </a:rPr>
              <a:t>د-</a:t>
            </a:r>
            <a:r>
              <a:rPr lang="ar-EG" sz="3200" b="1" u="sng" dirty="0" smtClean="0">
                <a:solidFill>
                  <a:srgbClr val="0000FF"/>
                </a:solidFill>
              </a:rPr>
              <a:t> </a:t>
            </a:r>
            <a:r>
              <a:rPr lang="ar-SA" sz="3200" b="1" u="sng" dirty="0" smtClean="0">
                <a:solidFill>
                  <a:srgbClr val="0000FF"/>
                </a:solidFill>
              </a:rPr>
              <a:t>سُهرتْ</a:t>
            </a:r>
            <a:r>
              <a:rPr lang="ar-SA" sz="3200" b="1" dirty="0" smtClean="0">
                <a:solidFill>
                  <a:srgbClr val="0000FF"/>
                </a:solidFill>
              </a:rPr>
              <a:t> ليلةُ العيد.</a:t>
            </a:r>
            <a:endParaRPr lang="en-US" sz="3200" b="1" dirty="0" smtClean="0">
              <a:solidFill>
                <a:srgbClr val="0000FF"/>
              </a:solidFill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lang="ar-EG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</a:t>
            </a: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496499" y="4648200"/>
            <a:ext cx="29642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سهر الناس ليلة العيد</a:t>
            </a:r>
            <a:endParaRPr lang="en-US" sz="3200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61 - castanet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318 - 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61 - castanet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318 - 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125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533400" y="3810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6- </a:t>
            </a:r>
            <a:r>
              <a:rPr lang="ar-SA" sz="3200" b="1" dirty="0" smtClean="0"/>
              <a:t>حوّل الأفعال التي تحتها خط من مبنيّة للمجهول إلى مبنيّة للمعلوم، وغيّر ما يلزم</a:t>
            </a:r>
            <a:endParaRPr lang="ar-SA" sz="32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914400" y="1676400"/>
            <a:ext cx="9601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0000FF"/>
                </a:solidFill>
              </a:rPr>
              <a:t>هـ-</a:t>
            </a:r>
            <a:r>
              <a:rPr lang="ar-EG" sz="3200" b="1" u="sng" dirty="0" smtClean="0">
                <a:solidFill>
                  <a:srgbClr val="0000FF"/>
                </a:solidFill>
              </a:rPr>
              <a:t> </a:t>
            </a:r>
            <a:r>
              <a:rPr lang="ar-SA" sz="3200" b="1" u="sng" dirty="0" smtClean="0">
                <a:solidFill>
                  <a:srgbClr val="0000FF"/>
                </a:solidFill>
              </a:rPr>
              <a:t>اُختُفيَ</a:t>
            </a:r>
            <a:r>
              <a:rPr lang="ar-SA" sz="3200" b="1" dirty="0" smtClean="0">
                <a:solidFill>
                  <a:srgbClr val="0000FF"/>
                </a:solidFill>
              </a:rPr>
              <a:t> اختفاءُ المطلوب.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lang="ar-EG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</a:t>
            </a: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43200" y="2463225"/>
            <a:ext cx="3869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اختفى الولد اختفاء المطلوب</a:t>
            </a:r>
            <a:endParaRPr lang="en-US" sz="3200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914400" y="3843516"/>
            <a:ext cx="9601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0000FF"/>
                </a:solidFill>
              </a:rPr>
              <a:t>و-</a:t>
            </a:r>
            <a:r>
              <a:rPr lang="ar-EG" sz="3200" b="1" u="sng" dirty="0" smtClean="0">
                <a:solidFill>
                  <a:srgbClr val="0000FF"/>
                </a:solidFill>
              </a:rPr>
              <a:t> </a:t>
            </a:r>
            <a:r>
              <a:rPr lang="ar-SA" sz="3200" b="1" u="sng" dirty="0" smtClean="0">
                <a:solidFill>
                  <a:srgbClr val="0000FF"/>
                </a:solidFill>
              </a:rPr>
              <a:t>يُحضرُ</a:t>
            </a:r>
            <a:r>
              <a:rPr lang="ar-SA" sz="3200" b="1" dirty="0" smtClean="0">
                <a:solidFill>
                  <a:srgbClr val="0000FF"/>
                </a:solidFill>
              </a:rPr>
              <a:t> العصرُ أحياناً إلى المدرسة.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b="1" dirty="0" smtClean="0">
              <a:solidFill>
                <a:srgbClr val="0000FF"/>
              </a:solidFill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</a:t>
            </a: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90931" y="4648200"/>
            <a:ext cx="55242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يحضر الطلاب العصر أحيانا إلى المدرسة</a:t>
            </a:r>
            <a:endParaRPr lang="en-US" sz="3200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81600" y="838200"/>
            <a:ext cx="52807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657600" y="838200"/>
            <a:ext cx="1566131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61 - castanet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318 - 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61 - castanet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318 - 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125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533400" y="3810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6- </a:t>
            </a:r>
            <a:r>
              <a:rPr lang="ar-SA" sz="3200" b="1" dirty="0" smtClean="0"/>
              <a:t>حوّل الأفعال التي تحتها خط من مبنيّة للمجهول إلى مبنيّة للمعلوم، وغيّر ما يلزم</a:t>
            </a:r>
            <a:endParaRPr lang="ar-SA" sz="32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914400" y="2895600"/>
            <a:ext cx="9601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0000FF"/>
                </a:solidFill>
              </a:rPr>
              <a:t>ز-</a:t>
            </a:r>
            <a:r>
              <a:rPr lang="ar-EG" sz="3200" b="1" u="sng" dirty="0" smtClean="0">
                <a:solidFill>
                  <a:srgbClr val="0000FF"/>
                </a:solidFill>
              </a:rPr>
              <a:t> </a:t>
            </a:r>
            <a:r>
              <a:rPr lang="ar-SA" sz="3200" b="1" u="sng" dirty="0" smtClean="0">
                <a:solidFill>
                  <a:srgbClr val="0000FF"/>
                </a:solidFill>
              </a:rPr>
              <a:t>فُهِم</a:t>
            </a:r>
            <a:r>
              <a:rPr lang="ar-SA" sz="3200" b="1" dirty="0" smtClean="0">
                <a:solidFill>
                  <a:srgbClr val="0000FF"/>
                </a:solidFill>
              </a:rPr>
              <a:t> فهمٌ عميقٌ.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lang="ar-EG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</a:t>
            </a:r>
            <a:r>
              <a:rPr kumimoji="0" lang="ar-EG" sz="1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458141" y="3682425"/>
            <a:ext cx="31550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فهم الطالب فهما</a:t>
            </a:r>
            <a:r>
              <a:rPr lang="ar-EG" sz="3200" b="1" dirty="0" smtClean="0">
                <a:solidFill>
                  <a:srgbClr val="FF0000"/>
                </a:solidFill>
              </a:rPr>
              <a:t>ً</a:t>
            </a:r>
            <a:r>
              <a:rPr lang="ar-SA" sz="3200" b="1" dirty="0" smtClean="0">
                <a:solidFill>
                  <a:srgbClr val="FF0000"/>
                </a:solidFill>
              </a:rPr>
              <a:t> عميقا</a:t>
            </a:r>
            <a:r>
              <a:rPr lang="ar-EG" sz="3200" b="1" dirty="0" smtClean="0">
                <a:solidFill>
                  <a:srgbClr val="FF0000"/>
                </a:solidFill>
              </a:rPr>
              <a:t>ً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81600" y="838200"/>
            <a:ext cx="52807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657600" y="838200"/>
            <a:ext cx="1566131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61 - castanet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318 - cla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06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4545923" y="228600"/>
            <a:ext cx="41408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7- </a:t>
            </a:r>
            <a:r>
              <a:rPr lang="ar-SA" sz="3200" b="1" dirty="0" smtClean="0"/>
              <a:t>مثل لما يلي في جمل مفيدة</a:t>
            </a:r>
            <a:endParaRPr lang="ar-SA" sz="3200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14800" y="228600"/>
            <a:ext cx="48128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-609600" y="1097340"/>
            <a:ext cx="960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مفعول مطلق (مصدر) جاء نائباً عن الفاعل:</a:t>
            </a:r>
            <a:endParaRPr kumimoji="0" lang="ar-EG" sz="3200" b="1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EG" sz="3200" b="1" i="0" u="none" strike="noStrike" cap="none" normalizeH="0" dirty="0" smtClean="0">
              <a:ln>
                <a:noFill/>
              </a:ln>
              <a:solidFill>
                <a:srgbClr val="33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043561" y="2082225"/>
            <a:ext cx="30524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ركض ركض الشجعان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85800" y="3688140"/>
            <a:ext cx="960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ar-EG" sz="3200" b="1" dirty="0" smtClean="0">
                <a:solidFill>
                  <a:srgbClr val="33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ب- </a:t>
            </a:r>
            <a:r>
              <a:rPr lang="ar-SA" sz="3200" b="1" dirty="0" smtClean="0">
                <a:solidFill>
                  <a:srgbClr val="33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جار ومجرور جاء نائباً عن الفاعل:</a:t>
            </a:r>
            <a:endParaRPr lang="en-US" sz="3200" b="1" dirty="0" smtClean="0">
              <a:solidFill>
                <a:srgbClr val="3333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EG" sz="3200" b="1" i="0" u="none" strike="noStrike" cap="none" normalizeH="0" dirty="0" smtClean="0">
              <a:ln>
                <a:noFill/>
              </a:ln>
              <a:solidFill>
                <a:srgbClr val="33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86200" y="4749225"/>
            <a:ext cx="19656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32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وجد في البلد </a:t>
            </a:r>
            <a:endParaRPr lang="en-US" sz="3200" b="1" dirty="0" smtClean="0">
              <a:solidFill>
                <a:srgbClr val="7030A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335 - click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335 - click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335 - click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0" decel="100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8915" grpId="0"/>
      <p:bldP spid="3891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6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825004" y="405825"/>
            <a:ext cx="2709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النشاطات التمهيدية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49154" y="1143000"/>
            <a:ext cx="78614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حدّد المتعدي واللازم من الأفعال التي تحتها خط فيما يلي: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838200" y="2032000"/>
          <a:ext cx="7467600" cy="4378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1578"/>
                <a:gridCol w="4455696"/>
                <a:gridCol w="1263316"/>
                <a:gridCol w="1147010"/>
              </a:tblGrid>
              <a:tr h="8128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4000" b="1" dirty="0">
                        <a:solidFill>
                          <a:srgbClr val="333300"/>
                        </a:solidFill>
                      </a:endParaRPr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7848600" y="2133600"/>
            <a:ext cx="314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م</a:t>
            </a:r>
            <a:endParaRPr lang="ar-SA" sz="2800" dirty="0">
              <a:solidFill>
                <a:srgbClr val="C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953000" y="2219980"/>
            <a:ext cx="918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الجملة</a:t>
            </a:r>
            <a:endParaRPr lang="ar-SA" sz="2800" dirty="0">
              <a:solidFill>
                <a:srgbClr val="C0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209800" y="1981200"/>
            <a:ext cx="907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نوع الفعل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363197" y="2362200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متعدٍّ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1066800" y="1981200"/>
            <a:ext cx="907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نوع الفعل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220197" y="2362200"/>
            <a:ext cx="644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800" b="1" dirty="0" smtClean="0">
                <a:solidFill>
                  <a:srgbClr val="C00000"/>
                </a:solidFill>
              </a:rPr>
              <a:t>لازم</a:t>
            </a:r>
            <a:endParaRPr lang="ar-SA" sz="2800" b="1" dirty="0">
              <a:solidFill>
                <a:srgbClr val="C0000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048000" y="2895600"/>
            <a:ext cx="48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160B55"/>
                </a:solidFill>
              </a:rPr>
              <a:t>قال </a:t>
            </a:r>
            <a:r>
              <a:rPr lang="ar-SA" sz="2400" b="1" dirty="0" smtClean="0">
                <a:solidFill>
                  <a:srgbClr val="160B55"/>
                </a:solidFill>
              </a:rPr>
              <a:t>الشاعر</a:t>
            </a:r>
            <a:endParaRPr lang="en-US" sz="2400" dirty="0">
              <a:solidFill>
                <a:srgbClr val="160B55"/>
              </a:solidFill>
            </a:endParaRPr>
          </a:p>
          <a:p>
            <a:r>
              <a:rPr lang="ar-SA" sz="2400" b="1" dirty="0">
                <a:solidFill>
                  <a:srgbClr val="0000FF"/>
                </a:solidFill>
              </a:rPr>
              <a:t>فما بال من </a:t>
            </a:r>
            <a:r>
              <a:rPr lang="ar-SA" sz="2400" b="1" u="sng" dirty="0">
                <a:solidFill>
                  <a:srgbClr val="0000FF"/>
                </a:solidFill>
              </a:rPr>
              <a:t>أسعى</a:t>
            </a:r>
            <a:r>
              <a:rPr lang="ar-SA" sz="2400" b="1" dirty="0">
                <a:solidFill>
                  <a:srgbClr val="0000FF"/>
                </a:solidFill>
              </a:rPr>
              <a:t> لأجبر كسره </a:t>
            </a:r>
            <a:endParaRPr lang="ar-EG" sz="2400" b="1" dirty="0" smtClean="0">
              <a:solidFill>
                <a:srgbClr val="0000FF"/>
              </a:solidFill>
            </a:endParaRPr>
          </a:p>
          <a:p>
            <a:pPr algn="ctr"/>
            <a:r>
              <a:rPr lang="ar-EG" sz="2400" b="1" dirty="0">
                <a:solidFill>
                  <a:srgbClr val="0000FF"/>
                </a:solidFill>
              </a:rPr>
              <a:t> </a:t>
            </a:r>
            <a:r>
              <a:rPr lang="ar-EG" sz="2400" b="1" dirty="0" smtClean="0">
                <a:solidFill>
                  <a:srgbClr val="0000FF"/>
                </a:solidFill>
              </a:rPr>
              <a:t>         </a:t>
            </a:r>
            <a:r>
              <a:rPr lang="ar-SA" sz="2400" b="1" dirty="0" smtClean="0">
                <a:solidFill>
                  <a:srgbClr val="0000FF"/>
                </a:solidFill>
              </a:rPr>
              <a:t>   </a:t>
            </a:r>
            <a:r>
              <a:rPr lang="ar-SA" sz="2400" b="1" dirty="0">
                <a:solidFill>
                  <a:srgbClr val="0000FF"/>
                </a:solidFill>
              </a:rPr>
              <a:t>حفاظا، وينوي من سفاهته كسري</a:t>
            </a:r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7772400" y="297180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/>
              <a:t>4</a:t>
            </a:r>
            <a:endParaRPr lang="ar-SA" sz="2800" dirty="0"/>
          </a:p>
        </p:txBody>
      </p:sp>
      <p:sp>
        <p:nvSpPr>
          <p:cNvPr id="14" name="مستطيل 13"/>
          <p:cNvSpPr/>
          <p:nvPr/>
        </p:nvSpPr>
        <p:spPr>
          <a:xfrm>
            <a:off x="1219200" y="3011269"/>
            <a:ext cx="538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333300"/>
                </a:solidFill>
                <a:sym typeface="Wingdings 2"/>
              </a:rPr>
              <a:t></a:t>
            </a:r>
            <a:endParaRPr lang="ar-SA" sz="3600" b="1" dirty="0">
              <a:solidFill>
                <a:srgbClr val="33330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2971800" y="3981271"/>
            <a:ext cx="48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/>
              <a:t>وقال </a:t>
            </a:r>
            <a:r>
              <a:rPr lang="ar-SA" sz="2400" b="1" dirty="0" smtClean="0"/>
              <a:t>آخر</a:t>
            </a:r>
            <a:endParaRPr lang="en-US" sz="2400" dirty="0"/>
          </a:p>
          <a:p>
            <a:r>
              <a:rPr lang="ar-SA" sz="2400" b="1" dirty="0">
                <a:solidFill>
                  <a:srgbClr val="0000FF"/>
                </a:solidFill>
              </a:rPr>
              <a:t>إذا غامرتَ في شرفٍ مروم  </a:t>
            </a:r>
            <a:endParaRPr lang="ar-EG" sz="2400" b="1" dirty="0" smtClean="0">
              <a:solidFill>
                <a:srgbClr val="0000FF"/>
              </a:solidFill>
            </a:endParaRPr>
          </a:p>
          <a:p>
            <a:r>
              <a:rPr lang="ar-EG" sz="2400" b="1" dirty="0">
                <a:solidFill>
                  <a:srgbClr val="0000FF"/>
                </a:solidFill>
              </a:rPr>
              <a:t> </a:t>
            </a:r>
            <a:r>
              <a:rPr lang="ar-EG" sz="2400" b="1" dirty="0" smtClean="0">
                <a:solidFill>
                  <a:srgbClr val="0000FF"/>
                </a:solidFill>
              </a:rPr>
              <a:t>                </a:t>
            </a:r>
            <a:r>
              <a:rPr lang="ar-SA" sz="2400" b="1" dirty="0" smtClean="0">
                <a:solidFill>
                  <a:srgbClr val="0000FF"/>
                </a:solidFill>
              </a:rPr>
              <a:t>      </a:t>
            </a:r>
            <a:r>
              <a:rPr lang="ar-SA" sz="2400" b="1" dirty="0">
                <a:solidFill>
                  <a:srgbClr val="0000FF"/>
                </a:solidFill>
              </a:rPr>
              <a:t>فلا </a:t>
            </a:r>
            <a:r>
              <a:rPr lang="ar-SA" sz="2400" b="1" u="sng" dirty="0">
                <a:solidFill>
                  <a:srgbClr val="0000FF"/>
                </a:solidFill>
              </a:rPr>
              <a:t>تقنع </a:t>
            </a:r>
            <a:r>
              <a:rPr lang="ar-SA" sz="2400" b="1" dirty="0">
                <a:solidFill>
                  <a:srgbClr val="0000FF"/>
                </a:solidFill>
              </a:rPr>
              <a:t>بما دون النجوم</a:t>
            </a:r>
          </a:p>
        </p:txBody>
      </p:sp>
      <p:sp>
        <p:nvSpPr>
          <p:cNvPr id="16" name="مستطيل 15"/>
          <p:cNvSpPr/>
          <p:nvPr/>
        </p:nvSpPr>
        <p:spPr>
          <a:xfrm>
            <a:off x="7772400" y="420118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/>
              <a:t>5</a:t>
            </a:r>
            <a:endParaRPr lang="ar-SA" sz="2800" dirty="0"/>
          </a:p>
        </p:txBody>
      </p:sp>
      <p:sp>
        <p:nvSpPr>
          <p:cNvPr id="17" name="مستطيل 16"/>
          <p:cNvSpPr/>
          <p:nvPr/>
        </p:nvSpPr>
        <p:spPr>
          <a:xfrm>
            <a:off x="1219200" y="4230469"/>
            <a:ext cx="538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333300"/>
                </a:solidFill>
                <a:sym typeface="Wingdings 2"/>
              </a:rPr>
              <a:t></a:t>
            </a:r>
            <a:endParaRPr lang="ar-SA" sz="3600" b="1" dirty="0">
              <a:solidFill>
                <a:srgbClr val="3333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2971800" y="5257800"/>
            <a:ext cx="48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/>
              <a:t>وقال </a:t>
            </a:r>
            <a:r>
              <a:rPr lang="ar-SA" sz="2400" b="1" dirty="0" smtClean="0"/>
              <a:t>آخر</a:t>
            </a:r>
            <a:endParaRPr lang="en-US" sz="2400" dirty="0"/>
          </a:p>
          <a:p>
            <a:r>
              <a:rPr lang="ar-SA" sz="2400" b="1" dirty="0">
                <a:solidFill>
                  <a:srgbClr val="0000FF"/>
                </a:solidFill>
              </a:rPr>
              <a:t>وفي الناس إن </a:t>
            </a:r>
            <a:r>
              <a:rPr lang="ar-SA" sz="2400" b="1" u="sng" dirty="0">
                <a:solidFill>
                  <a:srgbClr val="0000FF"/>
                </a:solidFill>
              </a:rPr>
              <a:t>رثّت </a:t>
            </a:r>
            <a:r>
              <a:rPr lang="ar-SA" sz="2400" b="1" dirty="0">
                <a:solidFill>
                  <a:srgbClr val="0000FF"/>
                </a:solidFill>
              </a:rPr>
              <a:t>حبالك </a:t>
            </a:r>
            <a:r>
              <a:rPr lang="ar-SA" sz="2400" b="1" dirty="0" smtClean="0">
                <a:solidFill>
                  <a:srgbClr val="0000FF"/>
                </a:solidFill>
              </a:rPr>
              <a:t>واصل</a:t>
            </a:r>
            <a:endParaRPr lang="ar-EG" sz="2400" b="1" dirty="0" smtClean="0">
              <a:solidFill>
                <a:srgbClr val="0000FF"/>
              </a:solidFill>
            </a:endParaRPr>
          </a:p>
          <a:p>
            <a:r>
              <a:rPr lang="ar-EG" sz="2400" b="1" dirty="0">
                <a:solidFill>
                  <a:srgbClr val="0000FF"/>
                </a:solidFill>
              </a:rPr>
              <a:t> </a:t>
            </a:r>
            <a:r>
              <a:rPr lang="ar-EG" sz="2400" b="1" dirty="0" smtClean="0">
                <a:solidFill>
                  <a:srgbClr val="0000FF"/>
                </a:solidFill>
              </a:rPr>
              <a:t>        </a:t>
            </a:r>
            <a:r>
              <a:rPr lang="ar-SA" sz="2400" b="1" dirty="0" smtClean="0">
                <a:solidFill>
                  <a:srgbClr val="0000FF"/>
                </a:solidFill>
              </a:rPr>
              <a:t>    </a:t>
            </a:r>
            <a:r>
              <a:rPr lang="ar-SA" sz="2400" b="1" dirty="0">
                <a:solidFill>
                  <a:srgbClr val="0000FF"/>
                </a:solidFill>
              </a:rPr>
              <a:t>وفي الأرض عن دار القِلى مُتحوَّلُ</a:t>
            </a:r>
          </a:p>
        </p:txBody>
      </p:sp>
      <p:sp>
        <p:nvSpPr>
          <p:cNvPr id="19" name="مستطيل 18"/>
          <p:cNvSpPr/>
          <p:nvPr/>
        </p:nvSpPr>
        <p:spPr>
          <a:xfrm>
            <a:off x="7772400" y="5477709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/>
              <a:t>6</a:t>
            </a:r>
            <a:endParaRPr lang="ar-SA" sz="2800" dirty="0"/>
          </a:p>
        </p:txBody>
      </p:sp>
      <p:sp>
        <p:nvSpPr>
          <p:cNvPr id="20" name="مستطيل 19"/>
          <p:cNvSpPr/>
          <p:nvPr/>
        </p:nvSpPr>
        <p:spPr>
          <a:xfrm>
            <a:off x="1295400" y="5449669"/>
            <a:ext cx="538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333300"/>
                </a:solidFill>
                <a:sym typeface="Wingdings 2"/>
              </a:rPr>
              <a:t></a:t>
            </a:r>
            <a:endParaRPr lang="ar-SA" sz="3600" b="1" dirty="0">
              <a:solidFill>
                <a:srgbClr val="33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4 - another stapl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36 - Windows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4 - another stapl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36 - Windows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4 - another stapl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36 - Windows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06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4545923" y="228600"/>
            <a:ext cx="41408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7- </a:t>
            </a:r>
            <a:r>
              <a:rPr lang="ar-SA" sz="3200" b="1" dirty="0" smtClean="0"/>
              <a:t>مثل لما يلي في جمل مفيدة</a:t>
            </a:r>
            <a:endParaRPr lang="ar-SA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14800" y="228600"/>
            <a:ext cx="48128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609600" y="1097340"/>
            <a:ext cx="960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33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ج- </a:t>
            </a:r>
            <a:r>
              <a:rPr lang="ar-SA" sz="3200" b="1" dirty="0" smtClean="0">
                <a:solidFill>
                  <a:srgbClr val="33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ظرف زمان جاء نائباً عن الفاعل: </a:t>
            </a:r>
            <a:endParaRPr lang="en-US" sz="3200" b="1" dirty="0" smtClean="0">
              <a:solidFill>
                <a:srgbClr val="3333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EG" sz="3200" b="1" i="0" u="none" strike="noStrike" cap="none" normalizeH="0" dirty="0" smtClean="0">
              <a:ln>
                <a:noFill/>
              </a:ln>
              <a:solidFill>
                <a:srgbClr val="33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729488" y="2158425"/>
            <a:ext cx="35189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عرف اليوم الذي ولد فيه.</a:t>
            </a:r>
            <a:endParaRPr lang="en-US" sz="3200" b="1" dirty="0" smtClean="0">
              <a:solidFill>
                <a:srgbClr val="7030A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85800" y="3688140"/>
            <a:ext cx="960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33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د- </a:t>
            </a:r>
            <a:r>
              <a:rPr lang="ar-SA" sz="3200" b="1" dirty="0" smtClean="0">
                <a:solidFill>
                  <a:srgbClr val="33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ظرف مكان جاء نائباً عن الفاعل:</a:t>
            </a:r>
            <a:endParaRPr lang="en-US" sz="3200" b="1" dirty="0" smtClean="0">
              <a:solidFill>
                <a:srgbClr val="3333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EG" sz="3200" b="1" i="0" u="none" strike="noStrike" cap="none" normalizeH="0" dirty="0" smtClean="0">
              <a:ln>
                <a:noFill/>
              </a:ln>
              <a:solidFill>
                <a:srgbClr val="33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446979" y="4749225"/>
            <a:ext cx="2404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سمع أمام الناس.</a:t>
            </a:r>
            <a:endParaRPr lang="en-US" sz="3200" b="1" dirty="0" smtClean="0">
              <a:solidFill>
                <a:srgbClr val="7030A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06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4545923" y="228600"/>
            <a:ext cx="41408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7- </a:t>
            </a:r>
            <a:r>
              <a:rPr lang="ar-SA" sz="3200" b="1" dirty="0" smtClean="0"/>
              <a:t>مثل لما يلي في جمل مفيدة</a:t>
            </a:r>
            <a:endParaRPr lang="ar-SA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14800" y="228600"/>
            <a:ext cx="48128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609600" y="1097340"/>
            <a:ext cx="960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33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هـ- </a:t>
            </a:r>
            <a:r>
              <a:rPr lang="ar-SA" sz="3200" b="1" dirty="0" smtClean="0">
                <a:solidFill>
                  <a:srgbClr val="33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مفعول به جاء نائباً عن الفاعل:</a:t>
            </a:r>
            <a:endParaRPr lang="en-US" sz="3200" b="1" dirty="0" smtClean="0">
              <a:solidFill>
                <a:srgbClr val="3333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rgbClr val="3333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62400" y="2133600"/>
            <a:ext cx="1630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فهم الدرس</a:t>
            </a:r>
            <a:endParaRPr lang="en-US" sz="3200" b="1" dirty="0" smtClean="0">
              <a:solidFill>
                <a:srgbClr val="7030A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85800" y="3688140"/>
            <a:ext cx="960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200" b="1" dirty="0" smtClean="0">
                <a:solidFill>
                  <a:srgbClr val="33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و- </a:t>
            </a:r>
            <a:r>
              <a:rPr lang="ar-SA" sz="3200" b="1" dirty="0" smtClean="0">
                <a:solidFill>
                  <a:srgbClr val="33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مفعول به أول جاء نائباً عن الفاعل:</a:t>
            </a:r>
            <a:endParaRPr lang="en-US" sz="3200" b="1" dirty="0" smtClean="0">
              <a:solidFill>
                <a:srgbClr val="3333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EG" sz="3200" b="1" i="0" u="none" strike="noStrike" cap="none" normalizeH="0" dirty="0" smtClean="0">
              <a:ln>
                <a:noFill/>
              </a:ln>
              <a:solidFill>
                <a:srgbClr val="33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........................................................................................................................</a:t>
            </a:r>
            <a:endParaRPr kumimoji="0" lang="ar-SA" sz="1600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461086" y="4749225"/>
            <a:ext cx="25587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حسب عقله راجحا</a:t>
            </a:r>
            <a:r>
              <a:rPr lang="ar-EG" sz="32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ً</a:t>
            </a:r>
            <a:endParaRPr lang="en-US" sz="3200" b="1" dirty="0" smtClean="0">
              <a:solidFill>
                <a:srgbClr val="7030A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42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4724400" y="228600"/>
            <a:ext cx="3294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8- </a:t>
            </a:r>
            <a:r>
              <a:rPr lang="ar-SA" sz="3200" b="1" dirty="0" smtClean="0"/>
              <a:t>أكمل إعراب ما يلي:</a:t>
            </a:r>
            <a:endParaRPr lang="ar-SA" sz="3200" dirty="0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4800600" y="1143000"/>
            <a:ext cx="34804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أ-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أُذِّن وقتُ صلاة الصبح.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990600" y="2057400"/>
            <a:ext cx="72619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أذن: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فعل ماض مبني على الفتح، وهو مبني للمجهول. 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457200" y="2743200"/>
            <a:ext cx="786561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وقت: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نائب فاعل </a:t>
            </a:r>
            <a:r>
              <a:rPr kumimoji="0" lang="ar-S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</a:t>
            </a:r>
            <a:r>
              <a:rPr kumimoji="0" lang="ar-E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</a:t>
            </a:r>
            <a:r>
              <a:rPr kumimoji="0" lang="ar-S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وعلامة </a:t>
            </a:r>
            <a:r>
              <a:rPr kumimoji="0" lang="ar-S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</a:t>
            </a:r>
            <a:r>
              <a:rPr kumimoji="0" lang="ar-EG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</a:t>
            </a:r>
            <a:r>
              <a:rPr kumimoji="0" lang="ar-S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الضمة الظاهرة على آخره. وهو مضاف.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800600" y="2768025"/>
            <a:ext cx="10663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</a:rPr>
              <a:t>مرفوع</a:t>
            </a:r>
            <a:endParaRPr lang="ar-SA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623971" y="2768025"/>
            <a:ext cx="805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رفعه</a:t>
            </a:r>
            <a:endParaRPr lang="ar-SA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3400" y="3886200"/>
            <a:ext cx="786561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3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صلاة: </a:t>
            </a:r>
            <a:r>
              <a:rPr lang="ar-SA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مضاف إليه مجرور، وعلامة جره </a:t>
            </a:r>
            <a:r>
              <a:rPr lang="ar-SA" sz="11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 </a:t>
            </a:r>
            <a:r>
              <a:rPr lang="ar-SA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الظاهرة على آخره، وهو مضاف.</a:t>
            </a:r>
            <a:endParaRPr lang="en-US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905000" y="3911025"/>
            <a:ext cx="10871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الكسرة</a:t>
            </a:r>
            <a:endParaRPr lang="ar-SA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09600" y="5018782"/>
            <a:ext cx="786561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32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الصبح: </a:t>
            </a:r>
            <a:r>
              <a:rPr lang="ar-SA" sz="3200" b="1" dirty="0" smtClean="0"/>
              <a:t>مضاف إليه </a:t>
            </a:r>
            <a:r>
              <a:rPr lang="ar-SA" sz="1100" b="1" dirty="0" smtClean="0"/>
              <a:t>............................. </a:t>
            </a:r>
            <a:r>
              <a:rPr lang="ar-SA" sz="3200" b="1" dirty="0" smtClean="0"/>
              <a:t>وعلامة </a:t>
            </a:r>
            <a:r>
              <a:rPr lang="ar-SA" sz="1100" b="1" dirty="0" smtClean="0"/>
              <a:t>............................. </a:t>
            </a:r>
            <a:r>
              <a:rPr lang="ar-SA" sz="3200" b="1" dirty="0" smtClean="0"/>
              <a:t>الكسرة الظاهرة على آخره.</a:t>
            </a:r>
            <a:endParaRPr lang="en-US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4648200" y="5029200"/>
            <a:ext cx="11112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مجرور</a:t>
            </a:r>
            <a:endParaRPr lang="ar-SA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634334" y="5029200"/>
            <a:ext cx="718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جره</a:t>
            </a:r>
            <a:endParaRPr lang="ar-SA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86 - arcade shooting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86 - arcade shooting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72 - arcade game po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3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3009" grpId="0"/>
      <p:bldP spid="43010" grpId="0"/>
      <p:bldP spid="43011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42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4724400" y="228600"/>
            <a:ext cx="3294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8- </a:t>
            </a:r>
            <a:r>
              <a:rPr lang="ar-SA" sz="3200" b="1" dirty="0" smtClean="0"/>
              <a:t>أكمل إعراب ما يلي:</a:t>
            </a:r>
            <a:endParaRPr lang="ar-SA" sz="3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562027" y="1143000"/>
            <a:ext cx="28953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ب- </a:t>
            </a:r>
            <a:r>
              <a:rPr lang="ar-SA" sz="3200" b="1" dirty="0" smtClean="0">
                <a:solidFill>
                  <a:srgbClr val="0000FF"/>
                </a:solidFill>
              </a:rPr>
              <a:t>جُلس في المكان.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28299" y="2057400"/>
            <a:ext cx="82109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lang="ar-SA" sz="3200" b="1" dirty="0" smtClean="0">
                <a:solidFill>
                  <a:srgbClr val="C00000"/>
                </a:solidFill>
              </a:rPr>
              <a:t>جلس:</a:t>
            </a:r>
            <a:r>
              <a:rPr lang="ar-SA" sz="3200" b="1" dirty="0" smtClean="0"/>
              <a:t> فعل ماض مبني على </a:t>
            </a:r>
            <a:r>
              <a:rPr lang="ar-SA" sz="1100" b="1" dirty="0" smtClean="0"/>
              <a:t>........................ </a:t>
            </a:r>
            <a:r>
              <a:rPr lang="ar-SA" sz="3200" b="1" dirty="0" smtClean="0"/>
              <a:t>وهو مبني ل</a:t>
            </a:r>
            <a:r>
              <a:rPr lang="ar-SA" sz="1100" b="1" dirty="0" smtClean="0"/>
              <a:t>.............................................</a:t>
            </a:r>
            <a:endParaRPr kumimoji="0" lang="ar-S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260296" y="2133600"/>
            <a:ext cx="8451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الفتح</a:t>
            </a:r>
            <a:endParaRPr lang="ar-SA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295400" y="2158425"/>
            <a:ext cx="12234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لمجهول</a:t>
            </a:r>
            <a:endParaRPr lang="ar-SA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470809" y="3149025"/>
            <a:ext cx="21210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3200" b="1" dirty="0" smtClean="0">
                <a:solidFill>
                  <a:srgbClr val="C00000"/>
                </a:solidFill>
              </a:rPr>
              <a:t>في:</a:t>
            </a:r>
            <a:r>
              <a:rPr lang="ar-SA" sz="3200" b="1" dirty="0" smtClean="0"/>
              <a:t> حرف جر.</a:t>
            </a:r>
            <a:endParaRPr lang="en-US" sz="32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38200" y="4063424"/>
            <a:ext cx="74550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3200" b="1" dirty="0" smtClean="0">
                <a:solidFill>
                  <a:srgbClr val="C00000"/>
                </a:solidFill>
              </a:rPr>
              <a:t>المكان: </a:t>
            </a:r>
            <a:r>
              <a:rPr lang="ar-SA" sz="3200" b="1" dirty="0" smtClean="0"/>
              <a:t>اسم مجرور، وعلامة جره</a:t>
            </a:r>
            <a:r>
              <a:rPr lang="ar-SA" sz="1100" b="1" dirty="0" smtClean="0"/>
              <a:t>........................................................... </a:t>
            </a:r>
            <a:r>
              <a:rPr lang="ar-SA" sz="3200" b="1" dirty="0" smtClean="0"/>
              <a:t>والجار والمجرور (في المكان) في محل رفع نائب فاعل.</a:t>
            </a:r>
            <a:endParaRPr lang="en-US" sz="3200" dirty="0"/>
          </a:p>
        </p:txBody>
      </p:sp>
      <p:sp>
        <p:nvSpPr>
          <p:cNvPr id="10" name="مستطيل 9"/>
          <p:cNvSpPr/>
          <p:nvPr/>
        </p:nvSpPr>
        <p:spPr>
          <a:xfrm>
            <a:off x="2189443" y="4139625"/>
            <a:ext cx="10871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الكسرة</a:t>
            </a:r>
            <a:endParaRPr lang="ar-SA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72 - arcade game po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42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4724400" y="228600"/>
            <a:ext cx="32944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8- </a:t>
            </a:r>
            <a:r>
              <a:rPr lang="ar-SA" sz="3200" b="1" dirty="0" smtClean="0"/>
              <a:t>أكمل إعراب ما يلي:</a:t>
            </a:r>
            <a:endParaRPr lang="ar-SA" sz="3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991633" y="1143000"/>
            <a:ext cx="24657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ج- </a:t>
            </a:r>
            <a:r>
              <a:rPr lang="ar-SA" sz="3200" b="1" dirty="0" smtClean="0">
                <a:solidFill>
                  <a:srgbClr val="0000FF"/>
                </a:solidFill>
              </a:rPr>
              <a:t>نودي للصلاة.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06585" y="1981200"/>
            <a:ext cx="72571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EG" sz="3200" b="1" dirty="0" smtClean="0">
                <a:solidFill>
                  <a:srgbClr val="C00000"/>
                </a:solidFill>
              </a:rPr>
              <a:t>نودي</a:t>
            </a:r>
            <a:r>
              <a:rPr lang="ar-SA" sz="3200" b="1" dirty="0" smtClean="0">
                <a:solidFill>
                  <a:srgbClr val="C00000"/>
                </a:solidFill>
              </a:rPr>
              <a:t>:</a:t>
            </a:r>
            <a:r>
              <a:rPr lang="ar-EG" sz="1100" b="1" dirty="0" smtClean="0">
                <a:solidFill>
                  <a:srgbClr val="C00000"/>
                </a:solidFill>
              </a:rPr>
              <a:t>...................................................................................................................................................................</a:t>
            </a:r>
            <a:endParaRPr kumimoji="0" lang="ar-S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890043" y="2057400"/>
            <a:ext cx="64251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</a:rPr>
              <a:t>فعل ماض مبني على الفتح وهو مبني للمجهول.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58985" y="2996625"/>
            <a:ext cx="70706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EG" sz="3200" b="1" dirty="0" smtClean="0">
                <a:solidFill>
                  <a:srgbClr val="C00000"/>
                </a:solidFill>
              </a:rPr>
              <a:t>للصلاة</a:t>
            </a:r>
            <a:r>
              <a:rPr lang="ar-SA" sz="3200" b="1" dirty="0" smtClean="0">
                <a:solidFill>
                  <a:srgbClr val="C00000"/>
                </a:solidFill>
              </a:rPr>
              <a:t>:</a:t>
            </a:r>
            <a:r>
              <a:rPr lang="ar-EG" sz="1100" b="1" dirty="0" smtClean="0">
                <a:solidFill>
                  <a:srgbClr val="C00000"/>
                </a:solidFill>
              </a:rPr>
              <a:t>..........................................................................................................................................................</a:t>
            </a:r>
            <a:endParaRPr kumimoji="0" lang="ar-SA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66241" y="3048000"/>
            <a:ext cx="62727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accent2">
                    <a:lumMod val="50000"/>
                  </a:schemeClr>
                </a:solidFill>
              </a:rPr>
              <a:t>اللام حرف جر و( الصلاة) اسم مجرور، وعلامة جره الكسرة والجار والمجرور (في المكان) في محل رفع نائب فاعل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72 - arcade game poin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93 - ba-bl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37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228600" y="15240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9- </a:t>
            </a:r>
            <a:r>
              <a:rPr lang="ar-SA" sz="3200" b="1" dirty="0" smtClean="0"/>
              <a:t>عد إلى مراجعك أو إلى أحد المواقع اللغوية، واذكر الأسباب التي تدعو لحذف الفاعل، مع </a:t>
            </a:r>
            <a:r>
              <a:rPr lang="ar-SA" sz="3200" b="1" dirty="0" smtClean="0"/>
              <a:t>التمثيل</a:t>
            </a:r>
            <a:endParaRPr lang="ar-SA" sz="1100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38400" y="2133600"/>
            <a:ext cx="9429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5943600" y="2895600"/>
            <a:ext cx="2943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هذه الأغراض نوعان</a:t>
            </a:r>
            <a:endParaRPr lang="ar-SA" sz="3200" dirty="0">
              <a:solidFill>
                <a:srgbClr val="0000FF"/>
              </a:solidFill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066800" y="2895600"/>
            <a:ext cx="30364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أغراض لفظية، ومنها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685800" y="3733800"/>
            <a:ext cx="8153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المحافظة على السجع،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مثل: مَنْ طابت سَرِيرتُهُ حُمِدَتْ سيرتُهُ، فالغرض هنا لفظي وهو التطابق بين فاصلي السجع، فلو قلنا: حَمِدَ الناسُ سيرته لم يكن هناك تطابق؛ لأن السريرة في الأول فاعل مرفوع، والسيرة -في الثاني- مفعول، ففي الأول ضُمَّ، وفي الثاني فتح، أما لو قلنا: بالبناء للمجهول لتجانس فاصلا السجع.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66 - arcade game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85 - arcade game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56 - arcad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608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37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228600" y="15240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9- </a:t>
            </a:r>
            <a:r>
              <a:rPr lang="ar-SA" sz="3200" b="1" dirty="0" smtClean="0"/>
              <a:t>عد إلى مراجعك أو إلى أحد المواقع اللغوية، واذكر الأسباب التي تدعو لحذف الفاعل، مع التمثيل </a:t>
            </a:r>
            <a:r>
              <a:rPr lang="ar-SA" sz="3200" b="1" dirty="0" smtClean="0"/>
              <a:t>لها</a:t>
            </a:r>
            <a:endParaRPr lang="ar-SA" sz="11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38400" y="2133600"/>
            <a:ext cx="9429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5943600" y="2895600"/>
            <a:ext cx="2943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هذه الأغراض نوعان</a:t>
            </a:r>
            <a:endParaRPr lang="ar-SA" sz="3200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66800" y="2895600"/>
            <a:ext cx="30364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أغراض لفظية، ومنها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3733800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الإيجاز،</a:t>
            </a:r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نحو قوله تعالى:{ ذَلِكَ وَمَنْ عَاقَبَ بِمِثْلِ مَا عُوقِبَ بِهِ ثُمَّ بُغِيَ عَلَيْهِ} [الحج: 60].</a:t>
            </a:r>
            <a:endParaRPr lang="en-US" sz="2800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37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228600" y="15240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9- </a:t>
            </a:r>
            <a:r>
              <a:rPr lang="ar-SA" sz="3200" b="1" dirty="0" smtClean="0"/>
              <a:t>عد إلى مراجعك أو إلى أحد المواقع اللغوية، واذكر الأسباب التي تدعو لحذف الفاعل، مع التمثيل </a:t>
            </a:r>
            <a:r>
              <a:rPr lang="ar-SA" sz="3200" b="1" dirty="0" smtClean="0"/>
              <a:t>لها</a:t>
            </a:r>
            <a:endParaRPr lang="ar-SA" sz="11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38400" y="2133600"/>
            <a:ext cx="9429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5943600" y="2895600"/>
            <a:ext cx="2943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هذه الأغراض نوعان</a:t>
            </a:r>
            <a:endParaRPr lang="ar-SA" sz="3200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66800" y="2895600"/>
            <a:ext cx="21948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أغراض </a:t>
            </a: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معنوية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923811" y="3657600"/>
            <a:ext cx="62295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العلم به، نحو: قُضِيَ الأمرُ، والأصل: قَضَى اللهُ الأمرَ.</a:t>
            </a: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073633" y="4353580"/>
            <a:ext cx="60035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8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الجهل به، نحو: سُرِقَ المتاع؛ لأنك لا تعلم السارق.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04800" y="5065693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8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الإبهام على السامع، نحو: تُصُدِّقَ اليومَ على مسكينٍ، إذا أردت أن تخفي المتصدق.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6 - arcad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" dur="5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70 - 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1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70 - 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6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70 - 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153" grpId="0"/>
      <p:bldP spid="49154" grpId="0"/>
      <p:bldP spid="4915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37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228600" y="15240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9- </a:t>
            </a:r>
            <a:r>
              <a:rPr lang="ar-SA" sz="3200" b="1" dirty="0" smtClean="0"/>
              <a:t>عد إلى مراجعك أو إلى أحد المواقع اللغوية، واذكر الأسباب التي تدعو لحذف الفاعل، مع التمثيل </a:t>
            </a:r>
            <a:r>
              <a:rPr lang="ar-SA" sz="3200" b="1" dirty="0" smtClean="0"/>
              <a:t>لها</a:t>
            </a:r>
            <a:endParaRPr lang="ar-SA" sz="1100" dirty="0"/>
          </a:p>
        </p:txBody>
      </p:sp>
      <p:sp>
        <p:nvSpPr>
          <p:cNvPr id="4" name="مستطيل 3"/>
          <p:cNvSpPr/>
          <p:nvPr/>
        </p:nvSpPr>
        <p:spPr>
          <a:xfrm>
            <a:off x="5943600" y="2895600"/>
            <a:ext cx="2943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هذه الأغراض نوعان</a:t>
            </a:r>
            <a:endParaRPr lang="ar-SA" sz="3200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66800" y="2895600"/>
            <a:ext cx="21948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أغراض </a:t>
            </a: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معنوية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91814" y="3657600"/>
            <a:ext cx="8042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28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الخوف منه، نحو: قُتِل فلانٌ، من غير ذكر القاتل لخوفك منه أو عليه.</a:t>
            </a:r>
            <a:endParaRPr lang="en-US" sz="2800" b="1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33008" y="4353580"/>
            <a:ext cx="7725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تعظيمه: فيصان اسمه من أن يقترن بالمفعول، مثل: خُلِق الخنزيرُ.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04800" y="5065693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28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التحقير: فيصان اسم المفعول عن مقارنته، نحو: قُتِلَ عمرُ.</a:t>
            </a:r>
            <a:endParaRPr lang="en-US" sz="2800" b="1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38400" y="2133600"/>
            <a:ext cx="9429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70 - 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70 - 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70 - 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37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228600" y="15240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9- </a:t>
            </a:r>
            <a:r>
              <a:rPr lang="ar-SA" sz="3200" b="1" dirty="0" smtClean="0"/>
              <a:t>عد إلى مراجعك أو إلى أحد المواقع اللغوية، واذكر الأسباب التي تدعو لحذف الفاعل، مع التمثيل </a:t>
            </a:r>
            <a:r>
              <a:rPr lang="ar-SA" sz="3200" b="1" dirty="0" smtClean="0"/>
              <a:t>لها</a:t>
            </a:r>
            <a:endParaRPr lang="ar-EG" sz="3200" b="1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5943600" y="2895600"/>
            <a:ext cx="2943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0000FF"/>
                </a:solidFill>
              </a:rPr>
              <a:t>هذه الأغراض نوعان</a:t>
            </a:r>
            <a:endParaRPr lang="ar-SA" sz="3200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66800" y="2895600"/>
            <a:ext cx="21948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أغراض </a:t>
            </a: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معنوية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3657600"/>
            <a:ext cx="853440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SA" sz="28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قصد إبهامه: بألا يتعلق مراد المتكلم بتعيينه، نحو قوله تعالى: { وَإِذَا حُيِّيتُمْ بِتَحِيَّةٍ}</a:t>
            </a:r>
            <a:r>
              <a:rPr lang="ar-SA" sz="2800" b="1" dirty="0" smtClean="0">
                <a:solidFill>
                  <a:srgbClr val="9900CC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[النساء: 86]</a:t>
            </a:r>
            <a:r>
              <a:rPr lang="ar-SA" sz="28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، ونحو قوله تعالى: { إِذَا قِيلَ لَكُمْ تَفَسَّحُوا}  </a:t>
            </a:r>
            <a:r>
              <a:rPr lang="ar-SA" sz="2800" b="1" dirty="0" smtClean="0">
                <a:solidFill>
                  <a:srgbClr val="9900CC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[المجادلة: 11] </a:t>
            </a:r>
            <a:endParaRPr lang="en-US" sz="2800" b="1" dirty="0" smtClean="0">
              <a:solidFill>
                <a:srgbClr val="9900CC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38400" y="2133600"/>
            <a:ext cx="9429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270 - 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6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825004" y="405825"/>
            <a:ext cx="2709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النشاطات التمهيدية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49154" y="1143000"/>
            <a:ext cx="78614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حدّد المتعدي واللازم من الأفعال التي تحتها خط فيما يلي: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838200" y="2032000"/>
          <a:ext cx="7467600" cy="2001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1578"/>
                <a:gridCol w="4455696"/>
                <a:gridCol w="1263316"/>
                <a:gridCol w="1147010"/>
              </a:tblGrid>
              <a:tr h="8128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4000" b="1" dirty="0">
                        <a:solidFill>
                          <a:srgbClr val="333300"/>
                        </a:solidFill>
                      </a:endParaRPr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7848600" y="2133600"/>
            <a:ext cx="314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م</a:t>
            </a:r>
            <a:endParaRPr lang="ar-SA" sz="2800" dirty="0">
              <a:solidFill>
                <a:srgbClr val="C0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953000" y="2219980"/>
            <a:ext cx="9188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الجملة</a:t>
            </a:r>
            <a:endParaRPr lang="ar-SA" sz="2800" dirty="0">
              <a:solidFill>
                <a:srgbClr val="C0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209800" y="1981200"/>
            <a:ext cx="907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نوع الفعل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363197" y="2362200"/>
            <a:ext cx="684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متعدٍّ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1066800" y="1981200"/>
            <a:ext cx="907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نوع الفعل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220197" y="2362200"/>
            <a:ext cx="644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800" b="1" dirty="0" smtClean="0">
                <a:solidFill>
                  <a:srgbClr val="C00000"/>
                </a:solidFill>
              </a:rPr>
              <a:t>لازم</a:t>
            </a:r>
            <a:endParaRPr lang="ar-SA" sz="2800" b="1" dirty="0">
              <a:solidFill>
                <a:srgbClr val="C0000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048000" y="2895600"/>
            <a:ext cx="48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/>
              <a:t>وقال </a:t>
            </a:r>
            <a:r>
              <a:rPr lang="ar-SA" sz="2400" b="1" dirty="0" smtClean="0"/>
              <a:t>آخر</a:t>
            </a:r>
            <a:endParaRPr lang="en-US" sz="2400" dirty="0"/>
          </a:p>
          <a:p>
            <a:r>
              <a:rPr lang="ar-SA" sz="2400" b="1" dirty="0">
                <a:solidFill>
                  <a:srgbClr val="0000FF"/>
                </a:solidFill>
              </a:rPr>
              <a:t>إنَّ الذي </a:t>
            </a:r>
            <a:r>
              <a:rPr lang="ar-SA" sz="2400" b="1" u="sng" dirty="0">
                <a:solidFill>
                  <a:srgbClr val="0000FF"/>
                </a:solidFill>
              </a:rPr>
              <a:t>سمكَ</a:t>
            </a:r>
            <a:r>
              <a:rPr lang="ar-SA" sz="2400" b="1" dirty="0">
                <a:solidFill>
                  <a:srgbClr val="0000FF"/>
                </a:solidFill>
              </a:rPr>
              <a:t> السماءَ بنى لنا   </a:t>
            </a:r>
            <a:endParaRPr lang="ar-EG" sz="2400" b="1" dirty="0" smtClean="0">
              <a:solidFill>
                <a:srgbClr val="0000FF"/>
              </a:solidFill>
            </a:endParaRPr>
          </a:p>
          <a:p>
            <a:r>
              <a:rPr lang="ar-EG" sz="2400" b="1" dirty="0">
                <a:solidFill>
                  <a:srgbClr val="0000FF"/>
                </a:solidFill>
              </a:rPr>
              <a:t> </a:t>
            </a:r>
            <a:r>
              <a:rPr lang="ar-EG" sz="2400" b="1" dirty="0" smtClean="0">
                <a:solidFill>
                  <a:srgbClr val="0000FF"/>
                </a:solidFill>
              </a:rPr>
              <a:t>                     </a:t>
            </a:r>
            <a:r>
              <a:rPr lang="ar-SA" sz="2400" b="1" dirty="0" smtClean="0">
                <a:solidFill>
                  <a:srgbClr val="0000FF"/>
                </a:solidFill>
              </a:rPr>
              <a:t>   </a:t>
            </a:r>
            <a:r>
              <a:rPr lang="ar-SA" sz="2400" b="1" dirty="0">
                <a:solidFill>
                  <a:srgbClr val="0000FF"/>
                </a:solidFill>
              </a:rPr>
              <a:t>بيتاً دعائمه أعزُّ وأطول</a:t>
            </a:r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7772400" y="2971800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/>
              <a:t>7</a:t>
            </a:r>
            <a:endParaRPr lang="ar-SA" sz="2800" dirty="0"/>
          </a:p>
        </p:txBody>
      </p:sp>
      <p:sp>
        <p:nvSpPr>
          <p:cNvPr id="14" name="مستطيل 13"/>
          <p:cNvSpPr/>
          <p:nvPr/>
        </p:nvSpPr>
        <p:spPr>
          <a:xfrm>
            <a:off x="2356670" y="3011269"/>
            <a:ext cx="5389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600" b="1" dirty="0" smtClean="0">
                <a:solidFill>
                  <a:srgbClr val="333300"/>
                </a:solidFill>
                <a:sym typeface="Wingdings 2"/>
              </a:rPr>
              <a:t></a:t>
            </a:r>
            <a:endParaRPr lang="ar-SA" sz="3600" b="1" dirty="0">
              <a:solidFill>
                <a:srgbClr val="33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4 - another stapl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36 - Windows error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107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0"/>
            <a:ext cx="8610599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2819400" y="457200"/>
            <a:ext cx="2549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600" b="1" dirty="0" smtClean="0"/>
              <a:t>مشروع الوحدة </a:t>
            </a:r>
            <a:endParaRPr lang="ar-SA" sz="3600" dirty="0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609600" y="1371600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عد إلى كتبك في التخصصات الأخرى، واستخرج منها عشرة أمثلة على الفعل المضارع مع مراعاة التنوع في الحالة الإعرابية.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034209" y="3048000"/>
            <a:ext cx="3881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rgbClr val="FF0000"/>
                </a:solidFill>
              </a:rPr>
              <a:t>1 - </a:t>
            </a:r>
            <a:r>
              <a:rPr lang="ar-SA" sz="2800" b="1" dirty="0" smtClean="0">
                <a:solidFill>
                  <a:srgbClr val="FF0000"/>
                </a:solidFill>
              </a:rPr>
              <a:t>ويضربُ الله الأمثال للناس</a:t>
            </a:r>
            <a:r>
              <a:rPr lang="ar-EG" sz="2800" b="1" dirty="0" smtClean="0">
                <a:solidFill>
                  <a:srgbClr val="FF0000"/>
                </a:solidFill>
              </a:rPr>
              <a:t>. 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386543" y="3048000"/>
            <a:ext cx="34852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rgbClr val="FF0000"/>
                </a:solidFill>
              </a:rPr>
              <a:t>2 - </a:t>
            </a:r>
            <a:r>
              <a:rPr lang="ar-SA" sz="2800" b="1" dirty="0" smtClean="0">
                <a:solidFill>
                  <a:srgbClr val="FF0000"/>
                </a:solidFill>
              </a:rPr>
              <a:t>يُوقد من شجرة مباركة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r>
              <a:rPr lang="ar-EG" sz="2800" b="1" dirty="0" smtClean="0">
                <a:solidFill>
                  <a:srgbClr val="FF0000"/>
                </a:solidFill>
              </a:rPr>
              <a:t> 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131993" y="3657600"/>
            <a:ext cx="3783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rgbClr val="FF0000"/>
                </a:solidFill>
              </a:rPr>
              <a:t>3 - </a:t>
            </a:r>
            <a:r>
              <a:rPr lang="ar-SA" sz="2800" b="1" dirty="0" smtClean="0">
                <a:solidFill>
                  <a:srgbClr val="FF0000"/>
                </a:solidFill>
              </a:rPr>
              <a:t>يهدي الله لنوره من يشاء .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14400" y="3657600"/>
            <a:ext cx="40120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800" b="1" dirty="0" smtClean="0">
                <a:solidFill>
                  <a:srgbClr val="FF0000"/>
                </a:solidFill>
              </a:rPr>
              <a:t>4 - </a:t>
            </a:r>
            <a:r>
              <a:rPr lang="ar-SA" sz="2800" b="1" dirty="0" smtClean="0">
                <a:solidFill>
                  <a:srgbClr val="FF0000"/>
                </a:solidFill>
              </a:rPr>
              <a:t>يا عباد لا خوف عليكم اليوم ولا أنتم تحزنون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022989" y="4582180"/>
            <a:ext cx="3892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rgbClr val="FF0000"/>
                </a:solidFill>
              </a:rPr>
              <a:t>5 - </a:t>
            </a:r>
            <a:r>
              <a:rPr lang="ar-SA" sz="2800" b="1" dirty="0" smtClean="0">
                <a:solidFill>
                  <a:srgbClr val="FF0000"/>
                </a:solidFill>
              </a:rPr>
              <a:t>لا ترض بغير ما يرضي الله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527649" y="4658380"/>
            <a:ext cx="45015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rgbClr val="FF0000"/>
                </a:solidFill>
              </a:rPr>
              <a:t>6 - </a:t>
            </a:r>
            <a:r>
              <a:rPr lang="ar-SA" sz="2800" b="1" dirty="0" smtClean="0">
                <a:solidFill>
                  <a:srgbClr val="FF0000"/>
                </a:solidFill>
              </a:rPr>
              <a:t>لا تخافا إنني معكما أسمع وأرى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285222" y="5410200"/>
            <a:ext cx="3635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rgbClr val="FF0000"/>
                </a:solidFill>
              </a:rPr>
              <a:t>7 - </a:t>
            </a:r>
            <a:r>
              <a:rPr lang="ar-SA" sz="2800" b="1" dirty="0" smtClean="0">
                <a:solidFill>
                  <a:srgbClr val="FF0000"/>
                </a:solidFill>
              </a:rPr>
              <a:t>لينفق ذو سعة من سعته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838200" y="5334000"/>
            <a:ext cx="41967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800" b="1" dirty="0" smtClean="0">
                <a:solidFill>
                  <a:srgbClr val="FF0000"/>
                </a:solidFill>
              </a:rPr>
              <a:t>8 - </a:t>
            </a:r>
            <a:r>
              <a:rPr lang="ar-SA" sz="2800" b="1" dirty="0" smtClean="0">
                <a:solidFill>
                  <a:srgbClr val="FF0000"/>
                </a:solidFill>
              </a:rPr>
              <a:t>لا تحرك البندول إلا في الوقت المناسب . 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5226600" y="6182380"/>
            <a:ext cx="3743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b="1" dirty="0" smtClean="0">
                <a:solidFill>
                  <a:srgbClr val="FF0000"/>
                </a:solidFill>
              </a:rPr>
              <a:t>9 - </a:t>
            </a:r>
            <a:r>
              <a:rPr lang="ar-SA" sz="2800" b="1" dirty="0" smtClean="0">
                <a:solidFill>
                  <a:srgbClr val="FF0000"/>
                </a:solidFill>
              </a:rPr>
              <a:t>لا تقيسوا الزاوية العكسية.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304800" y="6182380"/>
            <a:ext cx="502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800" b="1" dirty="0" smtClean="0">
                <a:solidFill>
                  <a:srgbClr val="FF0000"/>
                </a:solidFill>
              </a:rPr>
              <a:t>10 - </a:t>
            </a:r>
            <a:r>
              <a:rPr lang="ar-SA" sz="2800" b="1" spc="-150" dirty="0" smtClean="0">
                <a:solidFill>
                  <a:srgbClr val="FF0000"/>
                </a:solidFill>
              </a:rPr>
              <a:t>لن</a:t>
            </a:r>
            <a:r>
              <a:rPr lang="ar-SA" sz="2800" b="1" dirty="0" smtClean="0">
                <a:solidFill>
                  <a:srgbClr val="FF0000"/>
                </a:solidFill>
              </a:rPr>
              <a:t> تعطي المعادلة الجواب الصحيح.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90 - arrow thun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01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00005.bmp"/>
          <p:cNvPicPr>
            <a:picLocks noChangeAspect="1"/>
          </p:cNvPicPr>
          <p:nvPr/>
        </p:nvPicPr>
        <p:blipFill>
          <a:blip r:embed="rId3"/>
          <a:srcRect t="1284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825004" y="405825"/>
            <a:ext cx="2709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النشاطات التمهيدية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3149025"/>
            <a:ext cx="88713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اربط بين ما تحته خط في القائمة (أ) وما يمثله من القائمة (ب)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77 - arcade game shoot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77 - arcade game shoot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00005.bmp"/>
          <p:cNvPicPr>
            <a:picLocks noChangeAspect="1"/>
          </p:cNvPicPr>
          <p:nvPr/>
        </p:nvPicPr>
        <p:blipFill>
          <a:blip r:embed="rId7"/>
          <a:srcRect t="1284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76200" y="76200"/>
          <a:ext cx="8991600" cy="67437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5800"/>
                <a:gridCol w="5334000"/>
                <a:gridCol w="800100"/>
                <a:gridCol w="2171700"/>
              </a:tblGrid>
              <a:tr h="8001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dirty="0" smtClean="0"/>
                    </a:p>
                    <a:p>
                      <a:pPr rtl="1"/>
                      <a:endParaRPr lang="ar-SA" dirty="0"/>
                    </a:p>
                  </a:txBody>
                  <a:tcPr>
                    <a:gradFill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8564113" y="304800"/>
            <a:ext cx="314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/>
              <a:t>م</a:t>
            </a:r>
            <a:endParaRPr lang="ar-SA" sz="2800" dirty="0"/>
          </a:p>
        </p:txBody>
      </p:sp>
      <p:sp>
        <p:nvSpPr>
          <p:cNvPr id="5" name="مستطيل 4"/>
          <p:cNvSpPr/>
          <p:nvPr/>
        </p:nvSpPr>
        <p:spPr>
          <a:xfrm>
            <a:off x="4953000" y="228600"/>
            <a:ext cx="13644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/>
              <a:t>القائمة (أ)</a:t>
            </a:r>
            <a:endParaRPr lang="ar-SA" sz="2800" dirty="0"/>
          </a:p>
        </p:txBody>
      </p:sp>
      <p:sp>
        <p:nvSpPr>
          <p:cNvPr id="6" name="مستطيل 5"/>
          <p:cNvSpPr/>
          <p:nvPr/>
        </p:nvSpPr>
        <p:spPr>
          <a:xfrm>
            <a:off x="2514600" y="228600"/>
            <a:ext cx="314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/>
              <a:t>م</a:t>
            </a:r>
            <a:endParaRPr lang="ar-SA" sz="2800" dirty="0"/>
          </a:p>
        </p:txBody>
      </p:sp>
      <p:sp>
        <p:nvSpPr>
          <p:cNvPr id="7" name="مستطيل 6"/>
          <p:cNvSpPr/>
          <p:nvPr/>
        </p:nvSpPr>
        <p:spPr>
          <a:xfrm>
            <a:off x="379512" y="228600"/>
            <a:ext cx="1518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/>
              <a:t>القائمة (</a:t>
            </a:r>
            <a:r>
              <a:rPr lang="ar-EG" sz="2800" b="1" dirty="0" smtClean="0"/>
              <a:t>ب</a:t>
            </a:r>
            <a:r>
              <a:rPr lang="ar-SA" sz="2800" b="1" dirty="0" smtClean="0"/>
              <a:t>)</a:t>
            </a:r>
            <a:endParaRPr lang="ar-SA" sz="2800" dirty="0"/>
          </a:p>
        </p:txBody>
      </p:sp>
      <p:sp>
        <p:nvSpPr>
          <p:cNvPr id="8" name="مستطيل 7"/>
          <p:cNvSpPr/>
          <p:nvPr/>
        </p:nvSpPr>
        <p:spPr>
          <a:xfrm>
            <a:off x="8491119" y="129540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352799" y="1066800"/>
            <a:ext cx="4807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قال تعالى: (</a:t>
            </a:r>
            <a:r>
              <a:rPr lang="ar-SA" sz="2400" b="1" u="sng" dirty="0" smtClean="0">
                <a:solidFill>
                  <a:srgbClr val="0000FF"/>
                </a:solidFill>
              </a:rPr>
              <a:t>يَعْلَمُ</a:t>
            </a:r>
            <a:r>
              <a:rPr lang="ar-SA" sz="2400" b="1" dirty="0" smtClean="0">
                <a:solidFill>
                  <a:srgbClr val="0000FF"/>
                </a:solidFill>
              </a:rPr>
              <a:t> خَائِنَةَ الأَعْيُنِ ومَا تُخْفِي الصُّدُورُ) </a:t>
            </a:r>
            <a:r>
              <a:rPr lang="ar-SA" b="1" dirty="0" smtClean="0"/>
              <a:t>غافر 19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762000" y="1219200"/>
            <a:ext cx="1007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chemeClr val="accent4">
                    <a:lumMod val="50000"/>
                  </a:schemeClr>
                </a:solidFill>
              </a:rPr>
              <a:t>فعل لازم</a:t>
            </a:r>
            <a:endParaRPr lang="ar-SA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8557610" y="205740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 smtClean="0">
                <a:solidFill>
                  <a:srgbClr val="FF0000"/>
                </a:solidFill>
              </a:rPr>
              <a:t>2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3422503" y="1912203"/>
            <a:ext cx="4807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قال تعالى: (وقَالَ لِفِتْيَانِهِ </a:t>
            </a:r>
            <a:r>
              <a:rPr lang="ar-SA" sz="2400" b="1" u="sng" dirty="0" smtClean="0">
                <a:solidFill>
                  <a:srgbClr val="0000FF"/>
                </a:solidFill>
              </a:rPr>
              <a:t>اجْعَلُوا</a:t>
            </a:r>
            <a:r>
              <a:rPr lang="ar-SA" sz="2400" b="1" dirty="0" smtClean="0">
                <a:solidFill>
                  <a:srgbClr val="0000FF"/>
                </a:solidFill>
              </a:rPr>
              <a:t> بِضَاعَتَهُمْ فِي رِحَالِهِمْ)</a:t>
            </a:r>
            <a:r>
              <a:rPr lang="ar-SA" sz="2400" b="1" dirty="0" smtClean="0"/>
              <a:t> يوسف 62</a:t>
            </a:r>
            <a:endParaRPr lang="ar-SA" dirty="0"/>
          </a:p>
        </p:txBody>
      </p:sp>
      <p:sp>
        <p:nvSpPr>
          <p:cNvPr id="13" name="مستطيل 12"/>
          <p:cNvSpPr/>
          <p:nvPr/>
        </p:nvSpPr>
        <p:spPr>
          <a:xfrm>
            <a:off x="559188" y="1981200"/>
            <a:ext cx="1276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chemeClr val="accent4">
                    <a:lumMod val="50000"/>
                  </a:schemeClr>
                </a:solidFill>
              </a:rPr>
              <a:t>ظرف مكان</a:t>
            </a:r>
          </a:p>
        </p:txBody>
      </p:sp>
      <p:sp>
        <p:nvSpPr>
          <p:cNvPr id="14" name="مستطيل 13"/>
          <p:cNvSpPr/>
          <p:nvPr/>
        </p:nvSpPr>
        <p:spPr>
          <a:xfrm>
            <a:off x="8531822" y="281940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 smtClean="0">
                <a:solidFill>
                  <a:srgbClr val="FF0000"/>
                </a:solidFill>
              </a:rPr>
              <a:t>3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396715" y="2674203"/>
            <a:ext cx="4807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قال تعالى: (إنَّ أَصْحَابَ الجَنَّةِ </a:t>
            </a:r>
            <a:r>
              <a:rPr lang="ar-SA" sz="2400" b="1" u="sng" dirty="0" smtClean="0">
                <a:solidFill>
                  <a:srgbClr val="0000FF"/>
                </a:solidFill>
              </a:rPr>
              <a:t>اليَوْمَ</a:t>
            </a:r>
            <a:r>
              <a:rPr lang="ar-SA" sz="2400" b="1" dirty="0" smtClean="0">
                <a:solidFill>
                  <a:srgbClr val="0000FF"/>
                </a:solidFill>
              </a:rPr>
              <a:t> فِي شُغُلٍ فَاكِهُونَ) </a:t>
            </a:r>
            <a:r>
              <a:rPr lang="ar-SA" sz="2400" b="1" dirty="0" smtClean="0"/>
              <a:t>يس 55</a:t>
            </a:r>
            <a:endParaRPr lang="ar-SA" dirty="0"/>
          </a:p>
        </p:txBody>
      </p:sp>
      <p:sp>
        <p:nvSpPr>
          <p:cNvPr id="16" name="مستطيل 15"/>
          <p:cNvSpPr/>
          <p:nvPr/>
        </p:nvSpPr>
        <p:spPr>
          <a:xfrm>
            <a:off x="-13771" y="2814935"/>
            <a:ext cx="2375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 smtClean="0">
                <a:solidFill>
                  <a:schemeClr val="accent4">
                    <a:lumMod val="50000"/>
                  </a:schemeClr>
                </a:solidFill>
              </a:rPr>
              <a:t>فعل متعدٍّ لمفعول واحد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8545593" y="365760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 smtClean="0">
                <a:solidFill>
                  <a:srgbClr val="FF0000"/>
                </a:solidFill>
              </a:rPr>
              <a:t>4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410486" y="3512403"/>
            <a:ext cx="4807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قال تعالى: (خُذِ </a:t>
            </a:r>
            <a:r>
              <a:rPr lang="ar-SA" sz="2400" b="1" u="sng" dirty="0" smtClean="0">
                <a:solidFill>
                  <a:srgbClr val="0000FF"/>
                </a:solidFill>
              </a:rPr>
              <a:t>العَفْوَ</a:t>
            </a:r>
            <a:r>
              <a:rPr lang="ar-SA" sz="2400" b="1" dirty="0" smtClean="0">
                <a:solidFill>
                  <a:srgbClr val="0000FF"/>
                </a:solidFill>
              </a:rPr>
              <a:t> وأْمُرْ بِالْعُرْفِ وأَعْرِضْ عَنِ الجَاهِلِينَ) </a:t>
            </a:r>
            <a:r>
              <a:rPr lang="ar-SA" sz="2400" b="1" dirty="0" smtClean="0"/>
              <a:t>الأعراف 199</a:t>
            </a:r>
            <a:endParaRPr lang="ar-SA" dirty="0"/>
          </a:p>
        </p:txBody>
      </p:sp>
      <p:sp>
        <p:nvSpPr>
          <p:cNvPr id="19" name="مستطيل 18"/>
          <p:cNvSpPr/>
          <p:nvPr/>
        </p:nvSpPr>
        <p:spPr>
          <a:xfrm>
            <a:off x="134335" y="3653135"/>
            <a:ext cx="1999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4">
                    <a:lumMod val="50000"/>
                  </a:schemeClr>
                </a:solidFill>
              </a:rPr>
              <a:t>فعل متعدٍّ لمفعولين</a:t>
            </a:r>
          </a:p>
        </p:txBody>
      </p:sp>
      <p:sp>
        <p:nvSpPr>
          <p:cNvPr id="20" name="مستطيل 19"/>
          <p:cNvSpPr/>
          <p:nvPr/>
        </p:nvSpPr>
        <p:spPr>
          <a:xfrm>
            <a:off x="8563658" y="4412397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 smtClean="0">
                <a:solidFill>
                  <a:srgbClr val="FF0000"/>
                </a:solidFill>
              </a:rPr>
              <a:t>5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3428551" y="4267200"/>
            <a:ext cx="4807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قال تعالى: (لَهُم مَّا يَشَاءُونَ فِيهَا </a:t>
            </a:r>
            <a:r>
              <a:rPr lang="ar-SA" sz="2400" b="1" u="sng" dirty="0" smtClean="0">
                <a:solidFill>
                  <a:srgbClr val="0000FF"/>
                </a:solidFill>
              </a:rPr>
              <a:t>ولَدَيْنَا</a:t>
            </a:r>
            <a:r>
              <a:rPr lang="ar-SA" sz="2400" b="1" dirty="0" smtClean="0">
                <a:solidFill>
                  <a:srgbClr val="0000FF"/>
                </a:solidFill>
              </a:rPr>
              <a:t> مَزِيدٌ) </a:t>
            </a:r>
            <a:r>
              <a:rPr lang="ar-SA" sz="2400" b="1" dirty="0" smtClean="0"/>
              <a:t>ق 35</a:t>
            </a:r>
            <a:endParaRPr lang="ar-SA" dirty="0"/>
          </a:p>
        </p:txBody>
      </p:sp>
      <p:sp>
        <p:nvSpPr>
          <p:cNvPr id="22" name="مستطيل 21"/>
          <p:cNvSpPr/>
          <p:nvPr/>
        </p:nvSpPr>
        <p:spPr>
          <a:xfrm>
            <a:off x="609600" y="4407932"/>
            <a:ext cx="1098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4">
                    <a:lumMod val="50000"/>
                  </a:schemeClr>
                </a:solidFill>
              </a:rPr>
              <a:t>مفعول به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8563658" y="5250597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 smtClean="0">
                <a:solidFill>
                  <a:srgbClr val="FF0000"/>
                </a:solidFill>
              </a:rPr>
              <a:t>6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428551" y="5105400"/>
            <a:ext cx="4807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0000FF"/>
                </a:solidFill>
              </a:rPr>
              <a:t>إذا أتقنت هذا المقرر فستكون أنجزت </a:t>
            </a:r>
            <a:r>
              <a:rPr lang="ar-SA" sz="2400" b="1" u="sng" dirty="0" smtClean="0">
                <a:solidFill>
                  <a:srgbClr val="0000FF"/>
                </a:solidFill>
              </a:rPr>
              <a:t>إنجازاً</a:t>
            </a:r>
            <a:r>
              <a:rPr lang="ar-SA" sz="2400" b="1" dirty="0" smtClean="0">
                <a:solidFill>
                  <a:srgbClr val="0000FF"/>
                </a:solidFill>
              </a:rPr>
              <a:t> كبيراً في سبيل إتقان النحو والإعراب.</a:t>
            </a:r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533400" y="5246132"/>
            <a:ext cx="1298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4">
                    <a:lumMod val="50000"/>
                  </a:schemeClr>
                </a:solidFill>
              </a:rPr>
              <a:t>ظرف زمان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8563658" y="617220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400" b="1" dirty="0" smtClean="0">
                <a:solidFill>
                  <a:srgbClr val="FF0000"/>
                </a:solidFill>
              </a:rPr>
              <a:t>7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2889551" y="6027003"/>
            <a:ext cx="55686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قال الشاعر</a:t>
            </a:r>
            <a:endParaRPr lang="en-US" sz="2400" dirty="0" smtClean="0"/>
          </a:p>
          <a:p>
            <a:r>
              <a:rPr lang="ar-SA" sz="2400" b="1" dirty="0" smtClean="0">
                <a:solidFill>
                  <a:srgbClr val="0000FF"/>
                </a:solidFill>
              </a:rPr>
              <a:t>أقولُ لها وقد </a:t>
            </a:r>
            <a:r>
              <a:rPr lang="ar-SA" sz="2400" b="1" u="sng" dirty="0" smtClean="0">
                <a:solidFill>
                  <a:srgbClr val="0000FF"/>
                </a:solidFill>
              </a:rPr>
              <a:t>طارتْ</a:t>
            </a:r>
            <a:r>
              <a:rPr lang="ar-SA" sz="2400" b="1" dirty="0" smtClean="0">
                <a:solidFill>
                  <a:srgbClr val="0000FF"/>
                </a:solidFill>
              </a:rPr>
              <a:t> شَعاعاً</a:t>
            </a:r>
            <a:r>
              <a:rPr lang="ar-EG" sz="2400" b="1" dirty="0" smtClean="0">
                <a:solidFill>
                  <a:srgbClr val="0000FF"/>
                </a:solidFill>
              </a:rPr>
              <a:t> </a:t>
            </a:r>
            <a:r>
              <a:rPr lang="ar-SA" sz="2400" b="1" dirty="0" smtClean="0">
                <a:solidFill>
                  <a:srgbClr val="0000FF"/>
                </a:solidFill>
              </a:rPr>
              <a:t>من الأبطال ويحكِ لن تُراعي</a:t>
            </a:r>
            <a:endParaRPr lang="ar-SA" dirty="0">
              <a:solidFill>
                <a:srgbClr val="0000FF"/>
              </a:solidFill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533400" y="6167735"/>
            <a:ext cx="1438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4">
                    <a:lumMod val="50000"/>
                  </a:schemeClr>
                </a:solidFill>
              </a:rPr>
              <a:t>مفعول مطلق</a:t>
            </a:r>
          </a:p>
        </p:txBody>
      </p:sp>
      <p:sp>
        <p:nvSpPr>
          <p:cNvPr id="29" name="مربع نص 28"/>
          <p:cNvSpPr txBox="1"/>
          <p:nvPr/>
        </p:nvSpPr>
        <p:spPr>
          <a:xfrm>
            <a:off x="2438400" y="1143000"/>
            <a:ext cx="38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C00000"/>
                </a:solidFill>
              </a:rPr>
              <a:t>7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2438400" y="1981200"/>
            <a:ext cx="38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C00000"/>
                </a:solidFill>
              </a:rPr>
              <a:t>5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2438400" y="2797314"/>
            <a:ext cx="38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C00000"/>
                </a:solidFill>
              </a:rPr>
              <a:t>1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2438400" y="3559314"/>
            <a:ext cx="38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C00000"/>
                </a:solidFill>
              </a:rPr>
              <a:t>2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2438400" y="4397514"/>
            <a:ext cx="38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C00000"/>
                </a:solidFill>
              </a:rPr>
              <a:t>4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2438400" y="5235714"/>
            <a:ext cx="38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C00000"/>
                </a:solidFill>
              </a:rPr>
              <a:t>3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2438400" y="6096000"/>
            <a:ext cx="38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C00000"/>
                </a:solidFill>
              </a:rPr>
              <a:t>6</a:t>
            </a:r>
            <a:endParaRPr lang="ar-SA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6 - arcad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6 - arcad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6 - arcad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6 - arcad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6 - arcad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117 - be-de-deep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26 - SCISSOR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117 - be-de-deep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26 - SCISSOR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117 - be-de-deep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26 - SCISSOR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117 - be-de-deep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26 - SCISSOR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117 - be-de-deep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45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26 - SCISSOR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117 - be-de-deep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5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26 - SCISSOR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117 - be-de-deep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45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26 - SCISSOR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voltag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03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304800"/>
            <a:ext cx="8458200" cy="632460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58204" y="533400"/>
            <a:ext cx="27093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النشاطات التمهيدية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914400" y="1447800"/>
            <a:ext cx="748067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مثل في جمل مفيدة لفعلين لازمين، وفعلين ينصبان مفعولاً واحداً وفعلين ينصبان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مفعولين</a:t>
            </a:r>
            <a:endParaRPr kumimoji="0" lang="ar-S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963618" y="2819400"/>
            <a:ext cx="28087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333399"/>
                </a:solidFill>
              </a:rPr>
              <a:t>فرح محمد بالجائزة </a:t>
            </a:r>
            <a:endParaRPr lang="ar-SA" sz="3200" dirty="0">
              <a:solidFill>
                <a:srgbClr val="333399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800143" y="2819400"/>
            <a:ext cx="17812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333399"/>
                </a:solidFill>
              </a:rPr>
              <a:t>قنعت بالقليل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5431465" y="3606225"/>
            <a:ext cx="20361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333399"/>
                </a:solidFill>
              </a:rPr>
              <a:t>صمت رمضان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1981200" y="3606225"/>
            <a:ext cx="14398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 smtClean="0">
                <a:solidFill>
                  <a:srgbClr val="333399"/>
                </a:solidFill>
              </a:rPr>
              <a:t>قمت الليل</a:t>
            </a:r>
            <a:endParaRPr lang="en-US" sz="3200" b="1" dirty="0" smtClean="0">
              <a:solidFill>
                <a:srgbClr val="333399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5355265" y="4495800"/>
            <a:ext cx="1816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333399"/>
                </a:solidFill>
              </a:rPr>
              <a:t>ظننتك واقفا</a:t>
            </a:r>
            <a:r>
              <a:rPr lang="ar-EG" sz="3200" b="1" dirty="0" smtClean="0">
                <a:solidFill>
                  <a:srgbClr val="333399"/>
                </a:solidFill>
              </a:rPr>
              <a:t>ً</a:t>
            </a:r>
            <a:r>
              <a:rPr lang="ar-SA" sz="3200" b="1" dirty="0" smtClean="0">
                <a:solidFill>
                  <a:srgbClr val="333399"/>
                </a:solidFill>
              </a:rPr>
              <a:t> 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1375576" y="4495800"/>
            <a:ext cx="25106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333399"/>
                </a:solidFill>
              </a:rPr>
              <a:t>حسبت رأيك الحق</a:t>
            </a:r>
            <a:endParaRPr lang="en-US" sz="3200" b="1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21 - Big Ben clock 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65 - arcade game drop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2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436560"/>
            <a:ext cx="4995429" cy="1906840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22608" y="2895600"/>
            <a:ext cx="29209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نشاطات التعلم</a:t>
            </a:r>
            <a:endParaRPr kumimoji="0" lang="ar-SA" sz="4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63 - arcade gam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63 - arcade game 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00014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" y="0"/>
            <a:ext cx="9135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1237210" y="304800"/>
            <a:ext cx="72971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C00000"/>
                </a:solidFill>
              </a:rPr>
              <a:t>1- </a:t>
            </a:r>
            <a:r>
              <a:rPr lang="ar-SA" sz="3200" b="1" dirty="0" smtClean="0">
                <a:solidFill>
                  <a:srgbClr val="C00000"/>
                </a:solidFill>
              </a:rPr>
              <a:t>ابن الأفعال التي تحتها خط للمجهول، وغير ما يلزم</a:t>
            </a:r>
            <a:endParaRPr lang="ar-SA" sz="3200" dirty="0">
              <a:solidFill>
                <a:srgbClr val="C00000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10961" r="14503"/>
          <a:stretch>
            <a:fillRect/>
          </a:stretch>
        </p:blipFill>
        <p:spPr bwMode="auto">
          <a:xfrm>
            <a:off x="838200" y="304800"/>
            <a:ext cx="533400" cy="61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71228" y="1295400"/>
            <a:ext cx="859658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r>
              <a:rPr kumimoji="0" lang="ar-SA" sz="3200" b="1" i="0" u="sng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يتوقّع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علماء الفلك رؤيةَ الهلال الليلة.</a:t>
            </a:r>
            <a:endParaRPr kumimoji="0" lang="ar-EG" sz="32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kumimoji="0" lang="ar-EG" sz="32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1Minus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</a:t>
            </a:r>
            <a:r>
              <a:rPr kumimoji="0" lang="ar-EG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</a:t>
            </a:r>
            <a:endParaRPr kumimoji="0" lang="ar-SA" sz="1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819400" y="2590800"/>
            <a:ext cx="34547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3333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يتوقع رؤية الهلال الليلة.</a:t>
            </a:r>
            <a:endParaRPr kumimoji="0" lang="ar-SA" sz="3200" b="0" i="0" u="none" strike="noStrike" cap="none" normalizeH="0" baseline="0" dirty="0" smtClean="0">
              <a:ln>
                <a:noFill/>
              </a:ln>
              <a:solidFill>
                <a:srgbClr val="3333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8944" y="3584138"/>
            <a:ext cx="8657563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ar-EG" sz="3200" b="1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ب-</a:t>
            </a:r>
            <a:r>
              <a:rPr lang="ar-EG" sz="3200" b="1" u="sng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ar-SA" sz="3200" b="1" u="sng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يحرصُ</a:t>
            </a:r>
            <a:r>
              <a:rPr lang="ar-SA" sz="3200" b="1" dirty="0" smtClean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المتسوِّقون على الشراءِ أيامَ العروض.</a:t>
            </a:r>
            <a:endParaRPr lang="ar-EG" sz="3200" b="1" dirty="0" smtClean="0">
              <a:solidFill>
                <a:srgbClr val="FF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ar-EG" sz="3200" b="1" dirty="0" smtClean="0">
              <a:solidFill>
                <a:srgbClr val="FF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rgbClr val="FF00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................................................................</a:t>
            </a:r>
            <a:r>
              <a:rPr kumimoji="0" lang="ar-EG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</a:t>
            </a: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..............................................................</a:t>
            </a:r>
            <a:endParaRPr kumimoji="0" lang="ar-SA" sz="1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09800" y="4901625"/>
            <a:ext cx="47163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3200" b="1" dirty="0" smtClean="0">
                <a:solidFill>
                  <a:srgbClr val="3333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يحرص على الشراء أيام العروض</a:t>
            </a:r>
            <a:r>
              <a:rPr lang="ar-EG" sz="3200" b="1" dirty="0" smtClean="0">
                <a:solidFill>
                  <a:srgbClr val="3333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en-US" sz="3200" b="1" dirty="0" smtClean="0">
              <a:solidFill>
                <a:srgbClr val="3333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5 - anvil being stru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5 - anvil being stru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0055 - anvil being stru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72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272 - chimes bells gong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507" grpId="0"/>
      <p:bldP spid="21508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2157</Words>
  <Application>Microsoft Office PowerPoint</Application>
  <PresentationFormat>عرض على الشاشة (3:4)‏</PresentationFormat>
  <Paragraphs>424</Paragraphs>
  <Slides>40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40</vt:i4>
      </vt:variant>
    </vt:vector>
  </HeadingPairs>
  <TitlesOfParts>
    <vt:vector size="4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والصرف 2 المستوى الرابع -  المسار الأدبي ومدارس تحفيظ القرآن الكريم النظام الفصلى للتعليم الثانوي- الوحدة الرابعة</dc:title>
  <dc:subject>نائب الفاعل في الأعمال اللازمة</dc:subject>
  <dc:creator>أ/ بندر الحازمي</dc:creator>
  <cp:keywords>حقيبة إنجاز المعلم والمعلمة</cp:keywords>
  <cp:lastModifiedBy>LifeMooN2</cp:lastModifiedBy>
  <cp:revision>58</cp:revision>
  <dcterms:created xsi:type="dcterms:W3CDTF">2016-01-17T23:16:21Z</dcterms:created>
  <dcterms:modified xsi:type="dcterms:W3CDTF">2016-01-19T17:05:39Z</dcterms:modified>
</cp:coreProperties>
</file>