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07" r:id="rId2"/>
    <p:sldId id="301" r:id="rId3"/>
    <p:sldId id="294" r:id="rId4"/>
    <p:sldId id="295" r:id="rId5"/>
    <p:sldId id="296" r:id="rId6"/>
    <p:sldId id="297" r:id="rId7"/>
    <p:sldId id="298" r:id="rId8"/>
    <p:sldId id="273" r:id="rId9"/>
    <p:sldId id="299" r:id="rId10"/>
    <p:sldId id="302" r:id="rId11"/>
    <p:sldId id="300" r:id="rId12"/>
    <p:sldId id="274" r:id="rId13"/>
    <p:sldId id="303" r:id="rId14"/>
    <p:sldId id="304" r:id="rId15"/>
    <p:sldId id="305" r:id="rId16"/>
    <p:sldId id="306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0A4"/>
    <a:srgbClr val="EFB82F"/>
    <a:srgbClr val="FAF6B0"/>
    <a:srgbClr val="181717"/>
    <a:srgbClr val="F0473B"/>
    <a:srgbClr val="EAEFF7"/>
    <a:srgbClr val="0B0C0E"/>
    <a:srgbClr val="996633"/>
    <a:srgbClr val="6E252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78681F-F242-4A86-8A23-A2755B24EA5B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88F263-3574-4DAF-B93E-4D55E4B37D9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98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9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8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070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08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79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7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6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5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32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10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E21B-AE33-4C54-8526-BE766DD0FD21}" type="datetimeFigureOut">
              <a:rPr lang="ar-SA" smtClean="0"/>
              <a:t>02/03/36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C7CA-EEC1-4FEA-866E-587ADA9DE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2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6439" y="2179983"/>
            <a:ext cx="11479576" cy="2369984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لكي يظهر العرض بشكل جميل قم بتحميل هذا الخط:</a:t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الخط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 SS Two Light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7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21" y="2143474"/>
            <a:ext cx="5276850" cy="5381625"/>
          </a:xfrm>
          <a:prstGeom prst="rect">
            <a:avLst/>
          </a:prstGeom>
        </p:spPr>
      </p:pic>
      <p:pic>
        <p:nvPicPr>
          <p:cNvPr id="5" name="توحيد الذب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21" y="5894736"/>
            <a:ext cx="609600" cy="6096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337275" y="2402879"/>
            <a:ext cx="724589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مسجد </a:t>
            </a:r>
            <a:r>
              <a:rPr lang="ar-SA" sz="9600" dirty="0" smtClean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الضرار</a:t>
            </a:r>
            <a:endParaRPr lang="ar-SA" sz="9600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43021" y="6844235"/>
            <a:ext cx="10515600" cy="13255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8" y="2155156"/>
            <a:ext cx="5276850" cy="53816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77" y="2155156"/>
            <a:ext cx="5276850" cy="5381625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9382542" y="2895321"/>
            <a:ext cx="111280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ar-SA" sz="32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قصة</a:t>
            </a:r>
            <a:endParaRPr lang="ar-SA" sz="32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3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Low"/>
            <a:r>
              <a:rPr lang="ar-SA" sz="8000" dirty="0" smtClean="0">
                <a:solidFill>
                  <a:srgbClr val="FFC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الشركُ بالله أعظَمُ الذنوبِ على الإطلاق </a:t>
            </a:r>
            <a:endParaRPr lang="ar-SA" sz="8000" dirty="0">
              <a:solidFill>
                <a:srgbClr val="FFC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ar-SA" sz="3600" dirty="0" smtClean="0">
                <a:solidFill>
                  <a:schemeClr val="bg1">
                    <a:lumMod val="6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ولذلك </a:t>
            </a:r>
            <a:r>
              <a:rPr lang="ar-SA" sz="3600" dirty="0" smtClean="0">
                <a:solidFill>
                  <a:schemeClr val="bg1">
                    <a:lumMod val="65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حرصت</a:t>
            </a:r>
            <a:r>
              <a:rPr lang="ar-SA" sz="3600" dirty="0" smtClean="0">
                <a:solidFill>
                  <a:schemeClr val="bg1">
                    <a:lumMod val="6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الشريعة الإسلامية على سد كل طريق يوصل إليه ، ومن ذلك الذبح لله في مكان يذبح فيه لغير الله ، حيث جاءت الأدلة الشرعية من الكتاب والسنة بالمنع منه.</a:t>
            </a:r>
            <a:endParaRPr lang="ar-SA" sz="3600" dirty="0">
              <a:solidFill>
                <a:schemeClr val="bg1">
                  <a:lumMod val="65000"/>
                </a:schemeClr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85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53847" y="1083284"/>
            <a:ext cx="116843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00206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المراد </a:t>
            </a:r>
            <a:r>
              <a:rPr lang="ar-SA" sz="4800" dirty="0" smtClean="0">
                <a:solidFill>
                  <a:srgbClr val="002060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بالذبح لله في مكان يذبح فيه لغير الله</a:t>
            </a:r>
            <a:endParaRPr lang="ar-SA" sz="4800" dirty="0">
              <a:solidFill>
                <a:srgbClr val="00206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3847" y="1914281"/>
            <a:ext cx="11684306" cy="37279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5400" dirty="0" smtClean="0">
                <a:solidFill>
                  <a:srgbClr val="FAF6B0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أن يذبح المسلم ذبيحة يتقرب بها إلى الله تعالى ، </a:t>
            </a:r>
            <a:r>
              <a:rPr lang="ar-SA" sz="5400" dirty="0" smtClean="0">
                <a:solidFill>
                  <a:srgbClr val="FAF6B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في موضع</a:t>
            </a:r>
            <a:r>
              <a:rPr lang="ar-SA" sz="5400" dirty="0" smtClean="0">
                <a:solidFill>
                  <a:srgbClr val="FAF6B0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يذبح فيه المشركين ذبائحهم لألهتهم الباطلة.</a:t>
            </a:r>
            <a:endParaRPr lang="ar-SA" sz="5400" dirty="0">
              <a:solidFill>
                <a:srgbClr val="FAF6B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31520" y="1914282"/>
            <a:ext cx="1100089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96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              الذبح لله تعالى بمكان يُذبح فيه لغيره.</a:t>
            </a:r>
            <a:endParaRPr lang="ar-SA" sz="9600" dirty="0">
              <a:solidFill>
                <a:schemeClr val="bg1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95360" y="1914281"/>
            <a:ext cx="3137053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9600" dirty="0" smtClean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يحرم</a:t>
            </a:r>
            <a:endParaRPr lang="ar-SA" sz="9600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331172" y="0"/>
            <a:ext cx="3709851" cy="191428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253847" y="1083284"/>
            <a:ext cx="1168430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حكم الذبح لله بمكان يذبح فيه لغير الله</a:t>
            </a:r>
            <a:endParaRPr lang="ar-SA" sz="4800" dirty="0">
              <a:solidFill>
                <a:schemeClr val="bg2">
                  <a:lumMod val="10000"/>
                </a:schemeClr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22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8780442" y="2521790"/>
            <a:ext cx="2974004" cy="161582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7200" dirty="0" smtClean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الدليل</a:t>
            </a:r>
            <a:endParaRPr lang="ar-SA" sz="7200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780443" y="1148015"/>
            <a:ext cx="2974004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8000" dirty="0" smtClean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محرم</a:t>
            </a:r>
            <a:endParaRPr lang="ar-SA" sz="8000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75881" y="1665808"/>
            <a:ext cx="827293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dirty="0" smtClean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نذَرَ 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رجلٌ على عَهْد رسول الله صَلّى الله عَلَيْهِ وَسَلّم أَنْ </a:t>
            </a:r>
            <a:r>
              <a:rPr lang="ar-SA" sz="3600" dirty="0">
                <a:solidFill>
                  <a:schemeClr val="bg2">
                    <a:lumMod val="9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يَنْحَر إبلاً </a:t>
            </a:r>
            <a:r>
              <a:rPr lang="ar-SA" sz="3600" dirty="0" err="1">
                <a:solidFill>
                  <a:schemeClr val="bg2">
                    <a:lumMod val="9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ببُوانةَ</a:t>
            </a:r>
            <a:r>
              <a:rPr lang="ar-SA" sz="3600" dirty="0">
                <a:solidFill>
                  <a:schemeClr val="bg2">
                    <a:lumMod val="9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فأَتَى رسولَ اللّهِ صَلّى الله عَلَيْهِ وَسَلّم فَسَأَله فقال: "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هلْ كانَ فيها وثنٌ يُعْبدُ؟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" قالَ: لا، قالَ: "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فهلْ كان فيها عيدٌ من أعيادهم؟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" فقال: لا، فقال: "أوفِ بنذركَ فإنّهُ </a:t>
            </a:r>
            <a:r>
              <a:rPr lang="ar-SA" sz="3600" dirty="0">
                <a:solidFill>
                  <a:schemeClr val="accent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لا وفاءَ لِنَذر في معصيةِ الله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ولا في قطيعة رَحِمٍ ولا فيما لا يملكُ ابنُ آدمَ"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412519" y="-1"/>
            <a:ext cx="3709851" cy="1588689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75881" y="757692"/>
            <a:ext cx="1168430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حكم الذبح لله بمكان يذبح فيه لغير الله</a:t>
            </a:r>
            <a:endParaRPr lang="ar-SA" sz="4800" dirty="0">
              <a:solidFill>
                <a:schemeClr val="bg2">
                  <a:lumMod val="10000"/>
                </a:schemeClr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48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703325" y="0"/>
            <a:ext cx="3333980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الحكمة </a:t>
            </a:r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من تحريم الذبح لله في مكان يذبح فيه </a:t>
            </a:r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لغير الله....</a:t>
            </a:r>
            <a:endParaRPr lang="ar-SA" sz="5400" dirty="0">
              <a:solidFill>
                <a:schemeClr val="bg2">
                  <a:lumMod val="10000"/>
                </a:schemeClr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740" y="976645"/>
            <a:ext cx="843616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سد الذريعة إلى الشرك بالله تعالى  ؛  لأن الذبح في هذا المكان </a:t>
            </a:r>
            <a:r>
              <a:rPr lang="ar-SA" sz="4000" dirty="0" smtClean="0">
                <a:solidFill>
                  <a:srgbClr val="EAEFF7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وسيلة</a:t>
            </a:r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للذبح فيه لغير الله تعالى</a:t>
            </a:r>
            <a:endParaRPr lang="ar-SA" sz="4000" dirty="0">
              <a:solidFill>
                <a:srgbClr val="EAEFF7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859709" y="231353"/>
            <a:ext cx="782198" cy="745291"/>
          </a:xfrm>
          <a:prstGeom prst="ellipse">
            <a:avLst/>
          </a:prstGeom>
          <a:solidFill>
            <a:srgbClr val="5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8075920" y="275421"/>
            <a:ext cx="34977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1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859709" y="2880847"/>
            <a:ext cx="782198" cy="745291"/>
          </a:xfrm>
          <a:prstGeom prst="ellipse">
            <a:avLst/>
          </a:prstGeom>
          <a:solidFill>
            <a:srgbClr val="F04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994167" y="2915637"/>
            <a:ext cx="5132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2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5740" y="3602365"/>
            <a:ext cx="84361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فيه تلبيس على الناس حيث  </a:t>
            </a:r>
            <a:r>
              <a:rPr lang="ar-SA" sz="4000" dirty="0" smtClean="0">
                <a:solidFill>
                  <a:srgbClr val="EAEFF7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يظنون</a:t>
            </a:r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أنه يذبح لغير الله تعالى .</a:t>
            </a:r>
            <a:endParaRPr lang="ar-SA" sz="4000" dirty="0">
              <a:solidFill>
                <a:srgbClr val="EAEFF7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7859708" y="4931036"/>
            <a:ext cx="782198" cy="745291"/>
          </a:xfrm>
          <a:prstGeom prst="ellipse">
            <a:avLst/>
          </a:prstGeom>
          <a:solidFill>
            <a:srgbClr val="EFB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EAEFF7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963011" y="4975104"/>
            <a:ext cx="59984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3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5740" y="5462123"/>
            <a:ext cx="796301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ما فيه من </a:t>
            </a:r>
            <a:r>
              <a:rPr lang="ar-SA" sz="4000" dirty="0" smtClean="0">
                <a:solidFill>
                  <a:srgbClr val="EAEFF7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التشبه بالمشركين </a:t>
            </a:r>
            <a:r>
              <a:rPr lang="ar-SA" sz="4000" dirty="0" smtClean="0">
                <a:solidFill>
                  <a:srgbClr val="EAEFF7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وهو منهي عنه بذاته.</a:t>
            </a:r>
            <a:endParaRPr lang="ar-SA" sz="4000" dirty="0">
              <a:solidFill>
                <a:srgbClr val="EAEFF7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6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703325" y="0"/>
            <a:ext cx="3333980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الحكمة </a:t>
            </a:r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من تحريم الذبح لله في مكان يذبح فيه </a:t>
            </a:r>
            <a:r>
              <a:rPr lang="ar-SA" sz="5400" dirty="0" smtClean="0">
                <a:solidFill>
                  <a:schemeClr val="bg2">
                    <a:lumMod val="10000"/>
                  </a:schemeClr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لغير الله....</a:t>
            </a:r>
            <a:endParaRPr lang="ar-SA" sz="5400" dirty="0">
              <a:solidFill>
                <a:schemeClr val="bg2">
                  <a:lumMod val="10000"/>
                </a:schemeClr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740" y="976645"/>
            <a:ext cx="843616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ما فيه من </a:t>
            </a:r>
            <a:r>
              <a:rPr lang="ar-SA" sz="40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مشاركة المشركين </a:t>
            </a:r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في مواضع عباداتهم الباطلة ، وتكثير سوادهم.</a:t>
            </a:r>
            <a:endParaRPr lang="ar-SA" sz="40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859709" y="231353"/>
            <a:ext cx="782198" cy="7452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7979390" y="275421"/>
            <a:ext cx="51488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4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859709" y="2880847"/>
            <a:ext cx="782198" cy="7452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963710" y="2915637"/>
            <a:ext cx="54373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5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5740" y="3514229"/>
            <a:ext cx="84361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ما فيه من </a:t>
            </a:r>
            <a:r>
              <a:rPr lang="ar-SA" sz="40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تعظيم</a:t>
            </a:r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مواضع الشرك وإحيائها.</a:t>
            </a:r>
            <a:endParaRPr lang="ar-SA" sz="40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7859709" y="4785049"/>
            <a:ext cx="782198" cy="745291"/>
          </a:xfrm>
          <a:prstGeom prst="ellipse">
            <a:avLst/>
          </a:prstGeom>
          <a:solidFill>
            <a:srgbClr val="5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EAEFF7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997374" y="4851744"/>
            <a:ext cx="50686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6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5462123"/>
            <a:ext cx="86419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ما فيه من </a:t>
            </a:r>
            <a:r>
              <a:rPr lang="ar-SA" sz="40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تقوية المشركين </a:t>
            </a:r>
            <a:r>
              <a:rPr lang="ar-SA" sz="40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على شركهم ، وفرحهم إذا رأوا من يفعل ذلك</a:t>
            </a:r>
            <a:endParaRPr lang="ar-SA" sz="40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4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52" y="369280"/>
            <a:ext cx="9545928" cy="59662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596857" y="4270289"/>
            <a:ext cx="4751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bg1"/>
                </a:solidFill>
                <a:latin typeface="Kufyan Arabic Light" panose="02000500000000000000" pitchFamily="50" charset="-78"/>
                <a:cs typeface="Kufyan Arabic Light" panose="02000500000000000000" pitchFamily="50" charset="-78"/>
              </a:rPr>
              <a:t>والسلام عليكم ورحمة الله وبركاته</a:t>
            </a:r>
          </a:p>
        </p:txBody>
      </p:sp>
    </p:spTree>
    <p:extLst>
      <p:ext uri="{BB962C8B-B14F-4D97-AF65-F5344CB8AC3E}">
        <p14:creationId xmlns:p14="http://schemas.microsoft.com/office/powerpoint/2010/main" val="2459251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المُلَخَصْ</a:t>
            </a:r>
            <a:endParaRPr lang="ar-SA" sz="96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5799221"/>
            <a:ext cx="12192000" cy="1058779"/>
          </a:xfrm>
          <a:custGeom>
            <a:avLst/>
            <a:gdLst>
              <a:gd name="connsiteX0" fmla="*/ 0 w 12192000"/>
              <a:gd name="connsiteY0" fmla="*/ 0 h 1058779"/>
              <a:gd name="connsiteX1" fmla="*/ 12192000 w 12192000"/>
              <a:gd name="connsiteY1" fmla="*/ 0 h 1058779"/>
              <a:gd name="connsiteX2" fmla="*/ 12192000 w 12192000"/>
              <a:gd name="connsiteY2" fmla="*/ 1058779 h 1058779"/>
              <a:gd name="connsiteX3" fmla="*/ 0 w 12192000"/>
              <a:gd name="connsiteY3" fmla="*/ 1058779 h 1058779"/>
              <a:gd name="connsiteX4" fmla="*/ 0 w 12192000"/>
              <a:gd name="connsiteY4" fmla="*/ 0 h 1058779"/>
              <a:gd name="connsiteX0" fmla="*/ 0 w 12192000"/>
              <a:gd name="connsiteY0" fmla="*/ 0 h 1058779"/>
              <a:gd name="connsiteX1" fmla="*/ 12192000 w 12192000"/>
              <a:gd name="connsiteY1" fmla="*/ 0 h 1058779"/>
              <a:gd name="connsiteX2" fmla="*/ 12192000 w 12192000"/>
              <a:gd name="connsiteY2" fmla="*/ 1058779 h 1058779"/>
              <a:gd name="connsiteX3" fmla="*/ 0 w 12192000"/>
              <a:gd name="connsiteY3" fmla="*/ 1058779 h 1058779"/>
              <a:gd name="connsiteX4" fmla="*/ 0 w 12192000"/>
              <a:gd name="connsiteY4" fmla="*/ 0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58779">
                <a:moveTo>
                  <a:pt x="0" y="0"/>
                </a:moveTo>
                <a:cubicBezTo>
                  <a:pt x="4064000" y="585787"/>
                  <a:pt x="8128000" y="0"/>
                  <a:pt x="12192000" y="0"/>
                </a:cubicBezTo>
                <a:lnTo>
                  <a:pt x="12192000" y="1058779"/>
                </a:lnTo>
                <a:lnTo>
                  <a:pt x="0" y="1058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5359260" y="3792022"/>
            <a:ext cx="14734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للدرس السابق</a:t>
            </a:r>
            <a:endParaRPr lang="ar-SA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4472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813307" y="877771"/>
            <a:ext cx="4586220" cy="10854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أقسام الذبائح</a:t>
            </a:r>
            <a:endParaRPr lang="ar-SA" sz="48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81154" y="2718439"/>
            <a:ext cx="52643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الذبائح المشروعة</a:t>
            </a:r>
            <a:endParaRPr lang="ar-SA" sz="5400" dirty="0">
              <a:solidFill>
                <a:schemeClr val="bg1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81154" y="4066771"/>
            <a:ext cx="526430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الذبائح المباحة</a:t>
            </a:r>
            <a:endParaRPr lang="ar-SA" sz="5400" dirty="0">
              <a:solidFill>
                <a:schemeClr val="bg1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181154" y="5415103"/>
            <a:ext cx="526430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الذبائح </a:t>
            </a:r>
            <a:r>
              <a:rPr lang="ar-SA" sz="5400" dirty="0" err="1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الشركية</a:t>
            </a:r>
            <a:endParaRPr lang="ar-SA" sz="5400" dirty="0">
              <a:solidFill>
                <a:schemeClr val="bg1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3"/>
          <p:cNvSpPr/>
          <p:nvPr/>
        </p:nvSpPr>
        <p:spPr>
          <a:xfrm>
            <a:off x="0" y="4609891"/>
            <a:ext cx="12208041" cy="187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479889" y="1601081"/>
            <a:ext cx="52643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الذبائح المشروعة</a:t>
            </a:r>
            <a:endParaRPr lang="ar-SA" sz="5400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81263" y="3000119"/>
            <a:ext cx="1126155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وهي</a:t>
            </a:r>
            <a:r>
              <a:rPr lang="ar-SA" sz="36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التي تذبح تقرباً إلى الله تعالى و تذبح  على  اسمه  جل  و علا .</a:t>
            </a:r>
            <a:endParaRPr lang="ar-SA" sz="36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9240359" y="4617253"/>
            <a:ext cx="1983965" cy="1852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الأضحية</a:t>
            </a:r>
            <a:endParaRPr lang="ar-SA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7434816" y="4617253"/>
            <a:ext cx="1983965" cy="1852800"/>
          </a:xfrm>
          <a:prstGeom prst="ellipse">
            <a:avLst/>
          </a:prstGeom>
          <a:solidFill>
            <a:srgbClr val="EFB82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الهدي</a:t>
            </a:r>
            <a:endParaRPr lang="ar-SA" sz="36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5673878" y="4617253"/>
            <a:ext cx="1983965" cy="18528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العقيقة</a:t>
            </a:r>
            <a:endParaRPr lang="ar-SA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3888734" y="4617253"/>
            <a:ext cx="1983965" cy="18528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الفدية</a:t>
            </a:r>
            <a:endParaRPr lang="ar-SA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2212283" y="4617253"/>
            <a:ext cx="1983965" cy="18528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الدم</a:t>
            </a:r>
            <a:endParaRPr lang="ar-SA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627404" y="4619236"/>
            <a:ext cx="1983965" cy="18528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المنذورة</a:t>
            </a:r>
            <a:endParaRPr lang="ar-SA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75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376847" y="1518111"/>
            <a:ext cx="526430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الذبائح المباحة</a:t>
            </a:r>
            <a:endParaRPr lang="ar-SA" sz="5400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6039" y="2441441"/>
            <a:ext cx="11261557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8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وهي</a:t>
            </a:r>
            <a:r>
              <a:rPr lang="ar-SA" sz="54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التي تذبح على اسم الله تعالى ولا يقصد بها التقرب إلى الله أو غيره ، وإنما يقصد بها الأكل ، </a:t>
            </a:r>
            <a:r>
              <a:rPr lang="ar-SA" sz="5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مثل</a:t>
            </a:r>
            <a:r>
              <a:rPr lang="ar-SA" sz="54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: التي تذبح للأهل ، أو للضيف.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376784" y="5488429"/>
            <a:ext cx="1504001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جائزة</a:t>
            </a:r>
          </a:p>
          <a:p>
            <a:endParaRPr lang="ar-SA" sz="44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  <a:p>
            <a:endParaRPr lang="ar-SA" sz="44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6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376847" y="1518111"/>
            <a:ext cx="526430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الذبائح </a:t>
            </a:r>
            <a:r>
              <a:rPr lang="ar-SA" sz="5400" dirty="0" err="1" smtClean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الشركية</a:t>
            </a:r>
            <a:endParaRPr lang="ar-SA" sz="5400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6039" y="2441441"/>
            <a:ext cx="11261557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9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وهي</a:t>
            </a:r>
            <a:r>
              <a:rPr lang="ar-SA" sz="80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التي تذبح لغير الله تعالى ، أو تذبح على غير اسمه.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2960003" y="5488429"/>
            <a:ext cx="1920782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محرمة</a:t>
            </a:r>
          </a:p>
          <a:p>
            <a:endParaRPr lang="ar-SA" sz="44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  <a:p>
            <a:endParaRPr lang="ar-SA" sz="44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0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218714" y="1122363"/>
            <a:ext cx="2449286" cy="458334"/>
          </a:xfrm>
          <a:prstGeom prst="rect">
            <a:avLst/>
          </a:prstGeom>
          <a:solidFill>
            <a:srgbClr val="FAF6B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ysClr val="windowText" lastClr="000000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الدرس التاسع</a:t>
            </a:r>
            <a:endParaRPr lang="ar-SA" sz="2800" dirty="0">
              <a:solidFill>
                <a:sysClr val="windowText" lastClr="0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0" y="664029"/>
            <a:ext cx="9144000" cy="458334"/>
          </a:xfrm>
          <a:prstGeom prst="rect">
            <a:avLst/>
          </a:prstGeom>
          <a:solidFill>
            <a:srgbClr val="0D0D0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الوحدة الثانية :</a:t>
            </a:r>
            <a:endParaRPr lang="ar-SA" sz="32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863800" y="5649586"/>
            <a:ext cx="2422323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ar-SA" sz="2400" dirty="0" smtClean="0">
                <a:solidFill>
                  <a:schemeClr val="bg1">
                    <a:lumMod val="95000"/>
                  </a:schemeClr>
                </a:solidFill>
                <a:latin typeface="Emad-Diana eXtra Normal" panose="00000500000000000000" pitchFamily="50" charset="-78"/>
                <a:cs typeface="Emad-Diana eXtra Normal" panose="00000500000000000000" pitchFamily="50" charset="-78"/>
              </a:rPr>
              <a:t>المراد بالذبح بمكان يذبح فيه لغير الله</a:t>
            </a:r>
            <a:endParaRPr lang="ar-SA" sz="2400" dirty="0">
              <a:solidFill>
                <a:schemeClr val="bg1">
                  <a:lumMod val="95000"/>
                </a:schemeClr>
              </a:solidFill>
              <a:latin typeface="Emad-Diana eXtra Normal" panose="00000500000000000000" pitchFamily="50" charset="-78"/>
              <a:cs typeface="Emad-Diana eXtra Normal" panose="00000500000000000000" pitchFamily="50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257939" y="5649586"/>
            <a:ext cx="2776109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ar-SA" sz="2400" dirty="0" smtClean="0">
                <a:solidFill>
                  <a:schemeClr val="bg1">
                    <a:lumMod val="95000"/>
                  </a:schemeClr>
                </a:solidFill>
                <a:latin typeface="Emad-Diana eXtra Normal" panose="00000500000000000000" pitchFamily="50" charset="-78"/>
                <a:cs typeface="Emad-Diana eXtra Normal" panose="00000500000000000000" pitchFamily="50" charset="-78"/>
              </a:rPr>
              <a:t>حكم الذبح لله بمكان يذبح فيه لغير الله</a:t>
            </a:r>
            <a:endParaRPr lang="ar-SA" sz="2400" dirty="0">
              <a:solidFill>
                <a:schemeClr val="bg1">
                  <a:lumMod val="95000"/>
                </a:schemeClr>
              </a:solidFill>
              <a:latin typeface="Emad-Diana eXtra Normal" panose="00000500000000000000" pitchFamily="50" charset="-78"/>
              <a:cs typeface="Emad-Diana eXtra Normal" panose="00000500000000000000" pitchFamily="50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16718" y="1559489"/>
            <a:ext cx="11358564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11500" dirty="0" smtClean="0">
                <a:solidFill>
                  <a:srgbClr val="55C0A4"/>
                </a:solidFill>
                <a:latin typeface="Wasm font Bold" panose="020A0503020102020204" pitchFamily="18" charset="-78"/>
                <a:ea typeface="Wasm font Bold" panose="020A0503020102020204" pitchFamily="18" charset="-78"/>
                <a:cs typeface="Wasm font Bold" panose="020A0503020102020204" pitchFamily="18" charset="-78"/>
              </a:rPr>
              <a:t>الذبح</a:t>
            </a:r>
            <a:r>
              <a:rPr lang="ar-SA" sz="11500" dirty="0" smtClean="0">
                <a:solidFill>
                  <a:srgbClr val="55C0A4"/>
                </a:solidFill>
                <a:latin typeface="Wasm font regular" panose="020A0503020102020204" pitchFamily="18" charset="-78"/>
                <a:ea typeface="Wasm font regular" panose="020A0503020102020204" pitchFamily="18" charset="-78"/>
                <a:cs typeface="Wasm font regular" panose="020A0503020102020204" pitchFamily="18" charset="-78"/>
              </a:rPr>
              <a:t> لله بمكان يذبح فيه </a:t>
            </a:r>
            <a:r>
              <a:rPr lang="ar-SA" sz="11500" dirty="0" smtClean="0">
                <a:solidFill>
                  <a:srgbClr val="F0473B"/>
                </a:solidFill>
                <a:latin typeface="Wasm font Bold" panose="020A0503020102020204" pitchFamily="18" charset="-78"/>
                <a:ea typeface="Wasm font Bold" panose="020A0503020102020204" pitchFamily="18" charset="-78"/>
                <a:cs typeface="Wasm font Bold" panose="020A0503020102020204" pitchFamily="18" charset="-78"/>
              </a:rPr>
              <a:t>لغير  الله...</a:t>
            </a:r>
            <a:endParaRPr lang="ar-SA" sz="11500" dirty="0">
              <a:solidFill>
                <a:srgbClr val="F0473B"/>
              </a:solidFill>
              <a:latin typeface="Wasm font Bold" panose="020A0503020102020204" pitchFamily="18" charset="-78"/>
              <a:ea typeface="Wasm font Bold" panose="020A0503020102020204" pitchFamily="18" charset="-78"/>
              <a:cs typeface="Wasm font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42964" y="5649586"/>
            <a:ext cx="3585224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ar-SA" sz="2400" dirty="0" smtClean="0">
                <a:solidFill>
                  <a:schemeClr val="bg1">
                    <a:lumMod val="95000"/>
                  </a:schemeClr>
                </a:solidFill>
                <a:latin typeface="Emad-Diana eXtra Normal" panose="00000500000000000000" pitchFamily="50" charset="-78"/>
                <a:cs typeface="Emad-Diana eXtra Normal" panose="00000500000000000000" pitchFamily="50" charset="-78"/>
              </a:rPr>
              <a:t>الحكمة من تحريم الذبح لله في مكان يذبح فيه لغير الله</a:t>
            </a:r>
            <a:endParaRPr lang="ar-SA" sz="2400" dirty="0">
              <a:solidFill>
                <a:schemeClr val="bg1">
                  <a:lumMod val="95000"/>
                </a:schemeClr>
              </a:solidFill>
              <a:latin typeface="Emad-Diana eXtra Normal" panose="00000500000000000000" pitchFamily="50" charset="-78"/>
              <a:cs typeface="Emad-Diana eXtra Normal" panose="00000500000000000000" pitchFamily="50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 rot="16200000">
            <a:off x="11310007" y="5819964"/>
            <a:ext cx="136608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ar-SA" sz="2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العناوين</a:t>
            </a:r>
            <a:endParaRPr lang="ar-SA" sz="2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300411" y="5649585"/>
            <a:ext cx="34977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1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048336" y="5653523"/>
            <a:ext cx="51328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2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442475" y="5649584"/>
            <a:ext cx="59984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400" dirty="0" smtClean="0"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3</a:t>
            </a:r>
            <a:endParaRPr lang="ar-SA" sz="4400" dirty="0"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85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11" grpId="0" animBg="1"/>
      <p:bldP spid="4" grpId="0" animBg="1"/>
      <p:bldP spid="5" grpId="0" animBg="1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9400" y="357396"/>
            <a:ext cx="11633200" cy="4557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4400" dirty="0" smtClean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وَالَّذِينَ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اتَّخَذُوا مَسْجِدًا ضِرَارًا وَكُفْرًا وَتَفْرِيقًا بَيْنَ الْمُؤْمِنِينَ وَإِرْصَادًا لِّمَنْ حَارَبَ اللَّهَ وَرَسُولَهُ مِن قَبْلُ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ۚ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وَلَيَحْلِفُنَّ إِنْ أَرَدْنَا إِلَّا </a:t>
            </a:r>
            <a:r>
              <a:rPr lang="ar-SA" sz="4400" dirty="0" err="1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الْحُسْنَىٰ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ۖ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وَاللَّهُ يَشْهَدُ إِنَّهُمْ لَكَاذِبُونَ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(107) </a:t>
            </a:r>
            <a:r>
              <a:rPr lang="ar-SA" sz="4400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لَا تَقُمْ فِيهِ أَبَدًا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ۚ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لَّمَسْجِدٌ أُسِّسَ عَلَى </a:t>
            </a:r>
            <a:r>
              <a:rPr lang="ar-SA" sz="4400" dirty="0" err="1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التَّقْوَىٰ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مِنْ أَوَّلِ يَوْمٍ أَحَقُّ أَن تَقُومَ فِيهِ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ۚ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فِيهِ رِجَالٌ يُحِبُّونَ أَن يَتَطَهَّرُوا ۚ وَاللَّهُ يُحِبُّ الْمُطَّهِّرِينَ </a:t>
            </a:r>
            <a:r>
              <a:rPr lang="ar-SA" sz="4400" dirty="0">
                <a:solidFill>
                  <a:schemeClr val="bg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KFGQPC Uthmanic Script HAFS" panose="02000000000000000000" pitchFamily="2" charset="-78"/>
              </a:rPr>
              <a:t>(108)</a:t>
            </a:r>
          </a:p>
        </p:txBody>
      </p:sp>
      <p:pic>
        <p:nvPicPr>
          <p:cNvPr id="5" name="توحيد الذب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163" y="5713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10624</TotalTime>
  <Words>473</Words>
  <Application>Microsoft Office PowerPoint</Application>
  <PresentationFormat>ملء الشاشة</PresentationFormat>
  <Paragraphs>60</Paragraphs>
  <Slides>17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31" baseType="lpstr">
      <vt:lpstr>Arabic Typesetting</vt:lpstr>
      <vt:lpstr>Arial</vt:lpstr>
      <vt:lpstr>Calibri</vt:lpstr>
      <vt:lpstr>Calibri Light</vt:lpstr>
      <vt:lpstr>Emad-Diana eXtra Normal</vt:lpstr>
      <vt:lpstr>GE SS Two Bold</vt:lpstr>
      <vt:lpstr>GE SS Two Light</vt:lpstr>
      <vt:lpstr>GE SS Two Medium</vt:lpstr>
      <vt:lpstr>KFGQPC Uthmanic Script HAFS</vt:lpstr>
      <vt:lpstr>Kufyan Arabic Light</vt:lpstr>
      <vt:lpstr>Times New Roman</vt:lpstr>
      <vt:lpstr>Wasm font Bold</vt:lpstr>
      <vt:lpstr>Wasm font regular</vt:lpstr>
      <vt:lpstr>نسق Office</vt:lpstr>
      <vt:lpstr>لكي يظهر العرض بشكل جميل قم بتحميل هذا الخط: اسم الخط GE SS Two Light</vt:lpstr>
      <vt:lpstr>عرض تقديمي في PowerPoint</vt:lpstr>
      <vt:lpstr>المُلَخَصْ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الشركُ بالله أعظَمُ الذنوبِ على الإطلاق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 الله البارقي</dc:creator>
  <cp:lastModifiedBy>ahmad albarqi</cp:lastModifiedBy>
  <cp:revision>131</cp:revision>
  <dcterms:created xsi:type="dcterms:W3CDTF">2014-09-07T16:03:46Z</dcterms:created>
  <dcterms:modified xsi:type="dcterms:W3CDTF">2014-12-23T18:37:03Z</dcterms:modified>
</cp:coreProperties>
</file>