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9"/>
  </p:notesMasterIdLst>
  <p:sldIdLst>
    <p:sldId id="398" r:id="rId2"/>
    <p:sldId id="380" r:id="rId3"/>
    <p:sldId id="256" r:id="rId4"/>
    <p:sldId id="308" r:id="rId5"/>
    <p:sldId id="342" r:id="rId6"/>
    <p:sldId id="263" r:id="rId7"/>
    <p:sldId id="311" r:id="rId8"/>
    <p:sldId id="315" r:id="rId9"/>
    <p:sldId id="343" r:id="rId10"/>
    <p:sldId id="312" r:id="rId11"/>
    <p:sldId id="344" r:id="rId12"/>
    <p:sldId id="399" r:id="rId13"/>
    <p:sldId id="381" r:id="rId14"/>
    <p:sldId id="275" r:id="rId15"/>
    <p:sldId id="313" r:id="rId16"/>
    <p:sldId id="386" r:id="rId17"/>
    <p:sldId id="383" r:id="rId18"/>
    <p:sldId id="314" r:id="rId19"/>
    <p:sldId id="316" r:id="rId20"/>
    <p:sldId id="392" r:id="rId21"/>
    <p:sldId id="318" r:id="rId22"/>
    <p:sldId id="393" r:id="rId23"/>
    <p:sldId id="387" r:id="rId24"/>
    <p:sldId id="317" r:id="rId25"/>
    <p:sldId id="319" r:id="rId26"/>
    <p:sldId id="321" r:id="rId27"/>
    <p:sldId id="388" r:id="rId28"/>
    <p:sldId id="400" r:id="rId29"/>
    <p:sldId id="382" r:id="rId30"/>
    <p:sldId id="281" r:id="rId31"/>
    <p:sldId id="345" r:id="rId32"/>
    <p:sldId id="385" r:id="rId33"/>
    <p:sldId id="384" r:id="rId34"/>
    <p:sldId id="346" r:id="rId35"/>
    <p:sldId id="390" r:id="rId36"/>
    <p:sldId id="347" r:id="rId37"/>
    <p:sldId id="348" r:id="rId38"/>
    <p:sldId id="394" r:id="rId39"/>
    <p:sldId id="349" r:id="rId40"/>
    <p:sldId id="395" r:id="rId41"/>
    <p:sldId id="396" r:id="rId42"/>
    <p:sldId id="389" r:id="rId43"/>
    <p:sldId id="350" r:id="rId44"/>
    <p:sldId id="351" r:id="rId45"/>
    <p:sldId id="359" r:id="rId46"/>
    <p:sldId id="391" r:id="rId47"/>
    <p:sldId id="401" r:id="rId4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7C17E4-62A3-4E4C-A1BE-4D05B86B31B8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F04E93-FB68-483A-AB33-FFA8A285E96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04E93-FB68-483A-AB33-FFA8A285E961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DA9-0BF1-4F9C-BB8E-D8347AA8B416}" type="datetimeFigureOut">
              <a:rPr lang="ar-SA" smtClean="0"/>
              <a:pPr/>
              <a:t>22/03/36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7FC2-1919-4E4F-AE20-C1337D2F644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9.jpeg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1.jpeg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18.jpeg"/><Relationship Id="rId4" Type="http://schemas.openxmlformats.org/officeDocument/2006/relationships/image" Target="../media/image2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13" Type="http://schemas.openxmlformats.org/officeDocument/2006/relationships/image" Target="../media/image45.jpeg"/><Relationship Id="rId18" Type="http://schemas.openxmlformats.org/officeDocument/2006/relationships/image" Target="../media/image5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12" Type="http://schemas.openxmlformats.org/officeDocument/2006/relationships/image" Target="../media/image44.jpeg"/><Relationship Id="rId17" Type="http://schemas.openxmlformats.org/officeDocument/2006/relationships/image" Target="../media/image49.jpeg"/><Relationship Id="rId2" Type="http://schemas.openxmlformats.org/officeDocument/2006/relationships/image" Target="../media/image30.jpeg"/><Relationship Id="rId16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11" Type="http://schemas.openxmlformats.org/officeDocument/2006/relationships/image" Target="../media/image43.jpeg"/><Relationship Id="rId5" Type="http://schemas.openxmlformats.org/officeDocument/2006/relationships/image" Target="../media/image37.jpeg"/><Relationship Id="rId15" Type="http://schemas.openxmlformats.org/officeDocument/2006/relationships/image" Target="../media/image47.jpeg"/><Relationship Id="rId10" Type="http://schemas.openxmlformats.org/officeDocument/2006/relationships/image" Target="../media/image42.jpeg"/><Relationship Id="rId4" Type="http://schemas.openxmlformats.org/officeDocument/2006/relationships/image" Target="../media/image36.jpeg"/><Relationship Id="rId9" Type="http://schemas.openxmlformats.org/officeDocument/2006/relationships/image" Target="../media/image41.jpeg"/><Relationship Id="rId14" Type="http://schemas.openxmlformats.org/officeDocument/2006/relationships/image" Target="../media/image46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51.jpeg"/><Relationship Id="rId4" Type="http://schemas.openxmlformats.org/officeDocument/2006/relationships/image" Target="../media/image21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53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52.jpeg"/><Relationship Id="rId4" Type="http://schemas.openxmlformats.org/officeDocument/2006/relationships/image" Target="../media/image18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1436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3600" b="1" dirty="0" smtClean="0">
                <a:solidFill>
                  <a:srgbClr val="00B050"/>
                </a:solidFill>
              </a:rPr>
              <a:t>الفكرة العامة / </a:t>
            </a:r>
          </a:p>
          <a:p>
            <a:pPr algn="ctr">
              <a:buNone/>
            </a:pPr>
            <a:r>
              <a:rPr lang="ar-SA" b="1" dirty="0" smtClean="0"/>
              <a:t>علم البيئة هو علم دراسة التفاعلات في النظام البيئي . </a:t>
            </a:r>
          </a:p>
          <a:p>
            <a:pPr algn="ctr">
              <a:buNone/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فصل ( 12 ) علم البيئة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r>
              <a:rPr lang="ar-SA" b="1" dirty="0" smtClean="0">
                <a:solidFill>
                  <a:srgbClr val="0070C0"/>
                </a:solidFill>
              </a:rPr>
              <a:t>الدرس الأول                                        الدرس الثاني</a:t>
            </a:r>
          </a:p>
          <a:p>
            <a:pPr algn="ctr">
              <a:buNone/>
            </a:pPr>
            <a:r>
              <a:rPr lang="ar-SA" b="1" dirty="0" smtClean="0"/>
              <a:t>ما النظام البيئي ؟                                    المخلوقات الحية</a:t>
            </a:r>
          </a:p>
          <a:p>
            <a:pPr algn="ctr">
              <a:buNone/>
            </a:pPr>
            <a:r>
              <a:rPr lang="ar-SA" sz="3600" b="1" dirty="0" smtClean="0"/>
              <a:t>                                                 والبيئة والطاقة</a:t>
            </a:r>
            <a:endParaRPr lang="ar-SA" sz="36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643438" y="3214686"/>
            <a:ext cx="250033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 flipV="1">
            <a:off x="1857356" y="3214686"/>
            <a:ext cx="285752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rmAutofit fontScale="90000"/>
          </a:bodyPr>
          <a:lstStyle/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ar-SA" sz="4900" b="1" dirty="0" smtClean="0">
                <a:solidFill>
                  <a:srgbClr val="C00000"/>
                </a:solidFill>
              </a:rPr>
              <a:t>تجربة </a:t>
            </a:r>
            <a:r>
              <a:rPr lang="ar-SA" sz="4900" b="1" dirty="0" err="1" smtClean="0">
                <a:solidFill>
                  <a:srgbClr val="C00000"/>
                </a:solidFill>
              </a:rPr>
              <a:t>إستهلالية</a:t>
            </a:r>
            <a:r>
              <a:rPr lang="ar-SA" sz="4900" b="1" dirty="0" smtClean="0">
                <a:solidFill>
                  <a:srgbClr val="C00000"/>
                </a:solidFill>
              </a:rPr>
              <a:t>   </a:t>
            </a:r>
            <a:endParaRPr lang="ar-SA" sz="4000" b="1" dirty="0" smtClean="0">
              <a:solidFill>
                <a:srgbClr val="C00000"/>
              </a:solidFill>
            </a:endParaRPr>
          </a:p>
          <a:p>
            <a:pPr algn="ctr"/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C:\Users\Public\Pictures\مختب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2000264" cy="1285884"/>
          </a:xfrm>
          <a:prstGeom prst="rect">
            <a:avLst/>
          </a:prstGeom>
          <a:noFill/>
        </p:spPr>
      </p:pic>
      <p:sp>
        <p:nvSpPr>
          <p:cNvPr id="8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</a:t>
            </a:r>
            <a:r>
              <a:rPr lang="ar-SA" b="1" dirty="0" smtClean="0"/>
              <a:t>ما النظام الحيوي ؟</a:t>
            </a:r>
            <a:endParaRPr lang="ar-SA" dirty="0"/>
          </a:p>
        </p:txBody>
      </p:sp>
      <p:sp>
        <p:nvSpPr>
          <p:cNvPr id="9" name="تمرير عمودي 8"/>
          <p:cNvSpPr/>
          <p:nvPr/>
        </p:nvSpPr>
        <p:spPr>
          <a:xfrm>
            <a:off x="5072066" y="3071810"/>
            <a:ext cx="3429024" cy="3143272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err="1" smtClean="0">
                <a:solidFill>
                  <a:srgbClr val="C00000"/>
                </a:solidFill>
              </a:rPr>
              <a:t>المطويات</a:t>
            </a:r>
            <a:endParaRPr lang="ar-SA" sz="5400" b="1" dirty="0">
              <a:solidFill>
                <a:srgbClr val="C00000"/>
              </a:solidFill>
            </a:endParaRPr>
          </a:p>
        </p:txBody>
      </p:sp>
      <p:sp>
        <p:nvSpPr>
          <p:cNvPr id="10" name="وجه ضاحك 9"/>
          <p:cNvSpPr/>
          <p:nvPr/>
        </p:nvSpPr>
        <p:spPr>
          <a:xfrm>
            <a:off x="500034" y="2786058"/>
            <a:ext cx="4214842" cy="3643338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dirty="0" smtClean="0"/>
          </a:p>
          <a:p>
            <a:pPr algn="ctr"/>
            <a:endParaRPr lang="ar-SA" sz="2000" dirty="0" smtClean="0"/>
          </a:p>
          <a:p>
            <a:pPr algn="ctr"/>
            <a:endParaRPr lang="ar-SA" sz="48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4800" b="1" dirty="0" smtClean="0">
                <a:solidFill>
                  <a:srgbClr val="C00000"/>
                </a:solidFill>
              </a:rPr>
              <a:t>أتهيأ للقراءة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التوقع</a:t>
            </a:r>
          </a:p>
          <a:p>
            <a:pPr algn="ctr"/>
            <a:endParaRPr lang="ar-SA" sz="1600" b="1" dirty="0" smtClean="0">
              <a:solidFill>
                <a:srgbClr val="C00000"/>
              </a:solidFill>
            </a:endParaRPr>
          </a:p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توجيه </a:t>
            </a:r>
            <a:r>
              <a:rPr lang="ar-SA" sz="2800" b="1" dirty="0" err="1" smtClean="0">
                <a:solidFill>
                  <a:srgbClr val="C00000"/>
                </a:solidFill>
              </a:rPr>
              <a:t>القراءةوتركيزها</a:t>
            </a:r>
            <a:endParaRPr lang="ar-SA" sz="2800" b="1" dirty="0" smtClean="0">
              <a:solidFill>
                <a:srgbClr val="C00000"/>
              </a:solidFill>
            </a:endParaRPr>
          </a:p>
          <a:p>
            <a:pPr algn="ctr"/>
            <a:endParaRPr lang="ar-S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الأول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ما النظام البيئي ؟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غذاء السمك </a:t>
            </a: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Public\Pictures\قاع المحي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358245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غذاء السمك </a:t>
            </a:r>
            <a:endParaRPr lang="ar-SA" sz="32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357158" y="857232"/>
            <a:ext cx="8329612" cy="52149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إن إعداد حوض أسماك ممتع جداً . عليك في البداية أن تقرري نوع الحوض الذي تريديه , هل سيضم أسماك مياه عذبة ,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       أم أسماك مياه مالحة ؟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كذلك عليك أن تختاري </a:t>
            </a:r>
            <a:r>
              <a:rPr lang="ar-SA" b="1" dirty="0" err="1" smtClean="0"/>
              <a:t>الاسماك</a:t>
            </a:r>
            <a:r>
              <a:rPr lang="ar-SA" b="1" dirty="0" smtClean="0"/>
              <a:t> التي تعيش معاً , دون أن يتغذى بعضها على بعض .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ما الأشياء الأخرى التي قد تحتاجي إليها لعمل حوض أسماك ؟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غذاء السمك </a:t>
            </a:r>
            <a:endParaRPr lang="ar-SA" sz="32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C:\Users\Public\Pictures\قاع المحي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8429684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60007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b="1" dirty="0" smtClean="0"/>
              <a:t> </a:t>
            </a:r>
            <a:r>
              <a:rPr lang="ar-SA" b="1" dirty="0" smtClean="0">
                <a:solidFill>
                  <a:srgbClr val="FF0000"/>
                </a:solidFill>
              </a:rPr>
              <a:t>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 الأجزاء الحية في حوض السمك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 الأجزاء غير الحية في حوض السمك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ترى . كيف تتفاعل الأجزاء المختلفة في حوض السمك بعضها مع بعض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6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71480"/>
            <a:ext cx="128588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تصف المكونات الحية والمكونات غير الحية في النظام البيئي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كيف تتفاعل مكونات النظام البيئي بعضها مع بعض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endParaRPr lang="ar-SA" b="1" dirty="0" smtClean="0"/>
          </a:p>
          <a:p>
            <a:pPr lvl="0">
              <a:buNone/>
            </a:pPr>
            <a:endParaRPr lang="ar-SA" b="1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</a:t>
            </a:r>
            <a:r>
              <a:rPr lang="ar-SA" b="1" dirty="0" smtClean="0"/>
              <a:t>(  النظام البيئي  /  علم البيئة  /  الغلاف الحيوي  /  العوامل الحيوية  /  العوامل </a:t>
            </a:r>
            <a:r>
              <a:rPr lang="ar-SA" b="1" dirty="0" err="1" smtClean="0"/>
              <a:t>اللاحيوية</a:t>
            </a:r>
            <a:r>
              <a:rPr lang="ar-SA" b="1" dirty="0" smtClean="0"/>
              <a:t>   ) </a:t>
            </a:r>
            <a:endParaRPr lang="en-US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86050" y="428604"/>
            <a:ext cx="3286148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285852" y="3500438"/>
            <a:ext cx="6215106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المفردات الجديدة</a:t>
            </a:r>
            <a:r>
              <a:rPr lang="ar-SA" sz="5400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   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800" b="1" dirty="0" smtClean="0"/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 / 2 )</a:t>
            </a: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/>
              <a:t> كيف تتفاعل المخلوقات الحية مع المكونات الغير حية في النظام البيئي ؟ 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   </a:t>
            </a:r>
            <a:endParaRPr lang="ar-SA" sz="2800" b="1" dirty="0" smtClean="0"/>
          </a:p>
          <a:p>
            <a:pPr algn="ctr">
              <a:lnSpc>
                <a:spcPct val="150000"/>
              </a:lnSpc>
              <a:buNone/>
            </a:pPr>
            <a:endParaRPr lang="ar-SA" sz="2800" b="1" dirty="0" smtClean="0"/>
          </a:p>
        </p:txBody>
      </p:sp>
      <p:pic>
        <p:nvPicPr>
          <p:cNvPr id="6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57166"/>
            <a:ext cx="1142998" cy="1000132"/>
          </a:xfrm>
          <a:prstGeom prst="rect">
            <a:avLst/>
          </a:prstGeom>
          <a:noFill/>
        </p:spPr>
      </p:pic>
      <p:pic>
        <p:nvPicPr>
          <p:cNvPr id="9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14950"/>
            <a:ext cx="1252537" cy="1000132"/>
          </a:xfrm>
          <a:prstGeom prst="rect">
            <a:avLst/>
          </a:prstGeom>
          <a:noFill/>
        </p:spPr>
      </p:pic>
      <p:sp>
        <p:nvSpPr>
          <p:cNvPr id="10" name="سهم إلى اليمين 9"/>
          <p:cNvSpPr/>
          <p:nvPr/>
        </p:nvSpPr>
        <p:spPr>
          <a:xfrm>
            <a:off x="1571604" y="5000636"/>
            <a:ext cx="5643602" cy="135732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C00000"/>
                </a:solidFill>
              </a:rPr>
              <a:t>ص</a:t>
            </a:r>
            <a:r>
              <a:rPr lang="ar-SA" sz="3200" b="1" dirty="0" smtClean="0">
                <a:solidFill>
                  <a:srgbClr val="C00000"/>
                </a:solidFill>
              </a:rPr>
              <a:t> ( 166)  رقم  ( 1 )</a:t>
            </a:r>
            <a:endParaRPr lang="ar-SA" sz="3200" b="1" dirty="0">
              <a:solidFill>
                <a:srgbClr val="C00000"/>
              </a:solidFill>
            </a:endParaRPr>
          </a:p>
        </p:txBody>
      </p:sp>
      <p:pic>
        <p:nvPicPr>
          <p:cNvPr id="11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071678"/>
            <a:ext cx="1214446" cy="1071570"/>
          </a:xfrm>
          <a:prstGeom prst="rect">
            <a:avLst/>
          </a:prstGeom>
          <a:noFill/>
        </p:spPr>
      </p:pic>
      <p:sp>
        <p:nvSpPr>
          <p:cNvPr id="12" name="مخطط انسيابي: محطة طرفية 11"/>
          <p:cNvSpPr/>
          <p:nvPr/>
        </p:nvSpPr>
        <p:spPr>
          <a:xfrm>
            <a:off x="1000100" y="3214686"/>
            <a:ext cx="7143800" cy="1643074"/>
          </a:xfrm>
          <a:prstGeom prst="flowChartTermina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حددي المكونات الحية والغير حية في غرفة الصف ؟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ar-SA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1500166" y="4000504"/>
          <a:ext cx="6096000" cy="7366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    مكونات حية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مكونات غير حية</a:t>
                      </a:r>
                      <a:endParaRPr lang="ar-SA" dirty="0"/>
                    </a:p>
                  </a:txBody>
                  <a:tcPr/>
                </a:tc>
              </a:tr>
              <a:tr h="12922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 algn="ctr"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                تنوع الثقافات  </a:t>
            </a:r>
            <a:r>
              <a:rPr lang="ar-SA" sz="2800" b="1" dirty="0" smtClean="0"/>
              <a:t>( التوازن الطبيعي )  </a:t>
            </a:r>
          </a:p>
          <a:p>
            <a:pPr algn="ctr">
              <a:lnSpc>
                <a:spcPct val="150000"/>
              </a:lnSpc>
              <a:buNone/>
            </a:pP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إثــــــــــــــــــــــــراء علــــــــمي</a:t>
            </a:r>
          </a:p>
          <a:p>
            <a:pPr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</a:t>
            </a:r>
            <a:r>
              <a:rPr lang="ar-SA" sz="2800" b="1" dirty="0" smtClean="0"/>
              <a:t>(   العوامل الحيوية شكل 3  )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   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ألم تروا أن الله سخر لكم ما في السموات وما في الأرض وأسبغ عليكم نعمه ظاهرة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وباطنة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... ) </a:t>
            </a:r>
            <a:r>
              <a:rPr lang="ar-SA" sz="1800" b="1" dirty="0" smtClean="0">
                <a:solidFill>
                  <a:srgbClr val="B60E92"/>
                </a:solidFill>
              </a:rPr>
              <a:t> 20 لقمان</a:t>
            </a: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endParaRPr lang="ar-SA" sz="2800" dirty="0" smtClean="0"/>
          </a:p>
        </p:txBody>
      </p:sp>
      <p:pic>
        <p:nvPicPr>
          <p:cNvPr id="8" name="Picture 2" descr="C:\Users\Public\Pictures\قرآن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071810"/>
            <a:ext cx="1214446" cy="785818"/>
          </a:xfrm>
          <a:prstGeom prst="rect">
            <a:avLst/>
          </a:prstGeom>
          <a:noFill/>
        </p:spPr>
      </p:pic>
      <p:pic>
        <p:nvPicPr>
          <p:cNvPr id="11" name="Picture 10" descr="C:\Users\Public\Pictures\تنوع ثقافا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57166"/>
            <a:ext cx="1214446" cy="1000132"/>
          </a:xfrm>
          <a:prstGeom prst="rect">
            <a:avLst/>
          </a:prstGeom>
          <a:noFill/>
        </p:spPr>
      </p:pic>
      <p:pic>
        <p:nvPicPr>
          <p:cNvPr id="12" name="Picture 18" descr="C:\Users\Public\Pictures\منننناقش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178592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التكيف  )</a:t>
            </a:r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أسئلة ومناقشة /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1. عددي بعض البيئات ذات الظروف القاسية ؟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2. كيف تكيفت حيوانات ونباتات هذه المناطق مع بيئاتها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sz="2800" dirty="0" smtClean="0"/>
              <a:t>  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( 163 )</a:t>
            </a:r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( 4 / 5 / 6 / 7 )</a:t>
            </a:r>
          </a:p>
        </p:txBody>
      </p:sp>
      <p:pic>
        <p:nvPicPr>
          <p:cNvPr id="7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4214818"/>
            <a:ext cx="1214446" cy="1000132"/>
          </a:xfrm>
          <a:prstGeom prst="rect">
            <a:avLst/>
          </a:prstGeom>
          <a:noFill/>
        </p:spPr>
      </p:pic>
      <p:pic>
        <p:nvPicPr>
          <p:cNvPr id="8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57166"/>
            <a:ext cx="1214446" cy="1071570"/>
          </a:xfrm>
          <a:prstGeom prst="rect">
            <a:avLst/>
          </a:prstGeom>
          <a:noFill/>
        </p:spPr>
      </p:pic>
      <p:sp>
        <p:nvSpPr>
          <p:cNvPr id="9" name="مخطط انسيابي: محطة طرفية 8"/>
          <p:cNvSpPr/>
          <p:nvPr/>
        </p:nvSpPr>
        <p:spPr>
          <a:xfrm>
            <a:off x="1428728" y="1643050"/>
            <a:ext cx="6715172" cy="1071570"/>
          </a:xfrm>
          <a:prstGeom prst="flowChartTerminator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</a:rPr>
              <a:t>صنفي العوامل </a:t>
            </a:r>
            <a:r>
              <a:rPr lang="ar-SA" sz="2800" b="1" dirty="0" err="1" smtClean="0">
                <a:solidFill>
                  <a:srgbClr val="C00000"/>
                </a:solidFill>
              </a:rPr>
              <a:t>اللاحيوية</a:t>
            </a:r>
            <a:r>
              <a:rPr lang="ar-SA" sz="2800" b="1" dirty="0" smtClean="0">
                <a:solidFill>
                  <a:srgbClr val="C00000"/>
                </a:solidFill>
              </a:rPr>
              <a:t> في النظام البيئي على شكل خريطة مفاهيم ؟</a:t>
            </a:r>
            <a:endParaRPr lang="ar-SA" sz="2800" b="1" dirty="0">
              <a:solidFill>
                <a:srgbClr val="C00000"/>
              </a:solidFill>
            </a:endParaRPr>
          </a:p>
        </p:txBody>
      </p:sp>
      <p:pic>
        <p:nvPicPr>
          <p:cNvPr id="10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857496"/>
            <a:ext cx="1252537" cy="1000132"/>
          </a:xfrm>
          <a:prstGeom prst="rect">
            <a:avLst/>
          </a:prstGeom>
          <a:noFill/>
        </p:spPr>
      </p:pic>
      <p:sp>
        <p:nvSpPr>
          <p:cNvPr id="11" name="سهم إلى اليمين 10"/>
          <p:cNvSpPr/>
          <p:nvPr/>
        </p:nvSpPr>
        <p:spPr>
          <a:xfrm>
            <a:off x="1571604" y="2786058"/>
            <a:ext cx="5643602" cy="135732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</a:rPr>
              <a:t>الواجب  </a:t>
            </a:r>
            <a:r>
              <a:rPr lang="ar-SA" sz="3200" b="1" dirty="0" err="1" smtClean="0">
                <a:solidFill>
                  <a:srgbClr val="C00000"/>
                </a:solidFill>
              </a:rPr>
              <a:t>ص</a:t>
            </a:r>
            <a:r>
              <a:rPr lang="ar-SA" sz="3200" b="1" dirty="0" smtClean="0">
                <a:solidFill>
                  <a:srgbClr val="C00000"/>
                </a:solidFill>
              </a:rPr>
              <a:t> ( 166)  رقم  ( 2 )</a:t>
            </a:r>
            <a:endParaRPr lang="ar-SA" sz="3200" b="1" dirty="0">
              <a:solidFill>
                <a:srgbClr val="C00000"/>
              </a:solidFill>
            </a:endParaRPr>
          </a:p>
        </p:txBody>
      </p:sp>
      <p:pic>
        <p:nvPicPr>
          <p:cNvPr id="12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500702"/>
            <a:ext cx="114299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2800" dirty="0" smtClean="0"/>
              <a:t>  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تجربة  </a:t>
            </a:r>
            <a:r>
              <a:rPr lang="ar-SA" sz="2800" b="1" dirty="0" smtClean="0"/>
              <a:t>(  ملاحظة خصائص التربة )</a:t>
            </a:r>
            <a:endParaRPr lang="ar-SA" sz="2800" dirty="0" smtClean="0"/>
          </a:p>
          <a:p>
            <a:pPr>
              <a:buNone/>
            </a:pPr>
            <a:endParaRPr lang="ar-SA" dirty="0" smtClean="0"/>
          </a:p>
          <a:p>
            <a:pPr>
              <a:lnSpc>
                <a:spcPct val="200000"/>
              </a:lnSpc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طرائق تدريس متنوعة </a:t>
            </a:r>
            <a:r>
              <a:rPr lang="ar-SA" sz="2800" b="1" dirty="0" smtClean="0"/>
              <a:t>( صعوبات التعلم )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( 165 )   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800" b="1" dirty="0" smtClean="0"/>
          </a:p>
          <a:p>
            <a:pPr>
              <a:lnSpc>
                <a:spcPct val="300000"/>
              </a:lnSpc>
              <a:buNone/>
            </a:pPr>
            <a:r>
              <a:rPr lang="ar-SA" sz="2800" b="1" dirty="0" smtClean="0"/>
              <a:t>  </a:t>
            </a:r>
            <a:r>
              <a:rPr lang="ar-SA" sz="2400" b="1" dirty="0" smtClean="0">
                <a:solidFill>
                  <a:srgbClr val="FF0000"/>
                </a:solidFill>
              </a:rPr>
              <a:t> 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... وجعلنا من الماء كل شيء حي أفلا يؤمنون ) </a:t>
            </a:r>
            <a:r>
              <a:rPr lang="ar-SA" sz="1800" b="1" dirty="0" smtClean="0">
                <a:solidFill>
                  <a:srgbClr val="B60E92"/>
                </a:solidFill>
              </a:rPr>
              <a:t>30 الأنبياء</a:t>
            </a:r>
            <a:endParaRPr lang="ar-SA" sz="2800" b="1" dirty="0" smtClean="0"/>
          </a:p>
        </p:txBody>
      </p:sp>
      <p:pic>
        <p:nvPicPr>
          <p:cNvPr id="5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143248"/>
            <a:ext cx="1285884" cy="1000132"/>
          </a:xfrm>
          <a:prstGeom prst="rect">
            <a:avLst/>
          </a:prstGeom>
          <a:noFill/>
        </p:spPr>
      </p:pic>
      <p:pic>
        <p:nvPicPr>
          <p:cNvPr id="9" name="Picture 6" descr="C:\Users\Public\Pictures\تجار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28604"/>
            <a:ext cx="1214446" cy="1000133"/>
          </a:xfrm>
          <a:prstGeom prst="rect">
            <a:avLst/>
          </a:prstGeom>
          <a:noFill/>
        </p:spPr>
      </p:pic>
      <p:pic>
        <p:nvPicPr>
          <p:cNvPr id="10" name="Picture 2" descr="C:\Users\Public\Pictures\قرآن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4286256"/>
            <a:ext cx="1214446" cy="785818"/>
          </a:xfrm>
          <a:prstGeom prst="rect">
            <a:avLst/>
          </a:prstGeom>
          <a:noFill/>
        </p:spPr>
      </p:pic>
      <p:pic>
        <p:nvPicPr>
          <p:cNvPr id="11" name="Picture 14" descr="C:\Users\Public\Pictures\طرائق متنوعة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1785926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 algn="ctr">
              <a:buNone/>
            </a:pPr>
            <a:endParaRPr lang="ar-SA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</a:t>
            </a: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التحقق من الفهم</a:t>
            </a:r>
          </a:p>
          <a:p>
            <a:pPr lvl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</a:t>
            </a:r>
          </a:p>
          <a:p>
            <a:pPr lvl="0"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                  إعادة التدريس (  عوامل النظام البيئي ) </a:t>
            </a:r>
            <a:r>
              <a:rPr lang="ar-SA" sz="2800" dirty="0" smtClean="0"/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حددي العوامل الحية والغير الحية في جدول , من القائمة التالية : 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( تربة , ماء , أشجار , صخور , أنهار , إنسان , طيور ,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       شمس , طحالب , بكتريا )</a:t>
            </a:r>
            <a:endParaRPr lang="en-US" b="1" dirty="0" smtClean="0"/>
          </a:p>
          <a:p>
            <a:pPr lvl="0">
              <a:lnSpc>
                <a:spcPct val="150000"/>
              </a:lnSpc>
              <a:buNone/>
            </a:pPr>
            <a:r>
              <a:rPr lang="ar-SA" sz="2800" dirty="0" smtClean="0"/>
              <a:t> </a:t>
            </a:r>
            <a:endParaRPr lang="ar-SA" dirty="0" smtClean="0"/>
          </a:p>
          <a:p>
            <a:pPr lvl="0">
              <a:lnSpc>
                <a:spcPct val="200000"/>
              </a:lnSpc>
              <a:buNone/>
            </a:pPr>
            <a:endParaRPr lang="ar-SA" dirty="0" smtClean="0"/>
          </a:p>
        </p:txBody>
      </p:sp>
      <p:pic>
        <p:nvPicPr>
          <p:cNvPr id="5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714620"/>
            <a:ext cx="1214446" cy="1000132"/>
          </a:xfrm>
          <a:prstGeom prst="rect">
            <a:avLst/>
          </a:prstGeom>
          <a:noFill/>
        </p:spPr>
      </p:pic>
      <p:pic>
        <p:nvPicPr>
          <p:cNvPr id="6" name="Picture 6" descr="C:\Users\Public\Pictures\عقل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357298"/>
            <a:ext cx="1357322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 descr="C:\Users\Public\Pictures\خفيات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28992" y="1643050"/>
            <a:ext cx="4786314" cy="3781436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وحدة ( 6 )</a:t>
            </a:r>
          </a:p>
          <a:p>
            <a:pPr>
              <a:lnSpc>
                <a:spcPct val="150000"/>
              </a:lnSpc>
            </a:pPr>
            <a:endParaRPr lang="ar-SA" sz="800" b="1" dirty="0" smtClean="0">
              <a:solidFill>
                <a:schemeClr val="tx1"/>
              </a:solidFill>
            </a:endParaRPr>
          </a:p>
          <a:p>
            <a:r>
              <a:rPr lang="ar-SA" sz="7200" b="1" dirty="0" smtClean="0">
                <a:solidFill>
                  <a:schemeClr val="tx1"/>
                </a:solidFill>
              </a:rPr>
              <a:t>الحياة والبيئة</a:t>
            </a:r>
            <a:endParaRPr lang="ar-SA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Pictures\خلفية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0298" y="714356"/>
            <a:ext cx="6115064" cy="5429288"/>
          </a:xfrm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00B050"/>
                </a:solidFill>
              </a:rPr>
              <a:t>الدرس الثاني :</a:t>
            </a: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SA" sz="8000" b="1" dirty="0" smtClean="0">
                <a:solidFill>
                  <a:srgbClr val="FF0000"/>
                </a:solidFill>
              </a:rPr>
              <a:t>المخلوقات الحية والبيئة والطاقة </a:t>
            </a:r>
            <a:endParaRPr lang="ar-SA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هل أستطيع العيش معك ؟</a:t>
            </a:r>
            <a:endParaRPr lang="ar-SA" sz="3200" b="1" dirty="0"/>
          </a:p>
        </p:txBody>
      </p:sp>
      <p:pic>
        <p:nvPicPr>
          <p:cNvPr id="5123" name="Picture 3" descr="C:\Users\Public\Pictures\سمك مهرج 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8286807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هل أستطيع العيش معك ؟</a:t>
            </a:r>
            <a:endParaRPr lang="ar-SA" sz="32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يشبه حيوان شقائق </a:t>
            </a:r>
            <a:r>
              <a:rPr lang="ar-SA" b="1" dirty="0" err="1" smtClean="0"/>
              <a:t>النعمان</a:t>
            </a:r>
            <a:r>
              <a:rPr lang="ar-SA" b="1" dirty="0" smtClean="0"/>
              <a:t> الأزهار , وهو من الحيوانات الآكلة اللحوم . تعيش هذه الحيوانات ملتصقة على أجسام ثابتة , منها الشعاب المرجانية . ويستخدم شقائق </a:t>
            </a:r>
            <a:r>
              <a:rPr lang="ar-SA" b="1" dirty="0" err="1" smtClean="0"/>
              <a:t>النعمان</a:t>
            </a:r>
            <a:r>
              <a:rPr lang="ar-SA" b="1" dirty="0" smtClean="0"/>
              <a:t> مجساته الطويلة في لسع الأسماك والحيوانات البحرية الأخرى التي تسبح فوقه , فيشل حركتها , ثم يقوم  </a:t>
            </a:r>
            <a:r>
              <a:rPr lang="ar-SA" b="1" dirty="0" err="1" smtClean="0"/>
              <a:t>بإلتهامها</a:t>
            </a:r>
            <a:r>
              <a:rPr lang="ar-SA" b="1" dirty="0" smtClean="0"/>
              <a:t>. ويعيش شقائق </a:t>
            </a:r>
            <a:r>
              <a:rPr lang="ar-SA" b="1" dirty="0" err="1" smtClean="0"/>
              <a:t>النعمان</a:t>
            </a:r>
            <a:r>
              <a:rPr lang="ar-SA" b="1" dirty="0" smtClean="0"/>
              <a:t> دائماً مع السمكة </a:t>
            </a:r>
            <a:r>
              <a:rPr lang="ar-SA" b="1" dirty="0" err="1" smtClean="0"/>
              <a:t>المهرّجة</a:t>
            </a:r>
            <a:r>
              <a:rPr lang="ar-SA" b="1" dirty="0" smtClean="0"/>
              <a:t> , كما في الصورة أدناه .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شريحة التركيز / </a:t>
            </a:r>
            <a:r>
              <a:rPr lang="ar-SA" sz="3200" b="1" dirty="0" smtClean="0"/>
              <a:t> هل أستطيع العيش معك ؟</a:t>
            </a:r>
            <a:endParaRPr lang="ar-SA" sz="32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C:\Users\Public\Pictures\سمك مهرج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8429684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357298"/>
            <a:ext cx="8515352" cy="4643470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ورقة نشاط /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ar-SA" b="1" dirty="0" smtClean="0"/>
              <a:t>ماذا تستفيد السمكة </a:t>
            </a:r>
            <a:r>
              <a:rPr lang="ar-SA" b="1" dirty="0" err="1" smtClean="0"/>
              <a:t>المهّرجة</a:t>
            </a:r>
            <a:r>
              <a:rPr lang="ar-SA" b="1" dirty="0" smtClean="0"/>
              <a:t> من عيشها مع شقائق </a:t>
            </a:r>
            <a:r>
              <a:rPr lang="ar-SA" b="1" dirty="0" err="1" smtClean="0"/>
              <a:t>النعمان</a:t>
            </a:r>
            <a:r>
              <a:rPr lang="ar-SA" b="1" dirty="0" smtClean="0"/>
              <a:t>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هل يستفيد شقائق </a:t>
            </a:r>
            <a:r>
              <a:rPr lang="ar-SA" b="1" dirty="0" err="1" smtClean="0"/>
              <a:t>النعمان</a:t>
            </a:r>
            <a:r>
              <a:rPr lang="ar-SA" b="1" dirty="0" smtClean="0"/>
              <a:t> من هذه العلاقة ؟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ترى . لماذا </a:t>
            </a:r>
            <a:r>
              <a:rPr lang="ar-SA" b="1" dirty="0" err="1" smtClean="0"/>
              <a:t>لايتغذى</a:t>
            </a:r>
            <a:r>
              <a:rPr lang="ar-SA" b="1" dirty="0" smtClean="0"/>
              <a:t> هذان الحيوانان أحدهما على الآخر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  <p:pic>
        <p:nvPicPr>
          <p:cNvPr id="7" name="Picture 3" descr="C:\Users\Public\Pictures\نشاط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142984"/>
            <a:ext cx="1285884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الموارد الضرورية 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أسئلة ومناقشة /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</a:t>
            </a:r>
            <a:r>
              <a:rPr lang="ar-SA" b="1" dirty="0" smtClean="0"/>
              <a:t>1. أكتبي قائمة بالموارد الضرورية للحياة ؟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كيف يقوم علماء البيئة بتنظيم دراسة الأنظمة الحيوية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تصف العلاقات بين المخلوقات الحية .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r>
              <a:rPr lang="ar-SA" b="1" dirty="0" smtClean="0"/>
              <a:t>توضح كيف تحصل المخلوقات الحية على الطاقة التي تحتاج إليها 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ar-SA" b="1" dirty="0" smtClean="0"/>
              <a:t>تصف كيف تنتقل الطاقة في النظام البيئي .</a:t>
            </a: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786050" y="428604"/>
            <a:ext cx="328614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</a:rPr>
              <a:t>الأهـــــداف</a:t>
            </a:r>
            <a:r>
              <a:rPr lang="ar-SA" sz="5400" b="1" dirty="0" smtClean="0">
                <a:solidFill>
                  <a:srgbClr val="BD4A47"/>
                </a:solidFill>
              </a:rPr>
              <a:t> </a:t>
            </a:r>
            <a:r>
              <a:rPr lang="ar-SA" b="1" dirty="0" smtClean="0"/>
              <a:t>   </a:t>
            </a:r>
            <a:endParaRPr lang="en-US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071546"/>
            <a:ext cx="8215370" cy="5054617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/>
              <a:t> 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( الجماعة الحيوية  /  المجتمع الحيوي  /  العوامل المحددة  /  الموطن البيئي  /  المنتجات  /  المستهلكات  /  المحلّلات  / 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 الشبكة الغذائية  /  الإطار البيئي   ) </a:t>
            </a:r>
            <a:endParaRPr lang="ar-SA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357290" y="1285860"/>
            <a:ext cx="6215106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5">
                    <a:lumMod val="75000"/>
                  </a:schemeClr>
                </a:solidFill>
              </a:rPr>
              <a:t>المفردات الجديدة</a:t>
            </a:r>
            <a:r>
              <a:rPr lang="ar-SA" sz="5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7500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وما من دابة في الأرض ولا طائر يطير بجناحيه إلا أمم أمثالكم ما فرطنا في الكتاب من شيء ثم إلى ربهم يحشرون ) </a:t>
            </a:r>
            <a:r>
              <a:rPr lang="ar-SA" sz="1600" b="1" dirty="0" smtClean="0">
                <a:solidFill>
                  <a:srgbClr val="B60E92"/>
                </a:solidFill>
              </a:rPr>
              <a:t>38 الأنعام</a:t>
            </a:r>
            <a:endParaRPr lang="ar-SA" sz="2800" b="1" dirty="0" smtClean="0">
              <a:solidFill>
                <a:srgbClr val="B60E92"/>
              </a:solidFill>
            </a:endParaRPr>
          </a:p>
          <a:p>
            <a:pPr>
              <a:buNone/>
            </a:pPr>
            <a:endParaRPr lang="ar-SA" sz="2800" b="1" dirty="0" smtClean="0">
              <a:solidFill>
                <a:srgbClr val="B60E92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ماذا قرأت ؟    </a:t>
            </a:r>
            <a:r>
              <a:rPr lang="ar-SA" sz="2800" b="1" dirty="0" smtClean="0"/>
              <a:t>ص ( 168 )</a:t>
            </a:r>
            <a:endParaRPr lang="ar-SA" dirty="0" smtClean="0"/>
          </a:p>
          <a:p>
            <a:pPr>
              <a:lnSpc>
                <a:spcPct val="250000"/>
              </a:lnSpc>
              <a:buNone/>
            </a:pPr>
            <a:r>
              <a:rPr lang="ar-SA" dirty="0" smtClean="0"/>
              <a:t>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( 9 / 10 )</a:t>
            </a:r>
            <a:endParaRPr lang="ar-SA" sz="2800" dirty="0" smtClean="0"/>
          </a:p>
          <a:p>
            <a:pPr algn="ctr">
              <a:buNone/>
            </a:pPr>
            <a:endParaRPr lang="ar-SA" sz="800" dirty="0" smtClean="0"/>
          </a:p>
          <a:p>
            <a:pPr>
              <a:lnSpc>
                <a:spcPct val="210000"/>
              </a:lnSpc>
              <a:buNone/>
            </a:pPr>
            <a:r>
              <a:rPr lang="ar-SA" sz="2800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التاريخ  </a:t>
            </a:r>
            <a:r>
              <a:rPr lang="ar-SA" sz="2800" b="1" dirty="0" smtClean="0"/>
              <a:t>( البوصلة القديمة )</a:t>
            </a:r>
            <a:endParaRPr lang="ar-SA" sz="2800" dirty="0" smtClean="0"/>
          </a:p>
          <a:p>
            <a:pPr>
              <a:lnSpc>
                <a:spcPct val="260000"/>
              </a:lnSpc>
              <a:buNone/>
            </a:pPr>
            <a:r>
              <a:rPr lang="ar-SA" sz="2800" dirty="0" smtClean="0"/>
              <a:t>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( 170 )</a:t>
            </a:r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   </a:t>
            </a:r>
          </a:p>
        </p:txBody>
      </p:sp>
      <p:pic>
        <p:nvPicPr>
          <p:cNvPr id="6" name="Picture 3" descr="C:\Users\Public\Pictures\الرب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357694"/>
            <a:ext cx="1214446" cy="1000132"/>
          </a:xfrm>
          <a:prstGeom prst="rect">
            <a:avLst/>
          </a:prstGeom>
          <a:noFill/>
        </p:spPr>
      </p:pic>
      <p:pic>
        <p:nvPicPr>
          <p:cNvPr id="7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500702"/>
            <a:ext cx="1214446" cy="1000132"/>
          </a:xfrm>
          <a:prstGeom prst="rect">
            <a:avLst/>
          </a:prstGeom>
          <a:noFill/>
        </p:spPr>
      </p:pic>
      <p:pic>
        <p:nvPicPr>
          <p:cNvPr id="12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143116"/>
            <a:ext cx="1214446" cy="1000132"/>
          </a:xfrm>
          <a:prstGeom prst="rect">
            <a:avLst/>
          </a:prstGeom>
          <a:noFill/>
        </p:spPr>
      </p:pic>
      <p:pic>
        <p:nvPicPr>
          <p:cNvPr id="13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3286124"/>
            <a:ext cx="1214436" cy="1000132"/>
          </a:xfrm>
          <a:prstGeom prst="rect">
            <a:avLst/>
          </a:prstGeom>
          <a:noFill/>
        </p:spPr>
      </p:pic>
      <p:pic>
        <p:nvPicPr>
          <p:cNvPr id="14" name="Picture 2" descr="C:\Users\Public\Pictures\قرآن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285728"/>
            <a:ext cx="1285884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1600" dirty="0" smtClean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sz="1200" dirty="0" smtClean="0"/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endParaRPr lang="ar-SA" sz="800" dirty="0" smtClean="0"/>
          </a:p>
          <a:p>
            <a:pPr>
              <a:lnSpc>
                <a:spcPct val="300000"/>
              </a:lnSpc>
              <a:buNone/>
            </a:pPr>
            <a:r>
              <a:rPr lang="ar-SA" sz="2800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( 11 )</a:t>
            </a:r>
            <a:endParaRPr lang="ar-SA" sz="2800" dirty="0" smtClean="0"/>
          </a:p>
          <a:p>
            <a:pPr>
              <a:lnSpc>
                <a:spcPct val="250000"/>
              </a:lnSpc>
              <a:buNone/>
            </a:pPr>
            <a:r>
              <a:rPr lang="ar-SA" sz="2800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 مناقشة  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الإفتراس</a:t>
            </a:r>
            <a:r>
              <a:rPr lang="ar-SA" sz="2800" b="1" dirty="0" smtClean="0"/>
              <a:t> ) </a:t>
            </a:r>
          </a:p>
          <a:p>
            <a:pPr>
              <a:buNone/>
            </a:pPr>
            <a:r>
              <a:rPr lang="ar-SA" sz="2800" b="1" dirty="0" smtClean="0"/>
              <a:t>1/ ماذا يحدث لجماعة من فئران الحقل إذا لم يتغذى الصقر عليها ؟</a:t>
            </a:r>
          </a:p>
          <a:p>
            <a:pPr>
              <a:buNone/>
            </a:pPr>
            <a:r>
              <a:rPr lang="ar-SA" sz="2800" b="1" dirty="0" smtClean="0"/>
              <a:t>2/ ماذا يحدث لجماعة من البعوض إذا لم تستهلكها الحيوانات الأخرى ؟</a:t>
            </a:r>
          </a:p>
        </p:txBody>
      </p:sp>
      <p:pic>
        <p:nvPicPr>
          <p:cNvPr id="5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214446" cy="1071570"/>
          </a:xfrm>
          <a:prstGeom prst="rect">
            <a:avLst/>
          </a:prstGeom>
          <a:noFill/>
        </p:spPr>
      </p:pic>
      <p:sp>
        <p:nvSpPr>
          <p:cNvPr id="10" name="مخطط انسيابي: محطة طرفية 9"/>
          <p:cNvSpPr/>
          <p:nvPr/>
        </p:nvSpPr>
        <p:spPr>
          <a:xfrm>
            <a:off x="785786" y="1000108"/>
            <a:ext cx="6858048" cy="114300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صنفي العلاقات بين المخلوقات الحية في المجتمعات الحيوية على شكل خريطة مفاهيم ؟</a:t>
            </a: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                          </a:t>
            </a:r>
            <a:endParaRPr lang="ar-SA" sz="2800" b="1" dirty="0">
              <a:solidFill>
                <a:srgbClr val="BD4A47"/>
              </a:solidFill>
            </a:endParaRPr>
          </a:p>
        </p:txBody>
      </p:sp>
      <p:pic>
        <p:nvPicPr>
          <p:cNvPr id="12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429000"/>
            <a:ext cx="1214436" cy="1000132"/>
          </a:xfrm>
          <a:prstGeom prst="rect">
            <a:avLst/>
          </a:prstGeom>
          <a:noFill/>
        </p:spPr>
      </p:pic>
      <p:pic>
        <p:nvPicPr>
          <p:cNvPr id="13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285992"/>
            <a:ext cx="1252537" cy="1000132"/>
          </a:xfrm>
          <a:prstGeom prst="rect">
            <a:avLst/>
          </a:prstGeom>
          <a:noFill/>
        </p:spPr>
      </p:pic>
      <p:sp>
        <p:nvSpPr>
          <p:cNvPr id="14" name="سهم إلى اليمين 13"/>
          <p:cNvSpPr/>
          <p:nvPr/>
        </p:nvSpPr>
        <p:spPr>
          <a:xfrm>
            <a:off x="1571604" y="2214554"/>
            <a:ext cx="5643602" cy="1357322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5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 ( 175)  رقم  ( 1 )</a:t>
            </a:r>
            <a:endParaRPr lang="ar-S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Picture 2" descr="C:\Users\Public\Pictures\مناقشة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572008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ما العلاقة بين وجبة الشوفان والسجادة ؟</a:t>
            </a:r>
            <a:endParaRPr lang="ar-SA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2" descr="C:\Users\Public\Pictures\شوفان 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857232"/>
            <a:ext cx="3857652" cy="2786082"/>
          </a:xfrm>
          <a:prstGeom prst="rect">
            <a:avLst/>
          </a:prstGeom>
          <a:noFill/>
        </p:spPr>
      </p:pic>
      <p:pic>
        <p:nvPicPr>
          <p:cNvPr id="3" name="Picture 3" descr="C:\Users\Public\Pictures\شوفان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857232"/>
            <a:ext cx="4071966" cy="2714644"/>
          </a:xfrm>
          <a:prstGeom prst="rect">
            <a:avLst/>
          </a:prstGeom>
          <a:noFill/>
        </p:spPr>
      </p:pic>
      <p:pic>
        <p:nvPicPr>
          <p:cNvPr id="6" name="Picture 4" descr="C:\Users\Public\Pictures\سجاد 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857628"/>
            <a:ext cx="3786214" cy="2643206"/>
          </a:xfrm>
          <a:prstGeom prst="rect">
            <a:avLst/>
          </a:prstGeom>
          <a:noFill/>
        </p:spPr>
      </p:pic>
      <p:pic>
        <p:nvPicPr>
          <p:cNvPr id="7" name="Picture 5" descr="C:\Users\Public\Pictures\سجاد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857628"/>
            <a:ext cx="435771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ar-SA" sz="2800" dirty="0" smtClean="0"/>
              <a:t> 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 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</a:rPr>
              <a:t>نشاط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smtClean="0"/>
              <a:t>(  العلاقات الحيوية )</a:t>
            </a:r>
          </a:p>
          <a:p>
            <a:pPr>
              <a:buNone/>
            </a:pPr>
            <a:r>
              <a:rPr lang="ar-SA" sz="2800" b="1" dirty="0" smtClean="0"/>
              <a:t>              </a:t>
            </a:r>
            <a:r>
              <a:rPr lang="ar-SA" sz="2800" b="1" dirty="0" err="1" smtClean="0"/>
              <a:t>أختاري</a:t>
            </a:r>
            <a:r>
              <a:rPr lang="ar-SA" sz="2800" b="1" dirty="0" smtClean="0"/>
              <a:t> صورتين أو أكثر لمخلوقات بينها علاقة وتفاعل ؟  </a:t>
            </a:r>
          </a:p>
        </p:txBody>
      </p:sp>
      <p:pic>
        <p:nvPicPr>
          <p:cNvPr id="8" name="Picture 4" descr="C:\Users\Public\Pictures\نشاط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85728"/>
            <a:ext cx="1285884" cy="1071570"/>
          </a:xfrm>
          <a:prstGeom prst="rect">
            <a:avLst/>
          </a:prstGeom>
          <a:noFill/>
        </p:spPr>
      </p:pic>
      <p:pic>
        <p:nvPicPr>
          <p:cNvPr id="2" name="Picture 2" descr="C:\Users\Public\Pictures\أزهار صحراء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643050"/>
            <a:ext cx="1352551" cy="1500198"/>
          </a:xfrm>
          <a:prstGeom prst="rect">
            <a:avLst/>
          </a:prstGeom>
          <a:noFill/>
        </p:spPr>
      </p:pic>
      <p:pic>
        <p:nvPicPr>
          <p:cNvPr id="1027" name="Picture 3" descr="C:\Users\Public\Pictures\أسماك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714488"/>
            <a:ext cx="1357322" cy="1428760"/>
          </a:xfrm>
          <a:prstGeom prst="rect">
            <a:avLst/>
          </a:prstGeom>
          <a:noFill/>
        </p:spPr>
      </p:pic>
      <p:pic>
        <p:nvPicPr>
          <p:cNvPr id="1028" name="Picture 4" descr="C:\Users\Public\Pictures\بقرة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1714488"/>
            <a:ext cx="1423990" cy="1443039"/>
          </a:xfrm>
          <a:prstGeom prst="rect">
            <a:avLst/>
          </a:prstGeom>
          <a:noFill/>
        </p:spPr>
      </p:pic>
      <p:pic>
        <p:nvPicPr>
          <p:cNvPr id="1030" name="Picture 6" descr="C:\Users\Public\Pictures\جراد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1643050"/>
            <a:ext cx="1404938" cy="1471614"/>
          </a:xfrm>
          <a:prstGeom prst="rect">
            <a:avLst/>
          </a:prstGeom>
          <a:noFill/>
        </p:spPr>
      </p:pic>
      <p:pic>
        <p:nvPicPr>
          <p:cNvPr id="1031" name="Picture 7" descr="C:\Users\Public\Pictures\جمبري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3357562"/>
            <a:ext cx="1357314" cy="1385892"/>
          </a:xfrm>
          <a:prstGeom prst="rect">
            <a:avLst/>
          </a:prstGeom>
          <a:noFill/>
        </p:spPr>
      </p:pic>
      <p:pic>
        <p:nvPicPr>
          <p:cNvPr id="1032" name="Picture 8" descr="C:\Users\Public\Pictures\حيوان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5000636"/>
            <a:ext cx="1428760" cy="1390654"/>
          </a:xfrm>
          <a:prstGeom prst="rect">
            <a:avLst/>
          </a:prstGeom>
          <a:noFill/>
        </p:spPr>
      </p:pic>
      <p:pic>
        <p:nvPicPr>
          <p:cNvPr id="1033" name="Picture 9" descr="C:\Users\Public\Pictures\حيوان6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5000636"/>
            <a:ext cx="1343027" cy="1357322"/>
          </a:xfrm>
          <a:prstGeom prst="rect">
            <a:avLst/>
          </a:prstGeom>
          <a:noFill/>
        </p:spPr>
      </p:pic>
      <p:pic>
        <p:nvPicPr>
          <p:cNvPr id="1034" name="Picture 10" descr="C:\Users\Public\Pictures\تباع الشمس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00892" y="5000637"/>
            <a:ext cx="1414465" cy="1428760"/>
          </a:xfrm>
          <a:prstGeom prst="rect">
            <a:avLst/>
          </a:prstGeom>
          <a:noFill/>
        </p:spPr>
      </p:pic>
      <p:pic>
        <p:nvPicPr>
          <p:cNvPr id="1035" name="Picture 11" descr="C:\Users\Public\Pictures\حيوان4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00892" y="3357562"/>
            <a:ext cx="1462090" cy="1428760"/>
          </a:xfrm>
          <a:prstGeom prst="rect">
            <a:avLst/>
          </a:prstGeom>
          <a:noFill/>
        </p:spPr>
      </p:pic>
      <p:pic>
        <p:nvPicPr>
          <p:cNvPr id="1036" name="Picture 12" descr="C:\Users\Public\Pictures\حيوان5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14546" y="3357562"/>
            <a:ext cx="1428760" cy="1428760"/>
          </a:xfrm>
          <a:prstGeom prst="rect">
            <a:avLst/>
          </a:prstGeom>
          <a:noFill/>
        </p:spPr>
      </p:pic>
      <p:pic>
        <p:nvPicPr>
          <p:cNvPr id="1037" name="Picture 13" descr="C:\Users\Public\Pictures\دودة شريطية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29256" y="5000636"/>
            <a:ext cx="1357322" cy="1338266"/>
          </a:xfrm>
          <a:prstGeom prst="rect">
            <a:avLst/>
          </a:prstGeom>
          <a:noFill/>
        </p:spPr>
      </p:pic>
      <p:pic>
        <p:nvPicPr>
          <p:cNvPr id="1038" name="Picture 14" descr="C:\Users\Public\Pictures\أعشاب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29256" y="3357562"/>
            <a:ext cx="1357322" cy="1428760"/>
          </a:xfrm>
          <a:prstGeom prst="rect">
            <a:avLst/>
          </a:prstGeom>
          <a:noFill/>
        </p:spPr>
      </p:pic>
      <p:pic>
        <p:nvPicPr>
          <p:cNvPr id="1040" name="Picture 16" descr="C:\Users\Public\Pictures\ثعبان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71472" y="1643050"/>
            <a:ext cx="1395414" cy="1500198"/>
          </a:xfrm>
          <a:prstGeom prst="rect">
            <a:avLst/>
          </a:prstGeom>
          <a:noFill/>
        </p:spPr>
      </p:pic>
      <p:pic>
        <p:nvPicPr>
          <p:cNvPr id="1041" name="Picture 17" descr="C:\Users\Public\Pictures\جمل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71472" y="3357562"/>
            <a:ext cx="1390651" cy="1423992"/>
          </a:xfrm>
          <a:prstGeom prst="rect">
            <a:avLst/>
          </a:prstGeom>
          <a:noFill/>
        </p:spPr>
      </p:pic>
      <p:pic>
        <p:nvPicPr>
          <p:cNvPr id="1042" name="Picture 18" descr="C:\Users\Public\Pictures\ضفدع1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71472" y="5000636"/>
            <a:ext cx="1428750" cy="1362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Pictures\خلفيات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BD4A47"/>
                </a:solidFill>
              </a:rPr>
              <a:t>تـــابـــــع</a:t>
            </a:r>
            <a:endParaRPr lang="ar-SA" sz="6000" b="1" dirty="0">
              <a:solidFill>
                <a:srgbClr val="BD4A4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ar-SA" b="1" dirty="0" smtClean="0">
                <a:solidFill>
                  <a:srgbClr val="A30D83"/>
                </a:solidFill>
              </a:rPr>
              <a:t>الربط مع المعرفة السابقة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( البناء الضوئي )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أسئلة ومناقشة /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      </a:t>
            </a:r>
            <a:r>
              <a:rPr lang="ar-SA" b="1" dirty="0" smtClean="0"/>
              <a:t>1. </a:t>
            </a:r>
            <a:r>
              <a:rPr lang="ar-SA" b="1" dirty="0" err="1" smtClean="0"/>
              <a:t>ماوظيفة</a:t>
            </a:r>
            <a:r>
              <a:rPr lang="ar-SA" b="1" dirty="0" smtClean="0"/>
              <a:t> </a:t>
            </a:r>
            <a:r>
              <a:rPr lang="ar-SA" b="1" dirty="0" err="1" smtClean="0"/>
              <a:t>البلاستيدات</a:t>
            </a:r>
            <a:r>
              <a:rPr lang="ar-SA" b="1" dirty="0" smtClean="0"/>
              <a:t> الخضراء في النبات .     مما </a:t>
            </a:r>
            <a:r>
              <a:rPr lang="ar-SA" b="1" dirty="0" err="1" smtClean="0"/>
              <a:t>درستيه</a:t>
            </a:r>
            <a:r>
              <a:rPr lang="ar-SA" b="1" dirty="0" smtClean="0"/>
              <a:t> سابقاً ؟       </a:t>
            </a:r>
          </a:p>
          <a:p>
            <a:pPr>
              <a:lnSpc>
                <a:spcPct val="150000"/>
              </a:lnSpc>
              <a:buNone/>
            </a:pPr>
            <a:r>
              <a:rPr lang="ar-SA" b="1" dirty="0" smtClean="0"/>
              <a:t>            2. أكتبي معادلة البناء الضوئي ؟</a:t>
            </a:r>
            <a:endParaRPr lang="en-US" b="1" dirty="0" smtClean="0"/>
          </a:p>
          <a:p>
            <a:pPr>
              <a:lnSpc>
                <a:spcPct val="150000"/>
              </a:lnSpc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تطبيق العلوم  (  تمثيل الجماعات )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B60E92"/>
                </a:solidFill>
              </a:rPr>
              <a:t>                   </a:t>
            </a:r>
            <a:endParaRPr lang="ar-SA" sz="2800" b="1" dirty="0" smtClean="0"/>
          </a:p>
          <a:p>
            <a:pPr>
              <a:buNone/>
            </a:pPr>
            <a:r>
              <a:rPr lang="ar-SA" sz="2800" dirty="0" smtClean="0"/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     </a:t>
            </a:r>
            <a:r>
              <a:rPr lang="ar-SA" sz="2800" dirty="0" smtClean="0"/>
              <a:t>      </a:t>
            </a:r>
            <a:r>
              <a:rPr lang="ar-SA" sz="2800" b="1" dirty="0" smtClean="0"/>
              <a:t> </a:t>
            </a:r>
            <a:endParaRPr lang="ar-SA" dirty="0" smtClean="0"/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    قال تعالى: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(  </a:t>
            </a:r>
            <a:r>
              <a:rPr lang="ar-SA" sz="2800" b="1" dirty="0" err="1" smtClean="0">
                <a:solidFill>
                  <a:schemeClr val="accent1">
                    <a:lumMod val="75000"/>
                  </a:schemeClr>
                </a:solidFill>
              </a:rPr>
              <a:t>وكأين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 من دابة لا تحمل رزقها الله يرزقها وإياكم وهو السميع العليم ) </a:t>
            </a:r>
            <a:r>
              <a:rPr lang="ar-SA" sz="1600" b="1" dirty="0" smtClean="0">
                <a:solidFill>
                  <a:srgbClr val="B60E92"/>
                </a:solidFill>
              </a:rPr>
              <a:t> 60 العنكبوت</a:t>
            </a:r>
            <a:endParaRPr lang="ar-SA" b="1" dirty="0" smtClean="0">
              <a:solidFill>
                <a:srgbClr val="B60E92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دفتر العلوم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                 </a:t>
            </a:r>
            <a:endParaRPr lang="ar-SA" sz="1200" b="1" dirty="0" smtClean="0"/>
          </a:p>
          <a:p>
            <a:pPr>
              <a:lnSpc>
                <a:spcPct val="250000"/>
              </a:lnSpc>
              <a:buNone/>
            </a:pPr>
            <a:r>
              <a:rPr lang="ar-SA" sz="2800" b="1" dirty="0" smtClean="0"/>
              <a:t>              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</a:t>
            </a:r>
            <a:endParaRPr lang="ar-SA" sz="2800" b="1" dirty="0" smtClean="0"/>
          </a:p>
          <a:p>
            <a:pPr>
              <a:buNone/>
            </a:pPr>
            <a:endParaRPr lang="ar-SA" sz="2800" dirty="0"/>
          </a:p>
        </p:txBody>
      </p:sp>
      <p:pic>
        <p:nvPicPr>
          <p:cNvPr id="8" name="Picture 11" descr="C:\Users\Public\Pictures\حل الواجب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252537" cy="1000132"/>
          </a:xfrm>
          <a:prstGeom prst="rect">
            <a:avLst/>
          </a:prstGeom>
          <a:noFill/>
        </p:spPr>
      </p:pic>
      <p:pic>
        <p:nvPicPr>
          <p:cNvPr id="9" name="Picture 2" descr="C:\Users\Public\Pictures\قرآن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428736"/>
            <a:ext cx="1285884" cy="785818"/>
          </a:xfrm>
          <a:prstGeom prst="rect">
            <a:avLst/>
          </a:prstGeom>
          <a:noFill/>
        </p:spPr>
      </p:pic>
      <p:sp>
        <p:nvSpPr>
          <p:cNvPr id="10" name="سهم إلى اليمين 9"/>
          <p:cNvSpPr/>
          <p:nvPr/>
        </p:nvSpPr>
        <p:spPr>
          <a:xfrm>
            <a:off x="1500166" y="5214950"/>
            <a:ext cx="5643602" cy="1357322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الواجب  </a:t>
            </a:r>
            <a:r>
              <a:rPr lang="ar-SA" sz="3200" b="1" dirty="0" err="1" smtClean="0">
                <a:solidFill>
                  <a:schemeClr val="accent5">
                    <a:lumMod val="75000"/>
                  </a:schemeClr>
                </a:solidFill>
              </a:rPr>
              <a:t>ص</a:t>
            </a:r>
            <a:r>
              <a:rPr lang="ar-SA" sz="3200" b="1" dirty="0" smtClean="0">
                <a:solidFill>
                  <a:schemeClr val="accent5">
                    <a:lumMod val="75000"/>
                  </a:schemeClr>
                </a:solidFill>
              </a:rPr>
              <a:t> ( 175)  رقم  ( 3 )</a:t>
            </a:r>
            <a:endParaRPr lang="ar-SA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Picture 2" descr="C:\Users\Public\Pictures\تطبي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85728"/>
            <a:ext cx="1228725" cy="1042991"/>
          </a:xfrm>
          <a:prstGeom prst="rect">
            <a:avLst/>
          </a:prstGeom>
          <a:noFill/>
        </p:spPr>
      </p:pic>
      <p:sp>
        <p:nvSpPr>
          <p:cNvPr id="12" name="مخطط انسيابي: محطة طرفية 11"/>
          <p:cNvSpPr/>
          <p:nvPr/>
        </p:nvSpPr>
        <p:spPr>
          <a:xfrm>
            <a:off x="785786" y="4000504"/>
            <a:ext cx="6858048" cy="114300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صنفي العلاقات الغذائية في المخلوقات الحية على شكل خريطة مفاهيم ؟</a:t>
            </a:r>
          </a:p>
          <a:p>
            <a:pPr algn="ctr"/>
            <a:r>
              <a:rPr lang="ar-SA" sz="2800" b="1" dirty="0" smtClean="0">
                <a:solidFill>
                  <a:srgbClr val="BD4A47"/>
                </a:solidFill>
              </a:rPr>
              <a:t>                          </a:t>
            </a:r>
            <a:endParaRPr lang="ar-SA" sz="2800" b="1" dirty="0">
              <a:solidFill>
                <a:srgbClr val="BD4A47"/>
              </a:solidFill>
            </a:endParaRPr>
          </a:p>
        </p:txBody>
      </p:sp>
      <p:pic>
        <p:nvPicPr>
          <p:cNvPr id="13" name="Picture 12" descr="C:\Users\Public\Pictures\دفتتتر العلوم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143248"/>
            <a:ext cx="121444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sz="2000" dirty="0" smtClean="0"/>
          </a:p>
          <a:p>
            <a:pPr>
              <a:lnSpc>
                <a:spcPct val="150000"/>
              </a:lnSpc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rgbClr val="00B050"/>
                </a:solidFill>
              </a:rPr>
              <a:t>الربط مع الفيزياء  </a:t>
            </a:r>
            <a:r>
              <a:rPr lang="ar-SA" sz="2800" b="1" dirty="0" smtClean="0"/>
              <a:t>( تحولات الطاقة )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               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إستخدام</a:t>
            </a:r>
            <a:r>
              <a:rPr lang="ar-SA" sz="2800" b="1" dirty="0" smtClean="0">
                <a:solidFill>
                  <a:srgbClr val="00B050"/>
                </a:solidFill>
              </a:rPr>
              <a:t> الصور والرسوم </a:t>
            </a:r>
            <a:r>
              <a:rPr lang="ar-SA" sz="2800" b="1" dirty="0" smtClean="0"/>
              <a:t> /  شكل ( 13 / 14 )</a:t>
            </a:r>
          </a:p>
          <a:p>
            <a:pPr>
              <a:buNone/>
            </a:pPr>
            <a:r>
              <a:rPr lang="ar-SA" sz="2800" b="1" dirty="0" smtClean="0"/>
              <a:t>                 1/ حددي عدد من السلاسل الغذائية ؟</a:t>
            </a:r>
          </a:p>
          <a:p>
            <a:pPr>
              <a:buNone/>
            </a:pPr>
            <a:r>
              <a:rPr lang="ar-SA" sz="2800" b="1" dirty="0" smtClean="0"/>
              <a:t>                 2/ حددي المنتجات والمستهلكات والمحللات ؟  </a:t>
            </a:r>
            <a:endParaRPr lang="ar-SA" sz="2800" dirty="0" smtClean="0"/>
          </a:p>
          <a:p>
            <a:pPr>
              <a:lnSpc>
                <a:spcPct val="200000"/>
              </a:lnSpc>
              <a:buNone/>
            </a:pPr>
            <a:r>
              <a:rPr lang="ar-SA" sz="2800" dirty="0" smtClean="0"/>
              <a:t>                 </a:t>
            </a:r>
            <a:r>
              <a:rPr lang="ar-SA" sz="2800" b="1" dirty="0" smtClean="0">
                <a:solidFill>
                  <a:srgbClr val="B60E92"/>
                </a:solidFill>
              </a:rPr>
              <a:t>ماذا قرأت ؟    </a:t>
            </a:r>
            <a:r>
              <a:rPr lang="ar-SA" sz="2800" b="1" dirty="0" smtClean="0"/>
              <a:t>ص ( 173 )</a:t>
            </a:r>
            <a:endParaRPr lang="ar-SA" sz="2800" dirty="0" smtClean="0"/>
          </a:p>
          <a:p>
            <a:pPr>
              <a:buNone/>
            </a:pPr>
            <a:endParaRPr lang="ar-SA" sz="1400" dirty="0" smtClean="0"/>
          </a:p>
          <a:p>
            <a:pPr>
              <a:buNone/>
            </a:pPr>
            <a:r>
              <a:rPr lang="ar-SA" dirty="0" smtClean="0"/>
              <a:t>              </a:t>
            </a:r>
            <a:r>
              <a:rPr lang="ar-SA" sz="2800" b="1" dirty="0" smtClean="0">
                <a:solidFill>
                  <a:srgbClr val="B60E92"/>
                </a:solidFill>
              </a:rPr>
              <a:t>عمل نموذج </a:t>
            </a:r>
            <a:r>
              <a:rPr lang="ar-SA" sz="2800" b="1" dirty="0" smtClean="0"/>
              <a:t> ( السلسلة الغذائية )</a:t>
            </a:r>
          </a:p>
          <a:p>
            <a:pPr>
              <a:buNone/>
            </a:pPr>
            <a:endParaRPr lang="ar-SA" sz="2800" b="1" dirty="0" smtClean="0"/>
          </a:p>
          <a:p>
            <a:pPr>
              <a:lnSpc>
                <a:spcPct val="150000"/>
              </a:lnSpc>
              <a:buNone/>
            </a:pPr>
            <a:r>
              <a:rPr lang="ar-SA" sz="2800" b="1" dirty="0" smtClean="0"/>
              <a:t>                </a:t>
            </a:r>
            <a:r>
              <a:rPr lang="ar-SA" sz="2800" b="1" dirty="0" err="1" smtClean="0">
                <a:solidFill>
                  <a:srgbClr val="00B050"/>
                </a:solidFill>
              </a:rPr>
              <a:t>إستعمال</a:t>
            </a:r>
            <a:r>
              <a:rPr lang="ar-SA" sz="2800" b="1" dirty="0" smtClean="0">
                <a:solidFill>
                  <a:srgbClr val="00B050"/>
                </a:solidFill>
              </a:rPr>
              <a:t> التشابه </a:t>
            </a:r>
            <a:r>
              <a:rPr lang="ar-SA" sz="2800" b="1" dirty="0" smtClean="0"/>
              <a:t>( عملية التدوير )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endParaRPr lang="ar-SA" sz="2800" b="1" dirty="0" smtClean="0"/>
          </a:p>
        </p:txBody>
      </p:sp>
      <p:pic>
        <p:nvPicPr>
          <p:cNvPr id="6" name="Picture 16" descr="C:\Users\Public\Pictures\ماذا قرأ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143248"/>
            <a:ext cx="1285884" cy="1000132"/>
          </a:xfrm>
          <a:prstGeom prst="rect">
            <a:avLst/>
          </a:prstGeom>
          <a:noFill/>
        </p:spPr>
      </p:pic>
      <p:pic>
        <p:nvPicPr>
          <p:cNvPr id="7" name="Picture 13" descr="C:\Users\Public\Pictures\صور ورسو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500174"/>
            <a:ext cx="1142998" cy="1000132"/>
          </a:xfrm>
          <a:prstGeom prst="rect">
            <a:avLst/>
          </a:prstGeom>
          <a:noFill/>
        </p:spPr>
      </p:pic>
      <p:pic>
        <p:nvPicPr>
          <p:cNvPr id="9" name="Picture 2" descr="C:\Users\Public\Pictures\نموذج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4286256"/>
            <a:ext cx="1214446" cy="1000132"/>
          </a:xfrm>
          <a:prstGeom prst="rect">
            <a:avLst/>
          </a:prstGeom>
          <a:noFill/>
        </p:spPr>
      </p:pic>
      <p:pic>
        <p:nvPicPr>
          <p:cNvPr id="10" name="Picture 3" descr="C:\Users\Public\Pictures\الرب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357166"/>
            <a:ext cx="1214446" cy="1000132"/>
          </a:xfrm>
          <a:prstGeom prst="rect">
            <a:avLst/>
          </a:prstGeom>
          <a:noFill/>
        </p:spPr>
      </p:pic>
      <p:pic>
        <p:nvPicPr>
          <p:cNvPr id="11" name="Picture 3" descr="C:\Users\Public\Pictures\مناقش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5500702"/>
            <a:ext cx="1214437" cy="909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/>
          <a:lstStyle/>
          <a:p>
            <a:pPr>
              <a:buNone/>
            </a:pPr>
            <a:endParaRPr lang="ar-SA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0" y="0"/>
            <a:ext cx="8686800" cy="6858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SA" sz="3200" dirty="0" smtClean="0"/>
          </a:p>
          <a:p>
            <a:pPr marL="342900" marR="0" lvl="0" indent="-342900" algn="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التحقق من الفهم 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الشبكة الغذائية )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2800" b="1" dirty="0" smtClean="0">
                <a:solidFill>
                  <a:srgbClr val="FF0000"/>
                </a:solidFill>
              </a:rPr>
              <a:t>             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ar-SA" sz="2800" b="1" dirty="0" smtClean="0"/>
              <a:t>أرسمي شبكة غذائية للمخلوقات التالية : </a:t>
            </a:r>
          </a:p>
          <a:p>
            <a:pPr marL="342900" marR="0" lvl="0" indent="-342900" algn="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2800" b="1" dirty="0" smtClean="0"/>
              <a:t>   ( أعشاب , فأر , قطة , عصفور , ذئب , ضفدع , صقر , جرادة , </a:t>
            </a:r>
          </a:p>
          <a:p>
            <a:pPr marL="342900" marR="0" lvl="0" indent="-342900" algn="r" defTabSz="914400" rtl="1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SA" sz="2800" b="1" dirty="0" smtClean="0"/>
              <a:t>                     أرنب , ثعبان , خنفساء , فراشة ) </a:t>
            </a:r>
            <a:endParaRPr lang="ar-SA" sz="3200" dirty="0" smtClean="0"/>
          </a:p>
          <a:p>
            <a:pPr marL="342900" marR="0" lvl="0" indent="-342900" algn="r" defTabSz="914400" rtl="1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إعادة التدريس ( السلسلة الغذائية )</a:t>
            </a: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  <a:p>
            <a:pPr lvl="0">
              <a:lnSpc>
                <a:spcPct val="150000"/>
              </a:lnSpc>
            </a:pPr>
            <a:r>
              <a:rPr lang="ar-SA" sz="2800" b="1" dirty="0" smtClean="0"/>
              <a:t>  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ar-SA" sz="2800" b="1" dirty="0" smtClean="0"/>
              <a:t>أرسمي السلسلة الغذائية التي أدت إلى حصولك على وجبة الإفطار ؟</a:t>
            </a:r>
            <a:endParaRPr lang="en-US" sz="2800" b="1" dirty="0" smtClean="0"/>
          </a:p>
          <a:p>
            <a:pPr lvl="0">
              <a:lnSpc>
                <a:spcPct val="150000"/>
              </a:lnSpc>
            </a:pPr>
            <a:r>
              <a:rPr lang="ar-SA" sz="2800" b="1" dirty="0" smtClean="0"/>
              <a:t>                ما المنتجات والمستهلكات في هذه الوجبة ؟</a:t>
            </a:r>
            <a:endParaRPr lang="en-US" sz="2800" b="1" dirty="0" smtClean="0"/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 descr="C:\Users\Public\Pictures\عق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785794"/>
            <a:ext cx="1357322" cy="1000132"/>
          </a:xfrm>
          <a:prstGeom prst="rect">
            <a:avLst/>
          </a:prstGeom>
          <a:noFill/>
        </p:spPr>
      </p:pic>
      <p:pic>
        <p:nvPicPr>
          <p:cNvPr id="7" name="Picture 2" descr="C:\Users\Public\Pictures\إعادة التدريس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786190"/>
            <a:ext cx="121444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يية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12605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وحدة ( 6 ) الحياة والبيئة</a:t>
            </a:r>
          </a:p>
          <a:p>
            <a:pPr algn="ctr">
              <a:buNone/>
            </a:pPr>
            <a:endParaRPr lang="ar-SA" sz="3600" b="1" dirty="0" smtClean="0"/>
          </a:p>
          <a:p>
            <a:pPr algn="ctr">
              <a:buNone/>
            </a:pPr>
            <a:endParaRPr lang="ar-SA" sz="36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ar-SA" b="1" dirty="0" smtClean="0">
                <a:solidFill>
                  <a:srgbClr val="00B050"/>
                </a:solidFill>
              </a:rPr>
              <a:t>الفصل الثاني عشر                                  الفصل الثالث عشر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7030A0"/>
                </a:solidFill>
              </a:rPr>
              <a:t>علم البيئة                                           موارد الأرض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7030A0"/>
                </a:solidFill>
              </a:rPr>
              <a:t>                                                           </a:t>
            </a:r>
          </a:p>
          <a:p>
            <a:pPr algn="ctr">
              <a:buNone/>
            </a:pPr>
            <a:endParaRPr lang="ar-SA" sz="3600" b="1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4500562" y="1714488"/>
            <a:ext cx="250033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1357290" y="1714488"/>
            <a:ext cx="278608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blic\Pictures\خلفيات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4400552" cy="53689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SA" sz="6600" b="1" dirty="0" smtClean="0">
                <a:solidFill>
                  <a:srgbClr val="FF0000"/>
                </a:solidFill>
              </a:rPr>
              <a:t>فصل ( 12 )</a:t>
            </a:r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SA" sz="8000" b="1" dirty="0" smtClean="0"/>
              <a:t>علم البيئة</a:t>
            </a: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457200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كيف يصطاد الضفدع الحشرات ؟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Public\Pictures\ضفدع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928670"/>
            <a:ext cx="3857652" cy="5500726"/>
          </a:xfrm>
          <a:prstGeom prst="rect">
            <a:avLst/>
          </a:prstGeom>
          <a:noFill/>
        </p:spPr>
      </p:pic>
      <p:pic>
        <p:nvPicPr>
          <p:cNvPr id="2052" name="Picture 4" descr="C:\Users\Public\Pictures\ضفدع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928670"/>
            <a:ext cx="428628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214554"/>
            <a:ext cx="8358246" cy="250033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SA" dirty="0" smtClean="0"/>
              <a:t>   </a:t>
            </a:r>
            <a:r>
              <a:rPr lang="ar-SA" sz="2800" b="1" dirty="0" smtClean="0">
                <a:solidFill>
                  <a:srgbClr val="FF0000"/>
                </a:solidFill>
              </a:rPr>
              <a:t>قال تعالى: </a:t>
            </a:r>
            <a:r>
              <a:rPr lang="ar-SA" sz="3600" b="1" dirty="0" smtClean="0"/>
              <a:t>(  </a:t>
            </a:r>
            <a:r>
              <a:rPr lang="ar-SA" sz="3600" b="1" dirty="0" err="1" smtClean="0"/>
              <a:t>وكأين</a:t>
            </a:r>
            <a:r>
              <a:rPr lang="ar-SA" sz="3600" b="1" dirty="0" smtClean="0"/>
              <a:t> من دابة </a:t>
            </a:r>
            <a:r>
              <a:rPr lang="ar-SA" sz="3600" b="1" dirty="0" err="1" smtClean="0"/>
              <a:t>لاتمل</a:t>
            </a:r>
            <a:r>
              <a:rPr lang="ar-SA" sz="3600" b="1" dirty="0" smtClean="0"/>
              <a:t> رزقها الله يرزقها وإياكم وهو السميع العليم  )</a:t>
            </a:r>
            <a:r>
              <a:rPr lang="ar-SA" sz="1800" b="1" dirty="0" smtClean="0">
                <a:solidFill>
                  <a:srgbClr val="B60E92"/>
                </a:solidFill>
              </a:rPr>
              <a:t>60 العنكبوت</a:t>
            </a:r>
            <a:endParaRPr lang="ar-SA" b="1" dirty="0">
              <a:solidFill>
                <a:srgbClr val="B60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خلفي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4400" b="1" dirty="0" smtClean="0"/>
              <a:t>   </a:t>
            </a:r>
          </a:p>
          <a:p>
            <a:pPr algn="ctr">
              <a:buNone/>
            </a:pPr>
            <a:r>
              <a:rPr lang="ar-SA" sz="4400" b="1" dirty="0" smtClean="0"/>
              <a:t> </a:t>
            </a:r>
            <a:r>
              <a:rPr lang="ar-SA" sz="4800" b="1" dirty="0" smtClean="0"/>
              <a:t>س / صفي كيف تسهم كل من الحشرات وأوراق النباتات المتساقطة في </a:t>
            </a:r>
            <a:r>
              <a:rPr lang="ar-SA" sz="4800" b="1" dirty="0" err="1" smtClean="0"/>
              <a:t>إستمرار</a:t>
            </a:r>
            <a:r>
              <a:rPr lang="ar-SA" sz="4800" b="1" dirty="0" smtClean="0"/>
              <a:t> بقاء الضفدع في هذا النظام البيئي ؟    </a:t>
            </a:r>
            <a:endParaRPr lang="ar-SA" sz="4400" b="1" dirty="0"/>
          </a:p>
        </p:txBody>
      </p:sp>
      <p:sp>
        <p:nvSpPr>
          <p:cNvPr id="6" name="سهم إلى اليسار 5"/>
          <p:cNvSpPr/>
          <p:nvPr/>
        </p:nvSpPr>
        <p:spPr>
          <a:xfrm>
            <a:off x="785786" y="714356"/>
            <a:ext cx="6429420" cy="2428892"/>
          </a:xfrm>
          <a:prstGeom prst="leftArrow">
            <a:avLst>
              <a:gd name="adj1" fmla="val 53764"/>
              <a:gd name="adj2" fmla="val 1488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5400" b="1" dirty="0" smtClean="0">
                <a:solidFill>
                  <a:srgbClr val="C00000"/>
                </a:solidFill>
              </a:rPr>
              <a:t> دفتر العلوم</a:t>
            </a:r>
            <a:endParaRPr lang="ar-SA" sz="54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Public\Pictures\فتر العلو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357298"/>
            <a:ext cx="171451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1050</Words>
  <Application>Microsoft Office PowerPoint</Application>
  <PresentationFormat>عرض على الشاشة (3:4)‏</PresentationFormat>
  <Paragraphs>217</Paragraphs>
  <Slides>47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47</vt:i4>
      </vt:variant>
    </vt:vector>
  </HeadingPairs>
  <TitlesOfParts>
    <vt:vector size="48" baseType="lpstr">
      <vt:lpstr>سمة Office</vt:lpstr>
      <vt:lpstr>الشريحة 1</vt:lpstr>
      <vt:lpstr>الشريحة 2</vt:lpstr>
      <vt:lpstr>الشريحة 3</vt:lpstr>
      <vt:lpstr>ما العلاقة بين وجبة الشوفان والسجادة ؟</vt:lpstr>
      <vt:lpstr>الشريحة 5</vt:lpstr>
      <vt:lpstr>فصل ( 12 ) علم البيئة</vt:lpstr>
      <vt:lpstr>الشريحة 7</vt:lpstr>
      <vt:lpstr>الشريحة 8</vt:lpstr>
      <vt:lpstr>الشريحة 9</vt:lpstr>
      <vt:lpstr>الشريحة 10</vt:lpstr>
      <vt:lpstr>   تجربة إستهلالية      </vt:lpstr>
      <vt:lpstr>الشريحة 12</vt:lpstr>
      <vt:lpstr>الشريحة 13</vt:lpstr>
      <vt:lpstr>الدرس الأول :  ما النظام البيئي ؟</vt:lpstr>
      <vt:lpstr>شريحة التركيز /  غذاء السمك </vt:lpstr>
      <vt:lpstr>شريحة التركيز /  غذاء السمك </vt:lpstr>
      <vt:lpstr>شريحة التركيز /  غذاء السمك </vt:lpstr>
      <vt:lpstr>الشريحة 18</vt:lpstr>
      <vt:lpstr>الشريحة 19</vt:lpstr>
      <vt:lpstr>الشريحة 20</vt:lpstr>
      <vt:lpstr>الشريحة 21</vt:lpstr>
      <vt:lpstr>تـــابـــــع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الدرس الثاني :  المخلوقات الحية والبيئة والطاقة </vt:lpstr>
      <vt:lpstr>شريحة التركيز /  هل أستطيع العيش معك ؟</vt:lpstr>
      <vt:lpstr>شريحة التركيز /  هل أستطيع العيش معك ؟</vt:lpstr>
      <vt:lpstr>شريحة التركيز /  هل أستطيع العيش معك ؟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تـــابـــــع</vt:lpstr>
      <vt:lpstr>الشريحة 42</vt:lpstr>
      <vt:lpstr>الشريحة 43</vt:lpstr>
      <vt:lpstr>الشريحة 44</vt:lpstr>
      <vt:lpstr>الشريحة 45</vt:lpstr>
      <vt:lpstr>الشريحة 46</vt:lpstr>
      <vt:lpstr>الشريحة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زين</dc:creator>
  <cp:lastModifiedBy>زين</cp:lastModifiedBy>
  <cp:revision>129</cp:revision>
  <dcterms:created xsi:type="dcterms:W3CDTF">2014-08-17T14:54:14Z</dcterms:created>
  <dcterms:modified xsi:type="dcterms:W3CDTF">2015-01-12T04:50:05Z</dcterms:modified>
</cp:coreProperties>
</file>