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Default Extension="wav" ContentType="audio/wav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57" r:id="rId4"/>
    <p:sldId id="258" r:id="rId5"/>
    <p:sldId id="278" r:id="rId6"/>
    <p:sldId id="260" r:id="rId7"/>
    <p:sldId id="256" r:id="rId8"/>
    <p:sldId id="261" r:id="rId9"/>
    <p:sldId id="262" r:id="rId10"/>
    <p:sldId id="263" r:id="rId11"/>
    <p:sldId id="268" r:id="rId12"/>
    <p:sldId id="269" r:id="rId13"/>
    <p:sldId id="264" r:id="rId14"/>
    <p:sldId id="265" r:id="rId15"/>
    <p:sldId id="266" r:id="rId16"/>
    <p:sldId id="271" r:id="rId17"/>
    <p:sldId id="270" r:id="rId18"/>
    <p:sldId id="273" r:id="rId19"/>
    <p:sldId id="272" r:id="rId20"/>
    <p:sldId id="274" r:id="rId21"/>
    <p:sldId id="275" r:id="rId22"/>
    <p:sldId id="276" r:id="rId23"/>
    <p:sldId id="277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  <a:srgbClr val="99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429" autoAdjust="0"/>
    <p:restoredTop sz="94660"/>
  </p:normalViewPr>
  <p:slideViewPr>
    <p:cSldViewPr>
      <p:cViewPr varScale="1">
        <p:scale>
          <a:sx n="79" d="100"/>
          <a:sy n="79" d="100"/>
        </p:scale>
        <p:origin x="-66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55536-3A69-4A86-B28A-F6A3BC28073E}" type="datetimeFigureOut">
              <a:rPr lang="en-US" smtClean="0"/>
              <a:pPr/>
              <a:t>3/10/2013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B633D-9F82-44C4-872C-A73B9DFF15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55536-3A69-4A86-B28A-F6A3BC28073E}" type="datetimeFigureOut">
              <a:rPr lang="en-US" smtClean="0"/>
              <a:pPr/>
              <a:t>3/10/2013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B633D-9F82-44C4-872C-A73B9DFF15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55536-3A69-4A86-B28A-F6A3BC28073E}" type="datetimeFigureOut">
              <a:rPr lang="en-US" smtClean="0"/>
              <a:pPr/>
              <a:t>3/10/2013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B633D-9F82-44C4-872C-A73B9DFF15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580165-491B-4040-AA97-F0BA19414BA9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28/04/1434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9A65D-7395-430A-9D93-2F02B6540EB9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split orient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D41DD-B1EE-48D2-929B-6BF0BAD17439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28/04/1434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E3565-E14C-4B9C-8C72-5167F7646F52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split orient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29E90-5C6F-41B9-9CE4-62FEF83F3718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28/04/1434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2AD50-9436-437C-BBAC-3B20F5196BF3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split orient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D0B9BE-0F73-4331-A83C-6A211A4552CF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28/04/1434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CEC11-CF14-4142-B86F-4A93E13700D9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split orient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87314F-1007-479B-AC13-C281BD17258B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28/04/1434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A68CCD-292A-4E1F-BC75-3E8CEB13E073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split orient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C8FCD-B58E-419D-89D1-0278695E0F30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28/04/1434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0BA316-71FC-4609-B71C-E15D1E523945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split orient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D65FD-3245-4D74-A2F6-73027B5C847B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28/04/1434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3D45DE-AD89-4DC7-98DC-2C7C8E70011D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split orient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8138EF-AB1F-46E2-BAD6-FC1379C01791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28/04/1434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09BA27-C63D-479E-BE1D-49AC0A128C04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55536-3A69-4A86-B28A-F6A3BC28073E}" type="datetimeFigureOut">
              <a:rPr lang="en-US" smtClean="0"/>
              <a:pPr/>
              <a:t>3/10/2013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B633D-9F82-44C4-872C-A73B9DFF15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584719-C3C5-4325-A47D-340EFCA4754A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28/04/1434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7C7EB9-153A-4BED-982B-C512D756160A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split orient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4CE17E-DB76-45BF-B15D-12EC8F6E33B7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28/04/1434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0E193-5754-4C0C-9A0F-3764983D6A0C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split orient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9D486A-8E6A-4609-B13A-963A725300AE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28/04/1434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E543FF-EDBC-4377-A13C-D175B944D5B1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split orient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A64DB1-8A98-467B-8A24-5A0328A72ED8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28/04/1434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44E62-16A7-494B-83BD-94214A4F1880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/>
    <p:sndAc>
      <p:stSnd>
        <p:snd r:embed="rId1" name="xDing.wav"/>
      </p:stSnd>
    </p:sndAc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5EA951-6E05-4754-86FC-972BF450C703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28/04/1434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461A6-7E6E-4541-882E-91825D71AF0A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/>
    <p:sndAc>
      <p:stSnd>
        <p:snd r:embed="rId1" name="xDing.wav"/>
      </p:stSnd>
    </p:sndAc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0F572D-F81D-42CC-8A6E-ACB59641670C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28/04/1434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DD482-D94B-4BA7-B186-7CD5FF327F72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/>
    <p:sndAc>
      <p:stSnd>
        <p:snd r:embed="rId1" name="xDing.wav"/>
      </p:stSnd>
    </p:sndAc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BF5A34-C7FB-44B4-94B4-0B2F696D1B67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28/04/1434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3E2BA-FDBA-44FC-9F40-32531B89BFC0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/>
    <p:sndAc>
      <p:stSnd>
        <p:snd r:embed="rId1" name="xDing.wav"/>
      </p:stSnd>
    </p:sndAc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CC1A24-2698-431F-91FD-EA18102AA583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28/04/1434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2DC01-38AD-49C2-8DDE-170329A6B921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/>
    <p:sndAc>
      <p:stSnd>
        <p:snd r:embed="rId1" name="xDing.wav"/>
      </p:stSnd>
    </p:sndAc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71FC8-9379-4626-883E-F60A1616BD5C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28/04/1434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B4B59C-5857-4E9A-8504-C884E503ED61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/>
    <p:sndAc>
      <p:stSnd>
        <p:snd r:embed="rId1" name="xDing.wav"/>
      </p:stSnd>
    </p:sndAc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2A75E-AB5C-441F-AD73-DB1C38608AFE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28/04/1434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C641D-9A3A-4102-A678-098BF26FD86A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/>
    <p:sndAc>
      <p:stSnd>
        <p:snd r:embed="rId1" name="xDing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55536-3A69-4A86-B28A-F6A3BC28073E}" type="datetimeFigureOut">
              <a:rPr lang="en-US" smtClean="0"/>
              <a:pPr/>
              <a:t>3/10/2013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B633D-9F82-44C4-872C-A73B9DFF15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63184-8769-4AF5-9A15-9640E9CE1545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28/04/1434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541BB-7E39-4914-9743-34935D1B1350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/>
    <p:sndAc>
      <p:stSnd>
        <p:snd r:embed="rId1" name="xDing.wav"/>
      </p:stSnd>
    </p:sndAc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23B8D8-BDEE-4B9F-A79A-2340B0E9D916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28/04/1434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0AAEF-59A7-42D8-9FAF-C8B9456E3C44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/>
    <p:sndAc>
      <p:stSnd>
        <p:snd r:embed="rId1" name="xDing.wav"/>
      </p:stSnd>
    </p:sndAc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A61F3-B6C2-4385-BB61-54913018F4A1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28/04/1434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E71ECC-B160-48FB-8849-2921558AA626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/>
    <p:sndAc>
      <p:stSnd>
        <p:snd r:embed="rId1" name="xDing.wav"/>
      </p:stSnd>
    </p:sndAc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6BBFF0-DEF2-4BC3-9B28-9692F5997DB1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28/04/1434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711C0-6FB4-4104-AD51-16617F4AE5BE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/>
    <p:sndAc>
      <p:stSnd>
        <p:snd r:embed="rId1" name="xDing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55536-3A69-4A86-B28A-F6A3BC28073E}" type="datetimeFigureOut">
              <a:rPr lang="en-US" smtClean="0"/>
              <a:pPr/>
              <a:t>3/10/2013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B633D-9F82-44C4-872C-A73B9DFF15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55536-3A69-4A86-B28A-F6A3BC28073E}" type="datetimeFigureOut">
              <a:rPr lang="en-US" smtClean="0"/>
              <a:pPr/>
              <a:t>3/10/2013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B633D-9F82-44C4-872C-A73B9DFF15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55536-3A69-4A86-B28A-F6A3BC28073E}" type="datetimeFigureOut">
              <a:rPr lang="en-US" smtClean="0"/>
              <a:pPr/>
              <a:t>3/10/2013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B633D-9F82-44C4-872C-A73B9DFF15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55536-3A69-4A86-B28A-F6A3BC28073E}" type="datetimeFigureOut">
              <a:rPr lang="en-US" smtClean="0"/>
              <a:pPr/>
              <a:t>3/10/2013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B633D-9F82-44C4-872C-A73B9DFF15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55536-3A69-4A86-B28A-F6A3BC28073E}" type="datetimeFigureOut">
              <a:rPr lang="en-US" smtClean="0"/>
              <a:pPr/>
              <a:t>3/10/2013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B633D-9F82-44C4-872C-A73B9DFF15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55536-3A69-4A86-B28A-F6A3BC28073E}" type="datetimeFigureOut">
              <a:rPr lang="en-US" smtClean="0"/>
              <a:pPr/>
              <a:t>3/10/2013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B633D-9F82-44C4-872C-A73B9DFF15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655536-3A69-4A86-B28A-F6A3BC28073E}" type="datetimeFigureOut">
              <a:rPr lang="en-US" smtClean="0"/>
              <a:pPr/>
              <a:t>3/10/2013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B633D-9F82-44C4-872C-A73B9DFF15E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عنصر نائب للعنوان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نمط العنوان الرئيسي</a:t>
            </a:r>
          </a:p>
        </p:txBody>
      </p:sp>
      <p:sp>
        <p:nvSpPr>
          <p:cNvPr id="1027" name="عنصر نائب للنص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rtl="1">
              <a:defRPr/>
            </a:pPr>
            <a:fld id="{14539FA8-6F95-4B5B-BFE9-7246E581D1D5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 rtl="1">
                <a:defRPr/>
              </a:pPr>
              <a:t>28/04/1434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rtl="1"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rtl="1">
              <a:defRPr/>
            </a:pPr>
            <a:fld id="{A82F73FF-C1B3-4363-A12C-5A033EA5C28B}" type="slidenum">
              <a:rPr lang="ar-SA">
                <a:solidFill>
                  <a:prstClr val="black">
                    <a:tint val="75000"/>
                  </a:prstClr>
                </a:solidFill>
              </a:rPr>
              <a:pPr rtl="1">
                <a:defRPr/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split orient="vert"/>
  </p:transition>
  <p:txStyles>
    <p:titleStyle>
      <a:lvl1pPr algn="ctr" rtl="1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عنصر نائب للعنوان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نمط العنوان الرئيسي</a:t>
            </a:r>
          </a:p>
        </p:txBody>
      </p:sp>
      <p:sp>
        <p:nvSpPr>
          <p:cNvPr id="1027" name="عنصر نائب للنص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rtl="1">
              <a:defRPr/>
            </a:pPr>
            <a:fld id="{28551EE2-7A40-430E-BC8A-773539E69334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 rtl="1">
                <a:defRPr/>
              </a:pPr>
              <a:t>28/04/1434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rtl="1"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rtl="1">
              <a:defRPr/>
            </a:pPr>
            <a:fld id="{8613F65B-2AA3-4FCB-9399-0EEEB59A8B5A}" type="slidenum">
              <a:rPr lang="ar-SA">
                <a:solidFill>
                  <a:prstClr val="black">
                    <a:tint val="75000"/>
                  </a:prstClr>
                </a:solidFill>
              </a:rPr>
              <a:pPr rtl="1">
                <a:defRPr/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fade/>
    <p:sndAc>
      <p:stSnd>
        <p:snd r:embed="rId13" name="xDing.wav"/>
      </p:stSnd>
    </p:sndAc>
  </p:transition>
  <p:timing>
    <p:tnLst>
      <p:par>
        <p:cTn id="1" dur="indefinite" restart="never" nodeType="tmRoot"/>
      </p:par>
    </p:tnLst>
  </p:timing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1.gif"/><Relationship Id="rId5" Type="http://schemas.openxmlformats.org/officeDocument/2006/relationships/image" Target="../media/image20.gif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4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7.jpeg"/><Relationship Id="rId4" Type="http://schemas.openxmlformats.org/officeDocument/2006/relationships/image" Target="../media/image26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Pictures\060li2-Optimiz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81000" y="-228600"/>
            <a:ext cx="9753600" cy="7315200"/>
          </a:xfrm>
          <a:prstGeom prst="rect">
            <a:avLst/>
          </a:prstGeom>
          <a:noFill/>
        </p:spPr>
      </p:pic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1828800" y="228600"/>
            <a:ext cx="5486400" cy="4876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ar-SA" sz="7000" b="1" dirty="0" smtClean="0">
                <a:solidFill>
                  <a:srgbClr val="800080"/>
                </a:solidFill>
                <a:latin typeface="+mj-lt"/>
                <a:ea typeface="+mj-ea"/>
              </a:rPr>
              <a:t>لغتي الخـالـدة </a:t>
            </a:r>
          </a:p>
          <a:p>
            <a:pPr marL="0" marR="0" lvl="0" indent="0" algn="ct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</a:rPr>
              <a:t>للصف</a:t>
            </a:r>
            <a:r>
              <a:rPr kumimoji="0" lang="ar-SA" sz="45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</a:rPr>
              <a:t> الأول المتوسط </a:t>
            </a:r>
          </a:p>
          <a:p>
            <a:pPr marL="0" marR="0" lvl="0" indent="0" algn="ct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ar-SA" sz="4000" b="1" baseline="0" dirty="0" smtClean="0">
                <a:solidFill>
                  <a:srgbClr val="00B050"/>
                </a:solidFill>
                <a:latin typeface="+mj-lt"/>
                <a:ea typeface="+mj-ea"/>
              </a:rPr>
              <a:t>الفصل</a:t>
            </a:r>
            <a:r>
              <a:rPr lang="ar-SA" sz="4000" b="1" dirty="0" smtClean="0">
                <a:solidFill>
                  <a:srgbClr val="00B050"/>
                </a:solidFill>
                <a:latin typeface="+mj-lt"/>
                <a:ea typeface="+mj-ea"/>
              </a:rPr>
              <a:t> الدراسي الثاني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8600"/>
            <a:ext cx="9144000" cy="640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3" name="رابط مستقيم 4"/>
          <p:cNvCxnSpPr/>
          <p:nvPr/>
        </p:nvCxnSpPr>
        <p:spPr>
          <a:xfrm>
            <a:off x="0" y="6705600"/>
            <a:ext cx="9144000" cy="0"/>
          </a:xfrm>
          <a:prstGeom prst="line">
            <a:avLst/>
          </a:prstGeom>
          <a:ln w="57150">
            <a:solidFill>
              <a:srgbClr val="66003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رابط مستقيم 4"/>
          <p:cNvCxnSpPr/>
          <p:nvPr/>
        </p:nvCxnSpPr>
        <p:spPr>
          <a:xfrm>
            <a:off x="0" y="228600"/>
            <a:ext cx="9144000" cy="0"/>
          </a:xfrm>
          <a:prstGeom prst="line">
            <a:avLst/>
          </a:prstGeom>
          <a:ln w="57150">
            <a:solidFill>
              <a:srgbClr val="66003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  <p:sndAc>
      <p:stSnd>
        <p:snd r:embed="rId2" name="xDing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81000" y="304800"/>
            <a:ext cx="8305800" cy="98636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400" b="1" dirty="0" smtClean="0">
                <a:solidFill>
                  <a:srgbClr val="FF0000"/>
                </a:solidFill>
                <a:latin typeface="+mn-lt"/>
                <a:cs typeface="+mj-cs"/>
              </a:rPr>
              <a:t>أختار الإجابة الصحيحة مما يلي:</a:t>
            </a:r>
            <a:endParaRPr lang="ar-EG" sz="4400" dirty="0">
              <a:solidFill>
                <a:srgbClr val="FF0000"/>
              </a:solidFill>
              <a:latin typeface="+mn-lt"/>
              <a:cs typeface="+mj-cs"/>
            </a:endParaRPr>
          </a:p>
        </p:txBody>
      </p:sp>
      <p:sp>
        <p:nvSpPr>
          <p:cNvPr id="3" name="مستطيل 1"/>
          <p:cNvSpPr/>
          <p:nvPr/>
        </p:nvSpPr>
        <p:spPr>
          <a:xfrm>
            <a:off x="609600" y="1524000"/>
            <a:ext cx="83058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000" b="1" dirty="0" smtClean="0">
                <a:solidFill>
                  <a:srgbClr val="3333CC"/>
                </a:solidFill>
                <a:latin typeface="+mn-lt"/>
                <a:cs typeface="+mj-cs"/>
              </a:rPr>
              <a:t>  السقوط إلى </a:t>
            </a:r>
            <a:r>
              <a:rPr lang="ar-SA" sz="4000" b="1" dirty="0" err="1" smtClean="0">
                <a:solidFill>
                  <a:srgbClr val="3333CC"/>
                </a:solidFill>
                <a:latin typeface="+mn-lt"/>
                <a:cs typeface="+mj-cs"/>
              </a:rPr>
              <a:t>الأديم.</a:t>
            </a:r>
            <a:r>
              <a:rPr lang="ar-SA" sz="4000" b="1" dirty="0" smtClean="0">
                <a:solidFill>
                  <a:srgbClr val="3333CC"/>
                </a:solidFill>
                <a:latin typeface="+mn-lt"/>
                <a:cs typeface="+mj-cs"/>
              </a:rPr>
              <a:t> ”الأديم“ </a:t>
            </a:r>
            <a:r>
              <a:rPr lang="ar-SA" sz="4000" b="1" dirty="0" err="1" smtClean="0">
                <a:solidFill>
                  <a:srgbClr val="3333CC"/>
                </a:solidFill>
                <a:latin typeface="+mn-lt"/>
                <a:cs typeface="+mj-cs"/>
              </a:rPr>
              <a:t>تعني:</a:t>
            </a:r>
            <a:endParaRPr lang="ar-SA" sz="4000" b="1" dirty="0" smtClean="0">
              <a:solidFill>
                <a:srgbClr val="3333CC"/>
              </a:solidFill>
              <a:latin typeface="+mn-lt"/>
              <a:cs typeface="+mj-cs"/>
            </a:endParaRPr>
          </a:p>
          <a:p>
            <a:pPr algn="r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ar-SA" sz="4000" b="1" dirty="0" smtClean="0">
              <a:solidFill>
                <a:srgbClr val="3333CC"/>
              </a:solidFill>
              <a:cs typeface="+mj-cs"/>
            </a:endParaRPr>
          </a:p>
          <a:p>
            <a:pPr algn="r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000" b="1" dirty="0" smtClean="0">
                <a:solidFill>
                  <a:srgbClr val="3333CC"/>
                </a:solidFill>
                <a:latin typeface="+mn-lt"/>
                <a:cs typeface="+mj-cs"/>
              </a:rPr>
              <a:t>  والتحول متأثراً بخواصه </a:t>
            </a:r>
            <a:r>
              <a:rPr lang="ar-SA" sz="4000" b="1" dirty="0" err="1" smtClean="0">
                <a:solidFill>
                  <a:srgbClr val="3333CC"/>
                </a:solidFill>
                <a:latin typeface="+mn-lt"/>
                <a:cs typeface="+mj-cs"/>
              </a:rPr>
              <a:t>الجمة.</a:t>
            </a:r>
            <a:r>
              <a:rPr lang="ar-SA" sz="4000" b="1" dirty="0" smtClean="0">
                <a:solidFill>
                  <a:srgbClr val="3333CC"/>
                </a:solidFill>
                <a:latin typeface="+mn-lt"/>
                <a:cs typeface="+mj-cs"/>
              </a:rPr>
              <a:t> ”الجمة“ تعني:</a:t>
            </a:r>
            <a:endParaRPr lang="ar-EG" sz="4000" dirty="0">
              <a:solidFill>
                <a:srgbClr val="008000"/>
              </a:solidFill>
              <a:latin typeface="+mn-lt"/>
              <a:cs typeface="+mj-cs"/>
            </a:endParaRPr>
          </a:p>
        </p:txBody>
      </p:sp>
      <p:pic>
        <p:nvPicPr>
          <p:cNvPr id="5" name="Picture 5" descr="C:\Users\khalid\Desktop\4\colbar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295400"/>
            <a:ext cx="5867400" cy="4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khalid\Desktop\4\colbar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705600"/>
            <a:ext cx="9144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ounded Rectangle 6"/>
          <p:cNvSpPr/>
          <p:nvPr/>
        </p:nvSpPr>
        <p:spPr>
          <a:xfrm>
            <a:off x="6324600" y="2971800"/>
            <a:ext cx="2438400" cy="6096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800" b="1" dirty="0" smtClean="0">
                <a:solidFill>
                  <a:srgbClr val="00B050"/>
                </a:solidFill>
              </a:rPr>
              <a:t>جوف الأرض</a:t>
            </a:r>
            <a:endParaRPr lang="en-US" sz="3800" b="1" dirty="0">
              <a:solidFill>
                <a:srgbClr val="00B05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429000" y="2971800"/>
            <a:ext cx="2438400" cy="6096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800" b="1" dirty="0" smtClean="0">
                <a:solidFill>
                  <a:srgbClr val="00B050"/>
                </a:solidFill>
              </a:rPr>
              <a:t>طبقات الأرض</a:t>
            </a:r>
            <a:endParaRPr lang="en-US" sz="3800" b="1" dirty="0">
              <a:solidFill>
                <a:srgbClr val="00B05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33400" y="2971800"/>
            <a:ext cx="2438400" cy="6096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800" b="1" dirty="0" smtClean="0">
                <a:solidFill>
                  <a:srgbClr val="00B050"/>
                </a:solidFill>
              </a:rPr>
              <a:t>سطح الأرض</a:t>
            </a:r>
            <a:endParaRPr lang="en-US" sz="3800" b="1" dirty="0">
              <a:solidFill>
                <a:srgbClr val="00B05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324600" y="5334000"/>
            <a:ext cx="2438400" cy="6096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800" b="1" dirty="0" smtClean="0">
                <a:solidFill>
                  <a:srgbClr val="00B050"/>
                </a:solidFill>
              </a:rPr>
              <a:t>الكثيرة</a:t>
            </a:r>
            <a:endParaRPr lang="en-US" sz="3800" b="1" dirty="0">
              <a:solidFill>
                <a:srgbClr val="00B05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429000" y="5334000"/>
            <a:ext cx="2438400" cy="6096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800" b="1" dirty="0" smtClean="0">
                <a:solidFill>
                  <a:srgbClr val="00B050"/>
                </a:solidFill>
              </a:rPr>
              <a:t>القليلة</a:t>
            </a:r>
            <a:endParaRPr lang="en-US" sz="3800" b="1" dirty="0">
              <a:solidFill>
                <a:srgbClr val="00B05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33400" y="5334000"/>
            <a:ext cx="2438400" cy="6096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800" b="1" dirty="0" smtClean="0">
                <a:solidFill>
                  <a:srgbClr val="00B050"/>
                </a:solidFill>
              </a:rPr>
              <a:t>النافعة</a:t>
            </a:r>
            <a:endParaRPr lang="en-US" sz="3800" b="1" dirty="0">
              <a:solidFill>
                <a:srgbClr val="00B050"/>
              </a:solidFill>
            </a:endParaRPr>
          </a:p>
        </p:txBody>
      </p:sp>
      <p:grpSp>
        <p:nvGrpSpPr>
          <p:cNvPr id="13" name="مجموعة 3"/>
          <p:cNvGrpSpPr>
            <a:grpSpLocks/>
          </p:cNvGrpSpPr>
          <p:nvPr/>
        </p:nvGrpSpPr>
        <p:grpSpPr bwMode="auto">
          <a:xfrm>
            <a:off x="7010401" y="0"/>
            <a:ext cx="2133600" cy="1371600"/>
            <a:chOff x="6503524" y="0"/>
            <a:chExt cx="2640476" cy="1284888"/>
          </a:xfrm>
        </p:grpSpPr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809803" y="0"/>
              <a:ext cx="1334197" cy="1284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503524" y="391577"/>
              <a:ext cx="1503701" cy="655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شكل بيضاوي 6"/>
          <p:cNvSpPr/>
          <p:nvPr/>
        </p:nvSpPr>
        <p:spPr>
          <a:xfrm>
            <a:off x="457200" y="2895600"/>
            <a:ext cx="2590800" cy="838200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شكل بيضاوي 6"/>
          <p:cNvSpPr/>
          <p:nvPr/>
        </p:nvSpPr>
        <p:spPr>
          <a:xfrm>
            <a:off x="6248400" y="5257800"/>
            <a:ext cx="2590800" cy="838200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خطط انسيابي: رابط 1"/>
          <p:cNvSpPr/>
          <p:nvPr/>
        </p:nvSpPr>
        <p:spPr bwMode="auto">
          <a:xfrm>
            <a:off x="8686800" y="2057400"/>
            <a:ext cx="304800" cy="371383"/>
          </a:xfrm>
          <a:prstGeom prst="flowChartConnector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19" name="مخطط انسيابي: رابط 1"/>
          <p:cNvSpPr/>
          <p:nvPr/>
        </p:nvSpPr>
        <p:spPr bwMode="auto">
          <a:xfrm>
            <a:off x="8686800" y="4572000"/>
            <a:ext cx="304800" cy="371383"/>
          </a:xfrm>
          <a:prstGeom prst="flowChartConnector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</p:spTree>
  </p:cSld>
  <p:clrMapOvr>
    <a:masterClrMapping/>
  </p:clrMapOvr>
  <p:transition spd="med">
    <p:fade/>
    <p:sndAc>
      <p:stSnd>
        <p:snd r:embed="rId2" name="xDin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C:\Users\khalid\Desktop\4\divider_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77000"/>
            <a:ext cx="9155113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1"/>
          <p:cNvSpPr/>
          <p:nvPr/>
        </p:nvSpPr>
        <p:spPr>
          <a:xfrm>
            <a:off x="152400" y="304800"/>
            <a:ext cx="8839200" cy="24699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700" b="1" u="sng" dirty="0" smtClean="0">
                <a:solidFill>
                  <a:srgbClr val="00B050"/>
                </a:solidFill>
                <a:latin typeface="+mn-lt"/>
                <a:cs typeface="+mj-cs"/>
              </a:rPr>
              <a:t>أختار ما أراه صواباً فيما </a:t>
            </a:r>
            <a:r>
              <a:rPr lang="ar-SA" sz="3700" b="1" u="sng" dirty="0" err="1" smtClean="0">
                <a:solidFill>
                  <a:srgbClr val="00B050"/>
                </a:solidFill>
                <a:latin typeface="+mn-lt"/>
                <a:cs typeface="+mj-cs"/>
              </a:rPr>
              <a:t>يلي:</a:t>
            </a:r>
            <a:endParaRPr lang="ar-SA" sz="3700" b="1" u="sng" dirty="0" smtClean="0">
              <a:solidFill>
                <a:srgbClr val="00B050"/>
              </a:solidFill>
              <a:latin typeface="+mn-lt"/>
              <a:cs typeface="+mj-cs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300" b="1" dirty="0" smtClean="0">
                <a:solidFill>
                  <a:srgbClr val="FF0000"/>
                </a:solidFill>
                <a:cs typeface="+mj-cs"/>
              </a:rPr>
              <a:t>الفرق بين قول </a:t>
            </a:r>
            <a:r>
              <a:rPr lang="ar-SA" sz="3300" b="1" dirty="0" err="1" smtClean="0">
                <a:solidFill>
                  <a:srgbClr val="FF0000"/>
                </a:solidFill>
                <a:cs typeface="+mj-cs"/>
              </a:rPr>
              <a:t>الكاتب: </a:t>
            </a:r>
            <a:r>
              <a:rPr lang="ar-SA" sz="3300" b="1" dirty="0" smtClean="0">
                <a:solidFill>
                  <a:srgbClr val="FF0000"/>
                </a:solidFill>
                <a:cs typeface="+mj-cs"/>
              </a:rPr>
              <a:t>”وقد يمجه الظمآن ولا يستسيغ تناوله“ وقول </a:t>
            </a:r>
            <a:r>
              <a:rPr lang="ar-SA" sz="3300" b="1" dirty="0" err="1" smtClean="0">
                <a:solidFill>
                  <a:srgbClr val="FF0000"/>
                </a:solidFill>
                <a:cs typeface="+mj-cs"/>
              </a:rPr>
              <a:t>أحدنا </a:t>
            </a:r>
            <a:r>
              <a:rPr lang="ar-SA" sz="3300" b="1" dirty="0" smtClean="0">
                <a:solidFill>
                  <a:srgbClr val="FF0000"/>
                </a:solidFill>
                <a:cs typeface="+mj-cs"/>
              </a:rPr>
              <a:t>”وقد يمجه الإنسان ولا يستسيغ </a:t>
            </a:r>
            <a:r>
              <a:rPr lang="ar-SA" sz="3300" b="1" dirty="0" err="1" smtClean="0">
                <a:solidFill>
                  <a:srgbClr val="FF0000"/>
                </a:solidFill>
                <a:cs typeface="+mj-cs"/>
              </a:rPr>
              <a:t>تناوله“</a:t>
            </a:r>
            <a:endParaRPr lang="ar-SA" sz="3300" b="1" dirty="0" smtClean="0">
              <a:solidFill>
                <a:srgbClr val="FF0000"/>
              </a:solidFill>
              <a:cs typeface="+mj-cs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85800" y="2971800"/>
            <a:ext cx="8001000" cy="7620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300" b="1" dirty="0" smtClean="0">
                <a:solidFill>
                  <a:srgbClr val="0070C0"/>
                </a:solidFill>
              </a:rPr>
              <a:t>ليس هناك فرق والمعنى واحد</a:t>
            </a:r>
            <a:endParaRPr lang="en-US" sz="3300" b="1" dirty="0">
              <a:solidFill>
                <a:srgbClr val="0070C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28600" y="4114800"/>
            <a:ext cx="8763000" cy="7620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300" b="1" dirty="0" smtClean="0">
                <a:solidFill>
                  <a:srgbClr val="0070C0"/>
                </a:solidFill>
              </a:rPr>
              <a:t>الأول أبلغ </a:t>
            </a:r>
            <a:r>
              <a:rPr lang="ar-SA" sz="3300" b="1" dirty="0" err="1" smtClean="0">
                <a:solidFill>
                  <a:srgbClr val="0070C0"/>
                </a:solidFill>
              </a:rPr>
              <a:t>لأن </a:t>
            </a:r>
            <a:r>
              <a:rPr lang="ar-SA" sz="3300" b="1" dirty="0" smtClean="0">
                <a:solidFill>
                  <a:srgbClr val="0070C0"/>
                </a:solidFill>
              </a:rPr>
              <a:t>”الظمآن“ أكثر حاجة للماء ومع ذلك لم يستسغه</a:t>
            </a:r>
            <a:endParaRPr lang="en-US" sz="3300" b="1" dirty="0">
              <a:solidFill>
                <a:srgbClr val="0070C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85800" y="5181600"/>
            <a:ext cx="8001000" cy="7620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300" b="1" dirty="0" smtClean="0">
                <a:solidFill>
                  <a:srgbClr val="0070C0"/>
                </a:solidFill>
              </a:rPr>
              <a:t>الثاني أوضح لأن </a:t>
            </a:r>
            <a:r>
              <a:rPr lang="ar-SA" sz="3300" b="1" dirty="0" err="1" smtClean="0">
                <a:solidFill>
                  <a:srgbClr val="0070C0"/>
                </a:solidFill>
              </a:rPr>
              <a:t>كلمة </a:t>
            </a:r>
            <a:r>
              <a:rPr lang="ar-SA" sz="3300" b="1" dirty="0" smtClean="0">
                <a:solidFill>
                  <a:srgbClr val="0070C0"/>
                </a:solidFill>
              </a:rPr>
              <a:t>”الإنسان“ أعـم وأشمـل</a:t>
            </a:r>
            <a:endParaRPr lang="en-US" sz="3300" b="1" dirty="0">
              <a:solidFill>
                <a:srgbClr val="0070C0"/>
              </a:solidFill>
            </a:endParaRPr>
          </a:p>
        </p:txBody>
      </p:sp>
      <p:sp>
        <p:nvSpPr>
          <p:cNvPr id="7" name="شكل بيضاوي 6"/>
          <p:cNvSpPr/>
          <p:nvPr/>
        </p:nvSpPr>
        <p:spPr>
          <a:xfrm>
            <a:off x="228600" y="3886200"/>
            <a:ext cx="8763000" cy="1143000"/>
          </a:xfrm>
          <a:prstGeom prst="ellipse">
            <a:avLst/>
          </a:prstGeom>
          <a:noFill/>
          <a:ln w="57150"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Picture 2" descr="C:\Users\khalid\Desktop\4\10476alsh3er.jpg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608" y="36954"/>
            <a:ext cx="1213792" cy="1258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  <p:sndAc>
      <p:stSnd>
        <p:snd r:embed="rId2" name="xDin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0"/>
          <p:cNvSpPr/>
          <p:nvPr/>
        </p:nvSpPr>
        <p:spPr>
          <a:xfrm>
            <a:off x="4495800" y="0"/>
            <a:ext cx="4648200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perspectiveRight"/>
              <a:lightRig rig="threePt" dir="t"/>
            </a:scene3d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نشاط </a:t>
            </a:r>
            <a:r>
              <a:rPr lang="ar-SA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تعاوني</a:t>
            </a:r>
            <a:endParaRPr lang="ar-SA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3" name="Rectangle 25"/>
          <p:cNvSpPr>
            <a:spLocks noChangeArrowheads="1"/>
          </p:cNvSpPr>
          <p:nvPr/>
        </p:nvSpPr>
        <p:spPr bwMode="auto">
          <a:xfrm>
            <a:off x="0" y="685800"/>
            <a:ext cx="8991600" cy="769441"/>
          </a:xfrm>
          <a:prstGeom prst="foldedCorner">
            <a:avLst>
              <a:gd name="adj" fmla="val 0"/>
            </a:avLst>
          </a:prstGeom>
          <a:noFill/>
          <a:ln>
            <a:noFill/>
          </a:ln>
          <a:effectLst/>
          <a:ex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200" b="1" dirty="0">
                <a:solidFill>
                  <a:srgbClr val="92D050"/>
                </a:solidFill>
              </a:rPr>
              <a:t>مدة التنفيذ: </a:t>
            </a:r>
            <a:r>
              <a:rPr lang="ar-SA" sz="2200" b="1" dirty="0" smtClean="0">
                <a:solidFill>
                  <a:srgbClr val="FF0066"/>
                </a:solidFill>
              </a:rPr>
              <a:t>دقيقتان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200" b="1" dirty="0" smtClean="0">
                <a:solidFill>
                  <a:srgbClr val="92D050"/>
                </a:solidFill>
              </a:rPr>
              <a:t>المطلوب: </a:t>
            </a:r>
            <a:r>
              <a:rPr lang="ar-SA" sz="2200" b="1" dirty="0" smtClean="0">
                <a:solidFill>
                  <a:srgbClr val="FF0066"/>
                </a:solidFill>
              </a:rPr>
              <a:t>أضع دائرة حول الكلمة المرادفة لمعنى الكلمات على غرار المثال </a:t>
            </a:r>
            <a:r>
              <a:rPr lang="ar-SA" sz="2200" b="1" dirty="0" err="1" smtClean="0">
                <a:solidFill>
                  <a:srgbClr val="FF0066"/>
                </a:solidFill>
              </a:rPr>
              <a:t>المعطى:</a:t>
            </a:r>
            <a:endParaRPr lang="ar-SA" sz="2200" b="1" dirty="0">
              <a:solidFill>
                <a:srgbClr val="FF0066"/>
              </a:solidFill>
            </a:endParaRPr>
          </a:p>
        </p:txBody>
      </p:sp>
      <p:pic>
        <p:nvPicPr>
          <p:cNvPr id="4" name="Picture 15" descr="H:\imegsss\DreamsDoComesToTrue\Choubi_DreamsDoComeTrue\ChoubinetteDesigns_DreamsDoComesToTrue_Part1\ChoubinetteDesigns_DreamsDoComesToTrue_Element (4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9988" y="1600200"/>
            <a:ext cx="670401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0"/>
            <a:ext cx="146419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52400" y="2362200"/>
          <a:ext cx="8839200" cy="3703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09800"/>
                <a:gridCol w="2209800"/>
                <a:gridCol w="2698694"/>
                <a:gridCol w="1720906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ar-SA" sz="2800" b="1" dirty="0" smtClean="0">
                          <a:solidFill>
                            <a:srgbClr val="0070C0"/>
                          </a:solidFill>
                        </a:rPr>
                        <a:t>الذوبان</a:t>
                      </a:r>
                      <a:endParaRPr lang="en-US" sz="28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ar-SA" sz="2800" b="1" dirty="0" smtClean="0">
                          <a:solidFill>
                            <a:srgbClr val="0070C0"/>
                          </a:solidFill>
                        </a:rPr>
                        <a:t>الخروج</a:t>
                      </a:r>
                      <a:endParaRPr lang="en-US" sz="28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ar-SA" sz="2800" b="1" dirty="0" smtClean="0">
                          <a:solidFill>
                            <a:srgbClr val="0070C0"/>
                          </a:solidFill>
                        </a:rPr>
                        <a:t>الدخول بعمق</a:t>
                      </a:r>
                      <a:endParaRPr lang="en-US" sz="28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ar-SA" sz="3000" b="1" dirty="0" smtClean="0">
                          <a:solidFill>
                            <a:srgbClr val="FF0000"/>
                          </a:solidFill>
                        </a:rPr>
                        <a:t>1-</a:t>
                      </a:r>
                      <a:r>
                        <a:rPr lang="ar-SA" sz="3000" b="1" baseline="0" dirty="0" smtClean="0">
                          <a:solidFill>
                            <a:srgbClr val="FF0000"/>
                          </a:solidFill>
                        </a:rPr>
                        <a:t> التغلغل</a:t>
                      </a:r>
                      <a:endParaRPr lang="en-US" sz="3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ar-SA" sz="2800" b="1" dirty="0" smtClean="0">
                          <a:solidFill>
                            <a:srgbClr val="0070C0"/>
                          </a:solidFill>
                        </a:rPr>
                        <a:t>المنافذ</a:t>
                      </a:r>
                      <a:endParaRPr lang="en-US" sz="28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ar-SA" sz="2800" b="1" dirty="0" smtClean="0">
                          <a:solidFill>
                            <a:srgbClr val="0070C0"/>
                          </a:solidFill>
                        </a:rPr>
                        <a:t>المقاطع</a:t>
                      </a:r>
                      <a:endParaRPr lang="en-US" sz="28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ar-SA" sz="2800" b="1" dirty="0" smtClean="0">
                          <a:solidFill>
                            <a:srgbClr val="0070C0"/>
                          </a:solidFill>
                        </a:rPr>
                        <a:t>السامة</a:t>
                      </a:r>
                      <a:endParaRPr lang="en-US" sz="28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ar-SA" sz="3000" b="1" dirty="0" smtClean="0">
                          <a:solidFill>
                            <a:srgbClr val="FF0000"/>
                          </a:solidFill>
                        </a:rPr>
                        <a:t>2-المسام</a:t>
                      </a:r>
                      <a:endParaRPr lang="en-US" sz="3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ar-SA" sz="2800" b="1" dirty="0" smtClean="0">
                          <a:solidFill>
                            <a:srgbClr val="0070C0"/>
                          </a:solidFill>
                        </a:rPr>
                        <a:t>الأمراض</a:t>
                      </a:r>
                      <a:endParaRPr lang="en-US" sz="28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ar-SA" sz="2800" b="1" dirty="0" smtClean="0">
                          <a:solidFill>
                            <a:srgbClr val="0070C0"/>
                          </a:solidFill>
                        </a:rPr>
                        <a:t>الأوهام</a:t>
                      </a:r>
                      <a:endParaRPr lang="en-US" sz="28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ar-SA" sz="2800" b="1" dirty="0" smtClean="0">
                          <a:solidFill>
                            <a:srgbClr val="0070C0"/>
                          </a:solidFill>
                        </a:rPr>
                        <a:t>الأوساخ</a:t>
                      </a:r>
                      <a:endParaRPr lang="en-US" sz="28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ar-SA" sz="3000" b="1" dirty="0" smtClean="0">
                          <a:solidFill>
                            <a:srgbClr val="FF0000"/>
                          </a:solidFill>
                        </a:rPr>
                        <a:t>3-</a:t>
                      </a:r>
                      <a:r>
                        <a:rPr lang="ar-SA" sz="3000" b="1" dirty="0" err="1" smtClean="0">
                          <a:solidFill>
                            <a:srgbClr val="FF0000"/>
                          </a:solidFill>
                        </a:rPr>
                        <a:t>الأوصاب</a:t>
                      </a:r>
                      <a:endParaRPr lang="en-US" sz="3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ar-SA" sz="2800" b="1" dirty="0" smtClean="0">
                          <a:solidFill>
                            <a:srgbClr val="0070C0"/>
                          </a:solidFill>
                        </a:rPr>
                        <a:t>المرتفع من الأرض</a:t>
                      </a:r>
                      <a:endParaRPr lang="en-US" sz="28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ar-SA" sz="2800" b="1" dirty="0" smtClean="0">
                          <a:solidFill>
                            <a:srgbClr val="0070C0"/>
                          </a:solidFill>
                        </a:rPr>
                        <a:t>المنخفض من الارض</a:t>
                      </a:r>
                      <a:endParaRPr lang="en-US" sz="28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ar-SA" sz="2800" b="1" dirty="0" smtClean="0">
                          <a:solidFill>
                            <a:srgbClr val="0070C0"/>
                          </a:solidFill>
                        </a:rPr>
                        <a:t>المستوي من الارض</a:t>
                      </a:r>
                      <a:endParaRPr lang="en-US" sz="28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ar-SA" sz="3000" b="1" dirty="0" smtClean="0">
                          <a:solidFill>
                            <a:srgbClr val="FF0000"/>
                          </a:solidFill>
                        </a:rPr>
                        <a:t>4- الغور</a:t>
                      </a:r>
                      <a:endParaRPr lang="en-US" sz="3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6" descr="C:\Users\khalid\Desktop\4\blueline2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6465221"/>
            <a:ext cx="7696200" cy="2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C:\Users\khalid\Desktop\4\sc48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328612" y="5791199"/>
            <a:ext cx="1372674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C:\Users\khalid\Desktop\4\sc47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924800" y="5731826"/>
            <a:ext cx="1524000" cy="1126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Oval 10"/>
          <p:cNvSpPr/>
          <p:nvPr/>
        </p:nvSpPr>
        <p:spPr>
          <a:xfrm>
            <a:off x="4724400" y="2438400"/>
            <a:ext cx="2209800" cy="6096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شكل بيضاوي 6"/>
          <p:cNvSpPr/>
          <p:nvPr/>
        </p:nvSpPr>
        <p:spPr>
          <a:xfrm>
            <a:off x="533400" y="3124200"/>
            <a:ext cx="1371600" cy="685800"/>
          </a:xfrm>
          <a:prstGeom prst="ellipse">
            <a:avLst/>
          </a:prstGeom>
          <a:noFill/>
          <a:ln w="57150"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شكل بيضاوي 6"/>
          <p:cNvSpPr/>
          <p:nvPr/>
        </p:nvSpPr>
        <p:spPr>
          <a:xfrm>
            <a:off x="457200" y="4038600"/>
            <a:ext cx="1600200" cy="533400"/>
          </a:xfrm>
          <a:prstGeom prst="ellipse">
            <a:avLst/>
          </a:prstGeom>
          <a:noFill/>
          <a:ln w="57150"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شكل بيضاوي 6"/>
          <p:cNvSpPr/>
          <p:nvPr/>
        </p:nvSpPr>
        <p:spPr>
          <a:xfrm>
            <a:off x="2514600" y="4648200"/>
            <a:ext cx="1828800" cy="1295400"/>
          </a:xfrm>
          <a:prstGeom prst="ellipse">
            <a:avLst/>
          </a:prstGeom>
          <a:noFill/>
          <a:ln w="57150"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ransition spd="med">
    <p:fade/>
    <p:sndAc>
      <p:stSnd>
        <p:snd r:embed="rId2" name="xDin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5"/>
          <p:cNvSpPr>
            <a:spLocks noChangeArrowheads="1"/>
          </p:cNvSpPr>
          <p:nvPr/>
        </p:nvSpPr>
        <p:spPr bwMode="auto">
          <a:xfrm>
            <a:off x="228600" y="107722"/>
            <a:ext cx="8763000" cy="634019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square" anchor="ctr">
            <a:spAutoFit/>
          </a:bodyPr>
          <a:lstStyle/>
          <a:p>
            <a:pPr marL="72000" algn="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800" b="1" dirty="0" smtClean="0">
                <a:ln w="18415" cmpd="sng">
                  <a:noFill/>
                  <a:prstDash val="solid"/>
                </a:ln>
                <a:solidFill>
                  <a:srgbClr val="008000"/>
                </a:solidFill>
                <a:latin typeface="Microsoft Sans Serif" pitchFamily="34" charset="0"/>
                <a:ea typeface="Monotype Koufi" pitchFamily="2" charset="-78"/>
                <a:cs typeface="+mj-cs"/>
              </a:rPr>
              <a:t>1- مم يتركب </a:t>
            </a:r>
            <a:r>
              <a:rPr lang="ar-SA" sz="2800" b="1" dirty="0" err="1" smtClean="0">
                <a:ln w="18415" cmpd="sng">
                  <a:noFill/>
                  <a:prstDash val="solid"/>
                </a:ln>
                <a:solidFill>
                  <a:srgbClr val="008000"/>
                </a:solidFill>
                <a:latin typeface="Microsoft Sans Serif" pitchFamily="34" charset="0"/>
                <a:ea typeface="Monotype Koufi" pitchFamily="2" charset="-78"/>
                <a:cs typeface="+mj-cs"/>
              </a:rPr>
              <a:t>الماء؟</a:t>
            </a:r>
            <a:endParaRPr lang="ar-SA" sz="2800" b="1" dirty="0" smtClean="0">
              <a:ln w="18415" cmpd="sng">
                <a:noFill/>
                <a:prstDash val="solid"/>
              </a:ln>
              <a:solidFill>
                <a:srgbClr val="008000"/>
              </a:solidFill>
              <a:latin typeface="Microsoft Sans Serif" pitchFamily="34" charset="0"/>
              <a:ea typeface="Monotype Koufi" pitchFamily="2" charset="-78"/>
              <a:cs typeface="+mj-cs"/>
            </a:endParaRPr>
          </a:p>
          <a:p>
            <a:pPr marL="72000" algn="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ar-SA" sz="2800" b="1" dirty="0" smtClean="0">
              <a:ln w="18415" cmpd="sng">
                <a:noFill/>
                <a:prstDash val="solid"/>
              </a:ln>
              <a:solidFill>
                <a:srgbClr val="008000"/>
              </a:solidFill>
              <a:latin typeface="Microsoft Sans Serif" pitchFamily="34" charset="0"/>
              <a:ea typeface="Monotype Koufi" pitchFamily="2" charset="-78"/>
              <a:cs typeface="+mj-cs"/>
            </a:endParaRPr>
          </a:p>
          <a:p>
            <a:pPr marL="72000" algn="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800" b="1" dirty="0" smtClean="0">
                <a:ln w="18415" cmpd="sng">
                  <a:noFill/>
                  <a:prstDash val="solid"/>
                </a:ln>
                <a:solidFill>
                  <a:srgbClr val="008000"/>
                </a:solidFill>
                <a:latin typeface="Microsoft Sans Serif" pitchFamily="34" charset="0"/>
                <a:ea typeface="Monotype Koufi" pitchFamily="2" charset="-78"/>
                <a:cs typeface="+mj-cs"/>
              </a:rPr>
              <a:t>2- ما الخواص التي سخرها الله في الماء ليصبح سائغاً </a:t>
            </a:r>
            <a:r>
              <a:rPr lang="ar-SA" sz="2800" b="1" dirty="0" err="1" smtClean="0">
                <a:ln w="18415" cmpd="sng">
                  <a:noFill/>
                  <a:prstDash val="solid"/>
                </a:ln>
                <a:solidFill>
                  <a:srgbClr val="008000"/>
                </a:solidFill>
                <a:latin typeface="Microsoft Sans Serif" pitchFamily="34" charset="0"/>
                <a:ea typeface="Monotype Koufi" pitchFamily="2" charset="-78"/>
                <a:cs typeface="+mj-cs"/>
              </a:rPr>
              <a:t>للشاربين؟</a:t>
            </a:r>
            <a:endParaRPr lang="ar-SA" sz="2800" b="1" dirty="0" smtClean="0">
              <a:ln w="18415" cmpd="sng">
                <a:noFill/>
                <a:prstDash val="solid"/>
              </a:ln>
              <a:solidFill>
                <a:srgbClr val="008000"/>
              </a:solidFill>
              <a:latin typeface="Microsoft Sans Serif" pitchFamily="34" charset="0"/>
              <a:ea typeface="Monotype Koufi" pitchFamily="2" charset="-78"/>
              <a:cs typeface="+mj-cs"/>
            </a:endParaRPr>
          </a:p>
          <a:p>
            <a:pPr marL="72000" algn="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ar-SA" sz="2800" b="1" dirty="0" smtClean="0">
              <a:ln w="18415" cmpd="sng">
                <a:noFill/>
                <a:prstDash val="solid"/>
              </a:ln>
              <a:solidFill>
                <a:srgbClr val="008000"/>
              </a:solidFill>
              <a:latin typeface="Microsoft Sans Serif" pitchFamily="34" charset="0"/>
              <a:ea typeface="Monotype Koufi" pitchFamily="2" charset="-78"/>
              <a:cs typeface="+mj-cs"/>
            </a:endParaRPr>
          </a:p>
          <a:p>
            <a:pPr marL="72000" algn="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800" b="1" dirty="0" smtClean="0">
                <a:ln w="18415" cmpd="sng">
                  <a:noFill/>
                  <a:prstDash val="solid"/>
                </a:ln>
                <a:solidFill>
                  <a:srgbClr val="008000"/>
                </a:solidFill>
                <a:latin typeface="Microsoft Sans Serif" pitchFamily="34" charset="0"/>
                <a:ea typeface="Monotype Koufi" pitchFamily="2" charset="-78"/>
                <a:cs typeface="+mj-cs"/>
              </a:rPr>
              <a:t>3- أرتب مراحل دورة ماء الشرب في الطبيعة كما مرّ في النص</a:t>
            </a:r>
          </a:p>
          <a:p>
            <a:pPr marL="72000" algn="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800" b="1" dirty="0" err="1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latin typeface="Microsoft Sans Serif" pitchFamily="34" charset="0"/>
                <a:ea typeface="Monotype Koufi" pitchFamily="2" charset="-78"/>
                <a:cs typeface="+mj-cs"/>
              </a:rPr>
              <a:t>(   </a:t>
            </a:r>
            <a:r>
              <a:rPr lang="ar-SA" sz="2800" b="1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latin typeface="Microsoft Sans Serif" pitchFamily="34" charset="0"/>
                <a:ea typeface="Monotype Koufi" pitchFamily="2" charset="-78"/>
                <a:cs typeface="+mj-cs"/>
              </a:rPr>
              <a:t>) إذابته </a:t>
            </a:r>
            <a:r>
              <a:rPr lang="ar-SA" sz="2800" b="1" dirty="0" err="1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latin typeface="Microsoft Sans Serif" pitchFamily="34" charset="0"/>
                <a:ea typeface="Monotype Koufi" pitchFamily="2" charset="-78"/>
                <a:cs typeface="+mj-cs"/>
              </a:rPr>
              <a:t>الأملاح                  (   </a:t>
            </a:r>
            <a:r>
              <a:rPr lang="ar-SA" sz="2800" b="1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latin typeface="Microsoft Sans Serif" pitchFamily="34" charset="0"/>
                <a:ea typeface="Monotype Koufi" pitchFamily="2" charset="-78"/>
                <a:cs typeface="+mj-cs"/>
              </a:rPr>
              <a:t>) هطوله على شكل مطر.</a:t>
            </a:r>
          </a:p>
          <a:p>
            <a:pPr marL="72000" algn="r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800" b="1" dirty="0" err="1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latin typeface="Microsoft Sans Serif" pitchFamily="34" charset="0"/>
                <a:ea typeface="Monotype Koufi" pitchFamily="2" charset="-78"/>
                <a:cs typeface="+mj-cs"/>
              </a:rPr>
              <a:t>(   </a:t>
            </a:r>
            <a:r>
              <a:rPr lang="ar-SA" sz="2800" b="1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latin typeface="Microsoft Sans Serif" pitchFamily="34" charset="0"/>
                <a:ea typeface="Monotype Koufi" pitchFamily="2" charset="-78"/>
                <a:cs typeface="+mj-cs"/>
              </a:rPr>
              <a:t>) امتصاصه </a:t>
            </a:r>
            <a:r>
              <a:rPr lang="ar-SA" sz="2800" b="1" dirty="0" err="1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latin typeface="Microsoft Sans Serif" pitchFamily="34" charset="0"/>
                <a:ea typeface="Monotype Koufi" pitchFamily="2" charset="-78"/>
                <a:cs typeface="+mj-cs"/>
              </a:rPr>
              <a:t>الغازات.</a:t>
            </a:r>
            <a:r>
              <a:rPr lang="ar-SA" sz="2800" b="1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latin typeface="Microsoft Sans Serif" pitchFamily="34" charset="0"/>
                <a:ea typeface="Monotype Koufi" pitchFamily="2" charset="-78"/>
                <a:cs typeface="+mj-cs"/>
              </a:rPr>
              <a:t>           </a:t>
            </a:r>
            <a:r>
              <a:rPr lang="ar-SA" sz="2800" b="1" dirty="0" err="1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latin typeface="Microsoft Sans Serif" pitchFamily="34" charset="0"/>
                <a:ea typeface="Monotype Koufi" pitchFamily="2" charset="-78"/>
                <a:cs typeface="+mj-cs"/>
              </a:rPr>
              <a:t>(   </a:t>
            </a:r>
            <a:r>
              <a:rPr lang="ar-SA" sz="2800" b="1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latin typeface="Microsoft Sans Serif" pitchFamily="34" charset="0"/>
                <a:ea typeface="Monotype Koufi" pitchFamily="2" charset="-78"/>
                <a:cs typeface="+mj-cs"/>
              </a:rPr>
              <a:t>) مكوثه في الأرض.</a:t>
            </a:r>
            <a:endParaRPr lang="ar-SA" sz="2800" b="1" dirty="0" smtClean="0">
              <a:ln w="18415" cmpd="sng">
                <a:noFill/>
                <a:prstDash val="solid"/>
              </a:ln>
              <a:solidFill>
                <a:srgbClr val="008000"/>
              </a:solidFill>
              <a:latin typeface="Microsoft Sans Serif" pitchFamily="34" charset="0"/>
              <a:ea typeface="Monotype Koufi" pitchFamily="2" charset="-78"/>
              <a:cs typeface="+mj-cs"/>
            </a:endParaRPr>
          </a:p>
          <a:p>
            <a:pPr marL="72000" algn="r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800" b="1" dirty="0" smtClean="0">
                <a:ln w="18415" cmpd="sng">
                  <a:noFill/>
                  <a:prstDash val="solid"/>
                </a:ln>
                <a:solidFill>
                  <a:srgbClr val="008000"/>
                </a:solidFill>
                <a:latin typeface="Microsoft Sans Serif" pitchFamily="34" charset="0"/>
                <a:ea typeface="Monotype Koufi" pitchFamily="2" charset="-78"/>
                <a:cs typeface="+mj-cs"/>
              </a:rPr>
              <a:t>4- أعلل ذهاب بعض الناس إلى الآبار والينابيع </a:t>
            </a:r>
            <a:r>
              <a:rPr lang="ar-SA" sz="2800" b="1" dirty="0" err="1" smtClean="0">
                <a:ln w="18415" cmpd="sng">
                  <a:noFill/>
                  <a:prstDash val="solid"/>
                </a:ln>
                <a:solidFill>
                  <a:srgbClr val="008000"/>
                </a:solidFill>
                <a:latin typeface="Microsoft Sans Serif" pitchFamily="34" charset="0"/>
                <a:ea typeface="Monotype Koufi" pitchFamily="2" charset="-78"/>
                <a:cs typeface="+mj-cs"/>
              </a:rPr>
              <a:t>العميقة؟</a:t>
            </a:r>
            <a:endParaRPr lang="ar-SA" sz="2800" b="1" dirty="0" smtClean="0">
              <a:ln w="18415" cmpd="sng">
                <a:noFill/>
                <a:prstDash val="solid"/>
              </a:ln>
              <a:solidFill>
                <a:srgbClr val="008000"/>
              </a:solidFill>
              <a:latin typeface="Microsoft Sans Serif" pitchFamily="34" charset="0"/>
              <a:ea typeface="Monotype Koufi" pitchFamily="2" charset="-78"/>
              <a:cs typeface="+mj-cs"/>
            </a:endParaRPr>
          </a:p>
          <a:p>
            <a:pPr marL="72000" algn="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ar-SA" sz="2800" b="1" dirty="0" smtClean="0">
              <a:ln w="18415" cmpd="sng">
                <a:noFill/>
                <a:prstDash val="solid"/>
              </a:ln>
              <a:solidFill>
                <a:srgbClr val="008000"/>
              </a:solidFill>
              <a:latin typeface="Microsoft Sans Serif" pitchFamily="34" charset="0"/>
              <a:ea typeface="Monotype Koufi" pitchFamily="2" charset="-78"/>
              <a:cs typeface="+mj-cs"/>
            </a:endParaRPr>
          </a:p>
        </p:txBody>
      </p:sp>
      <p:sp>
        <p:nvSpPr>
          <p:cNvPr id="3" name="مستطيل مستدير الزوايا 7"/>
          <p:cNvSpPr/>
          <p:nvPr/>
        </p:nvSpPr>
        <p:spPr>
          <a:xfrm>
            <a:off x="1295400" y="685800"/>
            <a:ext cx="7696200" cy="609600"/>
          </a:xfrm>
          <a:prstGeom prst="roundRect">
            <a:avLst/>
          </a:prstGeom>
          <a:noFill/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514350" lvl="0" indent="-514350" algn="r">
              <a:lnSpc>
                <a:spcPct val="150000"/>
              </a:lnSpc>
              <a:defRPr/>
            </a:pPr>
            <a:r>
              <a:rPr lang="ar-SA" sz="2800" b="1" dirty="0" smtClean="0">
                <a:ln w="18415" cmpd="sng">
                  <a:noFill/>
                  <a:prstDash val="solid"/>
                </a:ln>
                <a:solidFill>
                  <a:srgbClr val="0000CC"/>
                </a:solidFill>
              </a:rPr>
              <a:t>من اتحاد غازين: جزء من الأكسجين </a:t>
            </a:r>
            <a:r>
              <a:rPr lang="ar-SA" sz="2800" b="1" dirty="0" err="1" smtClean="0">
                <a:ln w="18415" cmpd="sng">
                  <a:noFill/>
                  <a:prstDash val="solid"/>
                </a:ln>
                <a:solidFill>
                  <a:srgbClr val="0000CC"/>
                </a:solidFill>
              </a:rPr>
              <a:t>وجزآين</a:t>
            </a:r>
            <a:r>
              <a:rPr lang="ar-SA" sz="2800" b="1" dirty="0" smtClean="0">
                <a:ln w="18415" cmpd="sng">
                  <a:noFill/>
                  <a:prstDash val="solid"/>
                </a:ln>
                <a:solidFill>
                  <a:srgbClr val="0000CC"/>
                </a:solidFill>
              </a:rPr>
              <a:t> من الهيدروجين.</a:t>
            </a:r>
            <a:endParaRPr lang="ar-SA" sz="2800" b="1" dirty="0">
              <a:ln w="18415" cmpd="sng">
                <a:noFill/>
                <a:prstDash val="solid"/>
              </a:ln>
              <a:solidFill>
                <a:srgbClr val="0000CC"/>
              </a:solidFill>
            </a:endParaRPr>
          </a:p>
        </p:txBody>
      </p:sp>
      <p:sp>
        <p:nvSpPr>
          <p:cNvPr id="4" name="مستطيل مستدير الزوايا 7"/>
          <p:cNvSpPr/>
          <p:nvPr/>
        </p:nvSpPr>
        <p:spPr>
          <a:xfrm>
            <a:off x="1676400" y="1905000"/>
            <a:ext cx="7072362" cy="533400"/>
          </a:xfrm>
          <a:prstGeom prst="roundRect">
            <a:avLst/>
          </a:prstGeom>
          <a:noFill/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514350" lvl="0" indent="-514350" algn="r">
              <a:lnSpc>
                <a:spcPct val="150000"/>
              </a:lnSpc>
              <a:defRPr/>
            </a:pPr>
            <a:r>
              <a:rPr lang="ar-SA" sz="2800" b="1" dirty="0" smtClean="0">
                <a:ln w="18415" cmpd="sng">
                  <a:noFill/>
                  <a:prstDash val="solid"/>
                </a:ln>
                <a:solidFill>
                  <a:srgbClr val="0000CC"/>
                </a:solidFill>
              </a:rPr>
              <a:t>امتصاص الماء وإذابة الجماد.</a:t>
            </a:r>
            <a:endParaRPr lang="ar-SA" sz="2800" b="1" dirty="0">
              <a:ln w="18415" cmpd="sng">
                <a:noFill/>
                <a:prstDash val="solid"/>
              </a:ln>
              <a:solidFill>
                <a:srgbClr val="0000CC"/>
              </a:solidFill>
            </a:endParaRPr>
          </a:p>
        </p:txBody>
      </p:sp>
      <p:sp>
        <p:nvSpPr>
          <p:cNvPr id="6" name="مستطيل مستدير الزوايا 7"/>
          <p:cNvSpPr/>
          <p:nvPr/>
        </p:nvSpPr>
        <p:spPr>
          <a:xfrm>
            <a:off x="4495800" y="3505200"/>
            <a:ext cx="671562" cy="457200"/>
          </a:xfrm>
          <a:prstGeom prst="roundRect">
            <a:avLst/>
          </a:prstGeom>
          <a:noFill/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514350" lvl="0" indent="-514350" algn="r">
              <a:lnSpc>
                <a:spcPct val="150000"/>
              </a:lnSpc>
              <a:defRPr/>
            </a:pPr>
            <a:r>
              <a:rPr lang="ar-SA" sz="2800" b="1" dirty="0" smtClean="0">
                <a:ln w="18415" cmpd="sng">
                  <a:noFill/>
                  <a:prstDash val="solid"/>
                </a:ln>
                <a:solidFill>
                  <a:srgbClr val="0000CC"/>
                </a:solidFill>
              </a:rPr>
              <a:t>1</a:t>
            </a:r>
            <a:endParaRPr lang="ar-SA" sz="2800" b="1" dirty="0">
              <a:ln w="18415" cmpd="sng">
                <a:noFill/>
                <a:prstDash val="solid"/>
              </a:ln>
              <a:solidFill>
                <a:srgbClr val="0000CC"/>
              </a:solidFill>
            </a:endParaRPr>
          </a:p>
        </p:txBody>
      </p:sp>
      <p:pic>
        <p:nvPicPr>
          <p:cNvPr id="8" name="Picture 2" descr="D:\الملفات من الجهاز اسس\خلفيات\5\FM-Blog Train-1\Blogtrain Scrapjunkies-Elements\FM-BTSJ-1-Element-2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81000" y="0"/>
            <a:ext cx="1773237" cy="674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مستطيل مستدير الزوايا 7"/>
          <p:cNvSpPr/>
          <p:nvPr/>
        </p:nvSpPr>
        <p:spPr>
          <a:xfrm>
            <a:off x="8153400" y="4267200"/>
            <a:ext cx="671562" cy="457200"/>
          </a:xfrm>
          <a:prstGeom prst="roundRect">
            <a:avLst/>
          </a:prstGeom>
          <a:noFill/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514350" lvl="0" indent="-514350" algn="r">
              <a:lnSpc>
                <a:spcPct val="150000"/>
              </a:lnSpc>
              <a:defRPr/>
            </a:pPr>
            <a:r>
              <a:rPr lang="ar-SA" sz="2800" b="1" dirty="0" smtClean="0">
                <a:ln w="18415" cmpd="sng">
                  <a:noFill/>
                  <a:prstDash val="solid"/>
                </a:ln>
                <a:solidFill>
                  <a:srgbClr val="0000CC"/>
                </a:solidFill>
              </a:rPr>
              <a:t>2</a:t>
            </a:r>
            <a:endParaRPr lang="ar-SA" sz="2800" b="1" dirty="0">
              <a:ln w="18415" cmpd="sng">
                <a:noFill/>
                <a:prstDash val="solid"/>
              </a:ln>
              <a:solidFill>
                <a:srgbClr val="0000CC"/>
              </a:solidFill>
            </a:endParaRPr>
          </a:p>
        </p:txBody>
      </p:sp>
      <p:sp>
        <p:nvSpPr>
          <p:cNvPr id="10" name="مستطيل مستدير الزوايا 7"/>
          <p:cNvSpPr/>
          <p:nvPr/>
        </p:nvSpPr>
        <p:spPr>
          <a:xfrm>
            <a:off x="8229600" y="3505200"/>
            <a:ext cx="671562" cy="457200"/>
          </a:xfrm>
          <a:prstGeom prst="roundRect">
            <a:avLst/>
          </a:prstGeom>
          <a:noFill/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514350" lvl="0" indent="-514350" algn="r">
              <a:lnSpc>
                <a:spcPct val="150000"/>
              </a:lnSpc>
              <a:defRPr/>
            </a:pPr>
            <a:r>
              <a:rPr lang="ar-SA" sz="2800" b="1" dirty="0" smtClean="0">
                <a:ln w="18415" cmpd="sng">
                  <a:noFill/>
                  <a:prstDash val="solid"/>
                </a:ln>
                <a:solidFill>
                  <a:srgbClr val="0000CC"/>
                </a:solidFill>
              </a:rPr>
              <a:t>3</a:t>
            </a:r>
            <a:endParaRPr lang="ar-SA" sz="2800" b="1" dirty="0">
              <a:ln w="18415" cmpd="sng">
                <a:noFill/>
                <a:prstDash val="solid"/>
              </a:ln>
              <a:solidFill>
                <a:srgbClr val="0000CC"/>
              </a:solidFill>
            </a:endParaRPr>
          </a:p>
        </p:txBody>
      </p:sp>
      <p:sp>
        <p:nvSpPr>
          <p:cNvPr id="11" name="مستطيل مستدير الزوايا 7"/>
          <p:cNvSpPr/>
          <p:nvPr/>
        </p:nvSpPr>
        <p:spPr>
          <a:xfrm>
            <a:off x="4495800" y="4191000"/>
            <a:ext cx="671562" cy="457200"/>
          </a:xfrm>
          <a:prstGeom prst="roundRect">
            <a:avLst/>
          </a:prstGeom>
          <a:noFill/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514350" lvl="0" indent="-514350" algn="r">
              <a:lnSpc>
                <a:spcPct val="150000"/>
              </a:lnSpc>
              <a:defRPr/>
            </a:pPr>
            <a:r>
              <a:rPr lang="ar-SA" sz="2800" b="1" dirty="0" smtClean="0">
                <a:ln w="18415" cmpd="sng">
                  <a:noFill/>
                  <a:prstDash val="solid"/>
                </a:ln>
                <a:solidFill>
                  <a:srgbClr val="0000CC"/>
                </a:solidFill>
              </a:rPr>
              <a:t>4</a:t>
            </a:r>
            <a:endParaRPr lang="ar-SA" sz="2800" b="1" dirty="0">
              <a:ln w="18415" cmpd="sng">
                <a:noFill/>
                <a:prstDash val="solid"/>
              </a:ln>
              <a:solidFill>
                <a:srgbClr val="0000CC"/>
              </a:solidFill>
            </a:endParaRPr>
          </a:p>
        </p:txBody>
      </p:sp>
      <p:sp>
        <p:nvSpPr>
          <p:cNvPr id="12" name="مستطيل مستدير الزوايا 7"/>
          <p:cNvSpPr/>
          <p:nvPr/>
        </p:nvSpPr>
        <p:spPr>
          <a:xfrm>
            <a:off x="533400" y="5562600"/>
            <a:ext cx="8367762" cy="457200"/>
          </a:xfrm>
          <a:prstGeom prst="roundRect">
            <a:avLst/>
          </a:prstGeom>
          <a:noFill/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514350" lvl="0" indent="-514350" algn="r">
              <a:lnSpc>
                <a:spcPct val="150000"/>
              </a:lnSpc>
              <a:defRPr/>
            </a:pPr>
            <a:r>
              <a:rPr lang="ar-SA" sz="2800" b="1" dirty="0" smtClean="0">
                <a:ln w="18415" cmpd="sng">
                  <a:noFill/>
                  <a:prstDash val="solid"/>
                </a:ln>
                <a:solidFill>
                  <a:srgbClr val="0000CC"/>
                </a:solidFill>
              </a:rPr>
              <a:t>يستشفون من </a:t>
            </a:r>
            <a:r>
              <a:rPr lang="ar-SA" sz="2800" b="1" dirty="0" err="1" smtClean="0">
                <a:ln w="18415" cmpd="sng">
                  <a:noFill/>
                  <a:prstDash val="solid"/>
                </a:ln>
                <a:solidFill>
                  <a:srgbClr val="0000CC"/>
                </a:solidFill>
              </a:rPr>
              <a:t>أوصابهم</a:t>
            </a:r>
            <a:r>
              <a:rPr lang="ar-SA" sz="2800" b="1" dirty="0" smtClean="0">
                <a:ln w="18415" cmpd="sng">
                  <a:noFill/>
                  <a:prstDash val="solid"/>
                </a:ln>
                <a:solidFill>
                  <a:srgbClr val="0000CC"/>
                </a:solidFill>
              </a:rPr>
              <a:t> وعللهم لوجود المواد </a:t>
            </a:r>
            <a:r>
              <a:rPr lang="ar-SA" sz="2800" b="1" dirty="0" err="1" smtClean="0">
                <a:ln w="18415" cmpd="sng">
                  <a:noFill/>
                  <a:prstDash val="solid"/>
                </a:ln>
                <a:solidFill>
                  <a:srgbClr val="0000CC"/>
                </a:solidFill>
              </a:rPr>
              <a:t>النافعة.</a:t>
            </a:r>
            <a:r>
              <a:rPr lang="ar-SA" sz="2800" b="1" dirty="0" smtClean="0">
                <a:ln w="18415" cmpd="sng">
                  <a:noFill/>
                  <a:prstDash val="solid"/>
                </a:ln>
                <a:solidFill>
                  <a:srgbClr val="0000CC"/>
                </a:solidFill>
              </a:rPr>
              <a:t> </a:t>
            </a:r>
            <a:endParaRPr lang="ar-SA" sz="2800" b="1" dirty="0">
              <a:ln w="18415" cmpd="sng">
                <a:noFill/>
                <a:prstDash val="solid"/>
              </a:ln>
              <a:solidFill>
                <a:srgbClr val="0000CC"/>
              </a:solidFill>
            </a:endParaRPr>
          </a:p>
        </p:txBody>
      </p:sp>
    </p:spTree>
  </p:cSld>
  <p:clrMapOvr>
    <a:masterClrMapping/>
  </p:clrMapOvr>
  <p:transition spd="med">
    <p:fade/>
    <p:sndAc>
      <p:stSnd>
        <p:snd r:embed="rId2" name="xDin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9" grpId="0"/>
      <p:bldP spid="10" grpId="0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14800" y="1295400"/>
            <a:ext cx="838200" cy="4876800"/>
          </a:xfrm>
          <a:prstGeom prst="rect">
            <a:avLst/>
          </a:prstGeom>
          <a:solidFill>
            <a:srgbClr val="993300"/>
          </a:solidFill>
          <a:ln>
            <a:solidFill>
              <a:srgbClr val="99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5105400" y="4495800"/>
            <a:ext cx="3886200" cy="762000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5257800" y="5562600"/>
            <a:ext cx="3657600" cy="762000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304800" y="5562600"/>
            <a:ext cx="3657600" cy="762000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304800" y="4495800"/>
            <a:ext cx="3657600" cy="762000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15" descr="H:\imegsss\DreamsDoComesToTrue\Choubi_DreamsDoComeTrue\ChoubinetteDesigns_DreamsDoComesToTrue_Part1\ChoubinetteDesigns_DreamsDoComesToTrue_Element (4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581400"/>
            <a:ext cx="8153400" cy="185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7"/>
          <p:cNvSpPr/>
          <p:nvPr/>
        </p:nvSpPr>
        <p:spPr>
          <a:xfrm>
            <a:off x="5562600" y="3733800"/>
            <a:ext cx="2667000" cy="7620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b="1" dirty="0" smtClean="0">
                <a:solidFill>
                  <a:schemeClr val="tx1"/>
                </a:solidFill>
              </a:rPr>
              <a:t>الأسباب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5715000" y="2057400"/>
            <a:ext cx="2667000" cy="7620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b="1" dirty="0" smtClean="0">
                <a:solidFill>
                  <a:schemeClr val="tx1"/>
                </a:solidFill>
              </a:rPr>
              <a:t>النتائج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10" name="Teardrop 9"/>
          <p:cNvSpPr/>
          <p:nvPr/>
        </p:nvSpPr>
        <p:spPr>
          <a:xfrm rot="10800000">
            <a:off x="4953000" y="838200"/>
            <a:ext cx="3733800" cy="1295400"/>
          </a:xfrm>
          <a:prstGeom prst="teardrop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ardrop 10"/>
          <p:cNvSpPr/>
          <p:nvPr/>
        </p:nvSpPr>
        <p:spPr>
          <a:xfrm>
            <a:off x="381000" y="1295400"/>
            <a:ext cx="3733800" cy="1295400"/>
          </a:xfrm>
          <a:prstGeom prst="teardrop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2" descr="C:\Users\khalid\Desktop\4\مجلد جديد ‫‬\645906hmoluktu9a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235" y="6629400"/>
            <a:ext cx="9144000" cy="22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0" y="0"/>
            <a:ext cx="9144000" cy="609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000" b="1" dirty="0" smtClean="0">
                <a:solidFill>
                  <a:schemeClr val="tx1"/>
                </a:solidFill>
                <a:cs typeface="+mj-cs"/>
              </a:rPr>
              <a:t>أحصر الأسباب المؤدية إلى تلوث المياه والنتائج المترتبة على ذلك:</a:t>
            </a:r>
            <a:endParaRPr lang="en-US" sz="3000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15" name="مستطيل مستدير الزوايا 7"/>
          <p:cNvSpPr/>
          <p:nvPr/>
        </p:nvSpPr>
        <p:spPr>
          <a:xfrm>
            <a:off x="4953000" y="4572000"/>
            <a:ext cx="4191000" cy="533400"/>
          </a:xfrm>
          <a:prstGeom prst="roundRect">
            <a:avLst/>
          </a:prstGeom>
          <a:noFill/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514350" lvl="0" indent="-514350" algn="ctr">
              <a:lnSpc>
                <a:spcPct val="150000"/>
              </a:lnSpc>
              <a:defRPr/>
            </a:pPr>
            <a:r>
              <a:rPr lang="ar-SA" sz="2800" b="1" dirty="0" smtClean="0">
                <a:ln w="18415" cmpd="sng">
                  <a:noFill/>
                  <a:prstDash val="solid"/>
                </a:ln>
                <a:solidFill>
                  <a:srgbClr val="0000CC"/>
                </a:solidFill>
              </a:rPr>
              <a:t>قذف القاذورات في مجاري المياه</a:t>
            </a:r>
            <a:endParaRPr lang="ar-SA" sz="2800" b="1" dirty="0">
              <a:ln w="18415" cmpd="sng">
                <a:noFill/>
                <a:prstDash val="solid"/>
              </a:ln>
              <a:solidFill>
                <a:srgbClr val="0000CC"/>
              </a:solidFill>
            </a:endParaRPr>
          </a:p>
        </p:txBody>
      </p:sp>
      <p:sp>
        <p:nvSpPr>
          <p:cNvPr id="16" name="مستطيل مستدير الزوايا 7"/>
          <p:cNvSpPr/>
          <p:nvPr/>
        </p:nvSpPr>
        <p:spPr>
          <a:xfrm>
            <a:off x="5334000" y="5715000"/>
            <a:ext cx="3505200" cy="533400"/>
          </a:xfrm>
          <a:prstGeom prst="roundRect">
            <a:avLst/>
          </a:prstGeom>
          <a:noFill/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514350" lvl="0" indent="-514350" algn="ctr">
              <a:lnSpc>
                <a:spcPct val="150000"/>
              </a:lnSpc>
              <a:defRPr/>
            </a:pPr>
            <a:r>
              <a:rPr lang="ar-SA" sz="2800" b="1" dirty="0" smtClean="0">
                <a:ln w="18415" cmpd="sng">
                  <a:noFill/>
                  <a:prstDash val="solid"/>
                </a:ln>
                <a:solidFill>
                  <a:srgbClr val="0000CC"/>
                </a:solidFill>
              </a:rPr>
              <a:t>غسل الملابس القذرة</a:t>
            </a:r>
            <a:endParaRPr lang="ar-SA" sz="2800" b="1" dirty="0">
              <a:ln w="18415" cmpd="sng">
                <a:noFill/>
                <a:prstDash val="solid"/>
              </a:ln>
              <a:solidFill>
                <a:srgbClr val="0000CC"/>
              </a:solidFill>
            </a:endParaRPr>
          </a:p>
        </p:txBody>
      </p:sp>
      <p:sp>
        <p:nvSpPr>
          <p:cNvPr id="17" name="مستطيل مستدير الزوايا 7"/>
          <p:cNvSpPr/>
          <p:nvPr/>
        </p:nvSpPr>
        <p:spPr>
          <a:xfrm>
            <a:off x="0" y="4572000"/>
            <a:ext cx="4252962" cy="533400"/>
          </a:xfrm>
          <a:prstGeom prst="roundRect">
            <a:avLst/>
          </a:prstGeom>
          <a:noFill/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514350" lvl="0" indent="-514350" algn="ctr">
              <a:lnSpc>
                <a:spcPct val="150000"/>
              </a:lnSpc>
              <a:defRPr/>
            </a:pPr>
            <a:r>
              <a:rPr lang="ar-SA" sz="2800" b="1" dirty="0" smtClean="0">
                <a:ln w="18415" cmpd="sng">
                  <a:noFill/>
                  <a:prstDash val="solid"/>
                </a:ln>
                <a:solidFill>
                  <a:srgbClr val="0000CC"/>
                </a:solidFill>
              </a:rPr>
              <a:t>إلقاء الحيوانات الميتة</a:t>
            </a:r>
            <a:endParaRPr lang="ar-SA" sz="2800" b="1" dirty="0">
              <a:ln w="18415" cmpd="sng">
                <a:noFill/>
                <a:prstDash val="solid"/>
              </a:ln>
              <a:solidFill>
                <a:srgbClr val="0000CC"/>
              </a:solidFill>
            </a:endParaRPr>
          </a:p>
        </p:txBody>
      </p:sp>
      <p:sp>
        <p:nvSpPr>
          <p:cNvPr id="18" name="مستطيل مستدير الزوايا 7"/>
          <p:cNvSpPr/>
          <p:nvPr/>
        </p:nvSpPr>
        <p:spPr>
          <a:xfrm>
            <a:off x="0" y="5638800"/>
            <a:ext cx="4252962" cy="533400"/>
          </a:xfrm>
          <a:prstGeom prst="roundRect">
            <a:avLst/>
          </a:prstGeom>
          <a:noFill/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514350" lvl="0" indent="-514350" algn="ctr">
              <a:lnSpc>
                <a:spcPct val="150000"/>
              </a:lnSpc>
              <a:defRPr/>
            </a:pPr>
            <a:r>
              <a:rPr lang="ar-SA" sz="2800" b="1" dirty="0" smtClean="0">
                <a:ln w="18415" cmpd="sng">
                  <a:noFill/>
                  <a:prstDash val="solid"/>
                </a:ln>
                <a:solidFill>
                  <a:srgbClr val="0000CC"/>
                </a:solidFill>
              </a:rPr>
              <a:t>ترك الآبار بلا أغطية ولا وقاية</a:t>
            </a:r>
            <a:endParaRPr lang="ar-SA" sz="2800" b="1" dirty="0">
              <a:ln w="18415" cmpd="sng">
                <a:noFill/>
                <a:prstDash val="solid"/>
              </a:ln>
              <a:solidFill>
                <a:srgbClr val="0000CC"/>
              </a:solidFill>
            </a:endParaRPr>
          </a:p>
        </p:txBody>
      </p:sp>
      <p:sp>
        <p:nvSpPr>
          <p:cNvPr id="19" name="مستطيل مستدير الزوايا 7"/>
          <p:cNvSpPr/>
          <p:nvPr/>
        </p:nvSpPr>
        <p:spPr>
          <a:xfrm>
            <a:off x="4572000" y="1219200"/>
            <a:ext cx="4252962" cy="533400"/>
          </a:xfrm>
          <a:prstGeom prst="roundRect">
            <a:avLst/>
          </a:prstGeom>
          <a:noFill/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514350" lvl="0" indent="-514350" algn="ctr">
              <a:lnSpc>
                <a:spcPct val="150000"/>
              </a:lnSpc>
              <a:defRPr/>
            </a:pPr>
            <a:r>
              <a:rPr lang="ar-SA" sz="2800" b="1" dirty="0" smtClean="0">
                <a:ln w="18415" cmpd="sng">
                  <a:noFill/>
                  <a:prstDash val="solid"/>
                </a:ln>
                <a:solidFill>
                  <a:srgbClr val="0000CC"/>
                </a:solidFill>
              </a:rPr>
              <a:t>تفشي الأمراض</a:t>
            </a:r>
            <a:endParaRPr lang="ar-SA" sz="2800" b="1" dirty="0">
              <a:ln w="18415" cmpd="sng">
                <a:noFill/>
                <a:prstDash val="solid"/>
              </a:ln>
              <a:solidFill>
                <a:srgbClr val="0000CC"/>
              </a:solidFill>
            </a:endParaRPr>
          </a:p>
        </p:txBody>
      </p:sp>
      <p:sp>
        <p:nvSpPr>
          <p:cNvPr id="20" name="مستطيل مستدير الزوايا 7"/>
          <p:cNvSpPr/>
          <p:nvPr/>
        </p:nvSpPr>
        <p:spPr>
          <a:xfrm>
            <a:off x="228600" y="1524000"/>
            <a:ext cx="4252962" cy="533400"/>
          </a:xfrm>
          <a:prstGeom prst="roundRect">
            <a:avLst/>
          </a:prstGeom>
          <a:noFill/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514350" lvl="0" indent="-514350" algn="ctr">
              <a:lnSpc>
                <a:spcPct val="150000"/>
              </a:lnSpc>
              <a:defRPr/>
            </a:pPr>
            <a:r>
              <a:rPr lang="ar-SA" sz="2800" b="1" dirty="0" smtClean="0">
                <a:ln w="18415" cmpd="sng">
                  <a:noFill/>
                  <a:prstDash val="solid"/>
                </a:ln>
                <a:solidFill>
                  <a:srgbClr val="0000CC"/>
                </a:solidFill>
              </a:rPr>
              <a:t>تعم البلوى</a:t>
            </a:r>
            <a:endParaRPr lang="ar-SA" sz="2800" b="1" dirty="0">
              <a:ln w="18415" cmpd="sng">
                <a:noFill/>
                <a:prstDash val="solid"/>
              </a:ln>
              <a:solidFill>
                <a:srgbClr val="0000CC"/>
              </a:solidFill>
            </a:endParaRPr>
          </a:p>
        </p:txBody>
      </p:sp>
    </p:spTree>
  </p:cSld>
  <p:clrMapOvr>
    <a:masterClrMapping/>
  </p:clrMapOvr>
  <p:transition spd="med">
    <p:fade/>
    <p:sndAc>
      <p:stSnd>
        <p:snd r:embed="rId2" name="xDin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square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000" b="1" dirty="0" smtClean="0">
                <a:ln w="18415" cmpd="sng">
                  <a:noFill/>
                  <a:prstDash val="solid"/>
                </a:ln>
                <a:solidFill>
                  <a:srgbClr val="FF0066"/>
                </a:solidFill>
                <a:latin typeface="Adobe Arabic" pitchFamily="18" charset="-78"/>
                <a:cs typeface="PT Bold Heading" pitchFamily="2" charset="-78"/>
              </a:rPr>
              <a:t>نشاط ثُنائي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800" b="1" dirty="0" smtClean="0">
                <a:ln w="18415" cmpd="sng">
                  <a:noFill/>
                  <a:prstDash val="solid"/>
                </a:ln>
                <a:solidFill>
                  <a:schemeClr val="accent4"/>
                </a:solidFill>
                <a:latin typeface="Adobe Arabic" pitchFamily="18" charset="-78"/>
                <a:cs typeface="PT Bold Heading" pitchFamily="2" charset="-78"/>
              </a:rPr>
              <a:t>مدة التنفيذ</a:t>
            </a:r>
            <a:r>
              <a:rPr lang="ar-SA" sz="2800" b="1" dirty="0" smtClean="0">
                <a:ln w="18415" cmpd="sng">
                  <a:noFill/>
                  <a:prstDash val="solid"/>
                </a:ln>
                <a:solidFill>
                  <a:srgbClr val="990099"/>
                </a:solidFill>
                <a:latin typeface="Adobe Arabic" pitchFamily="18" charset="-78"/>
                <a:cs typeface="PT Bold Heading" pitchFamily="2" charset="-78"/>
              </a:rPr>
              <a:t>: دقيقتان 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800" b="1" dirty="0" smtClean="0">
                <a:ln w="18415" cmpd="sng">
                  <a:noFill/>
                  <a:prstDash val="solid"/>
                </a:ln>
                <a:solidFill>
                  <a:schemeClr val="accent4"/>
                </a:solidFill>
                <a:latin typeface="Adobe Arabic" pitchFamily="18" charset="-78"/>
                <a:cs typeface="PT Bold Heading" pitchFamily="2" charset="-78"/>
              </a:rPr>
              <a:t>المطلوب</a:t>
            </a:r>
            <a:r>
              <a:rPr lang="ar-SA" sz="2800" b="1" dirty="0" smtClean="0">
                <a:ln w="18415" cmpd="sng">
                  <a:noFill/>
                  <a:prstDash val="solid"/>
                </a:ln>
                <a:solidFill>
                  <a:srgbClr val="990099"/>
                </a:solidFill>
                <a:latin typeface="Adobe Arabic" pitchFamily="18" charset="-78"/>
                <a:cs typeface="PT Bold Heading" pitchFamily="2" charset="-78"/>
              </a:rPr>
              <a:t>: ذكر المصادر التي يمكن الحصول منها على ماء </a:t>
            </a:r>
            <a:r>
              <a:rPr lang="ar-SA" sz="2800" b="1" dirty="0" err="1" smtClean="0">
                <a:ln w="18415" cmpd="sng">
                  <a:noFill/>
                  <a:prstDash val="solid"/>
                </a:ln>
                <a:solidFill>
                  <a:srgbClr val="990099"/>
                </a:solidFill>
                <a:latin typeface="Adobe Arabic" pitchFamily="18" charset="-78"/>
                <a:cs typeface="PT Bold Heading" pitchFamily="2" charset="-78"/>
              </a:rPr>
              <a:t>الشرب:</a:t>
            </a:r>
            <a:endParaRPr lang="ar-SA" sz="2800" b="1" dirty="0" smtClean="0">
              <a:ln w="18415" cmpd="sng">
                <a:noFill/>
                <a:prstDash val="solid"/>
              </a:ln>
              <a:solidFill>
                <a:srgbClr val="990099"/>
              </a:solidFill>
              <a:latin typeface="Adobe Arabic" pitchFamily="18" charset="-78"/>
              <a:cs typeface="PT Bold Heading" pitchFamily="2" charset="-78"/>
            </a:endParaRPr>
          </a:p>
        </p:txBody>
      </p:sp>
      <p:pic>
        <p:nvPicPr>
          <p:cNvPr id="3" name="Picture 11" descr="C:\Users\khalid\Desktop\4\SCRATCH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514600"/>
            <a:ext cx="7924800" cy="274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COMPAQ\Pictures\9-8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228601"/>
            <a:ext cx="1143000" cy="2707107"/>
          </a:xfrm>
          <a:prstGeom prst="rect">
            <a:avLst/>
          </a:prstGeom>
          <a:noFill/>
        </p:spPr>
      </p:pic>
      <p:pic>
        <p:nvPicPr>
          <p:cNvPr id="7" name="Picture 3" descr="C:\Users\COMPAQ\Desktop\خلفيات - Optimized Images\imagesكك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400800"/>
            <a:ext cx="9144000" cy="457200"/>
          </a:xfrm>
          <a:prstGeom prst="rect">
            <a:avLst/>
          </a:prstGeom>
          <a:noFill/>
        </p:spPr>
      </p:pic>
      <p:sp>
        <p:nvSpPr>
          <p:cNvPr id="8" name="مستطيل مستدير الزوايا 7"/>
          <p:cNvSpPr/>
          <p:nvPr/>
        </p:nvSpPr>
        <p:spPr>
          <a:xfrm>
            <a:off x="0" y="2362200"/>
            <a:ext cx="9144000" cy="3962400"/>
          </a:xfrm>
          <a:prstGeom prst="roundRect">
            <a:avLst/>
          </a:prstGeom>
          <a:noFill/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514350" lvl="0" indent="-514350" algn="ctr">
              <a:lnSpc>
                <a:spcPct val="150000"/>
              </a:lnSpc>
              <a:defRPr/>
            </a:pPr>
            <a:r>
              <a:rPr lang="ar-SA" sz="4400" b="1" dirty="0" err="1" smtClean="0">
                <a:ln w="18415" cmpd="sng">
                  <a:noFill/>
                  <a:prstDash val="solid"/>
                </a:ln>
                <a:solidFill>
                  <a:srgbClr val="0000CC"/>
                </a:solidFill>
              </a:rPr>
              <a:t>الآبار </a:t>
            </a:r>
            <a:r>
              <a:rPr lang="ar-SA" sz="4400" b="1" dirty="0" smtClean="0">
                <a:ln w="18415" cmpd="sng">
                  <a:noFill/>
                  <a:prstDash val="solid"/>
                </a:ln>
                <a:solidFill>
                  <a:srgbClr val="0000CC"/>
                </a:solidFill>
              </a:rPr>
              <a:t>, </a:t>
            </a:r>
            <a:r>
              <a:rPr lang="ar-SA" sz="4400" b="1" dirty="0" err="1" smtClean="0">
                <a:ln w="18415" cmpd="sng">
                  <a:noFill/>
                  <a:prstDash val="solid"/>
                </a:ln>
                <a:solidFill>
                  <a:srgbClr val="0000CC"/>
                </a:solidFill>
              </a:rPr>
              <a:t>الينابيع </a:t>
            </a:r>
            <a:r>
              <a:rPr lang="ar-SA" sz="4400" b="1" dirty="0" smtClean="0">
                <a:ln w="18415" cmpd="sng">
                  <a:noFill/>
                  <a:prstDash val="solid"/>
                </a:ln>
                <a:solidFill>
                  <a:srgbClr val="0000CC"/>
                </a:solidFill>
              </a:rPr>
              <a:t>, </a:t>
            </a:r>
            <a:r>
              <a:rPr lang="ar-SA" sz="4400" b="1" dirty="0" err="1" smtClean="0">
                <a:ln w="18415" cmpd="sng">
                  <a:noFill/>
                  <a:prstDash val="solid"/>
                </a:ln>
                <a:solidFill>
                  <a:srgbClr val="0000CC"/>
                </a:solidFill>
              </a:rPr>
              <a:t>الأنهار </a:t>
            </a:r>
            <a:r>
              <a:rPr lang="ar-SA" sz="4400" b="1" dirty="0" smtClean="0">
                <a:ln w="18415" cmpd="sng">
                  <a:noFill/>
                  <a:prstDash val="solid"/>
                </a:ln>
                <a:solidFill>
                  <a:srgbClr val="0000CC"/>
                </a:solidFill>
              </a:rPr>
              <a:t>,مياه الأمطار </a:t>
            </a:r>
          </a:p>
          <a:p>
            <a:pPr marL="514350" lvl="0" indent="-514350" algn="ctr">
              <a:lnSpc>
                <a:spcPct val="150000"/>
              </a:lnSpc>
              <a:defRPr/>
            </a:pPr>
            <a:r>
              <a:rPr lang="ar-SA" sz="4400" b="1" dirty="0" smtClean="0">
                <a:ln w="18415" cmpd="sng">
                  <a:noFill/>
                  <a:prstDash val="solid"/>
                </a:ln>
                <a:solidFill>
                  <a:srgbClr val="0000CC"/>
                </a:solidFill>
              </a:rPr>
              <a:t>معامل معالجة وتحلية المياه </a:t>
            </a:r>
            <a:endParaRPr lang="ar-SA" sz="4400" b="1" dirty="0">
              <a:ln w="18415" cmpd="sng">
                <a:noFill/>
                <a:prstDash val="solid"/>
              </a:ln>
              <a:solidFill>
                <a:srgbClr val="0000CC"/>
              </a:solidFill>
            </a:endParaRPr>
          </a:p>
        </p:txBody>
      </p:sp>
    </p:spTree>
  </p:cSld>
  <p:clrMapOvr>
    <a:masterClrMapping/>
  </p:clrMapOvr>
  <p:transition spd="med">
    <p:fade/>
    <p:sndAc>
      <p:stSnd>
        <p:snd r:embed="rId2" name="xDin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2785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square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000" b="1" dirty="0" smtClean="0">
                <a:ln w="18415" cmpd="sng">
                  <a:noFill/>
                  <a:prstDash val="solid"/>
                </a:ln>
                <a:solidFill>
                  <a:srgbClr val="FF0066"/>
                </a:solidFill>
                <a:latin typeface="Adobe Arabic" pitchFamily="18" charset="-78"/>
                <a:cs typeface="PT Bold Heading" pitchFamily="2" charset="-78"/>
              </a:rPr>
              <a:t>يعد الماء من أهم الثروات التي يجب المحافظة عليها والاقتصاد في استعمالها أكتب </a:t>
            </a:r>
            <a:r>
              <a:rPr lang="ar-SA" sz="4000" b="1" dirty="0" err="1" smtClean="0">
                <a:ln w="18415" cmpd="sng">
                  <a:noFill/>
                  <a:prstDash val="solid"/>
                </a:ln>
                <a:solidFill>
                  <a:srgbClr val="FF0066"/>
                </a:solidFill>
                <a:latin typeface="Adobe Arabic" pitchFamily="18" charset="-78"/>
                <a:cs typeface="PT Bold Heading" pitchFamily="2" charset="-78"/>
              </a:rPr>
              <a:t>مايمكن</a:t>
            </a:r>
            <a:r>
              <a:rPr lang="ar-SA" sz="4000" b="1" dirty="0" smtClean="0">
                <a:ln w="18415" cmpd="sng">
                  <a:noFill/>
                  <a:prstDash val="solid"/>
                </a:ln>
                <a:solidFill>
                  <a:srgbClr val="FF0066"/>
                </a:solidFill>
                <a:latin typeface="Adobe Arabic" pitchFamily="18" charset="-78"/>
                <a:cs typeface="PT Bold Heading" pitchFamily="2" charset="-78"/>
              </a:rPr>
              <a:t> الإسهام </a:t>
            </a:r>
            <a:r>
              <a:rPr lang="ar-SA" sz="4000" b="1" dirty="0" err="1" smtClean="0">
                <a:ln w="18415" cmpd="sng">
                  <a:noFill/>
                  <a:prstDash val="solid"/>
                </a:ln>
                <a:solidFill>
                  <a:srgbClr val="FF0066"/>
                </a:solidFill>
                <a:latin typeface="Adobe Arabic" pitchFamily="18" charset="-78"/>
                <a:cs typeface="PT Bold Heading" pitchFamily="2" charset="-78"/>
              </a:rPr>
              <a:t>به</a:t>
            </a:r>
            <a:r>
              <a:rPr lang="ar-SA" sz="4000" b="1" dirty="0" smtClean="0">
                <a:ln w="18415" cmpd="sng">
                  <a:noFill/>
                  <a:prstDash val="solid"/>
                </a:ln>
                <a:solidFill>
                  <a:srgbClr val="FF0066"/>
                </a:solidFill>
                <a:latin typeface="Adobe Arabic" pitchFamily="18" charset="-78"/>
                <a:cs typeface="PT Bold Heading" pitchFamily="2" charset="-78"/>
              </a:rPr>
              <a:t> في </a:t>
            </a:r>
            <a:r>
              <a:rPr lang="ar-SA" sz="4000" b="1" dirty="0" err="1" smtClean="0">
                <a:ln w="18415" cmpd="sng">
                  <a:noFill/>
                  <a:prstDash val="solid"/>
                </a:ln>
                <a:solidFill>
                  <a:srgbClr val="FF0066"/>
                </a:solidFill>
                <a:latin typeface="Adobe Arabic" pitchFamily="18" charset="-78"/>
                <a:cs typeface="PT Bold Heading" pitchFamily="2" charset="-78"/>
              </a:rPr>
              <a:t>ذلك:</a:t>
            </a:r>
            <a:endParaRPr lang="ar-SA" sz="2800" b="1" dirty="0" smtClean="0">
              <a:ln w="18415" cmpd="sng">
                <a:noFill/>
                <a:prstDash val="solid"/>
              </a:ln>
              <a:solidFill>
                <a:srgbClr val="990099"/>
              </a:solidFill>
              <a:latin typeface="Adobe Arabic" pitchFamily="18" charset="-78"/>
              <a:cs typeface="PT Bold Heading" pitchFamily="2" charset="-78"/>
            </a:endParaRPr>
          </a:p>
        </p:txBody>
      </p:sp>
      <p:sp>
        <p:nvSpPr>
          <p:cNvPr id="3" name="مستطيل مستدير الزوايا 7"/>
          <p:cNvSpPr/>
          <p:nvPr/>
        </p:nvSpPr>
        <p:spPr>
          <a:xfrm>
            <a:off x="0" y="2590800"/>
            <a:ext cx="9144000" cy="3962400"/>
          </a:xfrm>
          <a:prstGeom prst="roundRect">
            <a:avLst/>
          </a:prstGeom>
          <a:noFill/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514350" lvl="0" indent="-514350" algn="ctr">
              <a:lnSpc>
                <a:spcPct val="150000"/>
              </a:lnSpc>
              <a:defRPr/>
            </a:pPr>
            <a:r>
              <a:rPr lang="ar-SA" sz="4400" b="1" dirty="0" smtClean="0">
                <a:ln w="18415" cmpd="sng">
                  <a:noFill/>
                  <a:prstDash val="solid"/>
                </a:ln>
                <a:solidFill>
                  <a:srgbClr val="0000CC"/>
                </a:solidFill>
              </a:rPr>
              <a:t>عدم تلويث المياه, الاقتصاد في استهلاك الماء, التوعية, استخدام أدوات الترشيد, مراقبة صنابير المياه وكل ماله علاقة بالماء</a:t>
            </a:r>
            <a:endParaRPr lang="ar-SA" sz="4400" b="1" dirty="0">
              <a:ln w="18415" cmpd="sng">
                <a:noFill/>
                <a:prstDash val="solid"/>
              </a:ln>
              <a:solidFill>
                <a:srgbClr val="0000CC"/>
              </a:solidFill>
            </a:endParaRPr>
          </a:p>
        </p:txBody>
      </p:sp>
      <p:pic>
        <p:nvPicPr>
          <p:cNvPr id="4" name="Picture 3" descr="C:\Users\khalid\Desktop\4\colbar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705600"/>
            <a:ext cx="9144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  <p:sndAc>
      <p:stSnd>
        <p:snd r:embed="rId2" name="xDin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0" y="457200"/>
            <a:ext cx="9144000" cy="186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square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000" b="1" dirty="0" smtClean="0">
                <a:ln w="18415" cmpd="sng">
                  <a:noFill/>
                  <a:prstDash val="solid"/>
                </a:ln>
                <a:solidFill>
                  <a:srgbClr val="FF0066"/>
                </a:solidFill>
                <a:latin typeface="Adobe Arabic" pitchFamily="18" charset="-78"/>
                <a:cs typeface="PT Bold Heading" pitchFamily="2" charset="-78"/>
              </a:rPr>
              <a:t>يرى الكاتب أن تلوث المياه ناتج عن تصرفات غير واعية, هل توافقه على </a:t>
            </a:r>
            <a:r>
              <a:rPr lang="ar-SA" sz="4000" b="1" dirty="0" err="1" smtClean="0">
                <a:ln w="18415" cmpd="sng">
                  <a:noFill/>
                  <a:prstDash val="solid"/>
                </a:ln>
                <a:solidFill>
                  <a:srgbClr val="FF0066"/>
                </a:solidFill>
                <a:latin typeface="Adobe Arabic" pitchFamily="18" charset="-78"/>
                <a:cs typeface="PT Bold Heading" pitchFamily="2" charset="-78"/>
              </a:rPr>
              <a:t>ذلك؟</a:t>
            </a:r>
            <a:r>
              <a:rPr lang="ar-SA" sz="4000" b="1" dirty="0" smtClean="0">
                <a:ln w="18415" cmpd="sng">
                  <a:noFill/>
                  <a:prstDash val="solid"/>
                </a:ln>
                <a:solidFill>
                  <a:srgbClr val="FF0066"/>
                </a:solidFill>
                <a:latin typeface="Adobe Arabic" pitchFamily="18" charset="-78"/>
                <a:cs typeface="PT Bold Heading" pitchFamily="2" charset="-78"/>
              </a:rPr>
              <a:t> </a:t>
            </a:r>
            <a:r>
              <a:rPr lang="ar-SA" sz="4000" b="1" dirty="0" err="1" smtClean="0">
                <a:ln w="18415" cmpd="sng">
                  <a:noFill/>
                  <a:prstDash val="solid"/>
                </a:ln>
                <a:solidFill>
                  <a:srgbClr val="FF0066"/>
                </a:solidFill>
                <a:latin typeface="Adobe Arabic" pitchFamily="18" charset="-78"/>
                <a:cs typeface="PT Bold Heading" pitchFamily="2" charset="-78"/>
              </a:rPr>
              <a:t>ولماذا؟</a:t>
            </a:r>
            <a:endParaRPr lang="ar-SA" sz="2800" b="1" dirty="0" smtClean="0">
              <a:ln w="18415" cmpd="sng">
                <a:noFill/>
                <a:prstDash val="solid"/>
              </a:ln>
              <a:solidFill>
                <a:srgbClr val="990099"/>
              </a:solidFill>
              <a:latin typeface="Adobe Arabic" pitchFamily="18" charset="-78"/>
              <a:cs typeface="PT Bold Heading" pitchFamily="2" charset="-78"/>
            </a:endParaRPr>
          </a:p>
        </p:txBody>
      </p:sp>
      <p:sp>
        <p:nvSpPr>
          <p:cNvPr id="3" name="مستطيل مستدير الزوايا 7"/>
          <p:cNvSpPr/>
          <p:nvPr/>
        </p:nvSpPr>
        <p:spPr>
          <a:xfrm>
            <a:off x="0" y="2209800"/>
            <a:ext cx="9144000" cy="3962400"/>
          </a:xfrm>
          <a:prstGeom prst="roundRect">
            <a:avLst/>
          </a:prstGeom>
          <a:noFill/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514350" lvl="0" indent="-514350" algn="ctr">
              <a:lnSpc>
                <a:spcPct val="150000"/>
              </a:lnSpc>
              <a:defRPr/>
            </a:pPr>
            <a:r>
              <a:rPr lang="ar-SA" sz="4400" b="1" dirty="0" smtClean="0">
                <a:ln w="18415" cmpd="sng">
                  <a:noFill/>
                  <a:prstDash val="solid"/>
                </a:ln>
                <a:solidFill>
                  <a:srgbClr val="0000CC"/>
                </a:solidFill>
              </a:rPr>
              <a:t>نـعـم, لأن هذه </a:t>
            </a:r>
            <a:r>
              <a:rPr lang="ar-SA" sz="4400" b="1" dirty="0" err="1" smtClean="0">
                <a:ln w="18415" cmpd="sng">
                  <a:noFill/>
                  <a:prstDash val="solid"/>
                </a:ln>
                <a:solidFill>
                  <a:srgbClr val="0000CC"/>
                </a:solidFill>
              </a:rPr>
              <a:t>السلوكات</a:t>
            </a:r>
            <a:r>
              <a:rPr lang="ar-SA" sz="4400" b="1" dirty="0" smtClean="0">
                <a:ln w="18415" cmpd="sng">
                  <a:noFill/>
                  <a:prstDash val="solid"/>
                </a:ln>
                <a:solidFill>
                  <a:srgbClr val="0000CC"/>
                </a:solidFill>
              </a:rPr>
              <a:t> ملوثة للماء </a:t>
            </a:r>
          </a:p>
          <a:p>
            <a:pPr marL="514350" lvl="0" indent="-514350" algn="ctr">
              <a:lnSpc>
                <a:spcPct val="150000"/>
              </a:lnSpc>
              <a:defRPr/>
            </a:pPr>
            <a:r>
              <a:rPr lang="ar-SA" sz="4400" b="1" dirty="0" smtClean="0">
                <a:ln w="18415" cmpd="sng">
                  <a:noFill/>
                  <a:prstDash val="solid"/>
                </a:ln>
                <a:solidFill>
                  <a:srgbClr val="0000CC"/>
                </a:solidFill>
              </a:rPr>
              <a:t>مضرة بالإنسان والحيوان</a:t>
            </a:r>
            <a:endParaRPr lang="ar-SA" sz="4400" b="1" dirty="0">
              <a:ln w="18415" cmpd="sng">
                <a:noFill/>
                <a:prstDash val="solid"/>
              </a:ln>
              <a:solidFill>
                <a:srgbClr val="0000CC"/>
              </a:solidFill>
            </a:endParaRPr>
          </a:p>
        </p:txBody>
      </p:sp>
      <p:pic>
        <p:nvPicPr>
          <p:cNvPr id="4" name="Picture 3" descr="C:\Users\khalid\Desktop\4\colbar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705600"/>
            <a:ext cx="9144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  <p:sndAc>
      <p:stSnd>
        <p:snd r:embed="rId2" name="xDin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228600" y="685800"/>
            <a:ext cx="9144000" cy="938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square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000" b="1" dirty="0" smtClean="0">
                <a:ln w="18415" cmpd="sng">
                  <a:noFill/>
                  <a:prstDash val="solid"/>
                </a:ln>
                <a:solidFill>
                  <a:srgbClr val="FF0066"/>
                </a:solidFill>
                <a:latin typeface="Adobe Arabic" pitchFamily="18" charset="-78"/>
                <a:cs typeface="PT Bold Heading" pitchFamily="2" charset="-78"/>
              </a:rPr>
              <a:t>أقترح حلولاً لمشكلة تلوث </a:t>
            </a:r>
            <a:r>
              <a:rPr lang="ar-SA" sz="4000" b="1" dirty="0" err="1" smtClean="0">
                <a:ln w="18415" cmpd="sng">
                  <a:noFill/>
                  <a:prstDash val="solid"/>
                </a:ln>
                <a:solidFill>
                  <a:srgbClr val="FF0066"/>
                </a:solidFill>
                <a:latin typeface="Adobe Arabic" pitchFamily="18" charset="-78"/>
                <a:cs typeface="PT Bold Heading" pitchFamily="2" charset="-78"/>
              </a:rPr>
              <a:t>المياه:</a:t>
            </a:r>
            <a:endParaRPr lang="ar-SA" sz="2800" b="1" dirty="0" smtClean="0">
              <a:ln w="18415" cmpd="sng">
                <a:noFill/>
                <a:prstDash val="solid"/>
              </a:ln>
              <a:solidFill>
                <a:srgbClr val="990099"/>
              </a:solidFill>
              <a:latin typeface="Adobe Arabic" pitchFamily="18" charset="-78"/>
              <a:cs typeface="PT Bold Heading" pitchFamily="2" charset="-78"/>
            </a:endParaRPr>
          </a:p>
        </p:txBody>
      </p:sp>
      <p:sp>
        <p:nvSpPr>
          <p:cNvPr id="3" name="مستطيل مستدير الزوايا 7"/>
          <p:cNvSpPr/>
          <p:nvPr/>
        </p:nvSpPr>
        <p:spPr>
          <a:xfrm>
            <a:off x="0" y="2286000"/>
            <a:ext cx="9144000" cy="3962400"/>
          </a:xfrm>
          <a:prstGeom prst="roundRect">
            <a:avLst/>
          </a:prstGeom>
          <a:noFill/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514350" lvl="0" indent="-514350" algn="ctr">
              <a:lnSpc>
                <a:spcPct val="150000"/>
              </a:lnSpc>
              <a:defRPr/>
            </a:pPr>
            <a:r>
              <a:rPr lang="ar-SA" sz="4400" b="1" dirty="0" smtClean="0">
                <a:ln w="18415" cmpd="sng">
                  <a:noFill/>
                  <a:prstDash val="solid"/>
                </a:ln>
                <a:solidFill>
                  <a:srgbClr val="0000CC"/>
                </a:solidFill>
              </a:rPr>
              <a:t>توعية المواطنين بضرورة حماية البيئة </a:t>
            </a:r>
          </a:p>
          <a:p>
            <a:pPr marL="514350" lvl="0" indent="-514350" algn="ctr">
              <a:lnSpc>
                <a:spcPct val="150000"/>
              </a:lnSpc>
              <a:defRPr/>
            </a:pPr>
            <a:r>
              <a:rPr lang="ar-SA" sz="4400" b="1" dirty="0" smtClean="0">
                <a:ln w="18415" cmpd="sng">
                  <a:noFill/>
                  <a:prstDash val="solid"/>
                </a:ln>
                <a:solidFill>
                  <a:srgbClr val="0000CC"/>
                </a:solidFill>
              </a:rPr>
              <a:t>تطهير المدن والقرى </a:t>
            </a:r>
          </a:p>
          <a:p>
            <a:pPr marL="514350" lvl="0" indent="-514350" algn="ctr">
              <a:lnSpc>
                <a:spcPct val="150000"/>
              </a:lnSpc>
              <a:defRPr/>
            </a:pPr>
            <a:r>
              <a:rPr lang="ar-SA" sz="4400" b="1" dirty="0" smtClean="0">
                <a:ln w="18415" cmpd="sng">
                  <a:noFill/>
                  <a:prstDash val="solid"/>
                </a:ln>
                <a:solidFill>
                  <a:srgbClr val="0000CC"/>
                </a:solidFill>
              </a:rPr>
              <a:t>طرح المياه المستعملة في أماكن خاصة ثم معالجاتها بالطرق الحديثة</a:t>
            </a:r>
            <a:endParaRPr lang="ar-SA" sz="4400" b="1" dirty="0">
              <a:ln w="18415" cmpd="sng">
                <a:noFill/>
                <a:prstDash val="solid"/>
              </a:ln>
              <a:solidFill>
                <a:srgbClr val="0000CC"/>
              </a:solidFill>
            </a:endParaRPr>
          </a:p>
        </p:txBody>
      </p:sp>
      <p:pic>
        <p:nvPicPr>
          <p:cNvPr id="4" name="Picture 3" descr="C:\Users\khalid\Desktop\4\colbar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705600"/>
            <a:ext cx="9144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COMPAQ\Desktop\خلفيات\Picture2منت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990600"/>
            <a:ext cx="1905000" cy="157096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  <p:sndAc>
      <p:stSnd>
        <p:snd r:embed="rId2" name="xDin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COMPAQ\Desktop\خلفيات - Optimized Images\Picture1-Optimized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62800"/>
          </a:xfrm>
          <a:prstGeom prst="rect">
            <a:avLst/>
          </a:prstGeom>
          <a:noFill/>
        </p:spPr>
      </p:pic>
      <p:sp>
        <p:nvSpPr>
          <p:cNvPr id="5" name="Wave 4"/>
          <p:cNvSpPr/>
          <p:nvPr/>
        </p:nvSpPr>
        <p:spPr>
          <a:xfrm>
            <a:off x="2895600" y="838200"/>
            <a:ext cx="5943600" cy="2971800"/>
          </a:xfrm>
          <a:prstGeom prst="wave">
            <a:avLst>
              <a:gd name="adj1" fmla="val 12500"/>
              <a:gd name="adj2" fmla="val 667"/>
            </a:avLst>
          </a:prstGeom>
          <a:noFill/>
          <a:ln w="76200">
            <a:solidFill>
              <a:srgbClr val="14CA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9000" b="1" dirty="0" smtClean="0">
                <a:solidFill>
                  <a:srgbClr val="00B050"/>
                </a:solidFill>
                <a:cs typeface="+mj-cs"/>
              </a:rPr>
              <a:t>البيئة والصحة</a:t>
            </a:r>
            <a:endParaRPr lang="en-US" sz="9000" b="1" dirty="0">
              <a:solidFill>
                <a:srgbClr val="00B050"/>
              </a:solidFill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026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مربع نص 2"/>
          <p:cNvSpPr txBox="1"/>
          <p:nvPr/>
        </p:nvSpPr>
        <p:spPr>
          <a:xfrm>
            <a:off x="6324600" y="1676400"/>
            <a:ext cx="2366954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sz="4000" b="1" dirty="0" smtClean="0">
                <a:solidFill>
                  <a:srgbClr val="0070C0"/>
                </a:solidFill>
                <a:cs typeface="+mj-cs"/>
              </a:rPr>
              <a:t>تركيب </a:t>
            </a:r>
          </a:p>
          <a:p>
            <a:pPr algn="ctr" rtl="1"/>
            <a:r>
              <a:rPr lang="ar-SA" sz="4000" b="1" dirty="0" smtClean="0">
                <a:solidFill>
                  <a:srgbClr val="0070C0"/>
                </a:solidFill>
                <a:cs typeface="+mj-cs"/>
              </a:rPr>
              <a:t>الماء </a:t>
            </a:r>
            <a:endParaRPr lang="ar-SA" sz="4000" b="1" dirty="0">
              <a:solidFill>
                <a:srgbClr val="0070C0"/>
              </a:solidFill>
              <a:cs typeface="+mj-cs"/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6324600" y="4800600"/>
            <a:ext cx="227227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sz="4000" b="1" dirty="0" smtClean="0">
                <a:solidFill>
                  <a:srgbClr val="0070C0"/>
                </a:solidFill>
                <a:cs typeface="+mj-cs"/>
              </a:rPr>
              <a:t>خواصه</a:t>
            </a:r>
            <a:endParaRPr lang="ar-SA" sz="4000" b="1" dirty="0">
              <a:solidFill>
                <a:srgbClr val="0070C0"/>
              </a:solidFill>
              <a:cs typeface="+mj-cs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1600200" y="4876800"/>
            <a:ext cx="198824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sz="4000" b="1" dirty="0" smtClean="0">
                <a:solidFill>
                  <a:srgbClr val="0070C0"/>
                </a:solidFill>
                <a:cs typeface="+mj-cs"/>
              </a:rPr>
              <a:t>مراحله </a:t>
            </a:r>
            <a:endParaRPr lang="ar-SA" sz="4000" b="1" dirty="0">
              <a:solidFill>
                <a:srgbClr val="0070C0"/>
              </a:solidFill>
              <a:cs typeface="+mj-cs"/>
            </a:endParaRPr>
          </a:p>
        </p:txBody>
      </p:sp>
    </p:spTree>
  </p:cSld>
  <p:clrMapOvr>
    <a:masterClrMapping/>
  </p:clrMapOvr>
  <p:transition spd="med">
    <p:fade/>
    <p:sndAc>
      <p:stSnd>
        <p:snd r:embed="rId2" name="xDin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81000"/>
            <a:ext cx="9144000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ar-SA" sz="5500" b="1" dirty="0" smtClean="0">
                <a:solidFill>
                  <a:srgbClr val="009242"/>
                </a:solidFill>
                <a:latin typeface="Arial" charset="0"/>
              </a:rPr>
              <a:t>أستودعكن الله الذي لا تضيع ودائعه</a:t>
            </a:r>
          </a:p>
          <a:p>
            <a:pPr algn="ct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ar-SA" sz="5500" b="1" dirty="0" smtClean="0">
                <a:solidFill>
                  <a:srgbClr val="D60093"/>
                </a:solidFill>
                <a:latin typeface="Arial" charset="0"/>
              </a:rPr>
              <a:t>” ضحى </a:t>
            </a:r>
            <a:r>
              <a:rPr lang="ar-SA" sz="5500" b="1" dirty="0" err="1" smtClean="0">
                <a:solidFill>
                  <a:srgbClr val="D60093"/>
                </a:solidFill>
                <a:latin typeface="Arial" charset="0"/>
              </a:rPr>
              <a:t>المغلـوث</a:t>
            </a:r>
            <a:r>
              <a:rPr lang="ar-SA" sz="5500" b="1" dirty="0" smtClean="0">
                <a:solidFill>
                  <a:srgbClr val="D60093"/>
                </a:solidFill>
                <a:latin typeface="Arial" charset="0"/>
              </a:rPr>
              <a:t> </a:t>
            </a:r>
            <a:r>
              <a:rPr lang="ar-SA" sz="5500" b="1" dirty="0" err="1" smtClean="0">
                <a:solidFill>
                  <a:srgbClr val="D60093"/>
                </a:solidFill>
                <a:latin typeface="Arial" charset="0"/>
              </a:rPr>
              <a:t>”</a:t>
            </a:r>
            <a:endParaRPr lang="ar-SA" sz="5500" b="1" dirty="0" smtClean="0">
              <a:solidFill>
                <a:srgbClr val="D60093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wipe/>
    <p:sndAc>
      <p:stSnd>
        <p:snd r:embed="rId2" name="push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OMPAQ\Desktop\Picture1-Optimiz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19271"/>
            <a:ext cx="8382000" cy="6738729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219200" y="2819400"/>
            <a:ext cx="6477000" cy="160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9000" b="1" dirty="0" smtClean="0">
                <a:solidFill>
                  <a:srgbClr val="00B050"/>
                </a:solidFill>
                <a:cs typeface="+mj-cs"/>
              </a:rPr>
              <a:t>نـص الانطـلاق</a:t>
            </a:r>
            <a:endParaRPr lang="en-US" sz="9000" b="1" dirty="0">
              <a:solidFill>
                <a:srgbClr val="00B050"/>
              </a:solidFill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7000" t="-25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>
            <a:spLocks noChangeArrowheads="1"/>
          </p:cNvSpPr>
          <p:nvPr/>
        </p:nvSpPr>
        <p:spPr bwMode="auto">
          <a:xfrm rot="-215823">
            <a:off x="3881438" y="3006725"/>
            <a:ext cx="4932362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ar-SA" sz="6600" b="1">
                <a:solidFill>
                  <a:prstClr val="black"/>
                </a:solidFill>
              </a:rPr>
              <a:t>مَا تَعريف البِيئة ؟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OMPAQ\Desktop\ةكنةمى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32" y="0"/>
            <a:ext cx="9370068" cy="6857999"/>
          </a:xfrm>
          <a:prstGeom prst="rect">
            <a:avLst/>
          </a:prstGeom>
          <a:noFill/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295400" y="1143000"/>
            <a:ext cx="4724400" cy="453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50000"/>
              </a:lnSpc>
            </a:pPr>
            <a:r>
              <a:rPr lang="ar-SA" sz="4400" b="1" dirty="0"/>
              <a:t>البيئة كل </a:t>
            </a:r>
            <a:r>
              <a:rPr lang="ar-SA" sz="4400" b="1" dirty="0" err="1"/>
              <a:t>مايحيط</a:t>
            </a:r>
            <a:r>
              <a:rPr lang="ar-SA" sz="4400" b="1" dirty="0"/>
              <a:t> </a:t>
            </a:r>
          </a:p>
          <a:p>
            <a:pPr algn="ctr">
              <a:lnSpc>
                <a:spcPct val="150000"/>
              </a:lnSpc>
            </a:pPr>
            <a:r>
              <a:rPr lang="ar-SA" sz="4400" b="1" dirty="0"/>
              <a:t>بالإنسان من م</a:t>
            </a:r>
            <a:r>
              <a:rPr lang="ar-SA" sz="4400" b="1" dirty="0" smtClean="0"/>
              <a:t>وجودات </a:t>
            </a:r>
          </a:p>
          <a:p>
            <a:pPr algn="ctr">
              <a:lnSpc>
                <a:spcPct val="150000"/>
              </a:lnSpc>
            </a:pPr>
            <a:r>
              <a:rPr lang="ar-SA" sz="4400" b="1" dirty="0" smtClean="0"/>
              <a:t>من ماء وهواء </a:t>
            </a:r>
          </a:p>
          <a:p>
            <a:pPr algn="ctr">
              <a:lnSpc>
                <a:spcPct val="150000"/>
              </a:lnSpc>
            </a:pPr>
            <a:r>
              <a:rPr lang="ar-SA" sz="4400" b="1" dirty="0" smtClean="0"/>
              <a:t>وكائنات حية </a:t>
            </a:r>
            <a:r>
              <a:rPr lang="ar-SA" sz="4400" b="1" dirty="0"/>
              <a:t>وجمادات</a:t>
            </a:r>
            <a:endParaRPr lang="en-U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COMPAQ\Desktop\الماء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Rounded Rectangle 6"/>
          <p:cNvSpPr/>
          <p:nvPr/>
        </p:nvSpPr>
        <p:spPr>
          <a:xfrm>
            <a:off x="228600" y="685800"/>
            <a:ext cx="6705600" cy="1447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10000" b="1" dirty="0" smtClean="0">
                <a:latin typeface="Arial Rounded MT Bold" pitchFamily="34" charset="0"/>
                <a:ea typeface="Arial Unicode MS" pitchFamily="34" charset="-128"/>
                <a:cs typeface="+mj-cs"/>
              </a:rPr>
              <a:t>مــاء الـشــرب</a:t>
            </a:r>
            <a:endParaRPr lang="en-US" sz="10000" b="1" dirty="0">
              <a:latin typeface="Arial Rounded MT Bold" pitchFamily="34" charset="0"/>
              <a:ea typeface="Arial Unicode MS" pitchFamily="34" charset="-128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81000" y="1752600"/>
            <a:ext cx="8567737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marL="914400" indent="-914400" algn="r" rtl="1">
              <a:lnSpc>
                <a:spcPct val="150000"/>
              </a:lnSpc>
              <a:buClr>
                <a:srgbClr val="FF0000"/>
              </a:buClr>
              <a:buFont typeface="+mj-lt"/>
              <a:buAutoNum type="arabicPeriod"/>
              <a:defRPr/>
            </a:pPr>
            <a:r>
              <a:rPr lang="ar-SA" sz="4000" b="1" dirty="0">
                <a:ln w="18415" cmpd="sng">
                  <a:noFill/>
                  <a:prstDash val="solid"/>
                </a:ln>
                <a:solidFill>
                  <a:prstClr val="black"/>
                </a:solidFill>
                <a:cs typeface="Times New Roman"/>
              </a:rPr>
              <a:t>قراءة النص قراءة جهريةً سليمة</a:t>
            </a:r>
          </a:p>
          <a:p>
            <a:pPr marL="914400" indent="-914400" algn="r" rtl="1">
              <a:lnSpc>
                <a:spcPct val="150000"/>
              </a:lnSpc>
              <a:buClr>
                <a:srgbClr val="FF0000"/>
              </a:buClr>
              <a:buFont typeface="+mj-lt"/>
              <a:buAutoNum type="arabicPeriod"/>
              <a:defRPr/>
            </a:pPr>
            <a:r>
              <a:rPr lang="ar-SA" sz="4000" b="1" dirty="0">
                <a:ln w="18415" cmpd="sng">
                  <a:noFill/>
                  <a:prstDash val="solid"/>
                </a:ln>
                <a:solidFill>
                  <a:prstClr val="black"/>
                </a:solidFill>
                <a:cs typeface="Times New Roman"/>
              </a:rPr>
              <a:t>تفسير مَعاني الكلمات الجديدة</a:t>
            </a:r>
          </a:p>
          <a:p>
            <a:pPr marL="914400" indent="-914400" algn="r" rtl="1">
              <a:lnSpc>
                <a:spcPct val="150000"/>
              </a:lnSpc>
              <a:buClr>
                <a:srgbClr val="FF0000"/>
              </a:buClr>
              <a:buFont typeface="+mj-lt"/>
              <a:buAutoNum type="arabicPeriod"/>
              <a:defRPr/>
            </a:pPr>
            <a:r>
              <a:rPr lang="ar-SA" sz="4000" b="1" dirty="0" smtClean="0">
                <a:ln w="18415" cmpd="sng">
                  <a:noFill/>
                  <a:prstDash val="solid"/>
                </a:ln>
                <a:solidFill>
                  <a:prstClr val="black"/>
                </a:solidFill>
                <a:cs typeface="Times New Roman"/>
              </a:rPr>
              <a:t>الإجابة </a:t>
            </a:r>
            <a:r>
              <a:rPr lang="ar-SA" sz="4000" b="1" dirty="0">
                <a:ln w="18415" cmpd="sng">
                  <a:noFill/>
                  <a:prstDash val="solid"/>
                </a:ln>
                <a:solidFill>
                  <a:prstClr val="black"/>
                </a:solidFill>
                <a:cs typeface="Times New Roman"/>
              </a:rPr>
              <a:t>عن أسئلة تفصيلية حول النَّص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1371600" y="609600"/>
            <a:ext cx="7219950" cy="7699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>
              <a:defRPr/>
            </a:pPr>
            <a:r>
              <a:rPr lang="ar-SA" sz="4400" b="1" dirty="0">
                <a:solidFill>
                  <a:srgbClr val="33CC33"/>
                </a:solidFill>
                <a:latin typeface="Arial" pitchFamily="34" charset="0"/>
                <a:cs typeface="Times New Roman"/>
              </a:rPr>
              <a:t>أتوقع بمشيئة الله أن أكون قادرة على:  </a:t>
            </a:r>
            <a:endParaRPr lang="ar-SA" sz="4400" dirty="0">
              <a:solidFill>
                <a:srgbClr val="33CC33"/>
              </a:solidFill>
              <a:latin typeface="Arial" pitchFamily="34" charset="0"/>
              <a:cs typeface="Times New Roman"/>
            </a:endParaRPr>
          </a:p>
        </p:txBody>
      </p:sp>
      <p:pic>
        <p:nvPicPr>
          <p:cNvPr id="7172" name="Picture 5" descr="C:\Users\khalid\Desktop\4\08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88" y="4149725"/>
            <a:ext cx="2009775" cy="223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7" descr="H:\imegsss\Faba_Painted Scrap\Faba_Paint Collab_El (38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88" y="6407150"/>
            <a:ext cx="9151937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  <p:sndAc>
      <p:stSnd>
        <p:snd r:embed="rId2" name="xDing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98838" y="4076700"/>
            <a:ext cx="2349500" cy="280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8" descr="H:\3\3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380761">
            <a:off x="1139825" y="3700463"/>
            <a:ext cx="2617788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مستطيل 1"/>
          <p:cNvSpPr/>
          <p:nvPr/>
        </p:nvSpPr>
        <p:spPr>
          <a:xfrm>
            <a:off x="420688" y="0"/>
            <a:ext cx="83058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800" b="1" dirty="0">
                <a:solidFill>
                  <a:srgbClr val="3333CC"/>
                </a:solidFill>
                <a:latin typeface="+mn-lt"/>
                <a:cs typeface="+mj-cs"/>
              </a:rPr>
              <a:t>أفتحُ </a:t>
            </a:r>
            <a:r>
              <a:rPr lang="ar-SA" sz="4800" b="1" dirty="0">
                <a:latin typeface="+mn-lt"/>
                <a:cs typeface="+mj-cs"/>
              </a:rPr>
              <a:t>كِتابِي عَلى نصِّ </a:t>
            </a:r>
            <a:r>
              <a:rPr lang="ar-SA" sz="4800" b="1" dirty="0" smtClean="0">
                <a:latin typeface="+mn-lt"/>
                <a:cs typeface="+mj-cs"/>
              </a:rPr>
              <a:t>الانطلاق</a:t>
            </a:r>
            <a:endParaRPr lang="ar-SA" sz="4800" b="1" dirty="0">
              <a:latin typeface="+mn-lt"/>
              <a:cs typeface="+mj-cs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800" b="1" dirty="0">
                <a:latin typeface="+mn-lt"/>
                <a:cs typeface="+mj-cs"/>
              </a:rPr>
              <a:t> ( </a:t>
            </a:r>
            <a:r>
              <a:rPr lang="ar-SA" sz="6000" b="1" dirty="0" smtClean="0">
                <a:solidFill>
                  <a:srgbClr val="FFC000"/>
                </a:solidFill>
                <a:latin typeface="+mn-lt"/>
                <a:cs typeface="+mj-cs"/>
              </a:rPr>
              <a:t>مـاء الشـرب</a:t>
            </a:r>
            <a:r>
              <a:rPr lang="ar-SA" sz="4800" b="1" dirty="0" err="1" smtClean="0">
                <a:latin typeface="+mn-lt"/>
                <a:cs typeface="+mj-cs"/>
              </a:rPr>
              <a:t>)</a:t>
            </a:r>
            <a:endParaRPr lang="ar-SA" sz="4800" b="1" dirty="0">
              <a:latin typeface="+mn-lt"/>
              <a:cs typeface="+mj-cs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800" b="1" dirty="0">
                <a:solidFill>
                  <a:srgbClr val="3333CC"/>
                </a:solidFill>
                <a:latin typeface="+mn-lt"/>
                <a:cs typeface="+mj-cs"/>
              </a:rPr>
              <a:t>لأقرأ</a:t>
            </a:r>
            <a:r>
              <a:rPr lang="ar-SA" sz="4800" b="1" dirty="0">
                <a:latin typeface="+mn-lt"/>
                <a:cs typeface="+mj-cs"/>
              </a:rPr>
              <a:t> النَّصَّ قِراءةً صَامِتة </a:t>
            </a:r>
            <a:endParaRPr lang="ar-EG" sz="4800" dirty="0">
              <a:solidFill>
                <a:srgbClr val="008000"/>
              </a:solidFill>
              <a:latin typeface="+mn-lt"/>
              <a:cs typeface="+mj-cs"/>
            </a:endParaRPr>
          </a:p>
        </p:txBody>
      </p:sp>
      <p:sp>
        <p:nvSpPr>
          <p:cNvPr id="8197" name="مستطيل 2"/>
          <p:cNvSpPr>
            <a:spLocks noChangeArrowheads="1"/>
          </p:cNvSpPr>
          <p:nvPr/>
        </p:nvSpPr>
        <p:spPr bwMode="auto">
          <a:xfrm>
            <a:off x="1058863" y="3983038"/>
            <a:ext cx="2581275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SA" sz="3600" b="1" dirty="0" smtClean="0">
                <a:cs typeface="Times New Roman" pitchFamily="18" charset="0"/>
              </a:rPr>
              <a:t>صفحة</a:t>
            </a:r>
            <a:r>
              <a:rPr lang="ar-SA" sz="4400" b="1" dirty="0" smtClean="0">
                <a:solidFill>
                  <a:srgbClr val="FF0000"/>
                </a:solidFill>
                <a:cs typeface="Times New Roman" pitchFamily="18" charset="0"/>
              </a:rPr>
              <a:t> 93</a:t>
            </a:r>
            <a:r>
              <a:rPr lang="ar-SA" sz="5000" b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endParaRPr lang="ar-SA" sz="50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  <p:sndAc>
      <p:stSnd>
        <p:snd r:embed="rId2" name="xDing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3" cstate="print"/>
          <a:srcRect l="3100" r="1837" b="5082"/>
          <a:stretch>
            <a:fillRect/>
          </a:stretch>
        </p:blipFill>
        <p:spPr bwMode="auto">
          <a:xfrm>
            <a:off x="0" y="152400"/>
            <a:ext cx="9144000" cy="64007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6" name="رابط مستقيم 4"/>
          <p:cNvCxnSpPr/>
          <p:nvPr/>
        </p:nvCxnSpPr>
        <p:spPr>
          <a:xfrm>
            <a:off x="0" y="6705600"/>
            <a:ext cx="9144000" cy="0"/>
          </a:xfrm>
          <a:prstGeom prst="line">
            <a:avLst/>
          </a:prstGeom>
          <a:ln w="57150">
            <a:solidFill>
              <a:srgbClr val="66003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رابط مستقيم 4"/>
          <p:cNvCxnSpPr/>
          <p:nvPr/>
        </p:nvCxnSpPr>
        <p:spPr>
          <a:xfrm>
            <a:off x="0" y="228600"/>
            <a:ext cx="9144000" cy="0"/>
          </a:xfrm>
          <a:prstGeom prst="line">
            <a:avLst/>
          </a:prstGeom>
          <a:ln w="57150">
            <a:solidFill>
              <a:srgbClr val="66003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  <p:sndAc>
      <p:stSnd>
        <p:snd r:embed="rId2" name="xDing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467</Words>
  <Application>Microsoft Office PowerPoint</Application>
  <PresentationFormat>On-screen Show (4:3)</PresentationFormat>
  <Paragraphs>97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Office Theme</vt:lpstr>
      <vt:lpstr>نسق Office</vt:lpstr>
      <vt:lpstr>1_نسق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COMPAQ</dc:creator>
  <cp:lastModifiedBy>COMPAQ</cp:lastModifiedBy>
  <cp:revision>47</cp:revision>
  <dcterms:created xsi:type="dcterms:W3CDTF">2013-03-04T14:14:12Z</dcterms:created>
  <dcterms:modified xsi:type="dcterms:W3CDTF">2013-03-10T06:20:22Z</dcterms:modified>
</cp:coreProperties>
</file>