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6CC4-F0F2-4FDF-9BC9-F9A54A4BB999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44DDC-4513-4379-9747-6DFF056C639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555776" y="836712"/>
            <a:ext cx="396044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تطبيقات عملية</a:t>
            </a:r>
            <a:endParaRPr lang="ar-SA" sz="3200" dirty="0"/>
          </a:p>
        </p:txBody>
      </p:sp>
      <p:sp>
        <p:nvSpPr>
          <p:cNvPr id="3" name="متوازي أضلاع 2"/>
          <p:cNvSpPr/>
          <p:nvPr/>
        </p:nvSpPr>
        <p:spPr>
          <a:xfrm>
            <a:off x="5652120" y="1844824"/>
            <a:ext cx="3024336" cy="432048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أ- غرزة رجل الغراب</a:t>
            </a:r>
            <a:endParaRPr lang="ar-SA" sz="2400" dirty="0"/>
          </a:p>
        </p:txBody>
      </p:sp>
      <p:sp>
        <p:nvSpPr>
          <p:cNvPr id="4" name="شريط منحني إلى الأعلى 3"/>
          <p:cNvSpPr/>
          <p:nvPr/>
        </p:nvSpPr>
        <p:spPr>
          <a:xfrm>
            <a:off x="6804248" y="2924944"/>
            <a:ext cx="1872208" cy="576064"/>
          </a:xfrm>
          <a:prstGeom prst="ellipseRibbon2">
            <a:avLst>
              <a:gd name="adj1" fmla="val 25000"/>
              <a:gd name="adj2" fmla="val 71566"/>
              <a:gd name="adj3" fmla="val 12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تعريفها :</a:t>
            </a:r>
            <a:endParaRPr lang="ar-SA" sz="3200" dirty="0"/>
          </a:p>
        </p:txBody>
      </p:sp>
      <p:sp>
        <p:nvSpPr>
          <p:cNvPr id="5" name="مستطيل 4"/>
          <p:cNvSpPr/>
          <p:nvPr/>
        </p:nvSpPr>
        <p:spPr>
          <a:xfrm>
            <a:off x="683568" y="2996952"/>
            <a:ext cx="590465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خطوط مائلة متقاطعة في نهايتها وتطرز بين خطين متوازيين.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475656" y="4437112"/>
            <a:ext cx="6696744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فكري  </a:t>
            </a:r>
            <a:r>
              <a:rPr lang="ar-SA" sz="2400" b="1" dirty="0" smtClean="0"/>
              <a:t>: </a:t>
            </a:r>
            <a:r>
              <a:rPr lang="ar-SA" sz="2000" dirty="0" smtClean="0"/>
              <a:t>لماذا سميت هذه الغرزة بهذا الاسم؟</a:t>
            </a:r>
          </a:p>
          <a:p>
            <a:pPr algn="ctr"/>
            <a:r>
              <a:rPr lang="ar-SA" dirty="0" smtClean="0"/>
              <a:t>..................................................................................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419872" y="5013176"/>
            <a:ext cx="2736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لأنها تشبه رجل الغراب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4572000" y="188640"/>
            <a:ext cx="4104456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خطوات عمل الغرزة:</a:t>
            </a:r>
            <a:endParaRPr lang="ar-SA" sz="28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843808" y="908720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يبدأ العمل من اليسار الى اليمين.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2339752" y="1340768"/>
            <a:ext cx="6336704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1- يثبت الخيط في الخط الاسف على ظهر النسيج وتخرج الابرة على الوجه من مكان التثبيت نفسه (عند الرقم 1).</a:t>
            </a:r>
            <a:endParaRPr lang="ar-SA" sz="2000" b="1" dirty="0"/>
          </a:p>
        </p:txBody>
      </p:sp>
      <p:pic>
        <p:nvPicPr>
          <p:cNvPr id="5" name="صورة 4" descr="PIC-525-1306620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3810000" cy="2428875"/>
          </a:xfrm>
          <a:prstGeom prst="rect">
            <a:avLst/>
          </a:prstGeom>
        </p:spPr>
      </p:pic>
      <p:pic>
        <p:nvPicPr>
          <p:cNvPr id="6" name="صورة 5" descr="PIC-589-1306620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3810000" cy="2401441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4932040" y="4797152"/>
            <a:ext cx="3816424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2- ترفع الابرة للخط العلوي بميل بسيط للخيط الى اليمين وتغرز في (الرقم2) وتخرج من (الرقم3).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11560" y="4797152"/>
            <a:ext cx="3816424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3- تنزل الابرة للخط السفلي بميل بسيط للخيط الى اليمين وتغرز في (الرقم4) ثم تخرج من (الرقم5).</a:t>
            </a:r>
            <a:endParaRPr lang="ar-SA" sz="20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51720" y="764704"/>
            <a:ext cx="5040560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b="1" dirty="0" smtClean="0"/>
              <a:t>4- يكرر العمل نفسه بالتبادل بين </a:t>
            </a:r>
            <a:r>
              <a:rPr lang="ar-SA" sz="2000" b="1" dirty="0" smtClean="0"/>
              <a:t>الخطين</a:t>
            </a:r>
            <a:r>
              <a:rPr lang="ar-SA" sz="2000" b="1" dirty="0" smtClean="0"/>
              <a:t> العلوي والسفلي ثم تغرز الابرة الى الداخل ويثبت الخيط على ظهر النسيج.</a:t>
            </a:r>
            <a:endParaRPr lang="ar-SA" sz="2000" b="1" dirty="0"/>
          </a:p>
        </p:txBody>
      </p:sp>
      <p:pic>
        <p:nvPicPr>
          <p:cNvPr id="3" name="صورة 2" descr="PIC-465-1306620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492896"/>
            <a:ext cx="3057128" cy="1551492"/>
          </a:xfrm>
          <a:prstGeom prst="rect">
            <a:avLst/>
          </a:prstGeom>
        </p:spPr>
      </p:pic>
      <p:sp>
        <p:nvSpPr>
          <p:cNvPr id="5" name="مستطيل ذو زوايا قطرية مستديرة 4"/>
          <p:cNvSpPr/>
          <p:nvPr/>
        </p:nvSpPr>
        <p:spPr>
          <a:xfrm>
            <a:off x="683568" y="4365104"/>
            <a:ext cx="7920880" cy="100811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ملاحظة: </a:t>
            </a:r>
            <a:r>
              <a:rPr lang="ar-SA" sz="2000" dirty="0" smtClean="0"/>
              <a:t>لتبدو الغرزة بشكلها الصحيح يراعي ان تكون المسافات متساوية بين وحدات الغرزة.</a:t>
            </a:r>
            <a:endParaRPr lang="ar-SA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توازي أضلاع 1"/>
          <p:cNvSpPr/>
          <p:nvPr/>
        </p:nvSpPr>
        <p:spPr>
          <a:xfrm>
            <a:off x="4860032" y="332656"/>
            <a:ext cx="3888432" cy="432048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ب- غرزة الفرع البسيط</a:t>
            </a:r>
            <a:endParaRPr lang="ar-SA" sz="2800" dirty="0"/>
          </a:p>
        </p:txBody>
      </p:sp>
      <p:sp>
        <p:nvSpPr>
          <p:cNvPr id="3" name="شريط منحني إلى الأعلى 2"/>
          <p:cNvSpPr/>
          <p:nvPr/>
        </p:nvSpPr>
        <p:spPr>
          <a:xfrm>
            <a:off x="6372200" y="1052736"/>
            <a:ext cx="1944216" cy="576064"/>
          </a:xfrm>
          <a:prstGeom prst="ellipseRibbon2">
            <a:avLst>
              <a:gd name="adj1" fmla="val 25000"/>
              <a:gd name="adj2" fmla="val 71566"/>
              <a:gd name="adj3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تعريفها: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1331640" y="1916832"/>
            <a:ext cx="6912768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من غرز التطريز البسيطة تستخدم غالبا في تطريز المنحنيات والخطوط وفروع </a:t>
            </a:r>
            <a:r>
              <a:rPr lang="ar-SA" sz="2000" dirty="0" smtClean="0"/>
              <a:t>الأشجار والأزهار </a:t>
            </a:r>
            <a:r>
              <a:rPr lang="ar-SA" sz="2000" dirty="0" smtClean="0"/>
              <a:t>كما تستخدم للحشو بتكرار الغرزة بشكل متواز.</a:t>
            </a:r>
            <a:endParaRPr lang="ar-SA" sz="2000" dirty="0"/>
          </a:p>
        </p:txBody>
      </p:sp>
      <p:sp>
        <p:nvSpPr>
          <p:cNvPr id="6" name="شريط منحني إلى الأعلى 5"/>
          <p:cNvSpPr/>
          <p:nvPr/>
        </p:nvSpPr>
        <p:spPr>
          <a:xfrm>
            <a:off x="6516216" y="3140968"/>
            <a:ext cx="1872208" cy="576064"/>
          </a:xfrm>
          <a:prstGeom prst="ellipseRibbon2">
            <a:avLst>
              <a:gd name="adj1" fmla="val 25000"/>
              <a:gd name="adj2" fmla="val 71566"/>
              <a:gd name="adj3" fmla="val 125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استعمالها: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123728" y="4077072"/>
            <a:ext cx="504056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تزيين المفارش والملابس والقطع الفنية.</a:t>
            </a:r>
            <a:endParaRPr lang="ar-SA" sz="2000" b="1" dirty="0"/>
          </a:p>
        </p:txBody>
      </p:sp>
      <p:sp>
        <p:nvSpPr>
          <p:cNvPr id="8" name="شريط منحني إلى الأعلى 7"/>
          <p:cNvSpPr/>
          <p:nvPr/>
        </p:nvSpPr>
        <p:spPr>
          <a:xfrm>
            <a:off x="5940152" y="4725144"/>
            <a:ext cx="2880320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خطوات تنفيذ الغرزة:</a:t>
            </a:r>
            <a:endParaRPr lang="ar-SA" sz="20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979712" y="5589240"/>
            <a:ext cx="554461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dirty="0" smtClean="0"/>
              <a:t>يتم العمل من اليسار الى اليمين بحيث يكون الخيط دائما على يسار الابرة.</a:t>
            </a:r>
            <a:endParaRPr lang="ar-SA" sz="20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توازي أضلاع 1"/>
          <p:cNvSpPr/>
          <p:nvPr/>
        </p:nvSpPr>
        <p:spPr>
          <a:xfrm>
            <a:off x="4860032" y="332656"/>
            <a:ext cx="3888432" cy="432048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ب- غرزة الفرع البسيط</a:t>
            </a:r>
            <a:endParaRPr lang="ar-SA" sz="2800" dirty="0"/>
          </a:p>
        </p:txBody>
      </p:sp>
      <p:sp>
        <p:nvSpPr>
          <p:cNvPr id="8" name="شريط منحني إلى الأعلى 7"/>
          <p:cNvSpPr/>
          <p:nvPr/>
        </p:nvSpPr>
        <p:spPr>
          <a:xfrm>
            <a:off x="6012160" y="1340768"/>
            <a:ext cx="2880320" cy="576064"/>
          </a:xfrm>
          <a:prstGeom prst="ellipseRibbon2">
            <a:avLst>
              <a:gd name="adj1" fmla="val 25000"/>
              <a:gd name="adj2" fmla="val 100000"/>
              <a:gd name="adj3" fmla="val 12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خطوات تنفيذ الغرزة:</a:t>
            </a:r>
            <a:endParaRPr lang="ar-SA" sz="2000" b="1" dirty="0"/>
          </a:p>
        </p:txBody>
      </p:sp>
      <p:sp>
        <p:nvSpPr>
          <p:cNvPr id="10" name="مستطيل 9"/>
          <p:cNvSpPr/>
          <p:nvPr/>
        </p:nvSpPr>
        <p:spPr>
          <a:xfrm>
            <a:off x="1691680" y="2276872"/>
            <a:ext cx="633670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1- يثبت الخيط </a:t>
            </a:r>
            <a:r>
              <a:rPr lang="ar-SA" sz="2000" dirty="0" smtClean="0"/>
              <a:t>بغرزه </a:t>
            </a:r>
            <a:r>
              <a:rPr lang="ar-SA" sz="2000" dirty="0" smtClean="0"/>
              <a:t>التثبيت على ظهر النسيج وتخرج الابرة من مكان التثبيت نفسه (عند الرقم 1).</a:t>
            </a:r>
            <a:endParaRPr lang="ar-SA" sz="2000" dirty="0"/>
          </a:p>
        </p:txBody>
      </p:sp>
      <p:pic>
        <p:nvPicPr>
          <p:cNvPr id="11" name="صورة 10" descr="PIC-468-1308940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645024"/>
            <a:ext cx="3505572" cy="2022375"/>
          </a:xfrm>
          <a:prstGeom prst="rect">
            <a:avLst/>
          </a:prstGeom>
        </p:spPr>
      </p:pic>
      <p:pic>
        <p:nvPicPr>
          <p:cNvPr id="12" name="صورة 11" descr="PIC-172-13089402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573016"/>
            <a:ext cx="3672408" cy="213742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67744" y="1340768"/>
            <a:ext cx="4824536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2- تغرز الابرة على بعد 3 ملم تقريبا (عند الرقم2) ثم تخرج الابرة(عند الرقم1) ويشد الخيط.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051720" y="3789040"/>
            <a:ext cx="5472608" cy="13681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3- تغرز الابرة على بعد مماثل لمسافة الغرزة </a:t>
            </a:r>
            <a:r>
              <a:rPr lang="ar-SA" sz="2000" dirty="0" smtClean="0"/>
              <a:t>الأولى </a:t>
            </a:r>
            <a:r>
              <a:rPr lang="ar-SA" sz="2000" dirty="0" smtClean="0"/>
              <a:t>(عند الرقم3) ثم تخرج من نهاية الغرزة السابقة (عند الرقم2) بحيث يكون خيط التطريز تحت الابرة..</a:t>
            </a:r>
            <a:endParaRPr lang="ar-SA" sz="2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084168" y="3573016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شكلها من الخلف</a:t>
            </a: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75656" y="620688"/>
            <a:ext cx="6408712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000" dirty="0" smtClean="0"/>
              <a:t>4-تكرر خطوات العمل السابقة بالطريقة نفسها مع ملاحظة اتباع خط الرسم باتجاه واحد وعدم ترك مسافة من القماش بين كل غرزة </a:t>
            </a:r>
            <a:r>
              <a:rPr lang="ar-SA" sz="2000" dirty="0" smtClean="0"/>
              <a:t>وأخرى </a:t>
            </a:r>
            <a:r>
              <a:rPr lang="ar-SA" sz="2000" dirty="0" smtClean="0"/>
              <a:t>ولابد ان يكون الخيط اسفل الابرة.</a:t>
            </a:r>
          </a:p>
          <a:p>
            <a:r>
              <a:rPr lang="ar-SA" sz="2000" dirty="0" smtClean="0"/>
              <a:t>(وللتأكد من اتقان عمل الغرزة </a:t>
            </a:r>
            <a:r>
              <a:rPr lang="ar-SA" sz="2000" dirty="0" smtClean="0"/>
              <a:t>فإنها </a:t>
            </a:r>
            <a:r>
              <a:rPr lang="ar-SA" sz="2000" dirty="0" smtClean="0"/>
              <a:t>تظهر من الخلف على شكل صف من الغرز المتلاصقة وتسمى غرزة </a:t>
            </a:r>
            <a:r>
              <a:rPr lang="ar-SA" sz="2000" dirty="0" smtClean="0"/>
              <a:t>النباتة</a:t>
            </a:r>
            <a:r>
              <a:rPr lang="ar-SA" sz="2000" dirty="0" smtClean="0"/>
              <a:t>).</a:t>
            </a:r>
            <a:endParaRPr lang="ar-SA" sz="2000" dirty="0"/>
          </a:p>
        </p:txBody>
      </p:sp>
      <p:pic>
        <p:nvPicPr>
          <p:cNvPr id="5" name="صورة 4" descr="PIC-701-13089402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852936"/>
            <a:ext cx="2954598" cy="1483047"/>
          </a:xfrm>
          <a:prstGeom prst="rect">
            <a:avLst/>
          </a:prstGeom>
        </p:spPr>
      </p:pic>
      <p:pic>
        <p:nvPicPr>
          <p:cNvPr id="6" name="صورة 5" descr="PIC-644-13089402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780928"/>
            <a:ext cx="3936157" cy="1598256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6084168" y="3573016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شكلها من الخلف</a:t>
            </a:r>
            <a:endParaRPr lang="ar-SA" dirty="0"/>
          </a:p>
        </p:txBody>
      </p:sp>
      <p:sp>
        <p:nvSpPr>
          <p:cNvPr id="8" name="مستطيل ذو زوايا قطرية مستديرة 7"/>
          <p:cNvSpPr/>
          <p:nvPr/>
        </p:nvSpPr>
        <p:spPr>
          <a:xfrm>
            <a:off x="1259632" y="5013176"/>
            <a:ext cx="6840760" cy="100811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ملاحظة: </a:t>
            </a:r>
            <a:r>
              <a:rPr lang="ar-SA" sz="2000" dirty="0" smtClean="0"/>
              <a:t>يتحدد طول الغرزة تبعا لسمك الخيط والقماش المستعمل.</a:t>
            </a:r>
            <a:endParaRPr lang="ar-SA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337</Words>
  <Application>Microsoft Office PowerPoint</Application>
  <PresentationFormat>عرض على الشاشة (3:4)‏</PresentationFormat>
  <Paragraphs>31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9</cp:revision>
  <dcterms:created xsi:type="dcterms:W3CDTF">2013-06-19T12:23:43Z</dcterms:created>
  <dcterms:modified xsi:type="dcterms:W3CDTF">2013-06-30T11:51:28Z</dcterms:modified>
</cp:coreProperties>
</file>