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720" r:id="rId2"/>
    <p:sldMasterId id="2147483732" r:id="rId3"/>
    <p:sldMasterId id="2147483744" r:id="rId4"/>
    <p:sldMasterId id="2147483756" r:id="rId5"/>
  </p:sldMasterIdLst>
  <p:sldIdLst>
    <p:sldId id="256" r:id="rId6"/>
    <p:sldId id="318" r:id="rId7"/>
    <p:sldId id="319" r:id="rId8"/>
    <p:sldId id="320" r:id="rId9"/>
    <p:sldId id="315" r:id="rId10"/>
    <p:sldId id="336" r:id="rId11"/>
    <p:sldId id="327" r:id="rId12"/>
    <p:sldId id="328" r:id="rId13"/>
    <p:sldId id="337" r:id="rId14"/>
    <p:sldId id="329" r:id="rId15"/>
    <p:sldId id="330" r:id="rId16"/>
    <p:sldId id="338" r:id="rId17"/>
    <p:sldId id="339" r:id="rId18"/>
    <p:sldId id="332" r:id="rId19"/>
    <p:sldId id="340" r:id="rId20"/>
    <p:sldId id="321" r:id="rId21"/>
    <p:sldId id="333" r:id="rId22"/>
    <p:sldId id="334" r:id="rId23"/>
    <p:sldId id="335" r:id="rId24"/>
    <p:sldId id="341" r:id="rId25"/>
    <p:sldId id="342" r:id="rId26"/>
    <p:sldId id="324" r:id="rId27"/>
    <p:sldId id="325" r:id="rId2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 horzBarState="maximized">
    <p:restoredLeft sz="91497" autoAdjust="0"/>
    <p:restoredTop sz="94660"/>
  </p:normalViewPr>
  <p:slideViewPr>
    <p:cSldViewPr>
      <p:cViewPr varScale="1">
        <p:scale>
          <a:sx n="75" d="100"/>
          <a:sy n="75" d="100"/>
        </p:scale>
        <p:origin x="-10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74320" indent="-27432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1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2860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000100" y="4535582"/>
            <a:ext cx="7377341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EG" sz="6600" b="1" kern="0" spc="50" dirty="0" smtClean="0">
                <a:ln w="11430"/>
                <a:gradFill>
                  <a:gsLst>
                    <a:gs pos="25000">
                      <a:srgbClr val="5ECCF3">
                        <a:satMod val="155000"/>
                      </a:srgbClr>
                    </a:gs>
                    <a:gs pos="100000">
                      <a:srgbClr val="5ECCF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PT Bold Mirror" pitchFamily="2" charset="-78"/>
              </a:rPr>
              <a:t>مكانة الأسرة </a:t>
            </a:r>
            <a:r>
              <a:rPr kumimoji="0" lang="ar-EG" sz="6600" b="1" i="0" u="none" strike="noStrike" kern="0" cap="none" spc="50" normalizeH="0" baseline="0" noProof="0" dirty="0" smtClean="0">
                <a:ln w="11430"/>
                <a:gradFill>
                  <a:gsLst>
                    <a:gs pos="25000">
                      <a:srgbClr val="5ECCF3">
                        <a:satMod val="155000"/>
                      </a:srgbClr>
                    </a:gs>
                    <a:gs pos="100000">
                      <a:srgbClr val="5ECCF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 pitchFamily="34" charset="0"/>
                <a:ea typeface="Calibri" pitchFamily="34" charset="0"/>
                <a:cs typeface="PT Bold Mirror" pitchFamily="2" charset="-78"/>
              </a:rPr>
              <a:t>في الإسلام</a:t>
            </a: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59821" y="428626"/>
            <a:ext cx="4191000" cy="3143250"/>
          </a:xfrm>
          <a:prstGeom prst="rect">
            <a:avLst/>
          </a:prstGeom>
          <a:effectLst>
            <a:softEdge rad="635000"/>
          </a:effectLst>
          <a:scene3d>
            <a:camera prst="perspectiveContrastingRightFacing"/>
            <a:lightRig rig="threePt" dir="t"/>
          </a:scene3d>
        </p:spPr>
      </p:pic>
      <p:pic>
        <p:nvPicPr>
          <p:cNvPr id="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81660" y="357188"/>
            <a:ext cx="4191000" cy="3143250"/>
          </a:xfrm>
          <a:prstGeom prst="rect">
            <a:avLst/>
          </a:prstGeom>
          <a:effectLst>
            <a:softEdge rad="635000"/>
          </a:effectLst>
          <a:scene3d>
            <a:camera prst="perspectiveContrastingLeftFacing"/>
            <a:lightRig rig="threePt" dir="t"/>
          </a:scene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971523"/>
            <a:ext cx="2114550" cy="16002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642910" y="2132950"/>
            <a:ext cx="7715304" cy="2123658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ar-EG" sz="8800" b="1" spc="50" dirty="0" smtClean="0">
                <a:ln w="11430"/>
                <a:solidFill>
                  <a:srgbClr val="00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Farsi Simple Bold" pitchFamily="2" charset="-78"/>
              </a:rPr>
              <a:t>مكانتها في الإسلام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285720" y="1285860"/>
            <a:ext cx="8643998" cy="4154984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 w="28575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just"/>
            <a:r>
              <a:rPr lang="ar-EG" sz="4400" b="1" dirty="0" smtClean="0">
                <a:solidFill>
                  <a:srgbClr val="0000FF"/>
                </a:solidFill>
              </a:rPr>
              <a:t>لقد عني الإسلام عناية فائقة بشؤون الأسرة وأحكامها وفصل ذلك تفصيلا وأوضحه غاية الإيضاح سواء فيما يتعلق بشؤون الزوجين أو الأقارب بصفة عامة  فجاء بتشريع الزواج والطلاق والرجعة والعدة والظهار </a:t>
            </a:r>
            <a:r>
              <a:rPr lang="ar-EG" sz="4400" b="1" dirty="0" err="1" smtClean="0">
                <a:solidFill>
                  <a:srgbClr val="0000FF"/>
                </a:solidFill>
              </a:rPr>
              <a:t>والإيلاء</a:t>
            </a:r>
            <a:r>
              <a:rPr lang="ar-EG" sz="4400" b="1" dirty="0" smtClean="0">
                <a:solidFill>
                  <a:srgbClr val="0000FF"/>
                </a:solidFill>
              </a:rPr>
              <a:t> واللعان والظهار وما إلى ذلك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285720" y="1285860"/>
            <a:ext cx="8643998" cy="4154984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 w="28575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just"/>
            <a:r>
              <a:rPr lang="ar-EG" sz="4400" b="1" dirty="0" smtClean="0">
                <a:solidFill>
                  <a:srgbClr val="0000FF"/>
                </a:solidFill>
              </a:rPr>
              <a:t>كما جاء بتشريع النفقات والمواريث والوصايا ونحوها ولم يترك هذه الأحكام للناس واجتهادهم بل جاء </a:t>
            </a:r>
            <a:r>
              <a:rPr lang="ar-EG" sz="4400" b="1" dirty="0" err="1" smtClean="0">
                <a:solidFill>
                  <a:srgbClr val="0000FF"/>
                </a:solidFill>
              </a:rPr>
              <a:t>بها</a:t>
            </a:r>
            <a:r>
              <a:rPr lang="ar-EG" sz="4400" b="1" dirty="0" smtClean="0">
                <a:solidFill>
                  <a:srgbClr val="0000FF"/>
                </a:solidFill>
              </a:rPr>
              <a:t> مفصلة وذلك لأن العقل البشري لا يستطيع أن يضع الأحكام المناسبة لعجزه أو قصوره عن إدراك الحقائق والأهداف والمقاصد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285720" y="1345718"/>
            <a:ext cx="8643998" cy="4154984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 w="28575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just"/>
            <a:r>
              <a:rPr lang="ar-EG" sz="4400" b="1" dirty="0" smtClean="0">
                <a:solidFill>
                  <a:srgbClr val="0000FF"/>
                </a:solidFill>
              </a:rPr>
              <a:t>كما عني العلماء وبخاصة الفقهاء بهذه الأحكام عناية فائقة ودرسوها دراسة مستفيضة . </a:t>
            </a:r>
          </a:p>
          <a:p>
            <a:pPr algn="just"/>
            <a:r>
              <a:rPr lang="ar-EG" sz="4400" b="1" dirty="0" smtClean="0">
                <a:solidFill>
                  <a:srgbClr val="0000FF"/>
                </a:solidFill>
              </a:rPr>
              <a:t>ويظهر أثر هذه العناية حينما نقاب صفحات أي كتاب فقهي حيث نجد أن الأحكام المتعلقة بالأسرة تأخذ حيزا من كتب الفقه إلى الأحكام الفقهية الأخرى 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" y="285729"/>
            <a:ext cx="8743950" cy="62865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مربع نص 2"/>
          <p:cNvSpPr txBox="1"/>
          <p:nvPr/>
        </p:nvSpPr>
        <p:spPr>
          <a:xfrm>
            <a:off x="0" y="3143248"/>
            <a:ext cx="81439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400" b="1" dirty="0" smtClean="0">
                <a:solidFill>
                  <a:srgbClr val="FF0000"/>
                </a:solidFill>
                <a:cs typeface="+mj-cs"/>
              </a:rPr>
              <a:t>أن تـــــــكون العلاقة أولا بين الزوجين مبنية على الود </a:t>
            </a:r>
            <a:r>
              <a:rPr lang="ar-EG" sz="2400" b="1" dirty="0" err="1" smtClean="0">
                <a:solidFill>
                  <a:srgbClr val="FF0000"/>
                </a:solidFill>
                <a:cs typeface="+mj-cs"/>
              </a:rPr>
              <a:t>والإحترام</a:t>
            </a:r>
            <a:r>
              <a:rPr lang="ar-EG" sz="2400" b="1" dirty="0" smtClean="0">
                <a:solidFill>
                  <a:srgbClr val="FF0000"/>
                </a:solidFill>
                <a:cs typeface="+mj-cs"/>
              </a:rPr>
              <a:t> والتفاني </a:t>
            </a:r>
            <a:r>
              <a:rPr lang="ar-EG" sz="2400" b="1" dirty="0" err="1" smtClean="0">
                <a:solidFill>
                  <a:srgbClr val="FF0000"/>
                </a:solidFill>
                <a:cs typeface="+mj-cs"/>
              </a:rPr>
              <a:t>فيإسعاد</a:t>
            </a:r>
            <a:r>
              <a:rPr lang="ar-EG" sz="2400" b="1" dirty="0" smtClean="0">
                <a:solidFill>
                  <a:srgbClr val="FF0000"/>
                </a:solidFill>
                <a:cs typeface="+mj-cs"/>
              </a:rPr>
              <a:t> الطرف الآخر</a:t>
            </a:r>
            <a:endParaRPr lang="ar-EG" sz="2400" b="1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1571604" y="3786190"/>
            <a:ext cx="65722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  <a:cs typeface="+mj-cs"/>
              </a:rPr>
              <a:t>هي التي تتبع تعاليم ديننا وتطبقه بحب</a:t>
            </a:r>
            <a:endParaRPr lang="ar-EG" sz="3200" b="1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285720" y="4429132"/>
            <a:ext cx="785818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  <a:cs typeface="+mj-cs"/>
              </a:rPr>
              <a:t>أن يصـــــبر </a:t>
            </a:r>
            <a:r>
              <a:rPr lang="ar-EG" sz="2800" b="1" dirty="0" smtClean="0">
                <a:solidFill>
                  <a:srgbClr val="FF0000"/>
                </a:solidFill>
                <a:cs typeface="+mj-cs"/>
              </a:rPr>
              <a:t>كل فرد فيها على </a:t>
            </a:r>
            <a:r>
              <a:rPr lang="ar-EG" sz="2800" b="1" dirty="0" smtClean="0">
                <a:solidFill>
                  <a:srgbClr val="FF0000"/>
                </a:solidFill>
                <a:cs typeface="+mj-cs"/>
              </a:rPr>
              <a:t>الآخـــــر إذا أخطأ حتى تستمر الحياة</a:t>
            </a:r>
            <a:endParaRPr lang="ar-EG" sz="2800" b="1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428596" y="4915927"/>
            <a:ext cx="771530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  <a:cs typeface="+mj-cs"/>
              </a:rPr>
              <a:t>أن يكون هناك حوار بين جميع أفرادها دون تهميش </a:t>
            </a:r>
            <a:endParaRPr lang="ar-EG" sz="3200" b="1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1571604" y="5500702"/>
            <a:ext cx="65722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  <a:cs typeface="+mj-cs"/>
              </a:rPr>
              <a:t>أن تكون الأسرة يد واحدة في السراء والضراء </a:t>
            </a:r>
            <a:endParaRPr lang="ar-EG" sz="3200" b="1" dirty="0">
              <a:solidFill>
                <a:srgbClr val="FF0000"/>
              </a:solidFill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8" y="1000108"/>
            <a:ext cx="8886825" cy="48577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مربع نص 2"/>
          <p:cNvSpPr txBox="1"/>
          <p:nvPr/>
        </p:nvSpPr>
        <p:spPr>
          <a:xfrm>
            <a:off x="500034" y="3429000"/>
            <a:ext cx="771530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  <a:cs typeface="+mj-cs"/>
              </a:rPr>
              <a:t>المشاركة في قضاء بعض الأعمال المنزلية المناسبة </a:t>
            </a:r>
            <a:endParaRPr lang="ar-EG" sz="3200" b="1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571472" y="4214818"/>
            <a:ext cx="771530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  <a:cs typeface="+mj-cs"/>
              </a:rPr>
              <a:t>المشاركة في التسوق لشراء الأشياء التي تحتاج إليها الأسرة </a:t>
            </a:r>
            <a:endParaRPr lang="ar-EG" sz="2800" b="1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571472" y="5000636"/>
            <a:ext cx="771530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  <a:cs typeface="+mj-cs"/>
              </a:rPr>
              <a:t>المشاركة في مساعدة الأخوة والأخوات الصغار في مذاكرة دروسهم </a:t>
            </a:r>
            <a:endParaRPr lang="ar-EG" sz="2800" b="1" dirty="0">
              <a:solidFill>
                <a:srgbClr val="FF0000"/>
              </a:solidFill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2195736" y="3024247"/>
            <a:ext cx="4464496" cy="2646878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SA" sz="16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Farsi Simple Bold" pitchFamily="2" charset="-78"/>
              </a:rPr>
              <a:t>التقويم</a:t>
            </a:r>
            <a:endParaRPr lang="ar-SA" sz="166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Farsi Simple Bold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14290"/>
            <a:ext cx="4333875" cy="1047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3500438"/>
            <a:ext cx="5657850" cy="7143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مربع نص 3"/>
          <p:cNvSpPr txBox="1"/>
          <p:nvPr/>
        </p:nvSpPr>
        <p:spPr>
          <a:xfrm>
            <a:off x="642910" y="1714488"/>
            <a:ext cx="8143932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  <a:cs typeface="+mj-cs"/>
              </a:rPr>
              <a:t>وسميت أسرة من الأسر والقوة لأن الإنسان يتقوى بعشيرتها والأسرة تشمل أصول الإنسان وفروعه وحواشيه .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785786" y="4643446"/>
            <a:ext cx="814393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  <a:cs typeface="+mj-cs"/>
              </a:rPr>
              <a:t>لأن الأسرة لبنة من لبنات المجتمع التي يتكون منها المجتمع حتى يصبح بناء محكما قويا وهذا ما تدعوا إليه الفطرة ويدعوا إليه الدين الإسلامي </a:t>
            </a:r>
            <a:endParaRPr lang="ar-EG" sz="3200" b="1" dirty="0" smtClean="0">
              <a:solidFill>
                <a:srgbClr val="FF0000"/>
              </a:solidFill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214290"/>
            <a:ext cx="6115050" cy="8572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48050" y="3214686"/>
            <a:ext cx="5695950" cy="11287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مربع نص 3"/>
          <p:cNvSpPr txBox="1"/>
          <p:nvPr/>
        </p:nvSpPr>
        <p:spPr>
          <a:xfrm>
            <a:off x="357158" y="1142984"/>
            <a:ext cx="8143932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  <a:cs typeface="+mj-cs"/>
              </a:rPr>
              <a:t>لأن العقل البشري لا يستطيع أن يضع الأحكام المناسبة لعجزه أو قصوره عن إدراك الحقائق والأهداف والمقاصد 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3174" y="4857760"/>
            <a:ext cx="614366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000108"/>
            <a:ext cx="4105275" cy="7143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3286124"/>
            <a:ext cx="5076825" cy="7143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000364" y="2285992"/>
            <a:ext cx="4419656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14282" y="4500570"/>
            <a:ext cx="88011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/>
          <p:cNvSpPr txBox="1"/>
          <p:nvPr/>
        </p:nvSpPr>
        <p:spPr>
          <a:xfrm rot="20323022">
            <a:off x="2936472" y="2133027"/>
            <a:ext cx="3672408" cy="2646878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SA" sz="1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Farsi Simple Bold" pitchFamily="2" charset="-78"/>
              </a:rPr>
              <a:t>تمهيد</a:t>
            </a:r>
            <a:endParaRPr lang="ar-SA" sz="1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Farsi Simple Bold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285728"/>
            <a:ext cx="4514852" cy="7858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3500438"/>
            <a:ext cx="4090989" cy="7143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00166" y="1285860"/>
            <a:ext cx="6410325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5720" y="4429132"/>
            <a:ext cx="85439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3838" y="1428736"/>
            <a:ext cx="8696325" cy="4000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مستطيل 2"/>
          <p:cNvSpPr/>
          <p:nvPr/>
        </p:nvSpPr>
        <p:spPr>
          <a:xfrm>
            <a:off x="785786" y="2690336"/>
            <a:ext cx="75724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2800" b="1" dirty="0" smtClean="0">
                <a:solidFill>
                  <a:srgbClr val="0000FF"/>
                </a:solidFill>
              </a:rPr>
              <a:t>لقد عني الإسلام عناية فائقة بشؤون الأسرة وأحكامها وفصل ذلك تفصيلا وأوضحه غاية الإيضاح سواء فيما يتعلق بشؤون الزوجين أو الأقارب بصفة عامة  فجاء بتشريع الزواج والطلاق والرجعة والعدة والظهار </a:t>
            </a:r>
            <a:r>
              <a:rPr lang="ar-EG" sz="2800" b="1" dirty="0" err="1" smtClean="0">
                <a:solidFill>
                  <a:srgbClr val="0000FF"/>
                </a:solidFill>
              </a:rPr>
              <a:t>والإيلاء</a:t>
            </a:r>
            <a:r>
              <a:rPr lang="ar-EG" sz="2800" b="1" dirty="0" smtClean="0">
                <a:solidFill>
                  <a:srgbClr val="0000FF"/>
                </a:solidFill>
              </a:rPr>
              <a:t> واللعان والظهار وما إلى ذلك </a:t>
            </a:r>
            <a:endParaRPr lang="ar-EG" sz="28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8" y="500042"/>
            <a:ext cx="8848725" cy="58579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285729"/>
            <a:ext cx="8572560" cy="6286544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5786" y="642918"/>
            <a:ext cx="7572428" cy="5299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ar-EG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</a:rPr>
              <a:t>يتكون المجتمع من مجموعة من الأسر ، تترابط بينها بعدد من الروابط الاجتماعية والاقتصادية والحياتية .</a:t>
            </a:r>
          </a:p>
          <a:p>
            <a:pPr algn="just">
              <a:lnSpc>
                <a:spcPct val="200000"/>
              </a:lnSpc>
            </a:pPr>
            <a:r>
              <a:rPr lang="ar-EG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</a:rPr>
              <a:t>أعدد أمثلة على تلك الروابط 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714348" y="2132950"/>
            <a:ext cx="7715304" cy="2308324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ar-EG" sz="9600" b="1" spc="50" dirty="0" smtClean="0">
                <a:ln w="11430"/>
                <a:solidFill>
                  <a:srgbClr val="00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Farsi Simple Bold" pitchFamily="2" charset="-78"/>
              </a:rPr>
              <a:t>المراد بالأسرة</a:t>
            </a:r>
            <a:endParaRPr lang="ar-SA" sz="9600" b="1" spc="50" dirty="0">
              <a:ln w="11430"/>
              <a:solidFill>
                <a:srgbClr val="00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Farsi Simple Bold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285720" y="654209"/>
            <a:ext cx="8643998" cy="5632311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 w="28575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just"/>
            <a:r>
              <a:rPr lang="ar-EG" sz="4000" b="1" dirty="0" smtClean="0">
                <a:solidFill>
                  <a:srgbClr val="0000FF"/>
                </a:solidFill>
              </a:rPr>
              <a:t>الأسرة في لغة العرب عشيرة الرجل ورهطه الأدنون كما تطلق الأسرة على أهل بيت الرجل .</a:t>
            </a:r>
          </a:p>
          <a:p>
            <a:pPr algn="just"/>
            <a:r>
              <a:rPr lang="ar-EG" sz="4000" b="1" dirty="0" smtClean="0">
                <a:solidFill>
                  <a:srgbClr val="0000FF"/>
                </a:solidFill>
              </a:rPr>
              <a:t>وسميت أسرة من الأسر والقوة لأن الإنسان يتقوى بعشيرتها والأسرة تشمل أصول الإنسان وفروعه وحواشيه .</a:t>
            </a:r>
          </a:p>
          <a:p>
            <a:pPr algn="just"/>
            <a:r>
              <a:rPr lang="ar-EG" sz="4000" b="1" dirty="0" smtClean="0">
                <a:solidFill>
                  <a:srgbClr val="0000FF"/>
                </a:solidFill>
              </a:rPr>
              <a:t>وبما أن الطريق السليم لتكوين الأسرة هو الزواج فإن أكثر مباحث أحكام الأسرة تتعلق بشئون الزوجية ، مثل : النكاح والرجعة والعدة </a:t>
            </a:r>
            <a:r>
              <a:rPr lang="ar-EG" sz="4000" b="1" dirty="0" err="1" smtClean="0">
                <a:solidFill>
                  <a:srgbClr val="0000FF"/>
                </a:solidFill>
              </a:rPr>
              <a:t>والإيلاء</a:t>
            </a:r>
            <a:r>
              <a:rPr lang="ar-EG" sz="4000" b="1" dirty="0" smtClean="0">
                <a:solidFill>
                  <a:srgbClr val="0000FF"/>
                </a:solidFill>
              </a:rPr>
              <a:t> والظهار ونحو ذلك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32" y="857232"/>
            <a:ext cx="8658286" cy="5143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مربع نص 2"/>
          <p:cNvSpPr txBox="1"/>
          <p:nvPr/>
        </p:nvSpPr>
        <p:spPr>
          <a:xfrm>
            <a:off x="571472" y="3286124"/>
            <a:ext cx="65722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  <a:cs typeface="+mj-cs"/>
              </a:rPr>
              <a:t>الأب والأم ما علا من الجد والجدة </a:t>
            </a:r>
            <a:endParaRPr lang="ar-EG" sz="3200" b="1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571472" y="4214818"/>
            <a:ext cx="6572296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  <a:cs typeface="+mj-cs"/>
              </a:rPr>
              <a:t>الابن والابنة وإن نزل من ابن الابن وبنت الابن والبنت  </a:t>
            </a:r>
            <a:endParaRPr lang="ar-EG" sz="3200" b="1" dirty="0">
              <a:solidFill>
                <a:srgbClr val="FF0000"/>
              </a:solidFill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714348" y="2132950"/>
            <a:ext cx="7715304" cy="2308324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ar-EG" sz="9600" b="1" spc="50" dirty="0" smtClean="0">
                <a:ln w="11430"/>
                <a:solidFill>
                  <a:srgbClr val="00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Farsi Simple Bold" pitchFamily="2" charset="-78"/>
              </a:rPr>
              <a:t>علاقتها بالمجتمع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285720" y="654209"/>
            <a:ext cx="8643998" cy="5632311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 w="28575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just"/>
            <a:r>
              <a:rPr lang="ar-EG" sz="4000" b="1" dirty="0" smtClean="0">
                <a:solidFill>
                  <a:srgbClr val="0000FF"/>
                </a:solidFill>
              </a:rPr>
              <a:t>الأسرة لبنة من لبنات المجتمع التي يتكون منها حتى يصبح بناء محكما قويا ، وهذا ما تدعو إليه الفطرة ويدعو إليه الدين الإسلامي ، والرجل لا يستغني عن المرأة كما أن المرأة لا تستغني عن الرجل ، فإن كلا منهما يشعر بحاجته إلى لآخر تجاوبا مع الفطرة التي فطر الله الناس عليها ، بل خلق سبحانه كل مخلوقاته </a:t>
            </a:r>
            <a:r>
              <a:rPr lang="ar-EG" sz="4000" b="1" dirty="0" err="1" smtClean="0">
                <a:solidFill>
                  <a:srgbClr val="0000FF"/>
                </a:solidFill>
              </a:rPr>
              <a:t>متزاوجة</a:t>
            </a:r>
            <a:r>
              <a:rPr lang="ar-EG" sz="4000" b="1" dirty="0" smtClean="0">
                <a:solidFill>
                  <a:srgbClr val="0000FF"/>
                </a:solidFill>
              </a:rPr>
              <a:t> قال تعالى : ( ومن كل شيء خلقنا زوجين لعلكم تذكرون ) ، ولهذا شرع الإسلام الزواج ورغب فيه كما سيأتي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285729"/>
            <a:ext cx="8572560" cy="6286544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473</Words>
  <PresentationFormat>عرض على الشاشة (3:4)‏</PresentationFormat>
  <Paragraphs>30</Paragraphs>
  <Slides>23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5</vt:i4>
      </vt:variant>
      <vt:variant>
        <vt:lpstr>عناوين الشرائح</vt:lpstr>
      </vt:variant>
      <vt:variant>
        <vt:i4>23</vt:i4>
      </vt:variant>
    </vt:vector>
  </HeadingPairs>
  <TitlesOfParts>
    <vt:vector size="28" baseType="lpstr">
      <vt:lpstr>سمة Office</vt:lpstr>
      <vt:lpstr>6_سمة Office</vt:lpstr>
      <vt:lpstr>1_Pushpin</vt:lpstr>
      <vt:lpstr>4_سمة Office</vt:lpstr>
      <vt:lpstr>5_Slipstream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hp</dc:creator>
  <cp:lastModifiedBy>الله</cp:lastModifiedBy>
  <cp:revision>22</cp:revision>
  <dcterms:created xsi:type="dcterms:W3CDTF">2015-12-21T01:12:08Z</dcterms:created>
  <dcterms:modified xsi:type="dcterms:W3CDTF">2017-01-01T10:41:16Z</dcterms:modified>
</cp:coreProperties>
</file>