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708" r:id="rId2"/>
    <p:sldMasterId id="2147483744" r:id="rId3"/>
    <p:sldMasterId id="2147483756" r:id="rId4"/>
    <p:sldMasterId id="2147483768" r:id="rId5"/>
  </p:sldMasterIdLst>
  <p:sldIdLst>
    <p:sldId id="289" r:id="rId6"/>
    <p:sldId id="290" r:id="rId7"/>
    <p:sldId id="291" r:id="rId8"/>
    <p:sldId id="257" r:id="rId9"/>
    <p:sldId id="304" r:id="rId10"/>
    <p:sldId id="305" r:id="rId11"/>
    <p:sldId id="298" r:id="rId12"/>
    <p:sldId id="306" r:id="rId13"/>
    <p:sldId id="309" r:id="rId14"/>
    <p:sldId id="307" r:id="rId15"/>
    <p:sldId id="308" r:id="rId16"/>
    <p:sldId id="292" r:id="rId17"/>
    <p:sldId id="301" r:id="rId18"/>
    <p:sldId id="302" r:id="rId19"/>
    <p:sldId id="303" r:id="rId20"/>
    <p:sldId id="310" r:id="rId21"/>
    <p:sldId id="295" r:id="rId22"/>
    <p:sldId id="296" r:id="rId23"/>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91408" autoAdjust="0"/>
    <p:restoredTop sz="94660"/>
  </p:normalViewPr>
  <p:slideViewPr>
    <p:cSldViewPr>
      <p:cViewPr varScale="1">
        <p:scale>
          <a:sx n="75" d="100"/>
          <a:sy n="75" d="100"/>
        </p:scale>
        <p:origin x="-10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03/04/1438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b="-4000"/>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0000"/>
            <a:lum/>
          </a:blip>
          <a:srcRect/>
          <a:stretch>
            <a:fillRect b="-4000"/>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03/04/1438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03/04/1438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4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17.jpeg"/><Relationship Id="rId1" Type="http://schemas.openxmlformats.org/officeDocument/2006/relationships/slideLayout" Target="../slideLayouts/slideLayout4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7.jpeg"/><Relationship Id="rId1" Type="http://schemas.openxmlformats.org/officeDocument/2006/relationships/slideLayout" Target="../slideLayouts/slideLayout4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7.jpeg"/><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wmf"/><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19229"/>
            <a:ext cx="9148688" cy="4217539"/>
          </a:xfrm>
          <a:prstGeom prst="rect">
            <a:avLst/>
          </a:prstGeom>
        </p:spPr>
      </p:pic>
      <p:sp>
        <p:nvSpPr>
          <p:cNvPr id="11" name="Rectangle 1"/>
          <p:cNvSpPr>
            <a:spLocks noChangeArrowheads="1"/>
          </p:cNvSpPr>
          <p:nvPr/>
        </p:nvSpPr>
        <p:spPr bwMode="auto">
          <a:xfrm>
            <a:off x="1071538" y="3500438"/>
            <a:ext cx="7420621" cy="255454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8000" b="1" i="0" u="none" strike="noStrike" kern="0" cap="none" spc="0" normalizeH="0" baseline="0" noProof="0" dirty="0" smtClean="0">
                <a:ln w="11430"/>
                <a:solidFill>
                  <a:srgbClr val="C00000"/>
                </a:solidFill>
                <a:effectLst>
                  <a:glow rad="228600">
                    <a:srgbClr val="4E67C8">
                      <a:satMod val="175000"/>
                      <a:alpha val="40000"/>
                    </a:srgbClr>
                  </a:glow>
                  <a:outerShdw blurRad="50800" dist="39000" dir="5460000" algn="tl">
                    <a:srgbClr val="000000">
                      <a:alpha val="38000"/>
                    </a:srgbClr>
                  </a:outerShdw>
                </a:effectLst>
                <a:uLnTx/>
                <a:uFillTx/>
                <a:latin typeface="Monotype Koufi" pitchFamily="2" charset="-78"/>
                <a:ea typeface="Monotype Koufi" pitchFamily="2" charset="-78"/>
                <a:cs typeface="Monotype Koufi" pitchFamily="2" charset="-78"/>
              </a:rPr>
              <a:t>المحرمات في النكاح </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EG" sz="8000" b="1" i="0" u="none" strike="noStrike" kern="0" cap="none" spc="0" normalizeH="0" baseline="0" noProof="0" dirty="0" smtClean="0">
                <a:ln w="11430"/>
                <a:solidFill>
                  <a:srgbClr val="C00000"/>
                </a:solidFill>
                <a:effectLst>
                  <a:glow rad="228600">
                    <a:srgbClr val="4E67C8">
                      <a:satMod val="175000"/>
                      <a:alpha val="40000"/>
                    </a:srgbClr>
                  </a:glow>
                  <a:outerShdw blurRad="50800" dist="39000" dir="5460000" algn="tl">
                    <a:srgbClr val="000000">
                      <a:alpha val="38000"/>
                    </a:srgbClr>
                  </a:outerShdw>
                </a:effectLst>
                <a:uLnTx/>
                <a:uFillTx/>
                <a:latin typeface="Monotype Koufi" pitchFamily="2" charset="-78"/>
                <a:ea typeface="Monotype Koufi" pitchFamily="2" charset="-78"/>
                <a:cs typeface="Monotype Koufi" pitchFamily="2" charset="-78"/>
              </a:rPr>
              <a:t>حرمة مؤقتة</a:t>
            </a:r>
            <a:endParaRPr kumimoji="0" lang="ar-EG" sz="7200" b="1" i="0" u="none" strike="noStrike" kern="0" cap="none" spc="0" normalizeH="0" baseline="0" noProof="0" dirty="0" smtClean="0">
              <a:ln w="11430"/>
              <a:solidFill>
                <a:srgbClr val="C00000"/>
              </a:solidFill>
              <a:effectLst>
                <a:glow rad="228600">
                  <a:srgbClr val="4E67C8">
                    <a:satMod val="175000"/>
                    <a:alpha val="40000"/>
                  </a:srgbClr>
                </a:glow>
                <a:outerShdw blurRad="50800" dist="39000" dir="5460000" algn="tl">
                  <a:srgbClr val="000000">
                    <a:alpha val="38000"/>
                  </a:srgbClr>
                </a:outerShdw>
              </a:effectLst>
              <a:uLnTx/>
              <a:uFillTx/>
              <a:latin typeface="Monotype Koufi" pitchFamily="2" charset="-78"/>
              <a:ea typeface="Monotype Koufi" pitchFamily="2" charset="-78"/>
              <a:cs typeface="Monotype Koufi" pitchFamily="2" charset="-78"/>
            </a:endParaRPr>
          </a:p>
        </p:txBody>
      </p:sp>
      <p:pic>
        <p:nvPicPr>
          <p:cNvPr id="1026" name="Picture 2"/>
          <p:cNvPicPr>
            <a:picLocks noChangeAspect="1" noChangeArrowheads="1"/>
          </p:cNvPicPr>
          <p:nvPr/>
        </p:nvPicPr>
        <p:blipFill>
          <a:blip r:embed="rId3"/>
          <a:srcRect/>
          <a:stretch>
            <a:fillRect/>
          </a:stretch>
        </p:blipFill>
        <p:spPr bwMode="auto">
          <a:xfrm>
            <a:off x="3714744" y="1000108"/>
            <a:ext cx="2181225" cy="19621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0" fill="hold"/>
                                        <p:tgtEl>
                                          <p:spTgt spid="1026"/>
                                        </p:tgtEl>
                                        <p:attrNameLst>
                                          <p:attrName>ppt_w</p:attrName>
                                        </p:attrNameLst>
                                      </p:cBhvr>
                                      <p:tavLst>
                                        <p:tav tm="0" fmla="#ppt_w*sin(2.5*pi*$)">
                                          <p:val>
                                            <p:fltVal val="0"/>
                                          </p:val>
                                        </p:tav>
                                        <p:tav tm="100000">
                                          <p:val>
                                            <p:fltVal val="1"/>
                                          </p:val>
                                        </p:tav>
                                      </p:tavLst>
                                    </p:anim>
                                    <p:anim calcmode="lin" valueType="num">
                                      <p:cBhvr>
                                        <p:cTn id="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80146" y="69055"/>
            <a:ext cx="1363095" cy="1457245"/>
          </a:xfrm>
          <a:prstGeom prst="rect">
            <a:avLst/>
          </a:prstGeom>
        </p:spPr>
      </p:pic>
      <p:pic>
        <p:nvPicPr>
          <p:cNvPr id="9"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71414"/>
            <a:ext cx="1363095" cy="1457245"/>
          </a:xfrm>
          <a:prstGeom prst="rect">
            <a:avLst/>
          </a:prstGeom>
        </p:spPr>
      </p:pic>
      <p:pic>
        <p:nvPicPr>
          <p:cNvPr id="4098" name="Picture 2"/>
          <p:cNvPicPr>
            <a:picLocks noChangeAspect="1" noChangeArrowheads="1"/>
          </p:cNvPicPr>
          <p:nvPr/>
        </p:nvPicPr>
        <p:blipFill>
          <a:blip r:embed="rId3"/>
          <a:srcRect/>
          <a:stretch>
            <a:fillRect/>
          </a:stretch>
        </p:blipFill>
        <p:spPr bwMode="auto">
          <a:xfrm>
            <a:off x="214314" y="1852629"/>
            <a:ext cx="8715404" cy="4576767"/>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
        <p:nvSpPr>
          <p:cNvPr id="7" name="مربع نص 6"/>
          <p:cNvSpPr txBox="1"/>
          <p:nvPr/>
        </p:nvSpPr>
        <p:spPr>
          <a:xfrm>
            <a:off x="1500166" y="5143512"/>
            <a:ext cx="6572296" cy="954107"/>
          </a:xfrm>
          <a:prstGeom prst="rect">
            <a:avLst/>
          </a:prstGeom>
          <a:noFill/>
        </p:spPr>
        <p:txBody>
          <a:bodyPr wrap="square" rtlCol="1">
            <a:spAutoFit/>
          </a:bodyPr>
          <a:lstStyle/>
          <a:p>
            <a:r>
              <a:rPr lang="ar-EG" sz="2800" b="1" dirty="0" smtClean="0">
                <a:solidFill>
                  <a:srgbClr val="FF0000"/>
                </a:solidFill>
              </a:rPr>
              <a:t>يحصل التحلل المبيح للنكاح للمحرم في الحج والعمرة بالتحلل الأصغر </a:t>
            </a:r>
            <a:endParaRPr lang="ar-EG"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80146" y="69055"/>
            <a:ext cx="1363095" cy="1457245"/>
          </a:xfrm>
          <a:prstGeom prst="rect">
            <a:avLst/>
          </a:prstGeom>
        </p:spPr>
      </p:pic>
      <p:pic>
        <p:nvPicPr>
          <p:cNvPr id="9"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71414"/>
            <a:ext cx="1363095" cy="1457245"/>
          </a:xfrm>
          <a:prstGeom prst="rect">
            <a:avLst/>
          </a:prstGeom>
        </p:spPr>
      </p:pic>
      <p:sp>
        <p:nvSpPr>
          <p:cNvPr id="10" name="Rectangle 2"/>
          <p:cNvSpPr/>
          <p:nvPr/>
        </p:nvSpPr>
        <p:spPr>
          <a:xfrm>
            <a:off x="1833116" y="571480"/>
            <a:ext cx="5596404" cy="646331"/>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3600" b="1" kern="0" dirty="0" smtClean="0">
                <a:ln w="11430"/>
                <a:solidFill>
                  <a:srgbClr val="FF0000"/>
                </a:solidFill>
                <a:effectLst>
                  <a:outerShdw blurRad="50800" dist="39000" dir="5460000" algn="tl">
                    <a:srgbClr val="000000">
                      <a:alpha val="38000"/>
                    </a:srgbClr>
                  </a:outerShdw>
                </a:effectLst>
              </a:rPr>
              <a:t>النوع الثاني : من تحرم حرمة مؤقتة</a:t>
            </a:r>
            <a:endParaRPr kumimoji="0" lang="en-US" sz="36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pic>
        <p:nvPicPr>
          <p:cNvPr id="5122" name="Picture 2"/>
          <p:cNvPicPr>
            <a:picLocks noChangeAspect="1" noChangeArrowheads="1"/>
          </p:cNvPicPr>
          <p:nvPr/>
        </p:nvPicPr>
        <p:blipFill>
          <a:blip r:embed="rId4"/>
          <a:srcRect/>
          <a:stretch>
            <a:fillRect/>
          </a:stretch>
        </p:blipFill>
        <p:spPr bwMode="auto">
          <a:xfrm>
            <a:off x="214282" y="1857364"/>
            <a:ext cx="8715404" cy="4605358"/>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 to="" calcmode="lin" valueType="num">
                                      <p:cBhvr>
                                        <p:cTn id="14"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مربع نص 3"/>
          <p:cNvSpPr txBox="1"/>
          <p:nvPr/>
        </p:nvSpPr>
        <p:spPr>
          <a:xfrm>
            <a:off x="2195736" y="3024247"/>
            <a:ext cx="4464496" cy="264687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6600" b="1" spc="50" dirty="0" smtClean="0">
                <a:ln w="11430"/>
                <a:solidFill>
                  <a:srgbClr val="C00000"/>
                </a:solidFill>
                <a:effectLst>
                  <a:outerShdw blurRad="76200" dist="50800" dir="5400000" algn="tl" rotWithShape="0">
                    <a:srgbClr val="000000">
                      <a:alpha val="65000"/>
                    </a:srgbClr>
                  </a:outerShdw>
                </a:effectLst>
                <a:cs typeface="Farsi Simple Bold" pitchFamily="2" charset="-78"/>
              </a:rPr>
              <a:t>التقويم</a:t>
            </a:r>
            <a:endParaRPr lang="ar-SA" sz="16600" b="1" spc="50" dirty="0">
              <a:ln w="11430"/>
              <a:solidFill>
                <a:srgbClr val="C00000"/>
              </a:soli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srcRect/>
          <a:stretch>
            <a:fillRect/>
          </a:stretch>
        </p:blipFill>
        <p:spPr bwMode="auto">
          <a:xfrm>
            <a:off x="4433918" y="285728"/>
            <a:ext cx="4495800" cy="1357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4"/>
          <a:srcRect/>
          <a:stretch>
            <a:fillRect/>
          </a:stretch>
        </p:blipFill>
        <p:spPr bwMode="auto">
          <a:xfrm>
            <a:off x="5072066" y="3357562"/>
            <a:ext cx="3810000" cy="714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6" name="Picture 2"/>
          <p:cNvPicPr>
            <a:picLocks noChangeAspect="1" noChangeArrowheads="1"/>
          </p:cNvPicPr>
          <p:nvPr/>
        </p:nvPicPr>
        <p:blipFill>
          <a:blip r:embed="rId5"/>
          <a:srcRect/>
          <a:stretch>
            <a:fillRect/>
          </a:stretch>
        </p:blipFill>
        <p:spPr bwMode="auto">
          <a:xfrm>
            <a:off x="2000198" y="2000240"/>
            <a:ext cx="5572198" cy="642942"/>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5572132" y="4500570"/>
            <a:ext cx="1400175" cy="500066"/>
          </a:xfrm>
          <a:prstGeom prst="rect">
            <a:avLst/>
          </a:prstGeom>
          <a:noFill/>
          <a:ln w="9525">
            <a:noFill/>
            <a:miter lim="800000"/>
            <a:headEnd/>
            <a:tailEnd/>
          </a:ln>
          <a:effectLst/>
        </p:spPr>
      </p:pic>
      <p:pic>
        <p:nvPicPr>
          <p:cNvPr id="1028" name="Picture 4"/>
          <p:cNvPicPr>
            <a:picLocks noChangeAspect="1" noChangeArrowheads="1"/>
          </p:cNvPicPr>
          <p:nvPr/>
        </p:nvPicPr>
        <p:blipFill>
          <a:blip r:embed="rId7"/>
          <a:srcRect/>
          <a:stretch>
            <a:fillRect/>
          </a:stretch>
        </p:blipFill>
        <p:spPr bwMode="auto">
          <a:xfrm>
            <a:off x="2143108" y="4429132"/>
            <a:ext cx="3362329" cy="581032"/>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5786446" y="214290"/>
            <a:ext cx="3090865" cy="642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p:cNvPicPr>
            <a:picLocks noChangeAspect="1" noChangeArrowheads="1"/>
          </p:cNvPicPr>
          <p:nvPr/>
        </p:nvPicPr>
        <p:blipFill>
          <a:blip r:embed="rId4"/>
          <a:srcRect/>
          <a:stretch>
            <a:fillRect/>
          </a:stretch>
        </p:blipFill>
        <p:spPr bwMode="auto">
          <a:xfrm>
            <a:off x="5786446" y="3357562"/>
            <a:ext cx="3076587" cy="633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p:cNvPicPr>
            <a:picLocks noChangeAspect="1" noChangeArrowheads="1"/>
          </p:cNvPicPr>
          <p:nvPr/>
        </p:nvPicPr>
        <p:blipFill>
          <a:blip r:embed="rId5"/>
          <a:srcRect/>
          <a:stretch>
            <a:fillRect/>
          </a:stretch>
        </p:blipFill>
        <p:spPr bwMode="auto">
          <a:xfrm>
            <a:off x="2500298" y="1785926"/>
            <a:ext cx="4657725" cy="4381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6"/>
          <a:srcRect/>
          <a:stretch>
            <a:fillRect/>
          </a:stretch>
        </p:blipFill>
        <p:spPr bwMode="auto">
          <a:xfrm>
            <a:off x="1285852" y="1785926"/>
            <a:ext cx="1200150" cy="409574"/>
          </a:xfrm>
          <a:prstGeom prst="rect">
            <a:avLst/>
          </a:prstGeom>
          <a:noFill/>
          <a:ln w="9525">
            <a:noFill/>
            <a:miter lim="800000"/>
            <a:headEnd/>
            <a:tailEnd/>
          </a:ln>
          <a:effectLst/>
        </p:spPr>
      </p:pic>
      <p:pic>
        <p:nvPicPr>
          <p:cNvPr id="2052" name="Picture 4"/>
          <p:cNvPicPr>
            <a:picLocks noChangeAspect="1" noChangeArrowheads="1"/>
          </p:cNvPicPr>
          <p:nvPr/>
        </p:nvPicPr>
        <p:blipFill>
          <a:blip r:embed="rId7"/>
          <a:srcRect/>
          <a:stretch>
            <a:fillRect/>
          </a:stretch>
        </p:blipFill>
        <p:spPr bwMode="auto">
          <a:xfrm>
            <a:off x="2143108" y="4214818"/>
            <a:ext cx="4505328" cy="638176"/>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additive="base">
                                        <p:cTn id="11" dur="500" fill="hold"/>
                                        <p:tgtEl>
                                          <p:spTgt spid="2051"/>
                                        </p:tgtEl>
                                        <p:attrNameLst>
                                          <p:attrName>ppt_x</p:attrName>
                                        </p:attrNameLst>
                                      </p:cBhvr>
                                      <p:tavLst>
                                        <p:tav tm="0">
                                          <p:val>
                                            <p:strVal val="#ppt_x"/>
                                          </p:val>
                                        </p:tav>
                                        <p:tav tm="100000">
                                          <p:val>
                                            <p:strVal val="#ppt_x"/>
                                          </p:val>
                                        </p:tav>
                                      </p:tavLst>
                                    </p:anim>
                                    <p:anim calcmode="lin" valueType="num">
                                      <p:cBhvr additive="base">
                                        <p:cTn id="1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fill="hold"/>
                                        <p:tgtEl>
                                          <p:spTgt spid="2052"/>
                                        </p:tgtEl>
                                        <p:attrNameLst>
                                          <p:attrName>ppt_x</p:attrName>
                                        </p:attrNameLst>
                                      </p:cBhvr>
                                      <p:tavLst>
                                        <p:tav tm="0">
                                          <p:val>
                                            <p:strVal val="#ppt_x"/>
                                          </p:val>
                                        </p:tav>
                                        <p:tav tm="100000">
                                          <p:val>
                                            <p:strVal val="#ppt_x"/>
                                          </p:val>
                                        </p:tav>
                                      </p:tavLst>
                                    </p:anim>
                                    <p:anim calcmode="lin" valueType="num">
                                      <p:cBhvr additive="base">
                                        <p:cTn id="1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42844" y="1857366"/>
            <a:ext cx="8858280" cy="32861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4">
            <a:duotone>
              <a:prstClr val="black"/>
              <a:schemeClr val="accent1">
                <a:tint val="45000"/>
                <a:satMod val="400000"/>
              </a:schemeClr>
            </a:duotone>
          </a:blip>
          <a:srcRect/>
          <a:stretch>
            <a:fillRect/>
          </a:stretch>
        </p:blipFill>
        <p:spPr bwMode="auto">
          <a:xfrm>
            <a:off x="571472" y="3133734"/>
            <a:ext cx="7839132" cy="2152654"/>
          </a:xfrm>
          <a:prstGeom prst="rect">
            <a:avLst/>
          </a:prstGeom>
          <a:noFill/>
          <a:ln w="9525">
            <a:noFill/>
            <a:miter lim="800000"/>
            <a:headEnd/>
            <a:tailEnd/>
          </a:ln>
          <a:effectLst/>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214283" y="500042"/>
            <a:ext cx="8715436" cy="5857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2786050" y="2071678"/>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5" name="مربع نص 4"/>
          <p:cNvSpPr txBox="1"/>
          <p:nvPr/>
        </p:nvSpPr>
        <p:spPr>
          <a:xfrm>
            <a:off x="2786050" y="2857496"/>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6" name="مربع نص 5"/>
          <p:cNvSpPr txBox="1"/>
          <p:nvPr/>
        </p:nvSpPr>
        <p:spPr>
          <a:xfrm>
            <a:off x="1214414" y="3500438"/>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7" name="مربع نص 6"/>
          <p:cNvSpPr txBox="1"/>
          <p:nvPr/>
        </p:nvSpPr>
        <p:spPr>
          <a:xfrm>
            <a:off x="1000100" y="4214818"/>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8" name="مربع نص 7"/>
          <p:cNvSpPr txBox="1"/>
          <p:nvPr/>
        </p:nvSpPr>
        <p:spPr>
          <a:xfrm>
            <a:off x="2714612" y="4786322"/>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
        <p:nvSpPr>
          <p:cNvPr id="10" name="مربع نص 9"/>
          <p:cNvSpPr txBox="1"/>
          <p:nvPr/>
        </p:nvSpPr>
        <p:spPr>
          <a:xfrm>
            <a:off x="857224" y="5500702"/>
            <a:ext cx="1000132" cy="523220"/>
          </a:xfrm>
          <a:prstGeom prst="rect">
            <a:avLst/>
          </a:prstGeom>
          <a:noFill/>
        </p:spPr>
        <p:txBody>
          <a:bodyPr wrap="square" rtlCol="1">
            <a:spAutoFit/>
          </a:bodyPr>
          <a:lstStyle/>
          <a:p>
            <a:pPr algn="ctr"/>
            <a:r>
              <a:rPr lang="en-US" sz="2800" b="1" dirty="0" smtClean="0">
                <a:solidFill>
                  <a:srgbClr val="FF0000"/>
                </a:solidFill>
                <a:sym typeface="Wingdings 2"/>
              </a:rPr>
              <a:t></a:t>
            </a:r>
            <a:endParaRPr lang="ar-EG" sz="1600" b="1" dirty="0">
              <a:solidFill>
                <a:srgbClr val="FF0000"/>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42876" y="214314"/>
            <a:ext cx="8858280" cy="6429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to="" calcmode="lin" valueType="num">
                                      <p:cBhvr>
                                        <p:cTn id="7" dur="1" fill="hold"/>
                                        <p:tgtEl>
                                          <p:spTgt spid="1024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96852" y="1000108"/>
            <a:ext cx="8715404"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to="" calcmode="lin" valueType="num">
                                      <p:cBhvr>
                                        <p:cTn id="7" dur="1" fill="hold"/>
                                        <p:tgtEl>
                                          <p:spTgt spid="1126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D:\mahmoud\work\ICON\FILE519.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63688" y="1772816"/>
            <a:ext cx="5832648" cy="3528392"/>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ربع نص 2"/>
          <p:cNvSpPr txBox="1"/>
          <p:nvPr/>
        </p:nvSpPr>
        <p:spPr>
          <a:xfrm>
            <a:off x="2699792" y="2545678"/>
            <a:ext cx="3312368" cy="2215991"/>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SA" sz="13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Farsi Simple Bold" pitchFamily="2" charset="-78"/>
              </a:rPr>
              <a:t>تمهيد</a:t>
            </a:r>
            <a:endParaRPr lang="ar-SA" sz="13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Farsi Simple Bold"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p:cTn id="13" dur="1000" fill="hold"/>
                                        <p:tgtEl>
                                          <p:spTgt spid="1026"/>
                                        </p:tgtEl>
                                        <p:attrNameLst>
                                          <p:attrName>ppt_w</p:attrName>
                                        </p:attrNameLst>
                                      </p:cBhvr>
                                      <p:tavLst>
                                        <p:tav tm="0">
                                          <p:val>
                                            <p:fltVal val="0"/>
                                          </p:val>
                                        </p:tav>
                                        <p:tav tm="100000">
                                          <p:val>
                                            <p:strVal val="#ppt_w"/>
                                          </p:val>
                                        </p:tav>
                                      </p:tavLst>
                                    </p:anim>
                                    <p:anim calcmode="lin" valueType="num">
                                      <p:cBhvr>
                                        <p:cTn id="14" dur="1000" fill="hold"/>
                                        <p:tgtEl>
                                          <p:spTgt spid="1026"/>
                                        </p:tgtEl>
                                        <p:attrNameLst>
                                          <p:attrName>ppt_h</p:attrName>
                                        </p:attrNameLst>
                                      </p:cBhvr>
                                      <p:tavLst>
                                        <p:tav tm="0">
                                          <p:val>
                                            <p:fltVal val="0"/>
                                          </p:val>
                                        </p:tav>
                                        <p:tav tm="100000">
                                          <p:val>
                                            <p:strVal val="#ppt_h"/>
                                          </p:val>
                                        </p:tav>
                                      </p:tavLst>
                                    </p:anim>
                                    <p:anim calcmode="lin" valueType="num">
                                      <p:cBhvr>
                                        <p:cTn id="15" dur="1000" fill="hold"/>
                                        <p:tgtEl>
                                          <p:spTgt spid="1026"/>
                                        </p:tgtEl>
                                        <p:attrNameLst>
                                          <p:attrName>style.rotation</p:attrName>
                                        </p:attrNameLst>
                                      </p:cBhvr>
                                      <p:tavLst>
                                        <p:tav tm="0">
                                          <p:val>
                                            <p:fltVal val="90"/>
                                          </p:val>
                                        </p:tav>
                                        <p:tav tm="100000">
                                          <p:val>
                                            <p:fltVal val="0"/>
                                          </p:val>
                                        </p:tav>
                                      </p:tavLst>
                                    </p:anim>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pic>
        <p:nvPicPr>
          <p:cNvPr id="5"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558845"/>
            <a:ext cx="8339735" cy="6021288"/>
          </a:xfrm>
          <a:prstGeom prst="rect">
            <a:avLst/>
          </a:prstGeom>
        </p:spPr>
      </p:pic>
      <p:sp>
        <p:nvSpPr>
          <p:cNvPr id="6" name="مستطيل 5"/>
          <p:cNvSpPr/>
          <p:nvPr/>
        </p:nvSpPr>
        <p:spPr>
          <a:xfrm rot="198835">
            <a:off x="1359466" y="2056822"/>
            <a:ext cx="7223821" cy="2308324"/>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ar-EG" sz="4800" b="1" spc="50" dirty="0" smtClean="0">
                <a:ln w="11430"/>
                <a:solidFill>
                  <a:srgbClr val="0070C0"/>
                </a:solidFill>
                <a:effectLst>
                  <a:outerShdw blurRad="76200" dist="50800" dir="5400000" algn="tl" rotWithShape="0">
                    <a:srgbClr val="000000">
                      <a:alpha val="65000"/>
                    </a:srgbClr>
                  </a:outerShdw>
                </a:effectLst>
              </a:rPr>
              <a:t>تزوج سعود من هند ، فحرم عليه الزواج من زينب حرمة ليست أبدية ، فلماذا ؟</a:t>
            </a:r>
            <a:endParaRPr lang="ar-SA" sz="4800" b="1" spc="50" dirty="0">
              <a:ln w="11430"/>
              <a:solidFill>
                <a:srgbClr val="0070C0"/>
              </a:solidFill>
              <a:effectLst>
                <a:outerShdw blurRad="76200" dist="50800" dir="5400000" algn="tl" rotWithShape="0">
                  <a:srgbClr val="000000">
                    <a:alpha val="65000"/>
                  </a:srgbClr>
                </a:outerShd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3900">
        <p14:glitter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fade">
                                      <p:cBhvr>
                                        <p:cTn id="41" dur="1000"/>
                                        <p:tgtEl>
                                          <p:spTgt spid="6">
                                            <p:txEl>
                                              <p:pRg st="0" end="0"/>
                                            </p:txEl>
                                          </p:spTgt>
                                        </p:tgtEl>
                                      </p:cBhvr>
                                    </p:animEffect>
                                    <p:anim calcmode="lin" valueType="num">
                                      <p:cBhvr>
                                        <p:cTn id="4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زاوية مطوية 3"/>
          <p:cNvSpPr/>
          <p:nvPr/>
        </p:nvSpPr>
        <p:spPr>
          <a:xfrm>
            <a:off x="177770" y="2071678"/>
            <a:ext cx="8751948" cy="4399898"/>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SA" sz="4000" b="1" kern="0" dirty="0" smtClean="0">
                <a:solidFill>
                  <a:schemeClr val="tx1">
                    <a:lumMod val="95000"/>
                    <a:lumOff val="5000"/>
                  </a:schemeClr>
                </a:solidFill>
                <a:latin typeface="Book Antiqua"/>
                <a:cs typeface="Times New Roman"/>
              </a:rPr>
              <a:t>وهو قسمان </a:t>
            </a:r>
            <a:r>
              <a:rPr lang="ar-EG" sz="4000" b="1" kern="0" dirty="0" smtClean="0">
                <a:solidFill>
                  <a:schemeClr val="tx1">
                    <a:lumMod val="95000"/>
                    <a:lumOff val="5000"/>
                  </a:schemeClr>
                </a:solidFill>
                <a:latin typeface="Book Antiqua"/>
                <a:cs typeface="Times New Roman"/>
              </a:rPr>
              <a:t>:</a:t>
            </a:r>
          </a:p>
          <a:p>
            <a:pPr algn="just"/>
            <a:r>
              <a:rPr lang="ar-EG" sz="4000" b="1" kern="0" dirty="0" smtClean="0">
                <a:solidFill>
                  <a:schemeClr val="tx1">
                    <a:lumMod val="95000"/>
                    <a:lumOff val="5000"/>
                  </a:schemeClr>
                </a:solidFill>
                <a:latin typeface="Book Antiqua"/>
                <a:cs typeface="Times New Roman"/>
              </a:rPr>
              <a:t>القسم الأول : من تحرم عليه بسبب الجمع وهن : </a:t>
            </a:r>
          </a:p>
          <a:p>
            <a:pPr algn="just"/>
            <a:r>
              <a:rPr lang="ar-EG" sz="4000" b="1" kern="0" dirty="0" smtClean="0">
                <a:solidFill>
                  <a:schemeClr val="tx1">
                    <a:lumMod val="95000"/>
                    <a:lumOff val="5000"/>
                  </a:schemeClr>
                </a:solidFill>
                <a:latin typeface="Book Antiqua"/>
                <a:cs typeface="Times New Roman"/>
              </a:rPr>
              <a:t>أ- </a:t>
            </a:r>
            <a:r>
              <a:rPr lang="ar-EG" sz="4000" b="1" kern="0" dirty="0" err="1" smtClean="0">
                <a:solidFill>
                  <a:schemeClr val="tx1">
                    <a:lumMod val="95000"/>
                    <a:lumOff val="5000"/>
                  </a:schemeClr>
                </a:solidFill>
                <a:latin typeface="Book Antiqua"/>
                <a:cs typeface="Times New Roman"/>
              </a:rPr>
              <a:t>أخت</a:t>
            </a:r>
            <a:r>
              <a:rPr lang="ar-EG" sz="4000" b="1" kern="0" dirty="0" smtClean="0">
                <a:solidFill>
                  <a:schemeClr val="tx1">
                    <a:lumMod val="95000"/>
                    <a:lumOff val="5000"/>
                  </a:schemeClr>
                </a:solidFill>
                <a:latin typeface="Book Antiqua"/>
                <a:cs typeface="Times New Roman"/>
              </a:rPr>
              <a:t> الزوجة فلا يجوز للرجل أن يجمع بين الأختين ، لقوله تعالي : ( وأن تجمعوا بين الأختين ) . </a:t>
            </a:r>
          </a:p>
          <a:p>
            <a:pPr algn="just"/>
            <a:r>
              <a:rPr lang="ar-EG" sz="4000" b="1" kern="0" dirty="0" smtClean="0">
                <a:solidFill>
                  <a:schemeClr val="tx1">
                    <a:lumMod val="95000"/>
                    <a:lumOff val="5000"/>
                  </a:schemeClr>
                </a:solidFill>
                <a:latin typeface="Book Antiqua"/>
                <a:cs typeface="Times New Roman"/>
              </a:rPr>
              <a:t>ب- وكذلك عمة الزوجة وخالتها لقوله </a:t>
            </a:r>
            <a:r>
              <a:rPr lang="ar-EG" sz="4000" b="1" kern="0" dirty="0" smtClean="0">
                <a:solidFill>
                  <a:schemeClr val="tx1">
                    <a:lumMod val="95000"/>
                    <a:lumOff val="5000"/>
                  </a:schemeClr>
                </a:solidFill>
                <a:latin typeface="Book Antiqua"/>
                <a:cs typeface="Times New Roman"/>
                <a:sym typeface="AGA Arabesque"/>
              </a:rPr>
              <a:t></a:t>
            </a:r>
            <a:r>
              <a:rPr lang="ar-EG" sz="4000" b="1" kern="0" dirty="0" smtClean="0">
                <a:solidFill>
                  <a:schemeClr val="tx1">
                    <a:lumMod val="95000"/>
                    <a:lumOff val="5000"/>
                  </a:schemeClr>
                </a:solidFill>
                <a:latin typeface="Book Antiqua"/>
                <a:cs typeface="Times New Roman"/>
              </a:rPr>
              <a:t> ( لا يجمع بين المرأة وعمتها ولا بين المرأة وخالتها ) . </a:t>
            </a:r>
          </a:p>
        </p:txBody>
      </p:sp>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80146" y="69055"/>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71414"/>
            <a:ext cx="1363095" cy="1457245"/>
          </a:xfrm>
          <a:prstGeom prst="rect">
            <a:avLst/>
          </a:prstGeom>
        </p:spPr>
      </p:pic>
      <p:sp>
        <p:nvSpPr>
          <p:cNvPr id="7" name="Rectangle 2"/>
          <p:cNvSpPr/>
          <p:nvPr/>
        </p:nvSpPr>
        <p:spPr>
          <a:xfrm>
            <a:off x="1833116" y="571480"/>
            <a:ext cx="5596404" cy="646331"/>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3600" b="1" kern="0" dirty="0" smtClean="0">
                <a:ln w="11430"/>
                <a:solidFill>
                  <a:srgbClr val="FF0000"/>
                </a:solidFill>
                <a:effectLst>
                  <a:outerShdw blurRad="50800" dist="39000" dir="5460000" algn="tl">
                    <a:srgbClr val="000000">
                      <a:alpha val="38000"/>
                    </a:srgbClr>
                  </a:outerShdw>
                </a:effectLst>
              </a:rPr>
              <a:t>النوع الثاني : من تحرم حرمة مؤقتة</a:t>
            </a:r>
            <a:endParaRPr kumimoji="0" lang="en-US" sz="36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زاوية مطوية 3"/>
          <p:cNvSpPr/>
          <p:nvPr/>
        </p:nvSpPr>
        <p:spPr>
          <a:xfrm>
            <a:off x="177770" y="2100936"/>
            <a:ext cx="8751948" cy="4042708"/>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EG" sz="4400" b="1" kern="0" dirty="0" smtClean="0">
                <a:solidFill>
                  <a:schemeClr val="tx1">
                    <a:lumMod val="95000"/>
                    <a:lumOff val="5000"/>
                  </a:schemeClr>
                </a:solidFill>
                <a:latin typeface="Book Antiqua"/>
                <a:cs typeface="Times New Roman"/>
              </a:rPr>
              <a:t>ج- الزوجة الخامسة ما دام في عصمته أربع نسوة ، لما روي عن ابن عمر رضي الله عنهما أن غيلان بن </a:t>
            </a:r>
            <a:r>
              <a:rPr lang="ar-EG" sz="4400" b="1" kern="0" dirty="0" err="1" smtClean="0">
                <a:solidFill>
                  <a:schemeClr val="tx1">
                    <a:lumMod val="95000"/>
                    <a:lumOff val="5000"/>
                  </a:schemeClr>
                </a:solidFill>
                <a:latin typeface="Book Antiqua"/>
                <a:cs typeface="Times New Roman"/>
              </a:rPr>
              <a:t>سلمة</a:t>
            </a:r>
            <a:r>
              <a:rPr lang="ar-EG" sz="4400" b="1" kern="0" dirty="0" smtClean="0">
                <a:solidFill>
                  <a:schemeClr val="tx1">
                    <a:lumMod val="95000"/>
                    <a:lumOff val="5000"/>
                  </a:schemeClr>
                </a:solidFill>
                <a:latin typeface="Book Antiqua"/>
                <a:cs typeface="Times New Roman"/>
              </a:rPr>
              <a:t> الثقفي أسلم وله عشرة في الجاهلية ، فأسلمن ، فقال النبي </a:t>
            </a:r>
            <a:r>
              <a:rPr lang="ar-EG" sz="4400" b="1" kern="0" dirty="0" smtClean="0">
                <a:solidFill>
                  <a:schemeClr val="tx1">
                    <a:lumMod val="95000"/>
                    <a:lumOff val="5000"/>
                  </a:schemeClr>
                </a:solidFill>
                <a:latin typeface="Book Antiqua"/>
                <a:cs typeface="Times New Roman"/>
                <a:sym typeface="AGA Arabesque"/>
              </a:rPr>
              <a:t> : ( أمسك أربعا وفارق </a:t>
            </a:r>
            <a:r>
              <a:rPr lang="ar-EG" sz="4400" b="1" kern="0" dirty="0" err="1" smtClean="0">
                <a:solidFill>
                  <a:schemeClr val="tx1">
                    <a:lumMod val="95000"/>
                    <a:lumOff val="5000"/>
                  </a:schemeClr>
                </a:solidFill>
                <a:latin typeface="Book Antiqua"/>
                <a:cs typeface="Times New Roman"/>
                <a:sym typeface="AGA Arabesque"/>
              </a:rPr>
              <a:t>سائرهن</a:t>
            </a:r>
            <a:r>
              <a:rPr lang="ar-EG" sz="4400" b="1" kern="0" dirty="0" smtClean="0">
                <a:solidFill>
                  <a:schemeClr val="tx1">
                    <a:lumMod val="95000"/>
                    <a:lumOff val="5000"/>
                  </a:schemeClr>
                </a:solidFill>
                <a:latin typeface="Book Antiqua"/>
                <a:cs typeface="Times New Roman"/>
                <a:sym typeface="AGA Arabesque"/>
              </a:rPr>
              <a:t> ) .</a:t>
            </a:r>
            <a:r>
              <a:rPr lang="ar-EG" sz="4400" b="1" kern="0" dirty="0" smtClean="0">
                <a:solidFill>
                  <a:schemeClr val="tx1">
                    <a:lumMod val="95000"/>
                    <a:lumOff val="5000"/>
                  </a:schemeClr>
                </a:solidFill>
                <a:latin typeface="Book Antiqua"/>
                <a:cs typeface="Times New Roman"/>
              </a:rPr>
              <a:t> </a:t>
            </a:r>
          </a:p>
        </p:txBody>
      </p:sp>
      <p:pic>
        <p:nvPicPr>
          <p:cNvPr id="5"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80146" y="69055"/>
            <a:ext cx="1363095" cy="1457245"/>
          </a:xfrm>
          <a:prstGeom prst="rect">
            <a:avLst/>
          </a:prstGeom>
        </p:spPr>
      </p:pic>
      <p:pic>
        <p:nvPicPr>
          <p:cNvPr id="6"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71414"/>
            <a:ext cx="1363095" cy="1457245"/>
          </a:xfrm>
          <a:prstGeom prst="rect">
            <a:avLst/>
          </a:prstGeom>
        </p:spPr>
      </p:pic>
      <p:sp>
        <p:nvSpPr>
          <p:cNvPr id="7" name="Rectangle 2"/>
          <p:cNvSpPr/>
          <p:nvPr/>
        </p:nvSpPr>
        <p:spPr>
          <a:xfrm>
            <a:off x="1833116" y="571480"/>
            <a:ext cx="5596404" cy="646331"/>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3600" b="1" kern="0" dirty="0" smtClean="0">
                <a:ln w="11430"/>
                <a:solidFill>
                  <a:srgbClr val="FF0000"/>
                </a:solidFill>
                <a:effectLst>
                  <a:outerShdw blurRad="50800" dist="39000" dir="5460000" algn="tl">
                    <a:srgbClr val="000000">
                      <a:alpha val="38000"/>
                    </a:srgbClr>
                  </a:outerShdw>
                </a:effectLst>
              </a:rPr>
              <a:t>النوع الثاني : من تحرم حرمة مؤقتة</a:t>
            </a:r>
            <a:endParaRPr kumimoji="0" lang="en-US" sz="36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1428738"/>
            <a:ext cx="8715436" cy="4000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مستطيل 2"/>
          <p:cNvSpPr/>
          <p:nvPr/>
        </p:nvSpPr>
        <p:spPr>
          <a:xfrm>
            <a:off x="357158" y="3500438"/>
            <a:ext cx="8358246" cy="2554545"/>
          </a:xfrm>
          <a:prstGeom prst="rect">
            <a:avLst/>
          </a:prstGeom>
        </p:spPr>
        <p:txBody>
          <a:bodyPr wrap="square">
            <a:spAutoFit/>
          </a:bodyPr>
          <a:lstStyle/>
          <a:p>
            <a:r>
              <a:rPr lang="ar-EG" sz="2000" b="1" dirty="0" smtClean="0">
                <a:solidFill>
                  <a:srgbClr val="FF0000"/>
                </a:solidFill>
              </a:rPr>
              <a:t>مهما كانت علاقة المحبة ورابطة الأخوة بين الأخوات إلا أنّ هناك دائماً تكون شرارة غيرة بينهنّ والقصد من الزّواج دائماً هو </a:t>
            </a:r>
            <a:r>
              <a:rPr lang="ar-EG" sz="2000" b="1" dirty="0" err="1" smtClean="0">
                <a:solidFill>
                  <a:srgbClr val="FF0000"/>
                </a:solidFill>
              </a:rPr>
              <a:t>الإستقرار</a:t>
            </a:r>
            <a:r>
              <a:rPr lang="ar-EG" sz="2000" b="1" dirty="0" smtClean="0">
                <a:solidFill>
                  <a:srgbClr val="FF0000"/>
                </a:solidFill>
              </a:rPr>
              <a:t> في وجه محبة وألفة فالمرأة تحب أن يكون زوجها لها وحدها فماذا يحصل لو تزّوج الرّجل من أختين في الوقت نفسه.سيكون هناك قطيعة ومناوشات وغيرة تحوّل حياة الزّواج إلى ضجة وجحيم ولا يكون هناك أي مودة بينهما وستخلق فتناً في جو العائلة هي في غنى عنها. لذلك حرّم الإسلام الجمع بين الأختين تجنباً للمشاكل والمشاجرات والقطيعة بين الأختين.فالزّوج من حقه أن يرتاح في جو أسري كله ألفة. </a:t>
            </a:r>
            <a:r>
              <a:rPr lang="ar-EG" sz="2000" b="1" dirty="0" smtClean="0">
                <a:solidFill>
                  <a:srgbClr val="FF0000"/>
                </a:solidFill>
              </a:rPr>
              <a:t>وكذلك المرأة وخالتها والمرأة وعمتها </a:t>
            </a:r>
            <a:r>
              <a:rPr lang="ar-EG" sz="2000" b="1" dirty="0" smtClean="0">
                <a:solidFill>
                  <a:srgbClr val="FF0000"/>
                </a:solidFill>
              </a:rPr>
              <a:t/>
            </a:r>
            <a:br>
              <a:rPr lang="ar-EG" sz="2000" b="1" dirty="0" smtClean="0">
                <a:solidFill>
                  <a:srgbClr val="FF0000"/>
                </a:solidFill>
              </a:rPr>
            </a:br>
            <a:r>
              <a:rPr lang="ar-EG" sz="2000" b="1" dirty="0" smtClean="0">
                <a:solidFill>
                  <a:srgbClr val="FF0000"/>
                </a:solidFill>
              </a:rPr>
              <a:t/>
            </a:r>
            <a:br>
              <a:rPr lang="ar-EG" sz="2000" b="1" dirty="0" smtClean="0">
                <a:solidFill>
                  <a:srgbClr val="FF0000"/>
                </a:solidFill>
              </a:rPr>
            </a:b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to="" calcmode="lin" valueType="num">
                                      <p:cBhvr>
                                        <p:cTn id="7" dur="1" fill="hold"/>
                                        <p:tgtEl>
                                          <p:spTgt spid="102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80146" y="69055"/>
            <a:ext cx="1363095" cy="1457245"/>
          </a:xfrm>
          <a:prstGeom prst="rect">
            <a:avLst/>
          </a:prstGeom>
        </p:spPr>
      </p:pic>
      <p:pic>
        <p:nvPicPr>
          <p:cNvPr id="9"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71414"/>
            <a:ext cx="1363095" cy="1457245"/>
          </a:xfrm>
          <a:prstGeom prst="rect">
            <a:avLst/>
          </a:prstGeom>
        </p:spPr>
      </p:pic>
      <p:sp>
        <p:nvSpPr>
          <p:cNvPr id="10" name="Rectangle 2"/>
          <p:cNvSpPr/>
          <p:nvPr/>
        </p:nvSpPr>
        <p:spPr>
          <a:xfrm>
            <a:off x="1833116" y="571480"/>
            <a:ext cx="5596404" cy="646331"/>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3600" b="1" kern="0" dirty="0" smtClean="0">
                <a:ln w="11430"/>
                <a:solidFill>
                  <a:srgbClr val="FF0000"/>
                </a:solidFill>
                <a:effectLst>
                  <a:outerShdw blurRad="50800" dist="39000" dir="5460000" algn="tl">
                    <a:srgbClr val="000000">
                      <a:alpha val="38000"/>
                    </a:srgbClr>
                  </a:outerShdw>
                </a:effectLst>
              </a:rPr>
              <a:t>النوع الثاني : من تحرم حرمة مؤقتة</a:t>
            </a:r>
            <a:endParaRPr kumimoji="0" lang="en-US" sz="36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sp>
        <p:nvSpPr>
          <p:cNvPr id="11" name="زاوية مطوية 10"/>
          <p:cNvSpPr/>
          <p:nvPr/>
        </p:nvSpPr>
        <p:spPr>
          <a:xfrm>
            <a:off x="177770" y="2315250"/>
            <a:ext cx="8751948" cy="3614080"/>
          </a:xfrm>
          <a:prstGeom prst="foldedCorner">
            <a:avLst>
              <a:gd name="adj" fmla="val 13235"/>
            </a:avLst>
          </a:prstGeom>
          <a:solidFill>
            <a:sysClr val="window" lastClr="FFFFFF">
              <a:alpha val="65000"/>
            </a:sysClr>
          </a:solidFill>
          <a:ln w="76200" cap="flat" cmpd="sng" algn="ctr">
            <a:solidFill>
              <a:srgbClr val="5ECCF3">
                <a:shade val="75000"/>
                <a:satMod val="125000"/>
                <a:lumMod val="75000"/>
              </a:srgbClr>
            </a:solidFill>
            <a:prstDash val="solid"/>
          </a:ln>
          <a:effectLst/>
        </p:spPr>
        <p:txBody>
          <a:bodyPr rtlCol="1" anchor="ctr"/>
          <a:lstStyle/>
          <a:p>
            <a:pPr algn="just"/>
            <a:r>
              <a:rPr lang="ar-EG" sz="4400" b="1" kern="0" dirty="0" smtClean="0">
                <a:solidFill>
                  <a:schemeClr val="tx1">
                    <a:lumMod val="95000"/>
                    <a:lumOff val="5000"/>
                  </a:schemeClr>
                </a:solidFill>
                <a:latin typeface="Book Antiqua"/>
                <a:cs typeface="Times New Roman"/>
              </a:rPr>
              <a:t>القسم </a:t>
            </a:r>
            <a:r>
              <a:rPr lang="ar-SA" sz="4400" b="1" kern="0" dirty="0" smtClean="0">
                <a:solidFill>
                  <a:schemeClr val="tx1">
                    <a:lumMod val="95000"/>
                    <a:lumOff val="5000"/>
                  </a:schemeClr>
                </a:solidFill>
                <a:latin typeface="Book Antiqua"/>
                <a:cs typeface="Times New Roman"/>
              </a:rPr>
              <a:t>الثاني</a:t>
            </a:r>
            <a:r>
              <a:rPr lang="ar-EG" sz="4400" b="1" kern="0" dirty="0" smtClean="0">
                <a:solidFill>
                  <a:schemeClr val="tx1">
                    <a:lumMod val="95000"/>
                    <a:lumOff val="5000"/>
                  </a:schemeClr>
                </a:solidFill>
                <a:latin typeface="Book Antiqua"/>
                <a:cs typeface="Times New Roman"/>
              </a:rPr>
              <a:t> :</a:t>
            </a:r>
            <a:r>
              <a:rPr lang="ar-SA" sz="4400" b="1" kern="0" dirty="0" smtClean="0">
                <a:solidFill>
                  <a:schemeClr val="tx1">
                    <a:lumMod val="95000"/>
                    <a:lumOff val="5000"/>
                  </a:schemeClr>
                </a:solidFill>
                <a:latin typeface="Book Antiqua"/>
                <a:cs typeface="Times New Roman"/>
              </a:rPr>
              <a:t> من تحرم بسبب عارض </a:t>
            </a:r>
            <a:r>
              <a:rPr lang="ar-EG" sz="4400" b="1" kern="0" dirty="0" smtClean="0">
                <a:solidFill>
                  <a:schemeClr val="tx1">
                    <a:lumMod val="95000"/>
                    <a:lumOff val="5000"/>
                  </a:schemeClr>
                </a:solidFill>
                <a:latin typeface="Book Antiqua"/>
                <a:cs typeface="Times New Roman"/>
              </a:rPr>
              <a:t>فمتى زال هذا السبب جاز نكاحها ، وهن ست نسوة :</a:t>
            </a:r>
          </a:p>
          <a:p>
            <a:pPr algn="just"/>
            <a:r>
              <a:rPr lang="ar-EG" sz="4400" b="1" kern="0" dirty="0" smtClean="0">
                <a:solidFill>
                  <a:schemeClr val="tx1">
                    <a:lumMod val="95000"/>
                    <a:lumOff val="5000"/>
                  </a:schemeClr>
                </a:solidFill>
                <a:latin typeface="Book Antiqua"/>
                <a:cs typeface="Times New Roman"/>
              </a:rPr>
              <a:t>أ- من كانت في عصمة زوج ، لقوله تعالى : (والمحصنات من النساء إلا ما ملكت أيمانكم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strips(downLeft)">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80146" y="69055"/>
            <a:ext cx="1363095" cy="1457245"/>
          </a:xfrm>
          <a:prstGeom prst="rect">
            <a:avLst/>
          </a:prstGeom>
        </p:spPr>
      </p:pic>
      <p:pic>
        <p:nvPicPr>
          <p:cNvPr id="9" name="Picture 6"/>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4282" y="71414"/>
            <a:ext cx="1363095" cy="1457245"/>
          </a:xfrm>
          <a:prstGeom prst="rect">
            <a:avLst/>
          </a:prstGeom>
        </p:spPr>
      </p:pic>
      <p:sp>
        <p:nvSpPr>
          <p:cNvPr id="10" name="Rectangle 2"/>
          <p:cNvSpPr/>
          <p:nvPr/>
        </p:nvSpPr>
        <p:spPr>
          <a:xfrm>
            <a:off x="1833116" y="571480"/>
            <a:ext cx="5596404" cy="646331"/>
          </a:xfrm>
          <a:prstGeom prst="rect">
            <a:avLst/>
          </a:prstGeom>
          <a:blipFill dpi="0" rotWithShape="1">
            <a:blip r:embed="rId3" cstate="print">
              <a:extLst>
                <a:ext uri="{28A0092B-C50C-407E-A947-70E740481C1C}">
                  <a14:useLocalDpi xmlns:a14="http://schemas.microsoft.com/office/drawing/2010/main" xmlns="" val="0"/>
                </a:ext>
              </a:extLst>
            </a:blip>
            <a:srcRect/>
            <a:stretch>
              <a:fillRect/>
            </a:stretch>
          </a:blipFill>
          <a:effectLst>
            <a:reflection blurRad="6350" stA="50000" endA="275" endPos="40000" dist="101600" dir="5400000" sy="-100000" algn="bl" rotWithShape="0"/>
          </a:effectLst>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ar-EG" sz="3600" b="1" kern="0" dirty="0" smtClean="0">
                <a:ln w="11430"/>
                <a:solidFill>
                  <a:srgbClr val="FF0000"/>
                </a:solidFill>
                <a:effectLst>
                  <a:outerShdw blurRad="50800" dist="39000" dir="5460000" algn="tl">
                    <a:srgbClr val="000000">
                      <a:alpha val="38000"/>
                    </a:srgbClr>
                  </a:outerShdw>
                </a:effectLst>
              </a:rPr>
              <a:t>النوع الثاني : من تحرم حرمة مؤقتة</a:t>
            </a:r>
            <a:endParaRPr kumimoji="0" lang="en-US" sz="3600" b="1" i="0" u="none" strike="noStrike" kern="0" cap="none" spc="0" normalizeH="0" baseline="0" noProof="0" dirty="0">
              <a:ln w="11430"/>
              <a:solidFill>
                <a:srgbClr val="FF0000"/>
              </a:solidFill>
              <a:effectLst>
                <a:outerShdw blurRad="50800" dist="39000" dir="5460000" algn="tl">
                  <a:srgbClr val="000000">
                    <a:alpha val="38000"/>
                  </a:srgbClr>
                </a:outerShdw>
              </a:effectLst>
              <a:uLnTx/>
              <a:uFillTx/>
            </a:endParaRPr>
          </a:p>
        </p:txBody>
      </p:sp>
      <p:pic>
        <p:nvPicPr>
          <p:cNvPr id="2050" name="Picture 2"/>
          <p:cNvPicPr>
            <a:picLocks noChangeAspect="1" noChangeArrowheads="1"/>
          </p:cNvPicPr>
          <p:nvPr/>
        </p:nvPicPr>
        <p:blipFill>
          <a:blip r:embed="rId4"/>
          <a:srcRect/>
          <a:stretch>
            <a:fillRect/>
          </a:stretch>
        </p:blipFill>
        <p:spPr bwMode="auto">
          <a:xfrm>
            <a:off x="285720" y="1714488"/>
            <a:ext cx="8572560" cy="482917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to="" calcmode="lin" valueType="num">
                                      <p:cBhvr>
                                        <p:cTn id="14" dur="1" fill="hold"/>
                                        <p:tgtEl>
                                          <p:spTgt spid="20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52" y="1285860"/>
            <a:ext cx="8643966" cy="4286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مربع نص 3"/>
          <p:cNvSpPr txBox="1"/>
          <p:nvPr/>
        </p:nvSpPr>
        <p:spPr>
          <a:xfrm>
            <a:off x="1571604" y="3643314"/>
            <a:ext cx="6572296" cy="523220"/>
          </a:xfrm>
          <a:prstGeom prst="rect">
            <a:avLst/>
          </a:prstGeom>
          <a:noFill/>
        </p:spPr>
        <p:txBody>
          <a:bodyPr wrap="square" rtlCol="1">
            <a:spAutoFit/>
          </a:bodyPr>
          <a:lstStyle/>
          <a:p>
            <a:r>
              <a:rPr lang="ar-EG" sz="2800" b="1" dirty="0" smtClean="0">
                <a:solidFill>
                  <a:srgbClr val="FF0000"/>
                </a:solidFill>
              </a:rPr>
              <a:t>1- أن لا تكون مطلقته ثلاثا</a:t>
            </a:r>
            <a:endParaRPr lang="ar-EG" sz="2400" b="1" dirty="0">
              <a:solidFill>
                <a:srgbClr val="FF0000"/>
              </a:solidFill>
            </a:endParaRPr>
          </a:p>
        </p:txBody>
      </p:sp>
      <p:sp>
        <p:nvSpPr>
          <p:cNvPr id="5" name="مربع نص 4"/>
          <p:cNvSpPr txBox="1"/>
          <p:nvPr/>
        </p:nvSpPr>
        <p:spPr>
          <a:xfrm>
            <a:off x="1571604" y="4357694"/>
            <a:ext cx="6572296" cy="523220"/>
          </a:xfrm>
          <a:prstGeom prst="rect">
            <a:avLst/>
          </a:prstGeom>
          <a:noFill/>
        </p:spPr>
        <p:txBody>
          <a:bodyPr wrap="square" rtlCol="1">
            <a:spAutoFit/>
          </a:bodyPr>
          <a:lstStyle/>
          <a:p>
            <a:r>
              <a:rPr lang="ar-EG" sz="2800" b="1" dirty="0" smtClean="0">
                <a:solidFill>
                  <a:srgbClr val="FF0000"/>
                </a:solidFill>
              </a:rPr>
              <a:t>2- أن لا تكون المرأة في زمن العدة </a:t>
            </a:r>
            <a:endParaRPr lang="ar-EG"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9_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5.xml><?xml version="1.0" encoding="utf-8"?>
<a:theme xmlns:a="http://schemas.openxmlformats.org/drawingml/2006/main" name="5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317</Words>
  <PresentationFormat>عرض على الشاشة (3:4)‏</PresentationFormat>
  <Paragraphs>27</Paragraphs>
  <Slides>18</Slides>
  <Notes>0</Notes>
  <HiddenSlides>0</HiddenSlides>
  <MMClips>0</MMClips>
  <ScaleCrop>false</ScaleCrop>
  <HeadingPairs>
    <vt:vector size="4" baseType="variant">
      <vt:variant>
        <vt:lpstr>سمة</vt:lpstr>
      </vt:variant>
      <vt:variant>
        <vt:i4>5</vt:i4>
      </vt:variant>
      <vt:variant>
        <vt:lpstr>عناوين الشرائح</vt:lpstr>
      </vt:variant>
      <vt:variant>
        <vt:i4>18</vt:i4>
      </vt:variant>
    </vt:vector>
  </HeadingPairs>
  <TitlesOfParts>
    <vt:vector size="23" baseType="lpstr">
      <vt:lpstr>سمة Office</vt:lpstr>
      <vt:lpstr>4_Slipstream</vt:lpstr>
      <vt:lpstr>9_سمة Office</vt:lpstr>
      <vt:lpstr>9_Slipstream</vt:lpstr>
      <vt:lpstr>5_Slipstream</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hp</dc:creator>
  <cp:lastModifiedBy>الله</cp:lastModifiedBy>
  <cp:revision>20</cp:revision>
  <dcterms:created xsi:type="dcterms:W3CDTF">2015-12-21T01:12:08Z</dcterms:created>
  <dcterms:modified xsi:type="dcterms:W3CDTF">2017-01-01T15:51:22Z</dcterms:modified>
</cp:coreProperties>
</file>