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70" r:id="rId7"/>
    <p:sldId id="263" r:id="rId8"/>
    <p:sldId id="264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908FB0-F3D2-4DE5-AFB0-238A5B56B8EE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04C3E7-4914-46A9-94A9-ECB3CA7F09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9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4C3E7-4914-46A9-94A9-ECB3CA7F091F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83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17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073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42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67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34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6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7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123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3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49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556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3302-9E70-4298-A7FD-9BB017B66450}" type="datetimeFigureOut">
              <a:rPr lang="ar-SA" smtClean="0"/>
              <a:t>07/01/38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1389-33B7-47FB-A69F-472DAA95E4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7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590823"/>
            <a:ext cx="7772400" cy="1470025"/>
          </a:xfrm>
        </p:spPr>
        <p:txBody>
          <a:bodyPr>
            <a:normAutofit/>
          </a:bodyPr>
          <a:lstStyle/>
          <a:p>
            <a:r>
              <a:rPr lang="ar-SA" sz="8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ملحقات</a:t>
            </a:r>
            <a:r>
              <a:rPr lang="ar-SA" sz="8000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 </a:t>
            </a:r>
            <a:r>
              <a:rPr lang="ar-SA" sz="8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الحاسب</a:t>
            </a:r>
            <a:endParaRPr lang="ar-SA" sz="8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1026" name="Picture 2" descr="C:\Users\toshiba\Downloads\dT9K8n4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887023" cy="41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القرص الصلب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يمكن أن يثبت داخل الحاسب ويسمى القرص الصلب الداخلي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أو يكون منفصلا يوصل عن طريق أحد المنافذ ويسمى القرص الصلب الخارجي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ar-SA" dirty="0" smtClean="0"/>
              <a:t>يتميز بإمكانية تخزين كمية كبيرة من المعلومات.</a:t>
            </a:r>
          </a:p>
          <a:p>
            <a:endParaRPr lang="ar-SA" dirty="0"/>
          </a:p>
        </p:txBody>
      </p:sp>
      <p:pic>
        <p:nvPicPr>
          <p:cNvPr id="5122" name="Picture 2" descr="C:\Users\toshiba\Downloads\115995868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b="13736"/>
          <a:stretch/>
        </p:blipFill>
        <p:spPr bwMode="auto">
          <a:xfrm>
            <a:off x="683568" y="4421222"/>
            <a:ext cx="3810000" cy="17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shiba\Downloads\storage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القرص المدمج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(CD)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ar-SA" dirty="0" smtClean="0"/>
              <a:t>له أنواع متعددة.</a:t>
            </a:r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395536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قرص الفيديو الرقمي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(DVD)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774256" y="4149080"/>
            <a:ext cx="5925344" cy="17888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يشبه القرص المدمج لكن يتفوق عليه في سعته التخزينية.</a:t>
            </a:r>
          </a:p>
          <a:p>
            <a:r>
              <a:rPr lang="ar-SA" dirty="0" smtClean="0"/>
              <a:t>يستخدم في حفظ الملفات الكبيرة كملفات الفيديو والألعاب.</a:t>
            </a:r>
            <a:endParaRPr lang="ar-SA" dirty="0"/>
          </a:p>
        </p:txBody>
      </p:sp>
      <p:pic>
        <p:nvPicPr>
          <p:cNvPr id="6146" name="Picture 2" descr="C:\Users\toshiba\Downloads\Cd S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" y="731199"/>
            <a:ext cx="2049729" cy="20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shiba\Downloads\cd_dvd_PNG90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" y="3828003"/>
            <a:ext cx="2805494" cy="28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ذاكرة الفلاش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من وحدات التخزين المفضلة لصغر حجمها وسعتها التخزينية الكبيرة.</a:t>
            </a:r>
          </a:p>
          <a:p>
            <a:r>
              <a:rPr lang="ar-SA" dirty="0" smtClean="0"/>
              <a:t>تصل سعة التخزين إلى تيرابايت أي ألف جيجابايت.</a:t>
            </a:r>
          </a:p>
          <a:p>
            <a:r>
              <a:rPr lang="ar-SA" dirty="0" smtClean="0"/>
              <a:t>يتم توصيلها بمنفذ</a:t>
            </a:r>
            <a:r>
              <a:rPr lang="en-US" dirty="0" smtClean="0"/>
              <a:t>(USB)</a:t>
            </a:r>
            <a:endParaRPr lang="ar-SA" dirty="0" smtClean="0"/>
          </a:p>
        </p:txBody>
      </p:sp>
      <p:pic>
        <p:nvPicPr>
          <p:cNvPr id="7170" name="Picture 2" descr="C:\Users\toshiba\Downloads\USB-Plate-2-Memory-Stick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نشاط</a:t>
            </a:r>
            <a:endParaRPr lang="ar-SA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5192" y="1484784"/>
            <a:ext cx="8229600" cy="4525963"/>
          </a:xfrm>
        </p:spPr>
        <p:txBody>
          <a:bodyPr/>
          <a:lstStyle/>
          <a:p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سمي الوحدات التالية وصنفيها إلى وحدات ادخال-وحدات اخراج-وحدات تخزين.</a:t>
            </a:r>
          </a:p>
          <a:p>
            <a:endParaRPr lang="ar-SA" dirty="0"/>
          </a:p>
        </p:txBody>
      </p:sp>
      <p:pic>
        <p:nvPicPr>
          <p:cNvPr id="1027" name="Picture 3" descr="C:\Users\toshiba\Downloads\flash_d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69727"/>
            <a:ext cx="1761728" cy="17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shiba\Downloads\web_came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69727"/>
            <a:ext cx="1651248" cy="16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shiba\Downloads\moni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4" y="2774979"/>
            <a:ext cx="1756476" cy="175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shiba\Downloads\m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91" y="4653136"/>
            <a:ext cx="1723256" cy="17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shiba\Downloads\pri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49" y="4653136"/>
            <a:ext cx="1659665" cy="16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50504" y="332656"/>
            <a:ext cx="5842992" cy="1143000"/>
          </a:xfrm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ملحقات الحاسب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ar-SA" dirty="0" smtClean="0"/>
              <a:t>هي جميع القطع المرتبطة بالحاسب التي تكون خارج اللوحة الحاضنة</a:t>
            </a:r>
            <a:endParaRPr lang="ar-SA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457200" y="2862064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ar-SA" dirty="0" smtClean="0">
                <a:solidFill>
                  <a:srgbClr val="0070C0"/>
                </a:solidFill>
              </a:rPr>
              <a:t>تنقسم ملحقات الحاسب إلى ثلاث أقسام رئيسية</a:t>
            </a:r>
            <a:r>
              <a:rPr lang="ar-SA" dirty="0" smtClean="0"/>
              <a:t>: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023219" y="3645024"/>
            <a:ext cx="23358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 smtClean="0">
                <a:solidFill>
                  <a:srgbClr val="0070C0"/>
                </a:solidFill>
              </a:rPr>
              <a:t>1-</a:t>
            </a:r>
            <a:r>
              <a:rPr lang="ar-SA" sz="2800" dirty="0" smtClean="0"/>
              <a:t> وحدات الإدخال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589625" y="4221669"/>
            <a:ext cx="24625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 smtClean="0">
                <a:solidFill>
                  <a:srgbClr val="0070C0"/>
                </a:solidFill>
              </a:rPr>
              <a:t>2-</a:t>
            </a:r>
            <a:r>
              <a:rPr lang="ar-SA" dirty="0" smtClean="0"/>
              <a:t> </a:t>
            </a:r>
            <a:r>
              <a:rPr lang="ar-SA" sz="2800" dirty="0" smtClean="0"/>
              <a:t>وحدات</a:t>
            </a:r>
            <a:r>
              <a:rPr lang="ar-SA" dirty="0" smtClean="0"/>
              <a:t> </a:t>
            </a:r>
            <a:r>
              <a:rPr lang="ar-SA" sz="3200" dirty="0" smtClean="0"/>
              <a:t>الإخراج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843808" y="4941168"/>
            <a:ext cx="28510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70C0"/>
                </a:solidFill>
              </a:rPr>
              <a:t>3-</a:t>
            </a:r>
            <a:r>
              <a:rPr lang="ar-SA" sz="2800" dirty="0" smtClean="0"/>
              <a:t> وحدات التخزين</a:t>
            </a:r>
            <a:endParaRPr lang="ar-SA" sz="2800" dirty="0"/>
          </a:p>
        </p:txBody>
      </p:sp>
      <p:pic>
        <p:nvPicPr>
          <p:cNvPr id="2050" name="Picture 2" descr="C:\Users\toshiba\Downloads\computer-clip-art-Computer2_Computer_Clipart_Pictu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"/>
          <a:stretch/>
        </p:blipFill>
        <p:spPr bwMode="auto">
          <a:xfrm>
            <a:off x="-102751" y="3610744"/>
            <a:ext cx="3386495" cy="22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أولا: وحدات الإدخال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43743"/>
            <a:ext cx="8229600" cy="1785257"/>
          </a:xfrm>
          <a:prstGeom prst="round1Rect">
            <a:avLst/>
          </a:prstGeom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هي الوحدات التي تستخدم لإدخال البيانات أو توجيه الأوامر إلى جهاز الحاسب 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مثل: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2699792" y="3212976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rgbClr val="00B050"/>
                </a:solidFill>
              </a:rPr>
              <a:t>اللاقــط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1736597" y="4355976"/>
            <a:ext cx="6102853" cy="532655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dirty="0" smtClean="0"/>
              <a:t>جهاز يستخدم </a:t>
            </a:r>
            <a:r>
              <a:rPr lang="ar-SA" dirty="0" err="1" smtClean="0"/>
              <a:t>لادخال</a:t>
            </a:r>
            <a:r>
              <a:rPr lang="ar-SA" dirty="0" smtClean="0"/>
              <a:t> الصوت إلى الحاسب</a:t>
            </a:r>
            <a:endParaRPr lang="ar-SA" dirty="0"/>
          </a:p>
        </p:txBody>
      </p:sp>
      <p:pic>
        <p:nvPicPr>
          <p:cNvPr id="3074" name="Picture 2" descr="C:\Users\toshiba\Downloads\12850945621062057271microphone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7" y="40770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rgbClr val="00B050"/>
                </a:solidFill>
              </a:rPr>
              <a:t>لوحة المفاتيح</a:t>
            </a:r>
            <a:endParaRPr lang="ar-SA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toshiba\Downloads\j7Z2r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6" y="1412776"/>
            <a:ext cx="3528392" cy="19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1396752"/>
          </a:xfrm>
        </p:spPr>
        <p:txBody>
          <a:bodyPr/>
          <a:lstStyle/>
          <a:p>
            <a:r>
              <a:rPr lang="ar-SA" dirty="0" smtClean="0"/>
              <a:t>أكثر وحدات الإدخال استخداما</a:t>
            </a:r>
          </a:p>
          <a:p>
            <a:r>
              <a:rPr lang="ar-SA" dirty="0" smtClean="0"/>
              <a:t>يمكن من خلالها ادخال البيانات النصية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543633" y="3235623"/>
            <a:ext cx="42941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ar-SA" sz="4400" dirty="0" smtClean="0">
                <a:solidFill>
                  <a:srgbClr val="00B050"/>
                </a:solidFill>
              </a:rPr>
              <a:t>الفأرة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575929" y="4005064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يمكن من خلالها التحكم في المؤشر الذي يظهر على الشاشة لإعطاء الأوامر و التعليمات.</a:t>
            </a:r>
            <a:endParaRPr lang="ar-SA" dirty="0"/>
          </a:p>
        </p:txBody>
      </p:sp>
      <p:pic>
        <p:nvPicPr>
          <p:cNvPr id="1026" name="Picture 2" descr="C:\Users\toshiba\Downloads\input-devices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r="12597"/>
          <a:stretch/>
        </p:blipFill>
        <p:spPr bwMode="auto">
          <a:xfrm>
            <a:off x="1754483" y="4692983"/>
            <a:ext cx="1996535" cy="19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rgbClr val="00B050"/>
                </a:solidFill>
              </a:rPr>
              <a:t>الماسح الضوئي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ar-SA" dirty="0" smtClean="0"/>
              <a:t>يشبه آلة التصوير حيث يمر ضوء على النص أو الصورة لنقل نسخة منها إلى الحاسب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699792" y="3235623"/>
            <a:ext cx="42941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ar-SA" sz="4400" dirty="0" smtClean="0">
                <a:solidFill>
                  <a:srgbClr val="00B050"/>
                </a:solidFill>
              </a:rPr>
              <a:t>الكاميرا الرقمية </a:t>
            </a:r>
            <a:endParaRPr lang="ar-SA" sz="4400" dirty="0">
              <a:solidFill>
                <a:srgbClr val="00B050"/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483767" y="4149080"/>
            <a:ext cx="6321761" cy="208823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لالتقاط الصور.</a:t>
            </a:r>
          </a:p>
          <a:p>
            <a:r>
              <a:rPr lang="ar-SA" dirty="0" smtClean="0"/>
              <a:t>يمكن تخزين الصور أو المقاطع المرئية بداخلها أو ارسالها إلى الحاسب أو الطابعة مباشرة</a:t>
            </a:r>
          </a:p>
        </p:txBody>
      </p:sp>
      <p:pic>
        <p:nvPicPr>
          <p:cNvPr id="2050" name="Picture 2" descr="C:\Users\toshiba\Downloads\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/>
          <a:stretch/>
        </p:blipFill>
        <p:spPr bwMode="auto">
          <a:xfrm>
            <a:off x="251520" y="2177142"/>
            <a:ext cx="3054085" cy="19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shiba\Downloads\2eb0fcb5237b4070c3a1cfaa83511a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2" y="4149079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rgbClr val="00B050"/>
                </a:solidFill>
              </a:rPr>
              <a:t>شاشة اللمس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يمكن إعطاء الأوامر للحاسب أو كتابة النصوص من خلال لمس الشاشة.</a:t>
            </a:r>
          </a:p>
          <a:p>
            <a:r>
              <a:rPr lang="ar-SA" u="sng" dirty="0" smtClean="0"/>
              <a:t>تعد وحدة إدخال وإخراج في آن واحد </a:t>
            </a:r>
            <a:r>
              <a:rPr lang="ar-SA" dirty="0" smtClean="0"/>
              <a:t>لأنها تعرض البيانات النصية والصور والفيديو.</a:t>
            </a:r>
          </a:p>
        </p:txBody>
      </p:sp>
      <p:pic>
        <p:nvPicPr>
          <p:cNvPr id="1026" name="Picture 2" descr="C:\Users\toshiba\Downloads\ET83-screen20121031150617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9261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5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ثانيا: وحدات الإخراج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  <a:prstGeom prst="snip2SameRect">
            <a:avLst/>
          </a:prstGeom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ar-SA" dirty="0" smtClean="0"/>
              <a:t>هي الوحدات التي يتم عن طريقها إخراج البيانات والمعلومات</a:t>
            </a:r>
          </a:p>
          <a:p>
            <a:r>
              <a:rPr lang="ar-SA" dirty="0" smtClean="0"/>
              <a:t>مثل: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67544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السماعات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987824" y="4139952"/>
            <a:ext cx="5842992" cy="16561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لإخراج البيانات الصوتية من جهاز الحاسب</a:t>
            </a:r>
            <a:endParaRPr lang="ar-SA" dirty="0"/>
          </a:p>
        </p:txBody>
      </p:sp>
      <p:pic>
        <p:nvPicPr>
          <p:cNvPr id="3074" name="Picture 2" descr="C:\Users\toshiba\Downloads\output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20741"/>
          <a:stretch/>
        </p:blipFill>
        <p:spPr bwMode="auto">
          <a:xfrm>
            <a:off x="323528" y="4437112"/>
            <a:ext cx="3358722" cy="22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الشاشة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71800" y="1052736"/>
            <a:ext cx="5842992" cy="2764904"/>
          </a:xfrm>
        </p:spPr>
        <p:txBody>
          <a:bodyPr/>
          <a:lstStyle/>
          <a:p>
            <a:r>
              <a:rPr lang="ar-SA" dirty="0" smtClean="0"/>
              <a:t>أكثر وحدات الإخراج استخداما</a:t>
            </a:r>
          </a:p>
          <a:p>
            <a:r>
              <a:rPr lang="ar-SA" dirty="0" smtClean="0"/>
              <a:t>يمكن من خلالها عرض البيانات النصية والصور والمقاطع المرئية</a:t>
            </a:r>
          </a:p>
          <a:p>
            <a:r>
              <a:rPr lang="ar-SA" dirty="0" smtClean="0"/>
              <a:t>تختلف أحجام الشاشة باختلاف طول قطرها الذي يقاس بوحدة البوصة</a:t>
            </a:r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55576" y="37915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الطابعة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2684016" y="4608512"/>
            <a:ext cx="5842992" cy="16561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لإخراج البيانات والمعلومات ورقيا </a:t>
            </a:r>
          </a:p>
          <a:p>
            <a:r>
              <a:rPr lang="ar-SA" dirty="0" smtClean="0"/>
              <a:t>تقاس سرعتها بعدد الأوراق التي تطبع في الدقيقة</a:t>
            </a:r>
            <a:endParaRPr lang="ar-SA" dirty="0"/>
          </a:p>
        </p:txBody>
      </p:sp>
      <p:pic>
        <p:nvPicPr>
          <p:cNvPr id="4098" name="Picture 2" descr="C:\Users\toshiba\Downloads\4ce3fde59ae258b2f94b0a15b1e37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8326"/>
            <a:ext cx="2360488" cy="2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shiba\Downloads\Computer_mon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3" y="847102"/>
            <a:ext cx="22889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883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ثالثا: وحدات التخزين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  <a:prstGeom prst="round2DiagRect">
            <a:avLst/>
          </a:prstGeom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ar-SA" dirty="0" smtClean="0"/>
              <a:t>هي الوحدات التي تستخدم لحفظ البيانات بصورة دائمة حتى يتم الرجوع إليها عند الحاجة مع امكانية تعديل البيانات كالحذف والإضافة</a:t>
            </a:r>
          </a:p>
          <a:p>
            <a:r>
              <a:rPr lang="ar-SA" dirty="0" smtClean="0"/>
              <a:t>تقاس سعة التخزين بوحدات قياس البيانات.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040192" y="4088378"/>
            <a:ext cx="42171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عددي وحدات قياس البيانات؟</a:t>
            </a:r>
            <a:endParaRPr lang="ar-SA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83568" y="4985505"/>
            <a:ext cx="776206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بايت – كيلوبايت – ميجابايت – جيجابايت - تيرابايت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355</Words>
  <Application>Microsoft Office PowerPoint</Application>
  <PresentationFormat>عرض على الشاشة (3:4)‏</PresentationFormat>
  <Paragraphs>58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ملحقات الحاسب</vt:lpstr>
      <vt:lpstr>ملحقات الحاسب</vt:lpstr>
      <vt:lpstr>أولا: وحدات الإدخال</vt:lpstr>
      <vt:lpstr>لوحة المفاتيح</vt:lpstr>
      <vt:lpstr>الماسح الضوئي</vt:lpstr>
      <vt:lpstr>شاشة اللمس</vt:lpstr>
      <vt:lpstr>ثانيا: وحدات الإخراج</vt:lpstr>
      <vt:lpstr>الشاشة</vt:lpstr>
      <vt:lpstr>ثالثا: وحدات التخزين</vt:lpstr>
      <vt:lpstr>القرص الصلب</vt:lpstr>
      <vt:lpstr>القرص المدمج(CD)</vt:lpstr>
      <vt:lpstr>ذاكرة الفلاش</vt:lpstr>
      <vt:lpstr>نشاط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ملحقات الحاسب</dc:title>
  <dc:creator>toshiba</dc:creator>
  <cp:lastModifiedBy>toshiba</cp:lastModifiedBy>
  <cp:revision>17</cp:revision>
  <dcterms:created xsi:type="dcterms:W3CDTF">2016-10-08T11:24:52Z</dcterms:created>
  <dcterms:modified xsi:type="dcterms:W3CDTF">2016-10-08T16:35:58Z</dcterms:modified>
</cp:coreProperties>
</file>