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4D0C-4025-445F-B8D9-AD53CF49A3CD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D598-F4F0-476B-82EA-F1531C84EBA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699792" y="188640"/>
            <a:ext cx="4032448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درجة حرارة الجسم</a:t>
            </a:r>
            <a:endParaRPr lang="ar-SA" sz="3200" dirty="0"/>
          </a:p>
        </p:txBody>
      </p:sp>
      <p:pic>
        <p:nvPicPr>
          <p:cNvPr id="3" name="صورة 2" descr="eb5aba01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484784"/>
            <a:ext cx="1846610" cy="14544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مستطيل 3"/>
          <p:cNvSpPr/>
          <p:nvPr/>
        </p:nvSpPr>
        <p:spPr>
          <a:xfrm>
            <a:off x="6588224" y="2924944"/>
            <a:ext cx="151216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ابتسام</a:t>
            </a:r>
            <a:endParaRPr lang="ar-SA" sz="2400" dirty="0"/>
          </a:p>
        </p:txBody>
      </p:sp>
      <p:sp>
        <p:nvSpPr>
          <p:cNvPr id="5" name="مستطيل 4"/>
          <p:cNvSpPr/>
          <p:nvPr/>
        </p:nvSpPr>
        <p:spPr>
          <a:xfrm>
            <a:off x="1187624" y="2924944"/>
            <a:ext cx="172819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بقياس حرارتها</a:t>
            </a:r>
            <a:endParaRPr lang="ar-SA" sz="2400" dirty="0"/>
          </a:p>
        </p:txBody>
      </p:sp>
      <p:sp>
        <p:nvSpPr>
          <p:cNvPr id="6" name="مستطيل 5"/>
          <p:cNvSpPr/>
          <p:nvPr/>
        </p:nvSpPr>
        <p:spPr>
          <a:xfrm>
            <a:off x="3707904" y="2852936"/>
            <a:ext cx="2016224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الوجبة الصباحية</a:t>
            </a:r>
            <a:endParaRPr lang="ar-SA" sz="2400" dirty="0"/>
          </a:p>
        </p:txBody>
      </p:sp>
      <p:pic>
        <p:nvPicPr>
          <p:cNvPr id="7" name="صورة 6" descr="وجبة-الإفطا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340768"/>
            <a:ext cx="1902574" cy="1456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صورة 7" descr="images (2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340768"/>
            <a:ext cx="1720205" cy="1440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مربع نص 8"/>
          <p:cNvSpPr txBox="1"/>
          <p:nvPr/>
        </p:nvSpPr>
        <p:spPr>
          <a:xfrm>
            <a:off x="179512" y="4365104"/>
            <a:ext cx="806489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bg1"/>
                </a:solidFill>
              </a:rPr>
              <a:t>لاحظت المرشدة الطلابية أثناء الفسحة أن            لا تلعب مع زميلاتها كعادتها ولم </a:t>
            </a:r>
            <a:r>
              <a:rPr lang="ar-SA" sz="2000" b="1" dirty="0" smtClean="0">
                <a:solidFill>
                  <a:schemeClr val="bg1"/>
                </a:solidFill>
              </a:rPr>
              <a:t>تتناول</a:t>
            </a:r>
          </a:p>
          <a:p>
            <a:endParaRPr lang="ar-SA" sz="2000" b="1" dirty="0" smtClean="0">
              <a:solidFill>
                <a:schemeClr val="bg1"/>
              </a:solidFill>
            </a:endParaRPr>
          </a:p>
          <a:p>
            <a:endParaRPr lang="ar-SA" sz="2000" b="1" dirty="0" smtClean="0">
              <a:solidFill>
                <a:schemeClr val="bg1"/>
              </a:solidFill>
            </a:endParaRPr>
          </a:p>
          <a:p>
            <a:r>
              <a:rPr lang="ar-SA" sz="2000" b="1" dirty="0" smtClean="0">
                <a:solidFill>
                  <a:schemeClr val="bg1"/>
                </a:solidFill>
              </a:rPr>
              <a:t> فنادتها ولاحظت شحوب وجهها فقامت           </a:t>
            </a:r>
            <a:r>
              <a:rPr lang="ar-S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فوجدتها مرتفعة حيث بلغت 38.5 درجة.</a:t>
            </a:r>
            <a:endParaRPr lang="ar-SA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صورة 9" descr="eb5aba017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4221088"/>
            <a:ext cx="766490" cy="663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صورة 10" descr="وجبة-الإفطار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87624" y="3356992"/>
            <a:ext cx="679509" cy="52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صورة 11" descr="images (2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5157192"/>
            <a:ext cx="640085" cy="577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تمرير أفقي 8"/>
          <p:cNvSpPr/>
          <p:nvPr/>
        </p:nvSpPr>
        <p:spPr>
          <a:xfrm>
            <a:off x="1043608" y="980728"/>
            <a:ext cx="7200800" cy="4896544"/>
          </a:xfrm>
          <a:prstGeom prst="horizontalScroll">
            <a:avLst>
              <a:gd name="adj" fmla="val 71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من القصة السابقة اجيبي عن </a:t>
            </a:r>
            <a:r>
              <a:rPr lang="ar-SA" sz="2000" dirty="0" smtClean="0"/>
              <a:t>الأسئلة التالية :</a:t>
            </a:r>
            <a:endParaRPr lang="ar-SA" sz="2000" dirty="0" smtClean="0"/>
          </a:p>
          <a:p>
            <a:pPr algn="ctr">
              <a:buFont typeface="Arial" pitchFamily="34" charset="0"/>
              <a:buChar char="•"/>
            </a:pPr>
            <a:r>
              <a:rPr lang="ar-SA" sz="2000" dirty="0" smtClean="0"/>
              <a:t> في رأيك كيف تساعد المرشدة ابتسام؟</a:t>
            </a:r>
          </a:p>
          <a:p>
            <a:pPr algn="ctr"/>
            <a:r>
              <a:rPr lang="ar-SA" dirty="0" smtClean="0"/>
              <a:t>....................................................................</a:t>
            </a:r>
          </a:p>
          <a:p>
            <a:pPr algn="ctr"/>
            <a:endParaRPr lang="ar-SA" dirty="0" smtClean="0"/>
          </a:p>
          <a:p>
            <a:pPr algn="ctr">
              <a:buFont typeface="Arial" pitchFamily="34" charset="0"/>
              <a:buChar char="•"/>
            </a:pPr>
            <a:r>
              <a:rPr lang="ar-SA" sz="2000" dirty="0" smtClean="0"/>
              <a:t> ماذا يعني ارتفاع درجة حرارة الجسم؟</a:t>
            </a:r>
          </a:p>
          <a:p>
            <a:pPr algn="ctr"/>
            <a:r>
              <a:rPr lang="ar-SA" dirty="0" smtClean="0"/>
              <a:t>....................................................................</a:t>
            </a:r>
          </a:p>
          <a:p>
            <a:pPr algn="ctr"/>
            <a:endParaRPr lang="ar-SA" dirty="0" smtClean="0"/>
          </a:p>
          <a:p>
            <a:pPr algn="ctr">
              <a:buFont typeface="Arial" pitchFamily="34" charset="0"/>
              <a:buChar char="•"/>
            </a:pPr>
            <a:r>
              <a:rPr lang="ar-SA" sz="2000" dirty="0" smtClean="0"/>
              <a:t> </a:t>
            </a:r>
            <a:r>
              <a:rPr lang="ar-SA" sz="2000" dirty="0" smtClean="0"/>
              <a:t>ما  الأعراض </a:t>
            </a:r>
            <a:r>
              <a:rPr lang="ar-SA" sz="2000" dirty="0" smtClean="0"/>
              <a:t>المصاحبة لارتفاع درجة الحرارة؟</a:t>
            </a:r>
          </a:p>
          <a:p>
            <a:pPr algn="ctr"/>
            <a:r>
              <a:rPr lang="ar-SA" dirty="0" smtClean="0"/>
              <a:t>..................................................................</a:t>
            </a:r>
          </a:p>
          <a:p>
            <a:pPr algn="ctr"/>
            <a:endParaRPr lang="ar-SA" dirty="0" smtClean="0"/>
          </a:p>
          <a:p>
            <a:pPr algn="ctr">
              <a:buFont typeface="Arial" pitchFamily="34" charset="0"/>
              <a:buChar char="•"/>
            </a:pPr>
            <a:r>
              <a:rPr lang="ar-SA" sz="2000" dirty="0" smtClean="0"/>
              <a:t> عددي بعض </a:t>
            </a:r>
            <a:r>
              <a:rPr lang="ar-SA" sz="2000" dirty="0" smtClean="0"/>
              <a:t>الأمراض </a:t>
            </a:r>
            <a:r>
              <a:rPr lang="ar-SA" sz="2000" dirty="0" smtClean="0"/>
              <a:t>التي يصاحبها ارتفاع درجة </a:t>
            </a:r>
            <a:r>
              <a:rPr lang="ar-SA" sz="2000" dirty="0" smtClean="0"/>
              <a:t>الحرارة؟</a:t>
            </a:r>
            <a:endParaRPr lang="ar-SA" sz="2000" dirty="0" smtClean="0"/>
          </a:p>
          <a:p>
            <a:pPr algn="ctr"/>
            <a:r>
              <a:rPr lang="ar-SA" dirty="0" smtClean="0"/>
              <a:t>.....................................................................</a:t>
            </a:r>
          </a:p>
          <a:p>
            <a:pPr algn="ctr"/>
            <a:endParaRPr lang="ar-SA" dirty="0" smtClean="0"/>
          </a:p>
        </p:txBody>
      </p:sp>
      <p:sp>
        <p:nvSpPr>
          <p:cNvPr id="10" name="مربع نص 9"/>
          <p:cNvSpPr txBox="1"/>
          <p:nvPr/>
        </p:nvSpPr>
        <p:spPr>
          <a:xfrm>
            <a:off x="2987824" y="2132856"/>
            <a:ext cx="36004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0066FF"/>
                </a:solidFill>
              </a:rPr>
              <a:t>بإعطاء ابتسام خافض حرارة</a:t>
            </a:r>
            <a:endParaRPr lang="ar-SA" sz="2000" dirty="0">
              <a:solidFill>
                <a:srgbClr val="0066FF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635896" y="2996952"/>
            <a:ext cx="24482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0066FF"/>
                </a:solidFill>
              </a:rPr>
              <a:t>إنها تعاني من المرض</a:t>
            </a:r>
            <a:endParaRPr lang="ar-SA" sz="2000" dirty="0">
              <a:solidFill>
                <a:srgbClr val="0066FF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059832" y="3861048"/>
            <a:ext cx="36004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0066FF"/>
                </a:solidFill>
              </a:rPr>
              <a:t>فقدان الشهية/ الخمول / الحساس بالتعب </a:t>
            </a:r>
            <a:endParaRPr lang="ar-SA" sz="2000" dirty="0">
              <a:solidFill>
                <a:srgbClr val="0066FF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411760" y="4725144"/>
            <a:ext cx="44644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0066FF"/>
                </a:solidFill>
              </a:rPr>
              <a:t>التهاب اللوزتين / جدري الماء / الالتهاب الرئوي </a:t>
            </a:r>
            <a:endParaRPr lang="ar-SA" sz="20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عمودي 3"/>
          <p:cNvSpPr/>
          <p:nvPr/>
        </p:nvSpPr>
        <p:spPr>
          <a:xfrm>
            <a:off x="827584" y="980728"/>
            <a:ext cx="7560840" cy="3456384"/>
          </a:xfrm>
          <a:prstGeom prst="verticalScroll">
            <a:avLst>
              <a:gd name="adj" fmla="val 70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هناك عدة انواع لموازين الحرارة وكل نوع يقيس درجة الحرارة من مكان مخصص له </a:t>
            </a:r>
            <a:r>
              <a:rPr lang="ar-SA" sz="2400" dirty="0" smtClean="0"/>
              <a:t>منها :</a:t>
            </a:r>
            <a:endParaRPr lang="ar-SA" sz="2400" dirty="0" smtClean="0"/>
          </a:p>
          <a:p>
            <a:pPr algn="ctr"/>
            <a:endParaRPr lang="ar-SA" dirty="0" smtClean="0"/>
          </a:p>
          <a:p>
            <a:pPr>
              <a:buFontTx/>
              <a:buChar char="-"/>
            </a:pPr>
            <a:r>
              <a:rPr lang="ar-SA" sz="2000" dirty="0" smtClean="0"/>
              <a:t>ميزان الحرارة الزئبقي.</a:t>
            </a:r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r>
              <a:rPr lang="ar-SA" sz="2000" dirty="0" smtClean="0"/>
              <a:t> ميزان الحرارة بالسائل البلوري.</a:t>
            </a:r>
          </a:p>
          <a:p>
            <a:pPr>
              <a:buFontTx/>
              <a:buChar char="-"/>
            </a:pPr>
            <a:endParaRPr lang="ar-SA" sz="2000" dirty="0" smtClean="0"/>
          </a:p>
          <a:p>
            <a:pPr>
              <a:buFontTx/>
              <a:buChar char="-"/>
            </a:pPr>
            <a:r>
              <a:rPr lang="ar-SA" sz="2000" dirty="0" smtClean="0"/>
              <a:t> ميزان حرارة الكتروني.</a:t>
            </a:r>
            <a:endParaRPr lang="ar-SA" sz="2000" dirty="0"/>
          </a:p>
        </p:txBody>
      </p:sp>
      <p:pic>
        <p:nvPicPr>
          <p:cNvPr id="5" name="صورة 4" descr="92600-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780928"/>
            <a:ext cx="739800" cy="648072"/>
          </a:xfrm>
          <a:prstGeom prst="rect">
            <a:avLst/>
          </a:prstGeom>
        </p:spPr>
      </p:pic>
      <p:pic>
        <p:nvPicPr>
          <p:cNvPr id="6" name="صورة 5" descr="digital_thermometer_medical_thermometer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645024"/>
            <a:ext cx="899592" cy="543332"/>
          </a:xfrm>
          <a:prstGeom prst="rect">
            <a:avLst/>
          </a:prstGeom>
        </p:spPr>
      </p:pic>
      <p:pic>
        <p:nvPicPr>
          <p:cNvPr id="7" name="صورة 6" descr="thermometer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3573016"/>
            <a:ext cx="720080" cy="563723"/>
          </a:xfrm>
          <a:prstGeom prst="rect">
            <a:avLst/>
          </a:prstGeom>
        </p:spPr>
      </p:pic>
      <p:pic>
        <p:nvPicPr>
          <p:cNvPr id="8" name="صورة 7" descr="thermome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348880"/>
            <a:ext cx="746150" cy="502664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إلى الأعلى 1"/>
          <p:cNvSpPr/>
          <p:nvPr/>
        </p:nvSpPr>
        <p:spPr>
          <a:xfrm>
            <a:off x="5220072" y="260648"/>
            <a:ext cx="3456384" cy="576064"/>
          </a:xfrm>
          <a:prstGeom prst="ribbon2">
            <a:avLst>
              <a:gd name="adj1" fmla="val 15398"/>
              <a:gd name="adj2" fmla="val 7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قياس درجة </a:t>
            </a:r>
            <a:r>
              <a:rPr lang="ar-SA" sz="2400" dirty="0" smtClean="0"/>
              <a:t>الحرارة :</a:t>
            </a:r>
            <a:endParaRPr lang="ar-SA" sz="2400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331640" y="1124744"/>
            <a:ext cx="6264696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يمكن قياس درجة حرارة الجسم من احد المناطق </a:t>
            </a:r>
            <a:r>
              <a:rPr lang="ar-SA" sz="2400" dirty="0" smtClean="0"/>
              <a:t>التالية :</a:t>
            </a:r>
            <a:endParaRPr lang="ar-SA" sz="2400" dirty="0"/>
          </a:p>
        </p:txBody>
      </p:sp>
      <p:sp>
        <p:nvSpPr>
          <p:cNvPr id="4" name="مستطيل 3"/>
          <p:cNvSpPr/>
          <p:nvPr/>
        </p:nvSpPr>
        <p:spPr>
          <a:xfrm>
            <a:off x="7164288" y="2636912"/>
            <a:ext cx="1512168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الجبين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5436096" y="2636912"/>
            <a:ext cx="151216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الفم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3707904" y="2636912"/>
            <a:ext cx="151216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الاذن</a:t>
            </a: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1979712" y="2636912"/>
            <a:ext cx="1512168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الابط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251520" y="2636912"/>
            <a:ext cx="1512168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المستقيم</a:t>
            </a:r>
            <a:endParaRPr lang="ar-SA" dirty="0"/>
          </a:p>
        </p:txBody>
      </p:sp>
      <p:cxnSp>
        <p:nvCxnSpPr>
          <p:cNvPr id="10" name="رابط كسهم مستقيم 9"/>
          <p:cNvCxnSpPr/>
          <p:nvPr/>
        </p:nvCxnSpPr>
        <p:spPr>
          <a:xfrm rot="5400000">
            <a:off x="4175956" y="2168860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4572000" y="2060848"/>
            <a:ext cx="33123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5400000">
            <a:off x="7668344" y="234888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>
            <a:endCxn id="5" idx="0"/>
          </p:cNvCxnSpPr>
          <p:nvPr/>
        </p:nvCxnSpPr>
        <p:spPr>
          <a:xfrm rot="16200000" flipH="1">
            <a:off x="5922150" y="2366882"/>
            <a:ext cx="504056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5400000">
            <a:off x="2483768" y="234888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>
            <a:off x="899592" y="234888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1115616" y="2060848"/>
            <a:ext cx="33123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251520" y="4509120"/>
            <a:ext cx="8424936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هل </a:t>
            </a:r>
            <a:r>
              <a:rPr lang="ar-SA" sz="2400" dirty="0" smtClean="0"/>
              <a:t>تعلمين ؟</a:t>
            </a:r>
            <a:r>
              <a:rPr lang="ar-SA" sz="2000" dirty="0" smtClean="0"/>
              <a:t> </a:t>
            </a:r>
            <a:r>
              <a:rPr lang="ar-SA" sz="2000" dirty="0" smtClean="0"/>
              <a:t>أن درجة حرارة جسم الانسان الطبيعية 37 درجة مئوية وان تجاوزت ذلك فهي مرتفعة.</a:t>
            </a:r>
            <a:endParaRPr lang="ar-SA" sz="20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إلى الأعلى 1"/>
          <p:cNvSpPr/>
          <p:nvPr/>
        </p:nvSpPr>
        <p:spPr>
          <a:xfrm>
            <a:off x="3779912" y="260648"/>
            <a:ext cx="4896544" cy="576064"/>
          </a:xfrm>
          <a:prstGeom prst="ribbon2">
            <a:avLst>
              <a:gd name="adj1" fmla="val 15398"/>
              <a:gd name="adj2" fmla="val 7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طريقة خفض درجة حرارة </a:t>
            </a:r>
            <a:r>
              <a:rPr lang="ar-SA" sz="2400" dirty="0" smtClean="0"/>
              <a:t>الجسم :</a:t>
            </a:r>
            <a:endParaRPr lang="ar-SA" sz="2400" dirty="0"/>
          </a:p>
        </p:txBody>
      </p:sp>
      <p:sp>
        <p:nvSpPr>
          <p:cNvPr id="3" name="مستطيل ذو زوايا قطرية مستديرة 2"/>
          <p:cNvSpPr/>
          <p:nvPr/>
        </p:nvSpPr>
        <p:spPr>
          <a:xfrm>
            <a:off x="395536" y="1124744"/>
            <a:ext cx="8352928" cy="3816424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/>
              <a:t>ان الارتفاع الشديد لحرارة الجسم قد يؤدي الى بعض التشنجات </a:t>
            </a:r>
            <a:r>
              <a:rPr lang="ar-SA" sz="2400" dirty="0" smtClean="0"/>
              <a:t>أو الإعاقات </a:t>
            </a:r>
            <a:r>
              <a:rPr lang="ar-SA" sz="2400" dirty="0" smtClean="0"/>
              <a:t>– لا سمح الله – لذلك ينبغي العمل على خفضها </a:t>
            </a:r>
            <a:r>
              <a:rPr lang="ar-SA" sz="2400" dirty="0" smtClean="0"/>
              <a:t>باتباع  التالي :</a:t>
            </a:r>
            <a:endParaRPr lang="ar-SA" sz="2400" dirty="0" smtClean="0"/>
          </a:p>
          <a:p>
            <a:r>
              <a:rPr lang="ar-SA" sz="2400" dirty="0" smtClean="0"/>
              <a:t>1- تخفيف الملابس.</a:t>
            </a:r>
          </a:p>
          <a:p>
            <a:r>
              <a:rPr lang="ar-SA" sz="2400" dirty="0" smtClean="0"/>
              <a:t>2- الاستحمام لقول الرسول </a:t>
            </a:r>
            <a:r>
              <a:rPr lang="ar-SA" sz="2400" dirty="0" smtClean="0"/>
              <a:t> : </a:t>
            </a:r>
            <a:r>
              <a:rPr lang="ar-SA" sz="2400" dirty="0" smtClean="0"/>
              <a:t>(الحمى من فيح جهنم فأطفئوها بالماء).</a:t>
            </a:r>
          </a:p>
          <a:p>
            <a:r>
              <a:rPr lang="ar-SA" sz="2400" dirty="0" smtClean="0"/>
              <a:t>3- تناول الادوية الخافضة للحرارة.</a:t>
            </a:r>
          </a:p>
          <a:p>
            <a:r>
              <a:rPr lang="ar-SA" sz="2400" dirty="0" smtClean="0"/>
              <a:t>4- استخدام كمادات الماء (العادي).</a:t>
            </a:r>
          </a:p>
          <a:p>
            <a:r>
              <a:rPr lang="ar-SA" sz="2400" dirty="0" smtClean="0"/>
              <a:t>5- الاكثار من شرب السوائل.</a:t>
            </a:r>
          </a:p>
          <a:p>
            <a:r>
              <a:rPr lang="ar-SA" sz="2400" dirty="0" smtClean="0"/>
              <a:t>6- الذهاب الى الطبيب اذا احتاج الامر.</a:t>
            </a:r>
            <a:endParaRPr lang="ar-SA" sz="2400" dirty="0"/>
          </a:p>
        </p:txBody>
      </p:sp>
      <p:sp>
        <p:nvSpPr>
          <p:cNvPr id="4" name="مستطيل ذو زاوية واحدة مخدوشة 3"/>
          <p:cNvSpPr/>
          <p:nvPr/>
        </p:nvSpPr>
        <p:spPr>
          <a:xfrm>
            <a:off x="827584" y="5373216"/>
            <a:ext cx="7560840" cy="1224136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فائدة: </a:t>
            </a:r>
            <a:r>
              <a:rPr lang="ar-SA" sz="2000" dirty="0" smtClean="0"/>
              <a:t>عدم سب الحمى وسائر الامراض لان ذلك من قضاء الله وقدره واعلمي ان الصبر على </a:t>
            </a:r>
            <a:r>
              <a:rPr lang="ar-SA" sz="2000" dirty="0" smtClean="0"/>
              <a:t>المرض </a:t>
            </a:r>
            <a:r>
              <a:rPr lang="ar-SA" sz="2000" dirty="0" smtClean="0"/>
              <a:t>كفارة للذنوب.</a:t>
            </a:r>
            <a:endParaRPr lang="ar-SA" sz="20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267</Words>
  <Application>Microsoft Office PowerPoint</Application>
  <PresentationFormat>عرض على الشاشة (3:4)‏</PresentationFormat>
  <Paragraphs>48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7</cp:revision>
  <dcterms:created xsi:type="dcterms:W3CDTF">2013-06-19T12:10:06Z</dcterms:created>
  <dcterms:modified xsi:type="dcterms:W3CDTF">2013-06-30T05:30:59Z</dcterms:modified>
</cp:coreProperties>
</file>