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howGuides="1">
      <p:cViewPr varScale="1">
        <p:scale>
          <a:sx n="62" d="100"/>
          <a:sy n="62" d="100"/>
        </p:scale>
        <p:origin x="-954" y="-78"/>
      </p:cViewPr>
      <p:guideLst>
        <p:guide orient="horz" pos="4319"/>
        <p:guide/>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D70BDD9D-B69F-44D2-9594-9A7C631B88CB}" type="datetimeFigureOut">
              <a:rPr lang="ar-SA" smtClean="0"/>
              <a:pPr/>
              <a:t>22/08/34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FBC1966-CD5F-4849-9B1F-92571048D6B5}"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70BDD9D-B69F-44D2-9594-9A7C631B88CB}" type="datetimeFigureOut">
              <a:rPr lang="ar-SA" smtClean="0"/>
              <a:pPr/>
              <a:t>22/08/34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FBC1966-CD5F-4849-9B1F-92571048D6B5}"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70BDD9D-B69F-44D2-9594-9A7C631B88CB}" type="datetimeFigureOut">
              <a:rPr lang="ar-SA" smtClean="0"/>
              <a:pPr/>
              <a:t>22/08/34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FBC1966-CD5F-4849-9B1F-92571048D6B5}"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70BDD9D-B69F-44D2-9594-9A7C631B88CB}" type="datetimeFigureOut">
              <a:rPr lang="ar-SA" smtClean="0"/>
              <a:pPr/>
              <a:t>22/08/34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FBC1966-CD5F-4849-9B1F-92571048D6B5}"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70BDD9D-B69F-44D2-9594-9A7C631B88CB}" type="datetimeFigureOut">
              <a:rPr lang="ar-SA" smtClean="0"/>
              <a:pPr/>
              <a:t>22/08/34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FBC1966-CD5F-4849-9B1F-92571048D6B5}"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70BDD9D-B69F-44D2-9594-9A7C631B88CB}" type="datetimeFigureOut">
              <a:rPr lang="ar-SA" smtClean="0"/>
              <a:pPr/>
              <a:t>22/08/34</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DFBC1966-CD5F-4849-9B1F-92571048D6B5}"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70BDD9D-B69F-44D2-9594-9A7C631B88CB}" type="datetimeFigureOut">
              <a:rPr lang="ar-SA" smtClean="0"/>
              <a:pPr/>
              <a:t>22/08/34</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DFBC1966-CD5F-4849-9B1F-92571048D6B5}"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70BDD9D-B69F-44D2-9594-9A7C631B88CB}" type="datetimeFigureOut">
              <a:rPr lang="ar-SA" smtClean="0"/>
              <a:pPr/>
              <a:t>22/08/34</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DFBC1966-CD5F-4849-9B1F-92571048D6B5}"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70BDD9D-B69F-44D2-9594-9A7C631B88CB}" type="datetimeFigureOut">
              <a:rPr lang="ar-SA" smtClean="0"/>
              <a:pPr/>
              <a:t>22/08/34</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DFBC1966-CD5F-4849-9B1F-92571048D6B5}"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70BDD9D-B69F-44D2-9594-9A7C631B88CB}" type="datetimeFigureOut">
              <a:rPr lang="ar-SA" smtClean="0"/>
              <a:pPr/>
              <a:t>22/08/34</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DFBC1966-CD5F-4849-9B1F-92571048D6B5}"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70BDD9D-B69F-44D2-9594-9A7C631B88CB}" type="datetimeFigureOut">
              <a:rPr lang="ar-SA" smtClean="0"/>
              <a:pPr/>
              <a:t>22/08/34</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DFBC1966-CD5F-4849-9B1F-92571048D6B5}"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70BDD9D-B69F-44D2-9594-9A7C631B88CB}" type="datetimeFigureOut">
              <a:rPr lang="ar-SA" smtClean="0"/>
              <a:pPr/>
              <a:t>22/08/34</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FBC1966-CD5F-4849-9B1F-92571048D6B5}"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3275856" y="404664"/>
            <a:ext cx="2736304" cy="576064"/>
          </a:xfrm>
          <a:prstGeom prst="ellipse">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SA" sz="2800" dirty="0" smtClean="0"/>
              <a:t>الجروح</a:t>
            </a:r>
            <a:endParaRPr lang="ar-SA" sz="2800" dirty="0"/>
          </a:p>
        </p:txBody>
      </p:sp>
      <p:sp>
        <p:nvSpPr>
          <p:cNvPr id="3" name="مستطيل 2"/>
          <p:cNvSpPr/>
          <p:nvPr/>
        </p:nvSpPr>
        <p:spPr>
          <a:xfrm>
            <a:off x="827584" y="1340768"/>
            <a:ext cx="7344816" cy="4320480"/>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400" dirty="0" smtClean="0"/>
              <a:t>ذات صباح كان محمد وشقيقه صالح في طريقهما الى المدرسة فوقع صالح على الارض وجرحت ذراعه واخذ الدم يتدفق بغزارة حيث كان الجرح عميقا اسرع محمد في تقديم الاسعاف اللازم له حيث ضغط على ذراعه بقوة واحضر قطعتي قماش نظيفتين فلف </a:t>
            </a:r>
            <a:r>
              <a:rPr lang="ar-SA" sz="2400" dirty="0" smtClean="0"/>
              <a:t>ذراع </a:t>
            </a:r>
            <a:r>
              <a:rPr lang="ar-SA" sz="2400" dirty="0" smtClean="0"/>
              <a:t>شقيقه بواحدة وربطها بقطعه القماش الاخرى ثم رفع ذراعه فوق مستوى رأسه </a:t>
            </a:r>
            <a:r>
              <a:rPr lang="ar-SA" sz="2400" dirty="0" smtClean="0"/>
              <a:t>وأسرع </a:t>
            </a:r>
            <a:r>
              <a:rPr lang="ar-SA" sz="2400" dirty="0" smtClean="0"/>
              <a:t>ليطلب من شخص الاتصال </a:t>
            </a:r>
            <a:r>
              <a:rPr lang="ar-SA" sz="2400" dirty="0" smtClean="0"/>
              <a:t>بالإسعاف </a:t>
            </a:r>
            <a:r>
              <a:rPr lang="ar-SA" sz="2400" dirty="0" smtClean="0"/>
              <a:t>فورا.</a:t>
            </a:r>
          </a:p>
          <a:p>
            <a:pPr algn="ctr"/>
            <a:r>
              <a:rPr lang="ar-SA" sz="2400" dirty="0" smtClean="0"/>
              <a:t>وبدأت حالته تسوء حيث شحب وجهه وتسارعت نبضات قلبه فقام بتمديده على الارض ورفع ساقيه وتأكد من ابقاء ذراعه فوق مستوى رأسه وما هي </a:t>
            </a:r>
            <a:r>
              <a:rPr lang="ar-SA" sz="2400" dirty="0" smtClean="0"/>
              <a:t>إلا </a:t>
            </a:r>
            <a:r>
              <a:rPr lang="ar-SA" sz="2400" dirty="0" smtClean="0"/>
              <a:t>لحظات حرجة عاشها محمد في قلق على حياة اخيه صالح حتى وصلت سيارة الاسعاف فأثنى المسعف على حسن تصرف محمد مع حالة المصاب الخطرة وتم نقل صالح الى المستشفى.</a:t>
            </a:r>
            <a:endParaRPr lang="ar-SA" sz="2400"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linds(horizontal)">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539552" y="476672"/>
            <a:ext cx="7992888" cy="3528392"/>
          </a:xfrm>
          <a:prstGeom prst="roundRect">
            <a:avLst>
              <a:gd name="adj" fmla="val 10290"/>
            </a:avLst>
          </a:prstGeom>
        </p:spPr>
        <p:style>
          <a:lnRef idx="1">
            <a:schemeClr val="accent2"/>
          </a:lnRef>
          <a:fillRef idx="2">
            <a:schemeClr val="accent2"/>
          </a:fillRef>
          <a:effectRef idx="1">
            <a:schemeClr val="accent2"/>
          </a:effectRef>
          <a:fontRef idx="minor">
            <a:schemeClr val="dk1"/>
          </a:fontRef>
        </p:style>
        <p:txBody>
          <a:bodyPr rtlCol="1" anchor="ctr"/>
          <a:lstStyle/>
          <a:p>
            <a:r>
              <a:rPr lang="ar-SA" sz="2000" dirty="0" smtClean="0"/>
              <a:t>أكملي الفراغات من القطعة </a:t>
            </a:r>
            <a:r>
              <a:rPr lang="ar-SA" sz="2000" dirty="0" smtClean="0"/>
              <a:t>السابقة :</a:t>
            </a:r>
            <a:endParaRPr lang="ar-SA" sz="2000" dirty="0" smtClean="0"/>
          </a:p>
          <a:p>
            <a:pPr marL="342900" indent="-342900">
              <a:buAutoNum type="arabic1Minus"/>
            </a:pPr>
            <a:r>
              <a:rPr lang="ar-SA" sz="2000" dirty="0" smtClean="0"/>
              <a:t>يتم ايقاف النزيف عن </a:t>
            </a:r>
            <a:r>
              <a:rPr lang="ar-SA" sz="2000" dirty="0" smtClean="0"/>
              <a:t>طريق :</a:t>
            </a:r>
            <a:endParaRPr lang="ar-SA" sz="2000" dirty="0" smtClean="0"/>
          </a:p>
          <a:p>
            <a:pPr marL="342900" indent="-342900"/>
            <a:r>
              <a:rPr lang="ar-SA" dirty="0" smtClean="0"/>
              <a:t>1-</a:t>
            </a:r>
            <a:r>
              <a:rPr lang="ar-SA" dirty="0" smtClean="0"/>
              <a:t>..................................................................</a:t>
            </a:r>
          </a:p>
          <a:p>
            <a:pPr marL="342900" indent="-342900"/>
            <a:endParaRPr lang="ar-SA" dirty="0" smtClean="0"/>
          </a:p>
          <a:p>
            <a:pPr marL="342900" indent="-342900"/>
            <a:r>
              <a:rPr lang="ar-SA" dirty="0" smtClean="0"/>
              <a:t>2-</a:t>
            </a:r>
            <a:r>
              <a:rPr lang="ar-SA" dirty="0" smtClean="0"/>
              <a:t>..................................................................</a:t>
            </a:r>
          </a:p>
          <a:p>
            <a:pPr marL="342900" indent="-342900"/>
            <a:endParaRPr lang="ar-SA" dirty="0" smtClean="0"/>
          </a:p>
          <a:p>
            <a:pPr marL="342900" indent="-342900"/>
            <a:r>
              <a:rPr lang="ar-SA" dirty="0" smtClean="0"/>
              <a:t>3-</a:t>
            </a:r>
            <a:r>
              <a:rPr lang="ar-SA" dirty="0" smtClean="0"/>
              <a:t>..................................................................</a:t>
            </a:r>
          </a:p>
          <a:p>
            <a:pPr marL="342900" indent="-342900"/>
            <a:endParaRPr lang="ar-SA" dirty="0" smtClean="0"/>
          </a:p>
          <a:p>
            <a:pPr marL="342900" indent="-342900"/>
            <a:r>
              <a:rPr lang="ar-SA" dirty="0" smtClean="0"/>
              <a:t>4-</a:t>
            </a:r>
            <a:r>
              <a:rPr lang="ar-SA" dirty="0" smtClean="0"/>
              <a:t>..................................................................</a:t>
            </a:r>
          </a:p>
          <a:p>
            <a:pPr marL="342900" indent="-342900"/>
            <a:endParaRPr lang="ar-SA" dirty="0" smtClean="0"/>
          </a:p>
          <a:p>
            <a:pPr marL="342900" indent="-342900"/>
            <a:r>
              <a:rPr lang="ar-SA" dirty="0" smtClean="0"/>
              <a:t>ب- ما التصرف الذي فعله محمد عندما اكتشف سرعة نبض قلب صالح؟</a:t>
            </a:r>
          </a:p>
          <a:p>
            <a:pPr marL="342900" indent="-342900"/>
            <a:r>
              <a:rPr lang="ar-SA" dirty="0" smtClean="0"/>
              <a:t>................................................................... </a:t>
            </a:r>
            <a:endParaRPr lang="ar-SA" dirty="0"/>
          </a:p>
        </p:txBody>
      </p:sp>
      <p:sp>
        <p:nvSpPr>
          <p:cNvPr id="3" name="شكل بيضاوي 2"/>
          <p:cNvSpPr/>
          <p:nvPr/>
        </p:nvSpPr>
        <p:spPr>
          <a:xfrm>
            <a:off x="6732240" y="4293096"/>
            <a:ext cx="1584176" cy="576064"/>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800" dirty="0" smtClean="0"/>
              <a:t>الجرح</a:t>
            </a:r>
            <a:endParaRPr lang="ar-SA" sz="2800" dirty="0"/>
          </a:p>
        </p:txBody>
      </p:sp>
      <p:sp>
        <p:nvSpPr>
          <p:cNvPr id="4" name="مستطيل 3"/>
          <p:cNvSpPr/>
          <p:nvPr/>
        </p:nvSpPr>
        <p:spPr>
          <a:xfrm>
            <a:off x="2771800" y="5013176"/>
            <a:ext cx="5688632" cy="864096"/>
          </a:xfrm>
          <a:prstGeom prst="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2400" dirty="0" smtClean="0"/>
              <a:t>تمزق في الجلد يؤدي الى خروج الدم من الجسم.</a:t>
            </a:r>
            <a:endParaRPr lang="ar-SA" sz="2400" dirty="0"/>
          </a:p>
        </p:txBody>
      </p:sp>
      <p:pic>
        <p:nvPicPr>
          <p:cNvPr id="5" name="صورة 4" descr="Heal-wounds1509.jpg"/>
          <p:cNvPicPr>
            <a:picLocks noChangeAspect="1"/>
          </p:cNvPicPr>
          <p:nvPr/>
        </p:nvPicPr>
        <p:blipFill>
          <a:blip r:embed="rId2" cstate="print"/>
          <a:stretch>
            <a:fillRect/>
          </a:stretch>
        </p:blipFill>
        <p:spPr>
          <a:xfrm>
            <a:off x="395536" y="4653136"/>
            <a:ext cx="2266971" cy="1586880"/>
          </a:xfrm>
          <a:prstGeom prst="rect">
            <a:avLst/>
          </a:prstGeom>
        </p:spPr>
      </p:pic>
      <p:sp>
        <p:nvSpPr>
          <p:cNvPr id="6" name="مربع نص 5"/>
          <p:cNvSpPr txBox="1"/>
          <p:nvPr/>
        </p:nvSpPr>
        <p:spPr>
          <a:xfrm>
            <a:off x="5004048" y="1124744"/>
            <a:ext cx="2880320" cy="400110"/>
          </a:xfrm>
          <a:prstGeom prst="rect">
            <a:avLst/>
          </a:prstGeom>
          <a:noFill/>
        </p:spPr>
        <p:txBody>
          <a:bodyPr wrap="square" rtlCol="1">
            <a:spAutoFit/>
          </a:bodyPr>
          <a:lstStyle/>
          <a:p>
            <a:r>
              <a:rPr lang="ar-SA" sz="2000" b="1" dirty="0" smtClean="0">
                <a:solidFill>
                  <a:srgbClr val="0066FF"/>
                </a:solidFill>
              </a:rPr>
              <a:t>الضغط علي مكان النزيف</a:t>
            </a:r>
            <a:endParaRPr lang="ar-SA" sz="2000" b="1" dirty="0">
              <a:solidFill>
                <a:srgbClr val="0066FF"/>
              </a:solidFill>
            </a:endParaRPr>
          </a:p>
        </p:txBody>
      </p:sp>
      <p:sp>
        <p:nvSpPr>
          <p:cNvPr id="7" name="مربع نص 6"/>
          <p:cNvSpPr txBox="1"/>
          <p:nvPr/>
        </p:nvSpPr>
        <p:spPr>
          <a:xfrm>
            <a:off x="5292080" y="1700808"/>
            <a:ext cx="2304256" cy="400110"/>
          </a:xfrm>
          <a:prstGeom prst="rect">
            <a:avLst/>
          </a:prstGeom>
          <a:noFill/>
        </p:spPr>
        <p:txBody>
          <a:bodyPr wrap="square" rtlCol="1">
            <a:spAutoFit/>
          </a:bodyPr>
          <a:lstStyle/>
          <a:p>
            <a:r>
              <a:rPr lang="ar-SA" sz="2000" b="1" dirty="0" smtClean="0">
                <a:solidFill>
                  <a:srgbClr val="0066FF"/>
                </a:solidFill>
              </a:rPr>
              <a:t>ربطه بقطعة شاش</a:t>
            </a:r>
            <a:endParaRPr lang="ar-SA" sz="2000" b="1" dirty="0">
              <a:solidFill>
                <a:srgbClr val="0066FF"/>
              </a:solidFill>
            </a:endParaRPr>
          </a:p>
        </p:txBody>
      </p:sp>
      <p:sp>
        <p:nvSpPr>
          <p:cNvPr id="8" name="مربع نص 7"/>
          <p:cNvSpPr txBox="1"/>
          <p:nvPr/>
        </p:nvSpPr>
        <p:spPr>
          <a:xfrm>
            <a:off x="4211960" y="2204864"/>
            <a:ext cx="3672408" cy="400110"/>
          </a:xfrm>
          <a:prstGeom prst="rect">
            <a:avLst/>
          </a:prstGeom>
          <a:noFill/>
        </p:spPr>
        <p:txBody>
          <a:bodyPr wrap="square" rtlCol="1">
            <a:spAutoFit/>
          </a:bodyPr>
          <a:lstStyle/>
          <a:p>
            <a:r>
              <a:rPr lang="ar-SA" sz="2000" b="1" dirty="0" smtClean="0">
                <a:solidFill>
                  <a:srgbClr val="0066FF"/>
                </a:solidFill>
              </a:rPr>
              <a:t>رفع الذراع إلي مستوي أعلي من القلب</a:t>
            </a:r>
            <a:endParaRPr lang="ar-SA" sz="2000" b="1" dirty="0">
              <a:solidFill>
                <a:srgbClr val="0066FF"/>
              </a:solidFill>
            </a:endParaRPr>
          </a:p>
        </p:txBody>
      </p:sp>
      <p:sp>
        <p:nvSpPr>
          <p:cNvPr id="9" name="مربع نص 8"/>
          <p:cNvSpPr txBox="1"/>
          <p:nvPr/>
        </p:nvSpPr>
        <p:spPr>
          <a:xfrm>
            <a:off x="5292080" y="2780928"/>
            <a:ext cx="2736304" cy="400110"/>
          </a:xfrm>
          <a:prstGeom prst="rect">
            <a:avLst/>
          </a:prstGeom>
          <a:noFill/>
        </p:spPr>
        <p:txBody>
          <a:bodyPr wrap="square" rtlCol="1">
            <a:spAutoFit/>
          </a:bodyPr>
          <a:lstStyle/>
          <a:p>
            <a:r>
              <a:rPr lang="ar-SA" sz="2000" b="1" dirty="0" smtClean="0">
                <a:solidFill>
                  <a:srgbClr val="0066FF"/>
                </a:solidFill>
              </a:rPr>
              <a:t>نقله إلي مستشفي بسرعة</a:t>
            </a:r>
            <a:endParaRPr lang="ar-SA" sz="2000" b="1" dirty="0">
              <a:solidFill>
                <a:srgbClr val="0066FF"/>
              </a:solidFill>
            </a:endParaRPr>
          </a:p>
        </p:txBody>
      </p:sp>
      <p:sp>
        <p:nvSpPr>
          <p:cNvPr id="10" name="مربع نص 9"/>
          <p:cNvSpPr txBox="1"/>
          <p:nvPr/>
        </p:nvSpPr>
        <p:spPr>
          <a:xfrm>
            <a:off x="3419872" y="3573016"/>
            <a:ext cx="4824536" cy="400110"/>
          </a:xfrm>
          <a:prstGeom prst="rect">
            <a:avLst/>
          </a:prstGeom>
          <a:noFill/>
        </p:spPr>
        <p:txBody>
          <a:bodyPr wrap="square" rtlCol="1">
            <a:spAutoFit/>
          </a:bodyPr>
          <a:lstStyle/>
          <a:p>
            <a:r>
              <a:rPr lang="ar-SA" sz="2000" b="1" dirty="0" smtClean="0">
                <a:solidFill>
                  <a:srgbClr val="0066FF"/>
                </a:solidFill>
              </a:rPr>
              <a:t>قام بتمديده علي الأرض ورفع ساقيه</a:t>
            </a:r>
            <a:endParaRPr lang="ar-SA" sz="2000" b="1" dirty="0">
              <a:solidFill>
                <a:srgbClr val="0066FF"/>
              </a:solidFill>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down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strips(down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strips(downLeft)">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ريط إلى الأعلى 1"/>
          <p:cNvSpPr/>
          <p:nvPr/>
        </p:nvSpPr>
        <p:spPr>
          <a:xfrm>
            <a:off x="6228184" y="188640"/>
            <a:ext cx="2664296" cy="648072"/>
          </a:xfrm>
          <a:prstGeom prst="ribbon2">
            <a:avLst>
              <a:gd name="adj1" fmla="val 16667"/>
              <a:gd name="adj2" fmla="val 74069"/>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400" dirty="0" smtClean="0"/>
              <a:t>أنواع الجروح :</a:t>
            </a:r>
            <a:endParaRPr lang="ar-SA" sz="2400" dirty="0"/>
          </a:p>
        </p:txBody>
      </p:sp>
      <p:sp>
        <p:nvSpPr>
          <p:cNvPr id="3" name="شكل بيضاوي 2"/>
          <p:cNvSpPr/>
          <p:nvPr/>
        </p:nvSpPr>
        <p:spPr>
          <a:xfrm>
            <a:off x="4499992" y="260648"/>
            <a:ext cx="1584176" cy="576064"/>
          </a:xfrm>
          <a:prstGeom prst="ellipse">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2000" dirty="0" smtClean="0"/>
              <a:t>نشاط 4</a:t>
            </a:r>
            <a:endParaRPr lang="ar-SA" sz="2000" dirty="0"/>
          </a:p>
        </p:txBody>
      </p:sp>
      <p:sp>
        <p:nvSpPr>
          <p:cNvPr id="4" name="مستطيل 3"/>
          <p:cNvSpPr/>
          <p:nvPr/>
        </p:nvSpPr>
        <p:spPr>
          <a:xfrm>
            <a:off x="323528" y="1124744"/>
            <a:ext cx="8496944" cy="5472608"/>
          </a:xfrm>
          <a:prstGeom prst="rect">
            <a:avLst/>
          </a:prstGeom>
        </p:spPr>
        <p:style>
          <a:lnRef idx="1">
            <a:schemeClr val="dk1"/>
          </a:lnRef>
          <a:fillRef idx="2">
            <a:schemeClr val="dk1"/>
          </a:fillRef>
          <a:effectRef idx="1">
            <a:schemeClr val="dk1"/>
          </a:effectRef>
          <a:fontRef idx="minor">
            <a:schemeClr val="dk1"/>
          </a:fontRef>
        </p:style>
        <p:txBody>
          <a:bodyPr rtlCol="1" anchor="ctr"/>
          <a:lstStyle/>
          <a:p>
            <a:r>
              <a:rPr lang="ar-SA" sz="2400" dirty="0" smtClean="0"/>
              <a:t>اقرئي العبارات التالية ثم اكتبي رقم كل صورة في الشريط المناسب </a:t>
            </a:r>
            <a:r>
              <a:rPr lang="ar-SA" sz="2400" dirty="0" smtClean="0"/>
              <a:t>لها :</a:t>
            </a:r>
            <a:endParaRPr lang="ar-SA" sz="2400" dirty="0" smtClean="0"/>
          </a:p>
          <a:p>
            <a:pPr algn="ctr"/>
            <a:endParaRPr lang="ar-SA" dirty="0" smtClean="0"/>
          </a:p>
          <a:p>
            <a:pPr algn="ctr"/>
            <a:endParaRPr lang="ar-SA" dirty="0" smtClean="0"/>
          </a:p>
          <a:p>
            <a:pPr algn="ctr"/>
            <a:endParaRPr lang="ar-SA" dirty="0" smtClean="0"/>
          </a:p>
          <a:p>
            <a:pPr algn="ctr"/>
            <a:endParaRPr lang="ar-SA" dirty="0" smtClean="0"/>
          </a:p>
          <a:p>
            <a:pPr algn="ctr"/>
            <a:endParaRPr lang="ar-SA" dirty="0" smtClean="0"/>
          </a:p>
          <a:p>
            <a:pPr algn="ctr"/>
            <a:endParaRPr lang="ar-SA" dirty="0" smtClean="0"/>
          </a:p>
          <a:p>
            <a:pPr algn="ctr"/>
            <a:endParaRPr lang="ar-SA" dirty="0" smtClean="0"/>
          </a:p>
          <a:p>
            <a:pPr algn="ctr"/>
            <a:endParaRPr lang="ar-SA" dirty="0" smtClean="0"/>
          </a:p>
          <a:p>
            <a:pPr algn="ctr"/>
            <a:endParaRPr lang="ar-SA" dirty="0" smtClean="0"/>
          </a:p>
          <a:p>
            <a:pPr algn="ctr"/>
            <a:endParaRPr lang="ar-SA" dirty="0" smtClean="0"/>
          </a:p>
          <a:p>
            <a:pPr algn="ctr"/>
            <a:endParaRPr lang="ar-SA" dirty="0" smtClean="0"/>
          </a:p>
          <a:p>
            <a:pPr algn="ctr"/>
            <a:endParaRPr lang="ar-SA" dirty="0" smtClean="0"/>
          </a:p>
          <a:p>
            <a:pPr algn="ctr"/>
            <a:endParaRPr lang="ar-SA" dirty="0" smtClean="0"/>
          </a:p>
          <a:p>
            <a:pPr algn="ctr"/>
            <a:endParaRPr lang="ar-SA" dirty="0" smtClean="0"/>
          </a:p>
          <a:p>
            <a:pPr algn="ctr"/>
            <a:endParaRPr lang="ar-SA" dirty="0" smtClean="0"/>
          </a:p>
          <a:p>
            <a:pPr algn="ctr"/>
            <a:endParaRPr lang="ar-SA" dirty="0" smtClean="0"/>
          </a:p>
          <a:p>
            <a:pPr algn="ctr"/>
            <a:endParaRPr lang="ar-SA" dirty="0" smtClean="0"/>
          </a:p>
          <a:p>
            <a:pPr algn="ctr"/>
            <a:endParaRPr lang="ar-SA" dirty="0"/>
          </a:p>
        </p:txBody>
      </p:sp>
      <p:sp>
        <p:nvSpPr>
          <p:cNvPr id="5" name="مستطيل 4"/>
          <p:cNvSpPr/>
          <p:nvPr/>
        </p:nvSpPr>
        <p:spPr>
          <a:xfrm>
            <a:off x="827584" y="1700808"/>
            <a:ext cx="7632848" cy="432048"/>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r>
              <a:rPr lang="ar-SA" sz="2000" dirty="0" smtClean="0"/>
              <a:t>1- نظفي الجرح باستخدام قطعة من القطن او الشاش المعقم.</a:t>
            </a:r>
            <a:endParaRPr lang="ar-SA" sz="2000" dirty="0"/>
          </a:p>
        </p:txBody>
      </p:sp>
      <p:sp>
        <p:nvSpPr>
          <p:cNvPr id="6" name="مستطيل 5"/>
          <p:cNvSpPr/>
          <p:nvPr/>
        </p:nvSpPr>
        <p:spPr>
          <a:xfrm>
            <a:off x="827584" y="2204864"/>
            <a:ext cx="7632848" cy="432048"/>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r>
              <a:rPr lang="ar-SA" sz="2000" dirty="0" smtClean="0"/>
              <a:t>2- اغسلي </a:t>
            </a:r>
            <a:r>
              <a:rPr lang="ar-SA" sz="2000" dirty="0" smtClean="0"/>
              <a:t>الجرح </a:t>
            </a:r>
            <a:r>
              <a:rPr lang="ar-SA" sz="2000" dirty="0" smtClean="0"/>
              <a:t>بواسطة الماء الجاري النظيف فترة لا تقل عن دقيقة واحدة على الاقل.</a:t>
            </a:r>
            <a:endParaRPr lang="ar-SA" sz="2000" dirty="0"/>
          </a:p>
        </p:txBody>
      </p:sp>
      <p:sp>
        <p:nvSpPr>
          <p:cNvPr id="7" name="مستطيل 6"/>
          <p:cNvSpPr/>
          <p:nvPr/>
        </p:nvSpPr>
        <p:spPr>
          <a:xfrm>
            <a:off x="827584" y="2708920"/>
            <a:ext cx="7632848" cy="432048"/>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r>
              <a:rPr lang="ar-SA" sz="2000" dirty="0" smtClean="0"/>
              <a:t>3- ضعي مطهرا مثل صبغة اليود على </a:t>
            </a:r>
            <a:r>
              <a:rPr lang="ar-SA" sz="2000" dirty="0" smtClean="0"/>
              <a:t>الجرح </a:t>
            </a:r>
            <a:r>
              <a:rPr lang="ar-SA" sz="2000" dirty="0" smtClean="0"/>
              <a:t>واستخدمي القطن الماص والمعقم.</a:t>
            </a:r>
            <a:endParaRPr lang="ar-SA" sz="2000" dirty="0"/>
          </a:p>
        </p:txBody>
      </p:sp>
      <p:sp>
        <p:nvSpPr>
          <p:cNvPr id="8" name="مستطيل 7"/>
          <p:cNvSpPr/>
          <p:nvPr/>
        </p:nvSpPr>
        <p:spPr>
          <a:xfrm>
            <a:off x="827584" y="3212976"/>
            <a:ext cx="7632848" cy="432048"/>
          </a:xfrm>
          <a:prstGeom prst="rect">
            <a:avLst/>
          </a:prstGeom>
        </p:spPr>
        <p:style>
          <a:lnRef idx="1">
            <a:schemeClr val="accent4"/>
          </a:lnRef>
          <a:fillRef idx="2">
            <a:schemeClr val="accent4"/>
          </a:fillRef>
          <a:effectRef idx="1">
            <a:schemeClr val="accent4"/>
          </a:effectRef>
          <a:fontRef idx="minor">
            <a:schemeClr val="dk1"/>
          </a:fontRef>
        </p:style>
        <p:txBody>
          <a:bodyPr rtlCol="1" anchor="ctr"/>
          <a:lstStyle/>
          <a:p>
            <a:r>
              <a:rPr lang="ar-SA" sz="2000" dirty="0" smtClean="0"/>
              <a:t>4- ضعي </a:t>
            </a:r>
            <a:r>
              <a:rPr lang="ar-SA" sz="2000" dirty="0" smtClean="0"/>
              <a:t>قطعة من الشاش المعقم على الجرح تناسب حجمه.</a:t>
            </a:r>
            <a:endParaRPr lang="ar-SA" sz="2000" dirty="0"/>
          </a:p>
        </p:txBody>
      </p:sp>
      <p:sp>
        <p:nvSpPr>
          <p:cNvPr id="9" name="مستطيل 8"/>
          <p:cNvSpPr/>
          <p:nvPr/>
        </p:nvSpPr>
        <p:spPr>
          <a:xfrm>
            <a:off x="827584" y="3717032"/>
            <a:ext cx="7632848" cy="432048"/>
          </a:xfrm>
          <a:prstGeom prst="rect">
            <a:avLst/>
          </a:prstGeom>
        </p:spPr>
        <p:style>
          <a:lnRef idx="1">
            <a:schemeClr val="accent6"/>
          </a:lnRef>
          <a:fillRef idx="2">
            <a:schemeClr val="accent6"/>
          </a:fillRef>
          <a:effectRef idx="1">
            <a:schemeClr val="accent6"/>
          </a:effectRef>
          <a:fontRef idx="minor">
            <a:schemeClr val="dk1"/>
          </a:fontRef>
        </p:style>
        <p:txBody>
          <a:bodyPr rtlCol="1" anchor="ctr"/>
          <a:lstStyle/>
          <a:p>
            <a:r>
              <a:rPr lang="ar-SA" dirty="0" smtClean="0"/>
              <a:t>5- غطي </a:t>
            </a:r>
            <a:r>
              <a:rPr lang="ar-SA" dirty="0" smtClean="0"/>
              <a:t>الجرح بلف اللاصق الطبي على قطعة الشاش.</a:t>
            </a:r>
            <a:endParaRPr lang="ar-SA" dirty="0"/>
          </a:p>
        </p:txBody>
      </p:sp>
      <p:pic>
        <p:nvPicPr>
          <p:cNvPr id="10" name="صورة 9" descr="image01.jpg"/>
          <p:cNvPicPr>
            <a:picLocks noChangeAspect="1"/>
          </p:cNvPicPr>
          <p:nvPr/>
        </p:nvPicPr>
        <p:blipFill>
          <a:blip r:embed="rId2" cstate="print"/>
          <a:stretch>
            <a:fillRect/>
          </a:stretch>
        </p:blipFill>
        <p:spPr>
          <a:xfrm>
            <a:off x="7020272" y="4221088"/>
            <a:ext cx="1627832" cy="1252924"/>
          </a:xfrm>
          <a:prstGeom prst="rect">
            <a:avLst/>
          </a:prstGeom>
        </p:spPr>
      </p:pic>
      <p:pic>
        <p:nvPicPr>
          <p:cNvPr id="11" name="صورة 10" descr="جروح-300x300.jpg"/>
          <p:cNvPicPr>
            <a:picLocks noChangeAspect="1"/>
          </p:cNvPicPr>
          <p:nvPr/>
        </p:nvPicPr>
        <p:blipFill>
          <a:blip r:embed="rId3" cstate="print"/>
          <a:stretch>
            <a:fillRect/>
          </a:stretch>
        </p:blipFill>
        <p:spPr>
          <a:xfrm>
            <a:off x="5508104" y="5085184"/>
            <a:ext cx="1428750" cy="1428750"/>
          </a:xfrm>
          <a:prstGeom prst="rect">
            <a:avLst/>
          </a:prstGeom>
        </p:spPr>
      </p:pic>
      <p:pic>
        <p:nvPicPr>
          <p:cNvPr id="12" name="صورة 11" descr="mk33838_1111111.jpg"/>
          <p:cNvPicPr>
            <a:picLocks noChangeAspect="1"/>
          </p:cNvPicPr>
          <p:nvPr/>
        </p:nvPicPr>
        <p:blipFill>
          <a:blip r:embed="rId4" cstate="print"/>
          <a:stretch>
            <a:fillRect/>
          </a:stretch>
        </p:blipFill>
        <p:spPr>
          <a:xfrm>
            <a:off x="3707904" y="4293096"/>
            <a:ext cx="1695239" cy="1342064"/>
          </a:xfrm>
          <a:prstGeom prst="rect">
            <a:avLst/>
          </a:prstGeom>
        </p:spPr>
      </p:pic>
      <p:pic>
        <p:nvPicPr>
          <p:cNvPr id="13" name="صورة 12" descr="dhgiqtig-300x204.jpg"/>
          <p:cNvPicPr>
            <a:picLocks noChangeAspect="1"/>
          </p:cNvPicPr>
          <p:nvPr/>
        </p:nvPicPr>
        <p:blipFill>
          <a:blip r:embed="rId5" cstate="print"/>
          <a:stretch>
            <a:fillRect/>
          </a:stretch>
        </p:blipFill>
        <p:spPr>
          <a:xfrm>
            <a:off x="2051720" y="5085184"/>
            <a:ext cx="1572766" cy="1429521"/>
          </a:xfrm>
          <a:prstGeom prst="rect">
            <a:avLst/>
          </a:prstGeom>
        </p:spPr>
      </p:pic>
      <p:pic>
        <p:nvPicPr>
          <p:cNvPr id="14" name="صورة 13" descr="a1028.jpg"/>
          <p:cNvPicPr>
            <a:picLocks noChangeAspect="1"/>
          </p:cNvPicPr>
          <p:nvPr/>
        </p:nvPicPr>
        <p:blipFill>
          <a:blip r:embed="rId6" cstate="print"/>
          <a:stretch>
            <a:fillRect/>
          </a:stretch>
        </p:blipFill>
        <p:spPr>
          <a:xfrm>
            <a:off x="467544" y="4221088"/>
            <a:ext cx="1512168" cy="1488398"/>
          </a:xfrm>
          <a:prstGeom prst="rect">
            <a:avLst/>
          </a:prstGeom>
        </p:spPr>
      </p:pic>
      <p:sp>
        <p:nvSpPr>
          <p:cNvPr id="15" name="شكل بيضاوي 14"/>
          <p:cNvSpPr/>
          <p:nvPr/>
        </p:nvSpPr>
        <p:spPr>
          <a:xfrm>
            <a:off x="8316416" y="5229200"/>
            <a:ext cx="432048"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6" name="شكل بيضاوي 15"/>
          <p:cNvSpPr/>
          <p:nvPr/>
        </p:nvSpPr>
        <p:spPr>
          <a:xfrm>
            <a:off x="6516216" y="4941168"/>
            <a:ext cx="432048"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7" name="شكل بيضاوي 16"/>
          <p:cNvSpPr/>
          <p:nvPr/>
        </p:nvSpPr>
        <p:spPr>
          <a:xfrm>
            <a:off x="5004048" y="5445224"/>
            <a:ext cx="432048"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8" name="شكل بيضاوي 17"/>
          <p:cNvSpPr/>
          <p:nvPr/>
        </p:nvSpPr>
        <p:spPr>
          <a:xfrm>
            <a:off x="3203848" y="4941168"/>
            <a:ext cx="432048"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9" name="شكل بيضاوي 18"/>
          <p:cNvSpPr/>
          <p:nvPr/>
        </p:nvSpPr>
        <p:spPr>
          <a:xfrm>
            <a:off x="395536" y="5517232"/>
            <a:ext cx="432048"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0" name="مربع نص 19"/>
          <p:cNvSpPr txBox="1"/>
          <p:nvPr/>
        </p:nvSpPr>
        <p:spPr>
          <a:xfrm>
            <a:off x="5076056" y="5445224"/>
            <a:ext cx="288032" cy="400110"/>
          </a:xfrm>
          <a:prstGeom prst="rect">
            <a:avLst/>
          </a:prstGeom>
          <a:noFill/>
        </p:spPr>
        <p:txBody>
          <a:bodyPr wrap="square" rtlCol="1">
            <a:spAutoFit/>
          </a:bodyPr>
          <a:lstStyle/>
          <a:p>
            <a:pPr algn="ctr"/>
            <a:r>
              <a:rPr lang="ar-SA" sz="2000" dirty="0" smtClean="0">
                <a:solidFill>
                  <a:schemeClr val="bg1"/>
                </a:solidFill>
              </a:rPr>
              <a:t>1</a:t>
            </a:r>
            <a:endParaRPr lang="ar-SA" sz="2000" dirty="0">
              <a:solidFill>
                <a:schemeClr val="bg1"/>
              </a:solidFill>
            </a:endParaRPr>
          </a:p>
        </p:txBody>
      </p:sp>
      <p:sp>
        <p:nvSpPr>
          <p:cNvPr id="21" name="مربع نص 20"/>
          <p:cNvSpPr txBox="1"/>
          <p:nvPr/>
        </p:nvSpPr>
        <p:spPr>
          <a:xfrm>
            <a:off x="3275856" y="4941168"/>
            <a:ext cx="288032" cy="400110"/>
          </a:xfrm>
          <a:prstGeom prst="rect">
            <a:avLst/>
          </a:prstGeom>
          <a:noFill/>
        </p:spPr>
        <p:txBody>
          <a:bodyPr wrap="square" rtlCol="1">
            <a:spAutoFit/>
          </a:bodyPr>
          <a:lstStyle/>
          <a:p>
            <a:pPr algn="ctr"/>
            <a:r>
              <a:rPr lang="ar-SA" sz="2000" dirty="0" smtClean="0">
                <a:solidFill>
                  <a:schemeClr val="bg1"/>
                </a:solidFill>
              </a:rPr>
              <a:t>2</a:t>
            </a:r>
            <a:endParaRPr lang="ar-SA" sz="2000" dirty="0">
              <a:solidFill>
                <a:schemeClr val="bg1"/>
              </a:solidFill>
            </a:endParaRPr>
          </a:p>
        </p:txBody>
      </p:sp>
      <p:sp>
        <p:nvSpPr>
          <p:cNvPr id="22" name="مربع نص 21"/>
          <p:cNvSpPr txBox="1"/>
          <p:nvPr/>
        </p:nvSpPr>
        <p:spPr>
          <a:xfrm>
            <a:off x="467544" y="5517232"/>
            <a:ext cx="288032" cy="400110"/>
          </a:xfrm>
          <a:prstGeom prst="rect">
            <a:avLst/>
          </a:prstGeom>
          <a:noFill/>
        </p:spPr>
        <p:txBody>
          <a:bodyPr wrap="square" rtlCol="1">
            <a:spAutoFit/>
          </a:bodyPr>
          <a:lstStyle/>
          <a:p>
            <a:pPr algn="ctr"/>
            <a:r>
              <a:rPr lang="ar-SA" sz="2000" dirty="0" smtClean="0">
                <a:solidFill>
                  <a:schemeClr val="bg1"/>
                </a:solidFill>
              </a:rPr>
              <a:t>3</a:t>
            </a:r>
            <a:endParaRPr lang="ar-SA" sz="2000" dirty="0">
              <a:solidFill>
                <a:schemeClr val="bg1"/>
              </a:solidFill>
            </a:endParaRPr>
          </a:p>
        </p:txBody>
      </p:sp>
      <p:sp>
        <p:nvSpPr>
          <p:cNvPr id="23" name="مربع نص 22"/>
          <p:cNvSpPr txBox="1"/>
          <p:nvPr/>
        </p:nvSpPr>
        <p:spPr>
          <a:xfrm>
            <a:off x="8388424" y="5157192"/>
            <a:ext cx="288032" cy="400110"/>
          </a:xfrm>
          <a:prstGeom prst="rect">
            <a:avLst/>
          </a:prstGeom>
          <a:noFill/>
        </p:spPr>
        <p:txBody>
          <a:bodyPr wrap="square" rtlCol="1">
            <a:spAutoFit/>
          </a:bodyPr>
          <a:lstStyle/>
          <a:p>
            <a:pPr algn="ctr"/>
            <a:r>
              <a:rPr lang="ar-SA" sz="2000" dirty="0" smtClean="0">
                <a:solidFill>
                  <a:schemeClr val="bg1"/>
                </a:solidFill>
              </a:rPr>
              <a:t>4</a:t>
            </a:r>
            <a:endParaRPr lang="ar-SA" sz="2000" dirty="0">
              <a:solidFill>
                <a:schemeClr val="bg1"/>
              </a:solidFill>
            </a:endParaRPr>
          </a:p>
        </p:txBody>
      </p:sp>
      <p:sp>
        <p:nvSpPr>
          <p:cNvPr id="24" name="مربع نص 23"/>
          <p:cNvSpPr txBox="1"/>
          <p:nvPr/>
        </p:nvSpPr>
        <p:spPr>
          <a:xfrm>
            <a:off x="6588224" y="4941168"/>
            <a:ext cx="288032" cy="400110"/>
          </a:xfrm>
          <a:prstGeom prst="rect">
            <a:avLst/>
          </a:prstGeom>
          <a:noFill/>
        </p:spPr>
        <p:txBody>
          <a:bodyPr wrap="square" rtlCol="1">
            <a:spAutoFit/>
          </a:bodyPr>
          <a:lstStyle/>
          <a:p>
            <a:pPr algn="ctr"/>
            <a:r>
              <a:rPr lang="ar-SA" sz="2000" dirty="0" smtClean="0">
                <a:solidFill>
                  <a:schemeClr val="bg1"/>
                </a:solidFill>
              </a:rPr>
              <a:t>5</a:t>
            </a:r>
            <a:endParaRPr lang="ar-SA" sz="2000" dirty="0">
              <a:solidFill>
                <a:schemeClr val="bg1"/>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Left)">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strips(downLeft)">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strips(downLeft)">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strips(downLeft)">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strips(downLeft)">
                                      <p:cBhvr>
                                        <p:cTn id="2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012160" y="260648"/>
            <a:ext cx="2232248" cy="288032"/>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SA" sz="2400" dirty="0" smtClean="0"/>
              <a:t>تطبيقات من الحياة</a:t>
            </a:r>
            <a:endParaRPr lang="ar-SA" sz="2400" dirty="0"/>
          </a:p>
        </p:txBody>
      </p:sp>
      <p:sp>
        <p:nvSpPr>
          <p:cNvPr id="3" name="مستطيل مستدير الزوايا 2"/>
          <p:cNvSpPr/>
          <p:nvPr/>
        </p:nvSpPr>
        <p:spPr>
          <a:xfrm>
            <a:off x="827584" y="836712"/>
            <a:ext cx="7488832" cy="7200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r>
              <a:rPr lang="ar-SA" sz="2000" dirty="0" smtClean="0"/>
              <a:t>اذا نزعت الشريط اللاصق من على الجرح تجدين الجلد ابيض اللون لانتفاخه نتيجة الماء المحجوز فيه تحت الشريط اللاصق وهذا يشبه ما يحدث اذا استحممت مدة طويلة.</a:t>
            </a:r>
            <a:endParaRPr lang="ar-SA" sz="2000" dirty="0"/>
          </a:p>
        </p:txBody>
      </p:sp>
      <p:sp>
        <p:nvSpPr>
          <p:cNvPr id="4" name="شريط إلى الأعلى 3"/>
          <p:cNvSpPr/>
          <p:nvPr/>
        </p:nvSpPr>
        <p:spPr>
          <a:xfrm>
            <a:off x="4716016" y="1700808"/>
            <a:ext cx="3888432" cy="648072"/>
          </a:xfrm>
          <a:prstGeom prst="ribbon2">
            <a:avLst>
              <a:gd name="adj1" fmla="val 16667"/>
              <a:gd name="adj2" fmla="val 74069"/>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2800" dirty="0" smtClean="0"/>
              <a:t>فوائد استخدام </a:t>
            </a:r>
            <a:r>
              <a:rPr lang="ar-SA" sz="2800" dirty="0" smtClean="0"/>
              <a:t> الضماد</a:t>
            </a:r>
            <a:r>
              <a:rPr lang="ar-SA" sz="2800" dirty="0" smtClean="0"/>
              <a:t>:</a:t>
            </a:r>
            <a:endParaRPr lang="ar-SA" sz="2800" dirty="0"/>
          </a:p>
        </p:txBody>
      </p:sp>
      <p:sp>
        <p:nvSpPr>
          <p:cNvPr id="5" name="تمرير أفقي 4"/>
          <p:cNvSpPr/>
          <p:nvPr/>
        </p:nvSpPr>
        <p:spPr>
          <a:xfrm>
            <a:off x="755576" y="2348880"/>
            <a:ext cx="7632848" cy="1440160"/>
          </a:xfrm>
          <a:prstGeom prst="horizontalScroll">
            <a:avLst>
              <a:gd name="adj" fmla="val 8377"/>
            </a:avLst>
          </a:prstGeom>
        </p:spPr>
        <p:style>
          <a:lnRef idx="1">
            <a:schemeClr val="accent3"/>
          </a:lnRef>
          <a:fillRef idx="2">
            <a:schemeClr val="accent3"/>
          </a:fillRef>
          <a:effectRef idx="1">
            <a:schemeClr val="accent3"/>
          </a:effectRef>
          <a:fontRef idx="minor">
            <a:schemeClr val="dk1"/>
          </a:fontRef>
        </p:style>
        <p:txBody>
          <a:bodyPr rtlCol="1" anchor="ctr"/>
          <a:lstStyle/>
          <a:p>
            <a:r>
              <a:rPr lang="ar-SA" sz="2000" dirty="0" smtClean="0"/>
              <a:t>1- وقف النزيف اذا كان بسيطا.</a:t>
            </a:r>
          </a:p>
          <a:p>
            <a:r>
              <a:rPr lang="ar-SA" sz="2000" dirty="0" smtClean="0"/>
              <a:t>2- حماية الجروح من التلوث و الالتهاب.</a:t>
            </a:r>
          </a:p>
          <a:p>
            <a:r>
              <a:rPr lang="ar-SA" sz="2000" dirty="0" smtClean="0"/>
              <a:t>3- المحافظة على الاعضاء او الانسجة المصابة ومنعها من الحركة.</a:t>
            </a:r>
            <a:endParaRPr lang="ar-SA" sz="2000" dirty="0"/>
          </a:p>
        </p:txBody>
      </p:sp>
      <p:sp>
        <p:nvSpPr>
          <p:cNvPr id="6" name="شريط إلى الأعلى 5"/>
          <p:cNvSpPr/>
          <p:nvPr/>
        </p:nvSpPr>
        <p:spPr>
          <a:xfrm>
            <a:off x="4572000" y="3861048"/>
            <a:ext cx="3744416" cy="648072"/>
          </a:xfrm>
          <a:prstGeom prst="ribbon2">
            <a:avLst>
              <a:gd name="adj1" fmla="val 16667"/>
              <a:gd name="adj2" fmla="val 74069"/>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2400" dirty="0" smtClean="0"/>
              <a:t>أ</a:t>
            </a:r>
            <a:r>
              <a:rPr lang="ar-SA" sz="2400" dirty="0" smtClean="0"/>
              <a:t>عراض </a:t>
            </a:r>
            <a:r>
              <a:rPr lang="ar-SA" sz="2400" dirty="0" smtClean="0"/>
              <a:t>التهاب الجروح:</a:t>
            </a:r>
            <a:endParaRPr lang="ar-SA" sz="2400" dirty="0"/>
          </a:p>
        </p:txBody>
      </p:sp>
      <p:sp>
        <p:nvSpPr>
          <p:cNvPr id="7" name="شكل بيضاوي 6"/>
          <p:cNvSpPr/>
          <p:nvPr/>
        </p:nvSpPr>
        <p:spPr>
          <a:xfrm>
            <a:off x="4716016" y="4725144"/>
            <a:ext cx="3888432" cy="720080"/>
          </a:xfrm>
          <a:prstGeom prst="ellipse">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000" b="1" dirty="0" smtClean="0"/>
              <a:t>1- التورم والاحمرار.</a:t>
            </a:r>
            <a:endParaRPr lang="ar-SA" sz="2000" b="1" dirty="0"/>
          </a:p>
        </p:txBody>
      </p:sp>
      <p:sp>
        <p:nvSpPr>
          <p:cNvPr id="8" name="شكل بيضاوي 7"/>
          <p:cNvSpPr/>
          <p:nvPr/>
        </p:nvSpPr>
        <p:spPr>
          <a:xfrm>
            <a:off x="611560" y="5805264"/>
            <a:ext cx="3888432" cy="72008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000" b="1" dirty="0" smtClean="0"/>
              <a:t>4- تكون مادة صديدية.</a:t>
            </a:r>
            <a:endParaRPr lang="ar-SA" sz="2000" b="1" dirty="0"/>
          </a:p>
        </p:txBody>
      </p:sp>
      <p:sp>
        <p:nvSpPr>
          <p:cNvPr id="9" name="شكل بيضاوي 8"/>
          <p:cNvSpPr/>
          <p:nvPr/>
        </p:nvSpPr>
        <p:spPr>
          <a:xfrm>
            <a:off x="4788024" y="5805264"/>
            <a:ext cx="3888432" cy="720080"/>
          </a:xfrm>
          <a:prstGeom prst="ellipse">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SA" sz="2000" b="1" dirty="0" smtClean="0"/>
              <a:t>3- ارتفاع درجة حرارة الجسم.</a:t>
            </a:r>
            <a:endParaRPr lang="ar-SA" sz="2000" b="1" dirty="0"/>
          </a:p>
        </p:txBody>
      </p:sp>
      <p:sp>
        <p:nvSpPr>
          <p:cNvPr id="10" name="شكل بيضاوي 9"/>
          <p:cNvSpPr/>
          <p:nvPr/>
        </p:nvSpPr>
        <p:spPr>
          <a:xfrm>
            <a:off x="467544" y="4797152"/>
            <a:ext cx="3888432" cy="720080"/>
          </a:xfrm>
          <a:prstGeom prst="ellipse">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2000" b="1" dirty="0" smtClean="0"/>
              <a:t>2- الاحساس بالألم.</a:t>
            </a:r>
            <a:endParaRPr lang="ar-SA" sz="2000" b="1"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0" presetClass="entr" presetSubtype="0" fill="hold" grpId="0" nodeType="clickEffect">
                                  <p:stCondLst>
                                    <p:cond delay="0"/>
                                  </p:stCondLst>
                                  <p:iterate type="lt">
                                    <p:tmPct val="10000"/>
                                  </p:iterate>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1"/>
                                          </p:val>
                                        </p:tav>
                                        <p:tav tm="100000">
                                          <p:val>
                                            <p:strVal val="#ppt_x"/>
                                          </p:val>
                                        </p:tav>
                                      </p:tavLst>
                                    </p:anim>
                                    <p:anim calcmode="lin" valueType="num">
                                      <p:cBhvr>
                                        <p:cTn id="21" dur="1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strips(downLeft)">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dissolve">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strips(downLeft)">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blinds(horizontal)">
                                      <p:cBhvr>
                                        <p:cTn id="41" dur="500"/>
                                        <p:tgtEl>
                                          <p:spTgt spid="7"/>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blinds(horizontal)">
                                      <p:cBhvr>
                                        <p:cTn id="46" dur="5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blinds(horizontal)">
                                      <p:cBhvr>
                                        <p:cTn id="51" dur="500"/>
                                        <p:tgtEl>
                                          <p:spTgt spid="9"/>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blinds(horizontal)">
                                      <p:cBhvr>
                                        <p:cTn id="5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59632" y="1340768"/>
            <a:ext cx="6624736" cy="523220"/>
          </a:xfrm>
          <a:prstGeom prst="rect">
            <a:avLst/>
          </a:prstGeom>
          <a:noFill/>
        </p:spPr>
        <p:txBody>
          <a:bodyPr wrap="square" rtlCol="1">
            <a:spAutoFit/>
          </a:bodyPr>
          <a:lstStyle/>
          <a:p>
            <a:r>
              <a:rPr lang="ar-SA" sz="2800" dirty="0" smtClean="0"/>
              <a:t>راجعي الطبيب عند شعورك بأحد الاعراض السابقة.</a:t>
            </a:r>
            <a:endParaRPr lang="ar-SA" sz="2800" dirty="0"/>
          </a:p>
        </p:txBody>
      </p:sp>
      <p:sp>
        <p:nvSpPr>
          <p:cNvPr id="3" name="مستطيل 2"/>
          <p:cNvSpPr/>
          <p:nvPr/>
        </p:nvSpPr>
        <p:spPr>
          <a:xfrm>
            <a:off x="827584" y="2204864"/>
            <a:ext cx="7632848" cy="1728192"/>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2400" dirty="0" smtClean="0"/>
              <a:t>هل تعلمين؟ ان تأخير علاج الجرح يزيد من فرص حدوث مضاعفات.</a:t>
            </a:r>
          </a:p>
          <a:p>
            <a:pPr algn="ctr"/>
            <a:r>
              <a:rPr lang="ar-SA" sz="2400" dirty="0" smtClean="0"/>
              <a:t>ان استخدام الانواع المطاطة من الضمادات خطيرة </a:t>
            </a:r>
            <a:r>
              <a:rPr lang="ar-SA" sz="2400" dirty="0" smtClean="0"/>
              <a:t>لأنها </a:t>
            </a:r>
            <a:r>
              <a:rPr lang="ar-SA" sz="2400" dirty="0" smtClean="0"/>
              <a:t>تؤثر على الدورة الدموية.</a:t>
            </a:r>
            <a:endParaRPr lang="ar-SA" sz="2400"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TotalTime>
  <Words>389</Words>
  <Application>Microsoft Office PowerPoint</Application>
  <PresentationFormat>عرض على الشاشة (3:4)‏</PresentationFormat>
  <Paragraphs>65</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الشريحة 1</vt:lpstr>
      <vt:lpstr>الشريحة 2</vt:lpstr>
      <vt:lpstr>الشريحة 3</vt:lpstr>
      <vt:lpstr>الشريحة 4</vt:lpstr>
      <vt:lpstr>الشريحة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 </dc:creator>
  <cp:lastModifiedBy>mady</cp:lastModifiedBy>
  <cp:revision>12</cp:revision>
  <dcterms:created xsi:type="dcterms:W3CDTF">2013-06-19T12:17:52Z</dcterms:created>
  <dcterms:modified xsi:type="dcterms:W3CDTF">2013-06-30T01:49:56Z</dcterms:modified>
</cp:coreProperties>
</file>