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33" d="100"/>
          <a:sy n="33" d="100"/>
        </p:scale>
        <p:origin x="-1560" y="-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0AD8DB-930C-45BC-A5B5-2AD101E099E2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BDF136-6B2D-429F-80D0-1324AA6E02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806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857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50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4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77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62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48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34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22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45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44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DF93-E05C-42A7-B91B-97EC1D011F9A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8741-D779-489E-8FE5-A08A66F35F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98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050"/>
            <a:ext cx="8587117" cy="70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64" y="0"/>
            <a:ext cx="9433790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860032" y="1124744"/>
            <a:ext cx="3888432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6372200" y="1124744"/>
            <a:ext cx="2538402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باستخدام الاله </a:t>
            </a:r>
            <a:r>
              <a:rPr lang="ar-SA" sz="2400" dirty="0" err="1" smtClean="0"/>
              <a:t>الحاسبه</a:t>
            </a:r>
            <a:r>
              <a:rPr lang="ar-SA" sz="2400" dirty="0" smtClean="0"/>
              <a:t> </a:t>
            </a:r>
          </a:p>
          <a:p>
            <a:r>
              <a:rPr lang="en-US" sz="2400" dirty="0" smtClean="0"/>
              <a:t>MODE     5     3</a:t>
            </a:r>
            <a:endParaRPr lang="ar-SA" sz="2400" dirty="0" smtClean="0"/>
          </a:p>
          <a:p>
            <a:endParaRPr lang="ar-SA" sz="2400" dirty="0" smtClean="0"/>
          </a:p>
          <a:p>
            <a:r>
              <a:rPr lang="en-US" sz="2400" dirty="0" smtClean="0"/>
              <a:t>a=1</a:t>
            </a:r>
          </a:p>
          <a:p>
            <a:r>
              <a:rPr lang="en-US" sz="2400" dirty="0" smtClean="0"/>
              <a:t>b=-7</a:t>
            </a:r>
            <a:endParaRPr lang="ar-SA" sz="2400" dirty="0" smtClean="0"/>
          </a:p>
          <a:p>
            <a:r>
              <a:rPr lang="en-US" sz="2400" dirty="0" smtClean="0"/>
              <a:t>C=6</a:t>
            </a:r>
            <a:endParaRPr lang="ar-SA" sz="2400" dirty="0" smtClean="0"/>
          </a:p>
          <a:p>
            <a:r>
              <a:rPr lang="ar-SA" sz="2400" dirty="0" smtClean="0"/>
              <a:t>التحليل</a:t>
            </a:r>
          </a:p>
          <a:p>
            <a:r>
              <a:rPr lang="en-US" sz="2400" dirty="0" smtClean="0"/>
              <a:t>X-1)(X-6)</a:t>
            </a:r>
            <a:r>
              <a:rPr lang="ar-SA" sz="2800" dirty="0" smtClean="0"/>
              <a:t>)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76377" y="1124743"/>
            <a:ext cx="2538402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باستخدام الاله </a:t>
            </a:r>
            <a:r>
              <a:rPr lang="ar-SA" sz="2400" dirty="0" err="1" smtClean="0"/>
              <a:t>الحاسبه</a:t>
            </a:r>
            <a:r>
              <a:rPr lang="ar-SA" sz="2400" dirty="0" smtClean="0"/>
              <a:t> </a:t>
            </a:r>
          </a:p>
          <a:p>
            <a:r>
              <a:rPr lang="en-US" sz="2400" dirty="0" smtClean="0"/>
              <a:t>MODE     5     3</a:t>
            </a:r>
            <a:endParaRPr lang="ar-SA" sz="2400" dirty="0" smtClean="0"/>
          </a:p>
          <a:p>
            <a:endParaRPr lang="ar-SA" sz="2400" dirty="0" smtClean="0"/>
          </a:p>
          <a:p>
            <a:r>
              <a:rPr lang="en-US" sz="2400" dirty="0" smtClean="0"/>
              <a:t>a=3</a:t>
            </a:r>
          </a:p>
          <a:p>
            <a:r>
              <a:rPr lang="en-US" sz="2400" dirty="0" smtClean="0"/>
              <a:t>b=-11</a:t>
            </a:r>
            <a:endParaRPr lang="ar-SA" sz="2400" dirty="0" smtClean="0"/>
          </a:p>
          <a:p>
            <a:r>
              <a:rPr lang="en-US" sz="2400" dirty="0" smtClean="0"/>
              <a:t>C=-42</a:t>
            </a:r>
            <a:endParaRPr lang="ar-SA" sz="2400" dirty="0" smtClean="0"/>
          </a:p>
          <a:p>
            <a:r>
              <a:rPr lang="ar-SA" sz="2400" dirty="0" smtClean="0"/>
              <a:t>التحليل</a:t>
            </a:r>
          </a:p>
          <a:p>
            <a:r>
              <a:rPr lang="en-US" sz="2400" dirty="0" smtClean="0"/>
              <a:t>3 X </a:t>
            </a:r>
            <a:r>
              <a:rPr lang="en-US" sz="2400" dirty="0" smtClean="0">
                <a:latin typeface="Yu Gothic UI Semilight"/>
                <a:ea typeface="Yu Gothic UI Semilight"/>
              </a:rPr>
              <a:t>+</a:t>
            </a:r>
            <a:r>
              <a:rPr lang="en-US" sz="2400" dirty="0" smtClean="0"/>
              <a:t> 7)(X-6)</a:t>
            </a:r>
            <a:r>
              <a:rPr lang="ar-SA" sz="2800" dirty="0" smtClean="0"/>
              <a:t>)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263949" y="2463279"/>
            <a:ext cx="2614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X-1)(X-6)</a:t>
            </a:r>
            <a:r>
              <a:rPr lang="ar-SA" sz="5400" dirty="0"/>
              <a:t>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90316" y="3517872"/>
            <a:ext cx="3323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3 X </a:t>
            </a:r>
            <a:r>
              <a:rPr lang="en-US" sz="4400" b="1" dirty="0">
                <a:latin typeface="Yu Gothic UI Semilight"/>
                <a:ea typeface="Yu Gothic UI Semilight"/>
              </a:rPr>
              <a:t>+</a:t>
            </a:r>
            <a:r>
              <a:rPr lang="en-US" sz="4400" b="1" dirty="0"/>
              <a:t> 7)(X-6)</a:t>
            </a:r>
            <a:r>
              <a:rPr lang="ar-SA" sz="4800" b="1" dirty="0"/>
              <a:t>)</a:t>
            </a:r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3776377" y="758317"/>
            <a:ext cx="36169" cy="4042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90313" y="3517872"/>
            <a:ext cx="31427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2070025" y="2204864"/>
            <a:ext cx="808743" cy="20882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217415" y="4800581"/>
            <a:ext cx="1888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6 -1   </a:t>
            </a:r>
            <a:r>
              <a:rPr lang="ar-SA" sz="5400" dirty="0" smtClean="0"/>
              <a:t> </a:t>
            </a:r>
            <a:endParaRPr lang="ar-SA" sz="5400" dirty="0"/>
          </a:p>
        </p:txBody>
      </p:sp>
      <p:sp>
        <p:nvSpPr>
          <p:cNvPr id="16" name="مستطيل 15"/>
          <p:cNvSpPr/>
          <p:nvPr/>
        </p:nvSpPr>
        <p:spPr>
          <a:xfrm>
            <a:off x="6468" y="5679676"/>
            <a:ext cx="2743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3 X </a:t>
            </a:r>
            <a:r>
              <a:rPr lang="en-US" sz="4400" b="1" dirty="0" smtClean="0"/>
              <a:t> 6)</a:t>
            </a:r>
            <a:r>
              <a:rPr lang="en-US" sz="4400" b="1" dirty="0" smtClean="0">
                <a:latin typeface="Yu Gothic UI Semilight"/>
                <a:ea typeface="Yu Gothic UI Semilight"/>
              </a:rPr>
              <a:t>+</a:t>
            </a:r>
            <a:r>
              <a:rPr lang="en-US" sz="4400" b="1" dirty="0" smtClean="0"/>
              <a:t> 7 </a:t>
            </a:r>
            <a:r>
              <a:rPr lang="ar-SA" sz="4800" b="1" dirty="0" smtClean="0"/>
              <a:t>)</a:t>
            </a:r>
            <a:endParaRPr lang="ar-SA" sz="4800" b="1" dirty="0"/>
          </a:p>
        </p:txBody>
      </p:sp>
      <p:cxnSp>
        <p:nvCxnSpPr>
          <p:cNvPr id="17" name="رابط مستقيم 16"/>
          <p:cNvCxnSpPr/>
          <p:nvPr/>
        </p:nvCxnSpPr>
        <p:spPr>
          <a:xfrm flipH="1" flipV="1">
            <a:off x="180626" y="5707729"/>
            <a:ext cx="2568902" cy="16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2502675" y="5246064"/>
            <a:ext cx="8143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/>
              <a:t>=</a:t>
            </a:r>
            <a:endParaRPr lang="ar-SA" sz="5400" dirty="0"/>
          </a:p>
        </p:txBody>
      </p:sp>
      <p:sp>
        <p:nvSpPr>
          <p:cNvPr id="22" name="مستطيل 21"/>
          <p:cNvSpPr/>
          <p:nvPr/>
        </p:nvSpPr>
        <p:spPr>
          <a:xfrm>
            <a:off x="3357402" y="4831984"/>
            <a:ext cx="1247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5   </a:t>
            </a:r>
            <a:r>
              <a:rPr lang="ar-SA" sz="5400" dirty="0" smtClean="0"/>
              <a:t> </a:t>
            </a:r>
            <a:endParaRPr lang="ar-SA" sz="5400" dirty="0"/>
          </a:p>
        </p:txBody>
      </p:sp>
      <p:cxnSp>
        <p:nvCxnSpPr>
          <p:cNvPr id="23" name="رابط مستقيم 22"/>
          <p:cNvCxnSpPr/>
          <p:nvPr/>
        </p:nvCxnSpPr>
        <p:spPr>
          <a:xfrm flipH="1" flipV="1">
            <a:off x="3509418" y="5739132"/>
            <a:ext cx="900313" cy="16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3436544" y="5755314"/>
            <a:ext cx="966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/>
              <a:t> </a:t>
            </a:r>
            <a:r>
              <a:rPr lang="en-US" sz="4800" b="1" dirty="0" smtClean="0"/>
              <a:t>25</a:t>
            </a:r>
            <a:endParaRPr lang="ar-SA" sz="4800" b="1" dirty="0"/>
          </a:p>
        </p:txBody>
      </p:sp>
      <p:sp>
        <p:nvSpPr>
          <p:cNvPr id="26" name="مستطيل 25"/>
          <p:cNvSpPr/>
          <p:nvPr/>
        </p:nvSpPr>
        <p:spPr>
          <a:xfrm>
            <a:off x="4814141" y="4984384"/>
            <a:ext cx="1247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1   </a:t>
            </a:r>
            <a:r>
              <a:rPr lang="ar-SA" sz="5400" dirty="0" smtClean="0"/>
              <a:t> </a:t>
            </a:r>
            <a:endParaRPr lang="ar-SA" sz="5400" dirty="0"/>
          </a:p>
        </p:txBody>
      </p:sp>
      <p:sp>
        <p:nvSpPr>
          <p:cNvPr id="27" name="مستطيل 26"/>
          <p:cNvSpPr/>
          <p:nvPr/>
        </p:nvSpPr>
        <p:spPr>
          <a:xfrm>
            <a:off x="4857763" y="5755314"/>
            <a:ext cx="1247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5   </a:t>
            </a:r>
            <a:r>
              <a:rPr lang="ar-SA" sz="5400" dirty="0" smtClean="0"/>
              <a:t> </a:t>
            </a:r>
            <a:endParaRPr lang="ar-SA" sz="5400" dirty="0"/>
          </a:p>
        </p:txBody>
      </p:sp>
      <p:cxnSp>
        <p:nvCxnSpPr>
          <p:cNvPr id="28" name="رابط مستقيم 27"/>
          <p:cNvCxnSpPr/>
          <p:nvPr/>
        </p:nvCxnSpPr>
        <p:spPr>
          <a:xfrm flipH="1" flipV="1">
            <a:off x="4987712" y="5755314"/>
            <a:ext cx="900313" cy="16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4247547" y="5277467"/>
            <a:ext cx="8143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/>
              <a:t>=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3162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7" grpId="0"/>
      <p:bldP spid="15" grpId="0"/>
      <p:bldP spid="16" grpId="0"/>
      <p:bldP spid="22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18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423" y="1844824"/>
            <a:ext cx="1072142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-1908720" y="1484784"/>
            <a:ext cx="5692008" cy="22322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44080" y="1760616"/>
            <a:ext cx="3741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X-25)(  X+  5 )</a:t>
            </a:r>
            <a:r>
              <a:rPr lang="ar-SA" sz="5400" dirty="0"/>
              <a:t>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307233" y="2815209"/>
            <a:ext cx="708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   </a:t>
            </a:r>
            <a:r>
              <a:rPr lang="en-US" sz="4800" b="1" dirty="0" smtClean="0"/>
              <a:t> </a:t>
            </a:r>
            <a:endParaRPr lang="ar-SA" sz="4800" b="1" dirty="0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344080" y="2815209"/>
            <a:ext cx="367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نصف إطار 4"/>
          <p:cNvSpPr/>
          <p:nvPr/>
        </p:nvSpPr>
        <p:spPr>
          <a:xfrm>
            <a:off x="2363149" y="1760616"/>
            <a:ext cx="800085" cy="840292"/>
          </a:xfrm>
          <a:prstGeom prst="halfFrame">
            <a:avLst>
              <a:gd name="adj1" fmla="val 0"/>
              <a:gd name="adj2" fmla="val 53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 flipH="1" flipV="1">
            <a:off x="2248127" y="2228251"/>
            <a:ext cx="153885" cy="3786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-133986" y="2854549"/>
            <a:ext cx="4405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X  -  5) (  X+   5 )</a:t>
            </a:r>
            <a:r>
              <a:rPr lang="ar-SA" sz="5400" dirty="0"/>
              <a:t>)</a:t>
            </a:r>
          </a:p>
        </p:txBody>
      </p:sp>
      <p:sp>
        <p:nvSpPr>
          <p:cNvPr id="25" name="نصف إطار 24"/>
          <p:cNvSpPr/>
          <p:nvPr/>
        </p:nvSpPr>
        <p:spPr>
          <a:xfrm>
            <a:off x="2357839" y="2934589"/>
            <a:ext cx="800085" cy="840292"/>
          </a:xfrm>
          <a:prstGeom prst="halfFrame">
            <a:avLst>
              <a:gd name="adj1" fmla="val 0"/>
              <a:gd name="adj2" fmla="val 53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نصف إطار 25"/>
          <p:cNvSpPr/>
          <p:nvPr/>
        </p:nvSpPr>
        <p:spPr>
          <a:xfrm>
            <a:off x="325979" y="2960903"/>
            <a:ext cx="611305" cy="840292"/>
          </a:xfrm>
          <a:prstGeom prst="halfFrame">
            <a:avLst>
              <a:gd name="adj1" fmla="val 0"/>
              <a:gd name="adj2" fmla="val 53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flipH="1" flipV="1">
            <a:off x="2262297" y="3381049"/>
            <a:ext cx="153885" cy="3786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 flipV="1">
            <a:off x="190195" y="3399252"/>
            <a:ext cx="153885" cy="3786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3307233" y="3552135"/>
            <a:ext cx="5858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نضرب في مرافق المقام</a:t>
            </a:r>
            <a:endParaRPr lang="ar-SA" sz="4800" dirty="0"/>
          </a:p>
        </p:txBody>
      </p:sp>
      <p:sp>
        <p:nvSpPr>
          <p:cNvPr id="43" name="مستطيل 42"/>
          <p:cNvSpPr/>
          <p:nvPr/>
        </p:nvSpPr>
        <p:spPr>
          <a:xfrm>
            <a:off x="810762" y="4383132"/>
            <a:ext cx="4020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X - 25)(  X+  5 )</a:t>
            </a:r>
            <a:r>
              <a:rPr lang="ar-SA" sz="5400" dirty="0"/>
              <a:t>)</a:t>
            </a:r>
          </a:p>
        </p:txBody>
      </p:sp>
      <p:sp>
        <p:nvSpPr>
          <p:cNvPr id="46" name="نصف إطار 45"/>
          <p:cNvSpPr/>
          <p:nvPr/>
        </p:nvSpPr>
        <p:spPr>
          <a:xfrm>
            <a:off x="3108753" y="4383132"/>
            <a:ext cx="800085" cy="840292"/>
          </a:xfrm>
          <a:prstGeom prst="halfFrame">
            <a:avLst>
              <a:gd name="adj1" fmla="val 0"/>
              <a:gd name="adj2" fmla="val 53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 flipH="1" flipV="1">
            <a:off x="2993731" y="4850767"/>
            <a:ext cx="153885" cy="3786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flipH="1">
            <a:off x="985087" y="5358343"/>
            <a:ext cx="367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مستطيل 53"/>
          <p:cNvSpPr/>
          <p:nvPr/>
        </p:nvSpPr>
        <p:spPr>
          <a:xfrm>
            <a:off x="1778125" y="5427399"/>
            <a:ext cx="2130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X – 25)</a:t>
            </a:r>
            <a:r>
              <a:rPr lang="ar-SA" sz="5400" dirty="0" smtClean="0"/>
              <a:t>)</a:t>
            </a:r>
            <a:endParaRPr lang="ar-SA" sz="5400" dirty="0"/>
          </a:p>
        </p:txBody>
      </p:sp>
      <p:cxnSp>
        <p:nvCxnSpPr>
          <p:cNvPr id="32" name="رابط مستقيم 31"/>
          <p:cNvCxnSpPr/>
          <p:nvPr/>
        </p:nvCxnSpPr>
        <p:spPr>
          <a:xfrm>
            <a:off x="1348720" y="4132022"/>
            <a:ext cx="1730670" cy="23488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5307296" y="4809247"/>
            <a:ext cx="2337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  X+  5  </a:t>
            </a:r>
            <a:r>
              <a:rPr lang="ar-SA" sz="5400" dirty="0" smtClean="0"/>
              <a:t> </a:t>
            </a:r>
            <a:endParaRPr lang="ar-SA" sz="5400" dirty="0"/>
          </a:p>
        </p:txBody>
      </p:sp>
      <p:sp>
        <p:nvSpPr>
          <p:cNvPr id="58" name="نصف إطار 57"/>
          <p:cNvSpPr/>
          <p:nvPr/>
        </p:nvSpPr>
        <p:spPr>
          <a:xfrm>
            <a:off x="5836327" y="4803278"/>
            <a:ext cx="800085" cy="840292"/>
          </a:xfrm>
          <a:prstGeom prst="halfFrame">
            <a:avLst>
              <a:gd name="adj1" fmla="val 0"/>
              <a:gd name="adj2" fmla="val 53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59" name="رابط مستقيم 58"/>
          <p:cNvCxnSpPr/>
          <p:nvPr/>
        </p:nvCxnSpPr>
        <p:spPr>
          <a:xfrm flipH="1" flipV="1">
            <a:off x="5682442" y="5238085"/>
            <a:ext cx="153885" cy="3786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4572000" y="4855414"/>
            <a:ext cx="909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  =</a:t>
            </a:r>
            <a:endParaRPr lang="ar-SA" sz="5400" dirty="0"/>
          </a:p>
        </p:txBody>
      </p:sp>
      <p:sp>
        <p:nvSpPr>
          <p:cNvPr id="61" name="مستطيل 60"/>
          <p:cNvSpPr/>
          <p:nvPr/>
        </p:nvSpPr>
        <p:spPr>
          <a:xfrm>
            <a:off x="7123437" y="4897287"/>
            <a:ext cx="909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  =</a:t>
            </a:r>
            <a:endParaRPr lang="ar-SA" sz="5400" dirty="0"/>
          </a:p>
        </p:txBody>
      </p:sp>
      <p:sp>
        <p:nvSpPr>
          <p:cNvPr id="62" name="مستطيل 61"/>
          <p:cNvSpPr/>
          <p:nvPr/>
        </p:nvSpPr>
        <p:spPr>
          <a:xfrm>
            <a:off x="7713662" y="4942844"/>
            <a:ext cx="1228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   10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29163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  <p:bldP spid="43" grpId="0"/>
      <p:bldP spid="54" grpId="0"/>
      <p:bldP spid="57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" y="116632"/>
            <a:ext cx="912417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836522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731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562" y="0"/>
            <a:ext cx="96204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0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250" y="188640"/>
            <a:ext cx="941409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3334"/>
            <a:ext cx="8352927" cy="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83568" y="3356992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درجة البسط &lt; درجة المقام       </a:t>
            </a:r>
            <a:r>
              <a:rPr lang="ar-SA" sz="3600" dirty="0" err="1" smtClean="0"/>
              <a:t>النهايه</a:t>
            </a:r>
            <a:r>
              <a:rPr lang="ar-SA" sz="3600" dirty="0" smtClean="0"/>
              <a:t> =</a:t>
            </a:r>
            <a:r>
              <a:rPr lang="en-US" sz="3600" dirty="0" smtClean="0"/>
              <a:t>0 </a:t>
            </a:r>
            <a:endParaRPr lang="ar-S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/>
              <p:cNvSpPr txBox="1"/>
              <p:nvPr/>
            </p:nvSpPr>
            <p:spPr>
              <a:xfrm>
                <a:off x="-175840" y="4391034"/>
                <a:ext cx="9207648" cy="7139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3600" dirty="0" smtClean="0"/>
                  <a:t>درجة البسط </a:t>
                </a:r>
                <a:r>
                  <a:rPr lang="ar-SA" sz="3600" dirty="0" smtClean="0">
                    <a:latin typeface="Yu Gothic UI Semilight"/>
                    <a:ea typeface="Yu Gothic UI Semilight"/>
                  </a:rPr>
                  <a:t>&gt;  </a:t>
                </a:r>
                <a:r>
                  <a:rPr lang="ar-SA" sz="3600" dirty="0" smtClean="0"/>
                  <a:t>درجة المقام       </a:t>
                </a:r>
                <a:r>
                  <a:rPr lang="ar-SA" sz="3600" dirty="0" err="1" smtClean="0"/>
                  <a:t>النهايه</a:t>
                </a:r>
                <a:r>
                  <a:rPr lang="ar-SA" sz="3600" dirty="0" smtClean="0"/>
                  <a:t> =   </a:t>
                </a:r>
                <a14:m>
                  <m:oMath xmlns:m="http://schemas.openxmlformats.org/officeDocument/2006/math">
                    <m:r>
                      <a:rPr lang="ar-SA" sz="36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∞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ar-SA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او</m:t>
                    </m:r>
                    <m:r>
                      <a:rPr lang="ar-SA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∞</m:t>
                    </m:r>
                  </m:oMath>
                </a14:m>
                <a:endParaRPr lang="ar-SA" sz="3600" dirty="0"/>
              </a:p>
            </p:txBody>
          </p:sp>
        </mc:Choice>
        <mc:Fallback xmlns="">
          <p:sp>
            <p:nvSpPr>
              <p:cNvPr id="6" name="مربع ن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40" y="4391034"/>
                <a:ext cx="9207648" cy="713978"/>
              </a:xfrm>
              <a:prstGeom prst="rect">
                <a:avLst/>
              </a:prstGeom>
              <a:blipFill rotWithShape="1">
                <a:blip r:embed="rId4"/>
                <a:stretch>
                  <a:fillRect t="-3419" r="-1985" b="-3162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-63648" y="5733255"/>
                <a:ext cx="9207648" cy="864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3600" dirty="0" smtClean="0"/>
                  <a:t>درجة البسط </a:t>
                </a:r>
                <a:r>
                  <a:rPr lang="ar-SA" sz="3600" dirty="0" smtClean="0">
                    <a:latin typeface="Yu Gothic UI Semilight"/>
                    <a:ea typeface="Yu Gothic UI Semilight"/>
                  </a:rPr>
                  <a:t>=  </a:t>
                </a:r>
                <a:r>
                  <a:rPr lang="ar-SA" sz="3600" dirty="0" smtClean="0"/>
                  <a:t>درجة المقام       </a:t>
                </a:r>
                <a:r>
                  <a:rPr lang="ar-SA" sz="3600" dirty="0" err="1" smtClean="0"/>
                  <a:t>النهايه</a:t>
                </a:r>
                <a:r>
                  <a:rPr lang="ar-SA" sz="3600" dirty="0" smtClean="0"/>
                  <a:t> =   </a:t>
                </a:r>
                <a14:m>
                  <m:oMath xmlns:m="http://schemas.openxmlformats.org/officeDocument/2006/math">
                    <m:r>
                      <a:rPr lang="ar-SA" sz="36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ar-SA" sz="3600" dirty="0"/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648" y="5733255"/>
                <a:ext cx="9207648" cy="864000"/>
              </a:xfrm>
              <a:prstGeom prst="rect">
                <a:avLst/>
              </a:prstGeom>
              <a:blipFill rotWithShape="1">
                <a:blip r:embed="rId5"/>
                <a:stretch>
                  <a:fillRect t="-10563" r="-1987" b="-7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رابط مستقيم 6"/>
          <p:cNvCxnSpPr/>
          <p:nvPr/>
        </p:nvCxnSpPr>
        <p:spPr>
          <a:xfrm flipH="1">
            <a:off x="1403648" y="6056421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1115616" y="5628252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معامل البسط</a:t>
            </a:r>
            <a:endParaRPr lang="ar-SA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115616" y="6099689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معامل المقام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9595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821" y="0"/>
            <a:ext cx="9439821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4" y="1538516"/>
            <a:ext cx="8264303" cy="197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35968" y="3509392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درجة البسط &lt; درجة المقام       </a:t>
            </a:r>
            <a:r>
              <a:rPr lang="ar-SA" sz="3600" dirty="0" err="1" smtClean="0"/>
              <a:t>النهايه</a:t>
            </a:r>
            <a:r>
              <a:rPr lang="ar-SA" sz="3600" dirty="0" smtClean="0"/>
              <a:t> =</a:t>
            </a:r>
            <a:r>
              <a:rPr lang="en-US" sz="3600" dirty="0" smtClean="0"/>
              <a:t>0 </a:t>
            </a:r>
            <a:endParaRPr lang="ar-SA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مربع نص 6"/>
              <p:cNvSpPr txBox="1"/>
              <p:nvPr/>
            </p:nvSpPr>
            <p:spPr>
              <a:xfrm>
                <a:off x="-23440" y="4543434"/>
                <a:ext cx="9207648" cy="71397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3600" dirty="0" smtClean="0"/>
                  <a:t>درجة البسط </a:t>
                </a:r>
                <a:r>
                  <a:rPr lang="ar-SA" sz="3600" dirty="0" smtClean="0">
                    <a:latin typeface="Yu Gothic UI Semilight"/>
                    <a:ea typeface="Yu Gothic UI Semilight"/>
                  </a:rPr>
                  <a:t>&gt;  </a:t>
                </a:r>
                <a:r>
                  <a:rPr lang="ar-SA" sz="3600" dirty="0" smtClean="0"/>
                  <a:t>درجة المقام       </a:t>
                </a:r>
                <a:r>
                  <a:rPr lang="ar-SA" sz="3600" dirty="0" err="1" smtClean="0"/>
                  <a:t>النهايه</a:t>
                </a:r>
                <a:r>
                  <a:rPr lang="ar-SA" sz="3600" dirty="0" smtClean="0"/>
                  <a:t> =   </a:t>
                </a:r>
                <a14:m>
                  <m:oMath xmlns:m="http://schemas.openxmlformats.org/officeDocument/2006/math">
                    <m:r>
                      <a:rPr lang="ar-SA" sz="36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∞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ar-SA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او</m:t>
                    </m:r>
                    <m:r>
                      <a:rPr lang="ar-SA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∞</m:t>
                    </m:r>
                  </m:oMath>
                </a14:m>
                <a:endParaRPr lang="ar-SA" sz="3600" dirty="0"/>
              </a:p>
            </p:txBody>
          </p:sp>
        </mc:Choice>
        <mc:Fallback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40" y="4543434"/>
                <a:ext cx="9207648" cy="713978"/>
              </a:xfrm>
              <a:prstGeom prst="rect">
                <a:avLst/>
              </a:prstGeom>
              <a:blipFill rotWithShape="1">
                <a:blip r:embed="rId4"/>
                <a:stretch>
                  <a:fillRect t="-3419" r="-1985" b="-3162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مربع نص 7"/>
              <p:cNvSpPr txBox="1"/>
              <p:nvPr/>
            </p:nvSpPr>
            <p:spPr>
              <a:xfrm>
                <a:off x="-382921" y="5885655"/>
                <a:ext cx="9207648" cy="864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3600" dirty="0" smtClean="0"/>
                  <a:t>درجة البسط </a:t>
                </a:r>
                <a:r>
                  <a:rPr lang="ar-SA" sz="3600" dirty="0" smtClean="0">
                    <a:latin typeface="Yu Gothic UI Semilight"/>
                    <a:ea typeface="Yu Gothic UI Semilight"/>
                  </a:rPr>
                  <a:t>=  </a:t>
                </a:r>
                <a:r>
                  <a:rPr lang="ar-SA" sz="3600" dirty="0" smtClean="0"/>
                  <a:t>درجة المقام       </a:t>
                </a:r>
                <a:r>
                  <a:rPr lang="ar-SA" sz="3600" dirty="0" err="1" smtClean="0"/>
                  <a:t>النهايه</a:t>
                </a:r>
                <a:r>
                  <a:rPr lang="ar-SA" sz="3600" dirty="0" smtClean="0"/>
                  <a:t> =   </a:t>
                </a:r>
                <a14:m>
                  <m:oMath xmlns:m="http://schemas.openxmlformats.org/officeDocument/2006/math">
                    <m:r>
                      <a:rPr lang="ar-SA" sz="36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ar-SA" sz="3600" dirty="0"/>
              </a:p>
            </p:txBody>
          </p:sp>
        </mc:Choice>
        <mc:Fallback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2921" y="5885655"/>
                <a:ext cx="9207648" cy="864000"/>
              </a:xfrm>
              <a:prstGeom prst="rect">
                <a:avLst/>
              </a:prstGeom>
              <a:blipFill rotWithShape="1">
                <a:blip r:embed="rId5"/>
                <a:stretch>
                  <a:fillRect t="-10563" r="-1985" b="-7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رابط مستقيم 8"/>
          <p:cNvCxnSpPr/>
          <p:nvPr/>
        </p:nvCxnSpPr>
        <p:spPr>
          <a:xfrm flipH="1">
            <a:off x="1556048" y="6208821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1268016" y="5780652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معامل البسط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268016" y="6252089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معامل المقام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854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770" y="54033"/>
            <a:ext cx="9648330" cy="40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475656" y="4581128"/>
            <a:ext cx="66967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/>
              <a:t>بالتعويض</a:t>
            </a:r>
            <a:endParaRPr lang="ar-SA" sz="9600" dirty="0"/>
          </a:p>
        </p:txBody>
      </p:sp>
    </p:spTree>
    <p:extLst>
      <p:ext uri="{BB962C8B-B14F-4D97-AF65-F5344CB8AC3E}">
        <p14:creationId xmlns:p14="http://schemas.microsoft.com/office/powerpoint/2010/main" val="39374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39"/>
            <a:ext cx="7094537" cy="66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9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24"/>
            <a:ext cx="9144000" cy="68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8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06888" cy="68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1"/>
            <a:ext cx="9110001" cy="66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25696"/>
              </p:ext>
            </p:extLst>
          </p:nvPr>
        </p:nvGraphicFramePr>
        <p:xfrm>
          <a:off x="107503" y="2348880"/>
          <a:ext cx="8914866" cy="381642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71622"/>
                <a:gridCol w="2971622"/>
                <a:gridCol w="2971622"/>
              </a:tblGrid>
              <a:tr h="3816424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1A)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1B)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mtClean="0"/>
                        <a:t>1C)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73" y="116632"/>
            <a:ext cx="922131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95536" y="2997131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-2</a:t>
            </a:r>
            <a:r>
              <a:rPr lang="en-US" sz="3600" dirty="0" smtClean="0">
                <a:latin typeface="Yu Gothic UI Semilight"/>
                <a:ea typeface="Yu Gothic UI Semilight"/>
              </a:rPr>
              <a:t>³=-8+4=-4</a:t>
            </a:r>
            <a:endParaRPr lang="ar-SA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-2628800" y="2997131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 2 – 3      </a:t>
            </a:r>
            <a:endParaRPr lang="ar-SA" sz="3600" dirty="0"/>
          </a:p>
        </p:txBody>
      </p:sp>
      <p:cxnSp>
        <p:nvCxnSpPr>
          <p:cNvPr id="8" name="رابط مستقيم 7"/>
          <p:cNvCxnSpPr/>
          <p:nvPr/>
        </p:nvCxnSpPr>
        <p:spPr>
          <a:xfrm>
            <a:off x="3275856" y="3643462"/>
            <a:ext cx="2592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-1980728" y="3642822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 (2×4) – 2 - 15      </a:t>
            </a:r>
            <a:endParaRPr lang="ar-SA" sz="36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-3132856" y="4715728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    1</a:t>
            </a:r>
            <a:endParaRPr lang="ar-SA" sz="3600" dirty="0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4716016" y="53012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-3130688" y="5301206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 9</a:t>
            </a:r>
            <a:endParaRPr lang="ar-SA" sz="36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-3914784" y="4978042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=</a:t>
            </a:r>
            <a:endParaRPr lang="ar-SA" sz="36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-5869160" y="3184913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  – 1  +3</a:t>
            </a:r>
            <a:endParaRPr lang="ar-SA" sz="36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-5941168" y="4715728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   2</a:t>
            </a:r>
            <a:endParaRPr lang="ar-SA" sz="3600" dirty="0"/>
          </a:p>
        </p:txBody>
      </p:sp>
      <p:cxnSp>
        <p:nvCxnSpPr>
          <p:cNvPr id="22" name="رابط مستقيم 21"/>
          <p:cNvCxnSpPr/>
          <p:nvPr/>
        </p:nvCxnSpPr>
        <p:spPr>
          <a:xfrm>
            <a:off x="1117784" y="3184913"/>
            <a:ext cx="14707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V="1">
            <a:off x="1043608" y="3198558"/>
            <a:ext cx="72008" cy="518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 flipV="1">
            <a:off x="858052" y="3500680"/>
            <a:ext cx="178936" cy="216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2153412" y="4767063"/>
            <a:ext cx="474372" cy="136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V="1">
            <a:off x="2051720" y="4780708"/>
            <a:ext cx="101692" cy="518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H="1" flipV="1">
            <a:off x="1853156" y="5082830"/>
            <a:ext cx="198564" cy="218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-6805264" y="4773885"/>
            <a:ext cx="84969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=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6273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18" grpId="0"/>
      <p:bldP spid="19" grpId="0"/>
      <p:bldP spid="20" grpId="0"/>
      <p:bldP spid="2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120803"/>
              </p:ext>
            </p:extLst>
          </p:nvPr>
        </p:nvGraphicFramePr>
        <p:xfrm>
          <a:off x="709228" y="2986152"/>
          <a:ext cx="8229600" cy="32511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25116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" y="188640"/>
            <a:ext cx="912225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0" y="3356992"/>
            <a:ext cx="8604448" cy="1584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27584" y="4797152"/>
            <a:ext cx="7992888" cy="180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43131"/>
              </p:ext>
            </p:extLst>
          </p:nvPr>
        </p:nvGraphicFramePr>
        <p:xfrm>
          <a:off x="581824" y="1360996"/>
          <a:ext cx="8238648" cy="494832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19324"/>
                <a:gridCol w="4119324"/>
              </a:tblGrid>
              <a:tr h="4948324">
                <a:tc>
                  <a:txBody>
                    <a:bodyPr/>
                    <a:lstStyle/>
                    <a:p>
                      <a:pPr rtl="1"/>
                      <a:endParaRPr lang="ar-SA" dirty="0">
                        <a:ln w="762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4582870" y="3656330"/>
            <a:ext cx="42376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/>
              <a:t>5×-3=-15-10=-25</a:t>
            </a:r>
            <a:endParaRPr lang="ar-SA" sz="4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45269" y="3431718"/>
            <a:ext cx="423760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400" b="1" dirty="0" smtClean="0"/>
              <a:t>5</a:t>
            </a:r>
            <a:r>
              <a:rPr lang="en-US" sz="4400" b="1" dirty="0" smtClean="0">
                <a:latin typeface="Yu Gothic UI Semilight"/>
                <a:ea typeface="Yu Gothic UI Semilight"/>
              </a:rPr>
              <a:t>²</a:t>
            </a:r>
            <a:r>
              <a:rPr lang="en-US" sz="4400" b="1" dirty="0" smtClean="0"/>
              <a:t> +  ( 4×5 ) +13 </a:t>
            </a:r>
            <a:endParaRPr lang="ar-SA" sz="4400" b="1" dirty="0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827584" y="4201159"/>
            <a:ext cx="3755286" cy="0"/>
          </a:xfrm>
          <a:prstGeom prst="lin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683568" y="4201159"/>
            <a:ext cx="38993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333085" y="4201159"/>
            <a:ext cx="423760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400" b="1" dirty="0" smtClean="0"/>
              <a:t>5-3           </a:t>
            </a:r>
            <a:endParaRPr lang="ar-SA" sz="44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33084" y="5502344"/>
            <a:ext cx="423760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400" b="1" dirty="0" smtClean="0"/>
              <a:t>=29</a:t>
            </a:r>
            <a:endParaRPr lang="ar-SA" sz="4400" b="1" dirty="0"/>
          </a:p>
        </p:txBody>
      </p:sp>
      <p:cxnSp>
        <p:nvCxnSpPr>
          <p:cNvPr id="9" name="رابط مستقيم 8"/>
          <p:cNvCxnSpPr>
            <a:stCxn id="7" idx="0"/>
            <a:endCxn id="7" idx="2"/>
          </p:cNvCxnSpPr>
          <p:nvPr/>
        </p:nvCxnSpPr>
        <p:spPr>
          <a:xfrm>
            <a:off x="4701148" y="1360996"/>
            <a:ext cx="0" cy="49483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0"/>
            <a:ext cx="89837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05" y="170032"/>
            <a:ext cx="9323398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62297"/>
            <a:ext cx="4176464" cy="45215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355976" y="2539008"/>
            <a:ext cx="4775799" cy="233910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 smtClean="0"/>
              <a:t>2A)                           </a:t>
            </a:r>
          </a:p>
          <a:p>
            <a:r>
              <a:rPr lang="en-US" sz="4000" b="1" dirty="0" smtClean="0"/>
              <a:t>4</a:t>
            </a:r>
            <a:r>
              <a:rPr lang="en-US" sz="4000" b="1" dirty="0" smtClean="0">
                <a:latin typeface="Yu Gothic UI Semilight"/>
                <a:ea typeface="Yu Gothic UI Semilight"/>
              </a:rPr>
              <a:t>³-(3×4²)-(5×4)+7=3</a:t>
            </a:r>
          </a:p>
          <a:p>
            <a:endParaRPr lang="ar-SA" sz="66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323536" y="4887278"/>
            <a:ext cx="4775799" cy="24006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 smtClean="0"/>
              <a:t>2B)                           </a:t>
            </a:r>
          </a:p>
          <a:p>
            <a:pPr algn="l"/>
            <a:r>
              <a:rPr lang="en-US" sz="4400" b="1" dirty="0" smtClean="0"/>
              <a:t>-</a:t>
            </a:r>
            <a:r>
              <a:rPr lang="en-US" sz="4400" b="1" dirty="0" smtClean="0">
                <a:latin typeface="Yu Gothic UI Semilight"/>
                <a:ea typeface="Yu Gothic UI Semilight"/>
              </a:rPr>
              <a:t>5+1  </a:t>
            </a:r>
          </a:p>
          <a:p>
            <a:endParaRPr lang="ar-SA" sz="6600" dirty="0"/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4487594" y="6122238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355977" y="6122238"/>
            <a:ext cx="1139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25+3</a:t>
            </a:r>
            <a:endParaRPr lang="ar-SA" sz="36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132519" y="5799071"/>
            <a:ext cx="1139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=</a:t>
            </a:r>
            <a:endParaRPr lang="ar-SA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264803" y="5475904"/>
            <a:ext cx="1139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 - 4</a:t>
            </a:r>
            <a:endParaRPr lang="ar-SA" sz="3600" b="1" dirty="0"/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6711435" y="6122235"/>
            <a:ext cx="693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6174010" y="6126982"/>
            <a:ext cx="1139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smtClean="0"/>
              <a:t> 28</a:t>
            </a:r>
            <a:endParaRPr lang="ar-SA" sz="36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608068" y="5799070"/>
            <a:ext cx="1139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=</a:t>
            </a:r>
            <a:endParaRPr lang="ar-SA" sz="36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7740352" y="5475903"/>
            <a:ext cx="1139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 - 1</a:t>
            </a:r>
            <a:endParaRPr lang="ar-SA" sz="3600" b="1" dirty="0"/>
          </a:p>
        </p:txBody>
      </p:sp>
      <p:cxnSp>
        <p:nvCxnSpPr>
          <p:cNvPr id="17" name="رابط مستقيم 16"/>
          <p:cNvCxnSpPr/>
          <p:nvPr/>
        </p:nvCxnSpPr>
        <p:spPr>
          <a:xfrm flipH="1">
            <a:off x="8186984" y="6122234"/>
            <a:ext cx="693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7649559" y="6126981"/>
            <a:ext cx="11397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  7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6228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8022208" cy="19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" y="5012"/>
            <a:ext cx="8773705" cy="3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2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93" y="0"/>
            <a:ext cx="924729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260</Words>
  <Application>Microsoft Office PowerPoint</Application>
  <PresentationFormat>عرض على الشاشة (3:4)‏</PresentationFormat>
  <Paragraphs>74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19</cp:revision>
  <dcterms:created xsi:type="dcterms:W3CDTF">2017-04-03T05:56:45Z</dcterms:created>
  <dcterms:modified xsi:type="dcterms:W3CDTF">2017-04-05T07:56:20Z</dcterms:modified>
</cp:coreProperties>
</file>