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60142-959B-4EEB-8AFE-8AAD2A5A1907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5836-08D9-4E70-A2B1-AB70F1C1DEC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جمة مكونة من 6 نقاط 3"/>
          <p:cNvSpPr/>
          <p:nvPr/>
        </p:nvSpPr>
        <p:spPr>
          <a:xfrm>
            <a:off x="2627784" y="260648"/>
            <a:ext cx="4392488" cy="1728192"/>
          </a:xfrm>
          <a:prstGeom prst="star6">
            <a:avLst>
              <a:gd name="adj" fmla="val 39175"/>
              <a:gd name="hf" fmla="val 11547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العناية بالفم و الاسنان</a:t>
            </a:r>
            <a:endParaRPr lang="ar-SA" sz="2800" dirty="0"/>
          </a:p>
        </p:txBody>
      </p:sp>
      <p:pic>
        <p:nvPicPr>
          <p:cNvPr id="5" name="صورة 4" descr="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420888"/>
            <a:ext cx="2571750" cy="2000250"/>
          </a:xfrm>
          <a:prstGeom prst="rect">
            <a:avLst/>
          </a:prstGeom>
        </p:spPr>
      </p:pic>
      <p:sp>
        <p:nvSpPr>
          <p:cNvPr id="6" name="موجة 5"/>
          <p:cNvSpPr/>
          <p:nvPr/>
        </p:nvSpPr>
        <p:spPr>
          <a:xfrm>
            <a:off x="3275856" y="3140968"/>
            <a:ext cx="5112568" cy="720080"/>
          </a:xfrm>
          <a:prstGeom prst="wave">
            <a:avLst>
              <a:gd name="adj1" fmla="val 7788"/>
              <a:gd name="adj2" fmla="val 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جمال ابتسامتك يتأثر بمظهر أسنانك .</a:t>
            </a:r>
            <a:endParaRPr lang="ar-SA" sz="2400" b="1" dirty="0"/>
          </a:p>
        </p:txBody>
      </p:sp>
      <p:sp>
        <p:nvSpPr>
          <p:cNvPr id="7" name="موجة 6"/>
          <p:cNvSpPr/>
          <p:nvPr/>
        </p:nvSpPr>
        <p:spPr>
          <a:xfrm>
            <a:off x="467544" y="5373216"/>
            <a:ext cx="5112568" cy="720080"/>
          </a:xfrm>
          <a:prstGeom prst="wave">
            <a:avLst>
              <a:gd name="adj1" fmla="val 7788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الغذاء المتوازن اساس نمو الاسنان السليمة .</a:t>
            </a:r>
            <a:endParaRPr lang="ar-SA" sz="2400" b="1" dirty="0"/>
          </a:p>
        </p:txBody>
      </p:sp>
      <p:pic>
        <p:nvPicPr>
          <p:cNvPr id="8" name="صورة 7" descr="090109214823uvR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520648"/>
            <a:ext cx="2323975" cy="19519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228184" y="404664"/>
            <a:ext cx="24482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/>
              <a:t>فوائد الأسنان: </a:t>
            </a:r>
            <a:endParaRPr lang="ar-SA" sz="2800" b="1" u="sng" dirty="0"/>
          </a:p>
        </p:txBody>
      </p:sp>
      <p:sp>
        <p:nvSpPr>
          <p:cNvPr id="3" name="مستطيل ذو زوايا قطرية مستديرة 2"/>
          <p:cNvSpPr/>
          <p:nvPr/>
        </p:nvSpPr>
        <p:spPr>
          <a:xfrm>
            <a:off x="5292080" y="1052736"/>
            <a:ext cx="2736304" cy="576064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1- تقطيع الطعام وطحنه </a:t>
            </a:r>
            <a:endParaRPr lang="ar-SA" sz="2400" b="1" dirty="0"/>
          </a:p>
        </p:txBody>
      </p:sp>
      <p:sp>
        <p:nvSpPr>
          <p:cNvPr id="4" name="مستطيل ذو زوايا قطرية مستديرة 3"/>
          <p:cNvSpPr/>
          <p:nvPr/>
        </p:nvSpPr>
        <p:spPr>
          <a:xfrm>
            <a:off x="1403648" y="1052736"/>
            <a:ext cx="2736304" cy="576064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2- نطق الحروف نطقا سليما .</a:t>
            </a:r>
            <a:endParaRPr lang="ar-SA" sz="20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6156176" y="1988840"/>
            <a:ext cx="2304256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تنظيف الاسنان </a:t>
            </a:r>
            <a:endParaRPr lang="ar-SA" sz="24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940152" y="2564904"/>
            <a:ext cx="25202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u="sng" dirty="0" smtClean="0"/>
              <a:t>اولا: بالفرشاة والمعجون :</a:t>
            </a:r>
            <a:endParaRPr lang="ar-SA" sz="2000" b="1" u="sng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971600" y="3140968"/>
            <a:ext cx="6984776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لتنظيف الاسنان بطريقة صحيحة ينبغي وضع قليل من معجون الاسنان على الفرشاة </a:t>
            </a:r>
            <a:r>
              <a:rPr lang="ar-SA" sz="2000" b="1" dirty="0" smtClean="0"/>
              <a:t>وإتباع </a:t>
            </a:r>
            <a:r>
              <a:rPr lang="ar-SA" sz="2000" b="1" dirty="0" smtClean="0"/>
              <a:t>الخطوات التالية :</a:t>
            </a:r>
            <a:endParaRPr lang="ar-SA" sz="2000" b="1" dirty="0"/>
          </a:p>
        </p:txBody>
      </p:sp>
      <p:sp>
        <p:nvSpPr>
          <p:cNvPr id="8" name="تمرير أفقي 7"/>
          <p:cNvSpPr/>
          <p:nvPr/>
        </p:nvSpPr>
        <p:spPr>
          <a:xfrm>
            <a:off x="1115616" y="3933056"/>
            <a:ext cx="6840760" cy="2592288"/>
          </a:xfrm>
          <a:prstGeom prst="horizontalScroll">
            <a:avLst>
              <a:gd name="adj" fmla="val 56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1- تنظيف </a:t>
            </a:r>
            <a:r>
              <a:rPr lang="ar-SA" sz="2400" b="1" dirty="0" smtClean="0"/>
              <a:t>الأسنان </a:t>
            </a:r>
            <a:r>
              <a:rPr lang="ar-SA" sz="2400" b="1" dirty="0" smtClean="0"/>
              <a:t>.............. من .............. </a:t>
            </a:r>
            <a:r>
              <a:rPr lang="ar-SA" sz="2400" b="1" dirty="0" smtClean="0"/>
              <a:t>إلى الأسفل </a:t>
            </a:r>
            <a:r>
              <a:rPr lang="ar-SA" sz="2400" b="1" dirty="0" smtClean="0"/>
              <a:t>.</a:t>
            </a:r>
          </a:p>
          <a:p>
            <a:r>
              <a:rPr lang="ar-SA" sz="2400" b="1" dirty="0" smtClean="0"/>
              <a:t>2- تنظف </a:t>
            </a:r>
            <a:r>
              <a:rPr lang="ar-SA" sz="2400" b="1" dirty="0" smtClean="0"/>
              <a:t>الأسنان </a:t>
            </a:r>
            <a:r>
              <a:rPr lang="ar-SA" sz="2400" b="1" dirty="0" smtClean="0"/>
              <a:t>................. من ............... </a:t>
            </a:r>
            <a:r>
              <a:rPr lang="ar-SA" sz="2400" b="1" dirty="0" smtClean="0"/>
              <a:t>إلى الأعلى </a:t>
            </a:r>
            <a:r>
              <a:rPr lang="ar-SA" sz="2400" b="1" dirty="0" smtClean="0"/>
              <a:t>.</a:t>
            </a:r>
          </a:p>
          <a:p>
            <a:r>
              <a:rPr lang="ar-SA" sz="2400" b="1" dirty="0" smtClean="0"/>
              <a:t>3- تنظف الاسنان من ....................</a:t>
            </a:r>
          </a:p>
          <a:p>
            <a:r>
              <a:rPr lang="ar-SA" sz="2400" b="1" dirty="0" smtClean="0"/>
              <a:t>4- ينظف .................. </a:t>
            </a:r>
            <a:r>
              <a:rPr lang="ar-SA" sz="2400" b="1" dirty="0" smtClean="0"/>
              <a:t>الأسنان </a:t>
            </a:r>
            <a:r>
              <a:rPr lang="ar-SA" sz="2400" b="1" dirty="0" smtClean="0"/>
              <a:t>.</a:t>
            </a:r>
          </a:p>
          <a:p>
            <a:pPr algn="ctr"/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788024" y="4293096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العلوية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203848" y="4293096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الأعلى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92080" y="5445224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قمم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059832" y="4653136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الأسفل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716016" y="4653136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السفلية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283968" y="5013176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الداخل</a:t>
            </a:r>
            <a:endParaRPr lang="ar-S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228184" y="476672"/>
            <a:ext cx="25202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/>
              <a:t>ثانيا : بالسواك :</a:t>
            </a:r>
            <a:endParaRPr lang="ar-SA" sz="2400" b="1" u="sng" dirty="0"/>
          </a:p>
        </p:txBody>
      </p:sp>
      <p:sp>
        <p:nvSpPr>
          <p:cNvPr id="3" name="مستطيل ذو زاويتين مستديرتين في نفس الجانب 2"/>
          <p:cNvSpPr/>
          <p:nvPr/>
        </p:nvSpPr>
        <p:spPr>
          <a:xfrm>
            <a:off x="1259632" y="1052736"/>
            <a:ext cx="7560840" cy="1584176"/>
          </a:xfrm>
          <a:prstGeom prst="round2SameRect">
            <a:avLst>
              <a:gd name="adj1" fmla="val 16667"/>
              <a:gd name="adj2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/>
              <a:t>السواك : عود من شجرة تسمى الاراك يستخدم لتنظيف الاسنان .</a:t>
            </a:r>
          </a:p>
          <a:p>
            <a:r>
              <a:rPr lang="ar-SA" sz="2000" b="1" dirty="0" smtClean="0"/>
              <a:t>استشهدي بدليل من السنة على اهميته وفضل استعماله .</a:t>
            </a:r>
          </a:p>
          <a:p>
            <a:r>
              <a:rPr lang="ar-SA" sz="2000" b="1" dirty="0" smtClean="0"/>
              <a:t>.......................................................................................</a:t>
            </a:r>
          </a:p>
          <a:p>
            <a:r>
              <a:rPr lang="ar-SA" sz="2000" b="1" dirty="0" smtClean="0"/>
              <a:t>كيف يستخدم السواك ؟</a:t>
            </a:r>
          </a:p>
          <a:p>
            <a:r>
              <a:rPr lang="ar-SA" sz="2000" b="1" dirty="0" smtClean="0"/>
              <a:t>.........................................................................................</a:t>
            </a:r>
            <a:endParaRPr lang="ar-SA" sz="2000" b="1" dirty="0"/>
          </a:p>
        </p:txBody>
      </p:sp>
      <p:sp>
        <p:nvSpPr>
          <p:cNvPr id="4" name="خماسي 3"/>
          <p:cNvSpPr/>
          <p:nvPr/>
        </p:nvSpPr>
        <p:spPr>
          <a:xfrm>
            <a:off x="7020272" y="2924944"/>
            <a:ext cx="1728192" cy="504056"/>
          </a:xfrm>
          <a:prstGeom prst="homePlate">
            <a:avLst>
              <a:gd name="adj" fmla="val 6014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ملاحظة</a:t>
            </a:r>
            <a:endParaRPr lang="ar-SA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4283968" y="4005064"/>
            <a:ext cx="4608512" cy="24482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sz="2000" b="1" dirty="0" smtClean="0"/>
              <a:t>بعد تنظيف الاسنان بالفرشاة او السواك يفضل استخدام الخيط الطبي للتخلص من الطعام الملتصق بين الاسنان ولاستخدام الخيط الطبي بطريقة صحيحة يجب شده و ادخاله برفق بين الاسنان الى الاعلى و الاسفل وتكرار هذه العملية على الاسنان كلها مع المضمضة المستمرة بالماء .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  <p:pic>
        <p:nvPicPr>
          <p:cNvPr id="6" name="صورة 5" descr="158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221088"/>
            <a:ext cx="2802857" cy="2044286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2915816" y="1628800"/>
            <a:ext cx="52565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00B050"/>
                </a:solidFill>
              </a:rPr>
              <a:t>قال رسول الله </a:t>
            </a:r>
            <a:r>
              <a:rPr lang="ar-SA" sz="2400" dirty="0" smtClean="0">
                <a:solidFill>
                  <a:srgbClr val="00B050"/>
                </a:solidFill>
                <a:sym typeface="AGA Arabesque"/>
              </a:rPr>
              <a:t> (السواك يطيب الفم ويرضي الرب)</a:t>
            </a:r>
            <a:endParaRPr lang="ar-SA" sz="2400" dirty="0">
              <a:solidFill>
                <a:srgbClr val="00B05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203848" y="2204864"/>
            <a:ext cx="53285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00B050"/>
                </a:solidFill>
              </a:rPr>
              <a:t>كما في طريقة التنظيف باستخدام </a:t>
            </a:r>
            <a:r>
              <a:rPr lang="ar-SA" sz="2400" dirty="0" err="1" smtClean="0">
                <a:solidFill>
                  <a:srgbClr val="00B050"/>
                </a:solidFill>
              </a:rPr>
              <a:t>الفرشاه</a:t>
            </a:r>
            <a:r>
              <a:rPr lang="ar-SA" sz="2400" dirty="0" smtClean="0">
                <a:solidFill>
                  <a:srgbClr val="00B050"/>
                </a:solidFill>
              </a:rPr>
              <a:t> </a:t>
            </a:r>
            <a:endParaRPr lang="ar-SA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6300192" y="1628800"/>
            <a:ext cx="1800200" cy="864096"/>
          </a:xfrm>
          <a:prstGeom prst="leftArrow">
            <a:avLst>
              <a:gd name="adj1" fmla="val 67360"/>
              <a:gd name="adj2" fmla="val 3958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فائدة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مخطط انسيابي: متعدد المستندات 2"/>
          <p:cNvSpPr/>
          <p:nvPr/>
        </p:nvSpPr>
        <p:spPr>
          <a:xfrm>
            <a:off x="1691680" y="3212976"/>
            <a:ext cx="6408712" cy="1872208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ينبغي تغيير فرشاة الاسنان كل ثلاثة اشهر مع تجنب الفرشاة ذات الشعيرات الصلبة المتساقطة حتى لا تجرح اللثة كما ينبغي قص اطراف السواك بعد كل استعمال .</a:t>
            </a:r>
            <a:endParaRPr lang="ar-SA" sz="2400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وجة 1"/>
          <p:cNvSpPr/>
          <p:nvPr/>
        </p:nvSpPr>
        <p:spPr>
          <a:xfrm>
            <a:off x="4355976" y="260648"/>
            <a:ext cx="4176464" cy="792088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افكار بسيطة للمحافظة على الاسنان </a:t>
            </a:r>
            <a:endParaRPr lang="ar-SA" sz="2400" b="1" dirty="0"/>
          </a:p>
        </p:txBody>
      </p:sp>
      <p:sp>
        <p:nvSpPr>
          <p:cNvPr id="3" name="وسيلة شرح على شكل سحابة 2"/>
          <p:cNvSpPr/>
          <p:nvPr/>
        </p:nvSpPr>
        <p:spPr>
          <a:xfrm>
            <a:off x="539552" y="764704"/>
            <a:ext cx="1944216" cy="1584176"/>
          </a:xfrm>
          <a:prstGeom prst="cloudCallout">
            <a:avLst>
              <a:gd name="adj1" fmla="val 149581"/>
              <a:gd name="adj2" fmla="val -10963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استخدام المناديل الورقية لمسح الاسنان </a:t>
            </a:r>
            <a:endParaRPr lang="ar-SA" b="1" dirty="0"/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899592" y="2636912"/>
            <a:ext cx="1944216" cy="1584176"/>
          </a:xfrm>
          <a:prstGeom prst="cloudCallout">
            <a:avLst>
              <a:gd name="adj1" fmla="val 172792"/>
              <a:gd name="adj2" fmla="val -12940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استخدام العلك قليل السكر لتنشيط الغدد اللعابية</a:t>
            </a:r>
            <a:endParaRPr lang="ar-SA" b="1" dirty="0"/>
          </a:p>
        </p:txBody>
      </p:sp>
      <p:sp>
        <p:nvSpPr>
          <p:cNvPr id="5" name="وسيلة شرح على شكل سحابة 4"/>
          <p:cNvSpPr/>
          <p:nvPr/>
        </p:nvSpPr>
        <p:spPr>
          <a:xfrm>
            <a:off x="1835696" y="4509120"/>
            <a:ext cx="1944216" cy="1584176"/>
          </a:xfrm>
          <a:prstGeom prst="cloudCallout">
            <a:avLst>
              <a:gd name="adj1" fmla="val 164240"/>
              <a:gd name="adj2" fmla="val -24859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المضمضة بالماء و الملح لتطهير الاسنان</a:t>
            </a:r>
            <a:endParaRPr lang="ar-SA" b="1" dirty="0"/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4499992" y="4725144"/>
            <a:ext cx="1944216" cy="1584176"/>
          </a:xfrm>
          <a:prstGeom prst="cloudCallout">
            <a:avLst>
              <a:gd name="adj1" fmla="val 59793"/>
              <a:gd name="adj2" fmla="val -26283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تنظيف الاسنان بعد تناول الاغذية اللزجة</a:t>
            </a:r>
            <a:endParaRPr lang="ar-SA" b="1" dirty="0"/>
          </a:p>
        </p:txBody>
      </p:sp>
      <p:sp>
        <p:nvSpPr>
          <p:cNvPr id="7" name="وسيلة شرح على شكل سحابة 6"/>
          <p:cNvSpPr/>
          <p:nvPr/>
        </p:nvSpPr>
        <p:spPr>
          <a:xfrm>
            <a:off x="6948264" y="4653136"/>
            <a:ext cx="1944216" cy="1584176"/>
          </a:xfrm>
          <a:prstGeom prst="cloudCallout">
            <a:avLst>
              <a:gd name="adj1" fmla="val -34270"/>
              <a:gd name="adj2" fmla="val -25833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استعمال الماصة عند شرب العصائر</a:t>
            </a:r>
            <a:endParaRPr lang="ar-SA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1979712" y="332656"/>
            <a:ext cx="5760640" cy="57606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الاسس الاولية للوقاية من التسوس :</a:t>
            </a:r>
            <a:endParaRPr lang="ar-SA" sz="2400" b="1" dirty="0"/>
          </a:p>
        </p:txBody>
      </p:sp>
      <p:sp>
        <p:nvSpPr>
          <p:cNvPr id="3" name="مستطيل ذو زوايا قطرية مستديرة 2"/>
          <p:cNvSpPr/>
          <p:nvPr/>
        </p:nvSpPr>
        <p:spPr>
          <a:xfrm>
            <a:off x="1403648" y="1628800"/>
            <a:ext cx="6840760" cy="86409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الحرص على تناول الاغذية الغنية </a:t>
            </a:r>
            <a:r>
              <a:rPr lang="ar-SA" sz="2400" b="1" dirty="0" smtClean="0"/>
              <a:t>بـ</a:t>
            </a:r>
            <a:r>
              <a:rPr lang="ar-SA" sz="2400" b="1" dirty="0" smtClean="0"/>
              <a:t> .......................</a:t>
            </a:r>
            <a:endParaRPr lang="ar-SA" sz="2400" b="1" dirty="0"/>
          </a:p>
        </p:txBody>
      </p:sp>
      <p:sp>
        <p:nvSpPr>
          <p:cNvPr id="4" name="مستطيل ذو زوايا قطرية مستديرة 3"/>
          <p:cNvSpPr/>
          <p:nvPr/>
        </p:nvSpPr>
        <p:spPr>
          <a:xfrm>
            <a:off x="1403648" y="3284984"/>
            <a:ext cx="6840760" cy="86409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استعمال معجون يحتوي على ........................</a:t>
            </a:r>
            <a:endParaRPr lang="ar-SA" sz="2400" b="1" dirty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1475656" y="4797152"/>
            <a:ext cx="6840760" cy="86409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التقليل من تناول ............... و ................</a:t>
            </a:r>
            <a:endParaRPr lang="ar-SA" sz="24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411760" y="1844824"/>
            <a:ext cx="1440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الكالسيوم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843808" y="3501008"/>
            <a:ext cx="1512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الفلورايد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355976" y="5013176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الحلويات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555776" y="5013176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التسالي</a:t>
            </a:r>
            <a:endParaRPr lang="ar-S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تر 1"/>
          <p:cNvSpPr/>
          <p:nvPr/>
        </p:nvSpPr>
        <p:spPr>
          <a:xfrm>
            <a:off x="6516216" y="404664"/>
            <a:ext cx="1584176" cy="980728"/>
          </a:xfrm>
          <a:prstGeom prst="chord">
            <a:avLst>
              <a:gd name="adj1" fmla="val 21436021"/>
              <a:gd name="adj2" fmla="val 109150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r>
              <a:rPr lang="ar-SA" sz="2400" b="1" dirty="0" smtClean="0"/>
              <a:t>تذكري</a:t>
            </a:r>
            <a:endParaRPr lang="ar-SA" sz="2400" b="1" dirty="0"/>
          </a:p>
        </p:txBody>
      </p:sp>
      <p:pic>
        <p:nvPicPr>
          <p:cNvPr id="3" name="صورة 2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700808"/>
            <a:ext cx="2390775" cy="1914525"/>
          </a:xfrm>
          <a:prstGeom prst="rect">
            <a:avLst/>
          </a:prstGeom>
        </p:spPr>
      </p:pic>
      <p:sp>
        <p:nvSpPr>
          <p:cNvPr id="4" name="مستطيل مستدير الزوايا 3"/>
          <p:cNvSpPr/>
          <p:nvPr/>
        </p:nvSpPr>
        <p:spPr>
          <a:xfrm>
            <a:off x="971600" y="4293096"/>
            <a:ext cx="7344816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تناول كمية كافية من الفواكه و الخضراوات الطازجة يوميا لاحتوائها على فيتامين ( ج ) و الذي يحافظ على صحة اللثة و قوتها .</a:t>
            </a:r>
            <a:endParaRPr lang="ar-SA" sz="24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293</Words>
  <Application>Microsoft Office PowerPoint</Application>
  <PresentationFormat>عرض على الشاشة (3:4)‏</PresentationFormat>
  <Paragraphs>54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9</cp:revision>
  <dcterms:created xsi:type="dcterms:W3CDTF">2013-06-09T19:40:17Z</dcterms:created>
  <dcterms:modified xsi:type="dcterms:W3CDTF">2013-06-30T15:49:06Z</dcterms:modified>
</cp:coreProperties>
</file>