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53"/>
  </p:notesMasterIdLst>
  <p:sldIdLst>
    <p:sldId id="356" r:id="rId2"/>
    <p:sldId id="332" r:id="rId3"/>
    <p:sldId id="256" r:id="rId4"/>
    <p:sldId id="263" r:id="rId5"/>
    <p:sldId id="282" r:id="rId6"/>
    <p:sldId id="284" r:id="rId7"/>
    <p:sldId id="288" r:id="rId8"/>
    <p:sldId id="283" r:id="rId9"/>
    <p:sldId id="287" r:id="rId10"/>
    <p:sldId id="357" r:id="rId11"/>
    <p:sldId id="333" r:id="rId12"/>
    <p:sldId id="275" r:id="rId13"/>
    <p:sldId id="319" r:id="rId14"/>
    <p:sldId id="339" r:id="rId15"/>
    <p:sldId id="314" r:id="rId16"/>
    <p:sldId id="315" r:id="rId17"/>
    <p:sldId id="344" r:id="rId18"/>
    <p:sldId id="316" r:id="rId19"/>
    <p:sldId id="345" r:id="rId20"/>
    <p:sldId id="285" r:id="rId21"/>
    <p:sldId id="335" r:id="rId22"/>
    <p:sldId id="336" r:id="rId23"/>
    <p:sldId id="286" r:id="rId24"/>
    <p:sldId id="317" r:id="rId25"/>
    <p:sldId id="346" r:id="rId26"/>
    <p:sldId id="347" r:id="rId27"/>
    <p:sldId id="318" r:id="rId28"/>
    <p:sldId id="340" r:id="rId29"/>
    <p:sldId id="358" r:id="rId30"/>
    <p:sldId id="334" r:id="rId31"/>
    <p:sldId id="281" r:id="rId32"/>
    <p:sldId id="342" r:id="rId33"/>
    <p:sldId id="290" r:id="rId34"/>
    <p:sldId id="291" r:id="rId35"/>
    <p:sldId id="292" r:id="rId36"/>
    <p:sldId id="293" r:id="rId37"/>
    <p:sldId id="351" r:id="rId38"/>
    <p:sldId id="299" r:id="rId39"/>
    <p:sldId id="349" r:id="rId40"/>
    <p:sldId id="353" r:id="rId41"/>
    <p:sldId id="348" r:id="rId42"/>
    <p:sldId id="352" r:id="rId43"/>
    <p:sldId id="274" r:id="rId44"/>
    <p:sldId id="337" r:id="rId45"/>
    <p:sldId id="338" r:id="rId46"/>
    <p:sldId id="289" r:id="rId47"/>
    <p:sldId id="350" r:id="rId48"/>
    <p:sldId id="354" r:id="rId49"/>
    <p:sldId id="298" r:id="rId50"/>
    <p:sldId id="343" r:id="rId51"/>
    <p:sldId id="359" r:id="rId5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D243"/>
    <a:srgbClr val="FFFF99"/>
    <a:srgbClr val="BD4A4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نمط متوسط 2 - تميي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النمط المتوس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نمط متوسط 2 - تميي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نمط متوسط 2 - تميي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نمط متوسط 2 - تميي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12C8C85-51F0-491E-9774-3900AFEF0FD7}" styleName="نمط فاتح 2 - تمييز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578" autoAdjust="0"/>
    <p:restoredTop sz="94660"/>
  </p:normalViewPr>
  <p:slideViewPr>
    <p:cSldViewPr>
      <p:cViewPr varScale="1">
        <p:scale>
          <a:sx n="42" d="100"/>
          <a:sy n="42" d="100"/>
        </p:scale>
        <p:origin x="-13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77C17E4-62A3-4E4C-A1BE-4D05B86B31B8}" type="datetimeFigureOut">
              <a:rPr lang="ar-SA" smtClean="0"/>
              <a:pPr/>
              <a:t>22/03/36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9F04E93-FB68-483A-AB33-FFA8A285E961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04E93-FB68-483A-AB33-FFA8A285E961}" type="slidenum">
              <a:rPr lang="ar-SA" smtClean="0"/>
              <a:pPr/>
              <a:t>3</a:t>
            </a:fld>
            <a:endParaRPr lang="ar-S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04E93-FB68-483A-AB33-FFA8A285E961}" type="slidenum">
              <a:rPr lang="ar-SA" smtClean="0"/>
              <a:pPr/>
              <a:t>26</a:t>
            </a:fld>
            <a:endParaRPr lang="ar-S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04E93-FB68-483A-AB33-FFA8A285E961}" type="slidenum">
              <a:rPr lang="ar-SA" smtClean="0"/>
              <a:pPr/>
              <a:t>27</a:t>
            </a:fld>
            <a:endParaRPr lang="ar-S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04E93-FB68-483A-AB33-FFA8A285E961}" type="slidenum">
              <a:rPr lang="ar-SA" smtClean="0"/>
              <a:pPr/>
              <a:t>35</a:t>
            </a:fld>
            <a:endParaRPr lang="ar-S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04E93-FB68-483A-AB33-FFA8A285E961}" type="slidenum">
              <a:rPr lang="ar-SA" smtClean="0"/>
              <a:pPr/>
              <a:t>41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BDA9-0BF1-4F9C-BB8E-D8347AA8B416}" type="datetimeFigureOut">
              <a:rPr lang="ar-SA" smtClean="0"/>
              <a:pPr/>
              <a:t>22/03/36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7FC2-1919-4E4F-AE20-C1337D2F644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BDA9-0BF1-4F9C-BB8E-D8347AA8B416}" type="datetimeFigureOut">
              <a:rPr lang="ar-SA" smtClean="0"/>
              <a:pPr/>
              <a:t>22/03/36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7FC2-1919-4E4F-AE20-C1337D2F644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BDA9-0BF1-4F9C-BB8E-D8347AA8B416}" type="datetimeFigureOut">
              <a:rPr lang="ar-SA" smtClean="0"/>
              <a:pPr/>
              <a:t>22/03/36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7FC2-1919-4E4F-AE20-C1337D2F644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BDA9-0BF1-4F9C-BB8E-D8347AA8B416}" type="datetimeFigureOut">
              <a:rPr lang="ar-SA" smtClean="0"/>
              <a:pPr/>
              <a:t>22/03/36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7FC2-1919-4E4F-AE20-C1337D2F644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BDA9-0BF1-4F9C-BB8E-D8347AA8B416}" type="datetimeFigureOut">
              <a:rPr lang="ar-SA" smtClean="0"/>
              <a:pPr/>
              <a:t>22/03/36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7FC2-1919-4E4F-AE20-C1337D2F644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BDA9-0BF1-4F9C-BB8E-D8347AA8B416}" type="datetimeFigureOut">
              <a:rPr lang="ar-SA" smtClean="0"/>
              <a:pPr/>
              <a:t>22/03/36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7FC2-1919-4E4F-AE20-C1337D2F644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BDA9-0BF1-4F9C-BB8E-D8347AA8B416}" type="datetimeFigureOut">
              <a:rPr lang="ar-SA" smtClean="0"/>
              <a:pPr/>
              <a:t>22/03/36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7FC2-1919-4E4F-AE20-C1337D2F644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BDA9-0BF1-4F9C-BB8E-D8347AA8B416}" type="datetimeFigureOut">
              <a:rPr lang="ar-SA" smtClean="0"/>
              <a:pPr/>
              <a:t>22/03/36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7FC2-1919-4E4F-AE20-C1337D2F644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BDA9-0BF1-4F9C-BB8E-D8347AA8B416}" type="datetimeFigureOut">
              <a:rPr lang="ar-SA" smtClean="0"/>
              <a:pPr/>
              <a:t>22/03/36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7FC2-1919-4E4F-AE20-C1337D2F644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BDA9-0BF1-4F9C-BB8E-D8347AA8B416}" type="datetimeFigureOut">
              <a:rPr lang="ar-SA" smtClean="0"/>
              <a:pPr/>
              <a:t>22/03/36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7FC2-1919-4E4F-AE20-C1337D2F644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BDA9-0BF1-4F9C-BB8E-D8347AA8B416}" type="datetimeFigureOut">
              <a:rPr lang="ar-SA" smtClean="0"/>
              <a:pPr/>
              <a:t>22/03/36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7FC2-1919-4E4F-AE20-C1337D2F644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EBDA9-0BF1-4F9C-BB8E-D8347AA8B416}" type="datetimeFigureOut">
              <a:rPr lang="ar-SA" smtClean="0"/>
              <a:pPr/>
              <a:t>22/03/36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57FC2-1919-4E4F-AE20-C1337D2F6448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7" Type="http://schemas.openxmlformats.org/officeDocument/2006/relationships/image" Target="../media/image2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6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30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jpeg"/><Relationship Id="rId5" Type="http://schemas.openxmlformats.org/officeDocument/2006/relationships/image" Target="../media/image17.jpeg"/><Relationship Id="rId4" Type="http://schemas.openxmlformats.org/officeDocument/2006/relationships/image" Target="../media/image31.jpe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eg"/><Relationship Id="rId13" Type="http://schemas.openxmlformats.org/officeDocument/2006/relationships/image" Target="../media/image37.jpeg"/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12" Type="http://schemas.openxmlformats.org/officeDocument/2006/relationships/image" Target="../media/image36.jpe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11" Type="http://schemas.openxmlformats.org/officeDocument/2006/relationships/image" Target="../media/image35.jpeg"/><Relationship Id="rId5" Type="http://schemas.openxmlformats.org/officeDocument/2006/relationships/image" Target="../media/image24.jpeg"/><Relationship Id="rId15" Type="http://schemas.openxmlformats.org/officeDocument/2006/relationships/image" Target="../media/image39.jpeg"/><Relationship Id="rId10" Type="http://schemas.openxmlformats.org/officeDocument/2006/relationships/image" Target="../media/image34.jpeg"/><Relationship Id="rId4" Type="http://schemas.openxmlformats.org/officeDocument/2006/relationships/image" Target="../media/image18.jpeg"/><Relationship Id="rId9" Type="http://schemas.openxmlformats.org/officeDocument/2006/relationships/image" Target="../media/image33.jpeg"/><Relationship Id="rId14" Type="http://schemas.openxmlformats.org/officeDocument/2006/relationships/image" Target="../media/image38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1.jpeg"/><Relationship Id="rId4" Type="http://schemas.openxmlformats.org/officeDocument/2006/relationships/image" Target="../media/image40.jpe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7" Type="http://schemas.openxmlformats.org/officeDocument/2006/relationships/image" Target="../media/image1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jpeg"/><Relationship Id="rId5" Type="http://schemas.openxmlformats.org/officeDocument/2006/relationships/image" Target="../media/image16.jpeg"/><Relationship Id="rId4" Type="http://schemas.openxmlformats.org/officeDocument/2006/relationships/image" Target="../media/image13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44.jpeg"/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5.jpeg"/><Relationship Id="rId4" Type="http://schemas.openxmlformats.org/officeDocument/2006/relationships/image" Target="../media/image30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7" Type="http://schemas.openxmlformats.org/officeDocument/2006/relationships/image" Target="../media/image48.jpeg"/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jpeg"/><Relationship Id="rId5" Type="http://schemas.openxmlformats.org/officeDocument/2006/relationships/image" Target="../media/image47.jpeg"/><Relationship Id="rId4" Type="http://schemas.openxmlformats.org/officeDocument/2006/relationships/image" Target="../media/image46.jpe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7" Type="http://schemas.openxmlformats.org/officeDocument/2006/relationships/image" Target="../media/image4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6.jpeg"/><Relationship Id="rId4" Type="http://schemas.openxmlformats.org/officeDocument/2006/relationships/image" Target="../media/image13.jpeg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jpeg"/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jpeg"/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5.jpeg"/><Relationship Id="rId4" Type="http://schemas.openxmlformats.org/officeDocument/2006/relationships/image" Target="../media/image17.jpe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jpeg"/><Relationship Id="rId5" Type="http://schemas.openxmlformats.org/officeDocument/2006/relationships/image" Target="../media/image16.jpeg"/><Relationship Id="rId4" Type="http://schemas.openxmlformats.org/officeDocument/2006/relationships/image" Target="../media/image20.jpe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Public\Pictures\خلفية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00298" y="714356"/>
            <a:ext cx="6115064" cy="5429288"/>
          </a:xfrm>
        </p:spPr>
        <p:txBody>
          <a:bodyPr>
            <a:normAutofit/>
          </a:bodyPr>
          <a:lstStyle/>
          <a:p>
            <a:r>
              <a:rPr lang="ar-SA" sz="4800" b="1" dirty="0" smtClean="0">
                <a:solidFill>
                  <a:srgbClr val="00B050"/>
                </a:solidFill>
              </a:rPr>
              <a:t>الدرس الأول :</a:t>
            </a:r>
            <a:r>
              <a:rPr lang="ar-SA" sz="6600" b="1" dirty="0" smtClean="0"/>
              <a:t/>
            </a:r>
            <a:br>
              <a:rPr lang="ar-SA" sz="6600" b="1" dirty="0" smtClean="0"/>
            </a:br>
            <a:r>
              <a:rPr lang="ar-SA" sz="7200" b="1" dirty="0" err="1" smtClean="0">
                <a:solidFill>
                  <a:srgbClr val="FF0000"/>
                </a:solidFill>
              </a:rPr>
              <a:t>الإسفنجيات</a:t>
            </a:r>
            <a:r>
              <a:rPr lang="ar-SA" sz="7200" b="1" dirty="0" smtClean="0">
                <a:solidFill>
                  <a:srgbClr val="FF0000"/>
                </a:solidFill>
              </a:rPr>
              <a:t> </a:t>
            </a:r>
            <a:r>
              <a:rPr lang="ar-SA" sz="7200" b="1" dirty="0" err="1" smtClean="0">
                <a:solidFill>
                  <a:srgbClr val="FF0000"/>
                </a:solidFill>
              </a:rPr>
              <a:t>والجوفمعويات</a:t>
            </a:r>
            <a:r>
              <a:rPr lang="ar-SA" sz="7200" b="1" dirty="0" smtClean="0">
                <a:solidFill>
                  <a:srgbClr val="FF0000"/>
                </a:solidFill>
              </a:rPr>
              <a:t> والديدان المفلطحة والأسطوانية</a:t>
            </a:r>
            <a:endParaRPr lang="ar-SA" sz="7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Public\Pictures\خلفييييات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ar-SA" b="1" dirty="0" smtClean="0">
                <a:solidFill>
                  <a:srgbClr val="A30D83"/>
                </a:solidFill>
              </a:rPr>
              <a:t>الربط مع المعرفة السابقة</a:t>
            </a:r>
          </a:p>
          <a:p>
            <a:pPr algn="ctr">
              <a:buNone/>
            </a:pPr>
            <a:r>
              <a:rPr lang="ar-SA" b="1" dirty="0" smtClean="0">
                <a:solidFill>
                  <a:schemeClr val="accent1"/>
                </a:solidFill>
              </a:rPr>
              <a:t>( الخلايا )</a:t>
            </a:r>
          </a:p>
          <a:p>
            <a:pPr>
              <a:buNone/>
            </a:pPr>
            <a:endParaRPr lang="ar-SA" b="1" dirty="0" smtClean="0"/>
          </a:p>
          <a:p>
            <a:pPr>
              <a:buNone/>
            </a:pPr>
            <a:r>
              <a:rPr lang="ar-SA" b="1" dirty="0" smtClean="0">
                <a:solidFill>
                  <a:srgbClr val="FF0000"/>
                </a:solidFill>
              </a:rPr>
              <a:t>     أسئلة ومناقشة / </a:t>
            </a:r>
          </a:p>
          <a:p>
            <a:pPr>
              <a:buNone/>
            </a:pPr>
            <a:r>
              <a:rPr lang="ar-SA" b="1" dirty="0" smtClean="0"/>
              <a:t>         1. ما تركيب الخلية  , مما </a:t>
            </a:r>
            <a:r>
              <a:rPr lang="ar-SA" b="1" dirty="0" err="1" smtClean="0"/>
              <a:t>درستيه</a:t>
            </a:r>
            <a:r>
              <a:rPr lang="ar-SA" b="1" dirty="0" smtClean="0"/>
              <a:t> سابقاً  ؟</a:t>
            </a:r>
            <a:endParaRPr lang="en-US" b="1" dirty="0" smtClean="0"/>
          </a:p>
          <a:p>
            <a:pPr>
              <a:buNone/>
            </a:pPr>
            <a:r>
              <a:rPr lang="ar-SA" b="1" dirty="0" smtClean="0"/>
              <a:t>         2. أذكري وظائف كل تركيب ؟                   </a:t>
            </a:r>
            <a:endParaRPr lang="en-US" b="1" dirty="0" smtClean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Public\Pictures\خلفييييات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ar-SA" b="1" dirty="0" smtClean="0">
                <a:solidFill>
                  <a:srgbClr val="A30D83"/>
                </a:solidFill>
              </a:rPr>
              <a:t>الربط مع المعرفة السابقة</a:t>
            </a:r>
          </a:p>
          <a:p>
            <a:pPr algn="ctr">
              <a:buNone/>
            </a:pPr>
            <a:r>
              <a:rPr lang="ar-SA" b="1" dirty="0" smtClean="0">
                <a:solidFill>
                  <a:schemeClr val="accent1"/>
                </a:solidFill>
              </a:rPr>
              <a:t>( صفات الحيوان )</a:t>
            </a:r>
            <a:endParaRPr lang="en-US" b="1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ar-SA" b="1" dirty="0" smtClean="0"/>
          </a:p>
          <a:p>
            <a:pPr>
              <a:buNone/>
            </a:pPr>
            <a:r>
              <a:rPr lang="ar-SA" b="1" dirty="0" smtClean="0">
                <a:solidFill>
                  <a:srgbClr val="FF0000"/>
                </a:solidFill>
              </a:rPr>
              <a:t>     أسئلة ومناقشة /  </a:t>
            </a:r>
          </a:p>
          <a:p>
            <a:pPr>
              <a:lnSpc>
                <a:spcPct val="150000"/>
              </a:lnSpc>
              <a:buNone/>
            </a:pPr>
            <a:r>
              <a:rPr lang="ar-SA" b="1" dirty="0" smtClean="0"/>
              <a:t>    1. ما خصائص الحيوانات , مما </a:t>
            </a:r>
            <a:r>
              <a:rPr lang="ar-SA" b="1" dirty="0" err="1" smtClean="0"/>
              <a:t>درستيه</a:t>
            </a:r>
            <a:r>
              <a:rPr lang="ar-SA" b="1" dirty="0" smtClean="0"/>
              <a:t> سابقاً  ؟                           2. بماذا يتميز النبات عن الحيوان ؟                   </a:t>
            </a:r>
            <a:endParaRPr lang="en-US" b="1" dirty="0" smtClean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Public\Pictures\خلفييييات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8686800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 lvl="0">
              <a:lnSpc>
                <a:spcPct val="150000"/>
              </a:lnSpc>
            </a:pPr>
            <a:r>
              <a:rPr lang="ar-SA" b="1" dirty="0" smtClean="0"/>
              <a:t>تصف خصائص المادة .</a:t>
            </a:r>
            <a:endParaRPr lang="en-US" b="1" dirty="0" smtClean="0"/>
          </a:p>
          <a:p>
            <a:pPr lvl="0">
              <a:lnSpc>
                <a:spcPct val="150000"/>
              </a:lnSpc>
            </a:pPr>
            <a:r>
              <a:rPr lang="ar-SA" b="1" dirty="0" smtClean="0"/>
              <a:t>تتعرف مكونات المادة .</a:t>
            </a:r>
            <a:endParaRPr lang="en-US" b="1" dirty="0" smtClean="0"/>
          </a:p>
          <a:p>
            <a:pPr lvl="0">
              <a:lnSpc>
                <a:spcPct val="150000"/>
              </a:lnSpc>
            </a:pPr>
            <a:r>
              <a:rPr lang="ar-SA" b="1" dirty="0" smtClean="0"/>
              <a:t>تتعرف مكونات الذرة .</a:t>
            </a:r>
            <a:endParaRPr lang="en-US" b="1" dirty="0" smtClean="0"/>
          </a:p>
          <a:p>
            <a:pPr lvl="0">
              <a:lnSpc>
                <a:spcPct val="150000"/>
              </a:lnSpc>
            </a:pPr>
            <a:r>
              <a:rPr lang="ar-SA" b="1" dirty="0" smtClean="0"/>
              <a:t>تقارن بين النماذج الذرية المختلفة .</a:t>
            </a:r>
          </a:p>
          <a:p>
            <a:pPr lvl="0">
              <a:lnSpc>
                <a:spcPct val="150000"/>
              </a:lnSpc>
              <a:buNone/>
            </a:pPr>
            <a:endParaRPr lang="ar-SA" b="1" dirty="0" smtClean="0"/>
          </a:p>
          <a:p>
            <a:pPr>
              <a:lnSpc>
                <a:spcPct val="150000"/>
              </a:lnSpc>
              <a:buNone/>
            </a:pPr>
            <a:r>
              <a:rPr lang="ar-SA" b="1" dirty="0" smtClean="0"/>
              <a:t>(  الذرة  /  قانون حفظ المادة  /  الإلكترون  /  النواة  /</a:t>
            </a:r>
          </a:p>
          <a:p>
            <a:pPr>
              <a:lnSpc>
                <a:spcPct val="150000"/>
              </a:lnSpc>
              <a:buNone/>
            </a:pPr>
            <a:r>
              <a:rPr lang="ar-SA" b="1" dirty="0" smtClean="0"/>
              <a:t> البروتون  /  النيوترون  )</a:t>
            </a:r>
          </a:p>
          <a:p>
            <a:pPr>
              <a:lnSpc>
                <a:spcPct val="150000"/>
              </a:lnSpc>
              <a:buNone/>
            </a:pPr>
            <a:endParaRPr lang="en-US" b="1" dirty="0" smtClean="0"/>
          </a:p>
          <a:p>
            <a:pPr lvl="0">
              <a:lnSpc>
                <a:spcPct val="150000"/>
              </a:lnSpc>
              <a:buNone/>
            </a:pPr>
            <a:endParaRPr lang="ar-SA" b="1" dirty="0"/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2786050" y="285728"/>
            <a:ext cx="3286148" cy="92869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800" b="1" dirty="0" smtClean="0">
                <a:solidFill>
                  <a:schemeClr val="accent2">
                    <a:lumMod val="75000"/>
                  </a:schemeClr>
                </a:solidFill>
              </a:rPr>
              <a:t>الأهـــــداف</a:t>
            </a:r>
            <a:r>
              <a:rPr lang="ar-SA" sz="5400" b="1" dirty="0" smtClean="0">
                <a:solidFill>
                  <a:srgbClr val="BD4A47"/>
                </a:solidFill>
              </a:rPr>
              <a:t> </a:t>
            </a:r>
            <a:r>
              <a:rPr lang="ar-SA" b="1" dirty="0" smtClean="0"/>
              <a:t>   </a:t>
            </a:r>
            <a:endParaRPr lang="en-US" dirty="0" smtClean="0"/>
          </a:p>
          <a:p>
            <a:pPr algn="ctr"/>
            <a:endParaRPr lang="ar-SA" dirty="0"/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1357290" y="4143380"/>
            <a:ext cx="6215106" cy="92869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800" b="1" dirty="0" smtClean="0">
                <a:solidFill>
                  <a:schemeClr val="accent2">
                    <a:lumMod val="75000"/>
                  </a:schemeClr>
                </a:solidFill>
              </a:rPr>
              <a:t>المفردات الجديدة</a:t>
            </a:r>
            <a:r>
              <a:rPr lang="ar-SA" sz="5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</a:rPr>
              <a:t>   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Public\Pictures\خلفييييات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8686800" cy="6858000"/>
          </a:xfrm>
        </p:spPr>
        <p:txBody>
          <a:bodyPr/>
          <a:lstStyle/>
          <a:p>
            <a:pPr>
              <a:buNone/>
            </a:pPr>
            <a:endParaRPr lang="ar-SA" sz="1100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 </a:t>
            </a:r>
            <a:r>
              <a:rPr lang="ar-SA" sz="2400" b="1" dirty="0" smtClean="0">
                <a:solidFill>
                  <a:srgbClr val="FF0000"/>
                </a:solidFill>
              </a:rPr>
              <a:t>قال تعالى: </a:t>
            </a:r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</a:rPr>
              <a:t>( والله خلق كل دآبة من </a:t>
            </a:r>
            <a:r>
              <a:rPr lang="ar-SA" sz="2800" b="1" dirty="0" err="1" smtClean="0">
                <a:solidFill>
                  <a:schemeClr val="accent1">
                    <a:lumMod val="75000"/>
                  </a:schemeClr>
                </a:solidFill>
              </a:rPr>
              <a:t>مآء</a:t>
            </a:r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</a:rPr>
              <a:t> فمنهم من يمشي على بطنه ومنهم من يمشي على رجلين ومنهم من يمشي على أربع  ... ) </a:t>
            </a:r>
            <a:r>
              <a:rPr lang="ar-SA" sz="1600" b="1" dirty="0" smtClean="0">
                <a:solidFill>
                  <a:srgbClr val="B60E92"/>
                </a:solidFill>
              </a:rPr>
              <a:t>45 النور</a:t>
            </a:r>
            <a:r>
              <a:rPr lang="ar-SA" dirty="0" smtClean="0"/>
              <a:t>                </a:t>
            </a:r>
          </a:p>
          <a:p>
            <a:pPr>
              <a:buNone/>
            </a:pPr>
            <a:endParaRPr lang="ar-SA" sz="2000" b="1" dirty="0" smtClean="0"/>
          </a:p>
          <a:p>
            <a:pPr>
              <a:buNone/>
            </a:pPr>
            <a:r>
              <a:rPr lang="ar-SA" sz="2000" b="1" dirty="0" smtClean="0"/>
              <a:t>                       </a:t>
            </a:r>
            <a:r>
              <a:rPr lang="ar-SA" sz="2800" b="1" dirty="0" err="1" smtClean="0">
                <a:solidFill>
                  <a:srgbClr val="00B050"/>
                </a:solidFill>
              </a:rPr>
              <a:t>إستخدام</a:t>
            </a:r>
            <a:r>
              <a:rPr lang="ar-SA" sz="2800" b="1" dirty="0" smtClean="0">
                <a:solidFill>
                  <a:srgbClr val="00B050"/>
                </a:solidFill>
              </a:rPr>
              <a:t> الصور والرسوم </a:t>
            </a:r>
            <a:r>
              <a:rPr lang="ar-SA" sz="2800" b="1" dirty="0" smtClean="0"/>
              <a:t> /  شكل ( 1 / 2 )                          </a:t>
            </a:r>
            <a:endParaRPr lang="ar-SA" sz="2000" b="1" dirty="0" smtClean="0"/>
          </a:p>
          <a:p>
            <a:pPr>
              <a:lnSpc>
                <a:spcPct val="150000"/>
              </a:lnSpc>
              <a:buNone/>
            </a:pPr>
            <a:endParaRPr lang="ar-SA" sz="2000" b="1" dirty="0" smtClean="0"/>
          </a:p>
          <a:p>
            <a:pPr>
              <a:lnSpc>
                <a:spcPct val="150000"/>
              </a:lnSpc>
              <a:buNone/>
            </a:pPr>
            <a:r>
              <a:rPr lang="ar-SA" sz="2800" b="1" dirty="0" smtClean="0"/>
              <a:t>                 </a:t>
            </a:r>
            <a:r>
              <a:rPr lang="ar-SA" sz="2800" b="1" dirty="0" smtClean="0">
                <a:solidFill>
                  <a:schemeClr val="accent5">
                    <a:lumMod val="75000"/>
                  </a:schemeClr>
                </a:solidFill>
              </a:rPr>
              <a:t>دفتر العلوم</a:t>
            </a:r>
            <a:endParaRPr lang="ar-SA" sz="2800" dirty="0"/>
          </a:p>
        </p:txBody>
      </p:sp>
      <p:pic>
        <p:nvPicPr>
          <p:cNvPr id="10" name="Picture 12" descr="C:\Users\Public\Pictures\دفتتتر العلوم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6644" y="3071810"/>
            <a:ext cx="1214446" cy="1071570"/>
          </a:xfrm>
          <a:prstGeom prst="rect">
            <a:avLst/>
          </a:prstGeom>
          <a:noFill/>
        </p:spPr>
      </p:pic>
      <p:sp>
        <p:nvSpPr>
          <p:cNvPr id="11" name="مخطط انسيابي: محطة طرفية 10"/>
          <p:cNvSpPr/>
          <p:nvPr/>
        </p:nvSpPr>
        <p:spPr>
          <a:xfrm>
            <a:off x="1000100" y="4000504"/>
            <a:ext cx="6572296" cy="1214446"/>
          </a:xfrm>
          <a:prstGeom prst="flowChartTermina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sz="2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ar-SA" sz="2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ar-SA" sz="2800" b="1" dirty="0" smtClean="0">
                <a:solidFill>
                  <a:schemeClr val="accent2">
                    <a:lumMod val="75000"/>
                  </a:schemeClr>
                </a:solidFill>
              </a:rPr>
              <a:t>من شكل ( 2 ) صنفي أنواع التماثل في </a:t>
            </a:r>
          </a:p>
          <a:p>
            <a:pPr algn="ctr"/>
            <a:r>
              <a:rPr lang="ar-SA" sz="2800" b="1" dirty="0" smtClean="0">
                <a:solidFill>
                  <a:schemeClr val="accent2">
                    <a:lumMod val="75000"/>
                  </a:schemeClr>
                </a:solidFill>
              </a:rPr>
              <a:t>الحيوانات على شكل خريطة مفاهيم ؟</a:t>
            </a:r>
          </a:p>
          <a:p>
            <a:pPr algn="ctr"/>
            <a:endParaRPr lang="ar-SA" sz="2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ar-SA" sz="2800" b="1" dirty="0" smtClean="0">
                <a:solidFill>
                  <a:schemeClr val="accent3">
                    <a:lumMod val="50000"/>
                  </a:schemeClr>
                </a:solidFill>
              </a:rPr>
              <a:t>                          </a:t>
            </a:r>
            <a:endParaRPr lang="ar-SA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9" name="Picture 2" descr="C:\Users\Public\Pictures\قرآن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58082" y="285728"/>
            <a:ext cx="1214446" cy="714380"/>
          </a:xfrm>
          <a:prstGeom prst="rect">
            <a:avLst/>
          </a:prstGeom>
          <a:noFill/>
        </p:spPr>
      </p:pic>
      <p:pic>
        <p:nvPicPr>
          <p:cNvPr id="12" name="Picture 13" descr="C:\Users\Public\Pictures\صور ورسوم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58082" y="1928802"/>
            <a:ext cx="1142998" cy="1000132"/>
          </a:xfrm>
          <a:prstGeom prst="rect">
            <a:avLst/>
          </a:prstGeom>
          <a:noFill/>
        </p:spPr>
      </p:pic>
      <p:pic>
        <p:nvPicPr>
          <p:cNvPr id="14" name="Picture 11" descr="C:\Users\Public\Pictures\حل الواجب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29520" y="5500702"/>
            <a:ext cx="1252537" cy="1000132"/>
          </a:xfrm>
          <a:prstGeom prst="rect">
            <a:avLst/>
          </a:prstGeom>
          <a:noFill/>
        </p:spPr>
      </p:pic>
      <p:sp>
        <p:nvSpPr>
          <p:cNvPr id="15" name="سهم إلى اليمين 14"/>
          <p:cNvSpPr/>
          <p:nvPr/>
        </p:nvSpPr>
        <p:spPr>
          <a:xfrm>
            <a:off x="1500166" y="5214950"/>
            <a:ext cx="5643602" cy="135732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chemeClr val="accent2">
                    <a:lumMod val="75000"/>
                  </a:schemeClr>
                </a:solidFill>
              </a:rPr>
              <a:t>الواجب  </a:t>
            </a:r>
            <a:r>
              <a:rPr lang="ar-SA" sz="3200" b="1" dirty="0" err="1" smtClean="0">
                <a:solidFill>
                  <a:schemeClr val="accent2">
                    <a:lumMod val="75000"/>
                  </a:schemeClr>
                </a:solidFill>
              </a:rPr>
              <a:t>ص</a:t>
            </a:r>
            <a:r>
              <a:rPr lang="ar-SA" sz="3200" b="1" dirty="0" smtClean="0">
                <a:solidFill>
                  <a:schemeClr val="accent2">
                    <a:lumMod val="75000"/>
                  </a:schemeClr>
                </a:solidFill>
              </a:rPr>
              <a:t> ( 107)  رقم  ( 1 )</a:t>
            </a:r>
            <a:endParaRPr lang="ar-SA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Public\Pictures\خلفييييات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8686800" cy="6858000"/>
          </a:xfrm>
        </p:spPr>
        <p:txBody>
          <a:bodyPr/>
          <a:lstStyle/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               </a:t>
            </a:r>
            <a:r>
              <a:rPr lang="ar-SA" sz="2800" b="1" dirty="0" smtClean="0">
                <a:solidFill>
                  <a:srgbClr val="B60E92"/>
                </a:solidFill>
              </a:rPr>
              <a:t>ماذا قرأت ؟    </a:t>
            </a:r>
            <a:r>
              <a:rPr lang="ar-SA" sz="2800" b="1" dirty="0" smtClean="0"/>
              <a:t>ص ( 103 )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                              </a:t>
            </a:r>
          </a:p>
          <a:p>
            <a:pPr>
              <a:lnSpc>
                <a:spcPct val="250000"/>
              </a:lnSpc>
              <a:buNone/>
            </a:pPr>
            <a:r>
              <a:rPr lang="ar-SA" sz="2800" dirty="0" smtClean="0"/>
              <a:t>                 </a:t>
            </a:r>
            <a:r>
              <a:rPr lang="ar-SA" sz="2800" b="1" dirty="0" smtClean="0">
                <a:solidFill>
                  <a:srgbClr val="00B050"/>
                </a:solidFill>
              </a:rPr>
              <a:t>عرض سريع   </a:t>
            </a:r>
            <a:r>
              <a:rPr lang="ar-SA" sz="2800" b="1" dirty="0" smtClean="0"/>
              <a:t>( التماثل )</a:t>
            </a:r>
          </a:p>
          <a:p>
            <a:pPr>
              <a:lnSpc>
                <a:spcPct val="300000"/>
              </a:lnSpc>
              <a:buNone/>
            </a:pPr>
            <a:r>
              <a:rPr lang="ar-SA" sz="2800" b="1" dirty="0" smtClean="0">
                <a:solidFill>
                  <a:schemeClr val="accent4">
                    <a:lumMod val="75000"/>
                  </a:schemeClr>
                </a:solidFill>
              </a:rPr>
              <a:t>                 نشاط </a:t>
            </a:r>
            <a:r>
              <a:rPr lang="ar-SA" sz="2800" b="1" dirty="0" smtClean="0">
                <a:solidFill>
                  <a:srgbClr val="00B050"/>
                </a:solidFill>
              </a:rPr>
              <a:t> </a:t>
            </a:r>
            <a:r>
              <a:rPr lang="ar-SA" sz="2800" b="1" dirty="0" smtClean="0"/>
              <a:t>(  التماثل </a:t>
            </a:r>
            <a:r>
              <a:rPr lang="ar-SA" sz="2800" b="1" dirty="0" err="1" smtClean="0"/>
              <a:t>الشعاعي</a:t>
            </a:r>
            <a:r>
              <a:rPr lang="ar-SA" sz="2800" b="1" dirty="0" smtClean="0"/>
              <a:t> )</a:t>
            </a:r>
          </a:p>
          <a:p>
            <a:pPr>
              <a:buNone/>
            </a:pPr>
            <a:r>
              <a:rPr lang="ar-SA" sz="2800" b="1" dirty="0" smtClean="0"/>
              <a:t> من خلال صور الحيوانات المتماثلة قارني بين التماثل </a:t>
            </a:r>
            <a:r>
              <a:rPr lang="ar-SA" sz="2800" b="1" dirty="0" err="1" smtClean="0"/>
              <a:t>الشعاعي</a:t>
            </a:r>
            <a:r>
              <a:rPr lang="ar-SA" sz="2800" b="1" dirty="0" smtClean="0"/>
              <a:t> والجانبي؟</a:t>
            </a:r>
          </a:p>
          <a:p>
            <a:pPr>
              <a:buNone/>
            </a:pPr>
            <a:endParaRPr lang="ar-SA" sz="2800" b="1" dirty="0" smtClean="0"/>
          </a:p>
          <a:p>
            <a:pPr>
              <a:lnSpc>
                <a:spcPct val="200000"/>
              </a:lnSpc>
              <a:buNone/>
            </a:pPr>
            <a:r>
              <a:rPr lang="ar-SA" sz="2800" b="1" dirty="0" smtClean="0"/>
              <a:t>                 </a:t>
            </a:r>
            <a:r>
              <a:rPr lang="ar-SA" sz="2800" b="1" dirty="0" smtClean="0">
                <a:solidFill>
                  <a:srgbClr val="00B050"/>
                </a:solidFill>
              </a:rPr>
              <a:t>المفاهيم الشائعة غير الصحيحة </a:t>
            </a:r>
            <a:r>
              <a:rPr lang="ar-SA" sz="2800" b="1" dirty="0" smtClean="0"/>
              <a:t>( الحيوانات اللافقارية )</a:t>
            </a:r>
            <a:r>
              <a:rPr lang="ar-SA" sz="2800" b="1" dirty="0" smtClean="0">
                <a:solidFill>
                  <a:srgbClr val="00B050"/>
                </a:solidFill>
              </a:rPr>
              <a:t> </a:t>
            </a:r>
            <a:endParaRPr lang="ar-SA" sz="2800" dirty="0" smtClean="0"/>
          </a:p>
          <a:p>
            <a:pPr>
              <a:buNone/>
            </a:pPr>
            <a:endParaRPr lang="ar-SA" sz="2800" b="1" dirty="0" smtClean="0"/>
          </a:p>
        </p:txBody>
      </p:sp>
      <p:pic>
        <p:nvPicPr>
          <p:cNvPr id="5" name="Picture 16" descr="C:\Users\Public\Pictures\ماذا قرأت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82" y="428604"/>
            <a:ext cx="1285884" cy="1000132"/>
          </a:xfrm>
          <a:prstGeom prst="rect">
            <a:avLst/>
          </a:prstGeom>
          <a:noFill/>
        </p:spPr>
      </p:pic>
      <p:pic>
        <p:nvPicPr>
          <p:cNvPr id="6" name="Picture 4" descr="C:\Users\Public\Pictures\نشاط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58082" y="3000372"/>
            <a:ext cx="1285884" cy="1071570"/>
          </a:xfrm>
          <a:prstGeom prst="rect">
            <a:avLst/>
          </a:prstGeom>
          <a:noFill/>
        </p:spPr>
      </p:pic>
      <p:pic>
        <p:nvPicPr>
          <p:cNvPr id="9" name="Picture 17" descr="C:\Users\Public\Pictures\مفاهيم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29520" y="5286388"/>
            <a:ext cx="1214446" cy="1000132"/>
          </a:xfrm>
          <a:prstGeom prst="rect">
            <a:avLst/>
          </a:prstGeom>
          <a:noFill/>
        </p:spPr>
      </p:pic>
      <p:pic>
        <p:nvPicPr>
          <p:cNvPr id="12" name="Picture 15" descr="C:\Users\Public\Pictures\عرض سريع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286644" y="1785926"/>
            <a:ext cx="1285884" cy="10001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Public\Pictures\خلفييييات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8686800" cy="6858000"/>
          </a:xfrm>
        </p:spPr>
        <p:txBody>
          <a:bodyPr/>
          <a:lstStyle/>
          <a:p>
            <a:pPr>
              <a:buNone/>
            </a:pPr>
            <a:endParaRPr lang="ar-SA" sz="1800" dirty="0" smtClean="0"/>
          </a:p>
          <a:p>
            <a:pPr>
              <a:buNone/>
            </a:pPr>
            <a:endParaRPr lang="ar-SA" dirty="0" smtClean="0"/>
          </a:p>
        </p:txBody>
      </p:sp>
      <p:pic>
        <p:nvPicPr>
          <p:cNvPr id="1026" name="Picture 2" descr="C:\Users\Public\Pictures\إنسان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1428736"/>
            <a:ext cx="2286016" cy="4857784"/>
          </a:xfrm>
          <a:prstGeom prst="rect">
            <a:avLst/>
          </a:prstGeom>
          <a:noFill/>
        </p:spPr>
      </p:pic>
      <p:pic>
        <p:nvPicPr>
          <p:cNvPr id="1027" name="Picture 3" descr="C:\Users\Public\Pictures\شقائق النعمان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1428736"/>
            <a:ext cx="2786082" cy="2214578"/>
          </a:xfrm>
          <a:prstGeom prst="rect">
            <a:avLst/>
          </a:prstGeom>
          <a:noFill/>
        </p:spPr>
      </p:pic>
      <p:pic>
        <p:nvPicPr>
          <p:cNvPr id="1028" name="Picture 4" descr="C:\Users\Public\Pictures\عقرب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34" y="4071942"/>
            <a:ext cx="2857520" cy="2266960"/>
          </a:xfrm>
          <a:prstGeom prst="rect">
            <a:avLst/>
          </a:prstGeom>
          <a:noFill/>
        </p:spPr>
      </p:pic>
      <p:pic>
        <p:nvPicPr>
          <p:cNvPr id="1029" name="Picture 5" descr="C:\Users\Public\Pictures\قنفذ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868" y="4071942"/>
            <a:ext cx="2428892" cy="2286016"/>
          </a:xfrm>
          <a:prstGeom prst="rect">
            <a:avLst/>
          </a:prstGeom>
          <a:noFill/>
        </p:spPr>
      </p:pic>
      <p:pic>
        <p:nvPicPr>
          <p:cNvPr id="1030" name="Picture 6" descr="C:\Users\Public\Pictures\نجم البحرر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71868" y="1428736"/>
            <a:ext cx="2428892" cy="2214578"/>
          </a:xfrm>
          <a:prstGeom prst="rect">
            <a:avLst/>
          </a:prstGeom>
          <a:noFill/>
        </p:spPr>
      </p:pic>
      <p:sp>
        <p:nvSpPr>
          <p:cNvPr id="9" name="مستطيل 8"/>
          <p:cNvSpPr/>
          <p:nvPr/>
        </p:nvSpPr>
        <p:spPr>
          <a:xfrm>
            <a:off x="285720" y="428604"/>
            <a:ext cx="85725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800" b="1" dirty="0" smtClean="0"/>
              <a:t>من خلال صور الحيوانات المتماثلة قارني بين التماثل </a:t>
            </a:r>
            <a:r>
              <a:rPr lang="ar-SA" sz="2800" b="1" dirty="0" err="1" smtClean="0"/>
              <a:t>الشعاعي</a:t>
            </a:r>
            <a:r>
              <a:rPr lang="ar-SA" sz="2800" b="1" dirty="0" smtClean="0"/>
              <a:t> والجانبي؟</a:t>
            </a:r>
            <a:endParaRPr lang="ar-SA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Public\Pictures\خلفيات 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0034" y="2571744"/>
            <a:ext cx="8229600" cy="1143000"/>
          </a:xfrm>
        </p:spPr>
        <p:txBody>
          <a:bodyPr>
            <a:normAutofit/>
          </a:bodyPr>
          <a:lstStyle/>
          <a:p>
            <a:r>
              <a:rPr lang="ar-SA" sz="6000" b="1" dirty="0" smtClean="0">
                <a:solidFill>
                  <a:srgbClr val="BD4A47"/>
                </a:solidFill>
              </a:rPr>
              <a:t>تـــابـــــع</a:t>
            </a:r>
            <a:endParaRPr lang="ar-SA" sz="6000" b="1" dirty="0">
              <a:solidFill>
                <a:srgbClr val="BD4A4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Public\Pictures\خلفييييات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214446"/>
          </a:xfrm>
        </p:spPr>
        <p:txBody>
          <a:bodyPr>
            <a:normAutofit fontScale="90000"/>
          </a:bodyPr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شريحة التركيز / </a:t>
            </a:r>
            <a:r>
              <a:rPr lang="ar-SA" sz="3600" b="1" dirty="0" smtClean="0"/>
              <a:t>قنديل البحر</a:t>
            </a:r>
            <a:r>
              <a:rPr lang="ar-SA" sz="3200" b="1" dirty="0" smtClean="0"/>
              <a:t/>
            </a:r>
            <a:br>
              <a:rPr lang="ar-SA" sz="3200" b="1" dirty="0" smtClean="0"/>
            </a:br>
            <a:r>
              <a:rPr lang="ar-SA" sz="3200" b="1" dirty="0" smtClean="0"/>
              <a:t/>
            </a:r>
            <a:br>
              <a:rPr lang="ar-SA" sz="3200" b="1" dirty="0" smtClean="0"/>
            </a:br>
            <a:endParaRPr lang="ar-SA" sz="3200" b="1" dirty="0"/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3" name="Picture 2" descr="C:\Users\Public\Pictures\قنديل البحر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000108"/>
            <a:ext cx="4143404" cy="5429288"/>
          </a:xfrm>
          <a:prstGeom prst="rect">
            <a:avLst/>
          </a:prstGeom>
          <a:noFill/>
        </p:spPr>
      </p:pic>
      <p:pic>
        <p:nvPicPr>
          <p:cNvPr id="2051" name="Picture 3" descr="C:\Users\Public\Pictures\قنديل البحر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1000108"/>
            <a:ext cx="4000528" cy="5429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Public\Pictures\خلفييييات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42984"/>
            <a:ext cx="8229600" cy="357190"/>
          </a:xfrm>
        </p:spPr>
        <p:txBody>
          <a:bodyPr>
            <a:normAutofit fontScale="90000"/>
          </a:bodyPr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شريحة التركيز / </a:t>
            </a:r>
            <a:r>
              <a:rPr lang="ar-SA" sz="3600" b="1" dirty="0" smtClean="0"/>
              <a:t> قنديل البحر</a:t>
            </a:r>
            <a:r>
              <a:rPr lang="ar-SA" sz="3200" b="1" dirty="0" smtClean="0"/>
              <a:t/>
            </a:r>
            <a:br>
              <a:rPr lang="ar-SA" sz="3200" b="1" dirty="0" smtClean="0"/>
            </a:br>
            <a:r>
              <a:rPr lang="ar-SA" sz="3200" b="1" dirty="0" smtClean="0"/>
              <a:t/>
            </a:r>
            <a:br>
              <a:rPr lang="ar-SA" sz="3200" b="1" dirty="0" smtClean="0"/>
            </a:br>
            <a:endParaRPr lang="ar-SA" sz="3200" b="1" dirty="0"/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411675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ar-SA" b="1" dirty="0" smtClean="0"/>
              <a:t>قناديل البحر حيوانات مثيرة </a:t>
            </a:r>
            <a:r>
              <a:rPr lang="ar-SA" b="1" dirty="0" err="1" smtClean="0"/>
              <a:t>للإهتمام</a:t>
            </a:r>
            <a:r>
              <a:rPr lang="ar-SA" b="1" dirty="0" smtClean="0"/>
              <a:t> , تتألف معظم أجسامها من الماء , وتتحرك </a:t>
            </a:r>
            <a:r>
              <a:rPr lang="ar-SA" b="1" dirty="0" err="1" smtClean="0"/>
              <a:t>بالإنجراف</a:t>
            </a:r>
            <a:r>
              <a:rPr lang="ar-SA" b="1" dirty="0" smtClean="0"/>
              <a:t> مع التيارات البحرية , لكنها قادرة أيضاً على الحركة بواسطة تدفق نافورة من الماء تخرج من جسمها .</a:t>
            </a:r>
            <a:endParaRPr lang="ar-S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Public\Pictures\خلفييييات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214446"/>
          </a:xfrm>
        </p:spPr>
        <p:txBody>
          <a:bodyPr>
            <a:normAutofit fontScale="90000"/>
          </a:bodyPr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شريحة التركيز / </a:t>
            </a:r>
            <a:r>
              <a:rPr lang="ar-SA" sz="3600" b="1" dirty="0" smtClean="0"/>
              <a:t> قنديل البحر</a:t>
            </a:r>
            <a:r>
              <a:rPr lang="ar-SA" sz="3200" b="1" dirty="0" smtClean="0"/>
              <a:t/>
            </a:r>
            <a:br>
              <a:rPr lang="ar-SA" sz="3200" b="1" dirty="0" smtClean="0"/>
            </a:br>
            <a:r>
              <a:rPr lang="ar-SA" sz="3200" b="1" dirty="0" smtClean="0"/>
              <a:t/>
            </a:r>
            <a:br>
              <a:rPr lang="ar-SA" sz="3200" b="1" dirty="0" smtClean="0"/>
            </a:br>
            <a:endParaRPr lang="ar-SA" sz="3200" b="1" dirty="0"/>
          </a:p>
        </p:txBody>
      </p:sp>
      <p:pic>
        <p:nvPicPr>
          <p:cNvPr id="3074" name="Picture 2" descr="C:\Users\Public\Pictures\قنديل البحر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42910" y="1000108"/>
            <a:ext cx="7858180" cy="52149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Public\Pictures\خلفييييات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/>
          <a:lstStyle/>
          <a:p>
            <a:pPr algn="ctr">
              <a:lnSpc>
                <a:spcPct val="150000"/>
              </a:lnSpc>
              <a:buNone/>
            </a:pPr>
            <a:r>
              <a:rPr lang="ar-SA" b="1" dirty="0" smtClean="0">
                <a:solidFill>
                  <a:srgbClr val="FF0000"/>
                </a:solidFill>
              </a:rPr>
              <a:t>ورقة</a:t>
            </a:r>
            <a:r>
              <a:rPr lang="ar-SA" b="1" dirty="0" smtClean="0"/>
              <a:t> </a:t>
            </a:r>
            <a:r>
              <a:rPr lang="ar-SA" b="1" dirty="0" smtClean="0">
                <a:solidFill>
                  <a:srgbClr val="FF0000"/>
                </a:solidFill>
              </a:rPr>
              <a:t>نشاط /</a:t>
            </a:r>
            <a:endParaRPr lang="en-US" b="1" dirty="0" smtClean="0">
              <a:solidFill>
                <a:srgbClr val="FF0000"/>
              </a:solidFill>
            </a:endParaRPr>
          </a:p>
          <a:p>
            <a:pPr lvl="0">
              <a:lnSpc>
                <a:spcPct val="150000"/>
              </a:lnSpc>
            </a:pPr>
            <a:r>
              <a:rPr lang="ar-SA" b="1" dirty="0" smtClean="0"/>
              <a:t>لماذا </a:t>
            </a:r>
            <a:r>
              <a:rPr lang="ar-SA" b="1" dirty="0" err="1" smtClean="0"/>
              <a:t>لايمكن</a:t>
            </a:r>
            <a:r>
              <a:rPr lang="ar-SA" b="1" dirty="0" smtClean="0"/>
              <a:t> الحصول على مثل هذه الصورة من مجهر تقليدي ؟</a:t>
            </a:r>
            <a:endParaRPr lang="en-US" b="1" dirty="0" smtClean="0"/>
          </a:p>
          <a:p>
            <a:pPr lvl="0">
              <a:lnSpc>
                <a:spcPct val="150000"/>
              </a:lnSpc>
            </a:pPr>
            <a:r>
              <a:rPr lang="ar-SA" b="1" dirty="0" smtClean="0"/>
              <a:t>ما عدد أنواع </a:t>
            </a:r>
            <a:r>
              <a:rPr lang="ar-SA" b="1" dirty="0" err="1" smtClean="0"/>
              <a:t>الذرات</a:t>
            </a:r>
            <a:r>
              <a:rPr lang="ar-SA" b="1" dirty="0" smtClean="0"/>
              <a:t> التي تظهر في هذه الصورة ؟</a:t>
            </a:r>
            <a:endParaRPr lang="en-US" b="1" dirty="0" smtClean="0"/>
          </a:p>
          <a:p>
            <a:pPr>
              <a:buNone/>
            </a:pPr>
            <a:endParaRPr lang="ar-SA" dirty="0"/>
          </a:p>
        </p:txBody>
      </p:sp>
      <p:pic>
        <p:nvPicPr>
          <p:cNvPr id="4" name="Picture 3" descr="C:\Users\Public\Pictures\نشاط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785794"/>
            <a:ext cx="1285884" cy="1071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Public\Pictures\خلفييييات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86868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ar-SA" sz="2800" dirty="0" smtClean="0"/>
          </a:p>
          <a:p>
            <a:pPr>
              <a:buNone/>
            </a:pPr>
            <a:r>
              <a:rPr lang="ar-SA" sz="2800" dirty="0" smtClean="0"/>
              <a:t>                 </a:t>
            </a:r>
            <a:r>
              <a:rPr lang="ar-SA" sz="2800" b="1" dirty="0" smtClean="0">
                <a:solidFill>
                  <a:srgbClr val="00B050"/>
                </a:solidFill>
              </a:rPr>
              <a:t>الربط مع الكيمياء  </a:t>
            </a:r>
            <a:r>
              <a:rPr lang="ar-SA" sz="2800" b="1" dirty="0" smtClean="0"/>
              <a:t>( </a:t>
            </a:r>
            <a:r>
              <a:rPr lang="ar-SA" sz="2800" b="1" dirty="0" err="1" smtClean="0"/>
              <a:t>الشويكات</a:t>
            </a:r>
            <a:r>
              <a:rPr lang="ar-SA" sz="2800" b="1" dirty="0" smtClean="0"/>
              <a:t> )</a:t>
            </a:r>
            <a:r>
              <a:rPr lang="ar-SA" sz="2800" b="1" dirty="0" smtClean="0">
                <a:solidFill>
                  <a:schemeClr val="accent5">
                    <a:lumMod val="75000"/>
                  </a:schemeClr>
                </a:solidFill>
              </a:rPr>
              <a:t>            </a:t>
            </a:r>
            <a:endParaRPr lang="ar-SA" sz="2800" b="1" dirty="0" smtClean="0"/>
          </a:p>
          <a:p>
            <a:pPr>
              <a:lnSpc>
                <a:spcPct val="300000"/>
              </a:lnSpc>
              <a:buNone/>
            </a:pPr>
            <a:r>
              <a:rPr lang="ar-SA" sz="2800" b="1" dirty="0" smtClean="0">
                <a:solidFill>
                  <a:srgbClr val="00B050"/>
                </a:solidFill>
              </a:rPr>
              <a:t>                 </a:t>
            </a:r>
            <a:r>
              <a:rPr lang="ar-SA" sz="2800" b="1" dirty="0" err="1" smtClean="0">
                <a:solidFill>
                  <a:srgbClr val="00B050"/>
                </a:solidFill>
              </a:rPr>
              <a:t>إستخدام</a:t>
            </a:r>
            <a:r>
              <a:rPr lang="ar-SA" sz="2800" b="1" dirty="0" smtClean="0">
                <a:solidFill>
                  <a:srgbClr val="00B050"/>
                </a:solidFill>
              </a:rPr>
              <a:t> الصور والرسوم </a:t>
            </a:r>
            <a:r>
              <a:rPr lang="ar-SA" sz="2800" b="1" dirty="0" smtClean="0"/>
              <a:t> /  شكل ( 3 / 4 / 5 / 6) </a:t>
            </a:r>
          </a:p>
          <a:p>
            <a:pPr>
              <a:lnSpc>
                <a:spcPct val="300000"/>
              </a:lnSpc>
              <a:buNone/>
            </a:pPr>
            <a:r>
              <a:rPr lang="ar-SA" sz="2800" b="1" dirty="0" smtClean="0"/>
              <a:t>                 </a:t>
            </a:r>
            <a:r>
              <a:rPr lang="ar-SA" sz="2800" b="1" dirty="0" smtClean="0">
                <a:solidFill>
                  <a:schemeClr val="accent5">
                    <a:lumMod val="75000"/>
                  </a:schemeClr>
                </a:solidFill>
              </a:rPr>
              <a:t>دفتر العلوم</a:t>
            </a:r>
          </a:p>
          <a:p>
            <a:pPr>
              <a:lnSpc>
                <a:spcPct val="300000"/>
              </a:lnSpc>
              <a:buNone/>
            </a:pPr>
            <a:endParaRPr lang="ar-SA" sz="2800" b="1" dirty="0" smtClean="0"/>
          </a:p>
        </p:txBody>
      </p:sp>
      <p:pic>
        <p:nvPicPr>
          <p:cNvPr id="5" name="Picture 12" descr="C:\Users\Public\Pictures\دفتتتر العلوم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6644" y="2643182"/>
            <a:ext cx="1214446" cy="1071570"/>
          </a:xfrm>
          <a:prstGeom prst="rect">
            <a:avLst/>
          </a:prstGeom>
          <a:noFill/>
        </p:spPr>
      </p:pic>
      <p:pic>
        <p:nvPicPr>
          <p:cNvPr id="6" name="Picture 3" descr="C:\Users\Public\Pictures\الربط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86644" y="357166"/>
            <a:ext cx="1214446" cy="1000132"/>
          </a:xfrm>
          <a:prstGeom prst="rect">
            <a:avLst/>
          </a:prstGeom>
          <a:noFill/>
        </p:spPr>
      </p:pic>
      <p:pic>
        <p:nvPicPr>
          <p:cNvPr id="7" name="Picture 13" descr="C:\Users\Public\Pictures\صور ورسوم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58082" y="1571612"/>
            <a:ext cx="1142998" cy="1000132"/>
          </a:xfrm>
          <a:prstGeom prst="rect">
            <a:avLst/>
          </a:prstGeom>
          <a:noFill/>
        </p:spPr>
      </p:pic>
      <p:sp>
        <p:nvSpPr>
          <p:cNvPr id="11" name="مخطط انسيابي: محطة طرفية 10"/>
          <p:cNvSpPr/>
          <p:nvPr/>
        </p:nvSpPr>
        <p:spPr>
          <a:xfrm>
            <a:off x="1142976" y="3786190"/>
            <a:ext cx="6715172" cy="1000132"/>
          </a:xfrm>
          <a:prstGeom prst="flowChartTermina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sz="2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ar-SA" sz="2800" b="1" dirty="0" smtClean="0">
                <a:solidFill>
                  <a:schemeClr val="accent2">
                    <a:lumMod val="75000"/>
                  </a:schemeClr>
                </a:solidFill>
              </a:rPr>
              <a:t>وضحي التكاثر في </a:t>
            </a:r>
            <a:r>
              <a:rPr lang="ar-SA" sz="2800" b="1" dirty="0" err="1" smtClean="0">
                <a:solidFill>
                  <a:schemeClr val="accent2">
                    <a:lumMod val="75000"/>
                  </a:schemeClr>
                </a:solidFill>
              </a:rPr>
              <a:t>الجوفمعويات</a:t>
            </a:r>
            <a:r>
              <a:rPr lang="ar-SA" sz="2800" b="1" dirty="0" smtClean="0">
                <a:solidFill>
                  <a:schemeClr val="accent2">
                    <a:lumMod val="75000"/>
                  </a:schemeClr>
                </a:solidFill>
              </a:rPr>
              <a:t> ( اللاسعات ) ؟</a:t>
            </a:r>
          </a:p>
          <a:p>
            <a:pPr algn="ctr"/>
            <a:r>
              <a:rPr lang="ar-SA" sz="2800" b="1" dirty="0" smtClean="0">
                <a:solidFill>
                  <a:schemeClr val="accent3">
                    <a:lumMod val="50000"/>
                  </a:schemeClr>
                </a:solidFill>
              </a:rPr>
              <a:t>                          </a:t>
            </a:r>
            <a:endParaRPr lang="ar-SA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9" name="Picture 11" descr="C:\Users\Public\Pictures\حل الواجب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286644" y="5143512"/>
            <a:ext cx="1252537" cy="1000132"/>
          </a:xfrm>
          <a:prstGeom prst="rect">
            <a:avLst/>
          </a:prstGeom>
          <a:noFill/>
        </p:spPr>
      </p:pic>
      <p:sp>
        <p:nvSpPr>
          <p:cNvPr id="10" name="سهم إلى اليمين 9"/>
          <p:cNvSpPr/>
          <p:nvPr/>
        </p:nvSpPr>
        <p:spPr>
          <a:xfrm>
            <a:off x="1357290" y="5000636"/>
            <a:ext cx="5643602" cy="135732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chemeClr val="accent2">
                    <a:lumMod val="75000"/>
                  </a:schemeClr>
                </a:solidFill>
              </a:rPr>
              <a:t>الواجب  </a:t>
            </a:r>
            <a:r>
              <a:rPr lang="ar-SA" sz="3200" b="1" dirty="0" err="1" smtClean="0">
                <a:solidFill>
                  <a:schemeClr val="accent2">
                    <a:lumMod val="75000"/>
                  </a:schemeClr>
                </a:solidFill>
              </a:rPr>
              <a:t>ص</a:t>
            </a:r>
            <a:r>
              <a:rPr lang="ar-SA" sz="3200" b="1" dirty="0" smtClean="0">
                <a:solidFill>
                  <a:schemeClr val="accent2">
                    <a:lumMod val="75000"/>
                  </a:schemeClr>
                </a:solidFill>
              </a:rPr>
              <a:t> ( 107)  رقم  ( 3 )</a:t>
            </a:r>
            <a:endParaRPr lang="ar-SA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Public\Pictures\خلفييييات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86868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ar-SA" sz="2800" dirty="0" smtClean="0"/>
          </a:p>
          <a:p>
            <a:pPr>
              <a:buNone/>
            </a:pPr>
            <a:r>
              <a:rPr lang="ar-SA" sz="2800" dirty="0" smtClean="0"/>
              <a:t>                  </a:t>
            </a:r>
            <a:r>
              <a:rPr lang="ar-SA" sz="2800" b="1" dirty="0" smtClean="0">
                <a:solidFill>
                  <a:srgbClr val="00B050"/>
                </a:solidFill>
              </a:rPr>
              <a:t>مناقشة   </a:t>
            </a:r>
            <a:r>
              <a:rPr lang="ar-SA" sz="2800" b="1" dirty="0" smtClean="0"/>
              <a:t>( الحيوانات الجالسة )</a:t>
            </a:r>
          </a:p>
          <a:p>
            <a:pPr>
              <a:buNone/>
            </a:pPr>
            <a:r>
              <a:rPr lang="ar-SA" sz="2800" b="1" dirty="0" smtClean="0"/>
              <a:t>                لماذا </a:t>
            </a:r>
            <a:r>
              <a:rPr lang="ar-SA" sz="2800" b="1" dirty="0" err="1" smtClean="0"/>
              <a:t>لاتوجد</a:t>
            </a:r>
            <a:r>
              <a:rPr lang="ar-SA" sz="2800" b="1" dirty="0" smtClean="0"/>
              <a:t> حيوانات جالسة على اليابسة ؟</a:t>
            </a:r>
          </a:p>
          <a:p>
            <a:pPr>
              <a:lnSpc>
                <a:spcPct val="300000"/>
              </a:lnSpc>
              <a:buNone/>
            </a:pPr>
            <a:r>
              <a:rPr lang="ar-SA" sz="2800" b="1" dirty="0" smtClean="0">
                <a:solidFill>
                  <a:srgbClr val="00B050"/>
                </a:solidFill>
              </a:rPr>
              <a:t>                 </a:t>
            </a:r>
            <a:r>
              <a:rPr lang="ar-SA" sz="2800" b="1" dirty="0" smtClean="0">
                <a:solidFill>
                  <a:srgbClr val="B60E92"/>
                </a:solidFill>
              </a:rPr>
              <a:t>ماذا قرأت ؟    </a:t>
            </a:r>
            <a:r>
              <a:rPr lang="ar-SA" sz="2800" b="1" dirty="0" smtClean="0"/>
              <a:t>ص ( 106 )</a:t>
            </a:r>
            <a:endParaRPr lang="ar-SA" sz="2800" b="1" dirty="0" smtClean="0">
              <a:solidFill>
                <a:srgbClr val="00B050"/>
              </a:solidFill>
            </a:endParaRPr>
          </a:p>
          <a:p>
            <a:pPr>
              <a:lnSpc>
                <a:spcPct val="300000"/>
              </a:lnSpc>
              <a:buNone/>
            </a:pPr>
            <a:r>
              <a:rPr lang="ar-SA" sz="2800" b="1" dirty="0" smtClean="0">
                <a:solidFill>
                  <a:srgbClr val="00B050"/>
                </a:solidFill>
              </a:rPr>
              <a:t>                 </a:t>
            </a:r>
            <a:r>
              <a:rPr lang="ar-SA" sz="2800" b="1" dirty="0" err="1" smtClean="0">
                <a:solidFill>
                  <a:srgbClr val="00B050"/>
                </a:solidFill>
              </a:rPr>
              <a:t>إستخدام</a:t>
            </a:r>
            <a:r>
              <a:rPr lang="ar-SA" sz="2800" b="1" dirty="0" smtClean="0">
                <a:solidFill>
                  <a:srgbClr val="00B050"/>
                </a:solidFill>
              </a:rPr>
              <a:t> الصور والرسوم </a:t>
            </a:r>
            <a:r>
              <a:rPr lang="ar-SA" sz="2800" b="1" dirty="0" smtClean="0"/>
              <a:t> /  شكل (  7 / 8 ) </a:t>
            </a:r>
          </a:p>
          <a:p>
            <a:pPr>
              <a:lnSpc>
                <a:spcPct val="300000"/>
              </a:lnSpc>
              <a:buNone/>
            </a:pPr>
            <a:endParaRPr lang="ar-SA" sz="2000" b="1" dirty="0" smtClean="0"/>
          </a:p>
          <a:p>
            <a:pPr>
              <a:lnSpc>
                <a:spcPct val="110000"/>
              </a:lnSpc>
              <a:buNone/>
            </a:pPr>
            <a:r>
              <a:rPr lang="ar-SA" sz="2800" b="1" dirty="0" smtClean="0"/>
              <a:t> </a:t>
            </a:r>
            <a:r>
              <a:rPr lang="ar-SA" sz="2800" b="1" dirty="0" smtClean="0">
                <a:solidFill>
                  <a:srgbClr val="FF0000"/>
                </a:solidFill>
              </a:rPr>
              <a:t>قال رسول الله صلى الله عليه وسلم :</a:t>
            </a:r>
            <a:r>
              <a:rPr lang="ar-SA" sz="2400" b="1" dirty="0" smtClean="0">
                <a:solidFill>
                  <a:srgbClr val="FF0000"/>
                </a:solidFill>
              </a:rPr>
              <a:t> </a:t>
            </a:r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</a:rPr>
              <a:t>(  عن الله طيّب يحب الطيّب نظيف يحب النظافة كريم يحب الكرم جواد يحب الجود ... )</a:t>
            </a:r>
            <a:endParaRPr lang="ar-SA" sz="2800" b="1" dirty="0" smtClean="0"/>
          </a:p>
        </p:txBody>
      </p:sp>
      <p:pic>
        <p:nvPicPr>
          <p:cNvPr id="7" name="Picture 13" descr="C:\Users\Public\Pictures\صور ورسوم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82" y="3286124"/>
            <a:ext cx="1142998" cy="1000132"/>
          </a:xfrm>
          <a:prstGeom prst="rect">
            <a:avLst/>
          </a:prstGeom>
          <a:noFill/>
        </p:spPr>
      </p:pic>
      <p:pic>
        <p:nvPicPr>
          <p:cNvPr id="12" name="Picture 2" descr="C:\Users\Public\Pictures\مناقشة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58082" y="428604"/>
            <a:ext cx="1214446" cy="1000132"/>
          </a:xfrm>
          <a:prstGeom prst="rect">
            <a:avLst/>
          </a:prstGeom>
          <a:noFill/>
        </p:spPr>
      </p:pic>
      <p:pic>
        <p:nvPicPr>
          <p:cNvPr id="13" name="Picture 16" descr="C:\Users\Public\Pictures\ماذا قرأت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58082" y="1857364"/>
            <a:ext cx="1285884" cy="1000132"/>
          </a:xfrm>
          <a:prstGeom prst="rect">
            <a:avLst/>
          </a:prstGeom>
          <a:noFill/>
        </p:spPr>
      </p:pic>
      <p:pic>
        <p:nvPicPr>
          <p:cNvPr id="14" name="Picture 3" descr="C:\Users\Public\Pictures\قرآن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286644" y="4500570"/>
            <a:ext cx="1214446" cy="857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Public\Pictures\خلفييييات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8686800" cy="6858000"/>
          </a:xfrm>
        </p:spPr>
        <p:txBody>
          <a:bodyPr>
            <a:normAutofit/>
          </a:bodyPr>
          <a:lstStyle/>
          <a:p>
            <a:pPr>
              <a:lnSpc>
                <a:spcPct val="250000"/>
              </a:lnSpc>
              <a:buNone/>
            </a:pPr>
            <a:r>
              <a:rPr lang="ar-SA" b="1" dirty="0" smtClean="0">
                <a:solidFill>
                  <a:schemeClr val="accent4">
                    <a:lumMod val="75000"/>
                  </a:schemeClr>
                </a:solidFill>
              </a:rPr>
              <a:t>                </a:t>
            </a:r>
            <a:r>
              <a:rPr lang="ar-SA" sz="2800" b="1" dirty="0" smtClean="0">
                <a:solidFill>
                  <a:schemeClr val="accent4">
                    <a:lumMod val="75000"/>
                  </a:schemeClr>
                </a:solidFill>
              </a:rPr>
              <a:t>نشاط </a:t>
            </a:r>
            <a:r>
              <a:rPr lang="ar-SA" sz="2800" b="1" dirty="0" smtClean="0">
                <a:solidFill>
                  <a:srgbClr val="00B050"/>
                </a:solidFill>
              </a:rPr>
              <a:t> </a:t>
            </a:r>
            <a:r>
              <a:rPr lang="ar-SA" sz="2800" b="1" dirty="0" smtClean="0"/>
              <a:t>(  مطابقة )</a:t>
            </a:r>
            <a:endParaRPr lang="ar-SA" b="1" dirty="0" smtClean="0"/>
          </a:p>
          <a:p>
            <a:pPr>
              <a:buNone/>
            </a:pPr>
            <a:r>
              <a:rPr lang="ar-SA" b="1" dirty="0" smtClean="0"/>
              <a:t> </a:t>
            </a:r>
            <a:r>
              <a:rPr lang="ar-SA" sz="2800" b="1" dirty="0" smtClean="0"/>
              <a:t>من خلال </a:t>
            </a:r>
            <a:r>
              <a:rPr lang="ar-SA" sz="2800" b="1" dirty="0" err="1" smtClean="0"/>
              <a:t>صوراللافقاريات</a:t>
            </a:r>
            <a:r>
              <a:rPr lang="ar-SA" sz="2800" b="1" dirty="0" smtClean="0"/>
              <a:t> التالية  حددي المجموعات التي تنتمي إليها؟</a:t>
            </a:r>
            <a:endParaRPr lang="ar-SA" b="1" dirty="0" smtClean="0"/>
          </a:p>
          <a:p>
            <a:pPr>
              <a:buNone/>
            </a:pPr>
            <a:endParaRPr lang="ar-SA" dirty="0" smtClean="0"/>
          </a:p>
          <a:p>
            <a:pPr>
              <a:lnSpc>
                <a:spcPct val="260000"/>
              </a:lnSpc>
              <a:buNone/>
            </a:pPr>
            <a:r>
              <a:rPr lang="ar-SA" dirty="0" smtClean="0"/>
              <a:t>                 </a:t>
            </a:r>
            <a:r>
              <a:rPr lang="ar-SA" b="1" dirty="0" smtClean="0"/>
              <a:t>         </a:t>
            </a:r>
            <a:endParaRPr lang="en-US" dirty="0" smtClean="0"/>
          </a:p>
          <a:p>
            <a:pPr>
              <a:buNone/>
            </a:pPr>
            <a:endParaRPr lang="ar-SA" dirty="0" smtClean="0"/>
          </a:p>
        </p:txBody>
      </p:sp>
      <p:pic>
        <p:nvPicPr>
          <p:cNvPr id="5" name="Picture 4" descr="C:\Users\Public\Pictures\نشاط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86644" y="285728"/>
            <a:ext cx="1285884" cy="1071570"/>
          </a:xfrm>
          <a:prstGeom prst="rect">
            <a:avLst/>
          </a:prstGeom>
          <a:noFill/>
        </p:spPr>
      </p:pic>
      <p:pic>
        <p:nvPicPr>
          <p:cNvPr id="7" name="Picture 2" descr="C:\Users\Public\Pictures\نجم البحرر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28860" y="3643314"/>
            <a:ext cx="1857388" cy="1214446"/>
          </a:xfrm>
          <a:prstGeom prst="rect">
            <a:avLst/>
          </a:prstGeom>
          <a:noFill/>
        </p:spPr>
      </p:pic>
      <p:pic>
        <p:nvPicPr>
          <p:cNvPr id="2051" name="Picture 3" descr="C:\Users\Public\Pictures\بزاق1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72264" y="1928802"/>
            <a:ext cx="2077574" cy="1428760"/>
          </a:xfrm>
          <a:prstGeom prst="rect">
            <a:avLst/>
          </a:prstGeom>
          <a:noFill/>
        </p:spPr>
      </p:pic>
      <p:pic>
        <p:nvPicPr>
          <p:cNvPr id="2052" name="Picture 4" descr="C:\Users\Public\Pictures\شقائق النعمان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428860" y="2071678"/>
            <a:ext cx="1857388" cy="1214446"/>
          </a:xfrm>
          <a:prstGeom prst="rect">
            <a:avLst/>
          </a:prstGeom>
          <a:noFill/>
        </p:spPr>
      </p:pic>
      <p:pic>
        <p:nvPicPr>
          <p:cNvPr id="2057" name="Picture 9" descr="C:\Users\Public\Pictures\قنديل البحر1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643438" y="5072074"/>
            <a:ext cx="1643074" cy="1285884"/>
          </a:xfrm>
          <a:prstGeom prst="rect">
            <a:avLst/>
          </a:prstGeom>
          <a:noFill/>
        </p:spPr>
      </p:pic>
      <p:pic>
        <p:nvPicPr>
          <p:cNvPr id="2058" name="Picture 10" descr="C:\Users\Public\Pictures\إسفنج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00034" y="3643314"/>
            <a:ext cx="1643074" cy="1214446"/>
          </a:xfrm>
          <a:prstGeom prst="rect">
            <a:avLst/>
          </a:prstGeom>
          <a:noFill/>
        </p:spPr>
      </p:pic>
      <p:pic>
        <p:nvPicPr>
          <p:cNvPr id="2059" name="Picture 11" descr="C:\Users\Public\Pictures\حلزون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357422" y="5072074"/>
            <a:ext cx="1914531" cy="1219203"/>
          </a:xfrm>
          <a:prstGeom prst="rect">
            <a:avLst/>
          </a:prstGeom>
          <a:noFill/>
        </p:spPr>
      </p:pic>
      <p:pic>
        <p:nvPicPr>
          <p:cNvPr id="2060" name="Picture 12" descr="C:\Users\Public\Pictures\حيوان5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572264" y="3500438"/>
            <a:ext cx="2071702" cy="1357322"/>
          </a:xfrm>
          <a:prstGeom prst="rect">
            <a:avLst/>
          </a:prstGeom>
          <a:noFill/>
        </p:spPr>
      </p:pic>
      <p:pic>
        <p:nvPicPr>
          <p:cNvPr id="2063" name="Picture 15" descr="C:\Users\Public\Pictures\دودة إسكارس.jpg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572264" y="5000636"/>
            <a:ext cx="2071702" cy="1357322"/>
          </a:xfrm>
          <a:prstGeom prst="rect">
            <a:avLst/>
          </a:prstGeom>
          <a:noFill/>
        </p:spPr>
      </p:pic>
      <p:pic>
        <p:nvPicPr>
          <p:cNvPr id="2064" name="Picture 16" descr="C:\Users\Public\Pictures\دودة الأرض.jp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643438" y="3571876"/>
            <a:ext cx="1714512" cy="1285884"/>
          </a:xfrm>
          <a:prstGeom prst="rect">
            <a:avLst/>
          </a:prstGeom>
          <a:noFill/>
        </p:spPr>
      </p:pic>
      <p:pic>
        <p:nvPicPr>
          <p:cNvPr id="2065" name="Picture 17" descr="C:\Users\Public\Pictures\دودة شريطية.jp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500034" y="5143512"/>
            <a:ext cx="1571636" cy="1214446"/>
          </a:xfrm>
          <a:prstGeom prst="rect">
            <a:avLst/>
          </a:prstGeom>
          <a:noFill/>
        </p:spPr>
      </p:pic>
      <p:pic>
        <p:nvPicPr>
          <p:cNvPr id="2066" name="Picture 18" descr="C:\Users\Public\Pictures\جمبري.jp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643438" y="2000240"/>
            <a:ext cx="1714504" cy="1285884"/>
          </a:xfrm>
          <a:prstGeom prst="rect">
            <a:avLst/>
          </a:prstGeom>
          <a:noFill/>
        </p:spPr>
      </p:pic>
      <p:pic>
        <p:nvPicPr>
          <p:cNvPr id="2067" name="Picture 19" descr="C:\Users\Public\Pictures\عقرب.jpg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500034" y="2071678"/>
            <a:ext cx="1643074" cy="1214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Public\Pictures\خلفييييات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86868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               </a:t>
            </a:r>
          </a:p>
          <a:p>
            <a:pPr>
              <a:lnSpc>
                <a:spcPct val="260000"/>
              </a:lnSpc>
              <a:buNone/>
            </a:pPr>
            <a:r>
              <a:rPr lang="ar-SA" dirty="0" smtClean="0"/>
              <a:t>                 </a:t>
            </a:r>
            <a:r>
              <a:rPr lang="ar-SA" sz="2800" b="1" dirty="0" smtClean="0">
                <a:solidFill>
                  <a:srgbClr val="FF0000"/>
                </a:solidFill>
              </a:rPr>
              <a:t>التحقق من الفهم</a:t>
            </a:r>
            <a:endParaRPr lang="ar-SA" dirty="0" smtClean="0"/>
          </a:p>
          <a:p>
            <a:pPr>
              <a:buNone/>
            </a:pPr>
            <a:endParaRPr lang="ar-SA" sz="1200" dirty="0" smtClean="0"/>
          </a:p>
          <a:p>
            <a:pPr>
              <a:buNone/>
            </a:pPr>
            <a:r>
              <a:rPr lang="ar-SA" sz="2800" b="1" dirty="0" smtClean="0">
                <a:solidFill>
                  <a:srgbClr val="FF0000"/>
                </a:solidFill>
              </a:rPr>
              <a:t>                   </a:t>
            </a:r>
          </a:p>
          <a:p>
            <a:pPr>
              <a:buNone/>
            </a:pPr>
            <a:endParaRPr lang="ar-SA" sz="28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ar-SA" sz="2800" b="1" dirty="0" smtClean="0">
                <a:solidFill>
                  <a:srgbClr val="FF0000"/>
                </a:solidFill>
              </a:rPr>
              <a:t>                   إعادة التدريس  (  أنواع التماثل )</a:t>
            </a:r>
            <a:endParaRPr lang="ar-SA" b="1" dirty="0" smtClean="0"/>
          </a:p>
          <a:p>
            <a:pPr>
              <a:buNone/>
            </a:pPr>
            <a:r>
              <a:rPr lang="ar-SA" b="1" dirty="0" smtClean="0"/>
              <a:t>         </a:t>
            </a:r>
            <a:endParaRPr lang="en-US" dirty="0" smtClean="0"/>
          </a:p>
          <a:p>
            <a:pPr>
              <a:buNone/>
            </a:pPr>
            <a:endParaRPr lang="ar-SA" dirty="0" smtClean="0"/>
          </a:p>
        </p:txBody>
      </p:sp>
      <p:pic>
        <p:nvPicPr>
          <p:cNvPr id="5" name="Picture 6" descr="C:\Users\Public\Pictures\عقل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768" y="1500174"/>
            <a:ext cx="1357322" cy="1000132"/>
          </a:xfrm>
          <a:prstGeom prst="rect">
            <a:avLst/>
          </a:prstGeom>
          <a:noFill/>
        </p:spPr>
      </p:pic>
      <p:pic>
        <p:nvPicPr>
          <p:cNvPr id="6" name="Picture 2" descr="C:\Users\Public\Pictures\إعادة التدريس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768" y="3500438"/>
            <a:ext cx="1214446" cy="10001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Public\Pictures\خلفييييات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1026" name="Picture 2" descr="C:\Users\Public\Pictures\خفيات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428992" y="1643050"/>
            <a:ext cx="4786314" cy="3781436"/>
          </a:xfrm>
        </p:spPr>
        <p:txBody>
          <a:bodyPr>
            <a:noAutofit/>
          </a:bodyPr>
          <a:lstStyle/>
          <a:p>
            <a:r>
              <a:rPr lang="ar-SA" sz="6000" b="1" dirty="0" smtClean="0">
                <a:solidFill>
                  <a:srgbClr val="FF0000"/>
                </a:solidFill>
              </a:rPr>
              <a:t>وحدة ( 5 )</a:t>
            </a:r>
          </a:p>
          <a:p>
            <a:pPr>
              <a:lnSpc>
                <a:spcPct val="150000"/>
              </a:lnSpc>
            </a:pPr>
            <a:endParaRPr lang="ar-SA" sz="800" b="1" dirty="0" smtClean="0">
              <a:solidFill>
                <a:schemeClr val="tx1"/>
              </a:solidFill>
            </a:endParaRPr>
          </a:p>
          <a:p>
            <a:r>
              <a:rPr lang="ar-SA" sz="7200" b="1" dirty="0" smtClean="0">
                <a:solidFill>
                  <a:schemeClr val="tx1"/>
                </a:solidFill>
              </a:rPr>
              <a:t>تباين الحياة</a:t>
            </a:r>
            <a:endParaRPr lang="ar-SA" sz="7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Public\Pictures\خلفية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00298" y="714356"/>
            <a:ext cx="6115064" cy="5429288"/>
          </a:xfrm>
        </p:spPr>
        <p:txBody>
          <a:bodyPr>
            <a:normAutofit fontScale="90000"/>
          </a:bodyPr>
          <a:lstStyle/>
          <a:p>
            <a:r>
              <a:rPr lang="ar-SA" sz="5400" b="1" dirty="0" smtClean="0">
                <a:solidFill>
                  <a:srgbClr val="00B050"/>
                </a:solidFill>
              </a:rPr>
              <a:t>الدرس الثاني :</a:t>
            </a:r>
            <a:r>
              <a:rPr lang="ar-SA" sz="6600" b="1" dirty="0" smtClean="0"/>
              <a:t/>
            </a:r>
            <a:br>
              <a:rPr lang="ar-SA" sz="6600" b="1" dirty="0" smtClean="0"/>
            </a:br>
            <a:r>
              <a:rPr lang="ar-SA" sz="6600" b="1" dirty="0" smtClean="0"/>
              <a:t/>
            </a:r>
            <a:br>
              <a:rPr lang="ar-SA" sz="6600" b="1" dirty="0" smtClean="0"/>
            </a:br>
            <a:r>
              <a:rPr lang="ar-SA" sz="8000" b="1" dirty="0" smtClean="0">
                <a:solidFill>
                  <a:srgbClr val="FF0000"/>
                </a:solidFill>
              </a:rPr>
              <a:t>الرخويات والديدان الحلقية والمفصليات </a:t>
            </a:r>
            <a:r>
              <a:rPr lang="ar-SA" sz="8000" b="1" dirty="0" err="1" smtClean="0">
                <a:solidFill>
                  <a:srgbClr val="FF0000"/>
                </a:solidFill>
              </a:rPr>
              <a:t>والشوكيات</a:t>
            </a:r>
            <a:r>
              <a:rPr lang="ar-SA" sz="8000" b="1" dirty="0" smtClean="0">
                <a:solidFill>
                  <a:srgbClr val="FF0000"/>
                </a:solidFill>
              </a:rPr>
              <a:t> الجلد</a:t>
            </a:r>
            <a:endParaRPr lang="ar-SA" sz="6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ublic\Pictures\خلفية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عنصر نائب للمحتوى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ar-SA" b="1" dirty="0" smtClean="0">
                <a:solidFill>
                  <a:srgbClr val="A30D83"/>
                </a:solidFill>
              </a:rPr>
              <a:t>الربط مع المعرفة السابقة</a:t>
            </a:r>
          </a:p>
          <a:p>
            <a:pPr algn="ctr">
              <a:buNone/>
            </a:pPr>
            <a:r>
              <a:rPr lang="ar-SA" b="1" dirty="0" smtClean="0">
                <a:solidFill>
                  <a:schemeClr val="accent1"/>
                </a:solidFill>
              </a:rPr>
              <a:t>( الرخويات )</a:t>
            </a:r>
            <a:endParaRPr lang="en-US" b="1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ar-SA" b="1" dirty="0" smtClean="0"/>
          </a:p>
          <a:p>
            <a:pPr>
              <a:buNone/>
            </a:pPr>
            <a:r>
              <a:rPr lang="ar-SA" b="1" dirty="0" smtClean="0">
                <a:solidFill>
                  <a:srgbClr val="FF0000"/>
                </a:solidFill>
              </a:rPr>
              <a:t>     أسئلة ومناقشة /</a:t>
            </a:r>
          </a:p>
          <a:p>
            <a:pPr>
              <a:buNone/>
            </a:pPr>
            <a:r>
              <a:rPr lang="ar-SA" b="1" dirty="0" smtClean="0">
                <a:solidFill>
                  <a:srgbClr val="FF0000"/>
                </a:solidFill>
              </a:rPr>
              <a:t>          </a:t>
            </a:r>
            <a:r>
              <a:rPr lang="ar-SA" b="1" dirty="0" smtClean="0"/>
              <a:t>1. أذكري أمثلة على الرخويات ؟</a:t>
            </a:r>
            <a:endParaRPr lang="en-US" b="1" dirty="0" smtClean="0"/>
          </a:p>
          <a:p>
            <a:pPr>
              <a:buNone/>
            </a:pPr>
            <a:r>
              <a:rPr lang="ar-SA" b="1" dirty="0" smtClean="0"/>
              <a:t>          2. فيما تتشابه هذه الحيوانات وفيما تختلف ؟</a:t>
            </a:r>
            <a:endParaRPr lang="en-US" b="1" dirty="0" smtClean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ublic\Pictures\خلفية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8686800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en-US" dirty="0" smtClean="0"/>
          </a:p>
          <a:p>
            <a:pPr lvl="0">
              <a:lnSpc>
                <a:spcPct val="150000"/>
              </a:lnSpc>
            </a:pPr>
            <a:r>
              <a:rPr lang="ar-SA" b="1" dirty="0" smtClean="0"/>
              <a:t>تحدد خصائص الرخويات .</a:t>
            </a:r>
            <a:endParaRPr lang="en-US" b="1" dirty="0" smtClean="0"/>
          </a:p>
          <a:p>
            <a:pPr lvl="0">
              <a:lnSpc>
                <a:spcPct val="150000"/>
              </a:lnSpc>
            </a:pPr>
            <a:r>
              <a:rPr lang="ar-SA" b="1" dirty="0" smtClean="0"/>
              <a:t>تقارن بين جهاز الدوران المفتوح وجهاز الدوران المغلق .</a:t>
            </a:r>
            <a:endParaRPr lang="en-US" b="1" dirty="0" smtClean="0"/>
          </a:p>
          <a:p>
            <a:pPr lvl="0">
              <a:lnSpc>
                <a:spcPct val="150000"/>
              </a:lnSpc>
            </a:pPr>
            <a:r>
              <a:rPr lang="ar-SA" b="1" dirty="0" smtClean="0"/>
              <a:t>تصف خصائص الديدان الحلقية .</a:t>
            </a:r>
            <a:endParaRPr lang="en-US" b="1" dirty="0" smtClean="0"/>
          </a:p>
          <a:p>
            <a:pPr lvl="0">
              <a:lnSpc>
                <a:spcPct val="150000"/>
              </a:lnSpc>
            </a:pPr>
            <a:r>
              <a:rPr lang="ar-SA" b="1" dirty="0" smtClean="0"/>
              <a:t>توضح عمليات هضم الطعام لدى دودة الأرض .</a:t>
            </a:r>
            <a:endParaRPr lang="en-US" b="1" dirty="0" smtClean="0"/>
          </a:p>
          <a:p>
            <a:pPr lvl="0">
              <a:lnSpc>
                <a:spcPct val="150000"/>
              </a:lnSpc>
            </a:pPr>
            <a:r>
              <a:rPr lang="ar-SA" b="1" dirty="0" smtClean="0"/>
              <a:t>تحدد الصفات المستخدمة في تصنيف المفصليات .</a:t>
            </a:r>
            <a:endParaRPr lang="en-US" b="1" dirty="0" smtClean="0"/>
          </a:p>
          <a:p>
            <a:pPr lvl="0">
              <a:lnSpc>
                <a:spcPct val="150000"/>
              </a:lnSpc>
            </a:pPr>
            <a:r>
              <a:rPr lang="ar-SA" b="1" dirty="0" smtClean="0"/>
              <a:t>توضح علاقة تركيب الجهاز المناعي الخارجي بوظيفته .</a:t>
            </a:r>
            <a:endParaRPr lang="en-US" b="1" dirty="0" smtClean="0"/>
          </a:p>
          <a:p>
            <a:pPr>
              <a:lnSpc>
                <a:spcPct val="150000"/>
              </a:lnSpc>
            </a:pPr>
            <a:r>
              <a:rPr lang="ar-SA" b="1" dirty="0" smtClean="0"/>
              <a:t>تحدد خصائص </a:t>
            </a:r>
            <a:r>
              <a:rPr lang="ar-SA" b="1" dirty="0" err="1" smtClean="0"/>
              <a:t>شوكيات</a:t>
            </a:r>
            <a:r>
              <a:rPr lang="ar-SA" b="1" dirty="0" smtClean="0"/>
              <a:t> الجلد .</a:t>
            </a:r>
            <a:endParaRPr lang="ar-SA" b="1" dirty="0"/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2786050" y="285728"/>
            <a:ext cx="3286148" cy="928694"/>
          </a:xfrm>
          <a:prstGeom prst="roundRect">
            <a:avLst/>
          </a:prstGeom>
          <a:solidFill>
            <a:srgbClr val="FFFF66"/>
          </a:solidFill>
          <a:ln>
            <a:solidFill>
              <a:srgbClr val="BD4A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800" b="1" dirty="0" smtClean="0">
                <a:solidFill>
                  <a:srgbClr val="BD4A47"/>
                </a:solidFill>
              </a:rPr>
              <a:t>الأهـــــداف</a:t>
            </a:r>
            <a:r>
              <a:rPr lang="ar-SA" sz="5400" b="1" dirty="0" smtClean="0">
                <a:solidFill>
                  <a:srgbClr val="BD4A47"/>
                </a:solidFill>
              </a:rPr>
              <a:t> </a:t>
            </a:r>
            <a:r>
              <a:rPr lang="ar-SA" b="1" dirty="0" smtClean="0"/>
              <a:t>   </a:t>
            </a:r>
            <a:endParaRPr lang="en-US" dirty="0" smtClean="0"/>
          </a:p>
          <a:p>
            <a:pPr algn="ctr"/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ublic\Pictures\خلفية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8643966" cy="6858000"/>
          </a:xfrm>
        </p:spPr>
        <p:txBody>
          <a:bodyPr/>
          <a:lstStyle/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lnSpc>
                <a:spcPct val="150000"/>
              </a:lnSpc>
              <a:buNone/>
            </a:pPr>
            <a:r>
              <a:rPr lang="ar-SA" b="1" smtClean="0"/>
              <a:t>  (  </a:t>
            </a:r>
            <a:r>
              <a:rPr lang="ar-SA" b="1" dirty="0" smtClean="0"/>
              <a:t>الرخويات  /  العباءة  /  الخياشيم  /  الطاحنة  /  جهاز الدوران المفتوح  /  المفصليات  /  الزوائد المفصلية  / </a:t>
            </a:r>
          </a:p>
          <a:p>
            <a:pPr>
              <a:lnSpc>
                <a:spcPct val="150000"/>
              </a:lnSpc>
              <a:buNone/>
            </a:pPr>
            <a:r>
              <a:rPr lang="ar-SA" b="1" dirty="0" smtClean="0"/>
              <a:t>  الهيكل الخارجي  /  الثغور التنفسية  /  التحول  /  </a:t>
            </a:r>
            <a:r>
              <a:rPr lang="ar-SA" b="1" dirty="0" err="1" smtClean="0"/>
              <a:t>العنكبيات</a:t>
            </a:r>
            <a:r>
              <a:rPr lang="ar-SA" b="1" dirty="0" smtClean="0"/>
              <a:t>  )</a:t>
            </a:r>
            <a:endParaRPr lang="ar-SA" b="1" dirty="0"/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1428728" y="928670"/>
            <a:ext cx="6215106" cy="928694"/>
          </a:xfrm>
          <a:prstGeom prst="roundRect">
            <a:avLst/>
          </a:prstGeom>
          <a:solidFill>
            <a:srgbClr val="FFFF66"/>
          </a:solidFill>
          <a:ln>
            <a:solidFill>
              <a:srgbClr val="BD4A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800" b="1" dirty="0" smtClean="0">
                <a:solidFill>
                  <a:srgbClr val="BD4A47"/>
                </a:solidFill>
              </a:rPr>
              <a:t>المفردات الجديدة</a:t>
            </a:r>
            <a:r>
              <a:rPr lang="ar-SA" sz="5400" b="1" dirty="0" smtClean="0">
                <a:solidFill>
                  <a:srgbClr val="BD4A47"/>
                </a:solidFill>
              </a:rPr>
              <a:t> </a:t>
            </a:r>
            <a:r>
              <a:rPr lang="ar-SA" b="1" dirty="0" smtClean="0"/>
              <a:t>   </a:t>
            </a:r>
            <a:endParaRPr lang="en-US" dirty="0" smtClean="0"/>
          </a:p>
          <a:p>
            <a:pPr algn="ctr"/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ublic\Pictures\خلفية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8686800" cy="6858000"/>
          </a:xfrm>
        </p:spPr>
        <p:txBody>
          <a:bodyPr/>
          <a:lstStyle/>
          <a:p>
            <a:pPr>
              <a:buNone/>
            </a:pPr>
            <a:endParaRPr lang="ar-SA" sz="2400" dirty="0" smtClean="0"/>
          </a:p>
          <a:p>
            <a:pPr>
              <a:buNone/>
            </a:pPr>
            <a:r>
              <a:rPr lang="ar-SA" dirty="0" smtClean="0"/>
              <a:t>             </a:t>
            </a:r>
            <a:r>
              <a:rPr lang="ar-SA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ar-SA" sz="2800" b="1" dirty="0" smtClean="0">
                <a:solidFill>
                  <a:schemeClr val="accent5">
                    <a:lumMod val="75000"/>
                  </a:schemeClr>
                </a:solidFill>
              </a:rPr>
              <a:t>دفتر العلوم</a:t>
            </a:r>
            <a:r>
              <a:rPr lang="ar-SA" sz="2800" dirty="0" smtClean="0"/>
              <a:t>    </a:t>
            </a: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lnSpc>
                <a:spcPct val="250000"/>
              </a:lnSpc>
              <a:buNone/>
            </a:pPr>
            <a:endParaRPr lang="ar-SA" dirty="0" smtClean="0"/>
          </a:p>
          <a:p>
            <a:pPr algn="l">
              <a:buNone/>
            </a:pPr>
            <a:endParaRPr lang="ar-SA" dirty="0" smtClean="0"/>
          </a:p>
          <a:p>
            <a:pPr algn="l">
              <a:buNone/>
            </a:pPr>
            <a:endParaRPr lang="ar-SA" dirty="0" smtClean="0"/>
          </a:p>
          <a:p>
            <a:pPr>
              <a:lnSpc>
                <a:spcPct val="200000"/>
              </a:lnSpc>
              <a:buNone/>
            </a:pPr>
            <a:r>
              <a:rPr lang="ar-SA" b="1" dirty="0" smtClean="0">
                <a:solidFill>
                  <a:srgbClr val="00B050"/>
                </a:solidFill>
              </a:rPr>
              <a:t>             </a:t>
            </a:r>
            <a:r>
              <a:rPr lang="ar-SA" sz="2800" b="1" dirty="0" smtClean="0">
                <a:solidFill>
                  <a:srgbClr val="00B050"/>
                </a:solidFill>
              </a:rPr>
              <a:t>الربط مع الدراسات </a:t>
            </a:r>
            <a:r>
              <a:rPr lang="ar-SA" sz="2800" b="1" dirty="0" err="1" smtClean="0">
                <a:solidFill>
                  <a:srgbClr val="00B050"/>
                </a:solidFill>
              </a:rPr>
              <a:t>الإجتماعية</a:t>
            </a:r>
            <a:r>
              <a:rPr lang="ar-SA" sz="2800" b="1" dirty="0" smtClean="0">
                <a:solidFill>
                  <a:srgbClr val="00B050"/>
                </a:solidFill>
              </a:rPr>
              <a:t>    </a:t>
            </a:r>
            <a:r>
              <a:rPr lang="ar-SA" sz="2800" b="1" dirty="0" smtClean="0"/>
              <a:t>( السموم )</a:t>
            </a:r>
          </a:p>
          <a:p>
            <a:pPr>
              <a:lnSpc>
                <a:spcPct val="250000"/>
              </a:lnSpc>
              <a:buNone/>
            </a:pPr>
            <a:r>
              <a:rPr lang="ar-SA" sz="2800" b="1" dirty="0" smtClean="0"/>
              <a:t>               </a:t>
            </a:r>
            <a:r>
              <a:rPr lang="ar-SA" sz="2800" b="1" dirty="0" err="1" smtClean="0">
                <a:solidFill>
                  <a:srgbClr val="00B050"/>
                </a:solidFill>
              </a:rPr>
              <a:t>إستخدام</a:t>
            </a:r>
            <a:r>
              <a:rPr lang="ar-SA" sz="2800" b="1" dirty="0" smtClean="0">
                <a:solidFill>
                  <a:srgbClr val="00B050"/>
                </a:solidFill>
              </a:rPr>
              <a:t> الصور والرسوم  </a:t>
            </a:r>
            <a:r>
              <a:rPr lang="ar-SA" sz="2800" b="1" dirty="0" smtClean="0"/>
              <a:t>/  شكل ( 11 / 12 / 13 )</a:t>
            </a:r>
          </a:p>
        </p:txBody>
      </p:sp>
      <p:pic>
        <p:nvPicPr>
          <p:cNvPr id="5" name="Picture 12" descr="C:\Users\Public\Pictures\دفتتتر العلوم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29520" y="285728"/>
            <a:ext cx="1214446" cy="1071570"/>
          </a:xfrm>
          <a:prstGeom prst="rect">
            <a:avLst/>
          </a:prstGeom>
          <a:noFill/>
        </p:spPr>
      </p:pic>
      <p:sp>
        <p:nvSpPr>
          <p:cNvPr id="8" name="مخطط انسيابي: محطة طرفية 7"/>
          <p:cNvSpPr/>
          <p:nvPr/>
        </p:nvSpPr>
        <p:spPr>
          <a:xfrm>
            <a:off x="928662" y="1428736"/>
            <a:ext cx="7000924" cy="1143008"/>
          </a:xfrm>
          <a:prstGeom prst="flowChartTerminator">
            <a:avLst/>
          </a:prstGeom>
          <a:solidFill>
            <a:srgbClr val="FFFF66"/>
          </a:solidFill>
          <a:ln>
            <a:solidFill>
              <a:srgbClr val="BD4A47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800" b="1" dirty="0" smtClean="0">
              <a:solidFill>
                <a:srgbClr val="BD4A47"/>
              </a:solidFill>
            </a:endParaRPr>
          </a:p>
          <a:p>
            <a:pPr algn="ctr"/>
            <a:endParaRPr lang="ar-SA" sz="2800" b="1" dirty="0" smtClean="0">
              <a:solidFill>
                <a:srgbClr val="BD4A47"/>
              </a:solidFill>
            </a:endParaRPr>
          </a:p>
          <a:p>
            <a:pPr algn="ctr"/>
            <a:endParaRPr lang="ar-SA" sz="2800" b="1" dirty="0" smtClean="0">
              <a:solidFill>
                <a:srgbClr val="BD4A47"/>
              </a:solidFill>
            </a:endParaRPr>
          </a:p>
          <a:p>
            <a:pPr algn="ctr"/>
            <a:r>
              <a:rPr lang="ar-SA" sz="2800" b="1" dirty="0" smtClean="0">
                <a:solidFill>
                  <a:srgbClr val="BD4A47"/>
                </a:solidFill>
              </a:rPr>
              <a:t>صنفي أنواع الرخويات على شكل خريطة مفاهيم ؟ </a:t>
            </a:r>
          </a:p>
          <a:p>
            <a:pPr algn="ctr"/>
            <a:r>
              <a:rPr lang="ar-SA" sz="2800" b="1" dirty="0" smtClean="0">
                <a:solidFill>
                  <a:srgbClr val="BD4A47"/>
                </a:solidFill>
              </a:rPr>
              <a:t>من شكل ( 10 )</a:t>
            </a:r>
          </a:p>
          <a:p>
            <a:pPr algn="ctr"/>
            <a:endParaRPr lang="ar-SA" sz="2800" b="1" dirty="0" smtClean="0">
              <a:solidFill>
                <a:srgbClr val="BD4A47"/>
              </a:solidFill>
            </a:endParaRPr>
          </a:p>
          <a:p>
            <a:pPr algn="ctr"/>
            <a:endParaRPr lang="ar-SA" sz="2800" b="1" dirty="0" smtClean="0">
              <a:solidFill>
                <a:srgbClr val="BD4A47"/>
              </a:solidFill>
            </a:endParaRPr>
          </a:p>
          <a:p>
            <a:pPr algn="ctr"/>
            <a:r>
              <a:rPr lang="ar-SA" sz="2800" b="1" dirty="0" smtClean="0">
                <a:solidFill>
                  <a:srgbClr val="BD4A47"/>
                </a:solidFill>
              </a:rPr>
              <a:t>                          </a:t>
            </a:r>
            <a:endParaRPr lang="ar-SA" sz="2800" b="1" dirty="0">
              <a:solidFill>
                <a:srgbClr val="BD4A47"/>
              </a:solidFill>
            </a:endParaRPr>
          </a:p>
        </p:txBody>
      </p:sp>
      <p:pic>
        <p:nvPicPr>
          <p:cNvPr id="11" name="Picture 11" descr="C:\Users\Public\Pictures\حل الواجب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29520" y="2857496"/>
            <a:ext cx="1252537" cy="1000132"/>
          </a:xfrm>
          <a:prstGeom prst="rect">
            <a:avLst/>
          </a:prstGeom>
          <a:noFill/>
        </p:spPr>
      </p:pic>
      <p:sp>
        <p:nvSpPr>
          <p:cNvPr id="12" name="سهم إلى اليمين 11"/>
          <p:cNvSpPr/>
          <p:nvPr/>
        </p:nvSpPr>
        <p:spPr>
          <a:xfrm>
            <a:off x="1571604" y="2714620"/>
            <a:ext cx="5643602" cy="1357322"/>
          </a:xfrm>
          <a:prstGeom prst="rightArrow">
            <a:avLst/>
          </a:prstGeom>
          <a:solidFill>
            <a:srgbClr val="FFFF66"/>
          </a:solidFill>
          <a:ln>
            <a:solidFill>
              <a:srgbClr val="BD4A47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rgbClr val="BD4A47"/>
                </a:solidFill>
              </a:rPr>
              <a:t>الواجب  </a:t>
            </a:r>
            <a:r>
              <a:rPr lang="ar-SA" sz="3200" b="1" dirty="0" err="1" smtClean="0">
                <a:solidFill>
                  <a:srgbClr val="BD4A47"/>
                </a:solidFill>
              </a:rPr>
              <a:t>ص</a:t>
            </a:r>
            <a:r>
              <a:rPr lang="ar-SA" sz="3200" b="1" dirty="0" smtClean="0">
                <a:solidFill>
                  <a:srgbClr val="BD4A47"/>
                </a:solidFill>
              </a:rPr>
              <a:t> ( 117)  رقم  ( 1 )</a:t>
            </a:r>
            <a:endParaRPr lang="ar-SA" sz="3200" b="1" dirty="0">
              <a:solidFill>
                <a:srgbClr val="BD4A47"/>
              </a:solidFill>
            </a:endParaRPr>
          </a:p>
        </p:txBody>
      </p:sp>
      <p:pic>
        <p:nvPicPr>
          <p:cNvPr id="13" name="Picture 3" descr="C:\Users\Public\Pictures\الربط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29520" y="4143380"/>
            <a:ext cx="1214446" cy="1000132"/>
          </a:xfrm>
          <a:prstGeom prst="rect">
            <a:avLst/>
          </a:prstGeom>
          <a:noFill/>
        </p:spPr>
      </p:pic>
      <p:pic>
        <p:nvPicPr>
          <p:cNvPr id="14" name="Picture 13" descr="C:\Users\Public\Pictures\صور ورسوم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429520" y="5357826"/>
            <a:ext cx="1142998" cy="10001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ublic\Pictures\خلفية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8686800" cy="6858000"/>
          </a:xfrm>
        </p:spPr>
        <p:txBody>
          <a:bodyPr/>
          <a:lstStyle/>
          <a:p>
            <a:pPr>
              <a:lnSpc>
                <a:spcPct val="250000"/>
              </a:lnSpc>
              <a:buNone/>
            </a:pPr>
            <a:r>
              <a:rPr lang="ar-SA" sz="2800" b="1" dirty="0" smtClean="0"/>
              <a:t>               </a:t>
            </a:r>
            <a:r>
              <a:rPr lang="ar-SA" sz="2800" b="1" dirty="0" smtClean="0">
                <a:solidFill>
                  <a:srgbClr val="B60E92"/>
                </a:solidFill>
              </a:rPr>
              <a:t>ماذا قرأت ؟    </a:t>
            </a:r>
            <a:r>
              <a:rPr lang="ar-SA" sz="2800" b="1" dirty="0" smtClean="0"/>
              <a:t>ص ( 109)   </a:t>
            </a:r>
          </a:p>
          <a:p>
            <a:pPr>
              <a:lnSpc>
                <a:spcPct val="250000"/>
              </a:lnSpc>
              <a:buNone/>
            </a:pPr>
            <a:r>
              <a:rPr lang="ar-SA" sz="2800" b="1" dirty="0" smtClean="0"/>
              <a:t>                </a:t>
            </a:r>
            <a:endParaRPr lang="ar-SA" sz="2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ar-SA" sz="2400" b="1" dirty="0" smtClean="0">
                <a:solidFill>
                  <a:srgbClr val="FF0000"/>
                </a:solidFill>
              </a:rPr>
              <a:t>     قال تعالى: </a:t>
            </a:r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</a:rPr>
              <a:t>( والله خلق كل دآبة من </a:t>
            </a:r>
            <a:r>
              <a:rPr lang="ar-SA" sz="2800" b="1" dirty="0" err="1" smtClean="0">
                <a:solidFill>
                  <a:schemeClr val="accent1">
                    <a:lumMod val="75000"/>
                  </a:schemeClr>
                </a:solidFill>
              </a:rPr>
              <a:t>مآء</a:t>
            </a:r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</a:rPr>
              <a:t> فمنهم من يمشي على بطنه</a:t>
            </a:r>
          </a:p>
          <a:p>
            <a:pPr>
              <a:buNone/>
            </a:pPr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</a:rPr>
              <a:t>   ومنهم من يمشي على رجلين ومنهم من يمشي على أربع  ... ) </a:t>
            </a:r>
            <a:r>
              <a:rPr lang="ar-SA" sz="1600" b="1" dirty="0" smtClean="0">
                <a:solidFill>
                  <a:srgbClr val="B60E92"/>
                </a:solidFill>
              </a:rPr>
              <a:t>45 النور</a:t>
            </a:r>
          </a:p>
          <a:p>
            <a:pPr>
              <a:lnSpc>
                <a:spcPct val="200000"/>
              </a:lnSpc>
              <a:buNone/>
            </a:pPr>
            <a:r>
              <a:rPr lang="ar-SA" sz="1600" b="1" dirty="0" smtClean="0">
                <a:solidFill>
                  <a:srgbClr val="B60E92"/>
                </a:solidFill>
              </a:rPr>
              <a:t>                            </a:t>
            </a:r>
            <a:r>
              <a:rPr lang="ar-SA" sz="2800" b="1" dirty="0" smtClean="0">
                <a:solidFill>
                  <a:srgbClr val="00B050"/>
                </a:solidFill>
              </a:rPr>
              <a:t>طرائق تدريس متنوعة </a:t>
            </a:r>
            <a:r>
              <a:rPr lang="ar-SA" sz="2800" b="1" dirty="0" smtClean="0"/>
              <a:t> ما أهمية دودة الأرض للمزارعين؟</a:t>
            </a:r>
          </a:p>
          <a:p>
            <a:pPr>
              <a:lnSpc>
                <a:spcPct val="250000"/>
              </a:lnSpc>
              <a:buNone/>
            </a:pPr>
            <a:r>
              <a:rPr lang="ar-SA" sz="2800" b="1" dirty="0" smtClean="0"/>
              <a:t>                </a:t>
            </a:r>
            <a:r>
              <a:rPr lang="ar-SA" sz="2800" dirty="0" smtClean="0"/>
              <a:t> </a:t>
            </a:r>
            <a:r>
              <a:rPr lang="ar-SA" sz="2800" b="1" dirty="0" smtClean="0">
                <a:solidFill>
                  <a:schemeClr val="accent4">
                    <a:lumMod val="75000"/>
                  </a:schemeClr>
                </a:solidFill>
              </a:rPr>
              <a:t>نشاط </a:t>
            </a:r>
            <a:r>
              <a:rPr lang="ar-SA" sz="2800" b="1" dirty="0" smtClean="0">
                <a:solidFill>
                  <a:srgbClr val="00B050"/>
                </a:solidFill>
              </a:rPr>
              <a:t> </a:t>
            </a:r>
            <a:r>
              <a:rPr lang="ar-SA" sz="2800" b="1" dirty="0" smtClean="0"/>
              <a:t>(  </a:t>
            </a:r>
            <a:r>
              <a:rPr lang="ar-SA" sz="2800" b="1" dirty="0" err="1" smtClean="0"/>
              <a:t>الحلازين</a:t>
            </a:r>
            <a:r>
              <a:rPr lang="ar-SA" sz="2800" b="1" dirty="0" smtClean="0"/>
              <a:t> / دودة الأرض )  </a:t>
            </a:r>
          </a:p>
          <a:p>
            <a:pPr>
              <a:lnSpc>
                <a:spcPct val="250000"/>
              </a:lnSpc>
              <a:buNone/>
            </a:pPr>
            <a:r>
              <a:rPr lang="ar-SA" sz="2800" b="1" dirty="0" smtClean="0"/>
              <a:t>                </a:t>
            </a:r>
            <a:r>
              <a:rPr lang="ar-SA" sz="2800" b="1" dirty="0" smtClean="0">
                <a:solidFill>
                  <a:srgbClr val="B60E92"/>
                </a:solidFill>
              </a:rPr>
              <a:t> تطبيق العلوم (تأثير تقنيات تخصيب التربة) </a:t>
            </a:r>
            <a:r>
              <a:rPr lang="ar-SA" sz="2800" b="1" dirty="0" err="1" smtClean="0"/>
              <a:t>ص</a:t>
            </a:r>
            <a:r>
              <a:rPr lang="ar-SA" sz="2800" b="1" dirty="0" smtClean="0"/>
              <a:t> ( 110 ) </a:t>
            </a:r>
          </a:p>
        </p:txBody>
      </p:sp>
      <p:pic>
        <p:nvPicPr>
          <p:cNvPr id="11" name="Picture 2" descr="C:\Users\Public\Pictures\قرآن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20" y="1500174"/>
            <a:ext cx="1214446" cy="785818"/>
          </a:xfrm>
          <a:prstGeom prst="rect">
            <a:avLst/>
          </a:prstGeom>
          <a:noFill/>
        </p:spPr>
      </p:pic>
      <p:pic>
        <p:nvPicPr>
          <p:cNvPr id="13" name="Picture 16" descr="C:\Users\Public\Pictures\ماذا قرأت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29520" y="357166"/>
            <a:ext cx="1214446" cy="1000132"/>
          </a:xfrm>
          <a:prstGeom prst="rect">
            <a:avLst/>
          </a:prstGeom>
          <a:noFill/>
        </p:spPr>
      </p:pic>
      <p:pic>
        <p:nvPicPr>
          <p:cNvPr id="15" name="Picture 4" descr="C:\Users\Public\Pictures\نشاط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58082" y="4286256"/>
            <a:ext cx="1285884" cy="1071570"/>
          </a:xfrm>
          <a:prstGeom prst="rect">
            <a:avLst/>
          </a:prstGeom>
          <a:noFill/>
        </p:spPr>
      </p:pic>
      <p:pic>
        <p:nvPicPr>
          <p:cNvPr id="16" name="Picture 2" descr="C:\Users\Public\Pictures\تطبيق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358082" y="5500702"/>
            <a:ext cx="1228725" cy="1042991"/>
          </a:xfrm>
          <a:prstGeom prst="rect">
            <a:avLst/>
          </a:prstGeom>
          <a:noFill/>
        </p:spPr>
      </p:pic>
      <p:pic>
        <p:nvPicPr>
          <p:cNvPr id="17" name="Picture 14" descr="C:\Users\Public\Pictures\طرائق متنوعة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358082" y="3214686"/>
            <a:ext cx="1214446" cy="10001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Public\Pictures\خلفيات 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0034" y="2571744"/>
            <a:ext cx="8229600" cy="1143000"/>
          </a:xfrm>
        </p:spPr>
        <p:txBody>
          <a:bodyPr>
            <a:normAutofit/>
          </a:bodyPr>
          <a:lstStyle/>
          <a:p>
            <a:r>
              <a:rPr lang="ar-SA" sz="6000" b="1" dirty="0" smtClean="0">
                <a:solidFill>
                  <a:srgbClr val="BD4A47"/>
                </a:solidFill>
              </a:rPr>
              <a:t>تـــابـــــع</a:t>
            </a:r>
            <a:endParaRPr lang="ar-SA" sz="6000" b="1" dirty="0">
              <a:solidFill>
                <a:srgbClr val="BD4A4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ublic\Pictures\خلفية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عنصر نائب للمحتوى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ar-SA" b="1" dirty="0" smtClean="0">
                <a:solidFill>
                  <a:srgbClr val="A30D83"/>
                </a:solidFill>
              </a:rPr>
              <a:t>الربط مع المعرفة السابقة</a:t>
            </a:r>
          </a:p>
          <a:p>
            <a:pPr algn="ctr">
              <a:buNone/>
            </a:pPr>
            <a:r>
              <a:rPr lang="ar-SA" b="1" dirty="0" smtClean="0">
                <a:solidFill>
                  <a:schemeClr val="accent1"/>
                </a:solidFill>
              </a:rPr>
              <a:t>( مفصليات شائعة )</a:t>
            </a:r>
          </a:p>
          <a:p>
            <a:pPr>
              <a:buNone/>
            </a:pPr>
            <a:endParaRPr lang="ar-SA" b="1" dirty="0" smtClean="0"/>
          </a:p>
          <a:p>
            <a:pPr>
              <a:buNone/>
            </a:pPr>
            <a:r>
              <a:rPr lang="ar-SA" b="1" dirty="0" smtClean="0"/>
              <a:t>     </a:t>
            </a:r>
            <a:r>
              <a:rPr lang="ar-SA" b="1" dirty="0" smtClean="0">
                <a:solidFill>
                  <a:srgbClr val="FF0000"/>
                </a:solidFill>
              </a:rPr>
              <a:t>أسئلة ومناقشة / </a:t>
            </a:r>
          </a:p>
          <a:p>
            <a:pPr>
              <a:buNone/>
            </a:pPr>
            <a:r>
              <a:rPr lang="ar-SA" b="1" dirty="0" smtClean="0"/>
              <a:t>          1. أذكري أمثلة على المفصليات ؟</a:t>
            </a:r>
            <a:endParaRPr lang="en-US" b="1" dirty="0" smtClean="0"/>
          </a:p>
          <a:p>
            <a:pPr>
              <a:buNone/>
            </a:pPr>
            <a:r>
              <a:rPr lang="ar-SA" b="1" dirty="0" smtClean="0"/>
              <a:t>          2. </a:t>
            </a:r>
            <a:r>
              <a:rPr lang="ar-SA" b="1" dirty="0" err="1" smtClean="0"/>
              <a:t>مالصفات</a:t>
            </a:r>
            <a:r>
              <a:rPr lang="ar-SA" b="1" dirty="0" smtClean="0"/>
              <a:t> العامة للمفصليات ؟</a:t>
            </a:r>
            <a:endParaRPr lang="en-US" b="1" dirty="0" smtClean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ublic\Pictures\خلفية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8686800" cy="6858000"/>
          </a:xfrm>
        </p:spPr>
        <p:txBody>
          <a:bodyPr/>
          <a:lstStyle/>
          <a:p>
            <a:pPr>
              <a:lnSpc>
                <a:spcPct val="300000"/>
              </a:lnSpc>
              <a:buNone/>
            </a:pPr>
            <a:r>
              <a:rPr lang="ar-SA" sz="2800" dirty="0" smtClean="0"/>
              <a:t>   </a:t>
            </a:r>
            <a:r>
              <a:rPr lang="ar-SA" sz="2800" b="1" dirty="0" smtClean="0"/>
              <a:t>             </a:t>
            </a:r>
            <a:r>
              <a:rPr lang="ar-SA" sz="2800" b="1" dirty="0" smtClean="0">
                <a:solidFill>
                  <a:srgbClr val="B60E92"/>
                </a:solidFill>
              </a:rPr>
              <a:t>ماذا قرأت ؟    </a:t>
            </a:r>
            <a:r>
              <a:rPr lang="ar-SA" sz="2800" b="1" dirty="0" smtClean="0"/>
              <a:t>ص ( 110)  </a:t>
            </a:r>
          </a:p>
          <a:p>
            <a:pPr>
              <a:lnSpc>
                <a:spcPct val="250000"/>
              </a:lnSpc>
              <a:buNone/>
            </a:pPr>
            <a:r>
              <a:rPr lang="ar-SA" sz="2800" b="1" dirty="0" smtClean="0"/>
              <a:t>                </a:t>
            </a:r>
            <a:r>
              <a:rPr lang="ar-SA" sz="2800" b="1" dirty="0" smtClean="0">
                <a:solidFill>
                  <a:srgbClr val="00B050"/>
                </a:solidFill>
              </a:rPr>
              <a:t>الربط مع المناهج  </a:t>
            </a:r>
            <a:r>
              <a:rPr lang="ar-SA" sz="2800" b="1" dirty="0" smtClean="0"/>
              <a:t>( التاريخ )</a:t>
            </a:r>
          </a:p>
          <a:p>
            <a:pPr>
              <a:lnSpc>
                <a:spcPct val="300000"/>
              </a:lnSpc>
              <a:buNone/>
            </a:pPr>
            <a:r>
              <a:rPr lang="ar-SA" sz="2800" b="1" dirty="0" smtClean="0"/>
              <a:t>                 </a:t>
            </a:r>
            <a:r>
              <a:rPr lang="ar-SA" sz="2800" b="1" dirty="0" smtClean="0">
                <a:solidFill>
                  <a:srgbClr val="B60E92"/>
                </a:solidFill>
              </a:rPr>
              <a:t>ماذا قرأت ؟    </a:t>
            </a:r>
            <a:r>
              <a:rPr lang="ar-SA" sz="2800" b="1" dirty="0" smtClean="0"/>
              <a:t>ص ( 111)</a:t>
            </a:r>
          </a:p>
          <a:p>
            <a:pPr>
              <a:lnSpc>
                <a:spcPct val="250000"/>
              </a:lnSpc>
              <a:buNone/>
            </a:pPr>
            <a:r>
              <a:rPr lang="ar-SA" sz="2800" b="1" dirty="0" smtClean="0"/>
              <a:t>                </a:t>
            </a:r>
            <a:r>
              <a:rPr lang="ar-SA" sz="2800" b="1" dirty="0" err="1" smtClean="0">
                <a:solidFill>
                  <a:srgbClr val="00B050"/>
                </a:solidFill>
              </a:rPr>
              <a:t>إستخدام</a:t>
            </a:r>
            <a:r>
              <a:rPr lang="ar-SA" sz="2800" b="1" dirty="0" smtClean="0">
                <a:solidFill>
                  <a:srgbClr val="00B050"/>
                </a:solidFill>
              </a:rPr>
              <a:t> الصور والرسوم  </a:t>
            </a:r>
            <a:r>
              <a:rPr lang="ar-SA" sz="2800" b="1" dirty="0" smtClean="0"/>
              <a:t>/  شكل ( 14 / 15 )</a:t>
            </a:r>
          </a:p>
          <a:p>
            <a:pPr>
              <a:lnSpc>
                <a:spcPct val="300000"/>
              </a:lnSpc>
              <a:buNone/>
            </a:pPr>
            <a:r>
              <a:rPr lang="ar-SA" sz="2800" b="1" dirty="0" smtClean="0"/>
              <a:t>                 </a:t>
            </a:r>
            <a:r>
              <a:rPr lang="ar-SA" sz="2800" b="1" dirty="0" smtClean="0">
                <a:solidFill>
                  <a:schemeClr val="accent4">
                    <a:lumMod val="75000"/>
                  </a:schemeClr>
                </a:solidFill>
              </a:rPr>
              <a:t>نشاط </a:t>
            </a:r>
            <a:r>
              <a:rPr lang="ar-SA" sz="2800" b="1" dirty="0" smtClean="0">
                <a:solidFill>
                  <a:srgbClr val="00B050"/>
                </a:solidFill>
              </a:rPr>
              <a:t> </a:t>
            </a:r>
            <a:r>
              <a:rPr lang="ar-SA" sz="2800" b="1" dirty="0" smtClean="0"/>
              <a:t>(  الحشرات ) أذكري أمثلة لحشرات نافعة وضارة ؟</a:t>
            </a:r>
          </a:p>
        </p:txBody>
      </p:sp>
      <p:pic>
        <p:nvPicPr>
          <p:cNvPr id="13" name="Picture 16" descr="C:\Users\Public\Pictures\ماذا قرأت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20" y="357166"/>
            <a:ext cx="1214446" cy="1000132"/>
          </a:xfrm>
          <a:prstGeom prst="rect">
            <a:avLst/>
          </a:prstGeom>
          <a:noFill/>
        </p:spPr>
      </p:pic>
      <p:pic>
        <p:nvPicPr>
          <p:cNvPr id="7" name="Picture 3" descr="C:\Users\Public\Pictures\الربط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29520" y="1643050"/>
            <a:ext cx="1214446" cy="1000132"/>
          </a:xfrm>
          <a:prstGeom prst="rect">
            <a:avLst/>
          </a:prstGeom>
          <a:noFill/>
        </p:spPr>
      </p:pic>
      <p:pic>
        <p:nvPicPr>
          <p:cNvPr id="8" name="Picture 16" descr="C:\Users\Public\Pictures\ماذا قرأت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20" y="2857496"/>
            <a:ext cx="1214446" cy="1000132"/>
          </a:xfrm>
          <a:prstGeom prst="rect">
            <a:avLst/>
          </a:prstGeom>
          <a:noFill/>
        </p:spPr>
      </p:pic>
      <p:pic>
        <p:nvPicPr>
          <p:cNvPr id="9" name="Picture 13" descr="C:\Users\Public\Pictures\صور ورسوم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29520" y="4071942"/>
            <a:ext cx="1142998" cy="1000132"/>
          </a:xfrm>
          <a:prstGeom prst="rect">
            <a:avLst/>
          </a:prstGeom>
          <a:noFill/>
        </p:spPr>
      </p:pic>
      <p:pic>
        <p:nvPicPr>
          <p:cNvPr id="10" name="Picture 4" descr="C:\Users\Public\Pictures\نشاط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358082" y="5357826"/>
            <a:ext cx="1285884" cy="1071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Public\Pictures\خلفيات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5429288" cy="5368940"/>
          </a:xfrm>
        </p:spPr>
        <p:txBody>
          <a:bodyPr>
            <a:noAutofit/>
          </a:bodyPr>
          <a:lstStyle/>
          <a:p>
            <a:r>
              <a:rPr lang="ar-SA" sz="6600" b="1" dirty="0" smtClean="0">
                <a:solidFill>
                  <a:srgbClr val="FF0000"/>
                </a:solidFill>
              </a:rPr>
              <a:t>فصل ( 10 )</a:t>
            </a:r>
            <a:br>
              <a:rPr lang="ar-SA" sz="6600" b="1" dirty="0" smtClean="0">
                <a:solidFill>
                  <a:srgbClr val="FF0000"/>
                </a:solidFill>
              </a:rPr>
            </a:br>
            <a:r>
              <a:rPr lang="ar-SA" sz="8000" b="1" dirty="0" smtClean="0"/>
              <a:t/>
            </a:r>
            <a:br>
              <a:rPr lang="ar-SA" sz="8000" b="1" dirty="0" smtClean="0"/>
            </a:br>
            <a:r>
              <a:rPr lang="ar-SA" sz="7200" b="1" dirty="0" smtClean="0"/>
              <a:t>الحيوانات اللافقارية</a:t>
            </a:r>
            <a:endParaRPr lang="ar-SA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ublic\Pictures\خلفية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098" name="Picture 2" descr="C:\Users\Public\Pictures\جرادة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3643314"/>
            <a:ext cx="3500462" cy="2714644"/>
          </a:xfrm>
          <a:prstGeom prst="rect">
            <a:avLst/>
          </a:prstGeom>
          <a:noFill/>
        </p:spPr>
      </p:pic>
      <p:pic>
        <p:nvPicPr>
          <p:cNvPr id="4100" name="Picture 4" descr="C:\Users\Public\Pictures\حيوان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3643314"/>
            <a:ext cx="3643338" cy="2643206"/>
          </a:xfrm>
          <a:prstGeom prst="rect">
            <a:avLst/>
          </a:prstGeom>
          <a:noFill/>
        </p:spPr>
      </p:pic>
      <p:pic>
        <p:nvPicPr>
          <p:cNvPr id="4101" name="Picture 5" descr="C:\Users\Public\Pictures\ذبابة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472" y="500042"/>
            <a:ext cx="3643338" cy="2643206"/>
          </a:xfrm>
          <a:prstGeom prst="rect">
            <a:avLst/>
          </a:prstGeom>
          <a:noFill/>
        </p:spPr>
      </p:pic>
      <p:pic>
        <p:nvPicPr>
          <p:cNvPr id="4102" name="Picture 6" descr="C:\Users\Public\Pictures\حيوان5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0628" y="500042"/>
            <a:ext cx="3571900" cy="2643206"/>
          </a:xfrm>
          <a:prstGeom prst="rect">
            <a:avLst/>
          </a:prstGeom>
          <a:noFill/>
        </p:spPr>
      </p:pic>
      <p:pic>
        <p:nvPicPr>
          <p:cNvPr id="10" name="Picture 3" descr="C:\Users\Public\Pictures\نحلة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857488" y="2357430"/>
            <a:ext cx="3643338" cy="2286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ublic\Pictures\خلفية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8686800" cy="6858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ar-SA" sz="2400" dirty="0" smtClean="0"/>
          </a:p>
          <a:p>
            <a:pPr>
              <a:buNone/>
            </a:pPr>
            <a:r>
              <a:rPr lang="ar-SA" dirty="0" smtClean="0"/>
              <a:t>             </a:t>
            </a:r>
            <a:r>
              <a:rPr lang="ar-SA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ar-SA" dirty="0" smtClean="0"/>
          </a:p>
          <a:p>
            <a:pPr>
              <a:lnSpc>
                <a:spcPct val="160000"/>
              </a:lnSpc>
              <a:buNone/>
            </a:pPr>
            <a:r>
              <a:rPr lang="ar-SA" sz="2800" b="1" dirty="0" smtClean="0">
                <a:solidFill>
                  <a:srgbClr val="FF0000"/>
                </a:solidFill>
              </a:rPr>
              <a:t> </a:t>
            </a:r>
            <a:r>
              <a:rPr lang="ar-SA" sz="2600" b="1" dirty="0" smtClean="0">
                <a:solidFill>
                  <a:srgbClr val="FF0000"/>
                </a:solidFill>
              </a:rPr>
              <a:t>قال تعالى: </a:t>
            </a:r>
            <a:r>
              <a:rPr lang="ar-SA" sz="3000" b="1" dirty="0" smtClean="0">
                <a:solidFill>
                  <a:schemeClr val="accent1">
                    <a:lumMod val="75000"/>
                  </a:schemeClr>
                </a:solidFill>
              </a:rPr>
              <a:t>( وأوحى ربك إلى النحل أن </a:t>
            </a:r>
            <a:r>
              <a:rPr lang="ar-SA" sz="3000" b="1" dirty="0" err="1" smtClean="0">
                <a:solidFill>
                  <a:schemeClr val="accent1">
                    <a:lumMod val="75000"/>
                  </a:schemeClr>
                </a:solidFill>
              </a:rPr>
              <a:t>إتخذي</a:t>
            </a:r>
            <a:r>
              <a:rPr lang="ar-SA" sz="3000" b="1" dirty="0" smtClean="0">
                <a:solidFill>
                  <a:schemeClr val="accent1">
                    <a:lumMod val="75000"/>
                  </a:schemeClr>
                </a:solidFill>
              </a:rPr>
              <a:t> من الجبال بيوتاً ومن الشجر ومما </a:t>
            </a:r>
            <a:r>
              <a:rPr lang="ar-SA" sz="3000" b="1" dirty="0" err="1" smtClean="0">
                <a:solidFill>
                  <a:schemeClr val="accent1">
                    <a:lumMod val="75000"/>
                  </a:schemeClr>
                </a:solidFill>
              </a:rPr>
              <a:t>يعرشون</a:t>
            </a:r>
            <a:r>
              <a:rPr lang="ar-SA" sz="3000" b="1" dirty="0" smtClean="0">
                <a:solidFill>
                  <a:schemeClr val="accent1">
                    <a:lumMod val="75000"/>
                  </a:schemeClr>
                </a:solidFill>
              </a:rPr>
              <a:t> * ثم كلي من كل الثمرات ... ) </a:t>
            </a:r>
            <a:r>
              <a:rPr lang="ar-SA" sz="1600" b="1" dirty="0" smtClean="0">
                <a:solidFill>
                  <a:srgbClr val="B60E92"/>
                </a:solidFill>
              </a:rPr>
              <a:t>68 / 69 النحل</a:t>
            </a:r>
            <a:endParaRPr lang="ar-SA" dirty="0" smtClean="0"/>
          </a:p>
          <a:p>
            <a:pPr>
              <a:lnSpc>
                <a:spcPct val="150000"/>
              </a:lnSpc>
              <a:buNone/>
            </a:pPr>
            <a:r>
              <a:rPr lang="ar-SA" dirty="0" smtClean="0"/>
              <a:t>              </a:t>
            </a:r>
            <a:r>
              <a:rPr lang="ar-SA" sz="2800" b="1" dirty="0" smtClean="0">
                <a:solidFill>
                  <a:schemeClr val="accent5">
                    <a:lumMod val="75000"/>
                  </a:schemeClr>
                </a:solidFill>
              </a:rPr>
              <a:t>دفتر العلوم</a:t>
            </a:r>
            <a:endParaRPr lang="ar-SA" dirty="0" smtClean="0"/>
          </a:p>
          <a:p>
            <a:pPr>
              <a:lnSpc>
                <a:spcPct val="150000"/>
              </a:lnSpc>
              <a:buNone/>
            </a:pPr>
            <a:endParaRPr lang="ar-SA" dirty="0" smtClean="0"/>
          </a:p>
          <a:p>
            <a:pPr>
              <a:lnSpc>
                <a:spcPct val="150000"/>
              </a:lnSpc>
              <a:buNone/>
            </a:pPr>
            <a:endParaRPr lang="ar-SA" dirty="0" smtClean="0"/>
          </a:p>
          <a:p>
            <a:pPr>
              <a:lnSpc>
                <a:spcPct val="150000"/>
              </a:lnSpc>
              <a:buNone/>
            </a:pPr>
            <a:endParaRPr lang="ar-SA" dirty="0" smtClean="0"/>
          </a:p>
          <a:p>
            <a:pPr>
              <a:buNone/>
            </a:pPr>
            <a:r>
              <a:rPr lang="ar-SA" sz="2400" b="1" dirty="0" smtClean="0">
                <a:solidFill>
                  <a:srgbClr val="FF0000"/>
                </a:solidFill>
              </a:rPr>
              <a:t> </a:t>
            </a:r>
            <a:endParaRPr lang="ar-SA" sz="1600" b="1" dirty="0" smtClean="0">
              <a:solidFill>
                <a:srgbClr val="B60E92"/>
              </a:solidFill>
            </a:endParaRPr>
          </a:p>
          <a:p>
            <a:pPr>
              <a:lnSpc>
                <a:spcPct val="250000"/>
              </a:lnSpc>
              <a:buNone/>
            </a:pPr>
            <a:r>
              <a:rPr lang="ar-SA" sz="1600" b="1" dirty="0" smtClean="0">
                <a:solidFill>
                  <a:srgbClr val="B60E92"/>
                </a:solidFill>
              </a:rPr>
              <a:t>                             </a:t>
            </a:r>
            <a:r>
              <a:rPr lang="ar-SA" sz="2800" b="1" dirty="0" smtClean="0">
                <a:solidFill>
                  <a:schemeClr val="accent6">
                    <a:lumMod val="75000"/>
                  </a:schemeClr>
                </a:solidFill>
              </a:rPr>
              <a:t>إثـــــــــــــــــــــــــراء علــــــــمي  </a:t>
            </a:r>
            <a:r>
              <a:rPr lang="ar-SA" sz="2800" b="1" dirty="0" smtClean="0"/>
              <a:t>(   تنوع المفصليات )</a:t>
            </a:r>
            <a:endParaRPr lang="ar-SA" b="1" dirty="0" smtClean="0"/>
          </a:p>
          <a:p>
            <a:pPr>
              <a:lnSpc>
                <a:spcPct val="200000"/>
              </a:lnSpc>
              <a:buNone/>
            </a:pPr>
            <a:endParaRPr lang="ar-SA" dirty="0" smtClean="0"/>
          </a:p>
        </p:txBody>
      </p:sp>
      <p:pic>
        <p:nvPicPr>
          <p:cNvPr id="5" name="Picture 12" descr="C:\Users\Public\Pictures\دفتتتر العلوم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58082" y="2214554"/>
            <a:ext cx="1214446" cy="1071570"/>
          </a:xfrm>
          <a:prstGeom prst="rect">
            <a:avLst/>
          </a:prstGeom>
          <a:noFill/>
        </p:spPr>
      </p:pic>
      <p:sp>
        <p:nvSpPr>
          <p:cNvPr id="8" name="مخطط انسيابي: محطة طرفية 7"/>
          <p:cNvSpPr/>
          <p:nvPr/>
        </p:nvSpPr>
        <p:spPr>
          <a:xfrm>
            <a:off x="571472" y="3071810"/>
            <a:ext cx="7000924" cy="1143008"/>
          </a:xfrm>
          <a:prstGeom prst="flowChartTerminator">
            <a:avLst/>
          </a:prstGeom>
          <a:solidFill>
            <a:srgbClr val="FFFF66"/>
          </a:solidFill>
          <a:ln>
            <a:solidFill>
              <a:srgbClr val="BD4A47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800" b="1" dirty="0" smtClean="0">
              <a:solidFill>
                <a:srgbClr val="BD4A47"/>
              </a:solidFill>
            </a:endParaRPr>
          </a:p>
          <a:p>
            <a:pPr algn="ctr"/>
            <a:endParaRPr lang="ar-SA" sz="2800" b="1" dirty="0" smtClean="0">
              <a:solidFill>
                <a:srgbClr val="BD4A47"/>
              </a:solidFill>
            </a:endParaRPr>
          </a:p>
          <a:p>
            <a:pPr algn="ctr"/>
            <a:endParaRPr lang="ar-SA" sz="2800" b="1" dirty="0" smtClean="0">
              <a:solidFill>
                <a:srgbClr val="BD4A47"/>
              </a:solidFill>
            </a:endParaRPr>
          </a:p>
          <a:p>
            <a:pPr algn="ctr"/>
            <a:r>
              <a:rPr lang="ar-SA" sz="2800" b="1" dirty="0" smtClean="0">
                <a:solidFill>
                  <a:srgbClr val="BD4A47"/>
                </a:solidFill>
              </a:rPr>
              <a:t>رتبي خطوات التحول الكامل والتحول الناقص على </a:t>
            </a:r>
          </a:p>
          <a:p>
            <a:pPr algn="ctr"/>
            <a:r>
              <a:rPr lang="ar-SA" sz="2800" b="1" dirty="0" smtClean="0">
                <a:solidFill>
                  <a:srgbClr val="BD4A47"/>
                </a:solidFill>
              </a:rPr>
              <a:t>شكل سلسلة ؟</a:t>
            </a:r>
          </a:p>
          <a:p>
            <a:pPr algn="ctr"/>
            <a:endParaRPr lang="ar-SA" sz="2800" b="1" dirty="0" smtClean="0">
              <a:solidFill>
                <a:srgbClr val="BD4A47"/>
              </a:solidFill>
            </a:endParaRPr>
          </a:p>
          <a:p>
            <a:pPr algn="ctr"/>
            <a:endParaRPr lang="ar-SA" sz="2800" b="1" dirty="0" smtClean="0">
              <a:solidFill>
                <a:srgbClr val="BD4A47"/>
              </a:solidFill>
            </a:endParaRPr>
          </a:p>
          <a:p>
            <a:pPr algn="ctr"/>
            <a:r>
              <a:rPr lang="ar-SA" sz="2800" b="1" dirty="0" smtClean="0">
                <a:solidFill>
                  <a:srgbClr val="BD4A47"/>
                </a:solidFill>
              </a:rPr>
              <a:t>                          </a:t>
            </a:r>
            <a:endParaRPr lang="ar-SA" sz="2800" b="1" dirty="0">
              <a:solidFill>
                <a:srgbClr val="BD4A47"/>
              </a:solidFill>
            </a:endParaRPr>
          </a:p>
        </p:txBody>
      </p:sp>
      <p:pic>
        <p:nvPicPr>
          <p:cNvPr id="11" name="Picture 11" descr="C:\Users\Public\Pictures\حل الواجب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58082" y="4429132"/>
            <a:ext cx="1252537" cy="1000132"/>
          </a:xfrm>
          <a:prstGeom prst="rect">
            <a:avLst/>
          </a:prstGeom>
          <a:noFill/>
        </p:spPr>
      </p:pic>
      <p:sp>
        <p:nvSpPr>
          <p:cNvPr id="12" name="سهم إلى اليمين 11"/>
          <p:cNvSpPr/>
          <p:nvPr/>
        </p:nvSpPr>
        <p:spPr>
          <a:xfrm>
            <a:off x="1500166" y="4286256"/>
            <a:ext cx="5643602" cy="1357322"/>
          </a:xfrm>
          <a:prstGeom prst="rightArrow">
            <a:avLst/>
          </a:prstGeom>
          <a:solidFill>
            <a:srgbClr val="FFFF66"/>
          </a:solidFill>
          <a:ln>
            <a:solidFill>
              <a:srgbClr val="BD4A47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rgbClr val="BD4A47"/>
                </a:solidFill>
              </a:rPr>
              <a:t>الواجب  </a:t>
            </a:r>
            <a:r>
              <a:rPr lang="ar-SA" sz="3200" b="1" dirty="0" err="1" smtClean="0">
                <a:solidFill>
                  <a:srgbClr val="BD4A47"/>
                </a:solidFill>
              </a:rPr>
              <a:t>ص</a:t>
            </a:r>
            <a:r>
              <a:rPr lang="ar-SA" sz="3200" b="1" dirty="0" smtClean="0">
                <a:solidFill>
                  <a:srgbClr val="BD4A47"/>
                </a:solidFill>
              </a:rPr>
              <a:t> ( 117)  رقم  ( 3 )</a:t>
            </a:r>
            <a:endParaRPr lang="ar-SA" sz="3200" b="1" dirty="0">
              <a:solidFill>
                <a:srgbClr val="BD4A47"/>
              </a:solidFill>
            </a:endParaRPr>
          </a:p>
        </p:txBody>
      </p:sp>
      <p:pic>
        <p:nvPicPr>
          <p:cNvPr id="13" name="Picture 2" descr="C:\Users\Public\Pictures\قرآن1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358082" y="285728"/>
            <a:ext cx="1214446" cy="785818"/>
          </a:xfrm>
          <a:prstGeom prst="rect">
            <a:avLst/>
          </a:prstGeom>
          <a:noFill/>
        </p:spPr>
      </p:pic>
      <p:pic>
        <p:nvPicPr>
          <p:cNvPr id="14" name="Picture 18" descr="C:\Users\Public\Pictures\منننناقشة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358082" y="5572140"/>
            <a:ext cx="1214446" cy="10001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Public\Pictures\خلفيات 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0034" y="2571744"/>
            <a:ext cx="8229600" cy="1143000"/>
          </a:xfrm>
        </p:spPr>
        <p:txBody>
          <a:bodyPr>
            <a:normAutofit/>
          </a:bodyPr>
          <a:lstStyle/>
          <a:p>
            <a:r>
              <a:rPr lang="ar-SA" sz="6000" b="1" dirty="0" smtClean="0">
                <a:solidFill>
                  <a:srgbClr val="BD4A47"/>
                </a:solidFill>
              </a:rPr>
              <a:t>تـــابـــــع</a:t>
            </a:r>
            <a:endParaRPr lang="ar-SA" sz="6000" b="1" dirty="0">
              <a:solidFill>
                <a:srgbClr val="BD4A4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ublic\Pictures\خلفية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>
            <a:norm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شريحة التركيز / </a:t>
            </a:r>
            <a:r>
              <a:rPr lang="ar-SA" sz="3200" b="1" dirty="0" smtClean="0"/>
              <a:t> القدم وحاسة الشم </a:t>
            </a:r>
            <a:endParaRPr lang="ar-SA" sz="3200" b="1" dirty="0"/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098" name="Picture 2" descr="C:\Users\Public\Pictures\نجم البحر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000108"/>
            <a:ext cx="8358246" cy="5429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ublic\Pictures\خلفية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214446"/>
          </a:xfrm>
        </p:spPr>
        <p:txBody>
          <a:bodyPr>
            <a:norm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شريحة التركيز / </a:t>
            </a:r>
            <a:r>
              <a:rPr lang="ar-SA" sz="3200" b="1" dirty="0" smtClean="0"/>
              <a:t> القدم وحاسة الشم</a:t>
            </a:r>
            <a:endParaRPr lang="ar-SA" sz="3200" b="1" dirty="0"/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ar-SA" b="1" dirty="0" smtClean="0"/>
              <a:t>هذا المخلوق البحري الرائع هو نجم البحر الهش , وله أقدام أنبوبية تقع على أذرعه متخصصة في حاسة الشم .</a:t>
            </a:r>
          </a:p>
          <a:p>
            <a:pPr>
              <a:lnSpc>
                <a:spcPct val="150000"/>
              </a:lnSpc>
              <a:buNone/>
            </a:pPr>
            <a:r>
              <a:rPr lang="ar-SA" b="1" dirty="0" smtClean="0"/>
              <a:t>وقد يستخدم نجم البحر الهش قدمه للإحساس بالروائح العطرية المختلفة بالإضافة إلى الضوء .</a:t>
            </a:r>
            <a:endParaRPr lang="ar-S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ublic\Pictures\خلفية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>
            <a:norm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شريحة التركيز / </a:t>
            </a:r>
            <a:r>
              <a:rPr lang="ar-SA" sz="3200" b="1" dirty="0" smtClean="0"/>
              <a:t>القدم وحاسة الشم</a:t>
            </a:r>
            <a:endParaRPr lang="ar-SA" sz="3200" b="1" dirty="0"/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122" name="Picture 2" descr="C:\Users\Public\Pictures\نجم البحر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000108"/>
            <a:ext cx="8358246" cy="535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ublic\Pictures\خلفية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pPr algn="ctr">
              <a:lnSpc>
                <a:spcPct val="200000"/>
              </a:lnSpc>
              <a:buNone/>
            </a:pPr>
            <a:r>
              <a:rPr lang="ar-SA" b="1" dirty="0" smtClean="0">
                <a:solidFill>
                  <a:srgbClr val="FF0000"/>
                </a:solidFill>
              </a:rPr>
              <a:t>ورقة نشاط /</a:t>
            </a:r>
            <a:endParaRPr lang="en-US" b="1" dirty="0" smtClean="0">
              <a:solidFill>
                <a:srgbClr val="FF0000"/>
              </a:solidFill>
            </a:endParaRPr>
          </a:p>
          <a:p>
            <a:pPr lvl="0">
              <a:lnSpc>
                <a:spcPct val="150000"/>
              </a:lnSpc>
            </a:pPr>
            <a:r>
              <a:rPr lang="ar-SA" b="1" dirty="0" smtClean="0"/>
              <a:t>ما الحيوانات الأخرى التي تشبه نجم البحر الهش ؟</a:t>
            </a:r>
            <a:endParaRPr lang="en-US" b="1" dirty="0" smtClean="0"/>
          </a:p>
          <a:p>
            <a:pPr lvl="0">
              <a:lnSpc>
                <a:spcPct val="150000"/>
              </a:lnSpc>
            </a:pPr>
            <a:r>
              <a:rPr lang="ar-SA" b="1" dirty="0" smtClean="0"/>
              <a:t>كيف يتغذّى نجم البحر الهش ؟</a:t>
            </a:r>
            <a:endParaRPr lang="en-US" b="1" dirty="0" smtClean="0"/>
          </a:p>
          <a:p>
            <a:pPr lvl="0">
              <a:lnSpc>
                <a:spcPct val="150000"/>
              </a:lnSpc>
            </a:pPr>
            <a:r>
              <a:rPr lang="ar-SA" b="1" dirty="0" smtClean="0"/>
              <a:t>ماذا تستنتجي عن جلد نجم البحر الهش ؟</a:t>
            </a:r>
            <a:endParaRPr lang="en-US" b="1" dirty="0" smtClean="0"/>
          </a:p>
          <a:p>
            <a:pPr>
              <a:buNone/>
            </a:pPr>
            <a:endParaRPr lang="ar-SA" dirty="0"/>
          </a:p>
        </p:txBody>
      </p:sp>
      <p:pic>
        <p:nvPicPr>
          <p:cNvPr id="4" name="Picture 3" descr="C:\Users\Public\Pictures\نشاط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1000108"/>
            <a:ext cx="1285884" cy="1071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ublic\Pictures\خلفية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8686800" cy="6858000"/>
          </a:xfrm>
        </p:spPr>
        <p:txBody>
          <a:bodyPr/>
          <a:lstStyle/>
          <a:p>
            <a:pPr>
              <a:lnSpc>
                <a:spcPct val="250000"/>
              </a:lnSpc>
              <a:buNone/>
            </a:pPr>
            <a:r>
              <a:rPr lang="ar-SA" sz="2800" dirty="0" smtClean="0"/>
              <a:t>   </a:t>
            </a:r>
            <a:r>
              <a:rPr lang="ar-SA" sz="2800" b="1" dirty="0" smtClean="0"/>
              <a:t>             </a:t>
            </a:r>
          </a:p>
          <a:p>
            <a:pPr>
              <a:buNone/>
            </a:pPr>
            <a:r>
              <a:rPr lang="ar-SA" sz="2400" b="1" dirty="0" smtClean="0">
                <a:solidFill>
                  <a:srgbClr val="FF0000"/>
                </a:solidFill>
              </a:rPr>
              <a:t>قال تعالى: </a:t>
            </a:r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</a:rPr>
              <a:t>(مثل الذين </a:t>
            </a:r>
            <a:r>
              <a:rPr lang="ar-SA" sz="2800" b="1" dirty="0" err="1" smtClean="0">
                <a:solidFill>
                  <a:schemeClr val="accent1">
                    <a:lumMod val="75000"/>
                  </a:schemeClr>
                </a:solidFill>
              </a:rPr>
              <a:t>أتخذو</a:t>
            </a:r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</a:rPr>
              <a:t> من دون الله أولياء كمثل العنكبوت </a:t>
            </a:r>
            <a:r>
              <a:rPr lang="ar-SA" sz="2800" b="1" dirty="0" err="1" smtClean="0">
                <a:solidFill>
                  <a:schemeClr val="accent1">
                    <a:lumMod val="75000"/>
                  </a:schemeClr>
                </a:solidFill>
              </a:rPr>
              <a:t>إتخذت</a:t>
            </a:r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</a:rPr>
              <a:t> بيتاً)</a:t>
            </a:r>
          </a:p>
          <a:p>
            <a:pPr algn="ctr">
              <a:buNone/>
            </a:pPr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ar-SA" sz="1600" b="1" dirty="0" smtClean="0">
                <a:solidFill>
                  <a:srgbClr val="B60E92"/>
                </a:solidFill>
              </a:rPr>
              <a:t>41 العنكبوت</a:t>
            </a:r>
          </a:p>
          <a:p>
            <a:pPr>
              <a:lnSpc>
                <a:spcPct val="150000"/>
              </a:lnSpc>
              <a:buNone/>
            </a:pPr>
            <a:r>
              <a:rPr lang="ar-SA" sz="2800" b="1" dirty="0" smtClean="0"/>
              <a:t>               </a:t>
            </a:r>
            <a:r>
              <a:rPr lang="ar-SA" sz="2800" b="1" dirty="0" err="1" smtClean="0">
                <a:solidFill>
                  <a:srgbClr val="00B050"/>
                </a:solidFill>
              </a:rPr>
              <a:t>إستخدام</a:t>
            </a:r>
            <a:r>
              <a:rPr lang="ar-SA" sz="2800" b="1" dirty="0" smtClean="0">
                <a:solidFill>
                  <a:srgbClr val="00B050"/>
                </a:solidFill>
              </a:rPr>
              <a:t> الصور والرسوم  </a:t>
            </a:r>
            <a:r>
              <a:rPr lang="ar-SA" sz="2800" b="1" dirty="0" smtClean="0"/>
              <a:t>/  شكل ( 17)</a:t>
            </a:r>
          </a:p>
          <a:p>
            <a:pPr>
              <a:lnSpc>
                <a:spcPct val="250000"/>
              </a:lnSpc>
              <a:buNone/>
            </a:pPr>
            <a:r>
              <a:rPr lang="ar-SA" sz="2800" b="1" dirty="0" smtClean="0"/>
              <a:t>                </a:t>
            </a:r>
            <a:r>
              <a:rPr lang="ar-SA" sz="2800" b="1" dirty="0" smtClean="0">
                <a:solidFill>
                  <a:srgbClr val="B60E92"/>
                </a:solidFill>
              </a:rPr>
              <a:t>ماذا قرأت ؟    </a:t>
            </a:r>
            <a:r>
              <a:rPr lang="ar-SA" sz="2800" b="1" dirty="0" smtClean="0"/>
              <a:t>ص ( 115)</a:t>
            </a:r>
          </a:p>
          <a:p>
            <a:pPr>
              <a:lnSpc>
                <a:spcPct val="200000"/>
              </a:lnSpc>
              <a:buNone/>
            </a:pPr>
            <a:r>
              <a:rPr lang="ar-SA" sz="2800" b="1" dirty="0" smtClean="0"/>
              <a:t>                </a:t>
            </a:r>
            <a:r>
              <a:rPr lang="ar-SA" sz="2800" b="1" dirty="0" smtClean="0">
                <a:solidFill>
                  <a:schemeClr val="accent5">
                    <a:lumMod val="75000"/>
                  </a:schemeClr>
                </a:solidFill>
              </a:rPr>
              <a:t>دفتر العلوم </a:t>
            </a:r>
            <a:r>
              <a:rPr lang="ar-SA" sz="2800" b="1" dirty="0" smtClean="0"/>
              <a:t> </a:t>
            </a:r>
          </a:p>
        </p:txBody>
      </p:sp>
      <p:pic>
        <p:nvPicPr>
          <p:cNvPr id="11" name="Picture 2" descr="C:\Users\Public\Pictures\قرآن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20" y="285728"/>
            <a:ext cx="1214446" cy="785818"/>
          </a:xfrm>
          <a:prstGeom prst="rect">
            <a:avLst/>
          </a:prstGeom>
          <a:noFill/>
        </p:spPr>
      </p:pic>
      <p:pic>
        <p:nvPicPr>
          <p:cNvPr id="8" name="Picture 16" descr="C:\Users\Public\Pictures\ماذا قرأت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29520" y="3071810"/>
            <a:ext cx="1214446" cy="1000132"/>
          </a:xfrm>
          <a:prstGeom prst="rect">
            <a:avLst/>
          </a:prstGeom>
          <a:noFill/>
        </p:spPr>
      </p:pic>
      <p:pic>
        <p:nvPicPr>
          <p:cNvPr id="9" name="Picture 13" descr="C:\Users\Public\Pictures\صور ورسوم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29520" y="1928802"/>
            <a:ext cx="1142998" cy="1000132"/>
          </a:xfrm>
          <a:prstGeom prst="rect">
            <a:avLst/>
          </a:prstGeom>
          <a:noFill/>
        </p:spPr>
      </p:pic>
      <p:pic>
        <p:nvPicPr>
          <p:cNvPr id="10" name="Picture 12" descr="C:\Users\Public\Pictures\دفتتتر العلوم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29520" y="4214818"/>
            <a:ext cx="1214446" cy="1071570"/>
          </a:xfrm>
          <a:prstGeom prst="rect">
            <a:avLst/>
          </a:prstGeom>
          <a:noFill/>
        </p:spPr>
      </p:pic>
      <p:sp>
        <p:nvSpPr>
          <p:cNvPr id="12" name="مخطط انسيابي: محطة طرفية 11"/>
          <p:cNvSpPr/>
          <p:nvPr/>
        </p:nvSpPr>
        <p:spPr>
          <a:xfrm>
            <a:off x="571472" y="4929198"/>
            <a:ext cx="7143800" cy="1643098"/>
          </a:xfrm>
          <a:prstGeom prst="flowChartTerminator">
            <a:avLst/>
          </a:prstGeom>
          <a:solidFill>
            <a:srgbClr val="FFFF66"/>
          </a:solidFill>
          <a:ln>
            <a:solidFill>
              <a:srgbClr val="BD4A47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rgbClr val="BD4A47"/>
                </a:solidFill>
              </a:rPr>
              <a:t>قارني بين ذوات الأرجل </a:t>
            </a:r>
            <a:r>
              <a:rPr lang="ar-SA" sz="2800" b="1" dirty="0" err="1" smtClean="0">
                <a:solidFill>
                  <a:srgbClr val="BD4A47"/>
                </a:solidFill>
              </a:rPr>
              <a:t>المئة</a:t>
            </a:r>
            <a:r>
              <a:rPr lang="ar-SA" sz="2800" b="1" dirty="0" smtClean="0">
                <a:solidFill>
                  <a:srgbClr val="BD4A47"/>
                </a:solidFill>
              </a:rPr>
              <a:t> وذوات الأرجل الألف ؟</a:t>
            </a:r>
          </a:p>
          <a:p>
            <a:pPr algn="ctr"/>
            <a:endParaRPr lang="ar-SA" sz="2800" b="1" dirty="0" smtClean="0">
              <a:solidFill>
                <a:srgbClr val="BD4A47"/>
              </a:solidFill>
            </a:endParaRPr>
          </a:p>
          <a:p>
            <a:pPr algn="ctr"/>
            <a:r>
              <a:rPr lang="ar-SA" sz="2800" b="1" dirty="0" smtClean="0">
                <a:solidFill>
                  <a:srgbClr val="BD4A47"/>
                </a:solidFill>
              </a:rPr>
              <a:t>                          </a:t>
            </a:r>
            <a:endParaRPr lang="ar-SA" sz="2800" b="1" dirty="0">
              <a:solidFill>
                <a:srgbClr val="BD4A47"/>
              </a:solidFill>
            </a:endParaRPr>
          </a:p>
        </p:txBody>
      </p:sp>
      <p:graphicFrame>
        <p:nvGraphicFramePr>
          <p:cNvPr id="14" name="جدول 13"/>
          <p:cNvGraphicFramePr>
            <a:graphicFrameLocks noGrp="1"/>
          </p:cNvGraphicFramePr>
          <p:nvPr/>
        </p:nvGraphicFramePr>
        <p:xfrm>
          <a:off x="1071538" y="5643578"/>
          <a:ext cx="6096000" cy="7416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ذوات الأرجل </a:t>
                      </a:r>
                      <a:r>
                        <a:rPr lang="ar-SA" dirty="0" err="1" smtClean="0"/>
                        <a:t>المئة</a:t>
                      </a:r>
                      <a:r>
                        <a:rPr lang="ar-SA" dirty="0" smtClean="0"/>
                        <a:t> </a:t>
                      </a:r>
                      <a:endParaRPr lang="ar-SA" dirty="0"/>
                    </a:p>
                  </a:txBody>
                  <a:tcPr>
                    <a:solidFill>
                      <a:srgbClr val="FFD24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ذوات الأرجل الألف</a:t>
                      </a:r>
                      <a:endParaRPr lang="ar-SA" dirty="0"/>
                    </a:p>
                  </a:txBody>
                  <a:tcPr>
                    <a:solidFill>
                      <a:srgbClr val="FFD24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ublic\Pictures\خلفية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8686800" cy="6858000"/>
          </a:xfrm>
        </p:spPr>
        <p:txBody>
          <a:bodyPr/>
          <a:lstStyle/>
          <a:p>
            <a:pPr>
              <a:lnSpc>
                <a:spcPct val="300000"/>
              </a:lnSpc>
              <a:buNone/>
            </a:pPr>
            <a:r>
              <a:rPr lang="ar-SA" sz="2800" dirty="0" smtClean="0"/>
              <a:t>   </a:t>
            </a:r>
            <a:r>
              <a:rPr lang="ar-SA" sz="2800" b="1" dirty="0" smtClean="0"/>
              <a:t>             </a:t>
            </a:r>
          </a:p>
          <a:p>
            <a:pPr>
              <a:lnSpc>
                <a:spcPct val="250000"/>
              </a:lnSpc>
              <a:buNone/>
            </a:pPr>
            <a:r>
              <a:rPr lang="ar-SA" sz="2800" b="1" dirty="0" smtClean="0"/>
              <a:t>                </a:t>
            </a:r>
          </a:p>
          <a:p>
            <a:pPr>
              <a:lnSpc>
                <a:spcPct val="150000"/>
              </a:lnSpc>
              <a:buNone/>
            </a:pPr>
            <a:r>
              <a:rPr lang="ar-SA" sz="2800" b="1" dirty="0" smtClean="0"/>
              <a:t>               </a:t>
            </a:r>
            <a:r>
              <a:rPr lang="ar-SA" sz="2800" b="1" dirty="0" smtClean="0">
                <a:solidFill>
                  <a:srgbClr val="00B050"/>
                </a:solidFill>
              </a:rPr>
              <a:t>عرض سريع  </a:t>
            </a:r>
            <a:r>
              <a:rPr lang="ar-SA" sz="2800" b="1" dirty="0" smtClean="0"/>
              <a:t>( مقارنة )  </a:t>
            </a:r>
          </a:p>
          <a:p>
            <a:pPr>
              <a:lnSpc>
                <a:spcPct val="150000"/>
              </a:lnSpc>
              <a:buNone/>
            </a:pPr>
            <a:endParaRPr lang="ar-SA" sz="2800" b="1" dirty="0" smtClean="0"/>
          </a:p>
          <a:p>
            <a:pPr>
              <a:lnSpc>
                <a:spcPct val="150000"/>
              </a:lnSpc>
              <a:buNone/>
            </a:pPr>
            <a:r>
              <a:rPr lang="ar-SA" sz="2800" b="1" dirty="0" smtClean="0"/>
              <a:t>                </a:t>
            </a:r>
            <a:r>
              <a:rPr lang="ar-SA" sz="2800" b="1" dirty="0" smtClean="0">
                <a:solidFill>
                  <a:srgbClr val="00B050"/>
                </a:solidFill>
              </a:rPr>
              <a:t>الربط مع الفيزياء  </a:t>
            </a:r>
            <a:r>
              <a:rPr lang="ar-SA" sz="2800" b="1" dirty="0" smtClean="0"/>
              <a:t>( القشريات ) </a:t>
            </a:r>
          </a:p>
          <a:p>
            <a:pPr>
              <a:lnSpc>
                <a:spcPct val="300000"/>
              </a:lnSpc>
              <a:buNone/>
            </a:pPr>
            <a:r>
              <a:rPr lang="ar-SA" sz="2800" b="1" dirty="0" smtClean="0">
                <a:solidFill>
                  <a:srgbClr val="00B050"/>
                </a:solidFill>
              </a:rPr>
              <a:t>                تجربة  </a:t>
            </a:r>
            <a:r>
              <a:rPr lang="ar-SA" sz="2800" b="1" dirty="0" smtClean="0"/>
              <a:t>(  مراقبة قمّل الخشب  )</a:t>
            </a:r>
          </a:p>
        </p:txBody>
      </p:sp>
      <p:pic>
        <p:nvPicPr>
          <p:cNvPr id="7" name="Picture 3" descr="C:\Users\Public\Pictures\الربط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58" y="3929066"/>
            <a:ext cx="1214446" cy="1000132"/>
          </a:xfrm>
          <a:prstGeom prst="rect">
            <a:avLst/>
          </a:prstGeom>
          <a:noFill/>
        </p:spPr>
      </p:pic>
      <p:pic>
        <p:nvPicPr>
          <p:cNvPr id="9" name="Picture 15" descr="C:\Users\Public\Pictures\عرض سريع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0958" y="2428868"/>
            <a:ext cx="1214446" cy="1000132"/>
          </a:xfrm>
          <a:prstGeom prst="rect">
            <a:avLst/>
          </a:prstGeom>
          <a:noFill/>
        </p:spPr>
      </p:pic>
      <p:pic>
        <p:nvPicPr>
          <p:cNvPr id="10" name="Picture 11" descr="C:\Users\Public\Pictures\حل الواجب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00958" y="571480"/>
            <a:ext cx="1252537" cy="1000132"/>
          </a:xfrm>
          <a:prstGeom prst="rect">
            <a:avLst/>
          </a:prstGeom>
          <a:noFill/>
        </p:spPr>
      </p:pic>
      <p:sp>
        <p:nvSpPr>
          <p:cNvPr id="12" name="سهم إلى اليمين 11"/>
          <p:cNvSpPr/>
          <p:nvPr/>
        </p:nvSpPr>
        <p:spPr>
          <a:xfrm>
            <a:off x="1643042" y="428604"/>
            <a:ext cx="5643602" cy="1357322"/>
          </a:xfrm>
          <a:prstGeom prst="rightArrow">
            <a:avLst/>
          </a:prstGeom>
          <a:solidFill>
            <a:srgbClr val="FFFF66"/>
          </a:solidFill>
          <a:ln>
            <a:solidFill>
              <a:srgbClr val="BD4A47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rgbClr val="BD4A47"/>
                </a:solidFill>
              </a:rPr>
              <a:t>الواجب  </a:t>
            </a:r>
            <a:r>
              <a:rPr lang="ar-SA" sz="3200" b="1" dirty="0" err="1" smtClean="0">
                <a:solidFill>
                  <a:srgbClr val="BD4A47"/>
                </a:solidFill>
              </a:rPr>
              <a:t>ص</a:t>
            </a:r>
            <a:r>
              <a:rPr lang="ar-SA" sz="3200" b="1" dirty="0" smtClean="0">
                <a:solidFill>
                  <a:srgbClr val="BD4A47"/>
                </a:solidFill>
              </a:rPr>
              <a:t> ( 117)  رقم  ( 4)</a:t>
            </a:r>
            <a:endParaRPr lang="ar-SA" sz="3200" b="1" dirty="0">
              <a:solidFill>
                <a:srgbClr val="BD4A47"/>
              </a:solidFill>
            </a:endParaRPr>
          </a:p>
        </p:txBody>
      </p:sp>
      <p:pic>
        <p:nvPicPr>
          <p:cNvPr id="14" name="Picture 6" descr="C:\Users\Public\Pictures\تجارب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29520" y="5214950"/>
            <a:ext cx="1214446" cy="10001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ublic\Pictures\خلفية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8686800" cy="6858000"/>
          </a:xfrm>
        </p:spPr>
        <p:txBody>
          <a:bodyPr/>
          <a:lstStyle/>
          <a:p>
            <a:pPr>
              <a:buNone/>
            </a:pPr>
            <a:endParaRPr lang="ar-SA" sz="1400" dirty="0" smtClean="0"/>
          </a:p>
          <a:p>
            <a:pPr>
              <a:lnSpc>
                <a:spcPct val="150000"/>
              </a:lnSpc>
              <a:buNone/>
            </a:pPr>
            <a:r>
              <a:rPr lang="ar-SA" dirty="0" smtClean="0"/>
              <a:t>              </a:t>
            </a:r>
            <a:r>
              <a:rPr lang="ar-SA" sz="2800" b="1" dirty="0" smtClean="0">
                <a:solidFill>
                  <a:srgbClr val="FF0000"/>
                </a:solidFill>
              </a:rPr>
              <a:t>التحقق من الفهم  (  منطقي رياضي )</a:t>
            </a:r>
            <a:endParaRPr lang="ar-SA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ar-SA" sz="16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ar-SA" sz="2800" b="1" dirty="0" smtClean="0">
              <a:solidFill>
                <a:srgbClr val="FF0000"/>
              </a:solidFill>
            </a:endParaRPr>
          </a:p>
          <a:p>
            <a:pPr>
              <a:lnSpc>
                <a:spcPct val="300000"/>
              </a:lnSpc>
              <a:buNone/>
            </a:pPr>
            <a:r>
              <a:rPr lang="ar-SA" sz="2800" b="1" dirty="0" smtClean="0">
                <a:solidFill>
                  <a:srgbClr val="FF0000"/>
                </a:solidFill>
              </a:rPr>
              <a:t>                إعادة التدريس </a:t>
            </a:r>
          </a:p>
          <a:p>
            <a:pPr>
              <a:buNone/>
            </a:pPr>
            <a:endParaRPr lang="ar-SA" sz="28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ar-SA" sz="2800" b="1" dirty="0" smtClean="0">
                <a:solidFill>
                  <a:srgbClr val="FF0000"/>
                </a:solidFill>
              </a:rPr>
              <a:t>               أ / (  مقارنة بين الرخويات والديدان الحلقية ) </a:t>
            </a:r>
            <a:r>
              <a:rPr lang="ar-SA" sz="2800" dirty="0" smtClean="0"/>
              <a:t> </a:t>
            </a:r>
          </a:p>
          <a:p>
            <a:pPr>
              <a:lnSpc>
                <a:spcPct val="150000"/>
              </a:lnSpc>
              <a:buNone/>
            </a:pPr>
            <a:r>
              <a:rPr lang="ar-SA" sz="2800" b="1" dirty="0" smtClean="0">
                <a:solidFill>
                  <a:srgbClr val="FF0000"/>
                </a:solidFill>
              </a:rPr>
              <a:t>              ب / (  </a:t>
            </a:r>
            <a:r>
              <a:rPr lang="ar-SA" sz="2800" b="1" dirty="0" err="1" smtClean="0">
                <a:solidFill>
                  <a:srgbClr val="FF0000"/>
                </a:solidFill>
              </a:rPr>
              <a:t>الإنسلاخ</a:t>
            </a:r>
            <a:r>
              <a:rPr lang="ar-SA" sz="2800" b="1" dirty="0" smtClean="0">
                <a:solidFill>
                  <a:srgbClr val="FF0000"/>
                </a:solidFill>
              </a:rPr>
              <a:t>  ) </a:t>
            </a:r>
            <a:r>
              <a:rPr lang="ar-SA" sz="2800" dirty="0" smtClean="0"/>
              <a:t> </a:t>
            </a:r>
          </a:p>
          <a:p>
            <a:pPr>
              <a:lnSpc>
                <a:spcPct val="150000"/>
              </a:lnSpc>
              <a:buNone/>
            </a:pPr>
            <a:r>
              <a:rPr lang="ar-SA" sz="2800" b="1" dirty="0" smtClean="0"/>
              <a:t>               </a:t>
            </a:r>
            <a:endParaRPr lang="en-US" sz="2800" b="1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ar-SA" dirty="0" smtClean="0"/>
          </a:p>
        </p:txBody>
      </p:sp>
      <p:pic>
        <p:nvPicPr>
          <p:cNvPr id="5" name="Picture 6" descr="C:\Users\Public\Pictures\عقل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82" y="285728"/>
            <a:ext cx="1285884" cy="1000132"/>
          </a:xfrm>
          <a:prstGeom prst="rect">
            <a:avLst/>
          </a:prstGeom>
          <a:noFill/>
        </p:spPr>
      </p:pic>
      <p:pic>
        <p:nvPicPr>
          <p:cNvPr id="6" name="Picture 2" descr="C:\Users\Public\Pictures\إعادة التدريس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86644" y="2143116"/>
            <a:ext cx="1214446" cy="10001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Public\Pictures\خلفييييات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>
            <a:normAutofit/>
          </a:bodyPr>
          <a:lstStyle/>
          <a:p>
            <a:r>
              <a:rPr lang="ar-SA" sz="3600" b="1" dirty="0" smtClean="0">
                <a:solidFill>
                  <a:srgbClr val="00B050"/>
                </a:solidFill>
              </a:rPr>
              <a:t>الحركات الإيقاعية تحت الماء</a:t>
            </a:r>
            <a:endParaRPr lang="ar-SA" sz="3600" b="1" dirty="0">
              <a:solidFill>
                <a:srgbClr val="00B050"/>
              </a:solidFill>
            </a:endParaRPr>
          </a:p>
        </p:txBody>
      </p:sp>
      <p:pic>
        <p:nvPicPr>
          <p:cNvPr id="3" name="Picture 2" descr="C:\Users\Public\Pictures\شقائق النعمان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785794"/>
            <a:ext cx="4071966" cy="2643206"/>
          </a:xfrm>
          <a:prstGeom prst="rect">
            <a:avLst/>
          </a:prstGeom>
          <a:noFill/>
        </p:spPr>
      </p:pic>
      <p:pic>
        <p:nvPicPr>
          <p:cNvPr id="4" name="Picture 3" descr="C:\Users\Public\Pictures\شقائق النعمان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785794"/>
            <a:ext cx="4000528" cy="2643206"/>
          </a:xfrm>
          <a:prstGeom prst="rect">
            <a:avLst/>
          </a:prstGeom>
          <a:noFill/>
        </p:spPr>
      </p:pic>
      <p:pic>
        <p:nvPicPr>
          <p:cNvPr id="5" name="Picture 4" descr="C:\Users\Public\Pictures\بزاقة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3438" y="3643314"/>
            <a:ext cx="4143404" cy="2928958"/>
          </a:xfrm>
          <a:prstGeom prst="rect">
            <a:avLst/>
          </a:prstGeom>
          <a:noFill/>
        </p:spPr>
      </p:pic>
      <p:pic>
        <p:nvPicPr>
          <p:cNvPr id="1029" name="Picture 5" descr="C:\Users\Public\Pictures\بزاق1.jpg"/>
          <p:cNvPicPr>
            <a:picLocks noGrp="1" noChangeAspect="1" noChangeArrowheads="1"/>
          </p:cNvPicPr>
          <p:nvPr>
            <p:ph idx="1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357158" y="3643314"/>
            <a:ext cx="4000528" cy="29289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ublic\Pictures\خلفية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لمحتوى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Public\Pictures\خلفييييات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5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6143625"/>
          </a:xfrm>
        </p:spPr>
        <p:txBody>
          <a:bodyPr/>
          <a:lstStyle/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             </a:t>
            </a:r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 algn="ctr">
              <a:buNone/>
            </a:pPr>
            <a:r>
              <a:rPr lang="ar-SA" sz="4400" b="1" dirty="0" smtClean="0"/>
              <a:t>   </a:t>
            </a:r>
          </a:p>
          <a:p>
            <a:pPr algn="ctr">
              <a:buNone/>
            </a:pPr>
            <a:r>
              <a:rPr lang="ar-SA" sz="4400" b="1" dirty="0" smtClean="0"/>
              <a:t> </a:t>
            </a:r>
            <a:r>
              <a:rPr lang="ar-SA" sz="4800" b="1" dirty="0" smtClean="0"/>
              <a:t>س / أذكري أوجه الشبه وأوجه </a:t>
            </a:r>
            <a:r>
              <a:rPr lang="ar-SA" sz="4800" b="1" dirty="0" err="1" smtClean="0"/>
              <a:t>الإختلاف</a:t>
            </a:r>
            <a:r>
              <a:rPr lang="ar-SA" sz="4800" b="1" dirty="0" smtClean="0"/>
              <a:t> بينك وبين اللافقاريات التي في الصورة ؟    </a:t>
            </a:r>
            <a:endParaRPr lang="ar-SA" sz="4400" b="1" dirty="0"/>
          </a:p>
        </p:txBody>
      </p:sp>
      <p:sp>
        <p:nvSpPr>
          <p:cNvPr id="6" name="سهم إلى اليسار 5"/>
          <p:cNvSpPr/>
          <p:nvPr/>
        </p:nvSpPr>
        <p:spPr>
          <a:xfrm>
            <a:off x="785786" y="714356"/>
            <a:ext cx="6429420" cy="2428892"/>
          </a:xfrm>
          <a:prstGeom prst="leftArrow">
            <a:avLst>
              <a:gd name="adj1" fmla="val 53764"/>
              <a:gd name="adj2" fmla="val 148823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5400" b="1" dirty="0" smtClean="0">
                <a:solidFill>
                  <a:srgbClr val="C00000"/>
                </a:solidFill>
              </a:rPr>
              <a:t> </a:t>
            </a:r>
            <a:r>
              <a:rPr lang="ar-SA" sz="5400" b="1" dirty="0" smtClean="0">
                <a:solidFill>
                  <a:schemeClr val="accent2">
                    <a:lumMod val="75000"/>
                  </a:schemeClr>
                </a:solidFill>
              </a:rPr>
              <a:t>دفتر العلوم</a:t>
            </a:r>
            <a:endParaRPr lang="ar-SA" sz="5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Picture 2" descr="C:\Users\Public\Pictures\فتر العلوم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1285860"/>
            <a:ext cx="1714512" cy="1214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Public\Pictures\خلفييييات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5" name="عنصر نائب للمحتوى 2"/>
          <p:cNvSpPr>
            <a:spLocks noGrp="1"/>
          </p:cNvSpPr>
          <p:nvPr>
            <p:ph idx="1"/>
          </p:nvPr>
        </p:nvSpPr>
        <p:spPr>
          <a:xfrm>
            <a:off x="428596" y="1714488"/>
            <a:ext cx="8358246" cy="3954459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ar-SA" dirty="0" smtClean="0"/>
              <a:t>   </a:t>
            </a:r>
            <a:r>
              <a:rPr lang="ar-SA" sz="2800" b="1" dirty="0" smtClean="0">
                <a:solidFill>
                  <a:srgbClr val="FF0000"/>
                </a:solidFill>
              </a:rPr>
              <a:t>قال تعالى: </a:t>
            </a:r>
            <a:r>
              <a:rPr lang="ar-SA" sz="3600" b="1" dirty="0" smtClean="0"/>
              <a:t>(  </a:t>
            </a:r>
            <a:r>
              <a:rPr lang="ar-SA" sz="3600" b="1" dirty="0" err="1" smtClean="0"/>
              <a:t>ياأيها</a:t>
            </a:r>
            <a:r>
              <a:rPr lang="ar-SA" sz="3600" b="1" dirty="0" smtClean="0"/>
              <a:t> الناس ضرب مثل فاستمعوا له إن الذين تدعون من دون الله لن يخلقوا ذباباً ولو </a:t>
            </a:r>
            <a:r>
              <a:rPr lang="ar-SA" sz="3600" b="1" dirty="0" err="1" smtClean="0"/>
              <a:t>إجتمعوا</a:t>
            </a:r>
            <a:r>
              <a:rPr lang="ar-SA" sz="3600" b="1" dirty="0" smtClean="0"/>
              <a:t> له وإن يسلبهم الذباب شيئاً </a:t>
            </a:r>
            <a:r>
              <a:rPr lang="ar-SA" sz="3600" b="1" dirty="0" err="1" smtClean="0"/>
              <a:t>لايستنقذوه</a:t>
            </a:r>
            <a:r>
              <a:rPr lang="ar-SA" sz="3600" b="1" dirty="0" smtClean="0"/>
              <a:t> منه ضعف الطالب والمطلوب  )    </a:t>
            </a:r>
            <a:r>
              <a:rPr lang="ar-SA" sz="1800" b="1" dirty="0" smtClean="0">
                <a:solidFill>
                  <a:srgbClr val="B60E92"/>
                </a:solidFill>
              </a:rPr>
              <a:t>73 الحج</a:t>
            </a:r>
            <a:endParaRPr lang="ar-SA" b="1" dirty="0">
              <a:solidFill>
                <a:srgbClr val="B60E9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Public\Pictures\خلفييييات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5" name="عنصر نائب للمحتوى 2"/>
          <p:cNvSpPr>
            <a:spLocks noGrp="1"/>
          </p:cNvSpPr>
          <p:nvPr>
            <p:ph idx="1"/>
          </p:nvPr>
        </p:nvSpPr>
        <p:spPr>
          <a:xfrm>
            <a:off x="0" y="285728"/>
            <a:ext cx="9144000" cy="6572272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ar-SA" sz="3600" b="1" dirty="0" smtClean="0">
                <a:solidFill>
                  <a:srgbClr val="00B050"/>
                </a:solidFill>
              </a:rPr>
              <a:t>الفكرة العامة /</a:t>
            </a:r>
          </a:p>
          <a:p>
            <a:pPr algn="ctr">
              <a:buNone/>
            </a:pPr>
            <a:r>
              <a:rPr lang="ar-SA" b="1" dirty="0" smtClean="0"/>
              <a:t>اللافقاريات حيوانات ليس لها عمود فقري </a:t>
            </a:r>
          </a:p>
          <a:p>
            <a:pPr algn="ctr">
              <a:buNone/>
            </a:pPr>
            <a:endParaRPr lang="ar-SA" sz="36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ar-SA" sz="3600" b="1" dirty="0" smtClean="0">
                <a:solidFill>
                  <a:srgbClr val="FF0000"/>
                </a:solidFill>
              </a:rPr>
              <a:t>فصل ( 10 ) الحيوانات اللافقارية</a:t>
            </a:r>
          </a:p>
          <a:p>
            <a:pPr algn="ctr">
              <a:buNone/>
            </a:pPr>
            <a:endParaRPr lang="ar-SA" sz="3600" b="1" dirty="0" smtClean="0"/>
          </a:p>
          <a:p>
            <a:pPr algn="ctr">
              <a:buNone/>
            </a:pPr>
            <a:endParaRPr lang="ar-SA" sz="3600" b="1" dirty="0" smtClean="0"/>
          </a:p>
          <a:p>
            <a:pPr algn="ctr">
              <a:buNone/>
            </a:pPr>
            <a:r>
              <a:rPr lang="ar-SA" b="1" dirty="0" smtClean="0">
                <a:solidFill>
                  <a:srgbClr val="0070C0"/>
                </a:solidFill>
              </a:rPr>
              <a:t>الدرس الأول                                          الدرس الثاني</a:t>
            </a:r>
          </a:p>
          <a:p>
            <a:pPr algn="ctr">
              <a:buNone/>
            </a:pPr>
            <a:r>
              <a:rPr lang="ar-SA" b="1" dirty="0" err="1" smtClean="0"/>
              <a:t>الإسفنجيات</a:t>
            </a:r>
            <a:r>
              <a:rPr lang="ar-SA" b="1" dirty="0" smtClean="0"/>
              <a:t> </a:t>
            </a:r>
            <a:r>
              <a:rPr lang="ar-SA" b="1" dirty="0" err="1" smtClean="0"/>
              <a:t>والحوفمعويات</a:t>
            </a:r>
            <a:r>
              <a:rPr lang="ar-SA" b="1" dirty="0" smtClean="0"/>
              <a:t>                 الرخويات والديدان الحلقية</a:t>
            </a:r>
            <a:endParaRPr lang="ar-SA" sz="3600" b="1" dirty="0"/>
          </a:p>
          <a:p>
            <a:pPr algn="ctr">
              <a:buNone/>
            </a:pPr>
            <a:r>
              <a:rPr lang="ar-SA" b="1" dirty="0" smtClean="0"/>
              <a:t>والديدان المفلطحة والأسطوانية               والمفصليات </a:t>
            </a:r>
            <a:r>
              <a:rPr lang="ar-SA" b="1" dirty="0" err="1" smtClean="0"/>
              <a:t>والشوكيات</a:t>
            </a:r>
            <a:endParaRPr lang="ar-SA" b="1" dirty="0" smtClean="0"/>
          </a:p>
          <a:p>
            <a:pPr algn="ctr">
              <a:buNone/>
            </a:pPr>
            <a:r>
              <a:rPr lang="ar-SA" sz="2800" b="1" dirty="0" smtClean="0"/>
              <a:t>                                                             </a:t>
            </a:r>
            <a:r>
              <a:rPr lang="ar-SA" b="1" dirty="0" smtClean="0"/>
              <a:t>الجلد</a:t>
            </a:r>
            <a:endParaRPr lang="ar-SA" sz="2800" b="1" dirty="0" smtClean="0"/>
          </a:p>
        </p:txBody>
      </p:sp>
      <p:cxnSp>
        <p:nvCxnSpPr>
          <p:cNvPr id="6" name="رابط كسهم مستقيم 5"/>
          <p:cNvCxnSpPr/>
          <p:nvPr/>
        </p:nvCxnSpPr>
        <p:spPr>
          <a:xfrm>
            <a:off x="4714876" y="2928934"/>
            <a:ext cx="2571768" cy="1285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رابط كسهم مستقيم 6"/>
          <p:cNvCxnSpPr/>
          <p:nvPr/>
        </p:nvCxnSpPr>
        <p:spPr>
          <a:xfrm rot="10800000" flipV="1">
            <a:off x="2143108" y="2928934"/>
            <a:ext cx="2571768" cy="1285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Public\Pictures\خلفييييات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5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 smtClean="0"/>
          </a:p>
          <a:p>
            <a:pPr>
              <a:buNone/>
            </a:pPr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</a:rPr>
              <a:t>                         </a:t>
            </a:r>
            <a:r>
              <a:rPr lang="ar-SA" b="1" dirty="0" smtClean="0"/>
              <a:t>كيف تصّنف الحيوانات ؟</a:t>
            </a:r>
            <a:endParaRPr lang="ar-SA" dirty="0"/>
          </a:p>
        </p:txBody>
      </p:sp>
      <p:sp>
        <p:nvSpPr>
          <p:cNvPr id="6" name="عنوان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>
            <a:normAutofit fontScale="90000"/>
          </a:bodyPr>
          <a:lstStyle/>
          <a:p>
            <a:pPr algn="ctr"/>
            <a:endParaRPr lang="ar-SA" sz="4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ar-SA" sz="4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r"/>
            <a:r>
              <a:rPr lang="ar-SA" sz="40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ar-SA" sz="40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ar-SA" sz="4900" b="1" dirty="0" smtClean="0">
                <a:solidFill>
                  <a:schemeClr val="accent2">
                    <a:lumMod val="75000"/>
                  </a:schemeClr>
                </a:solidFill>
              </a:rPr>
              <a:t>تجربة </a:t>
            </a:r>
            <a:r>
              <a:rPr lang="ar-SA" sz="4900" b="1" dirty="0" err="1" smtClean="0">
                <a:solidFill>
                  <a:schemeClr val="accent2">
                    <a:lumMod val="75000"/>
                  </a:schemeClr>
                </a:solidFill>
              </a:rPr>
              <a:t>إستهلالية</a:t>
            </a:r>
            <a:r>
              <a:rPr lang="ar-SA" sz="4900" b="1" dirty="0" smtClean="0">
                <a:solidFill>
                  <a:schemeClr val="accent2">
                    <a:lumMod val="75000"/>
                  </a:schemeClr>
                </a:solidFill>
              </a:rPr>
              <a:t>   </a:t>
            </a:r>
            <a:endParaRPr lang="ar-SA" sz="4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ar-SA" sz="4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ar-SA" sz="40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ar-SA" sz="4000" b="1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ar-SA" sz="40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تمرير عمودي 6"/>
          <p:cNvSpPr/>
          <p:nvPr/>
        </p:nvSpPr>
        <p:spPr>
          <a:xfrm>
            <a:off x="5072066" y="3071810"/>
            <a:ext cx="3429024" cy="3143272"/>
          </a:xfrm>
          <a:prstGeom prst="vertic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5400" b="1" dirty="0" err="1" smtClean="0">
                <a:solidFill>
                  <a:schemeClr val="accent2">
                    <a:lumMod val="75000"/>
                  </a:schemeClr>
                </a:solidFill>
              </a:rPr>
              <a:t>المطويات</a:t>
            </a:r>
            <a:endParaRPr lang="ar-SA" sz="5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وجه ضاحك 7"/>
          <p:cNvSpPr/>
          <p:nvPr/>
        </p:nvSpPr>
        <p:spPr>
          <a:xfrm>
            <a:off x="500034" y="2786058"/>
            <a:ext cx="4214842" cy="3643338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sz="2000" dirty="0" smtClean="0"/>
          </a:p>
          <a:p>
            <a:pPr algn="ctr"/>
            <a:endParaRPr lang="ar-SA" sz="2000" dirty="0" smtClean="0"/>
          </a:p>
          <a:p>
            <a:pPr algn="ctr">
              <a:lnSpc>
                <a:spcPct val="150000"/>
              </a:lnSpc>
            </a:pPr>
            <a:endParaRPr lang="ar-SA" sz="4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ar-SA" sz="4800" b="1" dirty="0" smtClean="0">
                <a:solidFill>
                  <a:schemeClr val="accent2">
                    <a:lumMod val="75000"/>
                  </a:schemeClr>
                </a:solidFill>
              </a:rPr>
              <a:t>أتهيأ للقراءة</a:t>
            </a:r>
          </a:p>
          <a:p>
            <a:pPr algn="ctr"/>
            <a:r>
              <a:rPr lang="ar-SA" sz="2800" b="1" dirty="0" smtClean="0">
                <a:solidFill>
                  <a:schemeClr val="accent2">
                    <a:lumMod val="75000"/>
                  </a:schemeClr>
                </a:solidFill>
              </a:rPr>
              <a:t>المفردات الجديدة</a:t>
            </a:r>
          </a:p>
          <a:p>
            <a:pPr algn="ctr"/>
            <a:endParaRPr lang="ar-SA" sz="2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ar-SA" sz="2800" b="1" dirty="0" smtClean="0">
                <a:solidFill>
                  <a:schemeClr val="accent2">
                    <a:lumMod val="75000"/>
                  </a:schemeClr>
                </a:solidFill>
              </a:rPr>
              <a:t>توجيه </a:t>
            </a:r>
            <a:r>
              <a:rPr lang="ar-SA" sz="2800" b="1" dirty="0" err="1" smtClean="0">
                <a:solidFill>
                  <a:schemeClr val="accent2">
                    <a:lumMod val="75000"/>
                  </a:schemeClr>
                </a:solidFill>
              </a:rPr>
              <a:t>القراءةوتركيزها</a:t>
            </a:r>
            <a:endParaRPr lang="ar-SA" sz="2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ar-SA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9" name="Picture 2" descr="C:\Users\Public\Pictures\مختبر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571480"/>
            <a:ext cx="2000264" cy="12858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1002</TotalTime>
  <Words>1096</Words>
  <Application>Microsoft Office PowerPoint</Application>
  <PresentationFormat>عرض على الشاشة (3:4)‏</PresentationFormat>
  <Paragraphs>239</Paragraphs>
  <Slides>51</Slides>
  <Notes>5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51</vt:i4>
      </vt:variant>
    </vt:vector>
  </HeadingPairs>
  <TitlesOfParts>
    <vt:vector size="52" baseType="lpstr">
      <vt:lpstr>سمة Office</vt:lpstr>
      <vt:lpstr>الشريحة 1</vt:lpstr>
      <vt:lpstr>الشريحة 2</vt:lpstr>
      <vt:lpstr>الشريحة 3</vt:lpstr>
      <vt:lpstr>فصل ( 10 )  الحيوانات اللافقارية</vt:lpstr>
      <vt:lpstr>الحركات الإيقاعية تحت الماء</vt:lpstr>
      <vt:lpstr>الشريحة 6</vt:lpstr>
      <vt:lpstr>الشريحة 7</vt:lpstr>
      <vt:lpstr>الشريحة 8</vt:lpstr>
      <vt:lpstr>   تجربة إستهلالية      </vt:lpstr>
      <vt:lpstr>الشريحة 10</vt:lpstr>
      <vt:lpstr>الشريحة 11</vt:lpstr>
      <vt:lpstr>الدرس الأول : الإسفنجيات والجوفمعويات والديدان المفلطحة والأسطوانية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تـــابـــــع</vt:lpstr>
      <vt:lpstr>شريحة التركيز / قنديل البحر  </vt:lpstr>
      <vt:lpstr>شريحة التركيز /  قنديل البحر  </vt:lpstr>
      <vt:lpstr>شريحة التركيز /  قنديل البحر  </vt:lpstr>
      <vt:lpstr>الشريحة 23</vt:lpstr>
      <vt:lpstr>الشريحة 24</vt:lpstr>
      <vt:lpstr>الشريحة 25</vt:lpstr>
      <vt:lpstr>الشريحة 26</vt:lpstr>
      <vt:lpstr>الشريحة 27</vt:lpstr>
      <vt:lpstr>الشريحة 28</vt:lpstr>
      <vt:lpstr>الشريحة 29</vt:lpstr>
      <vt:lpstr>الشريحة 30</vt:lpstr>
      <vt:lpstr>الدرس الثاني :  الرخويات والديدان الحلقية والمفصليات والشوكيات الجلد</vt:lpstr>
      <vt:lpstr>الشريحة 32</vt:lpstr>
      <vt:lpstr>الشريحة 33</vt:lpstr>
      <vt:lpstr>الشريحة 34</vt:lpstr>
      <vt:lpstr>الشريحة 35</vt:lpstr>
      <vt:lpstr>الشريحة 36</vt:lpstr>
      <vt:lpstr>تـــابـــــع</vt:lpstr>
      <vt:lpstr>الشريحة 38</vt:lpstr>
      <vt:lpstr>الشريحة 39</vt:lpstr>
      <vt:lpstr>الشريحة 40</vt:lpstr>
      <vt:lpstr>الشريحة 41</vt:lpstr>
      <vt:lpstr>تـــابـــــع</vt:lpstr>
      <vt:lpstr>شريحة التركيز /  القدم وحاسة الشم </vt:lpstr>
      <vt:lpstr>شريحة التركيز /  القدم وحاسة الشم</vt:lpstr>
      <vt:lpstr>شريحة التركيز / القدم وحاسة الشم</vt:lpstr>
      <vt:lpstr>الشريحة 46</vt:lpstr>
      <vt:lpstr>الشريحة 47</vt:lpstr>
      <vt:lpstr>الشريحة 48</vt:lpstr>
      <vt:lpstr>الشريحة 49</vt:lpstr>
      <vt:lpstr>الشريحة 50</vt:lpstr>
      <vt:lpstr>الشريحة 51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زين</dc:creator>
  <cp:lastModifiedBy>زين</cp:lastModifiedBy>
  <cp:revision>132</cp:revision>
  <dcterms:created xsi:type="dcterms:W3CDTF">2014-08-17T14:54:14Z</dcterms:created>
  <dcterms:modified xsi:type="dcterms:W3CDTF">2015-01-12T04:47:40Z</dcterms:modified>
</cp:coreProperties>
</file>