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87" r:id="rId3"/>
    <p:sldId id="276" r:id="rId4"/>
    <p:sldId id="277" r:id="rId5"/>
    <p:sldId id="288" r:id="rId6"/>
    <p:sldId id="278" r:id="rId7"/>
    <p:sldId id="279" r:id="rId8"/>
    <p:sldId id="280" r:id="rId9"/>
    <p:sldId id="289" r:id="rId10"/>
    <p:sldId id="290" r:id="rId11"/>
    <p:sldId id="281" r:id="rId12"/>
    <p:sldId id="291" r:id="rId13"/>
    <p:sldId id="282" r:id="rId14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 horzBarState="maximized">
    <p:restoredLeft sz="84380"/>
    <p:restoredTop sz="94660"/>
  </p:normalViewPr>
  <p:slideViewPr>
    <p:cSldViewPr>
      <p:cViewPr varScale="1">
        <p:scale>
          <a:sx n="51" d="100"/>
          <a:sy n="51" d="100"/>
        </p:scale>
        <p:origin x="-72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23/09/1433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23/09/1433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23/09/1433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23/09/1433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23/09/1433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23/09/1433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23/09/1433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23/09/1433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23/09/1433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23/09/1433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23/09/1433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23/09/1433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/>
          <p:cNvSpPr txBox="1"/>
          <p:nvPr/>
        </p:nvSpPr>
        <p:spPr>
          <a:xfrm>
            <a:off x="1714480" y="2542942"/>
            <a:ext cx="6286544" cy="1600438"/>
          </a:xfrm>
          <a:prstGeom prst="round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EG" sz="8800" b="1" dirty="0" smtClean="0">
                <a:solidFill>
                  <a:srgbClr val="FF0000"/>
                </a:solidFill>
              </a:rPr>
              <a:t>تطبيقات عملية</a:t>
            </a:r>
            <a:endParaRPr lang="ar-EG" sz="8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خطط انسيابي: شريط مثقب 2"/>
          <p:cNvSpPr/>
          <p:nvPr/>
        </p:nvSpPr>
        <p:spPr>
          <a:xfrm>
            <a:off x="4429124" y="142852"/>
            <a:ext cx="4286280" cy="1275457"/>
          </a:xfrm>
          <a:prstGeom prst="flowChartPunchedTape">
            <a:avLst/>
          </a:prstGeom>
          <a:ln w="76200">
            <a:solidFill>
              <a:srgbClr val="FFFF00"/>
            </a:solidFill>
            <a:prstDash val="soli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ar-EG" sz="4400" b="1" dirty="0" smtClean="0"/>
              <a:t>طريقة تنفيذ </a:t>
            </a:r>
            <a:r>
              <a:rPr lang="ar-EG" sz="4400" b="1" dirty="0" err="1" smtClean="0"/>
              <a:t>الغرزة</a:t>
            </a:r>
            <a:r>
              <a:rPr lang="ar-EG" sz="4400" b="1" dirty="0" smtClean="0"/>
              <a:t> :</a:t>
            </a:r>
            <a:endParaRPr lang="ar-SA" sz="4400" dirty="0"/>
          </a:p>
        </p:txBody>
      </p:sp>
      <p:sp>
        <p:nvSpPr>
          <p:cNvPr id="5" name="مستطيل 4"/>
          <p:cNvSpPr/>
          <p:nvPr/>
        </p:nvSpPr>
        <p:spPr>
          <a:xfrm>
            <a:off x="3500430" y="1714488"/>
            <a:ext cx="5429288" cy="830997"/>
          </a:xfrm>
          <a:prstGeom prst="rect">
            <a:avLst/>
          </a:prstGeom>
          <a:solidFill>
            <a:srgbClr val="0070C0"/>
          </a:solidFill>
          <a:ln w="76200">
            <a:solidFill>
              <a:srgbClr val="FFFF00"/>
            </a:solidFill>
            <a:prstDash val="soli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ar-EG" sz="4800" b="1" dirty="0" smtClean="0"/>
              <a:t>ثانيا : عند تثبيت </a:t>
            </a:r>
            <a:r>
              <a:rPr lang="ar-EG" sz="4800" b="1" dirty="0" err="1" smtClean="0"/>
              <a:t>الثنيات</a:t>
            </a:r>
            <a:r>
              <a:rPr lang="ar-EG" sz="4800" b="1" dirty="0" smtClean="0"/>
              <a:t> :</a:t>
            </a:r>
            <a:endParaRPr lang="ar-SA" sz="4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1" y="2857496"/>
            <a:ext cx="8572560" cy="3643338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251" y="1357298"/>
            <a:ext cx="8239153" cy="4286280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خطط انسيابي: شريط مثقب 2"/>
          <p:cNvSpPr/>
          <p:nvPr/>
        </p:nvSpPr>
        <p:spPr>
          <a:xfrm>
            <a:off x="6786578" y="439031"/>
            <a:ext cx="1928826" cy="1275457"/>
          </a:xfrm>
          <a:prstGeom prst="flowChartPunchedTape">
            <a:avLst/>
          </a:prstGeom>
          <a:ln w="76200">
            <a:solidFill>
              <a:srgbClr val="FFFF00"/>
            </a:solidFill>
            <a:prstDash val="soli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ar-EG" sz="4400" b="1" dirty="0" smtClean="0"/>
              <a:t>تذكري :</a:t>
            </a:r>
            <a:endParaRPr lang="ar-SA" sz="4400" dirty="0"/>
          </a:p>
        </p:txBody>
      </p:sp>
      <p:sp>
        <p:nvSpPr>
          <p:cNvPr id="5" name="مستطيل 4"/>
          <p:cNvSpPr/>
          <p:nvPr/>
        </p:nvSpPr>
        <p:spPr>
          <a:xfrm>
            <a:off x="428596" y="2430844"/>
            <a:ext cx="8501122" cy="1569660"/>
          </a:xfrm>
          <a:prstGeom prst="rect">
            <a:avLst/>
          </a:prstGeom>
          <a:solidFill>
            <a:srgbClr val="0070C0"/>
          </a:solidFill>
          <a:ln w="76200">
            <a:solidFill>
              <a:srgbClr val="FFFF00"/>
            </a:solidFill>
            <a:prstDash val="soli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ar-EG" sz="4800" b="1" dirty="0" smtClean="0"/>
              <a:t>المقدار المحدد لثنية ليس أساسا وإنما مثال فقط للمبتدئات .</a:t>
            </a:r>
            <a:endParaRPr lang="ar-SA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605857" cy="6357982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شريط مثقب 1"/>
          <p:cNvSpPr/>
          <p:nvPr/>
        </p:nvSpPr>
        <p:spPr>
          <a:xfrm>
            <a:off x="4786314" y="142852"/>
            <a:ext cx="3929090" cy="1275457"/>
          </a:xfrm>
          <a:prstGeom prst="flowChartPunchedTape">
            <a:avLst/>
          </a:prstGeom>
          <a:ln w="76200">
            <a:solidFill>
              <a:srgbClr val="FFFF00"/>
            </a:solidFill>
            <a:prstDash val="soli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ar-EG" sz="4400" b="1" dirty="0" smtClean="0"/>
              <a:t>أ- </a:t>
            </a:r>
            <a:r>
              <a:rPr lang="ar-EG" sz="4400" b="1" dirty="0" err="1" smtClean="0"/>
              <a:t>غرزة</a:t>
            </a:r>
            <a:r>
              <a:rPr lang="ar-EG" sz="4400" b="1" dirty="0" smtClean="0"/>
              <a:t> </a:t>
            </a:r>
            <a:r>
              <a:rPr lang="ar-EG" sz="4400" b="1" dirty="0" err="1" smtClean="0"/>
              <a:t>السراجة</a:t>
            </a:r>
            <a:r>
              <a:rPr lang="ar-EG" sz="4400" b="1" dirty="0" smtClean="0"/>
              <a:t> :</a:t>
            </a:r>
            <a:endParaRPr lang="ar-SA" sz="4400" dirty="0"/>
          </a:p>
        </p:txBody>
      </p:sp>
      <p:sp>
        <p:nvSpPr>
          <p:cNvPr id="3" name="مستطيل 2"/>
          <p:cNvSpPr/>
          <p:nvPr/>
        </p:nvSpPr>
        <p:spPr>
          <a:xfrm>
            <a:off x="6786578" y="1714488"/>
            <a:ext cx="2143140" cy="830997"/>
          </a:xfrm>
          <a:prstGeom prst="rect">
            <a:avLst/>
          </a:prstGeom>
          <a:solidFill>
            <a:srgbClr val="0070C0"/>
          </a:solidFill>
          <a:ln w="76200">
            <a:solidFill>
              <a:srgbClr val="FFFF00"/>
            </a:solidFill>
            <a:prstDash val="soli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ar-EG" sz="4800" b="1" dirty="0" smtClean="0"/>
              <a:t>تعرفها :</a:t>
            </a:r>
            <a:endParaRPr lang="ar-SA" sz="4800" dirty="0"/>
          </a:p>
        </p:txBody>
      </p:sp>
      <p:sp>
        <p:nvSpPr>
          <p:cNvPr id="4" name="مستطيل 3"/>
          <p:cNvSpPr/>
          <p:nvPr/>
        </p:nvSpPr>
        <p:spPr>
          <a:xfrm>
            <a:off x="428596" y="3049502"/>
            <a:ext cx="8429684" cy="2308324"/>
          </a:xfrm>
          <a:prstGeom prst="rect">
            <a:avLst/>
          </a:prstGeom>
          <a:solidFill>
            <a:srgbClr val="00B050"/>
          </a:solidFill>
          <a:ln w="76200">
            <a:solidFill>
              <a:srgbClr val="FFFF00"/>
            </a:solidFill>
            <a:prstDash val="soli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ar-EG" sz="4800" b="1" dirty="0" smtClean="0"/>
              <a:t>من غرز الخياطة الرئيسة البسيطة والسريعة وتنفذ على شكل خطوط متقطعة متساوية أو غير متساوية .</a:t>
            </a:r>
            <a:endParaRPr lang="ar-SA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57174"/>
            <a:ext cx="8615368" cy="6315098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500042"/>
            <a:ext cx="8610605" cy="5572164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خطط انسيابي: شريط مثقب 2"/>
          <p:cNvSpPr/>
          <p:nvPr/>
        </p:nvSpPr>
        <p:spPr>
          <a:xfrm>
            <a:off x="6786578" y="439031"/>
            <a:ext cx="1928826" cy="1275457"/>
          </a:xfrm>
          <a:prstGeom prst="flowChartPunchedTape">
            <a:avLst/>
          </a:prstGeom>
          <a:ln w="76200">
            <a:solidFill>
              <a:srgbClr val="FFFF00"/>
            </a:solidFill>
            <a:prstDash val="soli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ar-EG" sz="4400" b="1" dirty="0" smtClean="0"/>
              <a:t>تذكري :</a:t>
            </a:r>
            <a:endParaRPr lang="ar-SA" sz="4400" dirty="0"/>
          </a:p>
        </p:txBody>
      </p:sp>
      <p:sp>
        <p:nvSpPr>
          <p:cNvPr id="5" name="مستطيل 4"/>
          <p:cNvSpPr/>
          <p:nvPr/>
        </p:nvSpPr>
        <p:spPr>
          <a:xfrm>
            <a:off x="428596" y="2430844"/>
            <a:ext cx="8501122" cy="2308324"/>
          </a:xfrm>
          <a:prstGeom prst="rect">
            <a:avLst/>
          </a:prstGeom>
          <a:solidFill>
            <a:srgbClr val="0070C0"/>
          </a:solidFill>
          <a:ln w="76200">
            <a:solidFill>
              <a:srgbClr val="FFFF00"/>
            </a:solidFill>
            <a:prstDash val="soli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ar-EG" sz="4800" b="1" dirty="0" smtClean="0"/>
              <a:t>الخيط الداكن يمكن أن يترك أثرا على الأقمشة الفاتحة لذا يفضل استخدام الخيط الفاتح .</a:t>
            </a:r>
            <a:endParaRPr lang="ar-SA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4572000" y="214290"/>
            <a:ext cx="3857652" cy="769441"/>
          </a:xfrm>
          <a:prstGeom prst="rect">
            <a:avLst/>
          </a:prstGeom>
          <a:ln w="76200">
            <a:solidFill>
              <a:srgbClr val="FFFF00"/>
            </a:solidFill>
            <a:prstDash val="soli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ar-EG" sz="4400" b="1" dirty="0" smtClean="0"/>
              <a:t>طرائق عقد الخيط :</a:t>
            </a:r>
            <a:endParaRPr lang="ar-SA" sz="4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142984"/>
            <a:ext cx="8715436" cy="5572164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785794"/>
            <a:ext cx="8572519" cy="5072098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خطط انسيابي: شريط مثقب 2"/>
          <p:cNvSpPr/>
          <p:nvPr/>
        </p:nvSpPr>
        <p:spPr>
          <a:xfrm>
            <a:off x="4429124" y="142852"/>
            <a:ext cx="4286280" cy="1275457"/>
          </a:xfrm>
          <a:prstGeom prst="flowChartPunchedTape">
            <a:avLst/>
          </a:prstGeom>
          <a:ln w="76200">
            <a:solidFill>
              <a:srgbClr val="FFFF00"/>
            </a:solidFill>
            <a:prstDash val="soli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ar-EG" sz="4400" b="1" dirty="0" smtClean="0"/>
              <a:t>طريقة تنفيذ </a:t>
            </a:r>
            <a:r>
              <a:rPr lang="ar-EG" sz="4400" b="1" dirty="0" err="1" smtClean="0"/>
              <a:t>الغرزة</a:t>
            </a:r>
            <a:r>
              <a:rPr lang="ar-EG" sz="4400" b="1" dirty="0" smtClean="0"/>
              <a:t> :</a:t>
            </a:r>
            <a:endParaRPr lang="ar-SA" sz="4400" dirty="0"/>
          </a:p>
        </p:txBody>
      </p:sp>
      <p:sp>
        <p:nvSpPr>
          <p:cNvPr id="5" name="مستطيل 4"/>
          <p:cNvSpPr/>
          <p:nvPr/>
        </p:nvSpPr>
        <p:spPr>
          <a:xfrm>
            <a:off x="1500166" y="1714488"/>
            <a:ext cx="7429552" cy="830997"/>
          </a:xfrm>
          <a:prstGeom prst="rect">
            <a:avLst/>
          </a:prstGeom>
          <a:solidFill>
            <a:srgbClr val="0070C0"/>
          </a:solidFill>
          <a:ln w="76200">
            <a:solidFill>
              <a:srgbClr val="FFFF00"/>
            </a:solidFill>
            <a:prstDash val="soli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ar-EG" sz="4800" b="1" dirty="0" smtClean="0"/>
              <a:t>أولا : عند ضم قطعتين من القماش :</a:t>
            </a:r>
            <a:endParaRPr lang="ar-SA" sz="4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1" y="2771790"/>
            <a:ext cx="8643998" cy="3800482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خطط انسيابي: شريط مثقب 2"/>
          <p:cNvSpPr/>
          <p:nvPr/>
        </p:nvSpPr>
        <p:spPr>
          <a:xfrm>
            <a:off x="6786578" y="439031"/>
            <a:ext cx="1928826" cy="1275457"/>
          </a:xfrm>
          <a:prstGeom prst="flowChartPunchedTape">
            <a:avLst/>
          </a:prstGeom>
          <a:ln w="76200">
            <a:solidFill>
              <a:srgbClr val="FFFF00"/>
            </a:solidFill>
            <a:prstDash val="soli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ar-EG" sz="4400" b="1" dirty="0" smtClean="0"/>
              <a:t>تذكري :</a:t>
            </a:r>
            <a:endParaRPr lang="ar-SA" sz="4400" dirty="0"/>
          </a:p>
        </p:txBody>
      </p:sp>
      <p:sp>
        <p:nvSpPr>
          <p:cNvPr id="5" name="مستطيل 4"/>
          <p:cNvSpPr/>
          <p:nvPr/>
        </p:nvSpPr>
        <p:spPr>
          <a:xfrm>
            <a:off x="428596" y="2430844"/>
            <a:ext cx="8501122" cy="2308324"/>
          </a:xfrm>
          <a:prstGeom prst="rect">
            <a:avLst/>
          </a:prstGeom>
          <a:solidFill>
            <a:srgbClr val="0070C0"/>
          </a:solidFill>
          <a:ln w="76200">
            <a:solidFill>
              <a:srgbClr val="FFFF00"/>
            </a:solidFill>
            <a:prstDash val="soli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ar-EG" sz="4800" b="1" dirty="0" smtClean="0"/>
              <a:t>ليس من الضروري أن تتساوى المسافات بين الغرز فيمكن أن تعمل بشكل غير متساو .</a:t>
            </a:r>
            <a:endParaRPr lang="ar-SA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96</Words>
  <PresentationFormat>عرض على الشاشة (3:4)‏</PresentationFormat>
  <Paragraphs>15</Paragraphs>
  <Slides>13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13</vt:i4>
      </vt:variant>
    </vt:vector>
  </HeadingPairs>
  <TitlesOfParts>
    <vt:vector size="14" baseType="lpstr">
      <vt:lpstr>سمة Office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cp:lastModifiedBy>Admin</cp:lastModifiedBy>
  <cp:revision>11</cp:revision>
  <dcterms:modified xsi:type="dcterms:W3CDTF">2012-08-10T07:03:06Z</dcterms:modified>
</cp:coreProperties>
</file>